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60" r:id="rId3"/>
    <p:sldId id="353" r:id="rId4"/>
    <p:sldId id="354" r:id="rId5"/>
    <p:sldId id="361" r:id="rId6"/>
    <p:sldId id="365" r:id="rId7"/>
    <p:sldId id="362" r:id="rId8"/>
    <p:sldId id="363" r:id="rId9"/>
    <p:sldId id="364" r:id="rId10"/>
    <p:sldId id="366" r:id="rId11"/>
    <p:sldId id="359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6"/>
    <p:restoredTop sz="94795"/>
  </p:normalViewPr>
  <p:slideViewPr>
    <p:cSldViewPr>
      <p:cViewPr varScale="1">
        <p:scale>
          <a:sx n="120" d="100"/>
          <a:sy n="120" d="100"/>
        </p:scale>
        <p:origin x="2304" y="192"/>
      </p:cViewPr>
      <p:guideLst>
        <p:guide orient="horz" pos="2160"/>
        <p:guide pos="29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97F36E7-A796-7009-8F96-CCB9F5C1BA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5388513-1C61-C7E2-FD08-B8DC496081E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EE476211-3168-BA37-F870-046D987411C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2B544E48-7ED4-6BE9-1A11-A6CA181FB3F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703BA79-399D-7143-A9E5-F74F76632B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32EC811E-E724-A356-70FB-BED0D791EF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A002606B-D433-C7FE-3843-10F8D9A012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78401B3D-8134-9FB5-796A-75A33CC3AB1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677982AA-D863-3C54-A2D8-02C51D497A1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id="{472E5190-533A-5FE7-FB9E-0CF6090C11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3" name="Rectangle 7">
            <a:extLst>
              <a:ext uri="{FF2B5EF4-FFF2-40B4-BE49-F238E27FC236}">
                <a16:creationId xmlns:a16="http://schemas.microsoft.com/office/drawing/2014/main" id="{2518A43A-44FB-20C3-0F72-2DA8A9D1D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006C88A-4BDE-324E-97D4-7546141A55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80421701-1FCC-9A06-7237-24C67F46FA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F79D24-97C1-3F44-8397-329BEBFB0B7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C1BA96A-E2FA-95E9-0995-C8BAD5ED82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F62452A9-069E-5D47-A9F3-536D02536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4663E-35F1-A878-7B6D-0ADC9D97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DE6A7A85-0618-BF17-8965-AD8453B16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F79D24-97C1-3F44-8397-329BEBFB0B77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5B118823-97AA-8828-AE89-EB7EFFBB55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57B1A21-F677-2470-4100-91B82C247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313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1F521-E11D-2D91-6E04-74D954852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ECAFD11F-8998-5DD2-B010-E2AC71D0B6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F79D24-97C1-3F44-8397-329BEBFB0B77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2706858E-D2C3-FD4A-524B-BAA0B8DF04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D276AE02-394D-1C6B-1CDE-093E704BD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36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07EE64-0599-8BCC-ECBE-4926A4F8D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C0851F-C6A9-6898-20A8-F6D89D98AE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E404FE-D385-D05F-81D8-17F3ABB7F6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16B86-A7BC-5A46-B52A-5BF4205B4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92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C54572-0EFC-A3EC-BD7A-04C7B4B80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22633E-E5D4-1B17-7466-CC36DC9FCF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CCCBE0-DE5A-DD06-1847-6361BC0A50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4EF83-79F1-C747-9AFA-F941F65835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88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5347BF-2703-F990-F45E-D357862851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4B38AE-798A-7CFE-CE53-1D2D2FA3E5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6BDDFC-D228-4A52-74F5-18D4856F64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8C148-B936-1E4C-B15C-64790306F6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87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23B763-B5A8-B02F-0F23-EA915A3D91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BC76EA-D9AB-DF93-CECE-DB180BDA7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7C95BE-E981-398A-E317-437899D4DA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ABC27-29D2-CE4F-BF0C-D49C5D6F9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40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5ADEF2-61D8-D09F-E864-52D075E49B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16983F-A045-9F50-B629-CCAE584A80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0DDF34-E9E1-121E-50B6-36927B15F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5EA62-EAC5-D249-9265-7A21781F7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20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D53F32-EBA3-9590-4356-29AD4920A8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5E3BBFC-AA47-15E1-24A7-CF4F75D395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5EA2F9-9511-EF70-DA08-127520881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85B8C-9365-2440-BB2E-54B94D2F5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06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0921777-6B6E-5894-6BCB-619F2396A4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5FBD870-2E85-F4AD-FC27-67E0F7A8FF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FD9506-D8AE-92F0-DC0D-AA8904516C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27939-7214-3E43-8EFF-69DD6CD6A6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90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0F265-1455-A76A-C8BC-6326DA2D0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04BD56-BFDD-36C2-A45C-BB49B2141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21FD1-19E8-B5B7-AEB1-44A3BB23C3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14EA8-F855-2F45-B2C3-A95AEFFABB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79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914ABC-8196-36AD-CABB-FE7CF203DD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835B08-F45D-882B-40D1-B62EDFF1CC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1F6F2A-8BDF-D8F0-43BF-99675C7A03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D74AA-18F0-034D-B35E-AB83BD7297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60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619523-99F4-C941-2944-167DA697DB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7E0643-CFCE-39BC-032D-6075089DE7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790AB0-68B5-7B2B-BE13-F8ACF60C1F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5F50C-5649-D447-8B96-C56F27F84D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16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BFB122-BF30-6762-3F7A-1AD421895D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BD6426-2469-61F9-B0E8-D34193896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DA9FDE-E042-FE93-302C-11B14318DC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AA466-1EAC-A84F-AF24-B3900EDCDD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937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EB6DC9-2754-C828-2205-B19E05849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EBD12B-4E20-3D66-FDD3-3EBE15E6E4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69DB44-5313-3C61-1494-ACD7AE65F2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695F9-4FE3-FD47-8295-0F975F62B0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86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99B20AE-AB5B-464C-1CF6-A048FF321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B27755F-29CC-612A-AF1F-743A895EE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D7C7EC-A88C-6F5A-37A8-48C6F49AD1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DCC1BC9-741A-689A-C0CA-E8D791FDD4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743E1F0-F14F-A5ED-CA53-A3B1D8E397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895C1CA-E714-5F4D-A5A6-A1B7BFB886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 descr="rainbochakborder3">
            <a:extLst>
              <a:ext uri="{FF2B5EF4-FFF2-40B4-BE49-F238E27FC236}">
                <a16:creationId xmlns:a16="http://schemas.microsoft.com/office/drawing/2014/main" id="{3C9CA38F-40CD-B87D-C847-49AABD0DA6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0besthands">
            <a:extLst>
              <a:ext uri="{FF2B5EF4-FFF2-40B4-BE49-F238E27FC236}">
                <a16:creationId xmlns:a16="http://schemas.microsoft.com/office/drawing/2014/main" id="{9069CA11-B72E-6058-CC5A-A0FC1236CB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0"/>
            <a:ext cx="9715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wardafox.com/reikibooks" TargetMode="External"/><Relationship Id="rId3" Type="http://schemas.openxmlformats.org/officeDocument/2006/relationships/hyperlink" Target="mailto:fox@vt.edu" TargetMode="External"/><Relationship Id="rId7" Type="http://schemas.openxmlformats.org/officeDocument/2006/relationships/hyperlink" Target="https://fox.cs.vt.edu/talks/2026/FoxIRRC20261003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chinhui@vt.edu" TargetMode="External"/><Relationship Id="rId4" Type="http://schemas.openxmlformats.org/officeDocument/2006/relationships/hyperlink" Target="mailto:zhuofu@vt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fox@vt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wardafox.com/reikibooks" TargetMode="External"/><Relationship Id="rId5" Type="http://schemas.openxmlformats.org/officeDocument/2006/relationships/hyperlink" Target="https://fox.cs.vt.edu/talks/2025/FoxIRRC20251005.pptx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xsystems.com/quick-20m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80/01616412.2024.230226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edwardafox.com/reikibooks" TargetMode="External"/><Relationship Id="rId4" Type="http://schemas.openxmlformats.org/officeDocument/2006/relationships/hyperlink" Target="https://fox.cs.vt.edu/talks/2026/FoxIRRC20261003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A58F474-975E-8FCB-7009-B554C96658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2912" y="691833"/>
            <a:ext cx="7772400" cy="655636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EEG Correlates of a Reiki Sender-Recipient Dyad: A Randomized Single-Case Pilot Study</a:t>
            </a:r>
            <a:endParaRPr lang="en-US" sz="3600" dirty="0">
              <a:cs typeface="+mj-cs"/>
            </a:endParaRP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23711B4-50BD-B5A4-5CA5-67560242CE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2127314"/>
            <a:ext cx="86868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Edward A. Fox, Ph.D., Emeritus Professor of Computer Science, </a:t>
            </a:r>
            <a:r>
              <a:rPr lang="en-US" altLang="en-US" sz="1800" b="1" dirty="0">
                <a:hlinkClick r:id="rId3"/>
              </a:rPr>
              <a:t>fox@vt.edu</a:t>
            </a: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Zhuo Fu, Ph.D., Neuroscience Instructor, Virginia Tech, </a:t>
            </a:r>
            <a:r>
              <a:rPr lang="en-US" altLang="en-US" sz="1800" b="1" dirty="0">
                <a:hlinkClick r:id="rId4"/>
              </a:rPr>
              <a:t>zhuofu@vt.edu</a:t>
            </a: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Chin-Hui Chen, Ph.D. student, Virginia Tech, </a:t>
            </a:r>
            <a:r>
              <a:rPr lang="en-US" altLang="en-US" sz="1800" b="1" dirty="0">
                <a:hlinkClick r:id="rId5"/>
              </a:rPr>
              <a:t>chinhui@vt.edu</a:t>
            </a: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International Reiki Research Conference -- October 3-4, 2026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</p:txBody>
      </p:sp>
      <p:pic>
        <p:nvPicPr>
          <p:cNvPr id="18435" name="Picture 6" descr="reiicebluemedium">
            <a:extLst>
              <a:ext uri="{FF2B5EF4-FFF2-40B4-BE49-F238E27FC236}">
                <a16:creationId xmlns:a16="http://schemas.microsoft.com/office/drawing/2014/main" id="{A37E726A-7090-A1CB-A84E-DF940DB15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75" y="84376"/>
            <a:ext cx="16097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192284ED-BD08-4F72-E689-D952B7A68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12" y="3528743"/>
            <a:ext cx="77814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800" b="1" dirty="0"/>
              <a:t>Outline</a:t>
            </a:r>
            <a:endParaRPr lang="en-US" altLang="en-US" sz="1800" dirty="0"/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Three slides taken from 2025 IRRC presentation “Small-scale Research Studies at a University Reiki Club”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Practitioner eyes closed occipital alpha-power increase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Suggestive results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Suggestions for larger study as follow-up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Suggestions for related study with mice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Conclusions, Call for Collaboration</a:t>
            </a: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C1554FD0-BDD1-7A9C-5908-5DDB65724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245" y="6160963"/>
            <a:ext cx="792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7"/>
              </a:rPr>
              <a:t>https://fox.cs.vt.edu/talks/2026/FoxIRRC20261003.pptx</a:t>
            </a:r>
            <a:endParaRPr lang="en-US" altLang="en-US" sz="18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8"/>
              </a:rPr>
              <a:t>https://www.edwardafox.com/reikibooks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3F45E-985C-F98A-927D-F031347D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E0DBF5C-59DF-3629-D1FC-97DDC0053F6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2912" y="282289"/>
            <a:ext cx="7772400" cy="655636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Small-scale Research Studies at a University Reiki Club</a:t>
            </a:r>
            <a:endParaRPr lang="en-US" sz="3600" dirty="0">
              <a:cs typeface="+mj-cs"/>
            </a:endParaRP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259CD67E-BA2B-2223-9762-BB29CB38E1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86245" y="1309400"/>
            <a:ext cx="8686800" cy="99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Edward A. Fox, Ph.D.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Emeritus Professor of Computer Science, </a:t>
            </a:r>
            <a:r>
              <a:rPr lang="en-US" altLang="en-US" sz="1800" b="1" dirty="0">
                <a:hlinkClick r:id="rId3"/>
              </a:rPr>
              <a:t>fox@vt.edu</a:t>
            </a: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1800" b="1" dirty="0"/>
              <a:t>International Reiki Research Conference -- October 4-5, 2025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</p:txBody>
      </p:sp>
      <p:pic>
        <p:nvPicPr>
          <p:cNvPr id="18435" name="Picture 6" descr="reiicebluemedium">
            <a:extLst>
              <a:ext uri="{FF2B5EF4-FFF2-40B4-BE49-F238E27FC236}">
                <a16:creationId xmlns:a16="http://schemas.microsoft.com/office/drawing/2014/main" id="{65F1FAC6-B6CB-10F5-9BE2-09D81AFBA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71150"/>
            <a:ext cx="16097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29F3AED6-F9CB-B1B7-FADD-BF49153F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12" y="3048000"/>
            <a:ext cx="79248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800" b="1" dirty="0"/>
              <a:t>Outline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1800" dirty="0"/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Reiki Club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Canine Hip Dysplasia Related Pain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Tissue Cultures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Infrared Videography of Palms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Survey of Staff Recipients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EEG Recording to Assess Effects of Distant Reiki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Conclusions, Call for Collaboration</a:t>
            </a: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391A1310-3E40-BFAF-01F4-3BE79432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245" y="6160963"/>
            <a:ext cx="792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5"/>
              </a:rPr>
              <a:t>https://fox.cs.vt.edu/talks/2025/FoxIRRC20251005.pptx</a:t>
            </a:r>
            <a:r>
              <a:rPr lang="en-US" altLang="en-US" sz="1800" dirty="0"/>
              <a:t>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6"/>
              </a:rPr>
              <a:t>https://www.edwardafox.com/reikibooks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71975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0F9-CD96-FCD8-C45B-D36986B3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 Study – Reiki Practitioner</a:t>
            </a:r>
          </a:p>
        </p:txBody>
      </p:sp>
      <p:pic>
        <p:nvPicPr>
          <p:cNvPr id="5" name="Picture 4" descr="A person wearing headphones with eyes closed&#10;&#10;AI-generated content may be incorrect.">
            <a:extLst>
              <a:ext uri="{FF2B5EF4-FFF2-40B4-BE49-F238E27FC236}">
                <a16:creationId xmlns:a16="http://schemas.microsoft.com/office/drawing/2014/main" id="{16C6AE90-EE6B-282B-9236-9F624BF9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0175" y="1901825"/>
            <a:ext cx="5664200" cy="424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0F689F-53B8-67C3-3442-FD1E5B4C2FD9}"/>
              </a:ext>
            </a:extLst>
          </p:cNvPr>
          <p:cNvSpPr txBox="1"/>
          <p:nvPr/>
        </p:nvSpPr>
        <p:spPr>
          <a:xfrm>
            <a:off x="5467350" y="1737896"/>
            <a:ext cx="3295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Reiki Master Teacher (author), with 8 leads monitored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5C6CE3-A08A-BE1B-AF2F-7C8A49C9C0EA}"/>
              </a:ext>
            </a:extLst>
          </p:cNvPr>
          <p:cNvSpPr txBox="1"/>
          <p:nvPr/>
        </p:nvSpPr>
        <p:spPr>
          <a:xfrm>
            <a:off x="5467350" y="3905706"/>
            <a:ext cx="32956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CGX 20 channel wireless dry EEG headset like </a:t>
            </a:r>
            <a:r>
              <a:rPr lang="en-US" sz="2800" dirty="0">
                <a:hlinkClick r:id="rId3"/>
              </a:rPr>
              <a:t>https://www.cgxsystems.com/quick-20m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001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CA62-9AE8-47B1-A8D1-999F4BE50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E6B32-BF8E-190D-9275-795770763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6611"/>
            <a:ext cx="8229600" cy="4525963"/>
          </a:xfrm>
        </p:spPr>
        <p:txBody>
          <a:bodyPr/>
          <a:lstStyle/>
          <a:p>
            <a:r>
              <a:rPr lang="en-US" sz="2800" dirty="0"/>
              <a:t>Lab and equipment and experimental design supported by Zhuo (April) Fu, Instructor, Neuroscience. Assisted by doctoral student Chin-Hui Chen.</a:t>
            </a:r>
          </a:p>
          <a:p>
            <a:r>
              <a:rPr lang="en-US" sz="2800" dirty="0"/>
              <a:t>EEG headsets on each of Reiki practitioner “R” and collaborator “C”</a:t>
            </a:r>
          </a:p>
          <a:p>
            <a:r>
              <a:rPr lang="en-US" sz="2800" dirty="0"/>
              <a:t>Baselines: 10 min each: eyes open/closed</a:t>
            </a:r>
          </a:p>
          <a:p>
            <a:r>
              <a:rPr lang="en-US" sz="2800" dirty="0"/>
              <a:t>Math problems (stress): 10 min</a:t>
            </a:r>
          </a:p>
          <a:p>
            <a:r>
              <a:rPr lang="en-US" sz="2800" dirty="0"/>
              <a:t>Random sessions (6) with R doing: self-Reiki, distant-Reiki</a:t>
            </a:r>
          </a:p>
          <a:p>
            <a:r>
              <a:rPr lang="en-US" sz="2800" dirty="0"/>
              <a:t>C felt relaxed only during distant-Reiki</a:t>
            </a:r>
          </a:p>
        </p:txBody>
      </p:sp>
    </p:spTree>
    <p:extLst>
      <p:ext uri="{BB962C8B-B14F-4D97-AF65-F5344CB8AC3E}">
        <p14:creationId xmlns:p14="http://schemas.microsoft.com/office/powerpoint/2010/main" val="230840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0C994-A11E-9979-6057-C29754CC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Practitioner eyes closed occipital alpha-power increase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25417F-AC25-DAFB-EF14-2530FA1E3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71" y="1759603"/>
            <a:ext cx="7772400" cy="435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8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37593-9470-7384-E213-4EB55EB2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en-US" sz="2000" dirty="0"/>
              <a:t>Practitioner eyes closed occipital alpha-power increase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1474E-299D-FDDD-6525-A18B6AFEB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r>
              <a:rPr lang="en-US" sz="2800" dirty="0"/>
              <a:t>Practitioner’s posterior-concentrated, strongly positive (red) region at O1/O2 is visually distinct from recipient’s essentially flat, near-white topography across the scalp.</a:t>
            </a:r>
          </a:p>
          <a:p>
            <a:r>
              <a:rPr lang="en-US" sz="2800" dirty="0"/>
              <a:t>Practitioner’s alpha frequency was consistently lower than recipient’s across all 8 channels (by roughly 0.1-0.9 Hz, largest occipitally).</a:t>
            </a:r>
          </a:p>
          <a:p>
            <a:r>
              <a:rPr lang="en-US" sz="2800" dirty="0"/>
              <a:t>These practitioner observations are similar to those recorded for trained meditators.</a:t>
            </a:r>
          </a:p>
          <a:p>
            <a:r>
              <a:rPr lang="en-US" sz="2800" dirty="0"/>
              <a:t>The practitioner has not had a formal meditative practice, but was trained in Reiki in 2002 through Level 3, with further training (Holy Fire, Karuna) through ICRT.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27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B5417-FA60-BDD0-236E-03118A268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D17C-0407-1A09-D18E-27986667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Suggestive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18088-F57A-18FE-E64F-3A7592026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EEG data was analyzed by VT co-authors and by Duke collaborators; analysis aided by </a:t>
            </a:r>
            <a:r>
              <a:rPr lang="en-US" dirty="0" err="1"/>
              <a:t>Anthropic’s</a:t>
            </a:r>
            <a:r>
              <a:rPr lang="en-US" dirty="0"/>
              <a:t> Claude that is presented herein was confirmed by them.</a:t>
            </a:r>
          </a:p>
          <a:p>
            <a:r>
              <a:rPr lang="en-US" dirty="0"/>
              <a:t>There is some support for the recipient’s delta-band power at O2 being higher during receiving sessions, which suggests confirmation of a distant Reiki effect.</a:t>
            </a:r>
          </a:p>
          <a:p>
            <a:r>
              <a:rPr lang="en-US" dirty="0"/>
              <a:t>Tests for inter-brain connectivity were inconclusive.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1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9778-6353-7970-3FBB-E4896827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A2F2-A2BD-9C68-2B90-6ACDAA6E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larger study    as follow-up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1E403-F719-1A98-3C7C-C6AA108B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/>
              <a:t>Have more practitioner-recipient dyads</a:t>
            </a:r>
          </a:p>
          <a:p>
            <a:r>
              <a:rPr lang="en-US" dirty="0"/>
              <a:t>Have more (and longer) sessions per dyad</a:t>
            </a:r>
          </a:p>
          <a:p>
            <a:r>
              <a:rPr lang="en-US" dirty="0"/>
              <a:t>Improve the recordings: 32 sensors, synchronized with shared hardware trigger</a:t>
            </a:r>
          </a:p>
          <a:p>
            <a:r>
              <a:rPr lang="en-US" dirty="0"/>
              <a:t>Add a non-EEG arousal measure (such as skin conductance) to determine if any alpha-power finding reflects a specific attentional or relaxation process rather than a general change in arousal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84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64B93-8AAC-2549-1214-0651978A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E0AD-D91C-2589-A550-54D5806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related study with mice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478A8-745F-9A09-4FE6-AF8C9ADD1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Above findings confirmed by Bradley Jason Kolls, M.D., Ph.D., </a:t>
            </a:r>
            <a:r>
              <a:rPr lang="en-US" dirty="0" err="1"/>
              <a:t>MMCi</a:t>
            </a:r>
            <a:r>
              <a:rPr lang="en-US" dirty="0"/>
              <a:t>, Neurologist; Duke Associate Professor (of Neurology &amp; in Neurosurgery) and Andreas Seas, M.D., Ph.D., Duke Neurosurgery</a:t>
            </a:r>
          </a:p>
          <a:p>
            <a:r>
              <a:rPr lang="en-US" dirty="0"/>
              <a:t>They are interested in collaborating on a related study with mice.</a:t>
            </a:r>
          </a:p>
        </p:txBody>
      </p:sp>
    </p:spTree>
    <p:extLst>
      <p:ext uri="{BB962C8B-B14F-4D97-AF65-F5344CB8AC3E}">
        <p14:creationId xmlns:p14="http://schemas.microsoft.com/office/powerpoint/2010/main" val="3395064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1DDE-F726-90FC-FC65-6D5367B7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related study with mice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D728B-4467-0593-AB5C-9F0A0FBAB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sz="2800" dirty="0"/>
              <a:t>Rodent (mice) electroencephalogram (EEG)</a:t>
            </a:r>
          </a:p>
          <a:p>
            <a:r>
              <a:rPr lang="en-US" sz="2800" dirty="0"/>
              <a:t>Reiki applied by distant and local practitioners vs. no Reiki (control)</a:t>
            </a:r>
          </a:p>
          <a:p>
            <a:r>
              <a:rPr lang="en-US" sz="2800" dirty="0"/>
              <a:t>Response to stress/injury also measured with rotarod performance</a:t>
            </a:r>
          </a:p>
          <a:p>
            <a:r>
              <a:rPr lang="en-US" sz="2800" dirty="0"/>
              <a:t>Prior work: “Optimization of a translational murine model of closed-head traumatic brain injury”, 2024, Neurological Research, </a:t>
            </a:r>
            <a:r>
              <a:rPr lang="en-US" sz="2800" dirty="0">
                <a:hlinkClick r:id="rId2"/>
              </a:rPr>
              <a:t>https://doi.org/10.1080/01616412.2024.2302261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347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0DC6C-6CEA-C9F4-E3D4-2298941A3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695C1A2-FD25-6BF2-ACD9-3915AE137A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7563" y="529939"/>
            <a:ext cx="7772400" cy="655636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EEG Correlates of a Reiki Sender-Recipient Dyad: A Randomized Single-Case Pilot Study</a:t>
            </a:r>
            <a:endParaRPr lang="en-US" sz="3600" dirty="0">
              <a:cs typeface="+mj-cs"/>
            </a:endParaRPr>
          </a:p>
        </p:txBody>
      </p:sp>
      <p:pic>
        <p:nvPicPr>
          <p:cNvPr id="18435" name="Picture 6" descr="reiicebluemedium">
            <a:extLst>
              <a:ext uri="{FF2B5EF4-FFF2-40B4-BE49-F238E27FC236}">
                <a16:creationId xmlns:a16="http://schemas.microsoft.com/office/drawing/2014/main" id="{E4383653-203A-4116-8BE6-F593CCD94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63" y="71150"/>
            <a:ext cx="16097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CF0B0A28-A870-FBF0-585C-3038D8FB5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436" y="1905000"/>
            <a:ext cx="8177963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800" b="1" dirty="0"/>
              <a:t>Summary</a:t>
            </a:r>
            <a:endParaRPr lang="en-US" altLang="en-US" sz="1800" dirty="0"/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Last year’s talk mentioned EEG study, prior to data analysis: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Experienced Reiki practitioner EEG observations are similar to those observed for experienced meditators.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Suggestive results were observed supporting distance Reiki.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A larger study is recommended to confirm results and to investigate distance Reiki and inter-brain connectivity.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dirty="0"/>
              <a:t>A mouse study with EEG could investigate healing effects of Reiki on animals vs. control, with both local and distant Reiki practitioners.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6000" b="1" dirty="0"/>
              <a:t>Discussion, Q&amp;A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2A085F21-D76F-3BAA-21B0-892E00BB0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245" y="6160963"/>
            <a:ext cx="792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4"/>
              </a:rPr>
              <a:t>https://fox.cs.vt.edu/talks/2026/FoxIRRC20261003.pptx</a:t>
            </a:r>
            <a:endParaRPr lang="en-US" altLang="en-US" sz="18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>
                <a:hlinkClick r:id="rId5"/>
              </a:rPr>
              <a:t>https://www.edwardafox.com/reikibooks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2295791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835</Words>
  <Application>Microsoft Macintosh PowerPoint</Application>
  <PresentationFormat>On-screen Show (4:3)</PresentationFormat>
  <Paragraphs>78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Default Design</vt:lpstr>
      <vt:lpstr>EEG Correlates of a Reiki Sender-Recipient Dyad: A Randomized Single-Case Pilot Study</vt:lpstr>
      <vt:lpstr>Small-scale Research Studies at a University Reiki Club</vt:lpstr>
      <vt:lpstr>EEG Study – Reiki Practitioner</vt:lpstr>
      <vt:lpstr>EEG Study</vt:lpstr>
      <vt:lpstr>Practitioner eyes closed occipital alpha-power increase</vt:lpstr>
      <vt:lpstr>Practitioner eyes closed occipital alpha-power increase (cont’d)</vt:lpstr>
      <vt:lpstr>Suggestive results</vt:lpstr>
      <vt:lpstr>Suggestions for larger study    as follow-up</vt:lpstr>
      <vt:lpstr>Suggestions for related study with mice</vt:lpstr>
      <vt:lpstr>Suggestions for related study with mice (cont’d)</vt:lpstr>
      <vt:lpstr>EEG Correlates of a Reiki Sender-Recipient Dyad: A Randomized Single-Case Pilot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Reiki at Virginia Tech HFNE 2334  Intro. to Integrative Health</dc:title>
  <dc:creator>Microsoft Office User</dc:creator>
  <cp:lastModifiedBy>Ed Fox</cp:lastModifiedBy>
  <cp:revision>75</cp:revision>
  <dcterms:created xsi:type="dcterms:W3CDTF">2018-02-07T02:24:25Z</dcterms:created>
  <dcterms:modified xsi:type="dcterms:W3CDTF">2026-09-14T17:21:37Z</dcterms:modified>
</cp:coreProperties>
</file>