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85" r:id="rId3"/>
    <p:sldId id="289" r:id="rId4"/>
    <p:sldId id="294" r:id="rId5"/>
    <p:sldId id="293" r:id="rId6"/>
    <p:sldId id="279" r:id="rId7"/>
    <p:sldId id="286" r:id="rId8"/>
    <p:sldId id="287" r:id="rId9"/>
    <p:sldId id="288" r:id="rId10"/>
    <p:sldId id="283" r:id="rId11"/>
    <p:sldId id="290" r:id="rId12"/>
    <p:sldId id="284" r:id="rId13"/>
    <p:sldId id="668" r:id="rId14"/>
    <p:sldId id="670" r:id="rId15"/>
    <p:sldId id="291" r:id="rId16"/>
    <p:sldId id="292" r:id="rId17"/>
    <p:sldId id="280" r:id="rId18"/>
    <p:sldId id="671" r:id="rId19"/>
    <p:sldId id="667"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90" autoAdjust="0"/>
    <p:restoredTop sz="94678"/>
  </p:normalViewPr>
  <p:slideViewPr>
    <p:cSldViewPr snapToGrid="0">
      <p:cViewPr>
        <p:scale>
          <a:sx n="114" d="100"/>
          <a:sy n="114" d="100"/>
        </p:scale>
        <p:origin x="1056" y="776"/>
      </p:cViewPr>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8714BC-75C5-D74C-9438-86ACB386EBEB}" type="datetimeFigureOut">
              <a:rPr lang="en-US" smtClean="0"/>
              <a:t>9/22/26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5D097B-D53E-E341-B4C3-7706B6797EDD}" type="slidenum">
              <a:rPr lang="en-US" smtClean="0"/>
              <a:t>‹#›</a:t>
            </a:fld>
            <a:endParaRPr lang="en-US"/>
          </a:p>
        </p:txBody>
      </p:sp>
    </p:spTree>
    <p:extLst>
      <p:ext uri="{BB962C8B-B14F-4D97-AF65-F5344CB8AC3E}">
        <p14:creationId xmlns:p14="http://schemas.microsoft.com/office/powerpoint/2010/main" val="11605939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Coalition for Networked Information: CNI</a:t>
            </a:r>
          </a:p>
          <a:p>
            <a:r>
              <a:rPr lang="en-US" dirty="0"/>
              <a:t>CGS: Council of Graduate Schools</a:t>
            </a:r>
          </a:p>
          <a:p>
            <a:r>
              <a:rPr lang="en-US" dirty="0"/>
              <a:t>SURA: </a:t>
            </a:r>
            <a:r>
              <a:rPr lang="en-US" sz="1200" b="0" i="0" kern="1200" dirty="0">
                <a:solidFill>
                  <a:schemeClr val="tx1"/>
                </a:solidFill>
                <a:effectLst/>
                <a:latin typeface="+mn-lt"/>
                <a:ea typeface="+mn-ea"/>
                <a:cs typeface="+mn-cs"/>
              </a:rPr>
              <a:t>Southeastern Universities Research Association</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79219DED-5C46-364F-AEDD-766A92BD397E}" type="slidenum">
              <a:rPr lang="en-US" smtClean="0"/>
              <a:t>7</a:t>
            </a:fld>
            <a:endParaRPr lang="en-US"/>
          </a:p>
        </p:txBody>
      </p:sp>
    </p:spTree>
    <p:extLst>
      <p:ext uri="{BB962C8B-B14F-4D97-AF65-F5344CB8AC3E}">
        <p14:creationId xmlns:p14="http://schemas.microsoft.com/office/powerpoint/2010/main" val="41119378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62" name="Rectangle 7"/>
          <p:cNvSpPr>
            <a:spLocks noGrp="1" noChangeArrowheads="1"/>
          </p:cNvSpPr>
          <p:nvPr>
            <p:ph type="sldNum" sz="quarter" idx="5"/>
          </p:nvPr>
        </p:nvSpPr>
        <p:spPr>
          <a:noFill/>
        </p:spPr>
        <p:txBody>
          <a:bodyPr/>
          <a:lstStyle/>
          <a:p>
            <a:fld id="{DE08DF8A-C2D6-4B8E-9CDB-6D4F5AA57C71}" type="slidenum">
              <a:rPr lang="en-US" smtClean="0"/>
              <a:pPr/>
              <a:t>19</a:t>
            </a:fld>
            <a:endParaRPr lang="en-US"/>
          </a:p>
        </p:txBody>
      </p:sp>
      <p:sp>
        <p:nvSpPr>
          <p:cNvPr id="552963" name="Rectangle 2"/>
          <p:cNvSpPr>
            <a:spLocks noGrp="1" noRot="1" noChangeAspect="1" noChangeArrowheads="1" noTextEdit="1"/>
          </p:cNvSpPr>
          <p:nvPr>
            <p:ph type="sldImg"/>
          </p:nvPr>
        </p:nvSpPr>
        <p:spPr>
          <a:ln/>
        </p:spPr>
      </p:sp>
      <p:sp>
        <p:nvSpPr>
          <p:cNvPr id="55296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885529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D2ABF-F82D-87D8-DC2D-136CD491ACA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50AA384-3CBF-7A19-F599-C1606E0A7F4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CF12B55-01D6-0E7A-E534-D665418D74AD}"/>
              </a:ext>
            </a:extLst>
          </p:cNvPr>
          <p:cNvSpPr>
            <a:spLocks noGrp="1"/>
          </p:cNvSpPr>
          <p:nvPr>
            <p:ph type="dt" sz="half" idx="10"/>
          </p:nvPr>
        </p:nvSpPr>
        <p:spPr/>
        <p:txBody>
          <a:bodyPr/>
          <a:lstStyle/>
          <a:p>
            <a:fld id="{F834C5CF-04C7-44F8-9207-6A7D94DE6E5E}" type="datetimeFigureOut">
              <a:rPr lang="en-US" smtClean="0"/>
              <a:t>9/22/26</a:t>
            </a:fld>
            <a:endParaRPr lang="en-US"/>
          </a:p>
        </p:txBody>
      </p:sp>
      <p:sp>
        <p:nvSpPr>
          <p:cNvPr id="5" name="Footer Placeholder 4">
            <a:extLst>
              <a:ext uri="{FF2B5EF4-FFF2-40B4-BE49-F238E27FC236}">
                <a16:creationId xmlns:a16="http://schemas.microsoft.com/office/drawing/2014/main" id="{3957CCA3-30C2-6F95-FEB5-D8AF016BB4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633CD7-73D0-0DFC-1DE4-9F87B641F7A8}"/>
              </a:ext>
            </a:extLst>
          </p:cNvPr>
          <p:cNvSpPr>
            <a:spLocks noGrp="1"/>
          </p:cNvSpPr>
          <p:nvPr>
            <p:ph type="sldNum" sz="quarter" idx="12"/>
          </p:nvPr>
        </p:nvSpPr>
        <p:spPr/>
        <p:txBody>
          <a:bodyPr/>
          <a:lstStyle/>
          <a:p>
            <a:fld id="{5EF94F47-6505-4270-880D-61C26C9C4793}" type="slidenum">
              <a:rPr lang="en-US" smtClean="0"/>
              <a:t>‹#›</a:t>
            </a:fld>
            <a:endParaRPr lang="en-US"/>
          </a:p>
        </p:txBody>
      </p:sp>
    </p:spTree>
    <p:extLst>
      <p:ext uri="{BB962C8B-B14F-4D97-AF65-F5344CB8AC3E}">
        <p14:creationId xmlns:p14="http://schemas.microsoft.com/office/powerpoint/2010/main" val="15993787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C2924-CCF1-5EF3-6074-FE1A79C3E1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166EF87-6CB7-7E97-84C3-F4D8E205127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DE16FA-9D0C-6021-78A7-11FC0B7CC7CD}"/>
              </a:ext>
            </a:extLst>
          </p:cNvPr>
          <p:cNvSpPr>
            <a:spLocks noGrp="1"/>
          </p:cNvSpPr>
          <p:nvPr>
            <p:ph type="dt" sz="half" idx="10"/>
          </p:nvPr>
        </p:nvSpPr>
        <p:spPr/>
        <p:txBody>
          <a:bodyPr/>
          <a:lstStyle/>
          <a:p>
            <a:fld id="{F834C5CF-04C7-44F8-9207-6A7D94DE6E5E}" type="datetimeFigureOut">
              <a:rPr lang="en-US" smtClean="0"/>
              <a:t>9/22/26</a:t>
            </a:fld>
            <a:endParaRPr lang="en-US"/>
          </a:p>
        </p:txBody>
      </p:sp>
      <p:sp>
        <p:nvSpPr>
          <p:cNvPr id="5" name="Footer Placeholder 4">
            <a:extLst>
              <a:ext uri="{FF2B5EF4-FFF2-40B4-BE49-F238E27FC236}">
                <a16:creationId xmlns:a16="http://schemas.microsoft.com/office/drawing/2014/main" id="{DB70A506-F917-2AA7-7376-FF548BA07C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505CD7-C28D-BFFE-F4FF-9350B2DFFAFD}"/>
              </a:ext>
            </a:extLst>
          </p:cNvPr>
          <p:cNvSpPr>
            <a:spLocks noGrp="1"/>
          </p:cNvSpPr>
          <p:nvPr>
            <p:ph type="sldNum" sz="quarter" idx="12"/>
          </p:nvPr>
        </p:nvSpPr>
        <p:spPr/>
        <p:txBody>
          <a:bodyPr/>
          <a:lstStyle/>
          <a:p>
            <a:fld id="{5EF94F47-6505-4270-880D-61C26C9C4793}" type="slidenum">
              <a:rPr lang="en-US" smtClean="0"/>
              <a:t>‹#›</a:t>
            </a:fld>
            <a:endParaRPr lang="en-US"/>
          </a:p>
        </p:txBody>
      </p:sp>
    </p:spTree>
    <p:extLst>
      <p:ext uri="{BB962C8B-B14F-4D97-AF65-F5344CB8AC3E}">
        <p14:creationId xmlns:p14="http://schemas.microsoft.com/office/powerpoint/2010/main" val="15338971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BACBD-0B85-7E87-2F1C-66AC71D88D1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33EAB5B-0DAB-34AF-DFA7-0ACAB7494A6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E854798-87DA-C6B9-5688-414EC77C5F16}"/>
              </a:ext>
            </a:extLst>
          </p:cNvPr>
          <p:cNvSpPr>
            <a:spLocks noGrp="1"/>
          </p:cNvSpPr>
          <p:nvPr>
            <p:ph type="dt" sz="half" idx="10"/>
          </p:nvPr>
        </p:nvSpPr>
        <p:spPr/>
        <p:txBody>
          <a:bodyPr/>
          <a:lstStyle/>
          <a:p>
            <a:fld id="{F834C5CF-04C7-44F8-9207-6A7D94DE6E5E}" type="datetimeFigureOut">
              <a:rPr lang="en-US" smtClean="0"/>
              <a:t>9/22/26</a:t>
            </a:fld>
            <a:endParaRPr lang="en-US"/>
          </a:p>
        </p:txBody>
      </p:sp>
      <p:sp>
        <p:nvSpPr>
          <p:cNvPr id="5" name="Footer Placeholder 4">
            <a:extLst>
              <a:ext uri="{FF2B5EF4-FFF2-40B4-BE49-F238E27FC236}">
                <a16:creationId xmlns:a16="http://schemas.microsoft.com/office/drawing/2014/main" id="{08BC0656-01EF-784B-E2F2-6EC5BC207B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15096A-1860-9903-1474-856D9714C359}"/>
              </a:ext>
            </a:extLst>
          </p:cNvPr>
          <p:cNvSpPr>
            <a:spLocks noGrp="1"/>
          </p:cNvSpPr>
          <p:nvPr>
            <p:ph type="sldNum" sz="quarter" idx="12"/>
          </p:nvPr>
        </p:nvSpPr>
        <p:spPr/>
        <p:txBody>
          <a:bodyPr/>
          <a:lstStyle/>
          <a:p>
            <a:fld id="{5EF94F47-6505-4270-880D-61C26C9C4793}" type="slidenum">
              <a:rPr lang="en-US" smtClean="0"/>
              <a:t>‹#›</a:t>
            </a:fld>
            <a:endParaRPr lang="en-US"/>
          </a:p>
        </p:txBody>
      </p:sp>
    </p:spTree>
    <p:extLst>
      <p:ext uri="{BB962C8B-B14F-4D97-AF65-F5344CB8AC3E}">
        <p14:creationId xmlns:p14="http://schemas.microsoft.com/office/powerpoint/2010/main" val="39714087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34A28-6CE8-1266-B268-F37CA4E7717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415B5C-9FB0-0A83-8461-FFACC40C102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8896503-682D-E92C-54FE-275DF6B2EB2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27F0A95-9652-F6DA-9F46-849CB8C8300A}"/>
              </a:ext>
            </a:extLst>
          </p:cNvPr>
          <p:cNvSpPr>
            <a:spLocks noGrp="1"/>
          </p:cNvSpPr>
          <p:nvPr>
            <p:ph type="dt" sz="half" idx="10"/>
          </p:nvPr>
        </p:nvSpPr>
        <p:spPr/>
        <p:txBody>
          <a:bodyPr/>
          <a:lstStyle/>
          <a:p>
            <a:fld id="{F834C5CF-04C7-44F8-9207-6A7D94DE6E5E}" type="datetimeFigureOut">
              <a:rPr lang="en-US" smtClean="0"/>
              <a:t>9/22/26</a:t>
            </a:fld>
            <a:endParaRPr lang="en-US"/>
          </a:p>
        </p:txBody>
      </p:sp>
      <p:sp>
        <p:nvSpPr>
          <p:cNvPr id="6" name="Footer Placeholder 5">
            <a:extLst>
              <a:ext uri="{FF2B5EF4-FFF2-40B4-BE49-F238E27FC236}">
                <a16:creationId xmlns:a16="http://schemas.microsoft.com/office/drawing/2014/main" id="{EE3BA9AC-C622-16BE-ED4A-A766AACA90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1CE434-7AFB-89DF-BF0A-8CCC11155A2D}"/>
              </a:ext>
            </a:extLst>
          </p:cNvPr>
          <p:cNvSpPr>
            <a:spLocks noGrp="1"/>
          </p:cNvSpPr>
          <p:nvPr>
            <p:ph type="sldNum" sz="quarter" idx="12"/>
          </p:nvPr>
        </p:nvSpPr>
        <p:spPr/>
        <p:txBody>
          <a:bodyPr/>
          <a:lstStyle/>
          <a:p>
            <a:fld id="{5EF94F47-6505-4270-880D-61C26C9C4793}" type="slidenum">
              <a:rPr lang="en-US" smtClean="0"/>
              <a:t>‹#›</a:t>
            </a:fld>
            <a:endParaRPr lang="en-US"/>
          </a:p>
        </p:txBody>
      </p:sp>
    </p:spTree>
    <p:extLst>
      <p:ext uri="{BB962C8B-B14F-4D97-AF65-F5344CB8AC3E}">
        <p14:creationId xmlns:p14="http://schemas.microsoft.com/office/powerpoint/2010/main" val="4153262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D8D2F-7316-8757-5989-306C6DD59E3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1DCE0A8-5BA6-7B38-87D6-FECFA208984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AA38F39-0B59-0B58-D8D5-9D077006E4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7EC24BA-243C-6E77-1FA3-891D4EC56C9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5101BEE-6D13-5369-70CD-E8E7BC320D5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1A68F48-0055-21AE-419E-D14D1932437F}"/>
              </a:ext>
            </a:extLst>
          </p:cNvPr>
          <p:cNvSpPr>
            <a:spLocks noGrp="1"/>
          </p:cNvSpPr>
          <p:nvPr>
            <p:ph type="dt" sz="half" idx="10"/>
          </p:nvPr>
        </p:nvSpPr>
        <p:spPr/>
        <p:txBody>
          <a:bodyPr/>
          <a:lstStyle/>
          <a:p>
            <a:fld id="{F834C5CF-04C7-44F8-9207-6A7D94DE6E5E}" type="datetimeFigureOut">
              <a:rPr lang="en-US" smtClean="0"/>
              <a:t>9/22/26</a:t>
            </a:fld>
            <a:endParaRPr lang="en-US"/>
          </a:p>
        </p:txBody>
      </p:sp>
      <p:sp>
        <p:nvSpPr>
          <p:cNvPr id="8" name="Footer Placeholder 7">
            <a:extLst>
              <a:ext uri="{FF2B5EF4-FFF2-40B4-BE49-F238E27FC236}">
                <a16:creationId xmlns:a16="http://schemas.microsoft.com/office/drawing/2014/main" id="{7161A7F0-B1B8-79DB-A7B6-2E3CD06B3A8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D7018B2-0374-A1CA-12AE-EC3A617EACAF}"/>
              </a:ext>
            </a:extLst>
          </p:cNvPr>
          <p:cNvSpPr>
            <a:spLocks noGrp="1"/>
          </p:cNvSpPr>
          <p:nvPr>
            <p:ph type="sldNum" sz="quarter" idx="12"/>
          </p:nvPr>
        </p:nvSpPr>
        <p:spPr/>
        <p:txBody>
          <a:bodyPr/>
          <a:lstStyle/>
          <a:p>
            <a:fld id="{5EF94F47-6505-4270-880D-61C26C9C4793}" type="slidenum">
              <a:rPr lang="en-US" smtClean="0"/>
              <a:t>‹#›</a:t>
            </a:fld>
            <a:endParaRPr lang="en-US"/>
          </a:p>
        </p:txBody>
      </p:sp>
    </p:spTree>
    <p:extLst>
      <p:ext uri="{BB962C8B-B14F-4D97-AF65-F5344CB8AC3E}">
        <p14:creationId xmlns:p14="http://schemas.microsoft.com/office/powerpoint/2010/main" val="30723129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3947C-94B8-9209-F5FB-D6A538F18DA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20128CC-2628-BF65-D316-CF7515208848}"/>
              </a:ext>
            </a:extLst>
          </p:cNvPr>
          <p:cNvSpPr>
            <a:spLocks noGrp="1"/>
          </p:cNvSpPr>
          <p:nvPr>
            <p:ph type="dt" sz="half" idx="10"/>
          </p:nvPr>
        </p:nvSpPr>
        <p:spPr/>
        <p:txBody>
          <a:bodyPr/>
          <a:lstStyle/>
          <a:p>
            <a:fld id="{F834C5CF-04C7-44F8-9207-6A7D94DE6E5E}" type="datetimeFigureOut">
              <a:rPr lang="en-US" smtClean="0"/>
              <a:t>9/22/26</a:t>
            </a:fld>
            <a:endParaRPr lang="en-US"/>
          </a:p>
        </p:txBody>
      </p:sp>
      <p:sp>
        <p:nvSpPr>
          <p:cNvPr id="4" name="Footer Placeholder 3">
            <a:extLst>
              <a:ext uri="{FF2B5EF4-FFF2-40B4-BE49-F238E27FC236}">
                <a16:creationId xmlns:a16="http://schemas.microsoft.com/office/drawing/2014/main" id="{CE7F7341-0AD4-6606-F8A5-82009851F9E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47BA334-1BAB-BE28-B680-8E2E14503350}"/>
              </a:ext>
            </a:extLst>
          </p:cNvPr>
          <p:cNvSpPr>
            <a:spLocks noGrp="1"/>
          </p:cNvSpPr>
          <p:nvPr>
            <p:ph type="sldNum" sz="quarter" idx="12"/>
          </p:nvPr>
        </p:nvSpPr>
        <p:spPr/>
        <p:txBody>
          <a:bodyPr/>
          <a:lstStyle/>
          <a:p>
            <a:fld id="{5EF94F47-6505-4270-880D-61C26C9C4793}" type="slidenum">
              <a:rPr lang="en-US" smtClean="0"/>
              <a:t>‹#›</a:t>
            </a:fld>
            <a:endParaRPr lang="en-US"/>
          </a:p>
        </p:txBody>
      </p:sp>
    </p:spTree>
    <p:extLst>
      <p:ext uri="{BB962C8B-B14F-4D97-AF65-F5344CB8AC3E}">
        <p14:creationId xmlns:p14="http://schemas.microsoft.com/office/powerpoint/2010/main" val="1265056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E1E972E-A727-F862-BA5E-EAD6A3857744}"/>
              </a:ext>
            </a:extLst>
          </p:cNvPr>
          <p:cNvSpPr>
            <a:spLocks noGrp="1"/>
          </p:cNvSpPr>
          <p:nvPr>
            <p:ph type="dt" sz="half" idx="10"/>
          </p:nvPr>
        </p:nvSpPr>
        <p:spPr/>
        <p:txBody>
          <a:bodyPr/>
          <a:lstStyle/>
          <a:p>
            <a:fld id="{F834C5CF-04C7-44F8-9207-6A7D94DE6E5E}" type="datetimeFigureOut">
              <a:rPr lang="en-US" smtClean="0"/>
              <a:t>9/22/26</a:t>
            </a:fld>
            <a:endParaRPr lang="en-US"/>
          </a:p>
        </p:txBody>
      </p:sp>
      <p:sp>
        <p:nvSpPr>
          <p:cNvPr id="3" name="Footer Placeholder 2">
            <a:extLst>
              <a:ext uri="{FF2B5EF4-FFF2-40B4-BE49-F238E27FC236}">
                <a16:creationId xmlns:a16="http://schemas.microsoft.com/office/drawing/2014/main" id="{CF4D711A-5528-0221-13E0-9798CAA4C0C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013534C-B893-0B65-B34E-155E681F52BF}"/>
              </a:ext>
            </a:extLst>
          </p:cNvPr>
          <p:cNvSpPr>
            <a:spLocks noGrp="1"/>
          </p:cNvSpPr>
          <p:nvPr>
            <p:ph type="sldNum" sz="quarter" idx="12"/>
          </p:nvPr>
        </p:nvSpPr>
        <p:spPr/>
        <p:txBody>
          <a:bodyPr/>
          <a:lstStyle/>
          <a:p>
            <a:fld id="{5EF94F47-6505-4270-880D-61C26C9C4793}" type="slidenum">
              <a:rPr lang="en-US" smtClean="0"/>
              <a:t>‹#›</a:t>
            </a:fld>
            <a:endParaRPr lang="en-US"/>
          </a:p>
        </p:txBody>
      </p:sp>
    </p:spTree>
    <p:extLst>
      <p:ext uri="{BB962C8B-B14F-4D97-AF65-F5344CB8AC3E}">
        <p14:creationId xmlns:p14="http://schemas.microsoft.com/office/powerpoint/2010/main" val="1669276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AD346-899B-806A-7B54-DC9763A4C2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A88D531-B68F-DD82-2D77-DEBC0DC970D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FA2C0DE-C86B-3F59-4F9C-91C69903A9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C90386-7199-C201-A3E4-0951A541F69D}"/>
              </a:ext>
            </a:extLst>
          </p:cNvPr>
          <p:cNvSpPr>
            <a:spLocks noGrp="1"/>
          </p:cNvSpPr>
          <p:nvPr>
            <p:ph type="dt" sz="half" idx="10"/>
          </p:nvPr>
        </p:nvSpPr>
        <p:spPr/>
        <p:txBody>
          <a:bodyPr/>
          <a:lstStyle/>
          <a:p>
            <a:fld id="{F834C5CF-04C7-44F8-9207-6A7D94DE6E5E}" type="datetimeFigureOut">
              <a:rPr lang="en-US" smtClean="0"/>
              <a:t>9/22/26</a:t>
            </a:fld>
            <a:endParaRPr lang="en-US"/>
          </a:p>
        </p:txBody>
      </p:sp>
      <p:sp>
        <p:nvSpPr>
          <p:cNvPr id="6" name="Footer Placeholder 5">
            <a:extLst>
              <a:ext uri="{FF2B5EF4-FFF2-40B4-BE49-F238E27FC236}">
                <a16:creationId xmlns:a16="http://schemas.microsoft.com/office/drawing/2014/main" id="{5C39E8E3-C872-2862-F92B-F6F8A3582A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096EAB-7928-B282-EC4D-1D6C618FDF7C}"/>
              </a:ext>
            </a:extLst>
          </p:cNvPr>
          <p:cNvSpPr>
            <a:spLocks noGrp="1"/>
          </p:cNvSpPr>
          <p:nvPr>
            <p:ph type="sldNum" sz="quarter" idx="12"/>
          </p:nvPr>
        </p:nvSpPr>
        <p:spPr/>
        <p:txBody>
          <a:bodyPr/>
          <a:lstStyle/>
          <a:p>
            <a:fld id="{5EF94F47-6505-4270-880D-61C26C9C4793}" type="slidenum">
              <a:rPr lang="en-US" smtClean="0"/>
              <a:t>‹#›</a:t>
            </a:fld>
            <a:endParaRPr lang="en-US"/>
          </a:p>
        </p:txBody>
      </p:sp>
    </p:spTree>
    <p:extLst>
      <p:ext uri="{BB962C8B-B14F-4D97-AF65-F5344CB8AC3E}">
        <p14:creationId xmlns:p14="http://schemas.microsoft.com/office/powerpoint/2010/main" val="20121315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0A324-484C-E1C8-BBCE-40047E38A5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99559A9-BF9C-01C3-D2E2-2CFEC7EFD7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DDFE9EB-666B-FA70-D643-87C86801B7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7F1B16-13AC-A647-3778-3CD336D92F57}"/>
              </a:ext>
            </a:extLst>
          </p:cNvPr>
          <p:cNvSpPr>
            <a:spLocks noGrp="1"/>
          </p:cNvSpPr>
          <p:nvPr>
            <p:ph type="dt" sz="half" idx="10"/>
          </p:nvPr>
        </p:nvSpPr>
        <p:spPr/>
        <p:txBody>
          <a:bodyPr/>
          <a:lstStyle/>
          <a:p>
            <a:fld id="{F834C5CF-04C7-44F8-9207-6A7D94DE6E5E}" type="datetimeFigureOut">
              <a:rPr lang="en-US" smtClean="0"/>
              <a:t>9/22/26</a:t>
            </a:fld>
            <a:endParaRPr lang="en-US"/>
          </a:p>
        </p:txBody>
      </p:sp>
      <p:sp>
        <p:nvSpPr>
          <p:cNvPr id="6" name="Footer Placeholder 5">
            <a:extLst>
              <a:ext uri="{FF2B5EF4-FFF2-40B4-BE49-F238E27FC236}">
                <a16:creationId xmlns:a16="http://schemas.microsoft.com/office/drawing/2014/main" id="{120CE1A8-A0FC-2D43-8262-2B74BAED05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3E865B-FDE4-41C9-9311-F8EB577B0AE7}"/>
              </a:ext>
            </a:extLst>
          </p:cNvPr>
          <p:cNvSpPr>
            <a:spLocks noGrp="1"/>
          </p:cNvSpPr>
          <p:nvPr>
            <p:ph type="sldNum" sz="quarter" idx="12"/>
          </p:nvPr>
        </p:nvSpPr>
        <p:spPr/>
        <p:txBody>
          <a:bodyPr/>
          <a:lstStyle/>
          <a:p>
            <a:fld id="{5EF94F47-6505-4270-880D-61C26C9C4793}" type="slidenum">
              <a:rPr lang="en-US" smtClean="0"/>
              <a:t>‹#›</a:t>
            </a:fld>
            <a:endParaRPr lang="en-US"/>
          </a:p>
        </p:txBody>
      </p:sp>
    </p:spTree>
    <p:extLst>
      <p:ext uri="{BB962C8B-B14F-4D97-AF65-F5344CB8AC3E}">
        <p14:creationId xmlns:p14="http://schemas.microsoft.com/office/powerpoint/2010/main" val="7869841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48319-6C8F-9003-591F-69D62A6A2A4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50DA3BC-3FBA-0527-B8F7-08468832500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3DD855-BEDF-62EE-FB66-1BBC2966D4A6}"/>
              </a:ext>
            </a:extLst>
          </p:cNvPr>
          <p:cNvSpPr>
            <a:spLocks noGrp="1"/>
          </p:cNvSpPr>
          <p:nvPr>
            <p:ph type="dt" sz="half" idx="10"/>
          </p:nvPr>
        </p:nvSpPr>
        <p:spPr/>
        <p:txBody>
          <a:bodyPr/>
          <a:lstStyle/>
          <a:p>
            <a:fld id="{F834C5CF-04C7-44F8-9207-6A7D94DE6E5E}" type="datetimeFigureOut">
              <a:rPr lang="en-US" smtClean="0"/>
              <a:t>9/22/26</a:t>
            </a:fld>
            <a:endParaRPr lang="en-US"/>
          </a:p>
        </p:txBody>
      </p:sp>
      <p:sp>
        <p:nvSpPr>
          <p:cNvPr id="5" name="Footer Placeholder 4">
            <a:extLst>
              <a:ext uri="{FF2B5EF4-FFF2-40B4-BE49-F238E27FC236}">
                <a16:creationId xmlns:a16="http://schemas.microsoft.com/office/drawing/2014/main" id="{E1924837-88C6-4C20-2212-2FCF973C0B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ECC00E-1EEF-8E8A-1B0B-34B9F743E281}"/>
              </a:ext>
            </a:extLst>
          </p:cNvPr>
          <p:cNvSpPr>
            <a:spLocks noGrp="1"/>
          </p:cNvSpPr>
          <p:nvPr>
            <p:ph type="sldNum" sz="quarter" idx="12"/>
          </p:nvPr>
        </p:nvSpPr>
        <p:spPr/>
        <p:txBody>
          <a:bodyPr/>
          <a:lstStyle/>
          <a:p>
            <a:fld id="{5EF94F47-6505-4270-880D-61C26C9C4793}" type="slidenum">
              <a:rPr lang="en-US" smtClean="0"/>
              <a:t>‹#›</a:t>
            </a:fld>
            <a:endParaRPr lang="en-US"/>
          </a:p>
        </p:txBody>
      </p:sp>
    </p:spTree>
    <p:extLst>
      <p:ext uri="{BB962C8B-B14F-4D97-AF65-F5344CB8AC3E}">
        <p14:creationId xmlns:p14="http://schemas.microsoft.com/office/powerpoint/2010/main" val="7775617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E586AD3-CCE4-2CB3-F231-FB83954285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B7648F7-F70C-15C2-0C5B-9D53756600B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225C94-BAA8-AA35-85C2-9F7324BBE2B5}"/>
              </a:ext>
            </a:extLst>
          </p:cNvPr>
          <p:cNvSpPr>
            <a:spLocks noGrp="1"/>
          </p:cNvSpPr>
          <p:nvPr>
            <p:ph type="dt" sz="half" idx="10"/>
          </p:nvPr>
        </p:nvSpPr>
        <p:spPr/>
        <p:txBody>
          <a:bodyPr/>
          <a:lstStyle/>
          <a:p>
            <a:fld id="{F834C5CF-04C7-44F8-9207-6A7D94DE6E5E}" type="datetimeFigureOut">
              <a:rPr lang="en-US" smtClean="0"/>
              <a:t>9/22/26</a:t>
            </a:fld>
            <a:endParaRPr lang="en-US"/>
          </a:p>
        </p:txBody>
      </p:sp>
      <p:sp>
        <p:nvSpPr>
          <p:cNvPr id="5" name="Footer Placeholder 4">
            <a:extLst>
              <a:ext uri="{FF2B5EF4-FFF2-40B4-BE49-F238E27FC236}">
                <a16:creationId xmlns:a16="http://schemas.microsoft.com/office/drawing/2014/main" id="{42399E57-FED4-2490-6BB7-949DAB3690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B617D1-2B97-B44A-7BD8-BB62B6054024}"/>
              </a:ext>
            </a:extLst>
          </p:cNvPr>
          <p:cNvSpPr>
            <a:spLocks noGrp="1"/>
          </p:cNvSpPr>
          <p:nvPr>
            <p:ph type="sldNum" sz="quarter" idx="12"/>
          </p:nvPr>
        </p:nvSpPr>
        <p:spPr/>
        <p:txBody>
          <a:bodyPr/>
          <a:lstStyle/>
          <a:p>
            <a:fld id="{5EF94F47-6505-4270-880D-61C26C9C4793}" type="slidenum">
              <a:rPr lang="en-US" smtClean="0"/>
              <a:t>‹#›</a:t>
            </a:fld>
            <a:endParaRPr lang="en-US"/>
          </a:p>
        </p:txBody>
      </p:sp>
    </p:spTree>
    <p:extLst>
      <p:ext uri="{BB962C8B-B14F-4D97-AF65-F5344CB8AC3E}">
        <p14:creationId xmlns:p14="http://schemas.microsoft.com/office/powerpoint/2010/main" val="4221433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B668620-9539-6EB5-1A25-D5E4D7B8AC3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C1E956E-4B35-1FDE-421B-13348BB158B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5332AC-305D-080E-4F5D-9990043691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834C5CF-04C7-44F8-9207-6A7D94DE6E5E}" type="datetimeFigureOut">
              <a:rPr lang="en-US" smtClean="0"/>
              <a:t>9/22/26</a:t>
            </a:fld>
            <a:endParaRPr lang="en-US"/>
          </a:p>
        </p:txBody>
      </p:sp>
      <p:sp>
        <p:nvSpPr>
          <p:cNvPr id="5" name="Footer Placeholder 4">
            <a:extLst>
              <a:ext uri="{FF2B5EF4-FFF2-40B4-BE49-F238E27FC236}">
                <a16:creationId xmlns:a16="http://schemas.microsoft.com/office/drawing/2014/main" id="{F505DA35-A495-0962-53A3-21F7F4162EE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E539B23-8295-2184-717D-7FC113BCCD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EF94F47-6505-4270-880D-61C26C9C4793}" type="slidenum">
              <a:rPr lang="en-US" smtClean="0"/>
              <a:t>‹#›</a:t>
            </a:fld>
            <a:endParaRPr lang="en-US"/>
          </a:p>
        </p:txBody>
      </p:sp>
    </p:spTree>
    <p:extLst>
      <p:ext uri="{BB962C8B-B14F-4D97-AF65-F5344CB8AC3E}">
        <p14:creationId xmlns:p14="http://schemas.microsoft.com/office/powerpoint/2010/main" val="19380501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fox.cs.vt.edu/talks/2026/20260923BeginnersIntro.pptx"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hyperlink" Target="https://www.linkedin.com/groups/2024919/" TargetMode="External"/><Relationship Id="rId3" Type="http://schemas.openxmlformats.org/officeDocument/2006/relationships/hyperlink" Target="http://j-etd.org/" TargetMode="External"/><Relationship Id="rId7" Type="http://schemas.openxmlformats.org/officeDocument/2006/relationships/hyperlink" Target="https://bsky.app/profile/ndltd.org" TargetMode="External"/><Relationship Id="rId2" Type="http://schemas.openxmlformats.org/officeDocument/2006/relationships/hyperlink" Target="https://oatd.org/" TargetMode="External"/><Relationship Id="rId1" Type="http://schemas.openxmlformats.org/officeDocument/2006/relationships/slideLayout" Target="../slideLayouts/slideLayout2.xml"/><Relationship Id="rId6" Type="http://schemas.openxmlformats.org/officeDocument/2006/relationships/hyperlink" Target="https://twitter.com/NDLTD" TargetMode="External"/><Relationship Id="rId5" Type="http://schemas.openxmlformats.org/officeDocument/2006/relationships/hyperlink" Target="https://www.facebook.com/NDLTD" TargetMode="External"/><Relationship Id="rId4" Type="http://schemas.openxmlformats.org/officeDocument/2006/relationships/hyperlink" Target="mailto:etd@ndltd.org" TargetMode="External"/><Relationship Id="rId9" Type="http://schemas.openxmlformats.org/officeDocument/2006/relationships/hyperlink" Target="https://ndltd.org/ndltd-awards/"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eb.archive.org/" TargetMode="External"/><Relationship Id="rId2" Type="http://schemas.openxmlformats.org/officeDocument/2006/relationships/hyperlink" Target="https://en.wikipedia.org/wiki/Brewster_Kahle" TargetMode="External"/><Relationship Id="rId1" Type="http://schemas.openxmlformats.org/officeDocument/2006/relationships/slideLayout" Target="../slideLayouts/slideLayout2.xml"/><Relationship Id="rId5" Type="http://schemas.openxmlformats.org/officeDocument/2006/relationships/hyperlink" Target="https://en.wikipedia.org/wiki/Internet_Archive" TargetMode="External"/><Relationship Id="rId4" Type="http://schemas.openxmlformats.org/officeDocument/2006/relationships/hyperlink" Target="https://archive.org/"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mailto:fox@vt.edu"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hyperlink" Target="mailto:j-etd@ndltd.org" TargetMode="External"/><Relationship Id="rId4" Type="http://schemas.openxmlformats.org/officeDocument/2006/relationships/hyperlink" Target="mailto:fox@ndltd.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C31DA-1C31-9BFA-5B9C-605FF506B240}"/>
              </a:ext>
            </a:extLst>
          </p:cNvPr>
          <p:cNvSpPr>
            <a:spLocks noGrp="1"/>
          </p:cNvSpPr>
          <p:nvPr>
            <p:ph type="ctrTitle"/>
          </p:nvPr>
        </p:nvSpPr>
        <p:spPr/>
        <p:txBody>
          <a:bodyPr/>
          <a:lstStyle/>
          <a:p>
            <a:r>
              <a:rPr lang="en-US" dirty="0"/>
              <a:t> </a:t>
            </a:r>
          </a:p>
        </p:txBody>
      </p:sp>
      <p:sp>
        <p:nvSpPr>
          <p:cNvPr id="6" name="Subtitle 5">
            <a:extLst>
              <a:ext uri="{FF2B5EF4-FFF2-40B4-BE49-F238E27FC236}">
                <a16:creationId xmlns:a16="http://schemas.microsoft.com/office/drawing/2014/main" id="{8BFA7DB1-5083-61FA-957C-E0D661D3ECA6}"/>
              </a:ext>
            </a:extLst>
          </p:cNvPr>
          <p:cNvSpPr>
            <a:spLocks noGrp="1"/>
          </p:cNvSpPr>
          <p:nvPr>
            <p:ph type="subTitle" idx="1"/>
          </p:nvPr>
        </p:nvSpPr>
        <p:spPr>
          <a:xfrm>
            <a:off x="297712" y="1901570"/>
            <a:ext cx="11536325" cy="4855030"/>
          </a:xfrm>
        </p:spPr>
        <p:txBody>
          <a:bodyPr>
            <a:normAutofit fontScale="92500"/>
          </a:bodyPr>
          <a:lstStyle/>
          <a:p>
            <a:r>
              <a:rPr lang="en-US" sz="4300" dirty="0"/>
              <a:t>Introduction and Brief History of the ETD Movement</a:t>
            </a:r>
          </a:p>
          <a:p>
            <a:endParaRPr lang="en-US" dirty="0"/>
          </a:p>
          <a:p>
            <a:r>
              <a:rPr lang="en-US" dirty="0"/>
              <a:t>Presentation at USETDA 2026, Virtual</a:t>
            </a:r>
          </a:p>
          <a:p>
            <a:endParaRPr lang="en-US" dirty="0"/>
          </a:p>
          <a:p>
            <a:r>
              <a:rPr lang="en-US" sz="3000" b="1" dirty="0"/>
              <a:t>Edward A. Fox</a:t>
            </a:r>
          </a:p>
          <a:p>
            <a:r>
              <a:rPr lang="en-US" dirty="0"/>
              <a:t>Emeritus Professor of Computer Science, Virginia Tech, Blacksburg, Virginia 24061, USA</a:t>
            </a:r>
          </a:p>
          <a:p>
            <a:r>
              <a:rPr lang="en-US" dirty="0"/>
              <a:t>Executive Director, NDLTD</a:t>
            </a:r>
          </a:p>
          <a:p>
            <a:endParaRPr lang="en-US" sz="1700" dirty="0"/>
          </a:p>
          <a:p>
            <a:r>
              <a:rPr lang="en-US" dirty="0"/>
              <a:t>With  Additional Information from</a:t>
            </a:r>
          </a:p>
          <a:p>
            <a:r>
              <a:rPr lang="en-US" dirty="0"/>
              <a:t>Dr. Jian Wu, Associate Professor of Computer Science, Old Dominion University, Virginia, USA</a:t>
            </a:r>
          </a:p>
          <a:p>
            <a:endParaRPr lang="en-US" dirty="0"/>
          </a:p>
          <a:p>
            <a:endParaRPr lang="en-US" dirty="0"/>
          </a:p>
          <a:p>
            <a:endParaRPr lang="en-US" dirty="0"/>
          </a:p>
        </p:txBody>
      </p:sp>
      <p:pic>
        <p:nvPicPr>
          <p:cNvPr id="5" name="Picture 4" descr="ETD 2025 Symposium Logo - a cloud containing a globe and text, USETDA and NDLTD logos and theme &quot;Exploring Global Connections&quot;.">
            <a:extLst>
              <a:ext uri="{FF2B5EF4-FFF2-40B4-BE49-F238E27FC236}">
                <a16:creationId xmlns:a16="http://schemas.microsoft.com/office/drawing/2014/main" id="{EB1483FA-B11F-1963-46DE-BD8DE03E9B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21465" y="101180"/>
            <a:ext cx="2449230" cy="1607088"/>
          </a:xfrm>
          <a:prstGeom prst="rect">
            <a:avLst/>
          </a:prstGeom>
        </p:spPr>
      </p:pic>
      <p:sp>
        <p:nvSpPr>
          <p:cNvPr id="3" name="Subtitle 5">
            <a:extLst>
              <a:ext uri="{FF2B5EF4-FFF2-40B4-BE49-F238E27FC236}">
                <a16:creationId xmlns:a16="http://schemas.microsoft.com/office/drawing/2014/main" id="{C73D6996-82CA-A413-CFA7-E8C03B8AF30F}"/>
              </a:ext>
            </a:extLst>
          </p:cNvPr>
          <p:cNvSpPr txBox="1">
            <a:spLocks/>
          </p:cNvSpPr>
          <p:nvPr/>
        </p:nvSpPr>
        <p:spPr>
          <a:xfrm>
            <a:off x="-1" y="101400"/>
            <a:ext cx="6443331" cy="51037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800" dirty="0"/>
              <a:t>ETDs for Beginners Workshop 9/23/2026</a:t>
            </a:r>
          </a:p>
        </p:txBody>
      </p:sp>
      <p:sp>
        <p:nvSpPr>
          <p:cNvPr id="4" name="Rectangle 3">
            <a:extLst>
              <a:ext uri="{FF2B5EF4-FFF2-40B4-BE49-F238E27FC236}">
                <a16:creationId xmlns:a16="http://schemas.microsoft.com/office/drawing/2014/main" id="{527401ED-D946-BED5-492E-B8560571EFC4}"/>
              </a:ext>
            </a:extLst>
          </p:cNvPr>
          <p:cNvSpPr txBox="1">
            <a:spLocks noChangeArrowheads="1"/>
          </p:cNvSpPr>
          <p:nvPr/>
        </p:nvSpPr>
        <p:spPr bwMode="auto">
          <a:xfrm>
            <a:off x="1905000" y="6473652"/>
            <a:ext cx="8382000" cy="476250"/>
          </a:xfrm>
          <a:prstGeom prst="rect">
            <a:avLst/>
          </a:prstGeom>
          <a:noFill/>
          <a:ln w="9525">
            <a:noFill/>
            <a:miter lim="800000"/>
            <a:headEnd/>
            <a:tailEnd/>
          </a:ln>
          <a:effectLst/>
        </p:spPr>
        <p:txBody>
          <a:bodyPr/>
          <a:lstStyle/>
          <a:p>
            <a:pPr algn="ctr">
              <a:spcBef>
                <a:spcPct val="20000"/>
              </a:spcBef>
              <a:defRPr/>
            </a:pPr>
            <a:r>
              <a:rPr lang="en-US" dirty="0">
                <a:latin typeface="Arial" charset="0"/>
                <a:hlinkClick r:id="rId3"/>
              </a:rPr>
              <a:t>http://fox.cs.vt.edu/talks/2026/20260923BeginnersIntro.pptx</a:t>
            </a:r>
            <a:r>
              <a:rPr lang="en-US" dirty="0">
                <a:latin typeface="Arial" charset="0"/>
              </a:rPr>
              <a:t> </a:t>
            </a:r>
            <a:endParaRPr lang="en-US" b="0" kern="0" dirty="0">
              <a:latin typeface="+mn-lt"/>
            </a:endParaRPr>
          </a:p>
        </p:txBody>
      </p:sp>
    </p:spTree>
    <p:extLst>
      <p:ext uri="{BB962C8B-B14F-4D97-AF65-F5344CB8AC3E}">
        <p14:creationId xmlns:p14="http://schemas.microsoft.com/office/powerpoint/2010/main" val="2866324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
            <a:extLst>
              <a:ext uri="{FF2B5EF4-FFF2-40B4-BE49-F238E27FC236}">
                <a16:creationId xmlns:a16="http://schemas.microsoft.com/office/drawing/2014/main" id="{A2D5AD42-4C86-473F-4E21-1B865359F500}"/>
              </a:ext>
            </a:extLst>
          </p:cNvPr>
          <p:cNvSpPr txBox="1">
            <a:spLocks noChangeArrowheads="1"/>
          </p:cNvSpPr>
          <p:nvPr/>
        </p:nvSpPr>
        <p:spPr bwMode="auto">
          <a:xfrm>
            <a:off x="1730061" y="368744"/>
            <a:ext cx="8731878"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type="none" w="sm" len="sm"/>
                <a:tailEnd type="none" w="sm" len="sm"/>
              </a14:hiddenLine>
            </a:ext>
          </a:extLst>
        </p:spPr>
        <p:txBody>
          <a:bodyPr wrap="none">
            <a:spAutoFit/>
          </a:bodyPr>
          <a:lstStyle>
            <a:lvl1pPr eaLnBrk="0" hangingPunct="0">
              <a:defRPr b="1">
                <a:solidFill>
                  <a:schemeClr val="tx1"/>
                </a:solidFill>
                <a:latin typeface="Arial" charset="0"/>
                <a:ea typeface="ＭＳ Ｐゴシック" charset="0"/>
              </a:defRPr>
            </a:lvl1pPr>
            <a:lvl2pPr marL="742950" indent="-285750" eaLnBrk="0" hangingPunct="0">
              <a:defRPr b="1">
                <a:solidFill>
                  <a:schemeClr val="tx1"/>
                </a:solidFill>
                <a:latin typeface="Arial" charset="0"/>
                <a:ea typeface="ＭＳ Ｐゴシック" charset="0"/>
              </a:defRPr>
            </a:lvl2pPr>
            <a:lvl3pPr marL="1143000" indent="-228600" eaLnBrk="0" hangingPunct="0">
              <a:defRPr b="1">
                <a:solidFill>
                  <a:schemeClr val="tx1"/>
                </a:solidFill>
                <a:latin typeface="Arial" charset="0"/>
                <a:ea typeface="ＭＳ Ｐゴシック" charset="0"/>
              </a:defRPr>
            </a:lvl3pPr>
            <a:lvl4pPr marL="1600200" indent="-228600" eaLnBrk="0" hangingPunct="0">
              <a:defRPr b="1">
                <a:solidFill>
                  <a:schemeClr val="tx1"/>
                </a:solidFill>
                <a:latin typeface="Arial" charset="0"/>
                <a:ea typeface="ＭＳ Ｐゴシック" charset="0"/>
              </a:defRPr>
            </a:lvl4pPr>
            <a:lvl5pPr marL="2057400" indent="-228600" eaLnBrk="0" hangingPunct="0">
              <a:defRPr b="1">
                <a:solidFill>
                  <a:schemeClr val="tx1"/>
                </a:solidFill>
                <a:latin typeface="Arial" charset="0"/>
                <a:ea typeface="ＭＳ Ｐゴシック" charset="0"/>
              </a:defRPr>
            </a:lvl5pPr>
            <a:lvl6pPr marL="2514600" indent="-228600" eaLnBrk="0" fontAlgn="base" hangingPunct="0">
              <a:spcBef>
                <a:spcPct val="0"/>
              </a:spcBef>
              <a:spcAft>
                <a:spcPct val="0"/>
              </a:spcAft>
              <a:defRPr b="1">
                <a:solidFill>
                  <a:schemeClr val="tx1"/>
                </a:solidFill>
                <a:latin typeface="Arial" charset="0"/>
                <a:ea typeface="ＭＳ Ｐゴシック" charset="0"/>
              </a:defRPr>
            </a:lvl6pPr>
            <a:lvl7pPr marL="2971800" indent="-228600" eaLnBrk="0" fontAlgn="base" hangingPunct="0">
              <a:spcBef>
                <a:spcPct val="0"/>
              </a:spcBef>
              <a:spcAft>
                <a:spcPct val="0"/>
              </a:spcAft>
              <a:defRPr b="1">
                <a:solidFill>
                  <a:schemeClr val="tx1"/>
                </a:solidFill>
                <a:latin typeface="Arial" charset="0"/>
                <a:ea typeface="ＭＳ Ｐゴシック" charset="0"/>
              </a:defRPr>
            </a:lvl7pPr>
            <a:lvl8pPr marL="3429000" indent="-228600" eaLnBrk="0" fontAlgn="base" hangingPunct="0">
              <a:spcBef>
                <a:spcPct val="0"/>
              </a:spcBef>
              <a:spcAft>
                <a:spcPct val="0"/>
              </a:spcAft>
              <a:defRPr b="1">
                <a:solidFill>
                  <a:schemeClr val="tx1"/>
                </a:solidFill>
                <a:latin typeface="Arial" charset="0"/>
                <a:ea typeface="ＭＳ Ｐゴシック" charset="0"/>
              </a:defRPr>
            </a:lvl8pPr>
            <a:lvl9pPr marL="3886200" indent="-228600" eaLnBrk="0" fontAlgn="base" hangingPunct="0">
              <a:spcBef>
                <a:spcPct val="0"/>
              </a:spcBef>
              <a:spcAft>
                <a:spcPct val="0"/>
              </a:spcAft>
              <a:defRPr b="1">
                <a:solidFill>
                  <a:schemeClr val="tx1"/>
                </a:solidFill>
                <a:latin typeface="Arial" charset="0"/>
                <a:ea typeface="ＭＳ Ｐゴシック" charset="0"/>
              </a:defRPr>
            </a:lvl9pPr>
          </a:lstStyle>
          <a:p>
            <a:r>
              <a:rPr lang="en-US" sz="2400" dirty="0">
                <a:latin typeface="Arial" panose="020B0604020202020204" pitchFamily="34" charset="0"/>
                <a:cs typeface="Arial" panose="020B0604020202020204" pitchFamily="34" charset="0"/>
              </a:rPr>
              <a:t>The Networked Digital Library of Theses and Dissertations</a:t>
            </a:r>
          </a:p>
        </p:txBody>
      </p:sp>
      <p:sp>
        <p:nvSpPr>
          <p:cNvPr id="6" name="Text Box 3">
            <a:extLst>
              <a:ext uri="{FF2B5EF4-FFF2-40B4-BE49-F238E27FC236}">
                <a16:creationId xmlns:a16="http://schemas.microsoft.com/office/drawing/2014/main" id="{2BDEB48B-FEAD-8699-1BC3-BA582251AF48}"/>
              </a:ext>
            </a:extLst>
          </p:cNvPr>
          <p:cNvSpPr txBox="1">
            <a:spLocks noChangeArrowheads="1"/>
          </p:cNvSpPr>
          <p:nvPr/>
        </p:nvSpPr>
        <p:spPr bwMode="auto">
          <a:xfrm>
            <a:off x="2428282" y="684409"/>
            <a:ext cx="7620000" cy="11079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type="none" w="sm" len="sm"/>
                <a:tailEnd type="none" w="sm" len="sm"/>
              </a14:hiddenLine>
            </a:ext>
          </a:extLst>
        </p:spPr>
        <p:txBody>
          <a:bodyPr>
            <a:spAutoFit/>
          </a:bodyPr>
          <a:lstStyle>
            <a:lvl1pPr eaLnBrk="0" hangingPunct="0">
              <a:defRPr b="1">
                <a:solidFill>
                  <a:schemeClr val="tx1"/>
                </a:solidFill>
                <a:latin typeface="Arial" charset="0"/>
                <a:ea typeface="ＭＳ Ｐゴシック" charset="0"/>
              </a:defRPr>
            </a:lvl1pPr>
            <a:lvl2pPr marL="742950" indent="-285750" eaLnBrk="0" hangingPunct="0">
              <a:defRPr b="1">
                <a:solidFill>
                  <a:schemeClr val="tx1"/>
                </a:solidFill>
                <a:latin typeface="Arial" charset="0"/>
                <a:ea typeface="ＭＳ Ｐゴシック" charset="0"/>
              </a:defRPr>
            </a:lvl2pPr>
            <a:lvl3pPr marL="1143000" indent="-228600" eaLnBrk="0" hangingPunct="0">
              <a:defRPr b="1">
                <a:solidFill>
                  <a:schemeClr val="tx1"/>
                </a:solidFill>
                <a:latin typeface="Arial" charset="0"/>
                <a:ea typeface="ＭＳ Ｐゴシック" charset="0"/>
              </a:defRPr>
            </a:lvl3pPr>
            <a:lvl4pPr marL="1600200" indent="-228600" eaLnBrk="0" hangingPunct="0">
              <a:defRPr b="1">
                <a:solidFill>
                  <a:schemeClr val="tx1"/>
                </a:solidFill>
                <a:latin typeface="Arial" charset="0"/>
                <a:ea typeface="ＭＳ Ｐゴシック" charset="0"/>
              </a:defRPr>
            </a:lvl4pPr>
            <a:lvl5pPr marL="2057400" indent="-228600" eaLnBrk="0" hangingPunct="0">
              <a:defRPr b="1">
                <a:solidFill>
                  <a:schemeClr val="tx1"/>
                </a:solidFill>
                <a:latin typeface="Arial" charset="0"/>
                <a:ea typeface="ＭＳ Ｐゴシック" charset="0"/>
              </a:defRPr>
            </a:lvl5pPr>
            <a:lvl6pPr marL="2514600" indent="-228600" eaLnBrk="0" fontAlgn="base" hangingPunct="0">
              <a:spcBef>
                <a:spcPct val="0"/>
              </a:spcBef>
              <a:spcAft>
                <a:spcPct val="0"/>
              </a:spcAft>
              <a:defRPr b="1">
                <a:solidFill>
                  <a:schemeClr val="tx1"/>
                </a:solidFill>
                <a:latin typeface="Arial" charset="0"/>
                <a:ea typeface="ＭＳ Ｐゴシック" charset="0"/>
              </a:defRPr>
            </a:lvl6pPr>
            <a:lvl7pPr marL="2971800" indent="-228600" eaLnBrk="0" fontAlgn="base" hangingPunct="0">
              <a:spcBef>
                <a:spcPct val="0"/>
              </a:spcBef>
              <a:spcAft>
                <a:spcPct val="0"/>
              </a:spcAft>
              <a:defRPr b="1">
                <a:solidFill>
                  <a:schemeClr val="tx1"/>
                </a:solidFill>
                <a:latin typeface="Arial" charset="0"/>
                <a:ea typeface="ＭＳ Ｐゴシック" charset="0"/>
              </a:defRPr>
            </a:lvl7pPr>
            <a:lvl8pPr marL="3429000" indent="-228600" eaLnBrk="0" fontAlgn="base" hangingPunct="0">
              <a:spcBef>
                <a:spcPct val="0"/>
              </a:spcBef>
              <a:spcAft>
                <a:spcPct val="0"/>
              </a:spcAft>
              <a:defRPr b="1">
                <a:solidFill>
                  <a:schemeClr val="tx1"/>
                </a:solidFill>
                <a:latin typeface="Arial" charset="0"/>
                <a:ea typeface="ＭＳ Ｐゴシック" charset="0"/>
              </a:defRPr>
            </a:lvl8pPr>
            <a:lvl9pPr marL="3886200" indent="-228600" eaLnBrk="0" fontAlgn="base" hangingPunct="0">
              <a:spcBef>
                <a:spcPct val="0"/>
              </a:spcBef>
              <a:spcAft>
                <a:spcPct val="0"/>
              </a:spcAft>
              <a:defRPr b="1">
                <a:solidFill>
                  <a:schemeClr val="tx1"/>
                </a:solidFill>
                <a:latin typeface="Arial" charset="0"/>
                <a:ea typeface="ＭＳ Ｐゴシック" charset="0"/>
              </a:defRPr>
            </a:lvl9pPr>
          </a:lstStyle>
          <a:p>
            <a:pPr algn="ctr"/>
            <a:r>
              <a:rPr lang="en-US" sz="6600" dirty="0" err="1">
                <a:solidFill>
                  <a:schemeClr val="accent3"/>
                </a:solidFill>
                <a:latin typeface="Arial" panose="020B0604020202020204" pitchFamily="34" charset="0"/>
                <a:cs typeface="Arial" panose="020B0604020202020204" pitchFamily="34" charset="0"/>
              </a:rPr>
              <a:t>www.NDLTD.org</a:t>
            </a:r>
            <a:endParaRPr lang="en-US" sz="6600" dirty="0">
              <a:solidFill>
                <a:schemeClr val="accent3"/>
              </a:solidFill>
              <a:latin typeface="Arial" panose="020B0604020202020204" pitchFamily="34" charset="0"/>
              <a:cs typeface="Arial" panose="020B0604020202020204" pitchFamily="34" charset="0"/>
            </a:endParaRPr>
          </a:p>
        </p:txBody>
      </p:sp>
      <p:sp>
        <p:nvSpPr>
          <p:cNvPr id="7" name="Text Box 4">
            <a:extLst>
              <a:ext uri="{FF2B5EF4-FFF2-40B4-BE49-F238E27FC236}">
                <a16:creationId xmlns:a16="http://schemas.microsoft.com/office/drawing/2014/main" id="{C0C901F3-175C-5D76-125C-1AC216B823DF}"/>
              </a:ext>
            </a:extLst>
          </p:cNvPr>
          <p:cNvSpPr txBox="1">
            <a:spLocks noChangeArrowheads="1"/>
          </p:cNvSpPr>
          <p:nvPr/>
        </p:nvSpPr>
        <p:spPr bwMode="auto">
          <a:xfrm>
            <a:off x="2541028" y="5109467"/>
            <a:ext cx="7329827" cy="10772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type="none" w="sm" len="sm"/>
                <a:tailEnd type="none" w="sm" len="sm"/>
              </a14:hiddenLine>
            </a:ext>
          </a:extLst>
        </p:spPr>
        <p:txBody>
          <a:bodyPr wrap="none">
            <a:spAutoFit/>
          </a:bodyPr>
          <a:lstStyle>
            <a:lvl1pPr eaLnBrk="0" hangingPunct="0">
              <a:defRPr b="1">
                <a:solidFill>
                  <a:schemeClr val="tx1"/>
                </a:solidFill>
                <a:latin typeface="Arial" charset="0"/>
                <a:ea typeface="ＭＳ Ｐゴシック" charset="0"/>
              </a:defRPr>
            </a:lvl1pPr>
            <a:lvl2pPr marL="742950" indent="-285750" eaLnBrk="0" hangingPunct="0">
              <a:defRPr b="1">
                <a:solidFill>
                  <a:schemeClr val="tx1"/>
                </a:solidFill>
                <a:latin typeface="Arial" charset="0"/>
                <a:ea typeface="ＭＳ Ｐゴシック" charset="0"/>
              </a:defRPr>
            </a:lvl2pPr>
            <a:lvl3pPr marL="1143000" indent="-228600" eaLnBrk="0" hangingPunct="0">
              <a:defRPr b="1">
                <a:solidFill>
                  <a:schemeClr val="tx1"/>
                </a:solidFill>
                <a:latin typeface="Arial" charset="0"/>
                <a:ea typeface="ＭＳ Ｐゴシック" charset="0"/>
              </a:defRPr>
            </a:lvl3pPr>
            <a:lvl4pPr marL="1600200" indent="-228600" eaLnBrk="0" hangingPunct="0">
              <a:defRPr b="1">
                <a:solidFill>
                  <a:schemeClr val="tx1"/>
                </a:solidFill>
                <a:latin typeface="Arial" charset="0"/>
                <a:ea typeface="ＭＳ Ｐゴシック" charset="0"/>
              </a:defRPr>
            </a:lvl4pPr>
            <a:lvl5pPr marL="2057400" indent="-228600" eaLnBrk="0" hangingPunct="0">
              <a:defRPr b="1">
                <a:solidFill>
                  <a:schemeClr val="tx1"/>
                </a:solidFill>
                <a:latin typeface="Arial" charset="0"/>
                <a:ea typeface="ＭＳ Ｐゴシック" charset="0"/>
              </a:defRPr>
            </a:lvl5pPr>
            <a:lvl6pPr marL="2514600" indent="-228600" eaLnBrk="0" fontAlgn="base" hangingPunct="0">
              <a:spcBef>
                <a:spcPct val="0"/>
              </a:spcBef>
              <a:spcAft>
                <a:spcPct val="0"/>
              </a:spcAft>
              <a:defRPr b="1">
                <a:solidFill>
                  <a:schemeClr val="tx1"/>
                </a:solidFill>
                <a:latin typeface="Arial" charset="0"/>
                <a:ea typeface="ＭＳ Ｐゴシック" charset="0"/>
              </a:defRPr>
            </a:lvl6pPr>
            <a:lvl7pPr marL="2971800" indent="-228600" eaLnBrk="0" fontAlgn="base" hangingPunct="0">
              <a:spcBef>
                <a:spcPct val="0"/>
              </a:spcBef>
              <a:spcAft>
                <a:spcPct val="0"/>
              </a:spcAft>
              <a:defRPr b="1">
                <a:solidFill>
                  <a:schemeClr val="tx1"/>
                </a:solidFill>
                <a:latin typeface="Arial" charset="0"/>
                <a:ea typeface="ＭＳ Ｐゴシック" charset="0"/>
              </a:defRPr>
            </a:lvl7pPr>
            <a:lvl8pPr marL="3429000" indent="-228600" eaLnBrk="0" fontAlgn="base" hangingPunct="0">
              <a:spcBef>
                <a:spcPct val="0"/>
              </a:spcBef>
              <a:spcAft>
                <a:spcPct val="0"/>
              </a:spcAft>
              <a:defRPr b="1">
                <a:solidFill>
                  <a:schemeClr val="tx1"/>
                </a:solidFill>
                <a:latin typeface="Arial" charset="0"/>
                <a:ea typeface="ＭＳ Ｐゴシック" charset="0"/>
              </a:defRPr>
            </a:lvl8pPr>
            <a:lvl9pPr marL="3886200" indent="-228600" eaLnBrk="0" fontAlgn="base" hangingPunct="0">
              <a:spcBef>
                <a:spcPct val="0"/>
              </a:spcBef>
              <a:spcAft>
                <a:spcPct val="0"/>
              </a:spcAft>
              <a:defRPr b="1">
                <a:solidFill>
                  <a:schemeClr val="tx1"/>
                </a:solidFill>
                <a:latin typeface="Arial" charset="0"/>
                <a:ea typeface="ＭＳ Ｐゴシック" charset="0"/>
              </a:defRPr>
            </a:lvl9pPr>
          </a:lstStyle>
          <a:p>
            <a:pPr algn="ctr"/>
            <a:r>
              <a:rPr lang="en-US" sz="3200" b="0" dirty="0">
                <a:latin typeface="Arial" panose="020B0604020202020204" pitchFamily="34" charset="0"/>
                <a:cs typeface="Arial" panose="020B0604020202020204" pitchFamily="34" charset="0"/>
              </a:rPr>
              <a:t>Leading the Worldwide ETD (Electronic</a:t>
            </a:r>
          </a:p>
          <a:p>
            <a:pPr algn="ctr"/>
            <a:r>
              <a:rPr lang="en-US" sz="3200" b="0" dirty="0">
                <a:latin typeface="Arial" panose="020B0604020202020204" pitchFamily="34" charset="0"/>
                <a:cs typeface="Arial" panose="020B0604020202020204" pitchFamily="34" charset="0"/>
              </a:rPr>
              <a:t>Thesis and Dissertation) Initiative</a:t>
            </a:r>
          </a:p>
        </p:txBody>
      </p:sp>
      <p:sp>
        <p:nvSpPr>
          <p:cNvPr id="8" name="Text Box 5">
            <a:extLst>
              <a:ext uri="{FF2B5EF4-FFF2-40B4-BE49-F238E27FC236}">
                <a16:creationId xmlns:a16="http://schemas.microsoft.com/office/drawing/2014/main" id="{AAD062F2-1792-8E72-6869-9859EBE0A61F}"/>
              </a:ext>
            </a:extLst>
          </p:cNvPr>
          <p:cNvSpPr txBox="1">
            <a:spLocks noChangeArrowheads="1"/>
          </p:cNvSpPr>
          <p:nvPr/>
        </p:nvSpPr>
        <p:spPr bwMode="auto">
          <a:xfrm>
            <a:off x="2777905" y="1962070"/>
            <a:ext cx="7092950" cy="3108543"/>
          </a:xfrm>
          <a:prstGeom prst="rect">
            <a:avLst/>
          </a:prstGeom>
          <a:noFill/>
          <a:ln w="25400">
            <a:solidFill>
              <a:schemeClr val="tx2"/>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b="1">
                <a:solidFill>
                  <a:schemeClr val="tx1"/>
                </a:solidFill>
                <a:latin typeface="Arial" charset="0"/>
                <a:ea typeface="ＭＳ Ｐゴシック" charset="0"/>
              </a:defRPr>
            </a:lvl1pPr>
            <a:lvl2pPr marL="742950" indent="-285750" eaLnBrk="0" hangingPunct="0">
              <a:defRPr b="1">
                <a:solidFill>
                  <a:schemeClr val="tx1"/>
                </a:solidFill>
                <a:latin typeface="Arial" charset="0"/>
                <a:ea typeface="ＭＳ Ｐゴシック" charset="0"/>
              </a:defRPr>
            </a:lvl2pPr>
            <a:lvl3pPr marL="1143000" indent="-228600" eaLnBrk="0" hangingPunct="0">
              <a:defRPr b="1">
                <a:solidFill>
                  <a:schemeClr val="tx1"/>
                </a:solidFill>
                <a:latin typeface="Arial" charset="0"/>
                <a:ea typeface="ＭＳ Ｐゴシック" charset="0"/>
              </a:defRPr>
            </a:lvl3pPr>
            <a:lvl4pPr marL="1600200" indent="-228600" eaLnBrk="0" hangingPunct="0">
              <a:defRPr b="1">
                <a:solidFill>
                  <a:schemeClr val="tx1"/>
                </a:solidFill>
                <a:latin typeface="Arial" charset="0"/>
                <a:ea typeface="ＭＳ Ｐゴシック" charset="0"/>
              </a:defRPr>
            </a:lvl4pPr>
            <a:lvl5pPr marL="2057400" indent="-228600" eaLnBrk="0" hangingPunct="0">
              <a:defRPr b="1">
                <a:solidFill>
                  <a:schemeClr val="tx1"/>
                </a:solidFill>
                <a:latin typeface="Arial" charset="0"/>
                <a:ea typeface="ＭＳ Ｐゴシック" charset="0"/>
              </a:defRPr>
            </a:lvl5pPr>
            <a:lvl6pPr marL="2514600" indent="-228600" eaLnBrk="0" fontAlgn="base" hangingPunct="0">
              <a:spcBef>
                <a:spcPct val="0"/>
              </a:spcBef>
              <a:spcAft>
                <a:spcPct val="0"/>
              </a:spcAft>
              <a:defRPr b="1">
                <a:solidFill>
                  <a:schemeClr val="tx1"/>
                </a:solidFill>
                <a:latin typeface="Arial" charset="0"/>
                <a:ea typeface="ＭＳ Ｐゴシック" charset="0"/>
              </a:defRPr>
            </a:lvl6pPr>
            <a:lvl7pPr marL="2971800" indent="-228600" eaLnBrk="0" fontAlgn="base" hangingPunct="0">
              <a:spcBef>
                <a:spcPct val="0"/>
              </a:spcBef>
              <a:spcAft>
                <a:spcPct val="0"/>
              </a:spcAft>
              <a:defRPr b="1">
                <a:solidFill>
                  <a:schemeClr val="tx1"/>
                </a:solidFill>
                <a:latin typeface="Arial" charset="0"/>
                <a:ea typeface="ＭＳ Ｐゴシック" charset="0"/>
              </a:defRPr>
            </a:lvl7pPr>
            <a:lvl8pPr marL="3429000" indent="-228600" eaLnBrk="0" fontAlgn="base" hangingPunct="0">
              <a:spcBef>
                <a:spcPct val="0"/>
              </a:spcBef>
              <a:spcAft>
                <a:spcPct val="0"/>
              </a:spcAft>
              <a:defRPr b="1">
                <a:solidFill>
                  <a:schemeClr val="tx1"/>
                </a:solidFill>
                <a:latin typeface="Arial" charset="0"/>
                <a:ea typeface="ＭＳ Ｐゴシック" charset="0"/>
              </a:defRPr>
            </a:lvl8pPr>
            <a:lvl9pPr marL="3886200" indent="-228600" eaLnBrk="0" fontAlgn="base" hangingPunct="0">
              <a:spcBef>
                <a:spcPct val="0"/>
              </a:spcBef>
              <a:spcAft>
                <a:spcPct val="0"/>
              </a:spcAft>
              <a:defRPr b="1">
                <a:solidFill>
                  <a:schemeClr val="tx1"/>
                </a:solidFill>
                <a:latin typeface="Arial" charset="0"/>
                <a:ea typeface="ＭＳ Ｐゴシック" charset="0"/>
              </a:defRPr>
            </a:lvl9pPr>
          </a:lstStyle>
          <a:p>
            <a:pPr algn="ctr"/>
            <a:r>
              <a:rPr lang="en-US" sz="2800" b="0" i="1" dirty="0">
                <a:latin typeface="Arial" panose="020B0604020202020204" pitchFamily="34" charset="0"/>
                <a:cs typeface="Arial" panose="020B0604020202020204" pitchFamily="34" charset="0"/>
              </a:rPr>
              <a:t>Advocate:</a:t>
            </a:r>
          </a:p>
          <a:p>
            <a:pPr algn="ctr"/>
            <a:r>
              <a:rPr lang="en-US" sz="2800" b="0" dirty="0">
                <a:latin typeface="Arial" panose="020B0604020202020204" pitchFamily="34" charset="0"/>
                <a:cs typeface="Arial" panose="020B0604020202020204" pitchFamily="34" charset="0"/>
              </a:rPr>
              <a:t>Training Authors</a:t>
            </a:r>
          </a:p>
          <a:p>
            <a:pPr algn="ctr"/>
            <a:r>
              <a:rPr lang="en-US" sz="2800" b="0" dirty="0">
                <a:latin typeface="Arial" panose="020B0604020202020204" pitchFamily="34" charset="0"/>
                <a:cs typeface="Arial" panose="020B0604020202020204" pitchFamily="34" charset="0"/>
              </a:rPr>
              <a:t>Expanding Access</a:t>
            </a:r>
          </a:p>
          <a:p>
            <a:pPr algn="ctr"/>
            <a:r>
              <a:rPr lang="en-US" sz="2800" b="0" dirty="0">
                <a:latin typeface="Arial" panose="020B0604020202020204" pitchFamily="34" charset="0"/>
                <a:cs typeface="Arial" panose="020B0604020202020204" pitchFamily="34" charset="0"/>
              </a:rPr>
              <a:t>Preserving Knowledge</a:t>
            </a:r>
          </a:p>
          <a:p>
            <a:pPr algn="ctr"/>
            <a:r>
              <a:rPr lang="en-US" sz="2800" b="0" dirty="0">
                <a:latin typeface="Arial" panose="020B0604020202020204" pitchFamily="34" charset="0"/>
                <a:cs typeface="Arial" panose="020B0604020202020204" pitchFamily="34" charset="0"/>
              </a:rPr>
              <a:t>Improving Graduate Education</a:t>
            </a:r>
          </a:p>
          <a:p>
            <a:pPr algn="ctr"/>
            <a:r>
              <a:rPr lang="en-US" sz="2800" b="0" dirty="0">
                <a:latin typeface="Arial" panose="020B0604020202020204" pitchFamily="34" charset="0"/>
                <a:cs typeface="Arial" panose="020B0604020202020204" pitchFamily="34" charset="0"/>
              </a:rPr>
              <a:t>Enhancing Scholarly Communication</a:t>
            </a:r>
          </a:p>
          <a:p>
            <a:pPr algn="ctr"/>
            <a:r>
              <a:rPr lang="en-US" sz="2800" b="0" dirty="0">
                <a:latin typeface="Arial" panose="020B0604020202020204" pitchFamily="34" charset="0"/>
                <a:cs typeface="Arial" panose="020B0604020202020204" pitchFamily="34" charset="0"/>
              </a:rPr>
              <a:t>Empowering Students &amp; Universities</a:t>
            </a:r>
          </a:p>
        </p:txBody>
      </p:sp>
      <p:sp>
        <p:nvSpPr>
          <p:cNvPr id="9" name="Footer Placeholder 8">
            <a:extLst>
              <a:ext uri="{FF2B5EF4-FFF2-40B4-BE49-F238E27FC236}">
                <a16:creationId xmlns:a16="http://schemas.microsoft.com/office/drawing/2014/main" id="{86B673BD-6195-A7AF-808B-366EC3238673}"/>
              </a:ext>
            </a:extLst>
          </p:cNvPr>
          <p:cNvSpPr>
            <a:spLocks noGrp="1"/>
          </p:cNvSpPr>
          <p:nvPr>
            <p:ph type="ftr" sz="quarter" idx="11"/>
          </p:nvPr>
        </p:nvSpPr>
        <p:spPr/>
        <p:txBody>
          <a:bodyPr/>
          <a:lstStyle/>
          <a:p>
            <a:r>
              <a:rPr lang="en-US" dirty="0" err="1"/>
              <a:t>fox@ndltd.org</a:t>
            </a:r>
            <a:endParaRPr lang="en-US" dirty="0"/>
          </a:p>
        </p:txBody>
      </p:sp>
      <p:sp>
        <p:nvSpPr>
          <p:cNvPr id="10" name="Slide Number Placeholder 9">
            <a:extLst>
              <a:ext uri="{FF2B5EF4-FFF2-40B4-BE49-F238E27FC236}">
                <a16:creationId xmlns:a16="http://schemas.microsoft.com/office/drawing/2014/main" id="{34C5B718-064C-542E-D0F5-17418A499F35}"/>
              </a:ext>
            </a:extLst>
          </p:cNvPr>
          <p:cNvSpPr>
            <a:spLocks noGrp="1"/>
          </p:cNvSpPr>
          <p:nvPr>
            <p:ph type="sldNum" sz="quarter" idx="12"/>
          </p:nvPr>
        </p:nvSpPr>
        <p:spPr/>
        <p:txBody>
          <a:bodyPr/>
          <a:lstStyle/>
          <a:p>
            <a:fld id="{49FFEFB1-E8BD-F74A-99A3-D34025F86002}" type="slidenum">
              <a:rPr lang="en-US" smtClean="0"/>
              <a:t>2</a:t>
            </a:fld>
            <a:endParaRPr lang="en-US"/>
          </a:p>
        </p:txBody>
      </p:sp>
    </p:spTree>
    <p:extLst>
      <p:ext uri="{BB962C8B-B14F-4D97-AF65-F5344CB8AC3E}">
        <p14:creationId xmlns:p14="http://schemas.microsoft.com/office/powerpoint/2010/main" val="19970564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9B536DE-832A-3655-0318-13BC7A90B944}"/>
              </a:ext>
            </a:extLst>
          </p:cNvPr>
          <p:cNvSpPr>
            <a:spLocks noGrp="1"/>
          </p:cNvSpPr>
          <p:nvPr>
            <p:ph type="title"/>
          </p:nvPr>
        </p:nvSpPr>
        <p:spPr/>
        <p:txBody>
          <a:bodyPr/>
          <a:lstStyle/>
          <a:p>
            <a:r>
              <a:rPr lang="en-US" dirty="0">
                <a:latin typeface="Arial" charset="0"/>
              </a:rPr>
              <a:t>Mission</a:t>
            </a:r>
            <a:endParaRPr lang="en-US" dirty="0"/>
          </a:p>
        </p:txBody>
      </p:sp>
      <p:sp>
        <p:nvSpPr>
          <p:cNvPr id="5" name="Content Placeholder 4">
            <a:extLst>
              <a:ext uri="{FF2B5EF4-FFF2-40B4-BE49-F238E27FC236}">
                <a16:creationId xmlns:a16="http://schemas.microsoft.com/office/drawing/2014/main" id="{7EA9C664-ACE1-1124-CDDD-472F9466FB29}"/>
              </a:ext>
            </a:extLst>
          </p:cNvPr>
          <p:cNvSpPr>
            <a:spLocks noGrp="1"/>
          </p:cNvSpPr>
          <p:nvPr>
            <p:ph idx="1"/>
          </p:nvPr>
        </p:nvSpPr>
        <p:spPr>
          <a:xfrm>
            <a:off x="838200" y="1825625"/>
            <a:ext cx="10515600" cy="4587286"/>
          </a:xfrm>
        </p:spPr>
        <p:txBody>
          <a:bodyPr>
            <a:normAutofit fontScale="92500"/>
          </a:bodyPr>
          <a:lstStyle/>
          <a:p>
            <a:pPr>
              <a:lnSpc>
                <a:spcPct val="115000"/>
              </a:lnSpc>
              <a:defRPr/>
            </a:pPr>
            <a:r>
              <a:rPr lang="en-US" dirty="0">
                <a:latin typeface="Arial" charset="0"/>
              </a:rPr>
              <a:t>The Networked Digital Library of Theses and Dissertations (NDLTD) is an international organization that, through leadership and innovation, promotes the adoption, creation, dissemination, use, and preservation of electronic theses and dissertations (ETDs).</a:t>
            </a:r>
            <a:endParaRPr lang="en-US" sz="2000" dirty="0">
              <a:latin typeface="Arial" charset="0"/>
            </a:endParaRPr>
          </a:p>
          <a:p>
            <a:pPr>
              <a:defRPr/>
            </a:pPr>
            <a:r>
              <a:rPr lang="en-US" dirty="0">
                <a:latin typeface="Arial" charset="0"/>
              </a:rPr>
              <a:t>The NDLTD encourages and supports the efforts of institutions of higher education &amp; their communities to advance and apply electronic publishing &amp; digital libraries (including repositories), thus enabling them</a:t>
            </a:r>
          </a:p>
          <a:p>
            <a:pPr lvl="1">
              <a:defRPr/>
            </a:pPr>
            <a:r>
              <a:rPr lang="en-US" dirty="0">
                <a:latin typeface="Arial" charset="0"/>
              </a:rPr>
              <a:t>to provide open access to scholarship</a:t>
            </a:r>
          </a:p>
          <a:p>
            <a:pPr lvl="1">
              <a:defRPr/>
            </a:pPr>
            <a:r>
              <a:rPr lang="en-US" dirty="0">
                <a:latin typeface="Arial" charset="0"/>
              </a:rPr>
              <a:t>to share knowledge more effectively, in order </a:t>
            </a:r>
          </a:p>
          <a:p>
            <a:pPr lvl="1">
              <a:defRPr/>
            </a:pPr>
            <a:r>
              <a:rPr lang="en-US" dirty="0">
                <a:latin typeface="Arial" charset="0"/>
              </a:rPr>
              <a:t>to unlock the potential benefits worldwide</a:t>
            </a:r>
          </a:p>
        </p:txBody>
      </p:sp>
      <p:sp>
        <p:nvSpPr>
          <p:cNvPr id="2" name="Footer Placeholder 1">
            <a:extLst>
              <a:ext uri="{FF2B5EF4-FFF2-40B4-BE49-F238E27FC236}">
                <a16:creationId xmlns:a16="http://schemas.microsoft.com/office/drawing/2014/main" id="{83C434E2-31A2-A4B9-8B71-817E97B46FBF}"/>
              </a:ext>
            </a:extLst>
          </p:cNvPr>
          <p:cNvSpPr>
            <a:spLocks noGrp="1"/>
          </p:cNvSpPr>
          <p:nvPr>
            <p:ph type="ftr" sz="quarter" idx="11"/>
          </p:nvPr>
        </p:nvSpPr>
        <p:spPr/>
        <p:txBody>
          <a:bodyPr/>
          <a:lstStyle/>
          <a:p>
            <a:r>
              <a:rPr lang="en-US" dirty="0" err="1"/>
              <a:t>fox@ndltd.org</a:t>
            </a:r>
            <a:endParaRPr lang="en-US" dirty="0"/>
          </a:p>
        </p:txBody>
      </p:sp>
      <p:sp>
        <p:nvSpPr>
          <p:cNvPr id="3" name="Slide Number Placeholder 2">
            <a:extLst>
              <a:ext uri="{FF2B5EF4-FFF2-40B4-BE49-F238E27FC236}">
                <a16:creationId xmlns:a16="http://schemas.microsoft.com/office/drawing/2014/main" id="{14115824-36A5-E705-1191-AF01252FA0B0}"/>
              </a:ext>
            </a:extLst>
          </p:cNvPr>
          <p:cNvSpPr>
            <a:spLocks noGrp="1"/>
          </p:cNvSpPr>
          <p:nvPr>
            <p:ph type="sldNum" sz="quarter" idx="12"/>
          </p:nvPr>
        </p:nvSpPr>
        <p:spPr/>
        <p:txBody>
          <a:bodyPr/>
          <a:lstStyle/>
          <a:p>
            <a:fld id="{49FFEFB1-E8BD-F74A-99A3-D34025F86002}" type="slidenum">
              <a:rPr lang="en-US" smtClean="0"/>
              <a:t>3</a:t>
            </a:fld>
            <a:endParaRPr lang="en-US"/>
          </a:p>
        </p:txBody>
      </p:sp>
    </p:spTree>
    <p:extLst>
      <p:ext uri="{BB962C8B-B14F-4D97-AF65-F5344CB8AC3E}">
        <p14:creationId xmlns:p14="http://schemas.microsoft.com/office/powerpoint/2010/main" val="22237185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3C4D9-41A8-FC5E-57E0-16AE9EA0E00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F5E16A2-E75C-96E7-0DB1-E234B66344A9}"/>
              </a:ext>
            </a:extLst>
          </p:cNvPr>
          <p:cNvSpPr>
            <a:spLocks noGrp="1"/>
          </p:cNvSpPr>
          <p:nvPr>
            <p:ph type="title"/>
          </p:nvPr>
        </p:nvSpPr>
        <p:spPr>
          <a:xfrm>
            <a:off x="838200" y="0"/>
            <a:ext cx="10515600" cy="1325563"/>
          </a:xfrm>
        </p:spPr>
        <p:txBody>
          <a:bodyPr/>
          <a:lstStyle/>
          <a:p>
            <a:r>
              <a:rPr lang="en-US" dirty="0">
                <a:latin typeface="Arial" charset="0"/>
              </a:rPr>
              <a:t>Scenarios Supported</a:t>
            </a:r>
            <a:endParaRPr lang="en-US" dirty="0"/>
          </a:p>
        </p:txBody>
      </p:sp>
      <p:sp>
        <p:nvSpPr>
          <p:cNvPr id="5" name="Content Placeholder 4">
            <a:extLst>
              <a:ext uri="{FF2B5EF4-FFF2-40B4-BE49-F238E27FC236}">
                <a16:creationId xmlns:a16="http://schemas.microsoft.com/office/drawing/2014/main" id="{CF762479-B874-847A-38CD-7BAB6884FB9F}"/>
              </a:ext>
            </a:extLst>
          </p:cNvPr>
          <p:cNvSpPr>
            <a:spLocks noGrp="1"/>
          </p:cNvSpPr>
          <p:nvPr>
            <p:ph idx="1"/>
          </p:nvPr>
        </p:nvSpPr>
        <p:spPr>
          <a:xfrm>
            <a:off x="838200" y="1138458"/>
            <a:ext cx="10515600" cy="5274453"/>
          </a:xfrm>
        </p:spPr>
        <p:txBody>
          <a:bodyPr>
            <a:noAutofit/>
          </a:bodyPr>
          <a:lstStyle/>
          <a:p>
            <a:pPr>
              <a:lnSpc>
                <a:spcPct val="115000"/>
              </a:lnSpc>
              <a:defRPr/>
            </a:pPr>
            <a:r>
              <a:rPr lang="en-US" sz="2400" dirty="0">
                <a:latin typeface="Arial" charset="0"/>
              </a:rPr>
              <a:t>Universities</a:t>
            </a:r>
          </a:p>
          <a:p>
            <a:pPr lvl="1">
              <a:lnSpc>
                <a:spcPct val="115000"/>
              </a:lnSpc>
              <a:defRPr/>
            </a:pPr>
            <a:r>
              <a:rPr lang="en-US" dirty="0">
                <a:latin typeface="Arial" charset="0"/>
              </a:rPr>
              <a:t>Save space and costs relative to paper theses and dissertations</a:t>
            </a:r>
          </a:p>
          <a:p>
            <a:pPr lvl="1">
              <a:lnSpc>
                <a:spcPct val="115000"/>
              </a:lnSpc>
              <a:defRPr/>
            </a:pPr>
            <a:r>
              <a:rPr lang="en-US" dirty="0">
                <a:latin typeface="Arial" charset="0"/>
              </a:rPr>
              <a:t>Improve the visibility of their research</a:t>
            </a:r>
          </a:p>
          <a:p>
            <a:pPr lvl="1">
              <a:lnSpc>
                <a:spcPct val="115000"/>
              </a:lnSpc>
              <a:defRPr/>
            </a:pPr>
            <a:r>
              <a:rPr lang="en-US" dirty="0">
                <a:latin typeface="Arial" charset="0"/>
              </a:rPr>
              <a:t>Allow ETDs → launch an ETD program → enhance graduate education → require ETDs → scan old works into ETDs</a:t>
            </a:r>
          </a:p>
          <a:p>
            <a:pPr lvl="1">
              <a:lnSpc>
                <a:spcPct val="115000"/>
              </a:lnSpc>
              <a:defRPr/>
            </a:pPr>
            <a:r>
              <a:rPr lang="en-US" dirty="0">
                <a:latin typeface="Arial" charset="0"/>
              </a:rPr>
              <a:t>Have permanent preservation support</a:t>
            </a:r>
          </a:p>
          <a:p>
            <a:pPr>
              <a:defRPr/>
            </a:pPr>
            <a:r>
              <a:rPr lang="en-US" sz="2400" dirty="0">
                <a:latin typeface="Arial" charset="0"/>
              </a:rPr>
              <a:t>Graduate Students</a:t>
            </a:r>
          </a:p>
          <a:p>
            <a:pPr lvl="1">
              <a:defRPr/>
            </a:pPr>
            <a:r>
              <a:rPr lang="en-US" dirty="0">
                <a:latin typeface="Arial" charset="0"/>
              </a:rPr>
              <a:t>Save expenses related to paper copies</a:t>
            </a:r>
          </a:p>
          <a:p>
            <a:pPr lvl="1">
              <a:defRPr/>
            </a:pPr>
            <a:r>
              <a:rPr lang="en-US" dirty="0">
                <a:latin typeface="Arial" charset="0"/>
              </a:rPr>
              <a:t>Learn effective ways to communicate results using the latest electronic publishing methods and practices</a:t>
            </a:r>
          </a:p>
          <a:p>
            <a:pPr lvl="1">
              <a:defRPr/>
            </a:pPr>
            <a:r>
              <a:rPr lang="en-US" dirty="0">
                <a:latin typeface="Arial" charset="0"/>
              </a:rPr>
              <a:t>Share datasets, software, videos, and other born-digital content</a:t>
            </a:r>
          </a:p>
          <a:p>
            <a:pPr lvl="1">
              <a:defRPr/>
            </a:pPr>
            <a:r>
              <a:rPr lang="en-US" dirty="0">
                <a:latin typeface="Arial" charset="0"/>
              </a:rPr>
              <a:t>Gain greater visibility for research, receive more citations</a:t>
            </a:r>
          </a:p>
        </p:txBody>
      </p:sp>
      <p:sp>
        <p:nvSpPr>
          <p:cNvPr id="2" name="Footer Placeholder 1">
            <a:extLst>
              <a:ext uri="{FF2B5EF4-FFF2-40B4-BE49-F238E27FC236}">
                <a16:creationId xmlns:a16="http://schemas.microsoft.com/office/drawing/2014/main" id="{F41051FF-E677-4F35-3EDA-6C0D4B75F460}"/>
              </a:ext>
            </a:extLst>
          </p:cNvPr>
          <p:cNvSpPr>
            <a:spLocks noGrp="1"/>
          </p:cNvSpPr>
          <p:nvPr>
            <p:ph type="ftr" sz="quarter" idx="11"/>
          </p:nvPr>
        </p:nvSpPr>
        <p:spPr/>
        <p:txBody>
          <a:bodyPr/>
          <a:lstStyle/>
          <a:p>
            <a:r>
              <a:rPr lang="en-US" dirty="0" err="1"/>
              <a:t>fox@ndltd.org</a:t>
            </a:r>
            <a:endParaRPr lang="en-US" dirty="0"/>
          </a:p>
        </p:txBody>
      </p:sp>
      <p:sp>
        <p:nvSpPr>
          <p:cNvPr id="3" name="Slide Number Placeholder 2">
            <a:extLst>
              <a:ext uri="{FF2B5EF4-FFF2-40B4-BE49-F238E27FC236}">
                <a16:creationId xmlns:a16="http://schemas.microsoft.com/office/drawing/2014/main" id="{A2C1437B-54B4-9119-07F6-42D322F36350}"/>
              </a:ext>
            </a:extLst>
          </p:cNvPr>
          <p:cNvSpPr>
            <a:spLocks noGrp="1"/>
          </p:cNvSpPr>
          <p:nvPr>
            <p:ph type="sldNum" sz="quarter" idx="12"/>
          </p:nvPr>
        </p:nvSpPr>
        <p:spPr/>
        <p:txBody>
          <a:bodyPr/>
          <a:lstStyle/>
          <a:p>
            <a:fld id="{49FFEFB1-E8BD-F74A-99A3-D34025F86002}" type="slidenum">
              <a:rPr lang="en-US" smtClean="0"/>
              <a:t>4</a:t>
            </a:fld>
            <a:endParaRPr lang="en-US"/>
          </a:p>
        </p:txBody>
      </p:sp>
    </p:spTree>
    <p:extLst>
      <p:ext uri="{BB962C8B-B14F-4D97-AF65-F5344CB8AC3E}">
        <p14:creationId xmlns:p14="http://schemas.microsoft.com/office/powerpoint/2010/main" val="27830432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FA120-2E2D-BC51-1D12-D2202708456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F451C59-A2B6-5705-AE59-0BE76DAC4FF5}"/>
              </a:ext>
            </a:extLst>
          </p:cNvPr>
          <p:cNvSpPr>
            <a:spLocks noGrp="1"/>
          </p:cNvSpPr>
          <p:nvPr>
            <p:ph type="title"/>
          </p:nvPr>
        </p:nvSpPr>
        <p:spPr>
          <a:xfrm>
            <a:off x="838200" y="136525"/>
            <a:ext cx="10515600" cy="1325563"/>
          </a:xfrm>
        </p:spPr>
        <p:txBody>
          <a:bodyPr/>
          <a:lstStyle/>
          <a:p>
            <a:r>
              <a:rPr lang="en-US" dirty="0">
                <a:latin typeface="Arial" charset="0"/>
              </a:rPr>
              <a:t>Website</a:t>
            </a:r>
            <a:endParaRPr lang="en-US" dirty="0"/>
          </a:p>
        </p:txBody>
      </p:sp>
      <p:sp>
        <p:nvSpPr>
          <p:cNvPr id="5" name="Content Placeholder 4">
            <a:extLst>
              <a:ext uri="{FF2B5EF4-FFF2-40B4-BE49-F238E27FC236}">
                <a16:creationId xmlns:a16="http://schemas.microsoft.com/office/drawing/2014/main" id="{F4177731-A3D6-5744-2EC0-B62B3A15E628}"/>
              </a:ext>
            </a:extLst>
          </p:cNvPr>
          <p:cNvSpPr>
            <a:spLocks noGrp="1"/>
          </p:cNvSpPr>
          <p:nvPr>
            <p:ph idx="1"/>
          </p:nvPr>
        </p:nvSpPr>
        <p:spPr>
          <a:xfrm>
            <a:off x="838200" y="1389620"/>
            <a:ext cx="10515600" cy="4587286"/>
          </a:xfrm>
        </p:spPr>
        <p:txBody>
          <a:bodyPr>
            <a:noAutofit/>
          </a:bodyPr>
          <a:lstStyle/>
          <a:p>
            <a:pPr>
              <a:lnSpc>
                <a:spcPct val="115000"/>
              </a:lnSpc>
              <a:defRPr/>
            </a:pPr>
            <a:r>
              <a:rPr lang="en-US" dirty="0" err="1">
                <a:latin typeface="Arial" charset="0"/>
              </a:rPr>
              <a:t>ndltd.org</a:t>
            </a:r>
            <a:r>
              <a:rPr lang="en-US" dirty="0">
                <a:latin typeface="Arial" charset="0"/>
              </a:rPr>
              <a:t> = </a:t>
            </a:r>
            <a:r>
              <a:rPr lang="en-US" dirty="0" err="1">
                <a:latin typeface="Arial" charset="0"/>
              </a:rPr>
              <a:t>theses.org</a:t>
            </a:r>
            <a:r>
              <a:rPr lang="en-US" dirty="0">
                <a:latin typeface="Arial" charset="0"/>
              </a:rPr>
              <a:t> = </a:t>
            </a:r>
            <a:r>
              <a:rPr lang="en-US" dirty="0" err="1">
                <a:latin typeface="Arial" charset="0"/>
              </a:rPr>
              <a:t>dissertations.org</a:t>
            </a:r>
            <a:endParaRPr lang="en-US" dirty="0">
              <a:latin typeface="Arial" charset="0"/>
            </a:endParaRPr>
          </a:p>
          <a:p>
            <a:pPr>
              <a:lnSpc>
                <a:spcPct val="115000"/>
              </a:lnSpc>
              <a:defRPr/>
            </a:pPr>
            <a:r>
              <a:rPr lang="en-US" dirty="0">
                <a:latin typeface="Arial" charset="0"/>
              </a:rPr>
              <a:t>Supports worldwide open access and member services.</a:t>
            </a:r>
          </a:p>
          <a:p>
            <a:pPr>
              <a:lnSpc>
                <a:spcPct val="115000"/>
              </a:lnSpc>
              <a:defRPr/>
            </a:pPr>
            <a:r>
              <a:rPr lang="en-US" dirty="0"/>
              <a:t>Includes resources for university administrators, librarians, faculty, students, and the general public.</a:t>
            </a:r>
          </a:p>
          <a:p>
            <a:pPr>
              <a:lnSpc>
                <a:spcPct val="115000"/>
              </a:lnSpc>
              <a:defRPr/>
            </a:pPr>
            <a:r>
              <a:rPr lang="en-US" dirty="0"/>
              <a:t>Topics include:</a:t>
            </a:r>
          </a:p>
          <a:p>
            <a:pPr lvl="1">
              <a:lnSpc>
                <a:spcPct val="115000"/>
              </a:lnSpc>
              <a:defRPr/>
            </a:pPr>
            <a:r>
              <a:rPr lang="en-US" sz="2800" dirty="0"/>
              <a:t>how to find, create, and preserve ETDs;</a:t>
            </a:r>
          </a:p>
          <a:p>
            <a:pPr lvl="1">
              <a:lnSpc>
                <a:spcPct val="115000"/>
              </a:lnSpc>
              <a:defRPr/>
            </a:pPr>
            <a:r>
              <a:rPr lang="en-US" sz="2800" dirty="0"/>
              <a:t>how to set up an ETD program;</a:t>
            </a:r>
          </a:p>
          <a:p>
            <a:pPr lvl="1">
              <a:lnSpc>
                <a:spcPct val="115000"/>
              </a:lnSpc>
              <a:defRPr/>
            </a:pPr>
            <a:r>
              <a:rPr lang="en-US" sz="2800" dirty="0"/>
              <a:t>legal and technical questions; and </a:t>
            </a:r>
          </a:p>
          <a:p>
            <a:pPr lvl="1">
              <a:lnSpc>
                <a:spcPct val="115000"/>
              </a:lnSpc>
              <a:defRPr/>
            </a:pPr>
            <a:r>
              <a:rPr lang="en-US" sz="2800" dirty="0"/>
              <a:t>the latest news and research in the ETD community</a:t>
            </a:r>
            <a:endParaRPr lang="en-US" sz="2800" dirty="0">
              <a:latin typeface="Arial" charset="0"/>
            </a:endParaRPr>
          </a:p>
        </p:txBody>
      </p:sp>
      <p:sp>
        <p:nvSpPr>
          <p:cNvPr id="2" name="Footer Placeholder 1">
            <a:extLst>
              <a:ext uri="{FF2B5EF4-FFF2-40B4-BE49-F238E27FC236}">
                <a16:creationId xmlns:a16="http://schemas.microsoft.com/office/drawing/2014/main" id="{2EB923F9-2810-9B35-FF68-14D3153351E1}"/>
              </a:ext>
            </a:extLst>
          </p:cNvPr>
          <p:cNvSpPr>
            <a:spLocks noGrp="1"/>
          </p:cNvSpPr>
          <p:nvPr>
            <p:ph type="ftr" sz="quarter" idx="11"/>
          </p:nvPr>
        </p:nvSpPr>
        <p:spPr/>
        <p:txBody>
          <a:bodyPr/>
          <a:lstStyle/>
          <a:p>
            <a:r>
              <a:rPr lang="en-US" dirty="0" err="1"/>
              <a:t>fox@ndltd.org</a:t>
            </a:r>
            <a:endParaRPr lang="en-US" dirty="0"/>
          </a:p>
        </p:txBody>
      </p:sp>
      <p:sp>
        <p:nvSpPr>
          <p:cNvPr id="3" name="Slide Number Placeholder 2">
            <a:extLst>
              <a:ext uri="{FF2B5EF4-FFF2-40B4-BE49-F238E27FC236}">
                <a16:creationId xmlns:a16="http://schemas.microsoft.com/office/drawing/2014/main" id="{5A30942A-8EAE-EE65-E08F-1C34641567EF}"/>
              </a:ext>
            </a:extLst>
          </p:cNvPr>
          <p:cNvSpPr>
            <a:spLocks noGrp="1"/>
          </p:cNvSpPr>
          <p:nvPr>
            <p:ph type="sldNum" sz="quarter" idx="12"/>
          </p:nvPr>
        </p:nvSpPr>
        <p:spPr/>
        <p:txBody>
          <a:bodyPr/>
          <a:lstStyle/>
          <a:p>
            <a:fld id="{49FFEFB1-E8BD-F74A-99A3-D34025F86002}" type="slidenum">
              <a:rPr lang="en-US" smtClean="0"/>
              <a:t>5</a:t>
            </a:fld>
            <a:endParaRPr lang="en-US"/>
          </a:p>
        </p:txBody>
      </p:sp>
    </p:spTree>
    <p:extLst>
      <p:ext uri="{BB962C8B-B14F-4D97-AF65-F5344CB8AC3E}">
        <p14:creationId xmlns:p14="http://schemas.microsoft.com/office/powerpoint/2010/main" val="41478506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B1261-E33F-850E-BB22-BE8D78C5DF56}"/>
              </a:ext>
            </a:extLst>
          </p:cNvPr>
          <p:cNvSpPr>
            <a:spLocks noGrp="1"/>
          </p:cNvSpPr>
          <p:nvPr>
            <p:ph type="title"/>
          </p:nvPr>
        </p:nvSpPr>
        <p:spPr>
          <a:xfrm>
            <a:off x="838200" y="0"/>
            <a:ext cx="10515600" cy="790427"/>
          </a:xfrm>
        </p:spPr>
        <p:txBody>
          <a:bodyPr/>
          <a:lstStyle/>
          <a:p>
            <a:pPr algn="ctr"/>
            <a:r>
              <a:rPr lang="en-US" dirty="0"/>
              <a:t>Board of Directors (</a:t>
            </a:r>
            <a:r>
              <a:rPr lang="en-US" dirty="0" err="1"/>
              <a:t>BoD</a:t>
            </a:r>
            <a:r>
              <a:rPr lang="en-US" dirty="0"/>
              <a:t>) </a:t>
            </a:r>
          </a:p>
        </p:txBody>
      </p:sp>
      <p:sp>
        <p:nvSpPr>
          <p:cNvPr id="3" name="Content Placeholder 2">
            <a:extLst>
              <a:ext uri="{FF2B5EF4-FFF2-40B4-BE49-F238E27FC236}">
                <a16:creationId xmlns:a16="http://schemas.microsoft.com/office/drawing/2014/main" id="{6D7F6681-EE57-30EF-3876-6A242FCBD965}"/>
              </a:ext>
            </a:extLst>
          </p:cNvPr>
          <p:cNvSpPr>
            <a:spLocks noGrp="1"/>
          </p:cNvSpPr>
          <p:nvPr>
            <p:ph sz="half" idx="1"/>
          </p:nvPr>
        </p:nvSpPr>
        <p:spPr>
          <a:xfrm>
            <a:off x="125817" y="790426"/>
            <a:ext cx="6381309" cy="5652903"/>
          </a:xfrm>
        </p:spPr>
        <p:txBody>
          <a:bodyPr>
            <a:normAutofit fontScale="25000" lnSpcReduction="20000"/>
          </a:bodyPr>
          <a:lstStyle/>
          <a:p>
            <a:r>
              <a:rPr lang="en-US" sz="7400" b="1" dirty="0"/>
              <a:t>Edward A. Fox</a:t>
            </a:r>
            <a:r>
              <a:rPr lang="en-US" sz="7400" dirty="0"/>
              <a:t>: Executive Director, Chairman of the Board, NDLTD</a:t>
            </a:r>
          </a:p>
          <a:p>
            <a:endParaRPr lang="en-US" sz="7400" dirty="0"/>
          </a:p>
          <a:p>
            <a:r>
              <a:rPr lang="en-US" sz="7400" dirty="0"/>
              <a:t>Current Members of </a:t>
            </a:r>
            <a:r>
              <a:rPr lang="en-US" sz="7400" dirty="0" err="1"/>
              <a:t>BoD</a:t>
            </a:r>
            <a:endParaRPr lang="en-US" sz="7400" dirty="0"/>
          </a:p>
          <a:p>
            <a:pPr lvl="1">
              <a:lnSpc>
                <a:spcPct val="120000"/>
              </a:lnSpc>
            </a:pPr>
            <a:r>
              <a:rPr lang="en-US" sz="8400" b="1" dirty="0"/>
              <a:t>Ana Pavani</a:t>
            </a:r>
            <a:r>
              <a:rPr lang="en-US" sz="8400" dirty="0"/>
              <a:t>: Pontificate Catholic University (Brazil)</a:t>
            </a:r>
          </a:p>
          <a:p>
            <a:pPr lvl="1">
              <a:lnSpc>
                <a:spcPct val="120000"/>
              </a:lnSpc>
            </a:pPr>
            <a:r>
              <a:rPr lang="en-US" sz="8400" b="1" dirty="0"/>
              <a:t>Austin McLean</a:t>
            </a:r>
            <a:r>
              <a:rPr lang="en-US" sz="8400" dirty="0"/>
              <a:t>: ProQuest LLC (Treasurer)</a:t>
            </a:r>
          </a:p>
          <a:p>
            <a:pPr lvl="1">
              <a:lnSpc>
                <a:spcPct val="120000"/>
              </a:lnSpc>
            </a:pPr>
            <a:r>
              <a:rPr lang="en-US" sz="8400" b="1" dirty="0"/>
              <a:t>Dragana </a:t>
            </a:r>
            <a:r>
              <a:rPr lang="en-US" sz="8400" b="1" dirty="0" err="1"/>
              <a:t>Stolić</a:t>
            </a:r>
            <a:r>
              <a:rPr lang="en-US" sz="8400" dirty="0"/>
              <a:t>: University Library “Svetozar Markovic” (Serbia)</a:t>
            </a:r>
          </a:p>
          <a:p>
            <a:pPr lvl="1">
              <a:lnSpc>
                <a:spcPct val="120000"/>
              </a:lnSpc>
            </a:pPr>
            <a:r>
              <a:rPr lang="en-US" sz="8400" b="1" dirty="0"/>
              <a:t>Iryna Kuchma</a:t>
            </a:r>
            <a:r>
              <a:rPr lang="en-US" sz="8400" dirty="0"/>
              <a:t>: Electronic Information for Libraries (Netherlands)</a:t>
            </a:r>
          </a:p>
          <a:p>
            <a:pPr lvl="1">
              <a:lnSpc>
                <a:spcPct val="120000"/>
              </a:lnSpc>
            </a:pPr>
            <a:r>
              <a:rPr lang="en-US" sz="8400" b="1" dirty="0"/>
              <a:t>Jian Wu</a:t>
            </a:r>
            <a:r>
              <a:rPr lang="en-US" sz="8400" dirty="0"/>
              <a:t>:  Old Dominion University </a:t>
            </a:r>
          </a:p>
          <a:p>
            <a:pPr lvl="1">
              <a:lnSpc>
                <a:spcPct val="120000"/>
              </a:lnSpc>
            </a:pPr>
            <a:r>
              <a:rPr lang="en-US" sz="8400" b="1" dirty="0"/>
              <a:t>Josiline Chigwada</a:t>
            </a:r>
            <a:r>
              <a:rPr lang="en-US" sz="8400" dirty="0"/>
              <a:t>: Chinhoyi University of Technology (Zimbabwe)</a:t>
            </a:r>
          </a:p>
          <a:p>
            <a:pPr lvl="1">
              <a:lnSpc>
                <a:spcPct val="120000"/>
              </a:lnSpc>
            </a:pPr>
            <a:r>
              <a:rPr lang="en-US" sz="8400" b="1" dirty="0" err="1"/>
              <a:t>Libio</a:t>
            </a:r>
            <a:r>
              <a:rPr lang="en-US" sz="8400" b="1" dirty="0"/>
              <a:t> </a:t>
            </a:r>
            <a:r>
              <a:rPr lang="en-US" sz="8400" b="1" dirty="0" err="1"/>
              <a:t>Huaroto</a:t>
            </a:r>
            <a:r>
              <a:rPr lang="en-US" sz="8400" dirty="0"/>
              <a:t>: Universidad Peruana de </a:t>
            </a:r>
            <a:r>
              <a:rPr lang="en-US" sz="8400" dirty="0" err="1"/>
              <a:t>Ciencias</a:t>
            </a:r>
            <a:r>
              <a:rPr lang="en-US" sz="8400" dirty="0"/>
              <a:t> </a:t>
            </a:r>
            <a:r>
              <a:rPr lang="en-US" sz="8400" dirty="0" err="1"/>
              <a:t>Aplicadas</a:t>
            </a:r>
            <a:r>
              <a:rPr lang="en-US" sz="8400" dirty="0"/>
              <a:t> UPC (Peru)</a:t>
            </a:r>
          </a:p>
          <a:p>
            <a:pPr lvl="1">
              <a:spcBef>
                <a:spcPts val="1000"/>
              </a:spcBef>
            </a:pPr>
            <a:endParaRPr lang="en-US" sz="2700" dirty="0"/>
          </a:p>
        </p:txBody>
      </p:sp>
      <p:sp>
        <p:nvSpPr>
          <p:cNvPr id="6" name="Footer Placeholder 5">
            <a:extLst>
              <a:ext uri="{FF2B5EF4-FFF2-40B4-BE49-F238E27FC236}">
                <a16:creationId xmlns:a16="http://schemas.microsoft.com/office/drawing/2014/main" id="{8D458FF2-76BE-DAB7-EBE7-8335992A1B14}"/>
              </a:ext>
            </a:extLst>
          </p:cNvPr>
          <p:cNvSpPr>
            <a:spLocks noGrp="1"/>
          </p:cNvSpPr>
          <p:nvPr>
            <p:ph type="ftr" sz="quarter" idx="11"/>
          </p:nvPr>
        </p:nvSpPr>
        <p:spPr/>
        <p:txBody>
          <a:bodyPr/>
          <a:lstStyle/>
          <a:p>
            <a:r>
              <a:rPr lang="en-US" dirty="0" err="1"/>
              <a:t>fox@ndltd.org</a:t>
            </a:r>
            <a:endParaRPr lang="en-US" dirty="0"/>
          </a:p>
        </p:txBody>
      </p:sp>
      <p:sp>
        <p:nvSpPr>
          <p:cNvPr id="7" name="Slide Number Placeholder 6">
            <a:extLst>
              <a:ext uri="{FF2B5EF4-FFF2-40B4-BE49-F238E27FC236}">
                <a16:creationId xmlns:a16="http://schemas.microsoft.com/office/drawing/2014/main" id="{3985CF37-6C1A-42D7-726D-BAABD4C04269}"/>
              </a:ext>
            </a:extLst>
          </p:cNvPr>
          <p:cNvSpPr>
            <a:spLocks noGrp="1"/>
          </p:cNvSpPr>
          <p:nvPr>
            <p:ph type="sldNum" sz="quarter" idx="12"/>
          </p:nvPr>
        </p:nvSpPr>
        <p:spPr/>
        <p:txBody>
          <a:bodyPr/>
          <a:lstStyle/>
          <a:p>
            <a:fld id="{49FFEFB1-E8BD-F74A-99A3-D34025F86002}" type="slidenum">
              <a:rPr lang="en-US" smtClean="0"/>
              <a:t>6</a:t>
            </a:fld>
            <a:endParaRPr lang="en-US"/>
          </a:p>
        </p:txBody>
      </p:sp>
      <p:sp>
        <p:nvSpPr>
          <p:cNvPr id="9" name="Content Placeholder 2">
            <a:extLst>
              <a:ext uri="{FF2B5EF4-FFF2-40B4-BE49-F238E27FC236}">
                <a16:creationId xmlns:a16="http://schemas.microsoft.com/office/drawing/2014/main" id="{0D027D72-F5F6-A26B-F08E-543596F10069}"/>
              </a:ext>
            </a:extLst>
          </p:cNvPr>
          <p:cNvSpPr txBox="1">
            <a:spLocks/>
          </p:cNvSpPr>
          <p:nvPr/>
        </p:nvSpPr>
        <p:spPr>
          <a:xfrm>
            <a:off x="6399028" y="2054225"/>
            <a:ext cx="5865628" cy="4667250"/>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20000"/>
              </a:lnSpc>
            </a:pPr>
            <a:r>
              <a:rPr lang="en-US" sz="3400" b="1" dirty="0"/>
              <a:t>Lighton Phiri</a:t>
            </a:r>
            <a:r>
              <a:rPr lang="en-US" sz="3400" dirty="0"/>
              <a:t>: University of Zambia </a:t>
            </a:r>
          </a:p>
          <a:p>
            <a:pPr lvl="1">
              <a:lnSpc>
                <a:spcPct val="120000"/>
              </a:lnSpc>
              <a:spcBef>
                <a:spcPts val="1000"/>
              </a:spcBef>
            </a:pPr>
            <a:r>
              <a:rPr lang="en-US" sz="3400" b="1" dirty="0"/>
              <a:t>Prashant Pandey</a:t>
            </a:r>
            <a:r>
              <a:rPr lang="en-US" sz="3400" dirty="0"/>
              <a:t>: Charles Darwin University (Australia)</a:t>
            </a:r>
          </a:p>
          <a:p>
            <a:pPr lvl="1">
              <a:lnSpc>
                <a:spcPct val="120000"/>
              </a:lnSpc>
              <a:spcBef>
                <a:spcPts val="1000"/>
              </a:spcBef>
            </a:pPr>
            <a:r>
              <a:rPr lang="en-US" sz="3400" b="1" dirty="0"/>
              <a:t>Ramesh C. Gaur</a:t>
            </a:r>
            <a:r>
              <a:rPr lang="en-US" sz="3400" dirty="0"/>
              <a:t>: South Asian University (New Delhi)</a:t>
            </a:r>
          </a:p>
          <a:p>
            <a:pPr lvl="1">
              <a:lnSpc>
                <a:spcPct val="120000"/>
              </a:lnSpc>
              <a:spcBef>
                <a:spcPts val="1000"/>
              </a:spcBef>
            </a:pPr>
            <a:r>
              <a:rPr lang="en-US" sz="3400" b="1" dirty="0"/>
              <a:t>Roxanne </a:t>
            </a:r>
            <a:r>
              <a:rPr lang="en-US" sz="3400" b="1" dirty="0" err="1"/>
              <a:t>Missingham</a:t>
            </a:r>
            <a:r>
              <a:rPr lang="en-US" sz="3400" b="1" dirty="0"/>
              <a:t>:</a:t>
            </a:r>
            <a:r>
              <a:rPr lang="en-US" sz="3400" dirty="0"/>
              <a:t> State Library of Victoria (Australia)</a:t>
            </a:r>
          </a:p>
          <a:p>
            <a:pPr lvl="1">
              <a:lnSpc>
                <a:spcPct val="120000"/>
              </a:lnSpc>
              <a:spcBef>
                <a:spcPts val="1000"/>
              </a:spcBef>
            </a:pPr>
            <a:r>
              <a:rPr lang="en-US" sz="3400" b="1" dirty="0"/>
              <a:t>Teresa M. Green</a:t>
            </a:r>
            <a:r>
              <a:rPr lang="en-US" sz="3400" dirty="0"/>
              <a:t>: The University of Toledo</a:t>
            </a:r>
          </a:p>
          <a:p>
            <a:pPr lvl="1">
              <a:lnSpc>
                <a:spcPct val="120000"/>
              </a:lnSpc>
              <a:spcBef>
                <a:spcPts val="1000"/>
              </a:spcBef>
            </a:pPr>
            <a:r>
              <a:rPr lang="en-US" sz="3400" b="1" dirty="0"/>
              <a:t>William A. Ingram</a:t>
            </a:r>
            <a:r>
              <a:rPr lang="en-US" sz="3400" dirty="0"/>
              <a:t>: Virginia Tech (Webmaster)</a:t>
            </a:r>
          </a:p>
          <a:p>
            <a:pPr lvl="1">
              <a:spcBef>
                <a:spcPts val="1000"/>
              </a:spcBef>
            </a:pPr>
            <a:endParaRPr lang="en-US" sz="2700" dirty="0"/>
          </a:p>
        </p:txBody>
      </p:sp>
    </p:spTree>
    <p:extLst>
      <p:ext uri="{BB962C8B-B14F-4D97-AF65-F5344CB8AC3E}">
        <p14:creationId xmlns:p14="http://schemas.microsoft.com/office/powerpoint/2010/main" val="39800845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3677D-6297-4207-56AA-FF851EA4D268}"/>
              </a:ext>
            </a:extLst>
          </p:cNvPr>
          <p:cNvSpPr>
            <a:spLocks noGrp="1"/>
          </p:cNvSpPr>
          <p:nvPr>
            <p:ph type="title"/>
          </p:nvPr>
        </p:nvSpPr>
        <p:spPr/>
        <p:txBody>
          <a:bodyPr/>
          <a:lstStyle/>
          <a:p>
            <a:r>
              <a:rPr lang="en-US" dirty="0"/>
              <a:t>A Brief History of NDLTD </a:t>
            </a:r>
          </a:p>
        </p:txBody>
      </p:sp>
      <p:sp>
        <p:nvSpPr>
          <p:cNvPr id="6" name="Rectangle 9">
            <a:extLst>
              <a:ext uri="{FF2B5EF4-FFF2-40B4-BE49-F238E27FC236}">
                <a16:creationId xmlns:a16="http://schemas.microsoft.com/office/drawing/2014/main" id="{268DCB97-5945-CACC-D6FE-3CCA2C070290}"/>
              </a:ext>
            </a:extLst>
          </p:cNvPr>
          <p:cNvSpPr>
            <a:spLocks noGrp="1" noChangeArrowheads="1"/>
          </p:cNvSpPr>
          <p:nvPr>
            <p:ph idx="1"/>
          </p:nvPr>
        </p:nvSpPr>
        <p:spPr>
          <a:xfrm>
            <a:off x="838200" y="1556657"/>
            <a:ext cx="10515600" cy="4936218"/>
          </a:xfrm>
        </p:spPr>
        <p:txBody>
          <a:bodyPr lIns="92075" tIns="46038" rIns="92075" bIns="46038">
            <a:normAutofit fontScale="92500" lnSpcReduction="10000"/>
          </a:bodyPr>
          <a:lstStyle/>
          <a:p>
            <a:pPr eaLnBrk="1" hangingPunct="1">
              <a:spcBef>
                <a:spcPts val="300"/>
              </a:spcBef>
              <a:defRPr/>
            </a:pPr>
            <a:r>
              <a:rPr lang="en-US" sz="2800" dirty="0">
                <a:latin typeface="Arial" charset="0"/>
              </a:rPr>
              <a:t>1987 </a:t>
            </a:r>
            <a:r>
              <a:rPr lang="en-US" sz="2800" dirty="0" err="1">
                <a:latin typeface="Arial" charset="0"/>
              </a:rPr>
              <a:t>mtg</a:t>
            </a:r>
            <a:r>
              <a:rPr lang="en-US" sz="2800" dirty="0">
                <a:latin typeface="Arial" charset="0"/>
              </a:rPr>
              <a:t> in Ann Arbor: UMI, VT, </a:t>
            </a:r>
            <a:r>
              <a:rPr lang="en-US" sz="2800" dirty="0" err="1">
                <a:latin typeface="Arial" charset="0"/>
              </a:rPr>
              <a:t>Arbortext</a:t>
            </a:r>
            <a:r>
              <a:rPr lang="en-US" sz="2800" dirty="0">
                <a:latin typeface="Arial" charset="0"/>
              </a:rPr>
              <a:t>, </a:t>
            </a:r>
            <a:r>
              <a:rPr lang="en-US" sz="2800" dirty="0" err="1">
                <a:latin typeface="Arial" charset="0"/>
              </a:rPr>
              <a:t>Softquad</a:t>
            </a:r>
            <a:endParaRPr lang="en-US" sz="2800" dirty="0">
              <a:latin typeface="Arial" charset="0"/>
            </a:endParaRPr>
          </a:p>
          <a:p>
            <a:pPr eaLnBrk="1" hangingPunct="1">
              <a:spcBef>
                <a:spcPts val="300"/>
              </a:spcBef>
              <a:defRPr/>
            </a:pPr>
            <a:r>
              <a:rPr lang="en-US" sz="2800" dirty="0">
                <a:latin typeface="Arial" charset="0"/>
              </a:rPr>
              <a:t>1992 mtg in Washington: CNI, CGS, UMI, VT+10U’s</a:t>
            </a:r>
          </a:p>
          <a:p>
            <a:pPr eaLnBrk="1" hangingPunct="1">
              <a:spcBef>
                <a:spcPts val="300"/>
              </a:spcBef>
              <a:defRPr/>
            </a:pPr>
            <a:r>
              <a:rPr lang="en-US" sz="2800" dirty="0">
                <a:latin typeface="Arial" charset="0"/>
              </a:rPr>
              <a:t>1993 </a:t>
            </a:r>
            <a:r>
              <a:rPr lang="en-US" sz="2800" dirty="0" err="1">
                <a:latin typeface="Arial" charset="0"/>
              </a:rPr>
              <a:t>mtg</a:t>
            </a:r>
            <a:r>
              <a:rPr lang="en-US" sz="2800" dirty="0">
                <a:latin typeface="Arial" charset="0"/>
              </a:rPr>
              <a:t> in Atlanta: Monticello Electronic Library</a:t>
            </a:r>
          </a:p>
          <a:p>
            <a:pPr eaLnBrk="1" hangingPunct="1">
              <a:spcBef>
                <a:spcPts val="300"/>
              </a:spcBef>
              <a:defRPr/>
            </a:pPr>
            <a:r>
              <a:rPr lang="en-US" sz="2800" dirty="0">
                <a:latin typeface="Arial" charset="0"/>
              </a:rPr>
              <a:t>1994 </a:t>
            </a:r>
            <a:r>
              <a:rPr lang="en-US" sz="2800" dirty="0" err="1">
                <a:latin typeface="Arial" charset="0"/>
              </a:rPr>
              <a:t>mtg</a:t>
            </a:r>
            <a:r>
              <a:rPr lang="en-US" sz="2800" dirty="0">
                <a:latin typeface="Arial" charset="0"/>
              </a:rPr>
              <a:t> at VT: </a:t>
            </a:r>
            <a:r>
              <a:rPr lang="en-US" sz="2800" dirty="0" err="1">
                <a:latin typeface="Arial" charset="0"/>
              </a:rPr>
              <a:t>std</a:t>
            </a:r>
            <a:r>
              <a:rPr lang="en-US" sz="2800" dirty="0">
                <a:latin typeface="Arial" charset="0"/>
              </a:rPr>
              <a:t>: PDF + SGML + multimedia </a:t>
            </a:r>
          </a:p>
          <a:p>
            <a:pPr eaLnBrk="1" hangingPunct="1">
              <a:spcBef>
                <a:spcPts val="300"/>
              </a:spcBef>
              <a:defRPr/>
            </a:pPr>
            <a:r>
              <a:rPr lang="en-US" sz="2800" dirty="0">
                <a:latin typeface="Arial" charset="0"/>
              </a:rPr>
              <a:t>1996 </a:t>
            </a:r>
            <a:r>
              <a:rPr lang="en-US" sz="2800" dirty="0" err="1">
                <a:latin typeface="Arial" charset="0"/>
              </a:rPr>
              <a:t>mtg</a:t>
            </a:r>
            <a:r>
              <a:rPr lang="en-US" sz="2800" dirty="0">
                <a:latin typeface="Arial" charset="0"/>
              </a:rPr>
              <a:t> with funding by SURA and then also by the US Dept. of Education (FIPSE)</a:t>
            </a:r>
          </a:p>
          <a:p>
            <a:pPr eaLnBrk="1" hangingPunct="1">
              <a:spcBef>
                <a:spcPts val="300"/>
              </a:spcBef>
              <a:defRPr/>
            </a:pPr>
            <a:r>
              <a:rPr lang="en-US" sz="2800" dirty="0">
                <a:latin typeface="Arial" charset="0"/>
              </a:rPr>
              <a:t>1997 meetings in UK, Germany, ...</a:t>
            </a:r>
          </a:p>
          <a:p>
            <a:pPr eaLnBrk="1" hangingPunct="1">
              <a:spcBef>
                <a:spcPts val="300"/>
              </a:spcBef>
              <a:defRPr/>
            </a:pPr>
            <a:r>
              <a:rPr lang="en-US" sz="2800" dirty="0">
                <a:latin typeface="Arial" charset="0"/>
              </a:rPr>
              <a:t>1998 – 1</a:t>
            </a:r>
            <a:r>
              <a:rPr lang="en-US" sz="2800" baseline="30000" dirty="0">
                <a:latin typeface="Arial" charset="0"/>
              </a:rPr>
              <a:t>st</a:t>
            </a:r>
            <a:r>
              <a:rPr lang="en-US" sz="2800" dirty="0">
                <a:latin typeface="Arial" charset="0"/>
              </a:rPr>
              <a:t> symposium – Memphis (20)</a:t>
            </a:r>
          </a:p>
          <a:p>
            <a:pPr eaLnBrk="1" hangingPunct="1">
              <a:spcBef>
                <a:spcPct val="0"/>
              </a:spcBef>
              <a:defRPr/>
            </a:pPr>
            <a:r>
              <a:rPr lang="en-US" sz="2800" dirty="0">
                <a:latin typeface="Arial" charset="0"/>
              </a:rPr>
              <a:t>1999 – 2</a:t>
            </a:r>
            <a:r>
              <a:rPr lang="en-US" sz="2800" baseline="30000" dirty="0">
                <a:latin typeface="Arial" charset="0"/>
              </a:rPr>
              <a:t>nd</a:t>
            </a:r>
            <a:r>
              <a:rPr lang="en-US" sz="2800" dirty="0">
                <a:latin typeface="Arial" charset="0"/>
              </a:rPr>
              <a:t> symposium – Blacksburg (70)</a:t>
            </a:r>
          </a:p>
          <a:p>
            <a:pPr eaLnBrk="1" hangingPunct="1">
              <a:spcBef>
                <a:spcPts val="300"/>
              </a:spcBef>
              <a:defRPr/>
            </a:pPr>
            <a:r>
              <a:rPr lang="en-US" sz="2800" dirty="0">
                <a:latin typeface="Arial" charset="0"/>
              </a:rPr>
              <a:t>2000 – 3</a:t>
            </a:r>
            <a:r>
              <a:rPr lang="en-US" sz="2800" baseline="30000" dirty="0">
                <a:latin typeface="Arial" charset="0"/>
              </a:rPr>
              <a:t>rd</a:t>
            </a:r>
            <a:r>
              <a:rPr lang="en-US" sz="2800" dirty="0">
                <a:latin typeface="Arial" charset="0"/>
              </a:rPr>
              <a:t> symposium – St. Petersburg, FL (225)</a:t>
            </a:r>
          </a:p>
          <a:p>
            <a:pPr eaLnBrk="1" hangingPunct="1">
              <a:spcBef>
                <a:spcPts val="300"/>
              </a:spcBef>
              <a:defRPr/>
            </a:pPr>
            <a:r>
              <a:rPr lang="en-US" sz="2800" dirty="0">
                <a:latin typeface="Arial" charset="0"/>
              </a:rPr>
              <a:t>2001 – 4</a:t>
            </a:r>
            <a:r>
              <a:rPr lang="en-US" sz="2800" baseline="30000" dirty="0">
                <a:latin typeface="Arial" charset="0"/>
              </a:rPr>
              <a:t>th</a:t>
            </a:r>
            <a:r>
              <a:rPr lang="en-US" sz="2800" dirty="0">
                <a:latin typeface="Arial" charset="0"/>
              </a:rPr>
              <a:t> symposium – Caltech, Pasadena (200)</a:t>
            </a:r>
          </a:p>
          <a:p>
            <a:pPr eaLnBrk="1" hangingPunct="1">
              <a:spcBef>
                <a:spcPts val="300"/>
              </a:spcBef>
              <a:defRPr/>
            </a:pPr>
            <a:r>
              <a:rPr lang="en-US" sz="2800" dirty="0">
                <a:latin typeface="Arial" charset="0"/>
              </a:rPr>
              <a:t>2002 – 5</a:t>
            </a:r>
            <a:r>
              <a:rPr lang="en-US" sz="2800" baseline="30000" dirty="0">
                <a:latin typeface="Arial" charset="0"/>
              </a:rPr>
              <a:t>th</a:t>
            </a:r>
            <a:r>
              <a:rPr lang="en-US" sz="2800" dirty="0">
                <a:latin typeface="Arial" charset="0"/>
              </a:rPr>
              <a:t> symposium – BYU, Provo, Utah</a:t>
            </a:r>
          </a:p>
          <a:p>
            <a:pPr>
              <a:spcBef>
                <a:spcPts val="300"/>
              </a:spcBef>
              <a:defRPr/>
            </a:pPr>
            <a:r>
              <a:rPr lang="en-US" sz="2800" dirty="0">
                <a:latin typeface="Arial" charset="0"/>
              </a:rPr>
              <a:t>2003 – NDLTD incorporated as int’l non-profit</a:t>
            </a:r>
          </a:p>
        </p:txBody>
      </p:sp>
      <p:sp>
        <p:nvSpPr>
          <p:cNvPr id="7" name="Footer Placeholder 6">
            <a:extLst>
              <a:ext uri="{FF2B5EF4-FFF2-40B4-BE49-F238E27FC236}">
                <a16:creationId xmlns:a16="http://schemas.microsoft.com/office/drawing/2014/main" id="{B6C6B61A-3C0A-4197-1046-C2364C1243F1}"/>
              </a:ext>
            </a:extLst>
          </p:cNvPr>
          <p:cNvSpPr>
            <a:spLocks noGrp="1"/>
          </p:cNvSpPr>
          <p:nvPr>
            <p:ph type="ftr" sz="quarter" idx="11"/>
          </p:nvPr>
        </p:nvSpPr>
        <p:spPr/>
        <p:txBody>
          <a:bodyPr/>
          <a:lstStyle/>
          <a:p>
            <a:r>
              <a:rPr lang="en-US" dirty="0" err="1"/>
              <a:t>fox@ndltd.org</a:t>
            </a:r>
            <a:endParaRPr lang="en-US" dirty="0"/>
          </a:p>
        </p:txBody>
      </p:sp>
      <p:sp>
        <p:nvSpPr>
          <p:cNvPr id="8" name="Slide Number Placeholder 7">
            <a:extLst>
              <a:ext uri="{FF2B5EF4-FFF2-40B4-BE49-F238E27FC236}">
                <a16:creationId xmlns:a16="http://schemas.microsoft.com/office/drawing/2014/main" id="{B493C38A-E2AE-4A52-5FF5-0C1395CED923}"/>
              </a:ext>
            </a:extLst>
          </p:cNvPr>
          <p:cNvSpPr>
            <a:spLocks noGrp="1"/>
          </p:cNvSpPr>
          <p:nvPr>
            <p:ph type="sldNum" sz="quarter" idx="12"/>
          </p:nvPr>
        </p:nvSpPr>
        <p:spPr/>
        <p:txBody>
          <a:bodyPr/>
          <a:lstStyle/>
          <a:p>
            <a:fld id="{49FFEFB1-E8BD-F74A-99A3-D34025F86002}" type="slidenum">
              <a:rPr lang="en-US" smtClean="0"/>
              <a:t>7</a:t>
            </a:fld>
            <a:endParaRPr lang="en-US"/>
          </a:p>
        </p:txBody>
      </p:sp>
    </p:spTree>
    <p:extLst>
      <p:ext uri="{BB962C8B-B14F-4D97-AF65-F5344CB8AC3E}">
        <p14:creationId xmlns:p14="http://schemas.microsoft.com/office/powerpoint/2010/main" val="15962148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C03B8-F4C1-B96E-23F8-346FF337E31E}"/>
              </a:ext>
            </a:extLst>
          </p:cNvPr>
          <p:cNvSpPr>
            <a:spLocks noGrp="1"/>
          </p:cNvSpPr>
          <p:nvPr>
            <p:ph type="title"/>
          </p:nvPr>
        </p:nvSpPr>
        <p:spPr/>
        <p:txBody>
          <a:bodyPr/>
          <a:lstStyle/>
          <a:p>
            <a:r>
              <a:rPr lang="en-US" dirty="0"/>
              <a:t>A Brief History of NDLTD (cont.)</a:t>
            </a:r>
          </a:p>
        </p:txBody>
      </p:sp>
      <p:sp>
        <p:nvSpPr>
          <p:cNvPr id="3" name="Content Placeholder 2">
            <a:extLst>
              <a:ext uri="{FF2B5EF4-FFF2-40B4-BE49-F238E27FC236}">
                <a16:creationId xmlns:a16="http://schemas.microsoft.com/office/drawing/2014/main" id="{CA19006E-1258-F36C-ABD3-F2CCE8F52C2A}"/>
              </a:ext>
            </a:extLst>
          </p:cNvPr>
          <p:cNvSpPr>
            <a:spLocks noGrp="1"/>
          </p:cNvSpPr>
          <p:nvPr>
            <p:ph idx="1"/>
          </p:nvPr>
        </p:nvSpPr>
        <p:spPr>
          <a:xfrm>
            <a:off x="838200" y="1825625"/>
            <a:ext cx="10515600" cy="4667250"/>
          </a:xfrm>
        </p:spPr>
        <p:txBody>
          <a:bodyPr>
            <a:normAutofit fontScale="85000" lnSpcReduction="20000"/>
          </a:bodyPr>
          <a:lstStyle/>
          <a:p>
            <a:pPr>
              <a:spcBef>
                <a:spcPts val="900"/>
              </a:spcBef>
            </a:pPr>
            <a:r>
              <a:rPr lang="en-US" dirty="0">
                <a:latin typeface="Arial" charset="0"/>
              </a:rPr>
              <a:t>2003 – 6</a:t>
            </a:r>
            <a:r>
              <a:rPr lang="en-US" baseline="30000" dirty="0">
                <a:latin typeface="Arial" charset="0"/>
              </a:rPr>
              <a:t>th</a:t>
            </a:r>
            <a:r>
              <a:rPr lang="en-US" dirty="0">
                <a:latin typeface="Arial" charset="0"/>
              </a:rPr>
              <a:t> symposium – Berlin (215 attendees) </a:t>
            </a:r>
          </a:p>
          <a:p>
            <a:pPr>
              <a:spcBef>
                <a:spcPts val="900"/>
              </a:spcBef>
            </a:pPr>
            <a:r>
              <a:rPr lang="en-US" dirty="0">
                <a:latin typeface="Arial" charset="0"/>
              </a:rPr>
              <a:t>2004 – 7</a:t>
            </a:r>
            <a:r>
              <a:rPr lang="en-US" baseline="30000" dirty="0">
                <a:latin typeface="Arial" charset="0"/>
              </a:rPr>
              <a:t>th</a:t>
            </a:r>
            <a:r>
              <a:rPr lang="en-US" dirty="0">
                <a:latin typeface="Arial" charset="0"/>
              </a:rPr>
              <a:t> symposium – U. Kentucky, USA</a:t>
            </a:r>
          </a:p>
          <a:p>
            <a:pPr>
              <a:spcBef>
                <a:spcPts val="900"/>
              </a:spcBef>
            </a:pPr>
            <a:r>
              <a:rPr lang="en-US" dirty="0">
                <a:latin typeface="Arial" charset="0"/>
              </a:rPr>
              <a:t>2005 – 8</a:t>
            </a:r>
            <a:r>
              <a:rPr lang="en-US" baseline="30000" dirty="0">
                <a:latin typeface="Arial" charset="0"/>
              </a:rPr>
              <a:t>th</a:t>
            </a:r>
            <a:r>
              <a:rPr lang="en-US" dirty="0">
                <a:latin typeface="Arial" charset="0"/>
              </a:rPr>
              <a:t> symposium – Sydney, Australia</a:t>
            </a:r>
          </a:p>
          <a:p>
            <a:pPr>
              <a:spcBef>
                <a:spcPts val="900"/>
              </a:spcBef>
            </a:pPr>
            <a:r>
              <a:rPr lang="en-US" dirty="0">
                <a:latin typeface="Arial" charset="0"/>
              </a:rPr>
              <a:t>2006 – 9</a:t>
            </a:r>
            <a:r>
              <a:rPr lang="en-US" baseline="30000" dirty="0">
                <a:latin typeface="Arial" charset="0"/>
              </a:rPr>
              <a:t>th</a:t>
            </a:r>
            <a:r>
              <a:rPr lang="en-US" dirty="0">
                <a:latin typeface="Arial" charset="0"/>
              </a:rPr>
              <a:t> symposium – Quebec City, Canada</a:t>
            </a:r>
          </a:p>
          <a:p>
            <a:pPr>
              <a:spcBef>
                <a:spcPts val="900"/>
              </a:spcBef>
            </a:pPr>
            <a:r>
              <a:rPr lang="en-US" dirty="0">
                <a:latin typeface="Arial" charset="0"/>
              </a:rPr>
              <a:t>2007 – 10</a:t>
            </a:r>
            <a:r>
              <a:rPr lang="en-US" baseline="30000" dirty="0">
                <a:latin typeface="Arial" charset="0"/>
              </a:rPr>
              <a:t>th</a:t>
            </a:r>
            <a:r>
              <a:rPr lang="en-US" dirty="0">
                <a:latin typeface="Arial" charset="0"/>
              </a:rPr>
              <a:t> symposium – Uppsala, Sweden</a:t>
            </a:r>
          </a:p>
          <a:p>
            <a:pPr>
              <a:spcBef>
                <a:spcPts val="900"/>
              </a:spcBef>
            </a:pPr>
            <a:r>
              <a:rPr lang="en-US" dirty="0">
                <a:latin typeface="Arial" charset="0"/>
              </a:rPr>
              <a:t>2008 – 11</a:t>
            </a:r>
            <a:r>
              <a:rPr lang="en-US" baseline="30000" dirty="0">
                <a:latin typeface="Arial" charset="0"/>
              </a:rPr>
              <a:t>th</a:t>
            </a:r>
            <a:r>
              <a:rPr lang="en-US" dirty="0">
                <a:latin typeface="Arial" charset="0"/>
              </a:rPr>
              <a:t> symposium – Aberdeen, Scotland</a:t>
            </a:r>
          </a:p>
          <a:p>
            <a:pPr>
              <a:spcBef>
                <a:spcPts val="900"/>
              </a:spcBef>
            </a:pPr>
            <a:r>
              <a:rPr lang="en-US" dirty="0">
                <a:latin typeface="Arial" charset="0"/>
              </a:rPr>
              <a:t>2009 – 12</a:t>
            </a:r>
            <a:r>
              <a:rPr lang="en-US" baseline="30000" dirty="0">
                <a:latin typeface="Arial" charset="0"/>
              </a:rPr>
              <a:t>th</a:t>
            </a:r>
            <a:r>
              <a:rPr lang="en-US" dirty="0">
                <a:latin typeface="Arial" charset="0"/>
              </a:rPr>
              <a:t> symposium – Pittsburgh, PA, USA</a:t>
            </a:r>
          </a:p>
          <a:p>
            <a:pPr>
              <a:spcBef>
                <a:spcPts val="900"/>
              </a:spcBef>
            </a:pPr>
            <a:r>
              <a:rPr lang="en-US" dirty="0">
                <a:latin typeface="Arial" charset="0"/>
              </a:rPr>
              <a:t>2010 – 13</a:t>
            </a:r>
            <a:r>
              <a:rPr lang="en-US" baseline="30000" dirty="0">
                <a:latin typeface="Arial" charset="0"/>
              </a:rPr>
              <a:t>th</a:t>
            </a:r>
            <a:r>
              <a:rPr lang="en-US" dirty="0">
                <a:latin typeface="Arial" charset="0"/>
              </a:rPr>
              <a:t> symposium – Austin, TX, USA</a:t>
            </a:r>
          </a:p>
          <a:p>
            <a:pPr>
              <a:spcBef>
                <a:spcPts val="900"/>
              </a:spcBef>
            </a:pPr>
            <a:r>
              <a:rPr lang="en-US" dirty="0">
                <a:latin typeface="Arial" charset="0"/>
              </a:rPr>
              <a:t>2011 – 14</a:t>
            </a:r>
            <a:r>
              <a:rPr lang="en-US" baseline="30000" dirty="0">
                <a:latin typeface="Arial" charset="0"/>
              </a:rPr>
              <a:t>th</a:t>
            </a:r>
            <a:r>
              <a:rPr lang="en-US" dirty="0">
                <a:latin typeface="Arial" charset="0"/>
              </a:rPr>
              <a:t> symposium – Cape Town, S. Africa</a:t>
            </a:r>
          </a:p>
          <a:p>
            <a:pPr>
              <a:spcBef>
                <a:spcPts val="900"/>
              </a:spcBef>
            </a:pPr>
            <a:r>
              <a:rPr lang="en-US" dirty="0">
                <a:latin typeface="Arial" charset="0"/>
              </a:rPr>
              <a:t>2012 – 15</a:t>
            </a:r>
            <a:r>
              <a:rPr lang="en-US" baseline="30000" dirty="0">
                <a:latin typeface="Arial" charset="0"/>
              </a:rPr>
              <a:t>th</a:t>
            </a:r>
            <a:r>
              <a:rPr lang="en-US" dirty="0">
                <a:latin typeface="Arial" charset="0"/>
              </a:rPr>
              <a:t> symposium – Lima, Peru</a:t>
            </a:r>
          </a:p>
          <a:p>
            <a:pPr>
              <a:spcBef>
                <a:spcPts val="900"/>
              </a:spcBef>
            </a:pPr>
            <a:r>
              <a:rPr lang="en-US" dirty="0">
                <a:latin typeface="Arial" charset="0"/>
              </a:rPr>
              <a:t>2013 – 16</a:t>
            </a:r>
            <a:r>
              <a:rPr lang="en-US" baseline="30000" dirty="0">
                <a:latin typeface="Arial" charset="0"/>
              </a:rPr>
              <a:t>th</a:t>
            </a:r>
            <a:r>
              <a:rPr lang="en-US" dirty="0">
                <a:latin typeface="Arial" charset="0"/>
              </a:rPr>
              <a:t> symposium – Hong Kong</a:t>
            </a:r>
          </a:p>
          <a:p>
            <a:pPr>
              <a:spcBef>
                <a:spcPts val="900"/>
              </a:spcBef>
            </a:pPr>
            <a:r>
              <a:rPr lang="en-US" dirty="0">
                <a:latin typeface="Arial" charset="0"/>
              </a:rPr>
              <a:t>2014 – 17</a:t>
            </a:r>
            <a:r>
              <a:rPr lang="en-US" baseline="30000" dirty="0">
                <a:latin typeface="Arial" charset="0"/>
              </a:rPr>
              <a:t>th</a:t>
            </a:r>
            <a:r>
              <a:rPr lang="en-US" dirty="0">
                <a:latin typeface="Arial" charset="0"/>
              </a:rPr>
              <a:t> symposium – Leicester, England</a:t>
            </a:r>
          </a:p>
        </p:txBody>
      </p:sp>
      <p:sp>
        <p:nvSpPr>
          <p:cNvPr id="4" name="Footer Placeholder 3">
            <a:extLst>
              <a:ext uri="{FF2B5EF4-FFF2-40B4-BE49-F238E27FC236}">
                <a16:creationId xmlns:a16="http://schemas.microsoft.com/office/drawing/2014/main" id="{468F48A8-8417-83E1-4C03-562A387C3EF0}"/>
              </a:ext>
            </a:extLst>
          </p:cNvPr>
          <p:cNvSpPr>
            <a:spLocks noGrp="1"/>
          </p:cNvSpPr>
          <p:nvPr>
            <p:ph type="ftr" sz="quarter" idx="11"/>
          </p:nvPr>
        </p:nvSpPr>
        <p:spPr/>
        <p:txBody>
          <a:bodyPr/>
          <a:lstStyle/>
          <a:p>
            <a:r>
              <a:rPr lang="en-US" dirty="0" err="1"/>
              <a:t>fox@ndltd.org</a:t>
            </a:r>
            <a:endParaRPr lang="en-US" dirty="0"/>
          </a:p>
        </p:txBody>
      </p:sp>
      <p:sp>
        <p:nvSpPr>
          <p:cNvPr id="5" name="Slide Number Placeholder 4">
            <a:extLst>
              <a:ext uri="{FF2B5EF4-FFF2-40B4-BE49-F238E27FC236}">
                <a16:creationId xmlns:a16="http://schemas.microsoft.com/office/drawing/2014/main" id="{400D1272-3483-0796-F165-59743853427F}"/>
              </a:ext>
            </a:extLst>
          </p:cNvPr>
          <p:cNvSpPr>
            <a:spLocks noGrp="1"/>
          </p:cNvSpPr>
          <p:nvPr>
            <p:ph type="sldNum" sz="quarter" idx="12"/>
          </p:nvPr>
        </p:nvSpPr>
        <p:spPr/>
        <p:txBody>
          <a:bodyPr/>
          <a:lstStyle/>
          <a:p>
            <a:fld id="{49FFEFB1-E8BD-F74A-99A3-D34025F86002}" type="slidenum">
              <a:rPr lang="en-US" smtClean="0"/>
              <a:t>8</a:t>
            </a:fld>
            <a:endParaRPr lang="en-US"/>
          </a:p>
        </p:txBody>
      </p:sp>
    </p:spTree>
    <p:extLst>
      <p:ext uri="{BB962C8B-B14F-4D97-AF65-F5344CB8AC3E}">
        <p14:creationId xmlns:p14="http://schemas.microsoft.com/office/powerpoint/2010/main" val="41066181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1A251-402E-E2CA-2C37-FF9E86C2FC07}"/>
              </a:ext>
            </a:extLst>
          </p:cNvPr>
          <p:cNvSpPr>
            <a:spLocks noGrp="1"/>
          </p:cNvSpPr>
          <p:nvPr>
            <p:ph type="title"/>
          </p:nvPr>
        </p:nvSpPr>
        <p:spPr/>
        <p:txBody>
          <a:bodyPr/>
          <a:lstStyle/>
          <a:p>
            <a:r>
              <a:rPr lang="en-US" dirty="0"/>
              <a:t>A Brief History of NDLTD (cont.) </a:t>
            </a:r>
          </a:p>
        </p:txBody>
      </p:sp>
      <p:sp>
        <p:nvSpPr>
          <p:cNvPr id="3" name="Content Placeholder 2">
            <a:extLst>
              <a:ext uri="{FF2B5EF4-FFF2-40B4-BE49-F238E27FC236}">
                <a16:creationId xmlns:a16="http://schemas.microsoft.com/office/drawing/2014/main" id="{F349350C-3EAB-6EAF-D521-60312D293EDE}"/>
              </a:ext>
            </a:extLst>
          </p:cNvPr>
          <p:cNvSpPr>
            <a:spLocks noGrp="1"/>
          </p:cNvSpPr>
          <p:nvPr>
            <p:ph idx="1"/>
          </p:nvPr>
        </p:nvSpPr>
        <p:spPr>
          <a:xfrm>
            <a:off x="838200" y="1597546"/>
            <a:ext cx="10515600" cy="4351338"/>
          </a:xfrm>
        </p:spPr>
        <p:txBody>
          <a:bodyPr>
            <a:normAutofit fontScale="92500" lnSpcReduction="20000"/>
          </a:bodyPr>
          <a:lstStyle/>
          <a:p>
            <a:pPr>
              <a:spcBef>
                <a:spcPts val="900"/>
              </a:spcBef>
            </a:pPr>
            <a:r>
              <a:rPr lang="en-US" dirty="0">
                <a:latin typeface="Arial" charset="0"/>
              </a:rPr>
              <a:t>2015 – 18</a:t>
            </a:r>
            <a:r>
              <a:rPr lang="en-US" baseline="30000" dirty="0">
                <a:latin typeface="Arial" charset="0"/>
              </a:rPr>
              <a:t>th</a:t>
            </a:r>
            <a:r>
              <a:rPr lang="en-US" dirty="0">
                <a:latin typeface="Arial" charset="0"/>
              </a:rPr>
              <a:t> symposium – New Delhi, India</a:t>
            </a:r>
          </a:p>
          <a:p>
            <a:pPr>
              <a:spcBef>
                <a:spcPts val="900"/>
              </a:spcBef>
            </a:pPr>
            <a:r>
              <a:rPr lang="en-US" dirty="0">
                <a:latin typeface="Arial" charset="0"/>
              </a:rPr>
              <a:t>2016 – 19</a:t>
            </a:r>
            <a:r>
              <a:rPr lang="en-US" baseline="30000" dirty="0">
                <a:latin typeface="Arial" charset="0"/>
              </a:rPr>
              <a:t>th</a:t>
            </a:r>
            <a:r>
              <a:rPr lang="en-US" dirty="0">
                <a:latin typeface="Arial" charset="0"/>
              </a:rPr>
              <a:t> symposium – Lille, France</a:t>
            </a:r>
          </a:p>
          <a:p>
            <a:pPr>
              <a:spcBef>
                <a:spcPts val="900"/>
              </a:spcBef>
            </a:pPr>
            <a:r>
              <a:rPr lang="en-US" dirty="0">
                <a:latin typeface="Arial" charset="0"/>
              </a:rPr>
              <a:t>2017 – 20</a:t>
            </a:r>
            <a:r>
              <a:rPr lang="en-US" baseline="30000" dirty="0">
                <a:latin typeface="Arial" charset="0"/>
              </a:rPr>
              <a:t>th</a:t>
            </a:r>
            <a:r>
              <a:rPr lang="en-US" dirty="0">
                <a:latin typeface="Arial" charset="0"/>
              </a:rPr>
              <a:t> symposium – Washington, D.C.</a:t>
            </a:r>
          </a:p>
          <a:p>
            <a:pPr>
              <a:spcBef>
                <a:spcPts val="900"/>
              </a:spcBef>
            </a:pPr>
            <a:r>
              <a:rPr lang="en-US" dirty="0">
                <a:latin typeface="Arial" charset="0"/>
              </a:rPr>
              <a:t>2018 – 21</a:t>
            </a:r>
            <a:r>
              <a:rPr lang="en-US" baseline="30000" dirty="0">
                <a:latin typeface="Arial" charset="0"/>
              </a:rPr>
              <a:t>th</a:t>
            </a:r>
            <a:r>
              <a:rPr lang="en-US" dirty="0">
                <a:latin typeface="Arial" charset="0"/>
              </a:rPr>
              <a:t> symposium – Taipei, Taiwan</a:t>
            </a:r>
          </a:p>
          <a:p>
            <a:pPr>
              <a:spcBef>
                <a:spcPts val="900"/>
              </a:spcBef>
            </a:pPr>
            <a:r>
              <a:rPr lang="en-US" dirty="0">
                <a:latin typeface="Arial" charset="0"/>
              </a:rPr>
              <a:t>2019 – 22</a:t>
            </a:r>
            <a:r>
              <a:rPr lang="en-US" baseline="30000" dirty="0">
                <a:latin typeface="Arial" charset="0"/>
              </a:rPr>
              <a:t>th</a:t>
            </a:r>
            <a:r>
              <a:rPr lang="en-US" dirty="0">
                <a:latin typeface="Arial" charset="0"/>
              </a:rPr>
              <a:t> symposium – Porto, Portugal</a:t>
            </a:r>
          </a:p>
          <a:p>
            <a:pPr>
              <a:spcBef>
                <a:spcPts val="900"/>
              </a:spcBef>
            </a:pPr>
            <a:r>
              <a:rPr lang="en-US" dirty="0">
                <a:latin typeface="Arial" charset="0"/>
              </a:rPr>
              <a:t>2020 – 23</a:t>
            </a:r>
            <a:r>
              <a:rPr lang="en-US" baseline="30000" dirty="0">
                <a:latin typeface="Arial" charset="0"/>
              </a:rPr>
              <a:t>th</a:t>
            </a:r>
            <a:r>
              <a:rPr lang="en-US" dirty="0">
                <a:latin typeface="Arial" charset="0"/>
              </a:rPr>
              <a:t> symposium – Al Ain, UAE</a:t>
            </a:r>
          </a:p>
          <a:p>
            <a:pPr>
              <a:spcBef>
                <a:spcPts val="900"/>
              </a:spcBef>
            </a:pPr>
            <a:r>
              <a:rPr lang="en-US" dirty="0">
                <a:latin typeface="Arial" charset="0"/>
              </a:rPr>
              <a:t>2021 – 24</a:t>
            </a:r>
            <a:r>
              <a:rPr lang="en-US" baseline="30000" dirty="0">
                <a:latin typeface="Arial" charset="0"/>
              </a:rPr>
              <a:t>th</a:t>
            </a:r>
            <a:r>
              <a:rPr lang="en-US" dirty="0">
                <a:latin typeface="Arial" charset="0"/>
              </a:rPr>
              <a:t> symposium – Abu Dhabi, UAE</a:t>
            </a:r>
          </a:p>
          <a:p>
            <a:pPr>
              <a:spcBef>
                <a:spcPts val="900"/>
              </a:spcBef>
            </a:pPr>
            <a:r>
              <a:rPr lang="en-US" dirty="0">
                <a:latin typeface="Arial" charset="0"/>
              </a:rPr>
              <a:t>2022 – 25</a:t>
            </a:r>
            <a:r>
              <a:rPr lang="en-US" baseline="30000" dirty="0">
                <a:latin typeface="Arial" charset="0"/>
              </a:rPr>
              <a:t>th</a:t>
            </a:r>
            <a:r>
              <a:rPr lang="en-US" dirty="0">
                <a:latin typeface="Arial" charset="0"/>
              </a:rPr>
              <a:t> symposium – Novi Sad, Serbia</a:t>
            </a:r>
          </a:p>
          <a:p>
            <a:pPr>
              <a:spcBef>
                <a:spcPts val="900"/>
              </a:spcBef>
            </a:pPr>
            <a:r>
              <a:rPr lang="en-US" dirty="0">
                <a:latin typeface="Arial" charset="0"/>
              </a:rPr>
              <a:t>2023 – 26</a:t>
            </a:r>
            <a:r>
              <a:rPr lang="en-US" baseline="30000" dirty="0">
                <a:latin typeface="Arial" charset="0"/>
              </a:rPr>
              <a:t>th</a:t>
            </a:r>
            <a:r>
              <a:rPr lang="en-US" dirty="0">
                <a:latin typeface="Arial" charset="0"/>
              </a:rPr>
              <a:t> symposium – </a:t>
            </a:r>
            <a:r>
              <a:rPr lang="en-US" dirty="0" err="1">
                <a:latin typeface="Arial" charset="0"/>
              </a:rPr>
              <a:t>Gandhinagar,India</a:t>
            </a:r>
            <a:endParaRPr lang="en-US" dirty="0">
              <a:latin typeface="Arial" charset="0"/>
            </a:endParaRPr>
          </a:p>
          <a:p>
            <a:pPr>
              <a:spcBef>
                <a:spcPts val="900"/>
              </a:spcBef>
            </a:pPr>
            <a:r>
              <a:rPr lang="en-US" dirty="0">
                <a:latin typeface="Arial" charset="0"/>
              </a:rPr>
              <a:t>2024 – 27</a:t>
            </a:r>
            <a:r>
              <a:rPr lang="en-US" baseline="30000" dirty="0">
                <a:latin typeface="Arial" charset="0"/>
              </a:rPr>
              <a:t>th</a:t>
            </a:r>
            <a:r>
              <a:rPr lang="en-US" dirty="0">
                <a:latin typeface="Arial" charset="0"/>
              </a:rPr>
              <a:t> symposium - Livingstone, Zambia</a:t>
            </a:r>
          </a:p>
          <a:p>
            <a:pPr>
              <a:spcBef>
                <a:spcPts val="900"/>
              </a:spcBef>
            </a:pPr>
            <a:r>
              <a:rPr lang="en-US" dirty="0">
                <a:latin typeface="Arial" charset="0"/>
              </a:rPr>
              <a:t>2025 – 28</a:t>
            </a:r>
            <a:r>
              <a:rPr lang="en-US" baseline="30000" dirty="0">
                <a:latin typeface="Arial" charset="0"/>
              </a:rPr>
              <a:t>th</a:t>
            </a:r>
            <a:r>
              <a:rPr lang="en-US" dirty="0">
                <a:latin typeface="Arial" charset="0"/>
              </a:rPr>
              <a:t> symposium – Jt. with USETDA (Virtual)</a:t>
            </a:r>
          </a:p>
        </p:txBody>
      </p:sp>
      <p:sp>
        <p:nvSpPr>
          <p:cNvPr id="4" name="Footer Placeholder 3">
            <a:extLst>
              <a:ext uri="{FF2B5EF4-FFF2-40B4-BE49-F238E27FC236}">
                <a16:creationId xmlns:a16="http://schemas.microsoft.com/office/drawing/2014/main" id="{586244BF-469A-D08D-3EB3-C921C9FA886A}"/>
              </a:ext>
            </a:extLst>
          </p:cNvPr>
          <p:cNvSpPr>
            <a:spLocks noGrp="1"/>
          </p:cNvSpPr>
          <p:nvPr>
            <p:ph type="ftr" sz="quarter" idx="11"/>
          </p:nvPr>
        </p:nvSpPr>
        <p:spPr/>
        <p:txBody>
          <a:bodyPr/>
          <a:lstStyle/>
          <a:p>
            <a:r>
              <a:rPr lang="en-US" dirty="0" err="1"/>
              <a:t>fox@ndltd.org</a:t>
            </a:r>
            <a:endParaRPr lang="en-US" dirty="0"/>
          </a:p>
        </p:txBody>
      </p:sp>
      <p:sp>
        <p:nvSpPr>
          <p:cNvPr id="5" name="Slide Number Placeholder 4">
            <a:extLst>
              <a:ext uri="{FF2B5EF4-FFF2-40B4-BE49-F238E27FC236}">
                <a16:creationId xmlns:a16="http://schemas.microsoft.com/office/drawing/2014/main" id="{BD4C11C5-D24D-FB5C-5A6E-09C210209910}"/>
              </a:ext>
            </a:extLst>
          </p:cNvPr>
          <p:cNvSpPr>
            <a:spLocks noGrp="1"/>
          </p:cNvSpPr>
          <p:nvPr>
            <p:ph type="sldNum" sz="quarter" idx="12"/>
          </p:nvPr>
        </p:nvSpPr>
        <p:spPr/>
        <p:txBody>
          <a:bodyPr/>
          <a:lstStyle/>
          <a:p>
            <a:fld id="{49FFEFB1-E8BD-F74A-99A3-D34025F86002}" type="slidenum">
              <a:rPr lang="en-US" smtClean="0"/>
              <a:t>9</a:t>
            </a:fld>
            <a:endParaRPr lang="en-US"/>
          </a:p>
        </p:txBody>
      </p:sp>
    </p:spTree>
    <p:extLst>
      <p:ext uri="{BB962C8B-B14F-4D97-AF65-F5344CB8AC3E}">
        <p14:creationId xmlns:p14="http://schemas.microsoft.com/office/powerpoint/2010/main" val="6685460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World map with locations marked for each of the NDLTD symposia from 1998 to 2024">
            <a:extLst>
              <a:ext uri="{FF2B5EF4-FFF2-40B4-BE49-F238E27FC236}">
                <a16:creationId xmlns:a16="http://schemas.microsoft.com/office/drawing/2014/main" id="{F2743365-79F0-0236-19AA-523569C63EBA}"/>
              </a:ext>
            </a:extLst>
          </p:cNvPr>
          <p:cNvPicPr>
            <a:picLocks noGrp="1" noChangeAspect="1"/>
          </p:cNvPicPr>
          <p:nvPr>
            <p:ph idx="1"/>
          </p:nvPr>
        </p:nvPicPr>
        <p:blipFill>
          <a:blip r:embed="rId2"/>
          <a:srcRect l="25616" t="14393" r="1970" b="14535"/>
          <a:stretch>
            <a:fillRect/>
          </a:stretch>
        </p:blipFill>
        <p:spPr>
          <a:xfrm>
            <a:off x="4186561" y="954618"/>
            <a:ext cx="7363181" cy="5584373"/>
          </a:xfrm>
          <a:prstGeom prst="rect">
            <a:avLst/>
          </a:prstGeom>
        </p:spPr>
      </p:pic>
      <p:sp>
        <p:nvSpPr>
          <p:cNvPr id="6" name="TextBox 5">
            <a:extLst>
              <a:ext uri="{FF2B5EF4-FFF2-40B4-BE49-F238E27FC236}">
                <a16:creationId xmlns:a16="http://schemas.microsoft.com/office/drawing/2014/main" id="{0E219056-A20E-70F5-F3FC-189E5C27BB84}"/>
              </a:ext>
            </a:extLst>
          </p:cNvPr>
          <p:cNvSpPr txBox="1"/>
          <p:nvPr/>
        </p:nvSpPr>
        <p:spPr>
          <a:xfrm>
            <a:off x="642258" y="2479277"/>
            <a:ext cx="3265714" cy="3416320"/>
          </a:xfrm>
          <a:prstGeom prst="rect">
            <a:avLst/>
          </a:prstGeom>
          <a:noFill/>
        </p:spPr>
        <p:txBody>
          <a:bodyPr wrap="square" rtlCol="0">
            <a:spAutoFit/>
          </a:bodyPr>
          <a:lstStyle/>
          <a:p>
            <a:r>
              <a:rPr lang="en-US" dirty="0"/>
              <a:t>The USETDA and the NDLTD co-hosted </a:t>
            </a:r>
          </a:p>
          <a:p>
            <a:pPr marL="285750" indent="-285750">
              <a:buFont typeface="Arial" panose="020B0604020202020204" pitchFamily="34" charset="0"/>
              <a:buChar char="•"/>
            </a:pPr>
            <a:r>
              <a:rPr lang="en-US" b="1" i="1" dirty="0"/>
              <a:t>ETD 2025</a:t>
            </a:r>
            <a:r>
              <a:rPr lang="en-US" dirty="0"/>
              <a:t>, the 28</a:t>
            </a:r>
            <a:r>
              <a:rPr lang="en-US" baseline="30000" dirty="0"/>
              <a:t>th</a:t>
            </a:r>
            <a:r>
              <a:rPr lang="en-US" dirty="0"/>
              <a:t> international symposium on electronic theses and dissertations (ETDs) and </a:t>
            </a:r>
          </a:p>
          <a:p>
            <a:pPr marL="285750" indent="-285750">
              <a:buFont typeface="Arial" panose="020B0604020202020204" pitchFamily="34" charset="0"/>
              <a:buChar char="•"/>
            </a:pPr>
            <a:r>
              <a:rPr lang="en-US" b="1" i="1" dirty="0"/>
              <a:t>USETDA 2025</a:t>
            </a:r>
            <a:r>
              <a:rPr lang="en-US" dirty="0"/>
              <a:t>, the 15</a:t>
            </a:r>
            <a:r>
              <a:rPr lang="en-US" baseline="30000" dirty="0"/>
              <a:t>th</a:t>
            </a:r>
            <a:r>
              <a:rPr lang="en-US" dirty="0"/>
              <a:t> national US conference on ETDs</a:t>
            </a:r>
          </a:p>
          <a:p>
            <a:r>
              <a:rPr lang="en-US" dirty="0"/>
              <a:t>as a joint virtual event via Zoom September 25-26, 2025.</a:t>
            </a:r>
          </a:p>
        </p:txBody>
      </p:sp>
      <p:pic>
        <p:nvPicPr>
          <p:cNvPr id="4098" name="Picture 2" descr="USETDA 2025 - ETD 2025 Conference Logo">
            <a:extLst>
              <a:ext uri="{FF2B5EF4-FFF2-40B4-BE49-F238E27FC236}">
                <a16:creationId xmlns:a16="http://schemas.microsoft.com/office/drawing/2014/main" id="{CDFF0F24-DF8E-BBBB-7939-F278634852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9086" y="590925"/>
            <a:ext cx="2634051" cy="172969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B6998D2B-4FFC-1BF0-EC5E-B5C6AD0388A2}"/>
              </a:ext>
            </a:extLst>
          </p:cNvPr>
          <p:cNvSpPr txBox="1"/>
          <p:nvPr/>
        </p:nvSpPr>
        <p:spPr>
          <a:xfrm>
            <a:off x="4974772" y="492953"/>
            <a:ext cx="6368142" cy="461665"/>
          </a:xfrm>
          <a:prstGeom prst="rect">
            <a:avLst/>
          </a:prstGeom>
          <a:noFill/>
        </p:spPr>
        <p:txBody>
          <a:bodyPr wrap="square">
            <a:spAutoFit/>
          </a:bodyPr>
          <a:lstStyle/>
          <a:p>
            <a:r>
              <a:rPr lang="en-US" sz="2400" dirty="0"/>
              <a:t>NDLTD Symposium Locations (1998 – 2025) </a:t>
            </a:r>
          </a:p>
        </p:txBody>
      </p:sp>
      <p:sp>
        <p:nvSpPr>
          <p:cNvPr id="9" name="Footer Placeholder 8">
            <a:extLst>
              <a:ext uri="{FF2B5EF4-FFF2-40B4-BE49-F238E27FC236}">
                <a16:creationId xmlns:a16="http://schemas.microsoft.com/office/drawing/2014/main" id="{D6EF7D30-C00B-131E-9C53-322C37D6D0B6}"/>
              </a:ext>
            </a:extLst>
          </p:cNvPr>
          <p:cNvSpPr>
            <a:spLocks noGrp="1"/>
          </p:cNvSpPr>
          <p:nvPr>
            <p:ph type="ftr" sz="quarter" idx="11"/>
          </p:nvPr>
        </p:nvSpPr>
        <p:spPr>
          <a:xfrm>
            <a:off x="4038600" y="6492875"/>
            <a:ext cx="4114800" cy="365125"/>
          </a:xfrm>
        </p:spPr>
        <p:txBody>
          <a:bodyPr/>
          <a:lstStyle/>
          <a:p>
            <a:r>
              <a:rPr lang="en-US" dirty="0" err="1"/>
              <a:t>fox@ndltd.org</a:t>
            </a:r>
            <a:endParaRPr lang="en-US" dirty="0"/>
          </a:p>
        </p:txBody>
      </p:sp>
      <p:sp>
        <p:nvSpPr>
          <p:cNvPr id="10" name="Slide Number Placeholder 9">
            <a:extLst>
              <a:ext uri="{FF2B5EF4-FFF2-40B4-BE49-F238E27FC236}">
                <a16:creationId xmlns:a16="http://schemas.microsoft.com/office/drawing/2014/main" id="{FD82760B-E6B2-2ABD-00E4-97CE5CF27BF2}"/>
              </a:ext>
            </a:extLst>
          </p:cNvPr>
          <p:cNvSpPr>
            <a:spLocks noGrp="1"/>
          </p:cNvSpPr>
          <p:nvPr>
            <p:ph type="sldNum" sz="quarter" idx="12"/>
          </p:nvPr>
        </p:nvSpPr>
        <p:spPr/>
        <p:txBody>
          <a:bodyPr/>
          <a:lstStyle/>
          <a:p>
            <a:fld id="{49FFEFB1-E8BD-F74A-99A3-D34025F86002}" type="slidenum">
              <a:rPr lang="en-US" smtClean="0"/>
              <a:t>10</a:t>
            </a:fld>
            <a:endParaRPr lang="en-US"/>
          </a:p>
        </p:txBody>
      </p:sp>
    </p:spTree>
    <p:extLst>
      <p:ext uri="{BB962C8B-B14F-4D97-AF65-F5344CB8AC3E}">
        <p14:creationId xmlns:p14="http://schemas.microsoft.com/office/powerpoint/2010/main" val="18584752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0AC1A-BB8B-2A11-763E-89168BF5AC69}"/>
              </a:ext>
            </a:extLst>
          </p:cNvPr>
          <p:cNvSpPr>
            <a:spLocks noGrp="1"/>
          </p:cNvSpPr>
          <p:nvPr>
            <p:ph type="title"/>
          </p:nvPr>
        </p:nvSpPr>
        <p:spPr/>
        <p:txBody>
          <a:bodyPr/>
          <a:lstStyle/>
          <a:p>
            <a:r>
              <a:rPr lang="en-US" dirty="0"/>
              <a:t>Selected Additional Benefits</a:t>
            </a:r>
          </a:p>
        </p:txBody>
      </p:sp>
      <p:sp>
        <p:nvSpPr>
          <p:cNvPr id="7" name="Content Placeholder 6">
            <a:extLst>
              <a:ext uri="{FF2B5EF4-FFF2-40B4-BE49-F238E27FC236}">
                <a16:creationId xmlns:a16="http://schemas.microsoft.com/office/drawing/2014/main" id="{ACCE1DB4-BF8F-9874-E5ED-5ECF8118D007}"/>
              </a:ext>
            </a:extLst>
          </p:cNvPr>
          <p:cNvSpPr>
            <a:spLocks noGrp="1"/>
          </p:cNvSpPr>
          <p:nvPr>
            <p:ph idx="1"/>
          </p:nvPr>
        </p:nvSpPr>
        <p:spPr>
          <a:xfrm>
            <a:off x="838199" y="1840910"/>
            <a:ext cx="11168921" cy="4590167"/>
          </a:xfrm>
        </p:spPr>
        <p:txBody>
          <a:bodyPr>
            <a:normAutofit fontScale="85000" lnSpcReduction="20000"/>
          </a:bodyPr>
          <a:lstStyle/>
          <a:p>
            <a:r>
              <a:rPr lang="en-US" dirty="0"/>
              <a:t>Union Catalog and Global Search of ETD metadata collected via OAI-PMH</a:t>
            </a:r>
          </a:p>
          <a:p>
            <a:pPr lvl="1"/>
            <a:r>
              <a:rPr lang="en-US" dirty="0"/>
              <a:t>See talk by Bill Ingram</a:t>
            </a:r>
          </a:p>
          <a:p>
            <a:pPr lvl="1"/>
            <a:r>
              <a:rPr lang="en-US" dirty="0"/>
              <a:t>Interim service at </a:t>
            </a:r>
            <a:r>
              <a:rPr lang="en-US" dirty="0">
                <a:hlinkClick r:id="rId2"/>
              </a:rPr>
              <a:t>https://oatd.org/</a:t>
            </a:r>
            <a:r>
              <a:rPr lang="en-US" dirty="0"/>
              <a:t>  </a:t>
            </a:r>
          </a:p>
          <a:p>
            <a:r>
              <a:rPr lang="en-US" dirty="0"/>
              <a:t>Journal: </a:t>
            </a:r>
            <a:r>
              <a:rPr lang="en-US" dirty="0">
                <a:hlinkClick r:id="rId3"/>
              </a:rPr>
              <a:t>http://j-etd.org</a:t>
            </a:r>
            <a:r>
              <a:rPr lang="en-US" dirty="0"/>
              <a:t> </a:t>
            </a:r>
          </a:p>
          <a:p>
            <a:r>
              <a:rPr lang="en-US" dirty="0"/>
              <a:t>Website with educational and informational content: </a:t>
            </a:r>
            <a:r>
              <a:rPr lang="en-US" dirty="0" err="1"/>
              <a:t>ndltd.org</a:t>
            </a:r>
            <a:r>
              <a:rPr lang="en-US" dirty="0"/>
              <a:t> </a:t>
            </a:r>
          </a:p>
          <a:p>
            <a:r>
              <a:rPr lang="en-US" dirty="0"/>
              <a:t>Mailing list: </a:t>
            </a:r>
            <a:r>
              <a:rPr lang="en-US" dirty="0">
                <a:hlinkClick r:id="rId4"/>
              </a:rPr>
              <a:t>etd@ndltd.org</a:t>
            </a:r>
            <a:r>
              <a:rPr lang="en-US" dirty="0"/>
              <a:t> </a:t>
            </a:r>
          </a:p>
          <a:p>
            <a:r>
              <a:rPr lang="en-US" dirty="0"/>
              <a:t>Social Media</a:t>
            </a:r>
          </a:p>
          <a:p>
            <a:pPr lvl="1"/>
            <a:r>
              <a:rPr lang="en-US" dirty="0">
                <a:hlinkClick r:id="rId5"/>
              </a:rPr>
              <a:t>https://www.facebook.com/NDLTD</a:t>
            </a:r>
            <a:endParaRPr lang="en-US" dirty="0"/>
          </a:p>
          <a:p>
            <a:pPr lvl="1"/>
            <a:r>
              <a:rPr lang="en-US" dirty="0">
                <a:hlinkClick r:id="rId6"/>
              </a:rPr>
              <a:t>https://x.com/NDLTD</a:t>
            </a:r>
            <a:endParaRPr lang="en-US" dirty="0"/>
          </a:p>
          <a:p>
            <a:pPr lvl="1"/>
            <a:r>
              <a:rPr lang="en-US" dirty="0">
                <a:hlinkClick r:id="rId7"/>
              </a:rPr>
              <a:t>https://bsky.app/profile/ndltd.org</a:t>
            </a:r>
            <a:r>
              <a:rPr lang="en-US" dirty="0"/>
              <a:t> </a:t>
            </a:r>
          </a:p>
          <a:p>
            <a:pPr lvl="1"/>
            <a:r>
              <a:rPr lang="en-US" dirty="0">
                <a:hlinkClick r:id="rId8"/>
              </a:rPr>
              <a:t>https://www.linkedin.com/groups/2024919/</a:t>
            </a:r>
            <a:endParaRPr lang="en-US" dirty="0"/>
          </a:p>
          <a:p>
            <a:r>
              <a:rPr lang="en-US" dirty="0"/>
              <a:t>Awards: </a:t>
            </a:r>
            <a:r>
              <a:rPr lang="en-US" dirty="0">
                <a:hlinkClick r:id="rId9"/>
              </a:rPr>
              <a:t>https://ndltd.org/ndltd-awards/</a:t>
            </a:r>
            <a:r>
              <a:rPr lang="en-US" dirty="0"/>
              <a:t> </a:t>
            </a:r>
          </a:p>
          <a:p>
            <a:pPr lvl="1"/>
            <a:r>
              <a:rPr lang="en-US" dirty="0"/>
              <a:t>Innovative ETD Award</a:t>
            </a:r>
          </a:p>
          <a:p>
            <a:pPr lvl="1"/>
            <a:r>
              <a:rPr lang="en-US" dirty="0"/>
              <a:t>ETD Leadership Award </a:t>
            </a:r>
          </a:p>
        </p:txBody>
      </p:sp>
      <p:sp>
        <p:nvSpPr>
          <p:cNvPr id="5" name="Footer Placeholder 4">
            <a:extLst>
              <a:ext uri="{FF2B5EF4-FFF2-40B4-BE49-F238E27FC236}">
                <a16:creationId xmlns:a16="http://schemas.microsoft.com/office/drawing/2014/main" id="{FDF9BA2A-876D-8511-1917-3643C5C22077}"/>
              </a:ext>
            </a:extLst>
          </p:cNvPr>
          <p:cNvSpPr>
            <a:spLocks noGrp="1"/>
          </p:cNvSpPr>
          <p:nvPr>
            <p:ph type="ftr" sz="quarter" idx="11"/>
          </p:nvPr>
        </p:nvSpPr>
        <p:spPr/>
        <p:txBody>
          <a:bodyPr/>
          <a:lstStyle/>
          <a:p>
            <a:r>
              <a:rPr lang="en-US" dirty="0" err="1"/>
              <a:t>fox@ndltd.org</a:t>
            </a:r>
            <a:endParaRPr lang="en-US" dirty="0"/>
          </a:p>
        </p:txBody>
      </p:sp>
      <p:sp>
        <p:nvSpPr>
          <p:cNvPr id="6" name="Slide Number Placeholder 5">
            <a:extLst>
              <a:ext uri="{FF2B5EF4-FFF2-40B4-BE49-F238E27FC236}">
                <a16:creationId xmlns:a16="http://schemas.microsoft.com/office/drawing/2014/main" id="{B5781FC3-D7FC-F5A0-1DB4-8CEBB3A3EC07}"/>
              </a:ext>
            </a:extLst>
          </p:cNvPr>
          <p:cNvSpPr>
            <a:spLocks noGrp="1"/>
          </p:cNvSpPr>
          <p:nvPr>
            <p:ph type="sldNum" sz="quarter" idx="12"/>
          </p:nvPr>
        </p:nvSpPr>
        <p:spPr/>
        <p:txBody>
          <a:bodyPr/>
          <a:lstStyle/>
          <a:p>
            <a:fld id="{49FFEFB1-E8BD-F74A-99A3-D34025F86002}" type="slidenum">
              <a:rPr lang="en-US" smtClean="0"/>
              <a:t>11</a:t>
            </a:fld>
            <a:endParaRPr lang="en-US"/>
          </a:p>
        </p:txBody>
      </p:sp>
    </p:spTree>
    <p:extLst>
      <p:ext uri="{BB962C8B-B14F-4D97-AF65-F5344CB8AC3E}">
        <p14:creationId xmlns:p14="http://schemas.microsoft.com/office/powerpoint/2010/main" val="2435712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DFFFFFB-EEB2-3BE0-46F6-804111F99D6D}"/>
              </a:ext>
            </a:extLst>
          </p:cNvPr>
          <p:cNvSpPr>
            <a:spLocks noGrp="1"/>
          </p:cNvSpPr>
          <p:nvPr>
            <p:ph type="title"/>
          </p:nvPr>
        </p:nvSpPr>
        <p:spPr/>
        <p:txBody>
          <a:bodyPr/>
          <a:lstStyle/>
          <a:p>
            <a:endParaRPr lang="en-US"/>
          </a:p>
        </p:txBody>
      </p:sp>
      <p:pic>
        <p:nvPicPr>
          <p:cNvPr id="5122" name="Picture 2" descr="The Journal of Electronic Theses and Dissertations and its logo">
            <a:extLst>
              <a:ext uri="{FF2B5EF4-FFF2-40B4-BE49-F238E27FC236}">
                <a16:creationId xmlns:a16="http://schemas.microsoft.com/office/drawing/2014/main" id="{16020749-3386-1E5B-3567-A9CE255300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65125"/>
            <a:ext cx="12192000" cy="1854200"/>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6">
            <a:extLst>
              <a:ext uri="{FF2B5EF4-FFF2-40B4-BE49-F238E27FC236}">
                <a16:creationId xmlns:a16="http://schemas.microsoft.com/office/drawing/2014/main" id="{750D7326-526D-0F38-13B6-999532BEF588}"/>
              </a:ext>
            </a:extLst>
          </p:cNvPr>
          <p:cNvSpPr>
            <a:spLocks noGrp="1"/>
          </p:cNvSpPr>
          <p:nvPr>
            <p:ph sz="half" idx="2"/>
          </p:nvPr>
        </p:nvSpPr>
        <p:spPr>
          <a:xfrm>
            <a:off x="6728308" y="2022475"/>
            <a:ext cx="5181600" cy="4667250"/>
          </a:xfrm>
        </p:spPr>
        <p:txBody>
          <a:bodyPr>
            <a:normAutofit/>
          </a:bodyPr>
          <a:lstStyle/>
          <a:p>
            <a:r>
              <a:rPr lang="en-US" dirty="0"/>
              <a:t>Executive Editor</a:t>
            </a:r>
          </a:p>
          <a:p>
            <a:pPr lvl="1"/>
            <a:r>
              <a:rPr lang="en-US" dirty="0"/>
              <a:t>Edward A. Fox (United States) </a:t>
            </a:r>
          </a:p>
          <a:p>
            <a:r>
              <a:rPr lang="en-US" dirty="0"/>
              <a:t>Managing Editor</a:t>
            </a:r>
          </a:p>
          <a:p>
            <a:pPr lvl="1"/>
            <a:r>
              <a:rPr lang="en-US" dirty="0"/>
              <a:t>Prashant Pandey (Australia)</a:t>
            </a:r>
          </a:p>
          <a:p>
            <a:r>
              <a:rPr lang="en-US" dirty="0"/>
              <a:t>Associate Editors</a:t>
            </a:r>
          </a:p>
          <a:p>
            <a:pPr lvl="1"/>
            <a:r>
              <a:rPr lang="en-US" dirty="0"/>
              <a:t>Ramesh C. Gaur, India</a:t>
            </a:r>
          </a:p>
          <a:p>
            <a:pPr lvl="1"/>
            <a:r>
              <a:rPr lang="en-US" dirty="0"/>
              <a:t>John Hagen, United States</a:t>
            </a:r>
          </a:p>
          <a:p>
            <a:pPr lvl="1"/>
            <a:r>
              <a:rPr lang="en-US" dirty="0"/>
              <a:t>Nabi Hasan, India</a:t>
            </a:r>
          </a:p>
          <a:p>
            <a:pPr lvl="1"/>
            <a:r>
              <a:rPr lang="en-US" dirty="0"/>
              <a:t>William Ingram, United States</a:t>
            </a:r>
          </a:p>
          <a:p>
            <a:pPr lvl="1"/>
            <a:r>
              <a:rPr lang="en-US" dirty="0"/>
              <a:t>Daisy </a:t>
            </a:r>
            <a:r>
              <a:rPr lang="en-US" dirty="0" err="1"/>
              <a:t>Selematsela</a:t>
            </a:r>
            <a:r>
              <a:rPr lang="en-US" dirty="0"/>
              <a:t>, S. Africa</a:t>
            </a:r>
          </a:p>
          <a:p>
            <a:pPr lvl="1"/>
            <a:r>
              <a:rPr lang="en-US" dirty="0"/>
              <a:t>Janette Wright, Australia</a:t>
            </a:r>
          </a:p>
        </p:txBody>
      </p:sp>
      <p:sp>
        <p:nvSpPr>
          <p:cNvPr id="3" name="Content Placeholder 2">
            <a:extLst>
              <a:ext uri="{FF2B5EF4-FFF2-40B4-BE49-F238E27FC236}">
                <a16:creationId xmlns:a16="http://schemas.microsoft.com/office/drawing/2014/main" id="{CC348EE1-FDF3-BE69-AAE2-2C6E0EF1EF54}"/>
              </a:ext>
            </a:extLst>
          </p:cNvPr>
          <p:cNvSpPr>
            <a:spLocks noGrp="1"/>
          </p:cNvSpPr>
          <p:nvPr>
            <p:ph sz="half" idx="1"/>
          </p:nvPr>
        </p:nvSpPr>
        <p:spPr>
          <a:xfrm>
            <a:off x="181669" y="2141537"/>
            <a:ext cx="6334188" cy="4351338"/>
          </a:xfrm>
        </p:spPr>
        <p:txBody>
          <a:bodyPr>
            <a:normAutofit/>
          </a:bodyPr>
          <a:lstStyle/>
          <a:p>
            <a:r>
              <a:rPr lang="en-US" dirty="0"/>
              <a:t>A peer-reviewed, open-access scholarly journal published by the Networked Digital Library of Theses and Dissertations (NDLTD) </a:t>
            </a:r>
          </a:p>
          <a:p>
            <a:r>
              <a:rPr lang="en-US" dirty="0"/>
              <a:t>j-</a:t>
            </a:r>
            <a:r>
              <a:rPr lang="en-US" dirty="0" err="1"/>
              <a:t>etd</a:t>
            </a:r>
            <a:r>
              <a:rPr lang="en-US" dirty="0"/>
              <a:t> = </a:t>
            </a:r>
            <a:r>
              <a:rPr lang="en-US" dirty="0" err="1"/>
              <a:t>scholarworks.uaeu.ac.ae</a:t>
            </a:r>
            <a:r>
              <a:rPr lang="en-US" dirty="0"/>
              <a:t>/j-</a:t>
            </a:r>
            <a:r>
              <a:rPr lang="en-US" dirty="0" err="1"/>
              <a:t>etd</a:t>
            </a:r>
            <a:r>
              <a:rPr lang="en-US" dirty="0"/>
              <a:t>/</a:t>
            </a:r>
          </a:p>
          <a:p>
            <a:r>
              <a:rPr lang="en-US" dirty="0"/>
              <a:t>Since 2021 </a:t>
            </a:r>
          </a:p>
          <a:p>
            <a:r>
              <a:rPr lang="en-US" dirty="0"/>
              <a:t>Hosted at the Library </a:t>
            </a:r>
            <a:r>
              <a:rPr lang="en-US" dirty="0" err="1"/>
              <a:t>Scholarworks</a:t>
            </a:r>
            <a:r>
              <a:rPr lang="en-US" dirty="0"/>
              <a:t> Repository of the University of the United Arab Emirates </a:t>
            </a:r>
          </a:p>
        </p:txBody>
      </p:sp>
      <p:sp>
        <p:nvSpPr>
          <p:cNvPr id="8" name="Footer Placeholder 7">
            <a:extLst>
              <a:ext uri="{FF2B5EF4-FFF2-40B4-BE49-F238E27FC236}">
                <a16:creationId xmlns:a16="http://schemas.microsoft.com/office/drawing/2014/main" id="{88DCFEF2-4A5B-B632-D732-A7FEBC6C3B4E}"/>
              </a:ext>
            </a:extLst>
          </p:cNvPr>
          <p:cNvSpPr>
            <a:spLocks noGrp="1"/>
          </p:cNvSpPr>
          <p:nvPr>
            <p:ph type="ftr" sz="quarter" idx="11"/>
          </p:nvPr>
        </p:nvSpPr>
        <p:spPr/>
        <p:txBody>
          <a:bodyPr/>
          <a:lstStyle/>
          <a:p>
            <a:r>
              <a:rPr lang="en-US" dirty="0" err="1"/>
              <a:t>fox@ndltd.org</a:t>
            </a:r>
            <a:endParaRPr lang="en-US" dirty="0"/>
          </a:p>
        </p:txBody>
      </p:sp>
      <p:sp>
        <p:nvSpPr>
          <p:cNvPr id="9" name="Slide Number Placeholder 8">
            <a:extLst>
              <a:ext uri="{FF2B5EF4-FFF2-40B4-BE49-F238E27FC236}">
                <a16:creationId xmlns:a16="http://schemas.microsoft.com/office/drawing/2014/main" id="{0A2F29F6-176D-00F0-94F8-08397DCC3450}"/>
              </a:ext>
            </a:extLst>
          </p:cNvPr>
          <p:cNvSpPr>
            <a:spLocks noGrp="1"/>
          </p:cNvSpPr>
          <p:nvPr>
            <p:ph type="sldNum" sz="quarter" idx="12"/>
          </p:nvPr>
        </p:nvSpPr>
        <p:spPr/>
        <p:txBody>
          <a:bodyPr/>
          <a:lstStyle/>
          <a:p>
            <a:fld id="{49FFEFB1-E8BD-F74A-99A3-D34025F86002}" type="slidenum">
              <a:rPr lang="en-US" smtClean="0"/>
              <a:t>12</a:t>
            </a:fld>
            <a:endParaRPr lang="en-US"/>
          </a:p>
        </p:txBody>
      </p:sp>
    </p:spTree>
    <p:extLst>
      <p:ext uri="{BB962C8B-B14F-4D97-AF65-F5344CB8AC3E}">
        <p14:creationId xmlns:p14="http://schemas.microsoft.com/office/powerpoint/2010/main" val="25909217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FA120-2E2D-BC51-1D12-D2202708456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F451C59-A2B6-5705-AE59-0BE76DAC4FF5}"/>
              </a:ext>
            </a:extLst>
          </p:cNvPr>
          <p:cNvSpPr>
            <a:spLocks noGrp="1"/>
          </p:cNvSpPr>
          <p:nvPr>
            <p:ph type="title"/>
          </p:nvPr>
        </p:nvSpPr>
        <p:spPr>
          <a:xfrm>
            <a:off x="838200" y="136525"/>
            <a:ext cx="10515600" cy="1325563"/>
          </a:xfrm>
        </p:spPr>
        <p:txBody>
          <a:bodyPr>
            <a:normAutofit/>
          </a:bodyPr>
          <a:lstStyle/>
          <a:p>
            <a:r>
              <a:rPr lang="en-US" sz="4000" dirty="0">
                <a:latin typeface="Arial" charset="0"/>
              </a:rPr>
              <a:t>Publishing and Resources for Professionals</a:t>
            </a:r>
            <a:endParaRPr lang="en-US" sz="4000" dirty="0"/>
          </a:p>
        </p:txBody>
      </p:sp>
      <p:sp>
        <p:nvSpPr>
          <p:cNvPr id="5" name="Content Placeholder 4">
            <a:extLst>
              <a:ext uri="{FF2B5EF4-FFF2-40B4-BE49-F238E27FC236}">
                <a16:creationId xmlns:a16="http://schemas.microsoft.com/office/drawing/2014/main" id="{F4177731-A3D6-5744-2EC0-B62B3A15E628}"/>
              </a:ext>
            </a:extLst>
          </p:cNvPr>
          <p:cNvSpPr>
            <a:spLocks noGrp="1"/>
          </p:cNvSpPr>
          <p:nvPr>
            <p:ph idx="1"/>
          </p:nvPr>
        </p:nvSpPr>
        <p:spPr>
          <a:xfrm>
            <a:off x="838200" y="1389620"/>
            <a:ext cx="10515600" cy="4966730"/>
          </a:xfrm>
        </p:spPr>
        <p:txBody>
          <a:bodyPr>
            <a:noAutofit/>
          </a:bodyPr>
          <a:lstStyle/>
          <a:p>
            <a:pPr>
              <a:lnSpc>
                <a:spcPct val="115000"/>
              </a:lnSpc>
              <a:defRPr/>
            </a:pPr>
            <a:r>
              <a:rPr lang="en-US" dirty="0">
                <a:latin typeface="Arial" charset="0"/>
              </a:rPr>
              <a:t>J-ETD is </a:t>
            </a:r>
            <a:r>
              <a:rPr lang="en-US" b="1" u="sng" dirty="0">
                <a:latin typeface="Arial" charset="0"/>
              </a:rPr>
              <a:t>YOUR</a:t>
            </a:r>
            <a:r>
              <a:rPr lang="en-US" dirty="0">
                <a:latin typeface="Arial" charset="0"/>
              </a:rPr>
              <a:t> journal!</a:t>
            </a:r>
          </a:p>
          <a:p>
            <a:pPr>
              <a:lnSpc>
                <a:spcPct val="115000"/>
              </a:lnSpc>
              <a:defRPr/>
            </a:pPr>
            <a:r>
              <a:rPr lang="en-US" dirty="0">
                <a:latin typeface="Arial" charset="0"/>
              </a:rPr>
              <a:t>Especially since it is open-access — please search, browse, download, and read any/all of the works there.</a:t>
            </a:r>
          </a:p>
          <a:p>
            <a:pPr>
              <a:lnSpc>
                <a:spcPct val="115000"/>
              </a:lnSpc>
              <a:defRPr/>
            </a:pPr>
            <a:r>
              <a:rPr lang="en-US" dirty="0">
                <a:latin typeface="Arial" charset="0"/>
              </a:rPr>
              <a:t>Learn more about the Global ETD movement, and related research, development, and best practices.</a:t>
            </a:r>
          </a:p>
          <a:p>
            <a:pPr>
              <a:lnSpc>
                <a:spcPct val="115000"/>
              </a:lnSpc>
              <a:defRPr/>
            </a:pPr>
            <a:r>
              <a:rPr lang="en-US" sz="2800" dirty="0">
                <a:latin typeface="Arial" charset="0"/>
              </a:rPr>
              <a:t>Everyone involved in ETD-related activities an</a:t>
            </a:r>
            <a:r>
              <a:rPr lang="en-US" dirty="0">
                <a:latin typeface="Arial" charset="0"/>
              </a:rPr>
              <a:t>d events is encouraged to make submissions to J-ETD, so we can publish your works and share your knowledge</a:t>
            </a:r>
            <a:r>
              <a:rPr lang="en-US">
                <a:latin typeface="Arial" charset="0"/>
              </a:rPr>
              <a:t>, that can </a:t>
            </a:r>
            <a:r>
              <a:rPr lang="en-US" dirty="0">
                <a:latin typeface="Arial" charset="0"/>
              </a:rPr>
              <a:t>guide others.</a:t>
            </a:r>
            <a:endParaRPr lang="en-US" sz="2800" dirty="0">
              <a:latin typeface="Arial" charset="0"/>
            </a:endParaRPr>
          </a:p>
        </p:txBody>
      </p:sp>
      <p:sp>
        <p:nvSpPr>
          <p:cNvPr id="2" name="Footer Placeholder 1">
            <a:extLst>
              <a:ext uri="{FF2B5EF4-FFF2-40B4-BE49-F238E27FC236}">
                <a16:creationId xmlns:a16="http://schemas.microsoft.com/office/drawing/2014/main" id="{2EB923F9-2810-9B35-FF68-14D3153351E1}"/>
              </a:ext>
            </a:extLst>
          </p:cNvPr>
          <p:cNvSpPr>
            <a:spLocks noGrp="1"/>
          </p:cNvSpPr>
          <p:nvPr>
            <p:ph type="ftr" sz="quarter" idx="11"/>
          </p:nvPr>
        </p:nvSpPr>
        <p:spPr/>
        <p:txBody>
          <a:bodyPr/>
          <a:lstStyle/>
          <a:p>
            <a:r>
              <a:rPr lang="en-US" dirty="0" err="1"/>
              <a:t>fox@ndltd.org</a:t>
            </a:r>
            <a:endParaRPr lang="en-US" dirty="0"/>
          </a:p>
        </p:txBody>
      </p:sp>
      <p:sp>
        <p:nvSpPr>
          <p:cNvPr id="3" name="Slide Number Placeholder 2">
            <a:extLst>
              <a:ext uri="{FF2B5EF4-FFF2-40B4-BE49-F238E27FC236}">
                <a16:creationId xmlns:a16="http://schemas.microsoft.com/office/drawing/2014/main" id="{5A30942A-8EAE-EE65-E08F-1C34641567EF}"/>
              </a:ext>
            </a:extLst>
          </p:cNvPr>
          <p:cNvSpPr>
            <a:spLocks noGrp="1"/>
          </p:cNvSpPr>
          <p:nvPr>
            <p:ph type="sldNum" sz="quarter" idx="12"/>
          </p:nvPr>
        </p:nvSpPr>
        <p:spPr/>
        <p:txBody>
          <a:bodyPr/>
          <a:lstStyle/>
          <a:p>
            <a:fld id="{49FFEFB1-E8BD-F74A-99A3-D34025F86002}" type="slidenum">
              <a:rPr lang="en-US" smtClean="0"/>
              <a:t>13</a:t>
            </a:fld>
            <a:endParaRPr lang="en-US"/>
          </a:p>
        </p:txBody>
      </p:sp>
    </p:spTree>
    <p:extLst>
      <p:ext uri="{BB962C8B-B14F-4D97-AF65-F5344CB8AC3E}">
        <p14:creationId xmlns:p14="http://schemas.microsoft.com/office/powerpoint/2010/main" val="27157421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FB06A-6E7F-5773-5277-E258B09098C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54276BD-69EB-F5D9-8242-8759B6F6B999}"/>
              </a:ext>
            </a:extLst>
          </p:cNvPr>
          <p:cNvSpPr>
            <a:spLocks noGrp="1"/>
          </p:cNvSpPr>
          <p:nvPr>
            <p:ph type="title"/>
          </p:nvPr>
        </p:nvSpPr>
        <p:spPr>
          <a:xfrm>
            <a:off x="838200" y="136525"/>
            <a:ext cx="10515600" cy="1325563"/>
          </a:xfrm>
        </p:spPr>
        <p:txBody>
          <a:bodyPr/>
          <a:lstStyle/>
          <a:p>
            <a:r>
              <a:rPr lang="en-US" dirty="0">
                <a:latin typeface="Arial" charset="0"/>
              </a:rPr>
              <a:t>Popular J-ETD Articles</a:t>
            </a:r>
            <a:endParaRPr lang="en-US" dirty="0"/>
          </a:p>
        </p:txBody>
      </p:sp>
      <p:sp>
        <p:nvSpPr>
          <p:cNvPr id="5" name="Content Placeholder 4">
            <a:extLst>
              <a:ext uri="{FF2B5EF4-FFF2-40B4-BE49-F238E27FC236}">
                <a16:creationId xmlns:a16="http://schemas.microsoft.com/office/drawing/2014/main" id="{A1E13A96-9581-AF0B-D4C3-CD5F2637ADF2}"/>
              </a:ext>
            </a:extLst>
          </p:cNvPr>
          <p:cNvSpPr>
            <a:spLocks noGrp="1"/>
          </p:cNvSpPr>
          <p:nvPr>
            <p:ph idx="1"/>
          </p:nvPr>
        </p:nvSpPr>
        <p:spPr>
          <a:xfrm>
            <a:off x="358291" y="1401730"/>
            <a:ext cx="11475417" cy="4399562"/>
          </a:xfrm>
        </p:spPr>
        <p:txBody>
          <a:bodyPr>
            <a:noAutofit/>
          </a:bodyPr>
          <a:lstStyle/>
          <a:p>
            <a:pPr fontAlgn="base"/>
            <a:r>
              <a:rPr lang="en-US" sz="2400" dirty="0"/>
              <a:t>Analyzing and Navigating ETDs Using Topic Models</a:t>
            </a:r>
          </a:p>
          <a:p>
            <a:pPr fontAlgn="base"/>
            <a:r>
              <a:rPr lang="en-US" sz="2400" dirty="0"/>
              <a:t>Restructuring and Upgradation of the </a:t>
            </a:r>
            <a:r>
              <a:rPr lang="en-US" sz="2400" dirty="0" err="1"/>
              <a:t>DSpace</a:t>
            </a:r>
            <a:r>
              <a:rPr lang="en-US" sz="2400" dirty="0"/>
              <a:t>-based Institutional Repository of CEPT University Library: A Case Study</a:t>
            </a:r>
          </a:p>
          <a:p>
            <a:pPr fontAlgn="base"/>
            <a:r>
              <a:rPr lang="en-US" sz="2400" dirty="0"/>
              <a:t>Creating Web Accessibility Standards for Thesis and Dissertation Submission at Mississippi State University</a:t>
            </a:r>
          </a:p>
          <a:p>
            <a:pPr fontAlgn="base"/>
            <a:r>
              <a:rPr lang="en-US" sz="2400" dirty="0"/>
              <a:t>Who is keeping an eye on FAIR principles?</a:t>
            </a:r>
          </a:p>
          <a:p>
            <a:pPr fontAlgn="base"/>
            <a:r>
              <a:rPr lang="en-US" sz="2400" dirty="0"/>
              <a:t>Open Science ETDs and Institutional Repositories: Making Research Data </a:t>
            </a:r>
            <a:r>
              <a:rPr lang="en-US" sz="2400" dirty="0" err="1"/>
              <a:t>FAIRer</a:t>
            </a:r>
            <a:endParaRPr lang="en-US" sz="2400" dirty="0"/>
          </a:p>
          <a:p>
            <a:pPr fontAlgn="base"/>
            <a:r>
              <a:rPr lang="en-US" sz="2400" dirty="0"/>
              <a:t>Building and Using Digital Libraries for ETDs</a:t>
            </a:r>
          </a:p>
          <a:p>
            <a:pPr fontAlgn="base"/>
            <a:r>
              <a:rPr lang="en-US" sz="2400" dirty="0"/>
              <a:t>Digital Preservation, Accessibility, and Use of Electronic Theses and Dissertations in University Libraries in Nigeria</a:t>
            </a:r>
          </a:p>
          <a:p>
            <a:pPr fontAlgn="base"/>
            <a:r>
              <a:rPr lang="en-US" sz="2400" dirty="0"/>
              <a:t>Six Steps Toward Improving Discoverability of Ph.D. Dissertations</a:t>
            </a:r>
          </a:p>
          <a:p>
            <a:pPr fontAlgn="base"/>
            <a:r>
              <a:rPr lang="en-US" sz="2400" dirty="0"/>
              <a:t>From Idea to Functional ETD: Experiences from the University of Novi Sad, Serbia</a:t>
            </a:r>
          </a:p>
        </p:txBody>
      </p:sp>
      <p:sp>
        <p:nvSpPr>
          <p:cNvPr id="2" name="Footer Placeholder 1">
            <a:extLst>
              <a:ext uri="{FF2B5EF4-FFF2-40B4-BE49-F238E27FC236}">
                <a16:creationId xmlns:a16="http://schemas.microsoft.com/office/drawing/2014/main" id="{D884B7C8-B4E8-1A44-E6C8-623621AD3A72}"/>
              </a:ext>
            </a:extLst>
          </p:cNvPr>
          <p:cNvSpPr>
            <a:spLocks noGrp="1"/>
          </p:cNvSpPr>
          <p:nvPr>
            <p:ph type="ftr" sz="quarter" idx="11"/>
          </p:nvPr>
        </p:nvSpPr>
        <p:spPr/>
        <p:txBody>
          <a:bodyPr/>
          <a:lstStyle/>
          <a:p>
            <a:r>
              <a:rPr lang="en-US" dirty="0" err="1"/>
              <a:t>fox@ndltd.org</a:t>
            </a:r>
            <a:endParaRPr lang="en-US" dirty="0"/>
          </a:p>
        </p:txBody>
      </p:sp>
      <p:sp>
        <p:nvSpPr>
          <p:cNvPr id="3" name="Slide Number Placeholder 2">
            <a:extLst>
              <a:ext uri="{FF2B5EF4-FFF2-40B4-BE49-F238E27FC236}">
                <a16:creationId xmlns:a16="http://schemas.microsoft.com/office/drawing/2014/main" id="{35F91EC7-355F-D9B2-21AC-F5F49A440549}"/>
              </a:ext>
            </a:extLst>
          </p:cNvPr>
          <p:cNvSpPr>
            <a:spLocks noGrp="1"/>
          </p:cNvSpPr>
          <p:nvPr>
            <p:ph type="sldNum" sz="quarter" idx="12"/>
          </p:nvPr>
        </p:nvSpPr>
        <p:spPr/>
        <p:txBody>
          <a:bodyPr/>
          <a:lstStyle/>
          <a:p>
            <a:fld id="{49FFEFB1-E8BD-F74A-99A3-D34025F86002}" type="slidenum">
              <a:rPr lang="en-US" smtClean="0"/>
              <a:t>14</a:t>
            </a:fld>
            <a:endParaRPr lang="en-US"/>
          </a:p>
        </p:txBody>
      </p:sp>
    </p:spTree>
    <p:extLst>
      <p:ext uri="{BB962C8B-B14F-4D97-AF65-F5344CB8AC3E}">
        <p14:creationId xmlns:p14="http://schemas.microsoft.com/office/powerpoint/2010/main" val="39917452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6D148-5A9E-CBF7-A54E-FD7BB585A0DB}"/>
              </a:ext>
            </a:extLst>
          </p:cNvPr>
          <p:cNvSpPr>
            <a:spLocks noGrp="1"/>
          </p:cNvSpPr>
          <p:nvPr>
            <p:ph type="title"/>
          </p:nvPr>
        </p:nvSpPr>
        <p:spPr/>
        <p:txBody>
          <a:bodyPr/>
          <a:lstStyle/>
          <a:p>
            <a:r>
              <a:rPr lang="en-US" dirty="0"/>
              <a:t>Selected Sponsors</a:t>
            </a:r>
          </a:p>
        </p:txBody>
      </p:sp>
      <p:sp>
        <p:nvSpPr>
          <p:cNvPr id="3" name="Content Placeholder 2">
            <a:extLst>
              <a:ext uri="{FF2B5EF4-FFF2-40B4-BE49-F238E27FC236}">
                <a16:creationId xmlns:a16="http://schemas.microsoft.com/office/drawing/2014/main" id="{A90577EA-3990-D3F9-5855-11C26332DEFC}"/>
              </a:ext>
            </a:extLst>
          </p:cNvPr>
          <p:cNvSpPr>
            <a:spLocks noGrp="1"/>
          </p:cNvSpPr>
          <p:nvPr>
            <p:ph idx="1"/>
          </p:nvPr>
        </p:nvSpPr>
        <p:spPr>
          <a:xfrm>
            <a:off x="838200" y="1825624"/>
            <a:ext cx="10515600" cy="4938513"/>
          </a:xfrm>
        </p:spPr>
        <p:txBody>
          <a:bodyPr>
            <a:normAutofit fontScale="92500" lnSpcReduction="20000"/>
          </a:bodyPr>
          <a:lstStyle/>
          <a:p>
            <a:r>
              <a:rPr lang="en-US" dirty="0"/>
              <a:t>Google</a:t>
            </a:r>
          </a:p>
          <a:p>
            <a:r>
              <a:rPr lang="en-US" dirty="0"/>
              <a:t>IMLS  (Institute for Museum and Library Services) National Leadership Grants Program</a:t>
            </a:r>
          </a:p>
          <a:p>
            <a:r>
              <a:rPr lang="en-US" dirty="0"/>
              <a:t>NSF (US National Science Foundation)</a:t>
            </a:r>
          </a:p>
          <a:p>
            <a:r>
              <a:rPr lang="en-US" dirty="0"/>
              <a:t>OCLC</a:t>
            </a:r>
          </a:p>
          <a:p>
            <a:r>
              <a:rPr lang="en-US" dirty="0"/>
              <a:t>Qatar National Research Fund</a:t>
            </a:r>
          </a:p>
          <a:p>
            <a:r>
              <a:rPr lang="en-US" dirty="0"/>
              <a:t>SOLINET (Southeastern Library Network)</a:t>
            </a:r>
          </a:p>
          <a:p>
            <a:r>
              <a:rPr lang="en-US" dirty="0"/>
              <a:t>SURA (Southeastern University Regional Network)</a:t>
            </a:r>
          </a:p>
          <a:p>
            <a:r>
              <a:rPr lang="en-US" dirty="0"/>
              <a:t>UNESCO</a:t>
            </a:r>
          </a:p>
          <a:p>
            <a:r>
              <a:rPr lang="en-US" dirty="0"/>
              <a:t>U.S. Dept. of Education, FIPSE (Fund for the Improvement of Post-Secondary Education) Program</a:t>
            </a:r>
          </a:p>
          <a:p>
            <a:r>
              <a:rPr lang="en-US" dirty="0"/>
              <a:t>Virginia Tech: University Libraries, Computer Science </a:t>
            </a:r>
          </a:p>
        </p:txBody>
      </p:sp>
    </p:spTree>
    <p:extLst>
      <p:ext uri="{BB962C8B-B14F-4D97-AF65-F5344CB8AC3E}">
        <p14:creationId xmlns:p14="http://schemas.microsoft.com/office/powerpoint/2010/main" val="15679410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7D85C3-3F4D-B332-67BA-9A2E7742DA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BE4D9A-1CD3-A66A-351B-365CF1C8905F}"/>
              </a:ext>
            </a:extLst>
          </p:cNvPr>
          <p:cNvSpPr>
            <a:spLocks noGrp="1"/>
          </p:cNvSpPr>
          <p:nvPr>
            <p:ph type="title"/>
          </p:nvPr>
        </p:nvSpPr>
        <p:spPr>
          <a:xfrm>
            <a:off x="933137" y="93862"/>
            <a:ext cx="10515600" cy="594245"/>
          </a:xfrm>
        </p:spPr>
        <p:txBody>
          <a:bodyPr>
            <a:normAutofit fontScale="90000"/>
          </a:bodyPr>
          <a:lstStyle/>
          <a:p>
            <a:pPr algn="ctr"/>
            <a:r>
              <a:rPr lang="en-US" dirty="0"/>
              <a:t>Selected Research Theses and Dissertations</a:t>
            </a:r>
          </a:p>
        </p:txBody>
      </p:sp>
      <p:sp>
        <p:nvSpPr>
          <p:cNvPr id="3" name="Content Placeholder 2">
            <a:extLst>
              <a:ext uri="{FF2B5EF4-FFF2-40B4-BE49-F238E27FC236}">
                <a16:creationId xmlns:a16="http://schemas.microsoft.com/office/drawing/2014/main" id="{0925CEB6-0849-1C27-3759-FB10D548C00C}"/>
              </a:ext>
            </a:extLst>
          </p:cNvPr>
          <p:cNvSpPr>
            <a:spLocks noGrp="1"/>
          </p:cNvSpPr>
          <p:nvPr>
            <p:ph idx="1"/>
          </p:nvPr>
        </p:nvSpPr>
        <p:spPr>
          <a:xfrm>
            <a:off x="144905" y="824460"/>
            <a:ext cx="11902189" cy="5939678"/>
          </a:xfrm>
        </p:spPr>
        <p:txBody>
          <a:bodyPr>
            <a:noAutofit/>
          </a:bodyPr>
          <a:lstStyle/>
          <a:p>
            <a:pPr>
              <a:spcBef>
                <a:spcPts val="400"/>
              </a:spcBef>
            </a:pPr>
            <a:r>
              <a:rPr lang="en-US" sz="1400" dirty="0">
                <a:latin typeface="Times New Roman" panose="02020603050405020304" pitchFamily="18" charset="0"/>
                <a:cs typeface="Times New Roman" panose="02020603050405020304" pitchFamily="18" charset="0"/>
              </a:rPr>
              <a:t>William A. Ingram, "Goal-Conditioned Evaluation of Sustainable Development Goal Contributions in Theses and Dissertations", Virginia Tech, Computer Science, doctoral dissertation defended May 8,2026, https://</a:t>
            </a:r>
            <a:r>
              <a:rPr lang="en-US" sz="1400" dirty="0" err="1">
                <a:latin typeface="Times New Roman" panose="02020603050405020304" pitchFamily="18" charset="0"/>
                <a:cs typeface="Times New Roman" panose="02020603050405020304" pitchFamily="18" charset="0"/>
              </a:rPr>
              <a:t>hdl.handle.net</a:t>
            </a:r>
            <a:r>
              <a:rPr lang="en-US" sz="1400" dirty="0">
                <a:latin typeface="Times New Roman" panose="02020603050405020304" pitchFamily="18" charset="0"/>
                <a:cs typeface="Times New Roman" panose="02020603050405020304" pitchFamily="18" charset="0"/>
              </a:rPr>
              <a:t>/10919/143528</a:t>
            </a:r>
          </a:p>
          <a:p>
            <a:pPr>
              <a:spcBef>
                <a:spcPts val="400"/>
              </a:spcBef>
            </a:pPr>
            <a:r>
              <a:rPr lang="en-US" sz="1400" dirty="0">
                <a:latin typeface="Times New Roman" panose="02020603050405020304" pitchFamily="18" charset="0"/>
                <a:cs typeface="Times New Roman" panose="02020603050405020304" pitchFamily="18" charset="0"/>
              </a:rPr>
              <a:t>Satvik Chekuri. "Scholarly Information System for Long Documents and their Elements: Structured Representation and Exploration using Knowledge Graphs and LLMs", Virginia Tech, Computer Science, doctoral dissertation defended December 16, 2025, https://</a:t>
            </a:r>
            <a:r>
              <a:rPr lang="en-US" sz="1400" dirty="0" err="1">
                <a:latin typeface="Times New Roman" panose="02020603050405020304" pitchFamily="18" charset="0"/>
                <a:cs typeface="Times New Roman" panose="02020603050405020304" pitchFamily="18" charset="0"/>
              </a:rPr>
              <a:t>hdl.handle.net</a:t>
            </a:r>
            <a:r>
              <a:rPr lang="en-US" sz="1400" dirty="0">
                <a:latin typeface="Times New Roman" panose="02020603050405020304" pitchFamily="18" charset="0"/>
                <a:cs typeface="Times New Roman" panose="02020603050405020304" pitchFamily="18" charset="0"/>
              </a:rPr>
              <a:t>/10919/141065Chenyu Mao, "Enhancing Layout Understanding via Human-in-the-Loop: A User Study on PDF-to-HTML Conversion for Long Documents", Virginia Tech, Computer Science, MS thesis defense February 7, 2025, https://</a:t>
            </a:r>
            <a:r>
              <a:rPr lang="en-US" sz="1400" dirty="0" err="1">
                <a:latin typeface="Times New Roman" panose="02020603050405020304" pitchFamily="18" charset="0"/>
                <a:cs typeface="Times New Roman" panose="02020603050405020304" pitchFamily="18" charset="0"/>
              </a:rPr>
              <a:t>hdl.handle.net</a:t>
            </a:r>
            <a:r>
              <a:rPr lang="en-US" sz="1400" dirty="0">
                <a:latin typeface="Times New Roman" panose="02020603050405020304" pitchFamily="18" charset="0"/>
                <a:cs typeface="Times New Roman" panose="02020603050405020304" pitchFamily="18" charset="0"/>
              </a:rPr>
              <a:t>/10919/125076</a:t>
            </a:r>
          </a:p>
          <a:p>
            <a:pPr>
              <a:spcBef>
                <a:spcPts val="400"/>
              </a:spcBef>
            </a:pPr>
            <a:r>
              <a:rPr lang="en-US" sz="1400" dirty="0">
                <a:latin typeface="Times New Roman" panose="02020603050405020304" pitchFamily="18" charset="0"/>
                <a:cs typeface="Times New Roman" panose="02020603050405020304" pitchFamily="18" charset="0"/>
              </a:rPr>
              <a:t>Pradyumna Upendra Dasu, "Topic Modeling for Heterogeneous Digital Libraries: Tailored Approaches Using Large Language Models," Virginia Tech, Computer Science, MS thesis defense December 13, 2024, https://</a:t>
            </a:r>
            <a:r>
              <a:rPr lang="en-US" sz="1400" dirty="0" err="1">
                <a:latin typeface="Times New Roman" panose="02020603050405020304" pitchFamily="18" charset="0"/>
                <a:cs typeface="Times New Roman" panose="02020603050405020304" pitchFamily="18" charset="0"/>
              </a:rPr>
              <a:t>hdl.handle.net</a:t>
            </a:r>
            <a:r>
              <a:rPr lang="en-US" sz="1400" dirty="0">
                <a:latin typeface="Times New Roman" panose="02020603050405020304" pitchFamily="18" charset="0"/>
                <a:cs typeface="Times New Roman" panose="02020603050405020304" pitchFamily="18" charset="0"/>
              </a:rPr>
              <a:t>/10919/124154</a:t>
            </a:r>
          </a:p>
          <a:p>
            <a:pPr>
              <a:spcBef>
                <a:spcPts val="400"/>
              </a:spcBef>
            </a:pPr>
            <a:r>
              <a:rPr lang="en-US" sz="1400" dirty="0">
                <a:latin typeface="Times New Roman" panose="02020603050405020304" pitchFamily="18" charset="0"/>
                <a:cs typeface="Times New Roman" panose="02020603050405020304" pitchFamily="18" charset="0"/>
              </a:rPr>
              <a:t>Bipasha Banerjee. "Improving access to ETD elements through chapter categorization and summarization," Virginia Tech, Computer Science, doctoral dissertation defended 6/21/2024, https://</a:t>
            </a:r>
            <a:r>
              <a:rPr lang="en-US" sz="1400" dirty="0" err="1">
                <a:latin typeface="Times New Roman" panose="02020603050405020304" pitchFamily="18" charset="0"/>
                <a:cs typeface="Times New Roman" panose="02020603050405020304" pitchFamily="18" charset="0"/>
              </a:rPr>
              <a:t>hdl.handle.net</a:t>
            </a:r>
            <a:r>
              <a:rPr lang="en-US" sz="1400" dirty="0">
                <a:latin typeface="Times New Roman" panose="02020603050405020304" pitchFamily="18" charset="0"/>
                <a:cs typeface="Times New Roman" panose="02020603050405020304" pitchFamily="18" charset="0"/>
              </a:rPr>
              <a:t>/10919/120890</a:t>
            </a:r>
          </a:p>
          <a:p>
            <a:pPr>
              <a:spcBef>
                <a:spcPts val="400"/>
              </a:spcBef>
            </a:pPr>
            <a:r>
              <a:rPr lang="en-US" sz="1400" dirty="0">
                <a:latin typeface="Times New Roman" panose="02020603050405020304" pitchFamily="18" charset="0"/>
                <a:cs typeface="Times New Roman" panose="02020603050405020304" pitchFamily="18" charset="0"/>
              </a:rPr>
              <a:t>Aman Ahuja. "Analyzing and Navigating Electronic Theses and Dissertations", PhD defense 12 June 2023, Virginia Tech, Computer Science, with demonstration of HTML results and related user manual, http://</a:t>
            </a:r>
            <a:r>
              <a:rPr lang="en-US" sz="1400" dirty="0" err="1">
                <a:latin typeface="Times New Roman" panose="02020603050405020304" pitchFamily="18" charset="0"/>
                <a:cs typeface="Times New Roman" panose="02020603050405020304" pitchFamily="18" charset="0"/>
              </a:rPr>
              <a:t>hdl.handle.net</a:t>
            </a:r>
            <a:r>
              <a:rPr lang="en-US" sz="1400" dirty="0">
                <a:latin typeface="Times New Roman" panose="02020603050405020304" pitchFamily="18" charset="0"/>
                <a:cs typeface="Times New Roman" panose="02020603050405020304" pitchFamily="18" charset="0"/>
              </a:rPr>
              <a:t>/10919/115817, winner of 2023 Innovative ETD Award (awarded by NDLTD).</a:t>
            </a:r>
          </a:p>
          <a:p>
            <a:pPr>
              <a:spcBef>
                <a:spcPts val="400"/>
              </a:spcBef>
            </a:pPr>
            <a:r>
              <a:rPr lang="en-US" sz="1400" dirty="0">
                <a:latin typeface="Times New Roman" panose="02020603050405020304" pitchFamily="18" charset="0"/>
                <a:cs typeface="Times New Roman" panose="02020603050405020304" pitchFamily="18" charset="0"/>
              </a:rPr>
              <a:t>Dhanush Dinesh, "Utilizing Docker and Kafka for Highly Scalable Bulk Processing of Electronic Theses and Dissertations (ETDs)", MEng project and report defended May 9, 2023, Virginia Tech, ECE, http://</a:t>
            </a:r>
            <a:r>
              <a:rPr lang="en-US" sz="1400" dirty="0" err="1">
                <a:latin typeface="Times New Roman" panose="02020603050405020304" pitchFamily="18" charset="0"/>
                <a:cs typeface="Times New Roman" panose="02020603050405020304" pitchFamily="18" charset="0"/>
              </a:rPr>
              <a:t>hdl.handle.net</a:t>
            </a:r>
            <a:r>
              <a:rPr lang="en-US" sz="1400" dirty="0">
                <a:latin typeface="Times New Roman" panose="02020603050405020304" pitchFamily="18" charset="0"/>
                <a:cs typeface="Times New Roman" panose="02020603050405020304" pitchFamily="18" charset="0"/>
              </a:rPr>
              <a:t>/10919/115782</a:t>
            </a:r>
          </a:p>
          <a:p>
            <a:pPr>
              <a:spcBef>
                <a:spcPts val="400"/>
              </a:spcBef>
            </a:pPr>
            <a:r>
              <a:rPr lang="en-US" sz="1400" dirty="0">
                <a:latin typeface="Times New Roman" panose="02020603050405020304" pitchFamily="18" charset="0"/>
                <a:cs typeface="Times New Roman" panose="02020603050405020304" pitchFamily="18" charset="0"/>
              </a:rPr>
              <a:t>Javaid Akbar Manzoor, "Segmenting Electronic Theses and Dissertations By Chapters." Virginia Tech, Computer Science, MS thesis defended September 23, 2022, http://</a:t>
            </a:r>
            <a:r>
              <a:rPr lang="en-US" sz="1400" dirty="0" err="1">
                <a:latin typeface="Times New Roman" panose="02020603050405020304" pitchFamily="18" charset="0"/>
                <a:cs typeface="Times New Roman" panose="02020603050405020304" pitchFamily="18" charset="0"/>
              </a:rPr>
              <a:t>hdl.handle.net</a:t>
            </a:r>
            <a:r>
              <a:rPr lang="en-US" sz="1400" dirty="0">
                <a:latin typeface="Times New Roman" panose="02020603050405020304" pitchFamily="18" charset="0"/>
                <a:cs typeface="Times New Roman" panose="02020603050405020304" pitchFamily="18" charset="0"/>
              </a:rPr>
              <a:t>/10919/113246</a:t>
            </a:r>
          </a:p>
          <a:p>
            <a:pPr>
              <a:spcBef>
                <a:spcPts val="400"/>
              </a:spcBef>
            </a:pPr>
            <a:r>
              <a:rPr lang="en-US" sz="1400" dirty="0">
                <a:latin typeface="Times New Roman" panose="02020603050405020304" pitchFamily="18" charset="0"/>
                <a:cs typeface="Times New Roman" panose="02020603050405020304" pitchFamily="18" charset="0"/>
              </a:rPr>
              <a:t>Eman H. Abdelrahman, "Improving the Accessibility of Arabic Electronic Theses and Dissertations (ETDs) with Metadata and Classification." Virginia Tech, Computer Science, MS thesis defended November 29, 2021, http://</a:t>
            </a:r>
            <a:r>
              <a:rPr lang="en-US" sz="1400" dirty="0" err="1">
                <a:latin typeface="Times New Roman" panose="02020603050405020304" pitchFamily="18" charset="0"/>
                <a:cs typeface="Times New Roman" panose="02020603050405020304" pitchFamily="18" charset="0"/>
              </a:rPr>
              <a:t>hdl.handle.net</a:t>
            </a:r>
            <a:r>
              <a:rPr lang="en-US" sz="1400" dirty="0">
                <a:latin typeface="Times New Roman" panose="02020603050405020304" pitchFamily="18" charset="0"/>
                <a:cs typeface="Times New Roman" panose="02020603050405020304" pitchFamily="18" charset="0"/>
              </a:rPr>
              <a:t>/10919/107790</a:t>
            </a:r>
          </a:p>
          <a:p>
            <a:pPr>
              <a:spcBef>
                <a:spcPts val="400"/>
              </a:spcBef>
            </a:pPr>
            <a:r>
              <a:rPr lang="en-US" sz="1400" dirty="0" err="1">
                <a:latin typeface="Times New Roman" panose="02020603050405020304" pitchFamily="18" charset="0"/>
                <a:cs typeface="Times New Roman" panose="02020603050405020304" pitchFamily="18" charset="0"/>
              </a:rPr>
              <a:t>Sampanna</a:t>
            </a:r>
            <a:r>
              <a:rPr lang="en-US" sz="1400" dirty="0">
                <a:latin typeface="Times New Roman" panose="02020603050405020304" pitchFamily="18" charset="0"/>
                <a:cs typeface="Times New Roman" panose="02020603050405020304" pitchFamily="18" charset="0"/>
              </a:rPr>
              <a:t> Yashwant Kahu, "Figure extraction from scanned electronic theses and dissertations", final MS thesis defense 9/29/2020, Virginia Tech, Electrical and Computer Engineering, http://</a:t>
            </a:r>
            <a:r>
              <a:rPr lang="en-US" sz="1400" dirty="0" err="1">
                <a:latin typeface="Times New Roman" panose="02020603050405020304" pitchFamily="18" charset="0"/>
                <a:cs typeface="Times New Roman" panose="02020603050405020304" pitchFamily="18" charset="0"/>
              </a:rPr>
              <a:t>hdl.handle.net</a:t>
            </a:r>
            <a:r>
              <a:rPr lang="en-US" sz="1400" dirty="0">
                <a:latin typeface="Times New Roman" panose="02020603050405020304" pitchFamily="18" charset="0"/>
                <a:cs typeface="Times New Roman" panose="02020603050405020304" pitchFamily="18" charset="0"/>
              </a:rPr>
              <a:t>/10919/100113</a:t>
            </a:r>
          </a:p>
          <a:p>
            <a:pPr>
              <a:spcBef>
                <a:spcPts val="400"/>
              </a:spcBef>
            </a:pPr>
            <a:r>
              <a:rPr lang="en-US" sz="1400" dirty="0">
                <a:latin typeface="Times New Roman" panose="02020603050405020304" pitchFamily="18" charset="0"/>
                <a:cs typeface="Times New Roman" panose="02020603050405020304" pitchFamily="18" charset="0"/>
              </a:rPr>
              <a:t>Palakh Mignonne Jude, "Increasing Accessibility of Electronic Theses and Dissertations (ETDs) Through Chapter-level Classification", June 2020, MS thesis, Computer Science, http://</a:t>
            </a:r>
            <a:r>
              <a:rPr lang="en-US" sz="1400" dirty="0" err="1">
                <a:latin typeface="Times New Roman" panose="02020603050405020304" pitchFamily="18" charset="0"/>
                <a:cs typeface="Times New Roman" panose="02020603050405020304" pitchFamily="18" charset="0"/>
              </a:rPr>
              <a:t>hdl.handle.net</a:t>
            </a:r>
            <a:r>
              <a:rPr lang="en-US" sz="1400" dirty="0">
                <a:latin typeface="Times New Roman" panose="02020603050405020304" pitchFamily="18" charset="0"/>
                <a:cs typeface="Times New Roman" panose="02020603050405020304" pitchFamily="18" charset="0"/>
              </a:rPr>
              <a:t>/10919/99294</a:t>
            </a:r>
          </a:p>
          <a:p>
            <a:pPr>
              <a:spcBef>
                <a:spcPts val="400"/>
              </a:spcBef>
            </a:pPr>
            <a:r>
              <a:rPr lang="en-US" sz="1400" dirty="0">
                <a:latin typeface="Times New Roman" panose="02020603050405020304" pitchFamily="18" charset="0"/>
                <a:cs typeface="Times New Roman" panose="02020603050405020304" pitchFamily="18" charset="0"/>
              </a:rPr>
              <a:t>W. Ryan Richardson, "Using Concept Maps as a Tool for Cross-Language Relevance Determination", July 2007, PhD dissertation, http://</a:t>
            </a:r>
            <a:r>
              <a:rPr lang="en-US" sz="1400" dirty="0" err="1">
                <a:latin typeface="Times New Roman" panose="02020603050405020304" pitchFamily="18" charset="0"/>
                <a:cs typeface="Times New Roman" panose="02020603050405020304" pitchFamily="18" charset="0"/>
              </a:rPr>
              <a:t>hdl.handle.net</a:t>
            </a:r>
            <a:r>
              <a:rPr lang="en-US" sz="1400" dirty="0">
                <a:latin typeface="Times New Roman" panose="02020603050405020304" pitchFamily="18" charset="0"/>
                <a:cs typeface="Times New Roman" panose="02020603050405020304" pitchFamily="18" charset="0"/>
              </a:rPr>
              <a:t>/10919/28191</a:t>
            </a:r>
          </a:p>
          <a:p>
            <a:pPr>
              <a:spcBef>
                <a:spcPts val="400"/>
              </a:spcBef>
            </a:pPr>
            <a:r>
              <a:rPr lang="en-US" sz="1400" dirty="0">
                <a:latin typeface="Times New Roman" panose="02020603050405020304" pitchFamily="18" charset="0"/>
                <a:cs typeface="Times New Roman" panose="02020603050405020304" pitchFamily="18" charset="0"/>
              </a:rPr>
              <a:t>Aniket Prabhune, "XML for ETDs", Dec. 2002, MS independent study report, Virginia Tech Dept. of Computer Science Technical Report TR-02-28, http://</a:t>
            </a:r>
            <a:r>
              <a:rPr lang="en-US" sz="1400" dirty="0" err="1">
                <a:latin typeface="Times New Roman" panose="02020603050405020304" pitchFamily="18" charset="0"/>
                <a:cs typeface="Times New Roman" panose="02020603050405020304" pitchFamily="18" charset="0"/>
              </a:rPr>
              <a:t>hdl.handle.net</a:t>
            </a:r>
            <a:r>
              <a:rPr lang="en-US" sz="1400" dirty="0">
                <a:latin typeface="Times New Roman" panose="02020603050405020304" pitchFamily="18" charset="0"/>
                <a:cs typeface="Times New Roman" panose="02020603050405020304" pitchFamily="18" charset="0"/>
              </a:rPr>
              <a:t>/10919/20115</a:t>
            </a:r>
          </a:p>
          <a:p>
            <a:pPr>
              <a:spcBef>
                <a:spcPts val="400"/>
              </a:spcBef>
            </a:pPr>
            <a:r>
              <a:rPr lang="en-US" sz="1400" dirty="0">
                <a:latin typeface="Times New Roman" panose="02020603050405020304" pitchFamily="18" charset="0"/>
                <a:cs typeface="Times New Roman" panose="02020603050405020304" pitchFamily="18" charset="0"/>
              </a:rPr>
              <a:t>Hussein Suleman, "Open Digital Libraries", Nov. 2002, PhD dissertation, http://</a:t>
            </a:r>
            <a:r>
              <a:rPr lang="en-US" sz="1400" dirty="0" err="1">
                <a:latin typeface="Times New Roman" panose="02020603050405020304" pitchFamily="18" charset="0"/>
                <a:cs typeface="Times New Roman" panose="02020603050405020304" pitchFamily="18" charset="0"/>
              </a:rPr>
              <a:t>hdl.handle.net</a:t>
            </a:r>
            <a:r>
              <a:rPr lang="en-US" sz="1400" dirty="0">
                <a:latin typeface="Times New Roman" panose="02020603050405020304" pitchFamily="18" charset="0"/>
                <a:cs typeface="Times New Roman" panose="02020603050405020304" pitchFamily="18" charset="0"/>
              </a:rPr>
              <a:t>/10919/29712</a:t>
            </a:r>
          </a:p>
        </p:txBody>
      </p:sp>
    </p:spTree>
    <p:extLst>
      <p:ext uri="{BB962C8B-B14F-4D97-AF65-F5344CB8AC3E}">
        <p14:creationId xmlns:p14="http://schemas.microsoft.com/office/powerpoint/2010/main" val="35813626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0E0B2-7283-92C1-551A-FC157554B265}"/>
              </a:ext>
            </a:extLst>
          </p:cNvPr>
          <p:cNvSpPr>
            <a:spLocks noGrp="1"/>
          </p:cNvSpPr>
          <p:nvPr>
            <p:ph type="title"/>
          </p:nvPr>
        </p:nvSpPr>
        <p:spPr/>
        <p:txBody>
          <a:bodyPr/>
          <a:lstStyle/>
          <a:p>
            <a:r>
              <a:rPr lang="en-US" dirty="0"/>
              <a:t>Collaboration between NDLTD and USETDA </a:t>
            </a:r>
          </a:p>
        </p:txBody>
      </p:sp>
      <p:sp>
        <p:nvSpPr>
          <p:cNvPr id="3" name="Content Placeholder 2">
            <a:extLst>
              <a:ext uri="{FF2B5EF4-FFF2-40B4-BE49-F238E27FC236}">
                <a16:creationId xmlns:a16="http://schemas.microsoft.com/office/drawing/2014/main" id="{DC68C827-7160-1E00-6E09-C5CB2FE09BD3}"/>
              </a:ext>
            </a:extLst>
          </p:cNvPr>
          <p:cNvSpPr>
            <a:spLocks noGrp="1"/>
          </p:cNvSpPr>
          <p:nvPr>
            <p:ph idx="1"/>
          </p:nvPr>
        </p:nvSpPr>
        <p:spPr>
          <a:xfrm>
            <a:off x="838200" y="1450179"/>
            <a:ext cx="10515600" cy="3263107"/>
          </a:xfrm>
        </p:spPr>
        <p:txBody>
          <a:bodyPr>
            <a:normAutofit/>
          </a:bodyPr>
          <a:lstStyle/>
          <a:p>
            <a:r>
              <a:rPr lang="en-US" dirty="0"/>
              <a:t>ETD 2017</a:t>
            </a:r>
          </a:p>
          <a:p>
            <a:pPr lvl="1"/>
            <a:r>
              <a:rPr lang="en-US" sz="2800" dirty="0"/>
              <a:t>George Mason University, Washington Research Library Consortium, and USETDA</a:t>
            </a:r>
          </a:p>
          <a:p>
            <a:pPr lvl="1"/>
            <a:r>
              <a:rPr lang="en-US" sz="2800" dirty="0"/>
              <a:t>Collaboratively run in Washington, D.C. from August 7, 2017</a:t>
            </a:r>
          </a:p>
          <a:p>
            <a:r>
              <a:rPr lang="en-US" dirty="0"/>
              <a:t>Last year’s virtual event – run collaboratively</a:t>
            </a:r>
          </a:p>
          <a:p>
            <a:r>
              <a:rPr lang="en-US" dirty="0"/>
              <a:t>Participation of NDLTD members in USETDA events</a:t>
            </a:r>
          </a:p>
        </p:txBody>
      </p:sp>
      <p:grpSp>
        <p:nvGrpSpPr>
          <p:cNvPr id="8" name="Group 7" descr="Logos of NDLTD and USETDA">
            <a:extLst>
              <a:ext uri="{FF2B5EF4-FFF2-40B4-BE49-F238E27FC236}">
                <a16:creationId xmlns:a16="http://schemas.microsoft.com/office/drawing/2014/main" id="{102D3AC2-021F-2D9E-EEB8-2CAF0DC20C09}"/>
              </a:ext>
            </a:extLst>
          </p:cNvPr>
          <p:cNvGrpSpPr/>
          <p:nvPr/>
        </p:nvGrpSpPr>
        <p:grpSpPr>
          <a:xfrm>
            <a:off x="2663145" y="4578350"/>
            <a:ext cx="7039882" cy="1778000"/>
            <a:chOff x="2659290" y="1690688"/>
            <a:chExt cx="7039882" cy="1778000"/>
          </a:xfrm>
        </p:grpSpPr>
        <p:pic>
          <p:nvPicPr>
            <p:cNvPr id="6146" name="Picture 2" descr="USETDA">
              <a:extLst>
                <a:ext uri="{FF2B5EF4-FFF2-40B4-BE49-F238E27FC236}">
                  <a16:creationId xmlns:a16="http://schemas.microsoft.com/office/drawing/2014/main" id="{3E03A7DF-63F1-A28B-3209-6DD86CE72F7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8186"/>
            <a:stretch>
              <a:fillRect/>
            </a:stretch>
          </p:blipFill>
          <p:spPr bwMode="auto">
            <a:xfrm>
              <a:off x="4972958" y="1690688"/>
              <a:ext cx="4726214" cy="1778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NDLTD | Christiansburg VA">
              <a:extLst>
                <a:ext uri="{FF2B5EF4-FFF2-40B4-BE49-F238E27FC236}">
                  <a16:creationId xmlns:a16="http://schemas.microsoft.com/office/drawing/2014/main" id="{719E7436-2BBE-C948-1F9D-0472BE82E5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8440" b="18438"/>
            <a:stretch>
              <a:fillRect/>
            </a:stretch>
          </p:blipFill>
          <p:spPr bwMode="auto">
            <a:xfrm>
              <a:off x="2659290" y="1825625"/>
              <a:ext cx="2060121" cy="1300404"/>
            </a:xfrm>
            <a:prstGeom prst="rect">
              <a:avLst/>
            </a:prstGeom>
            <a:noFill/>
            <a:extLst>
              <a:ext uri="{909E8E84-426E-40DD-AFC4-6F175D3DCCD1}">
                <a14:hiddenFill xmlns:a14="http://schemas.microsoft.com/office/drawing/2010/main">
                  <a:solidFill>
                    <a:srgbClr val="FFFFFF"/>
                  </a:solidFill>
                </a14:hiddenFill>
              </a:ext>
            </a:extLst>
          </p:spPr>
        </p:pic>
        <p:sp>
          <p:nvSpPr>
            <p:cNvPr id="5" name="Cross 4">
              <a:extLst>
                <a:ext uri="{FF2B5EF4-FFF2-40B4-BE49-F238E27FC236}">
                  <a16:creationId xmlns:a16="http://schemas.microsoft.com/office/drawing/2014/main" id="{A530309A-9D9B-16E2-1F4F-543816C44055}"/>
                </a:ext>
              </a:extLst>
            </p:cNvPr>
            <p:cNvSpPr/>
            <p:nvPr/>
          </p:nvSpPr>
          <p:spPr>
            <a:xfrm>
              <a:off x="4842330" y="2284185"/>
              <a:ext cx="415471" cy="415471"/>
            </a:xfrm>
            <a:prstGeom prst="plus">
              <a:avLst>
                <a:gd name="adj" fmla="val 4999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Footer Placeholder 5">
            <a:extLst>
              <a:ext uri="{FF2B5EF4-FFF2-40B4-BE49-F238E27FC236}">
                <a16:creationId xmlns:a16="http://schemas.microsoft.com/office/drawing/2014/main" id="{F8BC99E7-6850-63B8-C64E-C901F3979210}"/>
              </a:ext>
            </a:extLst>
          </p:cNvPr>
          <p:cNvSpPr>
            <a:spLocks noGrp="1"/>
          </p:cNvSpPr>
          <p:nvPr>
            <p:ph type="ftr" sz="quarter" idx="11"/>
          </p:nvPr>
        </p:nvSpPr>
        <p:spPr/>
        <p:txBody>
          <a:bodyPr/>
          <a:lstStyle/>
          <a:p>
            <a:r>
              <a:rPr lang="en-US" dirty="0" err="1"/>
              <a:t>fox@ndltd.org</a:t>
            </a:r>
            <a:endParaRPr lang="en-US" dirty="0"/>
          </a:p>
        </p:txBody>
      </p:sp>
      <p:sp>
        <p:nvSpPr>
          <p:cNvPr id="7" name="Slide Number Placeholder 6">
            <a:extLst>
              <a:ext uri="{FF2B5EF4-FFF2-40B4-BE49-F238E27FC236}">
                <a16:creationId xmlns:a16="http://schemas.microsoft.com/office/drawing/2014/main" id="{9019B59F-9F1B-1BE6-3285-7CCC8546A090}"/>
              </a:ext>
            </a:extLst>
          </p:cNvPr>
          <p:cNvSpPr>
            <a:spLocks noGrp="1"/>
          </p:cNvSpPr>
          <p:nvPr>
            <p:ph type="sldNum" sz="quarter" idx="12"/>
          </p:nvPr>
        </p:nvSpPr>
        <p:spPr/>
        <p:txBody>
          <a:bodyPr/>
          <a:lstStyle/>
          <a:p>
            <a:fld id="{49FFEFB1-E8BD-F74A-99A3-D34025F86002}" type="slidenum">
              <a:rPr lang="en-US" smtClean="0"/>
              <a:t>17</a:t>
            </a:fld>
            <a:endParaRPr lang="en-US"/>
          </a:p>
        </p:txBody>
      </p:sp>
    </p:spTree>
    <p:extLst>
      <p:ext uri="{BB962C8B-B14F-4D97-AF65-F5344CB8AC3E}">
        <p14:creationId xmlns:p14="http://schemas.microsoft.com/office/powerpoint/2010/main" val="27136115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7B7B51-D6E5-402B-BB6B-E58FEB40B4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2C884E-7B39-819F-B28B-82309D4513CA}"/>
              </a:ext>
            </a:extLst>
          </p:cNvPr>
          <p:cNvSpPr>
            <a:spLocks noGrp="1"/>
          </p:cNvSpPr>
          <p:nvPr>
            <p:ph type="title"/>
          </p:nvPr>
        </p:nvSpPr>
        <p:spPr>
          <a:xfrm>
            <a:off x="450979" y="136525"/>
            <a:ext cx="11290041" cy="1325563"/>
          </a:xfrm>
        </p:spPr>
        <p:txBody>
          <a:bodyPr>
            <a:normAutofit/>
          </a:bodyPr>
          <a:lstStyle/>
          <a:p>
            <a:pPr algn="ctr"/>
            <a:r>
              <a:rPr lang="en-US" sz="4000" dirty="0"/>
              <a:t>Collaboration between NDLTD and Internet Archive </a:t>
            </a:r>
          </a:p>
        </p:txBody>
      </p:sp>
      <p:sp>
        <p:nvSpPr>
          <p:cNvPr id="3" name="Content Placeholder 2">
            <a:extLst>
              <a:ext uri="{FF2B5EF4-FFF2-40B4-BE49-F238E27FC236}">
                <a16:creationId xmlns:a16="http://schemas.microsoft.com/office/drawing/2014/main" id="{9CE571F0-A2E8-3888-D240-903734CD469D}"/>
              </a:ext>
            </a:extLst>
          </p:cNvPr>
          <p:cNvSpPr>
            <a:spLocks noGrp="1"/>
          </p:cNvSpPr>
          <p:nvPr>
            <p:ph idx="1"/>
          </p:nvPr>
        </p:nvSpPr>
        <p:spPr>
          <a:xfrm>
            <a:off x="838200" y="1450179"/>
            <a:ext cx="10515600" cy="4827958"/>
          </a:xfrm>
        </p:spPr>
        <p:txBody>
          <a:bodyPr>
            <a:normAutofit lnSpcReduction="10000"/>
          </a:bodyPr>
          <a:lstStyle/>
          <a:p>
            <a:r>
              <a:rPr lang="en-US" dirty="0"/>
              <a:t>I am pleased to announce that NDLTD is launching today its global collaboration with the Internet Archive, run by Brewster Kahle.</a:t>
            </a:r>
          </a:p>
          <a:p>
            <a:pPr lvl="1"/>
            <a:r>
              <a:rPr lang="en-US" sz="2800" dirty="0">
                <a:hlinkClick r:id="rId2"/>
              </a:rPr>
              <a:t>https://en.wikipedia.org/wiki/Brewster_Kahle</a:t>
            </a:r>
            <a:endParaRPr lang="en-US" sz="2800" dirty="0"/>
          </a:p>
          <a:p>
            <a:pPr lvl="1"/>
            <a:r>
              <a:rPr lang="en-US" sz="2800" dirty="0"/>
              <a:t>Home of the Wayback Machine </a:t>
            </a:r>
            <a:r>
              <a:rPr lang="en-US" sz="2800" dirty="0">
                <a:hlinkClick r:id="rId3"/>
              </a:rPr>
              <a:t>https://web.archive.org/</a:t>
            </a:r>
            <a:r>
              <a:rPr lang="en-US" sz="2800" dirty="0"/>
              <a:t> </a:t>
            </a:r>
          </a:p>
          <a:p>
            <a:pPr lvl="1"/>
            <a:r>
              <a:rPr lang="en-US" sz="2800" dirty="0">
                <a:hlinkClick r:id="rId4"/>
              </a:rPr>
              <a:t>https://archive.org/</a:t>
            </a:r>
            <a:endParaRPr lang="en-US" sz="2800" dirty="0"/>
          </a:p>
          <a:p>
            <a:pPr lvl="1"/>
            <a:r>
              <a:rPr lang="en-US" sz="2800" dirty="0">
                <a:hlinkClick r:id="rId5"/>
              </a:rPr>
              <a:t>https://en.wikipedia.org/wiki/Internet_Archive</a:t>
            </a:r>
            <a:r>
              <a:rPr lang="en-US" sz="2800" dirty="0"/>
              <a:t> </a:t>
            </a:r>
          </a:p>
          <a:p>
            <a:r>
              <a:rPr lang="en-US" dirty="0"/>
              <a:t>GOAL: Have all of the theses and dissertations in the world be securely archived, and </a:t>
            </a:r>
            <a:r>
              <a:rPr lang="en-US"/>
              <a:t>made easily accessible</a:t>
            </a:r>
            <a:r>
              <a:rPr lang="en-US" dirty="0"/>
              <a:t>.</a:t>
            </a:r>
          </a:p>
          <a:p>
            <a:r>
              <a:rPr lang="en-US" dirty="0"/>
              <a:t>Please ask questions after Brewster Kahle’s presentation this morning about Preservation – he is THE expert!</a:t>
            </a:r>
          </a:p>
          <a:p>
            <a:r>
              <a:rPr lang="en-US" dirty="0"/>
              <a:t>Please meet with Brewster Kahle during this conference!</a:t>
            </a:r>
          </a:p>
        </p:txBody>
      </p:sp>
      <p:sp>
        <p:nvSpPr>
          <p:cNvPr id="6" name="Footer Placeholder 5">
            <a:extLst>
              <a:ext uri="{FF2B5EF4-FFF2-40B4-BE49-F238E27FC236}">
                <a16:creationId xmlns:a16="http://schemas.microsoft.com/office/drawing/2014/main" id="{3AB0A182-6EBF-1311-5389-EDDD6A219E51}"/>
              </a:ext>
            </a:extLst>
          </p:cNvPr>
          <p:cNvSpPr>
            <a:spLocks noGrp="1"/>
          </p:cNvSpPr>
          <p:nvPr>
            <p:ph type="ftr" sz="quarter" idx="11"/>
          </p:nvPr>
        </p:nvSpPr>
        <p:spPr/>
        <p:txBody>
          <a:bodyPr/>
          <a:lstStyle/>
          <a:p>
            <a:r>
              <a:rPr lang="en-US" dirty="0" err="1"/>
              <a:t>fox@ndltd.org</a:t>
            </a:r>
            <a:endParaRPr lang="en-US" dirty="0"/>
          </a:p>
        </p:txBody>
      </p:sp>
      <p:sp>
        <p:nvSpPr>
          <p:cNvPr id="7" name="Slide Number Placeholder 6">
            <a:extLst>
              <a:ext uri="{FF2B5EF4-FFF2-40B4-BE49-F238E27FC236}">
                <a16:creationId xmlns:a16="http://schemas.microsoft.com/office/drawing/2014/main" id="{C9553574-1B40-B95C-661D-AD2A5846BF13}"/>
              </a:ext>
            </a:extLst>
          </p:cNvPr>
          <p:cNvSpPr>
            <a:spLocks noGrp="1"/>
          </p:cNvSpPr>
          <p:nvPr>
            <p:ph type="sldNum" sz="quarter" idx="12"/>
          </p:nvPr>
        </p:nvSpPr>
        <p:spPr/>
        <p:txBody>
          <a:bodyPr/>
          <a:lstStyle/>
          <a:p>
            <a:fld id="{49FFEFB1-E8BD-F74A-99A3-D34025F86002}" type="slidenum">
              <a:rPr lang="en-US" smtClean="0"/>
              <a:t>18</a:t>
            </a:fld>
            <a:endParaRPr lang="en-US"/>
          </a:p>
        </p:txBody>
      </p:sp>
    </p:spTree>
    <p:extLst>
      <p:ext uri="{BB962C8B-B14F-4D97-AF65-F5344CB8AC3E}">
        <p14:creationId xmlns:p14="http://schemas.microsoft.com/office/powerpoint/2010/main" val="161614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Slide Number Placeholder 5"/>
          <p:cNvSpPr>
            <a:spLocks noGrp="1"/>
          </p:cNvSpPr>
          <p:nvPr>
            <p:ph type="sldNum" sz="quarter" idx="12"/>
          </p:nvPr>
        </p:nvSpPr>
        <p:spPr>
          <a:noFill/>
        </p:spPr>
        <p:txBody>
          <a:bodyPr/>
          <a:lstStyle/>
          <a:p>
            <a:fld id="{7298DC19-B12B-4427-9E5B-D5201636E0AD}" type="slidenum">
              <a:rPr lang="en-US" smtClean="0"/>
              <a:pPr/>
              <a:t>19</a:t>
            </a:fld>
            <a:endParaRPr lang="en-US"/>
          </a:p>
        </p:txBody>
      </p:sp>
      <p:sp>
        <p:nvSpPr>
          <p:cNvPr id="276483" name="Rectangle 4"/>
          <p:cNvSpPr>
            <a:spLocks noGrp="1" noChangeArrowheads="1"/>
          </p:cNvSpPr>
          <p:nvPr>
            <p:ph type="ctrTitle"/>
          </p:nvPr>
        </p:nvSpPr>
        <p:spPr>
          <a:xfrm>
            <a:off x="2209800" y="1524001"/>
            <a:ext cx="7772400" cy="1470025"/>
          </a:xfrm>
        </p:spPr>
        <p:txBody>
          <a:bodyPr>
            <a:normAutofit fontScale="90000"/>
          </a:bodyPr>
          <a:lstStyle/>
          <a:p>
            <a:pPr eaLnBrk="1" hangingPunct="1"/>
            <a:r>
              <a:rPr lang="en-US" dirty="0"/>
              <a:t>Questions?</a:t>
            </a:r>
            <a:br>
              <a:rPr lang="en-US" dirty="0"/>
            </a:br>
            <a:r>
              <a:rPr lang="en-US" dirty="0"/>
              <a:t>Discussion?</a:t>
            </a:r>
          </a:p>
        </p:txBody>
      </p:sp>
      <p:sp>
        <p:nvSpPr>
          <p:cNvPr id="276484" name="Rectangle 5"/>
          <p:cNvSpPr>
            <a:spLocks noGrp="1" noChangeArrowheads="1"/>
          </p:cNvSpPr>
          <p:nvPr>
            <p:ph type="subTitle" idx="1"/>
          </p:nvPr>
        </p:nvSpPr>
        <p:spPr>
          <a:xfrm>
            <a:off x="2895600" y="3886200"/>
            <a:ext cx="6400800" cy="2514600"/>
          </a:xfrm>
        </p:spPr>
        <p:txBody>
          <a:bodyPr/>
          <a:lstStyle/>
          <a:p>
            <a:pPr eaLnBrk="1" hangingPunct="1"/>
            <a:r>
              <a:rPr lang="en-US" dirty="0"/>
              <a:t>Thank You!</a:t>
            </a:r>
          </a:p>
          <a:p>
            <a:pPr eaLnBrk="1" hangingPunct="1"/>
            <a:r>
              <a:rPr lang="en-US" dirty="0">
                <a:hlinkClick r:id="rId3"/>
              </a:rPr>
              <a:t>fox@vt.edu</a:t>
            </a:r>
            <a:endParaRPr lang="en-US" dirty="0"/>
          </a:p>
          <a:p>
            <a:pPr eaLnBrk="1" hangingPunct="1"/>
            <a:r>
              <a:rPr lang="en-US" dirty="0">
                <a:hlinkClick r:id="rId4"/>
              </a:rPr>
              <a:t>fox@ndltd.org</a:t>
            </a:r>
            <a:endParaRPr lang="en-US" dirty="0"/>
          </a:p>
          <a:p>
            <a:pPr eaLnBrk="1" hangingPunct="1"/>
            <a:r>
              <a:rPr lang="en-US" dirty="0">
                <a:hlinkClick r:id="rId5"/>
              </a:rPr>
              <a:t>j-etd@ndltd.org</a:t>
            </a:r>
            <a:r>
              <a:rPr lang="en-US" dirty="0"/>
              <a:t>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194</TotalTime>
  <Words>2260</Words>
  <Application>Microsoft Macintosh PowerPoint</Application>
  <PresentationFormat>Widescreen</PresentationFormat>
  <Paragraphs>237</Paragraphs>
  <Slides>19</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Aptos</vt:lpstr>
      <vt:lpstr>Aptos Display</vt:lpstr>
      <vt:lpstr>Arial</vt:lpstr>
      <vt:lpstr>Times New Roman</vt:lpstr>
      <vt:lpstr>Office Theme</vt:lpstr>
      <vt:lpstr> </vt:lpstr>
      <vt:lpstr>PowerPoint Presentation</vt:lpstr>
      <vt:lpstr>Mission</vt:lpstr>
      <vt:lpstr>Scenarios Supported</vt:lpstr>
      <vt:lpstr>Website</vt:lpstr>
      <vt:lpstr>Board of Directors (BoD) </vt:lpstr>
      <vt:lpstr>A Brief History of NDLTD </vt:lpstr>
      <vt:lpstr>A Brief History of NDLTD (cont.)</vt:lpstr>
      <vt:lpstr>A Brief History of NDLTD (cont.) </vt:lpstr>
      <vt:lpstr>PowerPoint Presentation</vt:lpstr>
      <vt:lpstr>Selected Additional Benefits</vt:lpstr>
      <vt:lpstr>PowerPoint Presentation</vt:lpstr>
      <vt:lpstr>Publishing and Resources for Professionals</vt:lpstr>
      <vt:lpstr>Popular J-ETD Articles</vt:lpstr>
      <vt:lpstr>Selected Sponsors</vt:lpstr>
      <vt:lpstr>Selected Research Theses and Dissertations</vt:lpstr>
      <vt:lpstr>Collaboration between NDLTD and USETDA </vt:lpstr>
      <vt:lpstr>Collaboration between NDLTD and Internet Archive </vt:lpstr>
      <vt:lpstr>Questions? Discussion?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John Hagen</dc:creator>
  <cp:lastModifiedBy>Ed Fox</cp:lastModifiedBy>
  <cp:revision>18</cp:revision>
  <dcterms:created xsi:type="dcterms:W3CDTF">2025-09-16T21:26:20Z</dcterms:created>
  <dcterms:modified xsi:type="dcterms:W3CDTF">2026-09-22T14:28:17Z</dcterms:modified>
</cp:coreProperties>
</file>