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50" r:id="rId3"/>
    <p:sldId id="293" r:id="rId4"/>
    <p:sldId id="307" r:id="rId5"/>
    <p:sldId id="310" r:id="rId6"/>
    <p:sldId id="358" r:id="rId7"/>
    <p:sldId id="356" r:id="rId8"/>
    <p:sldId id="357" r:id="rId9"/>
    <p:sldId id="353" r:id="rId10"/>
    <p:sldId id="354" r:id="rId11"/>
    <p:sldId id="355" r:id="rId12"/>
    <p:sldId id="359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5"/>
    <p:restoredTop sz="94779"/>
  </p:normalViewPr>
  <p:slideViewPr>
    <p:cSldViewPr>
      <p:cViewPr>
        <p:scale>
          <a:sx n="189" d="100"/>
          <a:sy n="189" d="100"/>
        </p:scale>
        <p:origin x="176" y="640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97F36E7-A796-7009-8F96-CCB9F5C1BA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5388513-1C61-C7E2-FD08-B8DC496081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EE476211-3168-BA37-F870-046D987411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2B544E48-7ED4-6BE9-1A11-A6CA181FB3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03BA79-399D-7143-A9E5-F74F76632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2EC811E-E724-A356-70FB-BED0D791EF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002606B-D433-C7FE-3843-10F8D9A012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8401B3D-8134-9FB5-796A-75A33CC3AB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677982AA-D863-3C54-A2D8-02C51D497A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472E5190-533A-5FE7-FB9E-0CF6090C11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2518A43A-44FB-20C3-0F72-2DA8A9D1D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06C88A-4BDE-324E-97D4-7546141A5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0421701-1FCC-9A06-7237-24C67F46F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F79D24-97C1-3F44-8397-329BEBFB0B7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C1BA96A-E2FA-95E9-0995-C8BAD5ED82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62452A9-069E-5D47-A9F3-536D02536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5388-F377-E484-9733-2940B8AFB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FF630C8D-A7B6-FB94-B7F5-D55435DF8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F79D24-97C1-3F44-8397-329BEBFB0B7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E4E65043-6CC7-E9A0-1C5D-6102B84D7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223C9AC-EEF4-91E7-8415-C2DD8737B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7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6C88A-4BDE-324E-97D4-7546141A550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9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1F521-E11D-2D91-6E04-74D954852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ECAFD11F-8998-5DD2-B010-E2AC71D0B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F79D24-97C1-3F44-8397-329BEBFB0B7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706858E-D2C3-FD4A-524B-BAA0B8DF0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276AE02-394D-1C6B-1CDE-093E704BD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6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07EE64-0599-8BCC-ECBE-4926A4F8D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0851F-C6A9-6898-20A8-F6D89D98A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E404FE-D385-D05F-81D8-17F3ABB7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16B86-A7BC-5A46-B52A-5BF4205B4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922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619523-99F4-C941-2944-167DA697D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E0643-CFCE-39BC-032D-6075089DE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790AB0-68B5-7B2B-BE13-F8ACF60C1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5F50C-5649-D447-8B96-C56F27F84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1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BFB122-BF30-6762-3F7A-1AD421895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D6426-2469-61F9-B0E8-D34193896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A9FDE-E042-FE93-302C-11B14318D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A466-1EAC-A84F-AF24-B3900EDCD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93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EB6DC9-2754-C828-2205-B19E05849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BD12B-4E20-3D66-FDD3-3EBE15E6E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9DB44-5313-3C61-1494-ACD7AE65F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95F9-4FE3-FD47-8295-0F975F62B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86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C54572-0EFC-A3EC-BD7A-04C7B4B80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2633E-E5D4-1B17-7466-CC36DC9FC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CCBE0-DE5A-DD06-1847-6361BC0A5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EF83-79F1-C747-9AFA-F941F6583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5347BF-2703-F990-F45E-D35786285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4B38AE-798A-7CFE-CE53-1D2D2FA3E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6BDDFC-D228-4A52-74F5-18D4856F6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8C148-B936-1E4C-B15C-64790306F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87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3B763-B5A8-B02F-0F23-EA915A3D9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C76EA-D9AB-DF93-CECE-DB180BDA7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C95BE-E981-398A-E317-437899D4DA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ABC27-29D2-CE4F-BF0C-D49C5D6F95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0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5ADEF2-61D8-D09F-E864-52D075E49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16983F-A045-9F50-B629-CCAE584A8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40DDF34-E9E1-121E-50B6-36927B15F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EA62-EAC5-D249-9265-7A21781F7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20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0D53F32-EBA3-9590-4356-29AD4920A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3BBFC-AA47-15E1-24A7-CF4F75D39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5EA2F9-9511-EF70-DA08-127520881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5B8C-9365-2440-BB2E-54B94D2F5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921777-6B6E-5894-6BCB-619F2396A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FBD870-2E85-F4AD-FC27-67E0F7A8F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FD9506-D8AE-92F0-DC0D-AA8904516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7939-7214-3E43-8EFF-69DD6CD6A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0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0F265-1455-A76A-C8BC-6326DA2D0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04BD56-BFDD-36C2-A45C-BB49B2141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21FD1-19E8-B5B7-AEB1-44A3BB23C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14EA8-F855-2F45-B2C3-A95AEFFAB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79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14ABC-8196-36AD-CABB-FE7CF203D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835B08-F45D-882B-40D1-B62EDFF1C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1F6F2A-8BDF-D8F0-43BF-99675C7A0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D74AA-18F0-034D-B35E-AB83BD729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6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9B20AE-AB5B-464C-1CF6-A048FF321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B27755F-29CC-612A-AF1F-743A895EE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D7C7EC-A88C-6F5A-37A8-48C6F49AD1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CC1BC9-741A-689A-C0CA-E8D791FDD4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43E1F0-F14F-A5ED-CA53-A3B1D8E397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95C1CA-E714-5F4D-A5A6-A1B7BFB88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rainbochakborder3">
            <a:extLst>
              <a:ext uri="{FF2B5EF4-FFF2-40B4-BE49-F238E27FC236}">
                <a16:creationId xmlns:a16="http://schemas.microsoft.com/office/drawing/2014/main" id="{3C9CA38F-40CD-B87D-C847-49AABD0DA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0besthands">
            <a:extLst>
              <a:ext uri="{FF2B5EF4-FFF2-40B4-BE49-F238E27FC236}">
                <a16:creationId xmlns:a16="http://schemas.microsoft.com/office/drawing/2014/main" id="{9069CA11-B72E-6058-CC5A-A0FC1236CB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ox@v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wardafox.com/reikibooks" TargetMode="External"/><Relationship Id="rId5" Type="http://schemas.openxmlformats.org/officeDocument/2006/relationships/hyperlink" Target="https://fox.cs.vt.edu/talks/2025/FoxIRRC20251005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ews.vt.edu/categories/impact/decoding-mental-health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x@vt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wardafox.com/reikibooks" TargetMode="External"/><Relationship Id="rId5" Type="http://schemas.openxmlformats.org/officeDocument/2006/relationships/hyperlink" Target="https://fox.cs.vt.edu/talks/2025/FoxIRRC20251005.pptx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fox.cs.vt.edu/reikiclub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dl.handle.net/10919/2193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xsystems.com/quick-20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58F474-975E-8FCB-7009-B554C96658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912" y="282289"/>
            <a:ext cx="7772400" cy="6556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Small-scale Research Studies at a University Reiki Club</a:t>
            </a:r>
            <a:endParaRPr lang="en-US" sz="3600" dirty="0">
              <a:cs typeface="+mj-cs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923711B4-50BD-B5A4-5CA5-67560242CE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6245" y="1309400"/>
            <a:ext cx="8686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Edward A. Fox, Ph.D.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Emeritus Professor of Computer Science, </a:t>
            </a:r>
            <a:r>
              <a:rPr lang="en-US" altLang="en-US" sz="1800" b="1" dirty="0">
                <a:hlinkClick r:id="rId3"/>
              </a:rPr>
              <a:t>fox@vt.edu</a:t>
            </a: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International Reiki Research Conference -- October 4-5, 2025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b="1" dirty="0"/>
          </a:p>
        </p:txBody>
      </p:sp>
      <p:pic>
        <p:nvPicPr>
          <p:cNvPr id="18435" name="Picture 6" descr="reiicebluemedium">
            <a:extLst>
              <a:ext uri="{FF2B5EF4-FFF2-40B4-BE49-F238E27FC236}">
                <a16:creationId xmlns:a16="http://schemas.microsoft.com/office/drawing/2014/main" id="{A37E726A-7090-A1CB-A84E-DF940DB1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1150"/>
            <a:ext cx="1609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192284ED-BD08-4F72-E689-D952B7A68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12" y="3048000"/>
            <a:ext cx="7924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Outline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18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Reiki Club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Canine Hip Dysplasia Related Pain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Tissue Cultures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Infrared Videography of Palms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Survey of Staff Recipients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EEG Recording to Assess Effects of Distant Reiki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Conclusions, Call for Collaboration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C1554FD0-BDD1-7A9C-5908-5DDB6572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45" y="6160963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5"/>
              </a:rPr>
              <a:t>https://fox.cs.vt.edu/talks/2025/FoxIRRC20251005.pptx</a:t>
            </a:r>
            <a:r>
              <a:rPr lang="en-US" altLang="en-US" sz="1800" dirty="0"/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6"/>
              </a:rPr>
              <a:t>https://www.edwardafox.com/reikibooks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CA62-9AE8-47B1-A8D1-999F4BE5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EEG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6B32-BF8E-190D-9275-79577076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6611"/>
            <a:ext cx="8229600" cy="4525963"/>
          </a:xfrm>
        </p:spPr>
        <p:txBody>
          <a:bodyPr/>
          <a:lstStyle/>
          <a:p>
            <a:r>
              <a:rPr lang="en-US" sz="2800" dirty="0"/>
              <a:t>Lab and equipment and experimental design supported by Zhuo (April) Fu, Instructor, Neuroscience. Assisted by doctoral student Chin-Hui Chen.</a:t>
            </a:r>
          </a:p>
          <a:p>
            <a:r>
              <a:rPr lang="en-US" sz="2800" dirty="0"/>
              <a:t>EEG headsets on each of Reiki practitioner “R” and collaborator “C”</a:t>
            </a:r>
          </a:p>
          <a:p>
            <a:r>
              <a:rPr lang="en-US" sz="2800" dirty="0"/>
              <a:t>Baselines: 10 min each: eyes open/closed</a:t>
            </a:r>
          </a:p>
          <a:p>
            <a:r>
              <a:rPr lang="en-US" sz="2800" dirty="0"/>
              <a:t>Math problems (stress): 10 min</a:t>
            </a:r>
          </a:p>
          <a:p>
            <a:r>
              <a:rPr lang="en-US" sz="2800" dirty="0"/>
              <a:t>Random sessions (6) with R doing: self-Reiki, distant-Reiki</a:t>
            </a:r>
          </a:p>
          <a:p>
            <a:r>
              <a:rPr lang="en-US" sz="2800" dirty="0"/>
              <a:t>C felt relaxed only during distant-Reiki</a:t>
            </a:r>
          </a:p>
        </p:txBody>
      </p:sp>
    </p:spTree>
    <p:extLst>
      <p:ext uri="{BB962C8B-B14F-4D97-AF65-F5344CB8AC3E}">
        <p14:creationId xmlns:p14="http://schemas.microsoft.com/office/powerpoint/2010/main" val="230840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FA0B-C36B-B048-79DB-D42133FB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09"/>
            <a:ext cx="8229600" cy="1143000"/>
          </a:xfrm>
        </p:spPr>
        <p:txBody>
          <a:bodyPr/>
          <a:lstStyle/>
          <a:p>
            <a:r>
              <a:rPr lang="en-US" sz="4000" dirty="0"/>
              <a:t>Conclusions,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77F55-2FAE-1C33-B9AA-385CEE0DA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1709"/>
            <a:ext cx="8229600" cy="4525963"/>
          </a:xfrm>
        </p:spPr>
        <p:txBody>
          <a:bodyPr/>
          <a:lstStyle/>
          <a:p>
            <a:r>
              <a:rPr lang="en-US" sz="2000" dirty="0"/>
              <a:t>Universities can host a Reiki Club, that can advance research plus outreach.</a:t>
            </a:r>
          </a:p>
          <a:p>
            <a:r>
              <a:rPr lang="en-US" sz="2000" dirty="0"/>
              <a:t>Experiments were approved by Institutional Review Board or Animal Research Protocol Review Board.</a:t>
            </a:r>
          </a:p>
          <a:p>
            <a:r>
              <a:rPr lang="en-US" sz="2000" dirty="0"/>
              <a:t>Small pilot studies can explore ideas in Reiki research.</a:t>
            </a:r>
          </a:p>
          <a:p>
            <a:r>
              <a:rPr lang="en-US" sz="2000" dirty="0"/>
              <a:t>Collaboration is invited to:</a:t>
            </a:r>
          </a:p>
          <a:p>
            <a:pPr lvl="1"/>
            <a:r>
              <a:rPr lang="en-US" sz="2000" dirty="0"/>
              <a:t>Extend the EEG study and data analysis</a:t>
            </a:r>
          </a:p>
          <a:p>
            <a:pPr lvl="1"/>
            <a:r>
              <a:rPr lang="en-US" sz="2000" dirty="0"/>
              <a:t>Expand on promising pilot studies</a:t>
            </a:r>
          </a:p>
          <a:p>
            <a:pPr lvl="1"/>
            <a:r>
              <a:rPr lang="en-US" sz="2000" dirty="0"/>
              <a:t>Help convince cutting-edge university research groups to undertake more Reiki research (e.g., with novel equipment: </a:t>
            </a:r>
            <a:r>
              <a:rPr lang="en-US" sz="1600" dirty="0">
                <a:hlinkClick r:id="rId2"/>
              </a:rPr>
              <a:t>https://news.vt.edu/categories/impact/decoding-mental-health.html</a:t>
            </a:r>
            <a:r>
              <a:rPr lang="en-US" sz="1600" dirty="0"/>
              <a:t>)</a:t>
            </a:r>
          </a:p>
        </p:txBody>
      </p:sp>
      <p:pic>
        <p:nvPicPr>
          <p:cNvPr id="1026" name="Picture 2" descr="Video thumbnail for Unlocking Secrets of the Mind">
            <a:extLst>
              <a:ext uri="{FF2B5EF4-FFF2-40B4-BE49-F238E27FC236}">
                <a16:creationId xmlns:a16="http://schemas.microsoft.com/office/drawing/2014/main" id="{8F112E06-A961-1E32-A696-D22C860B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4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0DC6C-6CEA-C9F4-E3D4-2298941A3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695C1A2-FD25-6BF2-ACD9-3915AE137A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2912" y="282289"/>
            <a:ext cx="7772400" cy="6556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Small-scale Research Studies at a University Reiki Club</a:t>
            </a:r>
            <a:endParaRPr lang="en-US" sz="3600" dirty="0">
              <a:cs typeface="+mj-cs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46FEA3EB-BFAB-6BB1-A2FB-46256D6636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6245" y="1282885"/>
            <a:ext cx="86868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Edward A. Fox, Ph.D.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 dirty="0"/>
              <a:t>Emeritus Professor of Computer Science, </a:t>
            </a:r>
            <a:r>
              <a:rPr lang="en-US" altLang="en-US" sz="1800" b="1" dirty="0">
                <a:hlinkClick r:id="rId3"/>
              </a:rPr>
              <a:t>fox@vt.edu</a:t>
            </a:r>
            <a:endParaRPr lang="en-US" altLang="en-US" sz="1800" b="1" dirty="0"/>
          </a:p>
        </p:txBody>
      </p:sp>
      <p:pic>
        <p:nvPicPr>
          <p:cNvPr id="18435" name="Picture 6" descr="reiicebluemedium">
            <a:extLst>
              <a:ext uri="{FF2B5EF4-FFF2-40B4-BE49-F238E27FC236}">
                <a16:creationId xmlns:a16="http://schemas.microsoft.com/office/drawing/2014/main" id="{E4383653-203A-4116-8BE6-F593CCD94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1150"/>
            <a:ext cx="1609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CF0B0A28-A870-FBF0-585C-3038D8FB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7" y="1905000"/>
            <a:ext cx="79248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b="1" dirty="0"/>
              <a:t>Summary</a:t>
            </a:r>
            <a:endParaRPr lang="en-US" altLang="en-US" sz="18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Reiki Club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Canine Hip Dysplasia Related Pain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Tissue Cultures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Infrared Videography of Palms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Survey of Staff Recipients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EEG Recording to Assess Effects of Distant Reiki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2000" dirty="0"/>
              <a:t>Conclusions, Call for Collaboration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2000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6000" b="1" dirty="0"/>
              <a:t>Discussion, Q&amp;A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21CB23CD-EBE9-AD0F-E839-522CF535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45" y="6160963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5"/>
              </a:rPr>
              <a:t>https://fox.cs.vt.edu/talks/2025/FoxIRRC20251005.pptx</a:t>
            </a:r>
            <a:r>
              <a:rPr lang="en-US" altLang="en-US" sz="1800" dirty="0"/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800" dirty="0">
                <a:hlinkClick r:id="rId6"/>
              </a:rPr>
              <a:t>https://www.edwardafox.com/reikibooks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2295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C41E5-AFCA-4D0D-828E-0CC03257B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6D42E69-8C77-BFDB-2BDB-9FA0AD6596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799" y="14868"/>
            <a:ext cx="7772400" cy="655636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Reiki Club at Virginia Tech</a:t>
            </a:r>
            <a:endParaRPr lang="en-US" sz="3600" dirty="0">
              <a:cs typeface="+mj-cs"/>
            </a:endParaRPr>
          </a:p>
        </p:txBody>
      </p:sp>
      <p:pic>
        <p:nvPicPr>
          <p:cNvPr id="18435" name="Picture 6" descr="reiicebluemedium">
            <a:extLst>
              <a:ext uri="{FF2B5EF4-FFF2-40B4-BE49-F238E27FC236}">
                <a16:creationId xmlns:a16="http://schemas.microsoft.com/office/drawing/2014/main" id="{7A3F580C-F8FD-5680-F22B-827CD18C9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50" y="14868"/>
            <a:ext cx="16097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07E413B0-3A07-FA06-DC7F-837AFA2BC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604766"/>
            <a:ext cx="796550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Author served as faculty advisor for Reiki Club at VT from March 2003.</a:t>
            </a:r>
          </a:p>
          <a:p>
            <a:pPr marL="1028700" lvl="1" eaLnBrk="1" hangingPunct="1">
              <a:spcBef>
                <a:spcPct val="0"/>
              </a:spcBef>
            </a:pPr>
            <a:r>
              <a:rPr lang="en-US" altLang="en-US" sz="1800" dirty="0"/>
              <a:t>Reiki Master/Teacher in both Usui and Holy Fire approaches</a:t>
            </a:r>
          </a:p>
          <a:p>
            <a:pPr marL="1028700" lvl="1" eaLnBrk="1" hangingPunct="1">
              <a:spcBef>
                <a:spcPct val="0"/>
              </a:spcBef>
            </a:pPr>
            <a:r>
              <a:rPr lang="en-US" altLang="en-US" sz="1800" dirty="0"/>
              <a:t>Professional member, </a:t>
            </a:r>
            <a:r>
              <a:rPr lang="en-US" altLang="en-US" sz="1800" dirty="0" err="1"/>
              <a:t>centerforreikiresearch.com</a:t>
            </a:r>
            <a:endParaRPr lang="en-US" altLang="en-US" sz="1800" dirty="0"/>
          </a:p>
          <a:p>
            <a:pPr marL="1028700" lvl="1" eaLnBrk="1" hangingPunct="1">
              <a:spcBef>
                <a:spcPct val="0"/>
              </a:spcBef>
            </a:pPr>
            <a:r>
              <a:rPr lang="en-US" altLang="en-US" sz="1800" dirty="0"/>
              <a:t>Professional member, ICRT (</a:t>
            </a:r>
            <a:r>
              <a:rPr lang="en-US" altLang="en-US" sz="1800" dirty="0" err="1"/>
              <a:t>reiki.org</a:t>
            </a:r>
            <a:r>
              <a:rPr lang="en-US" altLang="en-US" sz="1800" dirty="0"/>
              <a:t>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Student-run club with student officers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Weekly club meetings during academic semesters</a:t>
            </a:r>
          </a:p>
          <a:p>
            <a:pPr marL="1028700" lvl="1" eaLnBrk="1" hangingPunct="1">
              <a:spcBef>
                <a:spcPct val="0"/>
              </a:spcBef>
            </a:pPr>
            <a:r>
              <a:rPr lang="en-US" altLang="en-US" sz="1800" dirty="0"/>
              <a:t>Reiki circle, Reiki share, teaching Reiki at all levels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Open to community as well as students, staff, and faculty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Zoom option since COVID-19 in 2020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Listserv for group: 259 members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Web page (in addition to QR-related page – see above:) </a:t>
            </a:r>
            <a:r>
              <a:rPr lang="en-US" altLang="en-US" sz="1800" dirty="0">
                <a:hlinkClick r:id="rId4"/>
              </a:rPr>
              <a:t>https://fox.cs.vt.edu/reikiclub.html</a:t>
            </a:r>
            <a:endParaRPr lang="en-US" altLang="en-US" sz="18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Many Reiki practitioners in Blacksburg and the region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Access to University researchers and facilities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/>
              <a:t>Periodic experiments (see following slides)</a:t>
            </a:r>
          </a:p>
          <a:p>
            <a:pPr marL="285750" indent="-285750" eaLnBrk="1" hangingPunct="1">
              <a:spcBef>
                <a:spcPct val="0"/>
              </a:spcBef>
            </a:pPr>
            <a:endParaRPr lang="en-US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B8DBC-F33C-80EA-FDAC-30BAE2FAE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226" y="655636"/>
            <a:ext cx="2001547" cy="19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9B04465-7BBB-10F1-441B-0C43944A3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 marL="285750" indent="-285750" eaLnBrk="1" hangingPunct="1"/>
            <a:r>
              <a:rPr lang="en-US" altLang="en-US" sz="4000" dirty="0"/>
              <a:t>Canine Hip Dysplasia Related Pain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3D80BAC-DD45-B410-68F4-4AEA9A93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altLang="en-US" sz="2000" dirty="0"/>
              <a:t>Sponsor: Argyll Foundation, $8500 (for </a:t>
            </a:r>
            <a:r>
              <a:rPr lang="en-US" altLang="en-US" sz="2000" dirty="0" err="1"/>
              <a:t>videographs</a:t>
            </a:r>
            <a:r>
              <a:rPr lang="en-US" altLang="en-US" sz="2000" dirty="0"/>
              <a:t>, staff time)</a:t>
            </a:r>
          </a:p>
          <a:p>
            <a:r>
              <a:rPr lang="en-US" altLang="en-US" sz="2000" dirty="0"/>
              <a:t>Title: Relief for Canine Hip Dysplasia Related Pain through Reiki</a:t>
            </a:r>
          </a:p>
          <a:p>
            <a:r>
              <a:rPr lang="en-US" altLang="en-US" sz="2000" dirty="0"/>
              <a:t>PI: Dr. Marie Suthers-McCabe, </a:t>
            </a:r>
            <a:r>
              <a:rPr lang="en-US" sz="2000" dirty="0"/>
              <a:t>Center for Animal Human Relationships (CENTAUR), Virginia-Maryland College of Veterinary Medicine</a:t>
            </a:r>
            <a:endParaRPr lang="en-US" altLang="en-US" sz="2000" dirty="0"/>
          </a:p>
          <a:p>
            <a:r>
              <a:rPr lang="en-US" altLang="en-US" sz="2000" dirty="0"/>
              <a:t>Co-PIs:</a:t>
            </a:r>
          </a:p>
          <a:p>
            <a:pPr lvl="1"/>
            <a:r>
              <a:rPr lang="en-US" altLang="en-US" sz="2000" dirty="0"/>
              <a:t>Peter K. Shires, BVSc, MS, Diplomate ACVS; Veterinary Surgeon</a:t>
            </a:r>
          </a:p>
          <a:p>
            <a:pPr lvl="1"/>
            <a:r>
              <a:rPr lang="en-US" altLang="en-US" sz="2000" dirty="0"/>
              <a:t>Edward A. Fox</a:t>
            </a:r>
          </a:p>
          <a:p>
            <a:r>
              <a:rPr lang="en-US" altLang="en-US" sz="2000" dirty="0"/>
              <a:t>Hypothesis: Arthritis pain associated with hip dysplasia in animals will respond favorably to Reiki.</a:t>
            </a:r>
          </a:p>
          <a:p>
            <a:r>
              <a:rPr lang="en-US" altLang="en-US" sz="2000" dirty="0"/>
              <a:t>Dog selection: 2 years, 40+ lbs., “arthritic hip”</a:t>
            </a:r>
          </a:p>
          <a:p>
            <a:r>
              <a:rPr lang="en-US" altLang="en-US" sz="2000" dirty="0"/>
              <a:t>Screening: clinical exam, blood test, X-ray</a:t>
            </a:r>
          </a:p>
          <a:p>
            <a:r>
              <a:rPr lang="en-US" altLang="en-US" sz="2000" dirty="0"/>
              <a:t>Sample: 6 each, control vs. treatment</a:t>
            </a:r>
          </a:p>
          <a:p>
            <a:endParaRPr lang="en-US" alt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C4BC5FE0-4B13-2E7E-889A-4FA0E9000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05400"/>
          </a:xfrm>
        </p:spPr>
        <p:txBody>
          <a:bodyPr/>
          <a:lstStyle/>
          <a:p>
            <a:r>
              <a:rPr lang="en-US" altLang="en-US" sz="2800" dirty="0"/>
              <a:t>EXPERIMENT:</a:t>
            </a:r>
          </a:p>
          <a:p>
            <a:r>
              <a:rPr lang="en-US" altLang="en-US" sz="2800" dirty="0"/>
              <a:t>Force-plate lab (immediate gait measurement)</a:t>
            </a:r>
          </a:p>
          <a:p>
            <a:r>
              <a:rPr lang="en-US" altLang="en-US" sz="2800" dirty="0"/>
              <a:t>Video record of dogs walking</a:t>
            </a:r>
          </a:p>
          <a:p>
            <a:r>
              <a:rPr lang="en-US" altLang="en-US" sz="2800" dirty="0"/>
              <a:t>Treatment: 1 hour of Reiki</a:t>
            </a:r>
          </a:p>
          <a:p>
            <a:r>
              <a:rPr lang="en-US" altLang="en-US" sz="2800" dirty="0"/>
              <a:t>Repetitions: 3 times, 3-week intervals</a:t>
            </a:r>
          </a:p>
          <a:p>
            <a:r>
              <a:rPr lang="en-US" altLang="en-US" sz="2800" dirty="0"/>
              <a:t>Other observations:</a:t>
            </a:r>
          </a:p>
          <a:p>
            <a:pPr lvl="1"/>
            <a:r>
              <a:rPr lang="en-US" altLang="en-US" sz="2400" dirty="0"/>
              <a:t>Daily record by owner</a:t>
            </a:r>
          </a:p>
          <a:p>
            <a:pPr lvl="1"/>
            <a:r>
              <a:rPr lang="en-US" altLang="en-US" sz="2400" dirty="0"/>
              <a:t>Final examination at end of project</a:t>
            </a:r>
          </a:p>
          <a:p>
            <a:r>
              <a:rPr lang="en-US" altLang="en-US" sz="2800" dirty="0"/>
              <a:t>CONCLUSIONS: overly complicated study and analysis; insufficient funds for definitive results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7BD1EBC-42D0-EFCD-EBA5-C8D7750D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/>
            <a:r>
              <a:rPr lang="en-US" altLang="en-US" sz="3600" kern="0" dirty="0"/>
              <a:t>Canine Hip Dysplasia Related Pain - 2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AE2C009F-8452-CC59-1060-933F8B676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5750" indent="-285750" eaLnBrk="1" hangingPunct="1"/>
            <a:r>
              <a:rPr lang="en-US" altLang="en-US" dirty="0"/>
              <a:t>Tissue Cultures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336C9E7-E2EF-7380-66FC-D9B46B3C9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Collaborator: Karen Duca, </a:t>
            </a:r>
            <a:r>
              <a:rPr lang="en-US" sz="2400" dirty="0"/>
              <a:t>Research Assistant Professor @ Virginia Bioinformatics Institute, and Adjunct Assistant Professor of Biology</a:t>
            </a:r>
            <a:r>
              <a:rPr lang="en-US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Background study: </a:t>
            </a:r>
            <a:r>
              <a:rPr lang="en-US" altLang="en-US" sz="2400" dirty="0">
                <a:hlinkClick r:id="rId2"/>
              </a:rPr>
              <a:t>http://hdl.handle.net/10919/21933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Mouse (DBT), </a:t>
            </a:r>
            <a:r>
              <a:rPr lang="en-US" altLang="en-US" sz="2400" dirty="0" err="1"/>
              <a:t>Hampster</a:t>
            </a:r>
            <a:r>
              <a:rPr lang="en-US" altLang="en-US" sz="2400" dirty="0"/>
              <a:t> (BHK) cells in Petri dishes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Exposed to virus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Reiki: None, or on Day 1, or also on Days 2 and 3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Results: Virus concentration values reduced by Reiki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3 days Reiki &lt; 1 day Reiki &lt; no Reiki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Stronger effect observed with BHK cells.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Limitation: What was the effect of removing Petri dishes from the controlled environment during Reiki treatment?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5CB4A-C594-2FB9-E3AE-835EEFA2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812F99A-6BAC-14C4-B0CE-65BBAFD6E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marL="285750" indent="-285750" eaLnBrk="1" hangingPunct="1"/>
            <a:r>
              <a:rPr lang="en-US" altLang="en-US" sz="4000" dirty="0"/>
              <a:t>Infrared Videography of Palms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D4862F3-853E-4EE8-304E-0782B37A0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Collaborator: </a:t>
            </a:r>
            <a:r>
              <a:rPr lang="en-US" sz="1800" dirty="0"/>
              <a:t>Willem G. (</a:t>
            </a:r>
            <a:r>
              <a:rPr lang="en-US" sz="1800" dirty="0" err="1"/>
              <a:t>Hardus</a:t>
            </a:r>
            <a:r>
              <a:rPr lang="en-US" sz="1800" dirty="0"/>
              <a:t>) Odendaal, Associate Professor of Electrical and Computer Engineering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Infrared camera focused on participants’ hands (palms):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High sensitivity, high resolution, high relative accuracy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Videos to detect any rapid rise in skin temperature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Colors used to represent temperatures.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Participants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18 unfamiliar with Reiki receiving treatment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4 Reiki practitioners, practicing Reiki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2 male, 2 female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2 at level 2 with 2 years experience, 2 at level 3 (2, 3 years)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Scenario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Participants refrained from eating at least 3.5 hours before.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Participants came 30 minutes earlier to complete consent and pre-survey forms.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Participants blindfolded during study.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Practitioner: used Reiki to help improve health and energy flow, especially regarding hands, logging what was done during session.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Video recording for 5-10 minutes, matched with Reiki practitioner log.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Post-survey form</a:t>
            </a:r>
          </a:p>
        </p:txBody>
      </p:sp>
    </p:spTree>
    <p:extLst>
      <p:ext uri="{BB962C8B-B14F-4D97-AF65-F5344CB8AC3E}">
        <p14:creationId xmlns:p14="http://schemas.microsoft.com/office/powerpoint/2010/main" val="331092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20B99-92DE-BE15-8AF0-F58664D01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D153B1F-66E9-2A79-4070-081A891A7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5750" indent="-285750" eaLnBrk="1" hangingPunct="1"/>
            <a:r>
              <a:rPr lang="en-US" altLang="en-US" sz="4000" dirty="0"/>
              <a:t>Infrared Videography of Palms - 2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808AFD7-E525-9079-7D41-ABD23BE52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Treatments: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Local and distant (across room or in different room) Reiki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Participants unaware of: if or when or how Reiki was applied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Observations/Limitations: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Some evidence of Reiki yielding temperature changes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Some evidence of distant Reiki yielding changes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Confounding variables: room temperature, movement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Varied individual baseline temperatures (e.g., cold hands due to poor circulation)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Recordings were for very short time period; should change to at least 15-20 minutes.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Sudden temperature spikes are difficult to explain.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Since Reiki may “go to where the energy is needed”, only measuring hand temperature is incomplete.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By half-way during the experiment, “the room felt charged”, so there may have been other effects at play.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Participants varied in their sensitivity and noticing of changes. </a:t>
            </a:r>
          </a:p>
          <a:p>
            <a:pPr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4284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641B-A4F8-127E-7DA2-78D140AA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Survey of Staff Recipients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6051F-82F4-051E-E30D-51937EB2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4525963"/>
          </a:xfrm>
        </p:spPr>
        <p:txBody>
          <a:bodyPr/>
          <a:lstStyle/>
          <a:p>
            <a:r>
              <a:rPr lang="en-US" sz="2800" dirty="0"/>
              <a:t>Reiki at Staff Appreciation Day event; 18 participants receiving Reiki</a:t>
            </a:r>
          </a:p>
          <a:p>
            <a:r>
              <a:rPr lang="en-US" sz="2800" dirty="0"/>
              <a:t>15 questions, Likert scale (1. Not at all true, …, 5. Completely true); averages</a:t>
            </a:r>
          </a:p>
          <a:p>
            <a:r>
              <a:rPr lang="en-US" sz="2800" dirty="0"/>
              <a:t>Knowing about Reiki: 1.44 to 3.38</a:t>
            </a:r>
          </a:p>
          <a:p>
            <a:r>
              <a:rPr lang="en-US" sz="2800" dirty="0"/>
              <a:t>Feeling fine: 3.05 to 4.64</a:t>
            </a:r>
          </a:p>
          <a:p>
            <a:r>
              <a:rPr lang="en-US" sz="2800" dirty="0"/>
              <a:t>Feeling warmth (4.83), tingling (4.16)</a:t>
            </a:r>
          </a:p>
          <a:p>
            <a:r>
              <a:rPr lang="en-US" sz="2800" dirty="0"/>
              <a:t>More relaxed (4.72), energized (4.11)</a:t>
            </a:r>
          </a:p>
          <a:p>
            <a:r>
              <a:rPr lang="en-US" sz="2800" dirty="0"/>
              <a:t>Less pain (3.88), healthier (4.16)</a:t>
            </a:r>
          </a:p>
          <a:p>
            <a:r>
              <a:rPr lang="en-US" sz="2800" dirty="0"/>
              <a:t>Would like to learn about Reiki (4.38)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2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30F9-CD96-FCD8-C45B-D36986B3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EEG Study – Reiki Practitioner</a:t>
            </a:r>
          </a:p>
        </p:txBody>
      </p:sp>
      <p:pic>
        <p:nvPicPr>
          <p:cNvPr id="5" name="Picture 4" descr="A person wearing headphones with eyes closed&#10;&#10;AI-generated content may be incorrect.">
            <a:extLst>
              <a:ext uri="{FF2B5EF4-FFF2-40B4-BE49-F238E27FC236}">
                <a16:creationId xmlns:a16="http://schemas.microsoft.com/office/drawing/2014/main" id="{16C6AE90-EE6B-282B-9236-9F624BF9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0175" y="1901825"/>
            <a:ext cx="5664200" cy="4248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F689F-53B8-67C3-3442-FD1E5B4C2FD9}"/>
              </a:ext>
            </a:extLst>
          </p:cNvPr>
          <p:cNvSpPr txBox="1"/>
          <p:nvPr/>
        </p:nvSpPr>
        <p:spPr>
          <a:xfrm>
            <a:off x="5467350" y="1737896"/>
            <a:ext cx="3295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Reiki Master Teacher (author), with 8 leads monitored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C6CE3-A08A-BE1B-AF2F-7C8A49C9C0EA}"/>
              </a:ext>
            </a:extLst>
          </p:cNvPr>
          <p:cNvSpPr txBox="1"/>
          <p:nvPr/>
        </p:nvSpPr>
        <p:spPr>
          <a:xfrm>
            <a:off x="5467350" y="3905706"/>
            <a:ext cx="3295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CGX 20 channel wireless dry EEG headset like </a:t>
            </a:r>
            <a:r>
              <a:rPr lang="en-US" sz="2800" dirty="0">
                <a:hlinkClick r:id="rId3"/>
              </a:rPr>
              <a:t>https://www.cgxsystems.com/quick-20m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0101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1203</Words>
  <Application>Microsoft Macintosh PowerPoint</Application>
  <PresentationFormat>On-screen Show (4:3)</PresentationFormat>
  <Paragraphs>140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Small-scale Research Studies at a University Reiki Club</vt:lpstr>
      <vt:lpstr>Reiki Club at Virginia Tech</vt:lpstr>
      <vt:lpstr>Canine Hip Dysplasia Related Pain</vt:lpstr>
      <vt:lpstr>PowerPoint Presentation</vt:lpstr>
      <vt:lpstr>Tissue Cultures</vt:lpstr>
      <vt:lpstr>Infrared Videography of Palms</vt:lpstr>
      <vt:lpstr>Infrared Videography of Palms - 2</vt:lpstr>
      <vt:lpstr>Survey of Staff Recipients</vt:lpstr>
      <vt:lpstr>EEG Study – Reiki Practitioner</vt:lpstr>
      <vt:lpstr>EEG Study</vt:lpstr>
      <vt:lpstr>Conclusions, Collaboration</vt:lpstr>
      <vt:lpstr>Small-scale Research Studies at a University Reiki Club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Reiki at Virginia Tech HFNE 2334  Intro. to Integrative Health</dc:title>
  <dc:creator>Microsoft Office User</dc:creator>
  <cp:lastModifiedBy>Ed Fox</cp:lastModifiedBy>
  <cp:revision>73</cp:revision>
  <dcterms:created xsi:type="dcterms:W3CDTF">2018-02-07T02:24:25Z</dcterms:created>
  <dcterms:modified xsi:type="dcterms:W3CDTF">2025-09-13T19:31:33Z</dcterms:modified>
</cp:coreProperties>
</file>