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1" r:id="rId3"/>
    <p:sldId id="294" r:id="rId4"/>
    <p:sldId id="293" r:id="rId5"/>
    <p:sldId id="668" r:id="rId6"/>
    <p:sldId id="669" r:id="rId7"/>
    <p:sldId id="292" r:id="rId8"/>
    <p:sldId id="6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59"/>
  </p:normalViewPr>
  <p:slideViewPr>
    <p:cSldViewPr snapToGrid="0">
      <p:cViewPr varScale="1">
        <p:scale>
          <a:sx n="210" d="100"/>
          <a:sy n="210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714BC-75C5-D74C-9438-86ACB386EBEB}" type="datetimeFigureOut">
              <a:rPr lang="en-US" smtClean="0"/>
              <a:t>9/21/25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D097B-D53E-E341-B4C3-7706B679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9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D097B-D53E-E341-B4C3-7706B6797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47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08DF8A-C2D6-4B8E-9CDB-6D4F5AA57C7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52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5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D2ABF-F82D-87D8-DC2D-136CD491A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AA384-3CBF-7A19-F599-C1606E0A7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12B55-01D6-0E7A-E534-D665418D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7CCA3-30C2-6F95-FEB5-D8AF016B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33CD7-73D0-0DFC-1DE4-9F87B641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7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8319-6C8F-9003-591F-69D62A6A2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DA3BC-3FBA-0527-B8F7-084688325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DD855-BEDF-62EE-FB66-1BBC2966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4837-88C6-4C20-2212-2FCF973C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CC00E-1EEF-8E8A-1B0B-34B9F743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6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86AD3-CCE4-2CB3-F231-FB8395428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648F7-F70C-15C2-0C5B-9D5375660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5C94-BAA8-AA35-85C2-9F7324BBE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99E57-FED4-2490-6BB7-949DAB36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617D1-2B97-B44A-7BD8-BB62B605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3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C2924-CCF1-5EF3-6074-FE1A79C3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EF87-6CB7-7E97-84C3-F4D8E2051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E16FA-9D0C-6021-78A7-11FC0B7C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0A506-F917-2AA7-7376-FF548BA0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05CD7-C28D-BFFE-F4FF-9350B2DF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9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ACBD-0B85-7E87-2F1C-66AC71D8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EAB5B-0DAB-34AF-DFA7-0ACAB7494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54798-87DA-C6B9-5688-414EC77C5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C0656-01EF-784B-E2F2-6EC5BC20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5096A-1860-9903-1474-856D9714C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0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4A28-6CE8-1266-B268-F37CA4E77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15B5C-9FB0-0A83-8461-FFACC40C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96503-682D-E92C-54FE-275DF6B2E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F0A95-9652-F6DA-9F46-849CB8C83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BA9AC-C622-16BE-ED4A-A766AACA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CE434-7AFB-89DF-BF0A-8CCC1115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6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D8D2F-7316-8757-5989-306C6DD59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CE0A8-5BA6-7B38-87D6-FECFA2089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38F39-0B59-0B58-D8D5-9D077006E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EC24BA-243C-6E77-1FA3-891D4EC56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101BEE-6D13-5369-70CD-E8E7BC320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A68F48-0055-21AE-419E-D14D19324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1A7F0-B1B8-79DB-A7B6-2E3CD06B3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18B2-0374-A1CA-12AE-EC3A617E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1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3947C-94B8-9209-F5FB-D6A538F18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0128CC-2628-BF65-D316-CF7515208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F7341-0AD4-6606-F8A5-82009851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7BA334-1BAB-BE28-B680-8E2E1450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5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1E972E-A727-F862-BA5E-EAD6A385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4D711A-5528-0221-13E0-9798CAA4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3534C-B893-0B65-B34E-155E681F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7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D346-899B-806A-7B54-DC9763A4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8D531-B68F-DD82-2D77-DEBC0DC9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2C0DE-C86B-3F59-4F9C-91C69903A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90386-7199-C201-A3E4-0951A541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9E8E3-C872-2862-F92B-F6F8A358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96EAB-7928-B282-EC4D-1D6C618F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3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A324-484C-E1C8-BBCE-40047E38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559A9-BF9C-01C3-D2E2-2CFEC7EFD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FE9EB-666B-FA70-D643-87C86801B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F1B16-13AC-A647-3778-3CD336D92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CE1A8-A0FC-2D43-8262-2B74BAED0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E865B-FDE4-41C9-9311-F8EB577B0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8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668620-9539-6EB5-1A25-D5E4D7B8A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E956E-4B35-1FDE-421B-13348BB15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332AC-305D-080E-4F5D-999004369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4C5CF-04C7-44F8-9207-6A7D94DE6E5E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5DA35-A495-0962-53A3-21F7F4162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39B23-8295-2184-717D-7FC113BCC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F94F47-6505-4270-880D-61C26C9C4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5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ox.cs.vt.edu/talks/2025/20250925BeginnersPreservation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ternet_Archive" TargetMode="External"/><Relationship Id="rId3" Type="http://schemas.openxmlformats.org/officeDocument/2006/relationships/hyperlink" Target="https://en.wikipedia.org/wiki/British_Library_Preservation_Advisory_Centre" TargetMode="External"/><Relationship Id="rId7" Type="http://schemas.openxmlformats.org/officeDocument/2006/relationships/hyperlink" Target="https://en.wikipedia.org/wiki/Information_lifecycle_management" TargetMode="External"/><Relationship Id="rId2" Type="http://schemas.openxmlformats.org/officeDocument/2006/relationships/hyperlink" Target="https://en.wikipedia.org/wiki/Digital_preserv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athiTrust" TargetMode="External"/><Relationship Id="rId11" Type="http://schemas.openxmlformats.org/officeDocument/2006/relationships/hyperlink" Target="https://en.wikipedia.org/wiki/Open_Content_Alliance" TargetMode="External"/><Relationship Id="rId5" Type="http://schemas.openxmlformats.org/officeDocument/2006/relationships/hyperlink" Target="https://en.wikipedia.org/wiki/Digital_repository_audit_method_based_on_risk_assessment" TargetMode="External"/><Relationship Id="rId10" Type="http://schemas.openxmlformats.org/officeDocument/2006/relationships/hyperlink" Target="https://en.wikipedia.org/wiki/National_Digital_Preservation_Program" TargetMode="External"/><Relationship Id="rId4" Type="http://schemas.openxmlformats.org/officeDocument/2006/relationships/hyperlink" Target="https://en.wikipedia.org/wiki/Digital_Preservation_Coalition" TargetMode="External"/><Relationship Id="rId9" Type="http://schemas.openxmlformats.org/officeDocument/2006/relationships/hyperlink" Target="https://en.wikipedia.org/wiki/MetaArchive_Cooperativ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c.gov/preservation/" TargetMode="External"/><Relationship Id="rId3" Type="http://schemas.openxmlformats.org/officeDocument/2006/relationships/hyperlink" Target="https://lyrasis.org/" TargetMode="External"/><Relationship Id="rId7" Type="http://schemas.openxmlformats.org/officeDocument/2006/relationships/hyperlink" Target="http://www.oais.info/" TargetMode="External"/><Relationship Id="rId2" Type="http://schemas.openxmlformats.org/officeDocument/2006/relationships/hyperlink" Target="https://ndltd.org/etd-preserv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so.org/standard/87471.html" TargetMode="External"/><Relationship Id="rId5" Type="http://schemas.openxmlformats.org/officeDocument/2006/relationships/hyperlink" Target="https://www.dpconline.org/" TargetMode="External"/><Relationship Id="rId4" Type="http://schemas.openxmlformats.org/officeDocument/2006/relationships/hyperlink" Target="https://www.portico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ckss.org/news/metaarchive-transformation" TargetMode="External"/><Relationship Id="rId2" Type="http://schemas.openxmlformats.org/officeDocument/2006/relationships/hyperlink" Target="https://www.locks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6G_HvAHMBqFN1YxVkdJVkhuYXc/edit?resourcekey=0-wmOQVorEwThciAOLaG8SUQ" TargetMode="External"/><Relationship Id="rId7" Type="http://schemas.openxmlformats.org/officeDocument/2006/relationships/hyperlink" Target="https://ndltd.org/?page_id=408" TargetMode="External"/><Relationship Id="rId2" Type="http://schemas.openxmlformats.org/officeDocument/2006/relationships/hyperlink" Target="https://ndltd.org/thesis-resources/manage-etd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copia.org/blog/two-year-imls-grant-awarded-to-study-management-of-supplemental-data-for-etds/" TargetMode="External"/><Relationship Id="rId5" Type="http://schemas.openxmlformats.org/officeDocument/2006/relationships/hyperlink" Target="https://educopia.org/blog/educopias-etdplus-toolkit-is-now-live/" TargetMode="External"/><Relationship Id="rId4" Type="http://schemas.openxmlformats.org/officeDocument/2006/relationships/hyperlink" Target="https://educopia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clc.org/en/contentdm.html" TargetMode="External"/><Relationship Id="rId2" Type="http://schemas.openxmlformats.org/officeDocument/2006/relationships/hyperlink" Target="https://www.ocl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anada.ca/en/library-archives/services/heritage/theses.html" TargetMode="External"/><Relationship Id="rId4" Type="http://schemas.openxmlformats.org/officeDocument/2006/relationships/hyperlink" Target="https://www.oclc.org/research/areas/research-collections/phc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fox@vt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-etd@ndltd.org" TargetMode="External"/><Relationship Id="rId4" Type="http://schemas.openxmlformats.org/officeDocument/2006/relationships/hyperlink" Target="mailto:fox@ndlt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C31DA-1C31-9BFA-5B9C-605FF506B2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BFA7DB1-5083-61FA-957C-E0D661D3E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15" y="1632954"/>
            <a:ext cx="11634048" cy="4855030"/>
          </a:xfrm>
        </p:spPr>
        <p:txBody>
          <a:bodyPr>
            <a:normAutofit/>
          </a:bodyPr>
          <a:lstStyle/>
          <a:p>
            <a:r>
              <a:rPr lang="en-US" sz="4300" dirty="0"/>
              <a:t>Preservation Strategies</a:t>
            </a:r>
          </a:p>
          <a:p>
            <a:endParaRPr lang="en-US" sz="1400" dirty="0"/>
          </a:p>
          <a:p>
            <a:r>
              <a:rPr lang="en-US" dirty="0"/>
              <a:t>Presentation at ETD/USETDA 2025, Virtual</a:t>
            </a:r>
          </a:p>
          <a:p>
            <a:endParaRPr lang="en-US" sz="1400" dirty="0"/>
          </a:p>
          <a:p>
            <a:r>
              <a:rPr lang="en-US" sz="3000" b="1" dirty="0"/>
              <a:t>Edward A. Fox</a:t>
            </a:r>
          </a:p>
          <a:p>
            <a:r>
              <a:rPr lang="en-US" dirty="0"/>
              <a:t>Emeritus Professor of Computer Science, Virginia Tech, Blacksburg, Virginia 24061, USA</a:t>
            </a:r>
          </a:p>
          <a:p>
            <a:r>
              <a:rPr lang="en-US" dirty="0"/>
              <a:t>Executive Director, NDLTD</a:t>
            </a:r>
          </a:p>
          <a:p>
            <a:endParaRPr lang="en-US" dirty="0"/>
          </a:p>
          <a:p>
            <a:r>
              <a:rPr lang="en-US" dirty="0"/>
              <a:t>With  Additional Information from</a:t>
            </a:r>
          </a:p>
          <a:p>
            <a:r>
              <a:rPr lang="en-US" dirty="0"/>
              <a:t>NDLTD Website (</a:t>
            </a:r>
            <a:r>
              <a:rPr lang="en-US" dirty="0" err="1"/>
              <a:t>ndltd.org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ETD 2025 Symposium Logo - a cloud containing a globe and text, USETDA and NDLTD logos and theme &quot;Exploring Global Connections&quot;.">
            <a:extLst>
              <a:ext uri="{FF2B5EF4-FFF2-40B4-BE49-F238E27FC236}">
                <a16:creationId xmlns:a16="http://schemas.microsoft.com/office/drawing/2014/main" id="{EB1483FA-B11F-1963-46DE-BD8DE03E9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465" y="101180"/>
            <a:ext cx="2449230" cy="1607088"/>
          </a:xfrm>
          <a:prstGeom prst="rect">
            <a:avLst/>
          </a:prstGeom>
        </p:spPr>
      </p:pic>
      <p:sp>
        <p:nvSpPr>
          <p:cNvPr id="3" name="Subtitle 5">
            <a:extLst>
              <a:ext uri="{FF2B5EF4-FFF2-40B4-BE49-F238E27FC236}">
                <a16:creationId xmlns:a16="http://schemas.microsoft.com/office/drawing/2014/main" id="{C73D6996-82CA-A413-CFA7-E8C03B8AF30F}"/>
              </a:ext>
            </a:extLst>
          </p:cNvPr>
          <p:cNvSpPr txBox="1">
            <a:spLocks/>
          </p:cNvSpPr>
          <p:nvPr/>
        </p:nvSpPr>
        <p:spPr>
          <a:xfrm>
            <a:off x="-1" y="101400"/>
            <a:ext cx="6443331" cy="510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ETDs for Beginners Workshop 9/25/2025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4D2493-B382-C185-66D9-2D617D402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473652"/>
            <a:ext cx="838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dirty="0">
                <a:latin typeface="Arial" charset="0"/>
                <a:hlinkClick r:id="rId3"/>
              </a:rPr>
              <a:t>http://fox.cs.vt.edu/talks/2025/20250925BeginnersPreservation.pptx</a:t>
            </a:r>
            <a:r>
              <a:rPr lang="en-US" dirty="0">
                <a:latin typeface="Arial" charset="0"/>
              </a:rPr>
              <a:t> </a:t>
            </a:r>
            <a:endParaRPr lang="en-US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632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D148-5A9E-CBF7-A54E-FD7BB585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33" y="1"/>
            <a:ext cx="10515600" cy="884122"/>
          </a:xfrm>
        </p:spPr>
        <p:txBody>
          <a:bodyPr/>
          <a:lstStyle/>
          <a:p>
            <a:r>
              <a:rPr lang="en-US" dirty="0"/>
              <a:t>Wikipedia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577EA-3990-D3F9-5855-11C26332D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836" y="968902"/>
            <a:ext cx="11451195" cy="57952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defRPr/>
            </a:pPr>
            <a:r>
              <a:rPr lang="en-US" dirty="0">
                <a:hlinkClick r:id="rId2"/>
              </a:rPr>
              <a:t>https://en.wikipedia.org/wiki/Digital_preservation</a:t>
            </a:r>
            <a:r>
              <a:rPr lang="en-US" dirty="0"/>
              <a:t>  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3"/>
              </a:rPr>
              <a:t>https://en.wikipedia.org/wiki/British_Library_Preservation_Advisory_Centre</a:t>
            </a:r>
            <a:r>
              <a:rPr lang="en-US" dirty="0"/>
              <a:t> 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4"/>
              </a:rPr>
              <a:t>https://en.wikipedia.org/wiki/Digital_Preservation_Coalition</a:t>
            </a:r>
            <a:r>
              <a:rPr lang="en-US" dirty="0"/>
              <a:t> (UK)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5"/>
              </a:rPr>
              <a:t>https://en.wikipedia.org/wiki/Digital_repository_audit_method_based_on_risk_assessment</a:t>
            </a:r>
            <a:r>
              <a:rPr lang="en-US" dirty="0"/>
              <a:t> (DRAMBORA)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6"/>
              </a:rPr>
              <a:t>https://en.wikipedia.org/wiki/HathiTrust</a:t>
            </a:r>
            <a:r>
              <a:rPr lang="en-US" dirty="0"/>
              <a:t> (US, Canada, Europe)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7"/>
              </a:rPr>
              <a:t>https://en.wikipedia.org/wiki/Information_lifecycle_management</a:t>
            </a:r>
            <a:r>
              <a:rPr lang="en-US" dirty="0"/>
              <a:t> 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8"/>
              </a:rPr>
              <a:t>https://en.wikipedia.org/wiki/Internet_Archive</a:t>
            </a:r>
            <a:r>
              <a:rPr lang="en-US" dirty="0"/>
              <a:t> (USA)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9"/>
              </a:rPr>
              <a:t>https://en.wikipedia.org/wiki/MetaArchive_Cooperative</a:t>
            </a:r>
            <a:r>
              <a:rPr lang="en-US" dirty="0"/>
              <a:t>  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10"/>
              </a:rPr>
              <a:t>https://en.wikipedia.org/wiki/National_Digital_Preservation_Program</a:t>
            </a:r>
            <a:r>
              <a:rPr lang="en-US" dirty="0"/>
              <a:t> (India) 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hlinkClick r:id="rId11"/>
              </a:rPr>
              <a:t>https://en.wikipedia.org/wiki/Open_Content_Alliance</a:t>
            </a:r>
            <a:r>
              <a:rPr lang="en-US" dirty="0"/>
              <a:t> </a:t>
            </a:r>
          </a:p>
          <a:p>
            <a:pPr>
              <a:lnSpc>
                <a:spcPct val="115000"/>
              </a:lnSpc>
              <a:defRPr/>
            </a:pPr>
            <a:endParaRPr lang="en-US" dirty="0"/>
          </a:p>
          <a:p>
            <a:pPr>
              <a:lnSpc>
                <a:spcPct val="11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4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3C4D9-41A8-FC5E-57E0-16AE9EA0E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5E16A2-E75C-96E7-0DB1-E234B663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Selected Web Pages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762479-B874-847A-38CD-7BAB6884F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8458"/>
            <a:ext cx="10515600" cy="527445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sz="2400" dirty="0">
                <a:latin typeface="Arial" charset="0"/>
              </a:rPr>
              <a:t>NDLTD page on ETD Preservation: </a:t>
            </a:r>
            <a:r>
              <a:rPr lang="en-US" sz="2400" dirty="0">
                <a:latin typeface="Arial" charset="0"/>
                <a:hlinkClick r:id="rId2"/>
              </a:rPr>
              <a:t>https://ndltd.org/etd-preservation/</a:t>
            </a:r>
            <a:endParaRPr lang="en-US" sz="2400" dirty="0">
              <a:latin typeface="Arial" charset="0"/>
            </a:endParaRPr>
          </a:p>
          <a:p>
            <a:pPr lvl="1"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Since 2008, worked with </a:t>
            </a:r>
            <a:r>
              <a:rPr lang="en-US" sz="2000" dirty="0" err="1">
                <a:latin typeface="Arial" charset="0"/>
              </a:rPr>
              <a:t>MetaArchive</a:t>
            </a:r>
            <a:r>
              <a:rPr lang="en-US" sz="2000" dirty="0">
                <a:latin typeface="Arial" charset="0"/>
              </a:rPr>
              <a:t> Cooperative (see next slide)</a:t>
            </a:r>
          </a:p>
          <a:p>
            <a:pPr lvl="1"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List of Digital Preservation Systems (DPS), e.g., </a:t>
            </a:r>
            <a:r>
              <a:rPr lang="en-US" sz="2000" dirty="0" err="1">
                <a:latin typeface="Arial" charset="0"/>
              </a:rPr>
              <a:t>DuraSpace</a:t>
            </a:r>
            <a:r>
              <a:rPr lang="en-US" sz="2000" dirty="0">
                <a:latin typeface="Arial" charset="0"/>
              </a:rPr>
              <a:t>/LYRASIS (</a:t>
            </a:r>
            <a:r>
              <a:rPr lang="en-US" sz="2000" dirty="0">
                <a:latin typeface="Arial" charset="0"/>
                <a:hlinkClick r:id="rId3"/>
              </a:rPr>
              <a:t>https://lyrasis.org/</a:t>
            </a:r>
            <a:r>
              <a:rPr lang="en-US" sz="2000" dirty="0">
                <a:latin typeface="Arial" charset="0"/>
              </a:rPr>
              <a:t>), Portico (</a:t>
            </a:r>
            <a:r>
              <a:rPr lang="en-US" sz="2000" dirty="0">
                <a:latin typeface="Arial" charset="0"/>
                <a:hlinkClick r:id="rId4"/>
              </a:rPr>
              <a:t>https://www.portico.org/</a:t>
            </a:r>
            <a:r>
              <a:rPr lang="en-US" sz="2000" dirty="0">
                <a:latin typeface="Arial" charset="0"/>
              </a:rPr>
              <a:t>) </a:t>
            </a:r>
          </a:p>
          <a:p>
            <a:pPr>
              <a:lnSpc>
                <a:spcPct val="115000"/>
              </a:lnSpc>
              <a:defRPr/>
            </a:pPr>
            <a:r>
              <a:rPr lang="en-US" dirty="0"/>
              <a:t>Digital Preservation Coalition: </a:t>
            </a:r>
            <a:r>
              <a:rPr lang="en-US" dirty="0">
                <a:hlinkClick r:id="rId5"/>
              </a:rPr>
              <a:t>https://www.dpconline.org/</a:t>
            </a:r>
            <a:r>
              <a:rPr lang="en-US" dirty="0"/>
              <a:t> </a:t>
            </a:r>
          </a:p>
          <a:p>
            <a:pPr>
              <a:lnSpc>
                <a:spcPct val="115000"/>
              </a:lnSpc>
              <a:defRPr/>
            </a:pPr>
            <a:r>
              <a:rPr lang="en-US" dirty="0"/>
              <a:t>OAIS: Reference Model for an Open Archival Information Systems, 2012, then ISO 14721:2025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/>
              <a:t> </a:t>
            </a:r>
            <a:r>
              <a:rPr lang="en-US" dirty="0">
                <a:hlinkClick r:id="rId6"/>
              </a:rPr>
              <a:t>https://www.iso.org/standard/87471.html</a:t>
            </a:r>
            <a:r>
              <a:rPr lang="en-US" dirty="0"/>
              <a:t> </a:t>
            </a:r>
          </a:p>
          <a:p>
            <a:pPr lvl="1">
              <a:lnSpc>
                <a:spcPct val="115000"/>
              </a:lnSpc>
              <a:defRPr/>
            </a:pPr>
            <a:r>
              <a:rPr lang="en-US" dirty="0">
                <a:hlinkClick r:id="rId7"/>
              </a:rPr>
              <a:t>http://www.oais.info/</a:t>
            </a:r>
            <a:r>
              <a:rPr lang="en-US" dirty="0"/>
              <a:t> </a:t>
            </a:r>
          </a:p>
          <a:p>
            <a:pPr>
              <a:lnSpc>
                <a:spcPct val="115000"/>
              </a:lnSpc>
              <a:defRPr/>
            </a:pPr>
            <a:r>
              <a:rPr lang="en-US" sz="2400" dirty="0">
                <a:latin typeface="Arial" charset="0"/>
              </a:rPr>
              <a:t>US Library of Congress Preservation Directorate: </a:t>
            </a:r>
            <a:r>
              <a:rPr lang="en-US" sz="2400" dirty="0">
                <a:latin typeface="Arial" charset="0"/>
                <a:hlinkClick r:id="rId8"/>
              </a:rPr>
              <a:t>https://www.loc.gov/preservation/</a:t>
            </a:r>
            <a:r>
              <a:rPr lang="en-US" sz="2400" dirty="0">
                <a:latin typeface="Arial" charset="0"/>
              </a:rPr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1051FF-E677-4F35-3EDA-6C0D4B75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fox@ndltd.org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C1437B-54B4-9119-07F6-42D322F3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EFB1-E8BD-F74A-99A3-D34025F860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4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FA120-2E2D-BC51-1D12-D22027084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451C59-A2B6-5705-AE59-0BE76DAC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rial" charset="0"/>
              </a:rPr>
              <a:t>MetaArchive</a:t>
            </a:r>
            <a:r>
              <a:rPr lang="en-US" dirty="0">
                <a:latin typeface="Arial" charset="0"/>
              </a:rPr>
              <a:t> Cooperative</a:t>
            </a:r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177731-A3D6-5744-2EC0-B62B3A15E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620"/>
            <a:ext cx="10515600" cy="458728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dirty="0">
                <a:latin typeface="Arial" charset="0"/>
              </a:rPr>
              <a:t>Founded in 2004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latin typeface="Arial" charset="0"/>
              </a:rPr>
              <a:t>Sunset March 31, 2025</a:t>
            </a:r>
          </a:p>
          <a:p>
            <a:pPr>
              <a:lnSpc>
                <a:spcPct val="115000"/>
              </a:lnSpc>
              <a:defRPr/>
            </a:pPr>
            <a:r>
              <a:rPr lang="en-US" dirty="0"/>
              <a:t>Variety of data types and genres of content, including ETDs, digital newspapers, archival content (photograph collections and A/V materials), business/e-records, and datasets</a:t>
            </a:r>
          </a:p>
          <a:p>
            <a:pPr>
              <a:lnSpc>
                <a:spcPct val="115000"/>
              </a:lnSpc>
              <a:defRPr/>
            </a:pPr>
            <a:r>
              <a:rPr lang="en-US" dirty="0"/>
              <a:t>Transformation/support with LOCKSS  (Lots of Copies Keep Stuff Safe) program: </a:t>
            </a:r>
            <a:r>
              <a:rPr lang="en-US" dirty="0">
                <a:hlinkClick r:id="rId2"/>
              </a:rPr>
              <a:t>https://www.lockss.org/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https://www.lockss.org/news/metaarchive-transformation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B923F9-2810-9B35-FF68-14D315335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fox@ndltd.org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30942A-8EAE-EE65-E08F-1C346415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EFB1-E8BD-F74A-99A3-D34025F860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31955-DA8A-7D21-58E8-297566B47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AC6371-8235-E808-DBFA-DF514CD4D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Manage ETDs</a:t>
            </a:r>
            <a:br>
              <a:rPr lang="en-US" dirty="0">
                <a:latin typeface="Arial" charset="0"/>
              </a:rPr>
            </a:br>
            <a:r>
              <a:rPr lang="en-US" sz="3600" dirty="0">
                <a:latin typeface="Arial" charset="0"/>
                <a:hlinkClick r:id="rId2"/>
              </a:rPr>
              <a:t>https://ndltd.org/thesis-resources/manage-etds/</a:t>
            </a:r>
            <a:r>
              <a:rPr lang="en-US" sz="3600" dirty="0">
                <a:latin typeface="Arial" charset="0"/>
              </a:rPr>
              <a:t> 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E70CAC-01DE-EE81-5937-23D3F289B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968"/>
            <a:ext cx="10515600" cy="402093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dirty="0">
                <a:latin typeface="Arial" charset="0"/>
                <a:hlinkClick r:id="rId3"/>
              </a:rPr>
              <a:t>Guidance Documents for Lifecycle Management of ETDs</a:t>
            </a:r>
            <a:endParaRPr lang="en-US" dirty="0">
              <a:latin typeface="Arial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dirty="0">
                <a:latin typeface="Arial" charset="0"/>
                <a:hlinkClick r:id="rId4"/>
              </a:rPr>
              <a:t>Educopia Institute</a:t>
            </a:r>
            <a:r>
              <a:rPr lang="en-US" dirty="0">
                <a:latin typeface="Arial" charset="0"/>
              </a:rPr>
              <a:t>: </a:t>
            </a:r>
            <a:r>
              <a:rPr lang="en-US" dirty="0" err="1">
                <a:latin typeface="Arial" charset="0"/>
              </a:rPr>
              <a:t>ETDplus</a:t>
            </a:r>
            <a:r>
              <a:rPr lang="en-US" dirty="0">
                <a:latin typeface="Arial" charset="0"/>
              </a:rPr>
              <a:t> Guidance Briefs and </a:t>
            </a:r>
            <a:r>
              <a:rPr lang="en-US" dirty="0">
                <a:latin typeface="Arial" charset="0"/>
                <a:hlinkClick r:id="rId5"/>
              </a:rPr>
              <a:t>ETD+ Toolkit</a:t>
            </a:r>
            <a:r>
              <a:rPr lang="en-US" dirty="0">
                <a:latin typeface="Arial" charset="0"/>
              </a:rPr>
              <a:t>, a set of free introductory training resources on crucial data curation and digital longevity techniques: </a:t>
            </a:r>
            <a:r>
              <a:rPr lang="en-US" dirty="0">
                <a:latin typeface="Arial" charset="0"/>
                <a:hlinkClick r:id="rId6"/>
              </a:rPr>
              <a:t>https://educopia.org/blog/two-year-imls-grant-awarded-to-study-management-of-supplemental-data-for-etds/</a:t>
            </a:r>
            <a:r>
              <a:rPr lang="en-US" dirty="0">
                <a:latin typeface="Arial" charset="0"/>
              </a:rPr>
              <a:t> </a:t>
            </a:r>
          </a:p>
          <a:p>
            <a:pPr>
              <a:lnSpc>
                <a:spcPct val="115000"/>
              </a:lnSpc>
              <a:defRPr/>
            </a:pPr>
            <a:r>
              <a:rPr lang="en-US" dirty="0">
                <a:latin typeface="Arial" charset="0"/>
              </a:rPr>
              <a:t>ETD Metadata Standard (</a:t>
            </a:r>
            <a:r>
              <a:rPr lang="en-US" dirty="0">
                <a:latin typeface="Arial" charset="0"/>
                <a:hlinkClick r:id="rId7"/>
              </a:rPr>
              <a:t>ETD-MS</a:t>
            </a:r>
            <a:r>
              <a:rPr lang="en-US" dirty="0">
                <a:latin typeface="Arial" charset="0"/>
              </a:rPr>
              <a:t>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CF86B0-6A34-0246-6714-7F8F9BE2B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fox@ndltd.org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8FD6A8-E18C-C352-7965-A362698E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EFB1-E8BD-F74A-99A3-D34025F860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3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2B448-D235-729B-7D38-B0104478A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D04CFC-1120-E011-7225-83DE083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charset="0"/>
              </a:rPr>
              <a:t>Preservation Topics and Issues</a:t>
            </a:r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A3F8E2-9B0C-63B3-B481-C6536F36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620"/>
            <a:ext cx="4932815" cy="458728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Access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Authenticity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Data preservation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Emulation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Encapsulation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Fixity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Format obsolescence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Identification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Integrity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Layers of archiving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EF4C83-623C-73BD-4E87-150815BDF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fox@ndltd.org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451CD3-C9B0-2D28-D525-5216C233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EFB1-E8BD-F74A-99A3-D34025F86002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8C2F7B4-ACDF-F498-EAF1-6EAC4C4F6354}"/>
              </a:ext>
            </a:extLst>
          </p:cNvPr>
          <p:cNvSpPr txBox="1">
            <a:spLocks/>
          </p:cNvSpPr>
          <p:nvPr/>
        </p:nvSpPr>
        <p:spPr>
          <a:xfrm>
            <a:off x="6096000" y="1389620"/>
            <a:ext cx="4932815" cy="4587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Migration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Physical media obsolescence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Preservation metadata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Refreshing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Renderability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Replication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Software preservation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Sustainability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Trusted Digital Repository (TDR)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latin typeface="Arial" charset="0"/>
              </a:rPr>
              <a:t>Trustworthy Digital Objects (TDOs)</a:t>
            </a:r>
          </a:p>
        </p:txBody>
      </p:sp>
    </p:spTree>
    <p:extLst>
      <p:ext uri="{BB962C8B-B14F-4D97-AF65-F5344CB8AC3E}">
        <p14:creationId xmlns:p14="http://schemas.microsoft.com/office/powerpoint/2010/main" val="17780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D85C3-3F4D-B332-67BA-9A2E7742D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E4D9A-1CD3-A66A-351B-365CF1C8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Future Collaborations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5CEB6-0849-1C27-3759-FB10D548C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8513"/>
          </a:xfrm>
        </p:spPr>
        <p:txBody>
          <a:bodyPr>
            <a:normAutofit/>
          </a:bodyPr>
          <a:lstStyle/>
          <a:p>
            <a:r>
              <a:rPr lang="en-US" dirty="0"/>
              <a:t>Internet Archive</a:t>
            </a:r>
          </a:p>
          <a:p>
            <a:pPr lvl="1"/>
            <a:r>
              <a:rPr lang="en-US" dirty="0"/>
              <a:t>Possible harvesting using metadata from </a:t>
            </a:r>
            <a:r>
              <a:rPr lang="en-US" dirty="0" err="1"/>
              <a:t>OATD.org</a:t>
            </a:r>
            <a:endParaRPr lang="en-US" dirty="0"/>
          </a:p>
          <a:p>
            <a:r>
              <a:rPr lang="en-US" dirty="0"/>
              <a:t>OCLC: </a:t>
            </a:r>
            <a:r>
              <a:rPr lang="en-US" dirty="0">
                <a:hlinkClick r:id="rId2"/>
              </a:rPr>
              <a:t>https://www.oclc.org/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CONTENTdm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https://www.oclc.org/en/contentdm.html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Preservation Health Check (through 2014): </a:t>
            </a:r>
            <a:r>
              <a:rPr lang="en-US" dirty="0">
                <a:hlinkClick r:id="rId4"/>
              </a:rPr>
              <a:t>https://www.oclc.org/research/areas/research-collections/phc.html</a:t>
            </a:r>
            <a:endParaRPr lang="en-US" dirty="0"/>
          </a:p>
          <a:p>
            <a:r>
              <a:rPr lang="en-US" dirty="0"/>
              <a:t>Theses Canada (with Library and Archives Canada)</a:t>
            </a:r>
          </a:p>
          <a:p>
            <a:pPr lvl="1"/>
            <a:r>
              <a:rPr lang="en-US" dirty="0">
                <a:hlinkClick r:id="rId5"/>
              </a:rPr>
              <a:t>https://www.canada.ca/en/library-archives/services/heritage/theses.html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136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8DC19-B12B-4427-9E5B-D5201636E0A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7648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152400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Questions?</a:t>
            </a:r>
            <a:br>
              <a:rPr lang="en-US" dirty="0"/>
            </a:br>
            <a:r>
              <a:rPr lang="en-US" dirty="0"/>
              <a:t>Discussion?</a:t>
            </a:r>
          </a:p>
        </p:txBody>
      </p:sp>
      <p:sp>
        <p:nvSpPr>
          <p:cNvPr id="27648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/>
              <a:t>Thank You!</a:t>
            </a:r>
          </a:p>
          <a:p>
            <a:pPr eaLnBrk="1" hangingPunct="1"/>
            <a:r>
              <a:rPr lang="en-US" dirty="0">
                <a:hlinkClick r:id="rId3"/>
              </a:rPr>
              <a:t>fox@vt.edu</a:t>
            </a:r>
            <a:endParaRPr lang="en-US" dirty="0"/>
          </a:p>
          <a:p>
            <a:pPr eaLnBrk="1" hangingPunct="1"/>
            <a:r>
              <a:rPr lang="en-US" dirty="0">
                <a:hlinkClick r:id="rId4"/>
              </a:rPr>
              <a:t>fox@ndltd.org</a:t>
            </a:r>
            <a:endParaRPr lang="en-US" dirty="0"/>
          </a:p>
          <a:p>
            <a:pPr eaLnBrk="1" hangingPunct="1"/>
            <a:r>
              <a:rPr lang="en-US" dirty="0">
                <a:hlinkClick r:id="rId5"/>
              </a:rPr>
              <a:t>j-etd@ndltd.org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691</Words>
  <Application>Microsoft Macintosh PowerPoint</Application>
  <PresentationFormat>Widescreen</PresentationFormat>
  <Paragraphs>87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 </vt:lpstr>
      <vt:lpstr>Wikipedia Pages</vt:lpstr>
      <vt:lpstr>Selected Web Pages</vt:lpstr>
      <vt:lpstr>MetaArchive Cooperative</vt:lpstr>
      <vt:lpstr>Manage ETDs https://ndltd.org/thesis-resources/manage-etds/ </vt:lpstr>
      <vt:lpstr>Preservation Topics and Issues</vt:lpstr>
      <vt:lpstr>Possible Future Collaborations</vt:lpstr>
      <vt:lpstr>Questions? Discussion?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Hagen</dc:creator>
  <cp:lastModifiedBy>Ed Fox</cp:lastModifiedBy>
  <cp:revision>15</cp:revision>
  <dcterms:created xsi:type="dcterms:W3CDTF">2025-09-16T21:26:20Z</dcterms:created>
  <dcterms:modified xsi:type="dcterms:W3CDTF">2025-09-21T16:47:36Z</dcterms:modified>
</cp:coreProperties>
</file>