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5" r:id="rId3"/>
    <p:sldId id="289" r:id="rId4"/>
    <p:sldId id="294" r:id="rId5"/>
    <p:sldId id="293" r:id="rId6"/>
    <p:sldId id="279" r:id="rId7"/>
    <p:sldId id="286" r:id="rId8"/>
    <p:sldId id="287" r:id="rId9"/>
    <p:sldId id="288" r:id="rId10"/>
    <p:sldId id="283" r:id="rId11"/>
    <p:sldId id="290" r:id="rId12"/>
    <p:sldId id="284" r:id="rId13"/>
    <p:sldId id="291" r:id="rId14"/>
    <p:sldId id="292" r:id="rId15"/>
    <p:sldId id="280" r:id="rId16"/>
    <p:sldId id="6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58"/>
  </p:normalViewPr>
  <p:slideViewPr>
    <p:cSldViewPr snapToGrid="0">
      <p:cViewPr varScale="1">
        <p:scale>
          <a:sx n="120" d="100"/>
          <a:sy n="120" d="100"/>
        </p:scale>
        <p:origin x="840" y="15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714BC-75C5-D74C-9438-86ACB386EBEB}" type="datetimeFigureOut">
              <a:rPr lang="en-US" smtClean="0"/>
              <a:t>9/21/25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D097B-D53E-E341-B4C3-7706B6797EDD}" type="slidenum">
              <a:rPr lang="en-US" smtClean="0"/>
              <a:t>‹#›</a:t>
            </a:fld>
            <a:endParaRPr lang="en-US"/>
          </a:p>
        </p:txBody>
      </p:sp>
    </p:spTree>
    <p:extLst>
      <p:ext uri="{BB962C8B-B14F-4D97-AF65-F5344CB8AC3E}">
        <p14:creationId xmlns:p14="http://schemas.microsoft.com/office/powerpoint/2010/main" val="1160593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Coalition for Networked Information: CNI</a:t>
            </a:r>
          </a:p>
          <a:p>
            <a:r>
              <a:rPr lang="en-US" dirty="0"/>
              <a:t>CGS: Council of Graduate Schools</a:t>
            </a:r>
          </a:p>
          <a:p>
            <a:r>
              <a:rPr lang="en-US" dirty="0"/>
              <a:t>SURA: </a:t>
            </a:r>
            <a:r>
              <a:rPr lang="en-US" sz="1200" b="0" i="0" kern="1200" dirty="0">
                <a:solidFill>
                  <a:schemeClr val="tx1"/>
                </a:solidFill>
                <a:effectLst/>
                <a:latin typeface="+mn-lt"/>
                <a:ea typeface="+mn-ea"/>
                <a:cs typeface="+mn-cs"/>
              </a:rPr>
              <a:t>Southeastern Universities Research Association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219DED-5C46-364F-AEDD-766A92BD397E}" type="slidenum">
              <a:rPr lang="en-US" smtClean="0"/>
              <a:t>7</a:t>
            </a:fld>
            <a:endParaRPr lang="en-US"/>
          </a:p>
        </p:txBody>
      </p:sp>
    </p:spTree>
    <p:extLst>
      <p:ext uri="{BB962C8B-B14F-4D97-AF65-F5344CB8AC3E}">
        <p14:creationId xmlns:p14="http://schemas.microsoft.com/office/powerpoint/2010/main" val="411193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DE08DF8A-C2D6-4B8E-9CDB-6D4F5AA57C71}" type="slidenum">
              <a:rPr lang="en-US" smtClean="0"/>
              <a:pPr/>
              <a:t>16</a:t>
            </a:fld>
            <a:endParaRPr lang="en-US"/>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88552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2ABF-F82D-87D8-DC2D-136CD491A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AA384-3CBF-7A19-F599-C1606E0A7F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F12B55-01D6-0E7A-E534-D665418D74AD}"/>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3957CCA3-30C2-6F95-FEB5-D8AF016BB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33CD7-73D0-0DFC-1DE4-9F87B641F7A8}"/>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159937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8319-6C8F-9003-591F-69D62A6A2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DA3BC-3FBA-0527-B8F7-084688325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DD855-BEDF-62EE-FB66-1BBC2966D4A6}"/>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E1924837-88C6-4C20-2212-2FCF973C0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CC00E-1EEF-8E8A-1B0B-34B9F743E281}"/>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77756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586AD3-CCE4-2CB3-F231-FB83954285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648F7-F70C-15C2-0C5B-9D53756600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25C94-BAA8-AA35-85C2-9F7324BBE2B5}"/>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42399E57-FED4-2490-6BB7-949DAB369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617D1-2B97-B44A-7BD8-BB62B6054024}"/>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422143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2924-CCF1-5EF3-6074-FE1A79C3E1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6EF87-6CB7-7E97-84C3-F4D8E2051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DE16FA-9D0C-6021-78A7-11FC0B7CC7CD}"/>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DB70A506-F917-2AA7-7376-FF548BA07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05CD7-C28D-BFFE-F4FF-9350B2DFFAFD}"/>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153389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BACBD-0B85-7E87-2F1C-66AC71D88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EAB5B-0DAB-34AF-DFA7-0ACAB7494A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54798-87DA-C6B9-5688-414EC77C5F16}"/>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08BC0656-01EF-784B-E2F2-6EC5BC207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5096A-1860-9903-1474-856D9714C359}"/>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397140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4A28-6CE8-1266-B268-F37CA4E77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415B5C-9FB0-0A83-8461-FFACC40C10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896503-682D-E92C-54FE-275DF6B2EB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F0A95-9652-F6DA-9F46-849CB8C8300A}"/>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6" name="Footer Placeholder 5">
            <a:extLst>
              <a:ext uri="{FF2B5EF4-FFF2-40B4-BE49-F238E27FC236}">
                <a16:creationId xmlns:a16="http://schemas.microsoft.com/office/drawing/2014/main" id="{EE3BA9AC-C622-16BE-ED4A-A766AACA9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E434-7AFB-89DF-BF0A-8CCC11155A2D}"/>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415326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8D2F-7316-8757-5989-306C6DD59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DCE0A8-5BA6-7B38-87D6-FECFA2089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A38F39-0B59-0B58-D8D5-9D077006E4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EC24BA-243C-6E77-1FA3-891D4EC56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01BEE-6D13-5369-70CD-E8E7BC320D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68F48-0055-21AE-419E-D14D1932437F}"/>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8" name="Footer Placeholder 7">
            <a:extLst>
              <a:ext uri="{FF2B5EF4-FFF2-40B4-BE49-F238E27FC236}">
                <a16:creationId xmlns:a16="http://schemas.microsoft.com/office/drawing/2014/main" id="{7161A7F0-B1B8-79DB-A7B6-2E3CD06B3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7018B2-0374-A1CA-12AE-EC3A617EACAF}"/>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30723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947C-94B8-9209-F5FB-D6A538F18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128CC-2628-BF65-D316-CF7515208848}"/>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4" name="Footer Placeholder 3">
            <a:extLst>
              <a:ext uri="{FF2B5EF4-FFF2-40B4-BE49-F238E27FC236}">
                <a16:creationId xmlns:a16="http://schemas.microsoft.com/office/drawing/2014/main" id="{CE7F7341-0AD4-6606-F8A5-82009851F9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7BA334-1BAB-BE28-B680-8E2E14503350}"/>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12650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E972E-A727-F862-BA5E-EAD6A3857744}"/>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3" name="Footer Placeholder 2">
            <a:extLst>
              <a:ext uri="{FF2B5EF4-FFF2-40B4-BE49-F238E27FC236}">
                <a16:creationId xmlns:a16="http://schemas.microsoft.com/office/drawing/2014/main" id="{CF4D711A-5528-0221-13E0-9798CAA4C0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13534C-B893-0B65-B34E-155E681F52BF}"/>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166927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D346-899B-806A-7B54-DC9763A4C2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88D531-B68F-DD82-2D77-DEBC0DC970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A2C0DE-C86B-3F59-4F9C-91C69903A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C90386-7199-C201-A3E4-0951A541F69D}"/>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6" name="Footer Placeholder 5">
            <a:extLst>
              <a:ext uri="{FF2B5EF4-FFF2-40B4-BE49-F238E27FC236}">
                <a16:creationId xmlns:a16="http://schemas.microsoft.com/office/drawing/2014/main" id="{5C39E8E3-C872-2862-F92B-F6F8A3582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096EAB-7928-B282-EC4D-1D6C618FDF7C}"/>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20121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324-484C-E1C8-BBCE-40047E38A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9559A9-BF9C-01C3-D2E2-2CFEC7EFD7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DFE9EB-666B-FA70-D643-87C86801B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F1B16-13AC-A647-3778-3CD336D92F57}"/>
              </a:ext>
            </a:extLst>
          </p:cNvPr>
          <p:cNvSpPr>
            <a:spLocks noGrp="1"/>
          </p:cNvSpPr>
          <p:nvPr>
            <p:ph type="dt" sz="half" idx="10"/>
          </p:nvPr>
        </p:nvSpPr>
        <p:spPr/>
        <p:txBody>
          <a:bodyPr/>
          <a:lstStyle/>
          <a:p>
            <a:fld id="{F834C5CF-04C7-44F8-9207-6A7D94DE6E5E}" type="datetimeFigureOut">
              <a:rPr lang="en-US" smtClean="0"/>
              <a:t>9/21/25</a:t>
            </a:fld>
            <a:endParaRPr lang="en-US"/>
          </a:p>
        </p:txBody>
      </p:sp>
      <p:sp>
        <p:nvSpPr>
          <p:cNvPr id="6" name="Footer Placeholder 5">
            <a:extLst>
              <a:ext uri="{FF2B5EF4-FFF2-40B4-BE49-F238E27FC236}">
                <a16:creationId xmlns:a16="http://schemas.microsoft.com/office/drawing/2014/main" id="{120CE1A8-A0FC-2D43-8262-2B74BAED0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E865B-FDE4-41C9-9311-F8EB577B0AE7}"/>
              </a:ext>
            </a:extLst>
          </p:cNvPr>
          <p:cNvSpPr>
            <a:spLocks noGrp="1"/>
          </p:cNvSpPr>
          <p:nvPr>
            <p:ph type="sldNum" sz="quarter" idx="12"/>
          </p:nvPr>
        </p:nvSpPr>
        <p:spPr/>
        <p:txBody>
          <a:bodyPr/>
          <a:lstStyle/>
          <a:p>
            <a:fld id="{5EF94F47-6505-4270-880D-61C26C9C4793}" type="slidenum">
              <a:rPr lang="en-US" smtClean="0"/>
              <a:t>‹#›</a:t>
            </a:fld>
            <a:endParaRPr lang="en-US"/>
          </a:p>
        </p:txBody>
      </p:sp>
    </p:spTree>
    <p:extLst>
      <p:ext uri="{BB962C8B-B14F-4D97-AF65-F5344CB8AC3E}">
        <p14:creationId xmlns:p14="http://schemas.microsoft.com/office/powerpoint/2010/main" val="78698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668620-9539-6EB5-1A25-D5E4D7B8A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1E956E-4B35-1FDE-421B-13348BB15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332AC-305D-080E-4F5D-999004369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34C5CF-04C7-44F8-9207-6A7D94DE6E5E}" type="datetimeFigureOut">
              <a:rPr lang="en-US" smtClean="0"/>
              <a:t>9/21/25</a:t>
            </a:fld>
            <a:endParaRPr lang="en-US"/>
          </a:p>
        </p:txBody>
      </p:sp>
      <p:sp>
        <p:nvSpPr>
          <p:cNvPr id="5" name="Footer Placeholder 4">
            <a:extLst>
              <a:ext uri="{FF2B5EF4-FFF2-40B4-BE49-F238E27FC236}">
                <a16:creationId xmlns:a16="http://schemas.microsoft.com/office/drawing/2014/main" id="{F505DA35-A495-0962-53A3-21F7F4162E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539B23-8295-2184-717D-7FC113BCCD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F94F47-6505-4270-880D-61C26C9C4793}" type="slidenum">
              <a:rPr lang="en-US" smtClean="0"/>
              <a:t>‹#›</a:t>
            </a:fld>
            <a:endParaRPr lang="en-US"/>
          </a:p>
        </p:txBody>
      </p:sp>
    </p:spTree>
    <p:extLst>
      <p:ext uri="{BB962C8B-B14F-4D97-AF65-F5344CB8AC3E}">
        <p14:creationId xmlns:p14="http://schemas.microsoft.com/office/powerpoint/2010/main" val="193805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x.cs.vt.edu/talks/2025/20250925BeginnersIntro.ppt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groups/2024919/" TargetMode="External"/><Relationship Id="rId3" Type="http://schemas.openxmlformats.org/officeDocument/2006/relationships/hyperlink" Target="http://j-etd.org/" TargetMode="External"/><Relationship Id="rId7" Type="http://schemas.openxmlformats.org/officeDocument/2006/relationships/hyperlink" Target="https://bsky.app/profile/ndltd.org" TargetMode="External"/><Relationship Id="rId2" Type="http://schemas.openxmlformats.org/officeDocument/2006/relationships/hyperlink" Target="http://search.ndltd.org/" TargetMode="External"/><Relationship Id="rId1" Type="http://schemas.openxmlformats.org/officeDocument/2006/relationships/slideLayout" Target="../slideLayouts/slideLayout2.xml"/><Relationship Id="rId6" Type="http://schemas.openxmlformats.org/officeDocument/2006/relationships/hyperlink" Target="https://twitter.com/NDLTD" TargetMode="External"/><Relationship Id="rId5" Type="http://schemas.openxmlformats.org/officeDocument/2006/relationships/hyperlink" Target="https://www.facebook.com/NDLTD" TargetMode="External"/><Relationship Id="rId4" Type="http://schemas.openxmlformats.org/officeDocument/2006/relationships/hyperlink" Target="mailto:etd@ndltd.org" TargetMode="External"/><Relationship Id="rId9" Type="http://schemas.openxmlformats.org/officeDocument/2006/relationships/hyperlink" Target="https://ndltd.org/ndltd-award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ox@vt.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j-etd@ndltd.org" TargetMode="External"/><Relationship Id="rId4" Type="http://schemas.openxmlformats.org/officeDocument/2006/relationships/hyperlink" Target="mailto:fox@ndlt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31DA-1C31-9BFA-5B9C-605FF506B240}"/>
              </a:ext>
            </a:extLst>
          </p:cNvPr>
          <p:cNvSpPr>
            <a:spLocks noGrp="1"/>
          </p:cNvSpPr>
          <p:nvPr>
            <p:ph type="ctrTitle"/>
          </p:nvPr>
        </p:nvSpPr>
        <p:spPr/>
        <p:txBody>
          <a:bodyPr/>
          <a:lstStyle/>
          <a:p>
            <a:r>
              <a:rPr lang="en-US" dirty="0"/>
              <a:t> </a:t>
            </a:r>
          </a:p>
        </p:txBody>
      </p:sp>
      <p:sp>
        <p:nvSpPr>
          <p:cNvPr id="6" name="Subtitle 5">
            <a:extLst>
              <a:ext uri="{FF2B5EF4-FFF2-40B4-BE49-F238E27FC236}">
                <a16:creationId xmlns:a16="http://schemas.microsoft.com/office/drawing/2014/main" id="{8BFA7DB1-5083-61FA-957C-E0D661D3ECA6}"/>
              </a:ext>
            </a:extLst>
          </p:cNvPr>
          <p:cNvSpPr>
            <a:spLocks noGrp="1"/>
          </p:cNvSpPr>
          <p:nvPr>
            <p:ph type="subTitle" idx="1"/>
          </p:nvPr>
        </p:nvSpPr>
        <p:spPr>
          <a:xfrm>
            <a:off x="297712" y="1901570"/>
            <a:ext cx="11536325" cy="4855030"/>
          </a:xfrm>
        </p:spPr>
        <p:txBody>
          <a:bodyPr>
            <a:normAutofit fontScale="92500"/>
          </a:bodyPr>
          <a:lstStyle/>
          <a:p>
            <a:r>
              <a:rPr lang="en-US" sz="4300" dirty="0"/>
              <a:t>Introduction and Brief History of the ETD Movement</a:t>
            </a:r>
          </a:p>
          <a:p>
            <a:endParaRPr lang="en-US" dirty="0"/>
          </a:p>
          <a:p>
            <a:r>
              <a:rPr lang="en-US" dirty="0"/>
              <a:t>Presentation at ETD/USETDA 2025, Virtual</a:t>
            </a:r>
          </a:p>
          <a:p>
            <a:endParaRPr lang="en-US" dirty="0"/>
          </a:p>
          <a:p>
            <a:r>
              <a:rPr lang="en-US" sz="3000" b="1" dirty="0"/>
              <a:t>Edward A. Fox</a:t>
            </a:r>
          </a:p>
          <a:p>
            <a:r>
              <a:rPr lang="en-US" dirty="0"/>
              <a:t>Emeritus Professor of Computer Science, Virginia Tech, Blacksburg, Virginia 24061, USA</a:t>
            </a:r>
          </a:p>
          <a:p>
            <a:r>
              <a:rPr lang="en-US" dirty="0"/>
              <a:t>Executive Director, NDLTD</a:t>
            </a:r>
          </a:p>
          <a:p>
            <a:endParaRPr lang="en-US" sz="1700" dirty="0"/>
          </a:p>
          <a:p>
            <a:r>
              <a:rPr lang="en-US" dirty="0"/>
              <a:t>With  Additional Information from</a:t>
            </a:r>
          </a:p>
          <a:p>
            <a:r>
              <a:rPr lang="en-US" dirty="0"/>
              <a:t>Dr. Jian Wu, Associate Professor of Computer Science, Old Dominion University, Virginia, USA</a:t>
            </a:r>
          </a:p>
          <a:p>
            <a:endParaRPr lang="en-US" dirty="0"/>
          </a:p>
          <a:p>
            <a:endParaRPr lang="en-US" dirty="0"/>
          </a:p>
          <a:p>
            <a:endParaRPr lang="en-US" dirty="0"/>
          </a:p>
        </p:txBody>
      </p:sp>
      <p:pic>
        <p:nvPicPr>
          <p:cNvPr id="5" name="Picture 4" descr="ETD 2025 Symposium Logo - a cloud containing a globe and text, USETDA and NDLTD logos and theme &quot;Exploring Global Connections&quot;.">
            <a:extLst>
              <a:ext uri="{FF2B5EF4-FFF2-40B4-BE49-F238E27FC236}">
                <a16:creationId xmlns:a16="http://schemas.microsoft.com/office/drawing/2014/main" id="{EB1483FA-B11F-1963-46DE-BD8DE03E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465" y="101180"/>
            <a:ext cx="2449230" cy="1607088"/>
          </a:xfrm>
          <a:prstGeom prst="rect">
            <a:avLst/>
          </a:prstGeom>
        </p:spPr>
      </p:pic>
      <p:sp>
        <p:nvSpPr>
          <p:cNvPr id="3" name="Subtitle 5">
            <a:extLst>
              <a:ext uri="{FF2B5EF4-FFF2-40B4-BE49-F238E27FC236}">
                <a16:creationId xmlns:a16="http://schemas.microsoft.com/office/drawing/2014/main" id="{C73D6996-82CA-A413-CFA7-E8C03B8AF30F}"/>
              </a:ext>
            </a:extLst>
          </p:cNvPr>
          <p:cNvSpPr txBox="1">
            <a:spLocks/>
          </p:cNvSpPr>
          <p:nvPr/>
        </p:nvSpPr>
        <p:spPr>
          <a:xfrm>
            <a:off x="-1" y="101400"/>
            <a:ext cx="6443331" cy="5103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ETDs for Beginners Workshop 9/25/2025</a:t>
            </a:r>
          </a:p>
        </p:txBody>
      </p:sp>
      <p:sp>
        <p:nvSpPr>
          <p:cNvPr id="4" name="Rectangle 3">
            <a:extLst>
              <a:ext uri="{FF2B5EF4-FFF2-40B4-BE49-F238E27FC236}">
                <a16:creationId xmlns:a16="http://schemas.microsoft.com/office/drawing/2014/main" id="{527401ED-D946-BED5-492E-B8560571EFC4}"/>
              </a:ext>
            </a:extLst>
          </p:cNvPr>
          <p:cNvSpPr txBox="1">
            <a:spLocks noChangeArrowheads="1"/>
          </p:cNvSpPr>
          <p:nvPr/>
        </p:nvSpPr>
        <p:spPr bwMode="auto">
          <a:xfrm>
            <a:off x="1905000" y="6473652"/>
            <a:ext cx="8382000" cy="476250"/>
          </a:xfrm>
          <a:prstGeom prst="rect">
            <a:avLst/>
          </a:prstGeom>
          <a:noFill/>
          <a:ln w="9525">
            <a:noFill/>
            <a:miter lim="800000"/>
            <a:headEnd/>
            <a:tailEnd/>
          </a:ln>
          <a:effectLst/>
        </p:spPr>
        <p:txBody>
          <a:bodyPr/>
          <a:lstStyle/>
          <a:p>
            <a:pPr algn="ctr">
              <a:spcBef>
                <a:spcPct val="20000"/>
              </a:spcBef>
              <a:defRPr/>
            </a:pPr>
            <a:r>
              <a:rPr lang="en-US" dirty="0">
                <a:latin typeface="Arial" charset="0"/>
                <a:hlinkClick r:id="rId3"/>
              </a:rPr>
              <a:t>http://fox.cs.vt.edu/talks/2025/20250925BeginnersIntro.pptx</a:t>
            </a:r>
            <a:r>
              <a:rPr lang="en-US" dirty="0">
                <a:latin typeface="Arial" charset="0"/>
              </a:rPr>
              <a:t> </a:t>
            </a:r>
            <a:endParaRPr lang="en-US" b="0" kern="0" dirty="0">
              <a:latin typeface="+mn-lt"/>
            </a:endParaRPr>
          </a:p>
        </p:txBody>
      </p:sp>
    </p:spTree>
    <p:extLst>
      <p:ext uri="{BB962C8B-B14F-4D97-AF65-F5344CB8AC3E}">
        <p14:creationId xmlns:p14="http://schemas.microsoft.com/office/powerpoint/2010/main" val="286632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 map with locations marked for each of the NDLTD symposia from 1998 to 2024">
            <a:extLst>
              <a:ext uri="{FF2B5EF4-FFF2-40B4-BE49-F238E27FC236}">
                <a16:creationId xmlns:a16="http://schemas.microsoft.com/office/drawing/2014/main" id="{F2743365-79F0-0236-19AA-523569C63EBA}"/>
              </a:ext>
            </a:extLst>
          </p:cNvPr>
          <p:cNvPicPr>
            <a:picLocks noGrp="1" noChangeAspect="1"/>
          </p:cNvPicPr>
          <p:nvPr>
            <p:ph idx="1"/>
          </p:nvPr>
        </p:nvPicPr>
        <p:blipFill>
          <a:blip r:embed="rId2"/>
          <a:srcRect l="25616" t="14393" r="1970" b="14535"/>
          <a:stretch>
            <a:fillRect/>
          </a:stretch>
        </p:blipFill>
        <p:spPr>
          <a:xfrm>
            <a:off x="4186561" y="954618"/>
            <a:ext cx="7363181" cy="5584373"/>
          </a:xfrm>
          <a:prstGeom prst="rect">
            <a:avLst/>
          </a:prstGeom>
        </p:spPr>
      </p:pic>
      <p:sp>
        <p:nvSpPr>
          <p:cNvPr id="6" name="TextBox 5">
            <a:extLst>
              <a:ext uri="{FF2B5EF4-FFF2-40B4-BE49-F238E27FC236}">
                <a16:creationId xmlns:a16="http://schemas.microsoft.com/office/drawing/2014/main" id="{0E219056-A20E-70F5-F3FC-189E5C27BB84}"/>
              </a:ext>
            </a:extLst>
          </p:cNvPr>
          <p:cNvSpPr txBox="1"/>
          <p:nvPr/>
        </p:nvSpPr>
        <p:spPr>
          <a:xfrm>
            <a:off x="642258" y="2479277"/>
            <a:ext cx="3265714" cy="3416320"/>
          </a:xfrm>
          <a:prstGeom prst="rect">
            <a:avLst/>
          </a:prstGeom>
          <a:noFill/>
        </p:spPr>
        <p:txBody>
          <a:bodyPr wrap="square" rtlCol="0">
            <a:spAutoFit/>
          </a:bodyPr>
          <a:lstStyle/>
          <a:p>
            <a:r>
              <a:rPr lang="en-US" dirty="0"/>
              <a:t>The USETDA and the NDLTD are co-hosting </a:t>
            </a:r>
          </a:p>
          <a:p>
            <a:pPr marL="285750" indent="-285750">
              <a:buFont typeface="Arial" panose="020B0604020202020204" pitchFamily="34" charset="0"/>
              <a:buChar char="•"/>
            </a:pPr>
            <a:r>
              <a:rPr lang="en-US" b="1" i="1" dirty="0"/>
              <a:t>ETD 2025</a:t>
            </a:r>
            <a:r>
              <a:rPr lang="en-US" dirty="0"/>
              <a:t>, the 28</a:t>
            </a:r>
            <a:r>
              <a:rPr lang="en-US" baseline="30000" dirty="0"/>
              <a:t>th</a:t>
            </a:r>
            <a:r>
              <a:rPr lang="en-US" dirty="0"/>
              <a:t> international symposium on electronic theses and dissertations (ETDs) and </a:t>
            </a:r>
          </a:p>
          <a:p>
            <a:pPr marL="285750" indent="-285750">
              <a:buFont typeface="Arial" panose="020B0604020202020204" pitchFamily="34" charset="0"/>
              <a:buChar char="•"/>
            </a:pPr>
            <a:r>
              <a:rPr lang="en-US" b="1" i="1" dirty="0"/>
              <a:t>USETDA 2025</a:t>
            </a:r>
            <a:r>
              <a:rPr lang="en-US" dirty="0"/>
              <a:t>, the 15</a:t>
            </a:r>
            <a:r>
              <a:rPr lang="en-US" baseline="30000" dirty="0"/>
              <a:t>th</a:t>
            </a:r>
            <a:r>
              <a:rPr lang="en-US" dirty="0"/>
              <a:t> national US conference on ETDs</a:t>
            </a:r>
          </a:p>
          <a:p>
            <a:r>
              <a:rPr lang="en-US" dirty="0"/>
              <a:t>as a joint virtual event via Zoom September 25-26, 2025.</a:t>
            </a:r>
          </a:p>
        </p:txBody>
      </p:sp>
      <p:pic>
        <p:nvPicPr>
          <p:cNvPr id="4098" name="Picture 2" descr="USETDA 2025 - ETD 2025 Conference Logo">
            <a:extLst>
              <a:ext uri="{FF2B5EF4-FFF2-40B4-BE49-F238E27FC236}">
                <a16:creationId xmlns:a16="http://schemas.microsoft.com/office/drawing/2014/main" id="{CDFF0F24-DF8E-BBBB-7939-F27863485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6" y="590925"/>
            <a:ext cx="2634051" cy="17296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998D2B-4FFC-1BF0-EC5E-B5C6AD0388A2}"/>
              </a:ext>
            </a:extLst>
          </p:cNvPr>
          <p:cNvSpPr txBox="1"/>
          <p:nvPr/>
        </p:nvSpPr>
        <p:spPr>
          <a:xfrm>
            <a:off x="4974772" y="492953"/>
            <a:ext cx="6368142" cy="461665"/>
          </a:xfrm>
          <a:prstGeom prst="rect">
            <a:avLst/>
          </a:prstGeom>
          <a:noFill/>
        </p:spPr>
        <p:txBody>
          <a:bodyPr wrap="square">
            <a:spAutoFit/>
          </a:bodyPr>
          <a:lstStyle/>
          <a:p>
            <a:r>
              <a:rPr lang="en-US" sz="2400" dirty="0"/>
              <a:t>NDLTD Symposium Locations (1998 – 2024) </a:t>
            </a:r>
          </a:p>
        </p:txBody>
      </p:sp>
      <p:sp>
        <p:nvSpPr>
          <p:cNvPr id="9" name="Footer Placeholder 8">
            <a:extLst>
              <a:ext uri="{FF2B5EF4-FFF2-40B4-BE49-F238E27FC236}">
                <a16:creationId xmlns:a16="http://schemas.microsoft.com/office/drawing/2014/main" id="{D6EF7D30-C00B-131E-9C53-322C37D6D0B6}"/>
              </a:ext>
            </a:extLst>
          </p:cNvPr>
          <p:cNvSpPr>
            <a:spLocks noGrp="1"/>
          </p:cNvSpPr>
          <p:nvPr>
            <p:ph type="ftr" sz="quarter" idx="11"/>
          </p:nvPr>
        </p:nvSpPr>
        <p:spPr>
          <a:xfrm>
            <a:off x="4038600" y="6492875"/>
            <a:ext cx="4114800" cy="365125"/>
          </a:xfrm>
        </p:spPr>
        <p:txBody>
          <a:bodyPr/>
          <a:lstStyle/>
          <a:p>
            <a:r>
              <a:rPr lang="en-US" dirty="0" err="1"/>
              <a:t>fox@ndltd.org</a:t>
            </a:r>
            <a:endParaRPr lang="en-US" dirty="0"/>
          </a:p>
        </p:txBody>
      </p:sp>
      <p:sp>
        <p:nvSpPr>
          <p:cNvPr id="10" name="Slide Number Placeholder 9">
            <a:extLst>
              <a:ext uri="{FF2B5EF4-FFF2-40B4-BE49-F238E27FC236}">
                <a16:creationId xmlns:a16="http://schemas.microsoft.com/office/drawing/2014/main" id="{FD82760B-E6B2-2ABD-00E4-97CE5CF27BF2}"/>
              </a:ext>
            </a:extLst>
          </p:cNvPr>
          <p:cNvSpPr>
            <a:spLocks noGrp="1"/>
          </p:cNvSpPr>
          <p:nvPr>
            <p:ph type="sldNum" sz="quarter" idx="12"/>
          </p:nvPr>
        </p:nvSpPr>
        <p:spPr/>
        <p:txBody>
          <a:bodyPr/>
          <a:lstStyle/>
          <a:p>
            <a:fld id="{49FFEFB1-E8BD-F74A-99A3-D34025F86002}" type="slidenum">
              <a:rPr lang="en-US" smtClean="0"/>
              <a:t>10</a:t>
            </a:fld>
            <a:endParaRPr lang="en-US"/>
          </a:p>
        </p:txBody>
      </p:sp>
    </p:spTree>
    <p:extLst>
      <p:ext uri="{BB962C8B-B14F-4D97-AF65-F5344CB8AC3E}">
        <p14:creationId xmlns:p14="http://schemas.microsoft.com/office/powerpoint/2010/main" val="185847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AC1A-BB8B-2A11-763E-89168BF5AC69}"/>
              </a:ext>
            </a:extLst>
          </p:cNvPr>
          <p:cNvSpPr>
            <a:spLocks noGrp="1"/>
          </p:cNvSpPr>
          <p:nvPr>
            <p:ph type="title"/>
          </p:nvPr>
        </p:nvSpPr>
        <p:spPr/>
        <p:txBody>
          <a:bodyPr/>
          <a:lstStyle/>
          <a:p>
            <a:r>
              <a:rPr lang="en-US" dirty="0"/>
              <a:t>Selected Additional Benefits</a:t>
            </a:r>
          </a:p>
        </p:txBody>
      </p:sp>
      <p:sp>
        <p:nvSpPr>
          <p:cNvPr id="7" name="Content Placeholder 6">
            <a:extLst>
              <a:ext uri="{FF2B5EF4-FFF2-40B4-BE49-F238E27FC236}">
                <a16:creationId xmlns:a16="http://schemas.microsoft.com/office/drawing/2014/main" id="{ACCE1DB4-BF8F-9874-E5ED-5ECF8118D007}"/>
              </a:ext>
            </a:extLst>
          </p:cNvPr>
          <p:cNvSpPr>
            <a:spLocks noGrp="1"/>
          </p:cNvSpPr>
          <p:nvPr>
            <p:ph idx="1"/>
          </p:nvPr>
        </p:nvSpPr>
        <p:spPr>
          <a:xfrm>
            <a:off x="838200" y="1840910"/>
            <a:ext cx="10515600" cy="4590167"/>
          </a:xfrm>
        </p:spPr>
        <p:txBody>
          <a:bodyPr>
            <a:normAutofit fontScale="85000" lnSpcReduction="20000"/>
          </a:bodyPr>
          <a:lstStyle/>
          <a:p>
            <a:r>
              <a:rPr lang="en-US" dirty="0"/>
              <a:t>Union Catalog: ETD metadata collected via OAI-PMH </a:t>
            </a:r>
          </a:p>
          <a:p>
            <a:r>
              <a:rPr lang="en-US" dirty="0"/>
              <a:t>Global ETD Search: </a:t>
            </a:r>
            <a:r>
              <a:rPr lang="en-US" dirty="0">
                <a:hlinkClick r:id="rId2"/>
              </a:rPr>
              <a:t>http://search.ndltd.org</a:t>
            </a:r>
            <a:r>
              <a:rPr lang="en-US" dirty="0"/>
              <a:t> </a:t>
            </a:r>
          </a:p>
          <a:p>
            <a:r>
              <a:rPr lang="en-US" dirty="0"/>
              <a:t>Journal: </a:t>
            </a:r>
            <a:r>
              <a:rPr lang="en-US" dirty="0">
                <a:hlinkClick r:id="rId3"/>
              </a:rPr>
              <a:t>http://j-etd.org</a:t>
            </a:r>
            <a:r>
              <a:rPr lang="en-US" dirty="0"/>
              <a:t> </a:t>
            </a:r>
          </a:p>
          <a:p>
            <a:r>
              <a:rPr lang="en-US" dirty="0"/>
              <a:t>Website with educational and informational content: </a:t>
            </a:r>
            <a:r>
              <a:rPr lang="en-US" dirty="0" err="1"/>
              <a:t>ndltd.org</a:t>
            </a:r>
            <a:r>
              <a:rPr lang="en-US" dirty="0"/>
              <a:t> </a:t>
            </a:r>
          </a:p>
          <a:p>
            <a:r>
              <a:rPr lang="en-US" dirty="0"/>
              <a:t>Mailing list: </a:t>
            </a:r>
            <a:r>
              <a:rPr lang="en-US" dirty="0">
                <a:hlinkClick r:id="rId4"/>
              </a:rPr>
              <a:t>etd@ndltd.org</a:t>
            </a:r>
            <a:r>
              <a:rPr lang="en-US" dirty="0"/>
              <a:t> </a:t>
            </a:r>
          </a:p>
          <a:p>
            <a:r>
              <a:rPr lang="en-US" dirty="0"/>
              <a:t>Social Media</a:t>
            </a:r>
          </a:p>
          <a:p>
            <a:pPr lvl="1"/>
            <a:r>
              <a:rPr lang="en-US" dirty="0">
                <a:hlinkClick r:id="rId5"/>
              </a:rPr>
              <a:t>https://www.facebook.com/NDLTD</a:t>
            </a:r>
            <a:endParaRPr lang="en-US" dirty="0"/>
          </a:p>
          <a:p>
            <a:pPr lvl="1"/>
            <a:r>
              <a:rPr lang="en-US" dirty="0">
                <a:hlinkClick r:id="rId6"/>
              </a:rPr>
              <a:t>https://x.com/NDLTD</a:t>
            </a:r>
            <a:endParaRPr lang="en-US" dirty="0"/>
          </a:p>
          <a:p>
            <a:pPr lvl="1"/>
            <a:r>
              <a:rPr lang="en-US" dirty="0">
                <a:hlinkClick r:id="rId7"/>
              </a:rPr>
              <a:t>https://bsky.app/profile/ndltd.org</a:t>
            </a:r>
            <a:r>
              <a:rPr lang="en-US" dirty="0"/>
              <a:t> </a:t>
            </a:r>
          </a:p>
          <a:p>
            <a:pPr lvl="1"/>
            <a:r>
              <a:rPr lang="en-US" dirty="0">
                <a:hlinkClick r:id="rId8"/>
              </a:rPr>
              <a:t>https://www.linkedin.com/groups/2024919/</a:t>
            </a:r>
            <a:endParaRPr lang="en-US" dirty="0"/>
          </a:p>
          <a:p>
            <a:r>
              <a:rPr lang="en-US" dirty="0"/>
              <a:t>Awards: </a:t>
            </a:r>
            <a:r>
              <a:rPr lang="en-US" dirty="0">
                <a:hlinkClick r:id="rId9"/>
              </a:rPr>
              <a:t>https://ndltd.org/ndltd-awards/</a:t>
            </a:r>
            <a:r>
              <a:rPr lang="en-US" dirty="0"/>
              <a:t> </a:t>
            </a:r>
          </a:p>
          <a:p>
            <a:pPr lvl="1"/>
            <a:r>
              <a:rPr lang="en-US" dirty="0"/>
              <a:t>Innovative ETD Award</a:t>
            </a:r>
          </a:p>
          <a:p>
            <a:pPr lvl="1"/>
            <a:r>
              <a:rPr lang="en-US" dirty="0"/>
              <a:t>ETD Leadership Award </a:t>
            </a:r>
          </a:p>
        </p:txBody>
      </p:sp>
      <p:sp>
        <p:nvSpPr>
          <p:cNvPr id="5" name="Footer Placeholder 4">
            <a:extLst>
              <a:ext uri="{FF2B5EF4-FFF2-40B4-BE49-F238E27FC236}">
                <a16:creationId xmlns:a16="http://schemas.microsoft.com/office/drawing/2014/main" id="{FDF9BA2A-876D-8511-1917-3643C5C22077}"/>
              </a:ext>
            </a:extLst>
          </p:cNvPr>
          <p:cNvSpPr>
            <a:spLocks noGrp="1"/>
          </p:cNvSpPr>
          <p:nvPr>
            <p:ph type="ftr" sz="quarter" idx="11"/>
          </p:nvPr>
        </p:nvSpPr>
        <p:spPr/>
        <p:txBody>
          <a:bodyPr/>
          <a:lstStyle/>
          <a:p>
            <a:r>
              <a:rPr lang="en-US" dirty="0" err="1"/>
              <a:t>fox@ndltd.org</a:t>
            </a:r>
            <a:endParaRPr lang="en-US" dirty="0"/>
          </a:p>
        </p:txBody>
      </p:sp>
      <p:sp>
        <p:nvSpPr>
          <p:cNvPr id="6" name="Slide Number Placeholder 5">
            <a:extLst>
              <a:ext uri="{FF2B5EF4-FFF2-40B4-BE49-F238E27FC236}">
                <a16:creationId xmlns:a16="http://schemas.microsoft.com/office/drawing/2014/main" id="{B5781FC3-D7FC-F5A0-1DB4-8CEBB3A3EC07}"/>
              </a:ext>
            </a:extLst>
          </p:cNvPr>
          <p:cNvSpPr>
            <a:spLocks noGrp="1"/>
          </p:cNvSpPr>
          <p:nvPr>
            <p:ph type="sldNum" sz="quarter" idx="12"/>
          </p:nvPr>
        </p:nvSpPr>
        <p:spPr/>
        <p:txBody>
          <a:bodyPr/>
          <a:lstStyle/>
          <a:p>
            <a:fld id="{49FFEFB1-E8BD-F74A-99A3-D34025F86002}" type="slidenum">
              <a:rPr lang="en-US" smtClean="0"/>
              <a:t>11</a:t>
            </a:fld>
            <a:endParaRPr lang="en-US"/>
          </a:p>
        </p:txBody>
      </p:sp>
    </p:spTree>
    <p:extLst>
      <p:ext uri="{BB962C8B-B14F-4D97-AF65-F5344CB8AC3E}">
        <p14:creationId xmlns:p14="http://schemas.microsoft.com/office/powerpoint/2010/main" val="24357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FFFFFB-EEB2-3BE0-46F6-804111F99D6D}"/>
              </a:ext>
            </a:extLst>
          </p:cNvPr>
          <p:cNvSpPr>
            <a:spLocks noGrp="1"/>
          </p:cNvSpPr>
          <p:nvPr>
            <p:ph type="title"/>
          </p:nvPr>
        </p:nvSpPr>
        <p:spPr/>
        <p:txBody>
          <a:bodyPr/>
          <a:lstStyle/>
          <a:p>
            <a:endParaRPr lang="en-US"/>
          </a:p>
        </p:txBody>
      </p:sp>
      <p:pic>
        <p:nvPicPr>
          <p:cNvPr id="5122" name="Picture 2" descr="The Journal of Electronic Theses and Dissertations and its logo">
            <a:extLst>
              <a:ext uri="{FF2B5EF4-FFF2-40B4-BE49-F238E27FC236}">
                <a16:creationId xmlns:a16="http://schemas.microsoft.com/office/drawing/2014/main" id="{16020749-3386-1E5B-3567-A9CE25530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125"/>
            <a:ext cx="12192000" cy="1854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750D7326-526D-0F38-13B6-999532BEF588}"/>
              </a:ext>
            </a:extLst>
          </p:cNvPr>
          <p:cNvSpPr>
            <a:spLocks noGrp="1"/>
          </p:cNvSpPr>
          <p:nvPr>
            <p:ph sz="half" idx="2"/>
          </p:nvPr>
        </p:nvSpPr>
        <p:spPr>
          <a:xfrm>
            <a:off x="6728308" y="2022475"/>
            <a:ext cx="5181600" cy="4667250"/>
          </a:xfrm>
        </p:spPr>
        <p:txBody>
          <a:bodyPr>
            <a:normAutofit lnSpcReduction="10000"/>
          </a:bodyPr>
          <a:lstStyle/>
          <a:p>
            <a:r>
              <a:rPr lang="en-US" dirty="0"/>
              <a:t>Executive Editor</a:t>
            </a:r>
          </a:p>
          <a:p>
            <a:pPr lvl="1"/>
            <a:r>
              <a:rPr lang="en-US" dirty="0"/>
              <a:t>Dr. Edward A. Fox (United States) </a:t>
            </a:r>
          </a:p>
          <a:p>
            <a:r>
              <a:rPr lang="en-US" dirty="0"/>
              <a:t>Former Managing Editor</a:t>
            </a:r>
          </a:p>
          <a:p>
            <a:pPr lvl="1"/>
            <a:r>
              <a:rPr lang="en-US" dirty="0"/>
              <a:t>Charles J Greenberg, United States</a:t>
            </a:r>
          </a:p>
          <a:p>
            <a:r>
              <a:rPr lang="en-US" dirty="0"/>
              <a:t>Associate Editors</a:t>
            </a:r>
          </a:p>
          <a:p>
            <a:pPr lvl="1"/>
            <a:r>
              <a:rPr lang="en-US" dirty="0"/>
              <a:t>Ramesh C. Gauer, India</a:t>
            </a:r>
          </a:p>
          <a:p>
            <a:pPr lvl="1"/>
            <a:r>
              <a:rPr lang="en-US" dirty="0"/>
              <a:t>John Hagen, United States</a:t>
            </a:r>
          </a:p>
          <a:p>
            <a:pPr lvl="1"/>
            <a:r>
              <a:rPr lang="en-US" dirty="0"/>
              <a:t>William Ingram, United States</a:t>
            </a:r>
          </a:p>
          <a:p>
            <a:pPr lvl="1"/>
            <a:r>
              <a:rPr lang="en-US" dirty="0"/>
              <a:t>Prashant Pandey, Australia</a:t>
            </a:r>
          </a:p>
          <a:p>
            <a:pPr lvl="1"/>
            <a:r>
              <a:rPr lang="en-US" dirty="0"/>
              <a:t>Ana Pavani, Brazil</a:t>
            </a:r>
          </a:p>
          <a:p>
            <a:pPr lvl="1"/>
            <a:r>
              <a:rPr lang="en-US" dirty="0"/>
              <a:t>Joachim </a:t>
            </a:r>
            <a:r>
              <a:rPr lang="en-US" dirty="0" err="1"/>
              <a:t>Schopfel</a:t>
            </a:r>
            <a:r>
              <a:rPr lang="en-US" dirty="0"/>
              <a:t>, France</a:t>
            </a:r>
          </a:p>
        </p:txBody>
      </p:sp>
      <p:sp>
        <p:nvSpPr>
          <p:cNvPr id="3" name="Content Placeholder 2">
            <a:extLst>
              <a:ext uri="{FF2B5EF4-FFF2-40B4-BE49-F238E27FC236}">
                <a16:creationId xmlns:a16="http://schemas.microsoft.com/office/drawing/2014/main" id="{CC348EE1-FDF3-BE69-AAE2-2C6E0EF1EF54}"/>
              </a:ext>
            </a:extLst>
          </p:cNvPr>
          <p:cNvSpPr>
            <a:spLocks noGrp="1"/>
          </p:cNvSpPr>
          <p:nvPr>
            <p:ph sz="half" idx="1"/>
          </p:nvPr>
        </p:nvSpPr>
        <p:spPr>
          <a:xfrm>
            <a:off x="181669" y="2141537"/>
            <a:ext cx="6334188" cy="4351338"/>
          </a:xfrm>
        </p:spPr>
        <p:txBody>
          <a:bodyPr>
            <a:normAutofit lnSpcReduction="10000"/>
          </a:bodyPr>
          <a:lstStyle/>
          <a:p>
            <a:r>
              <a:rPr lang="en-US" dirty="0"/>
              <a:t>A peer-reviewed, open-access scholarly journal published by the Networked Digital Library of Theses and Dissertations (NDLTD) </a:t>
            </a:r>
          </a:p>
          <a:p>
            <a:r>
              <a:rPr lang="en-US" dirty="0"/>
              <a:t>j-</a:t>
            </a:r>
            <a:r>
              <a:rPr lang="en-US" dirty="0" err="1"/>
              <a:t>etd</a:t>
            </a:r>
            <a:r>
              <a:rPr lang="en-US" dirty="0"/>
              <a:t> = </a:t>
            </a:r>
            <a:r>
              <a:rPr lang="en-US" dirty="0" err="1"/>
              <a:t>scholarworks.uaeu.ac.ae</a:t>
            </a:r>
            <a:r>
              <a:rPr lang="en-US" dirty="0"/>
              <a:t>/j-</a:t>
            </a:r>
            <a:r>
              <a:rPr lang="en-US" dirty="0" err="1"/>
              <a:t>etd</a:t>
            </a:r>
            <a:r>
              <a:rPr lang="en-US" dirty="0"/>
              <a:t>/</a:t>
            </a:r>
          </a:p>
          <a:p>
            <a:r>
              <a:rPr lang="en-US" dirty="0"/>
              <a:t>Since 2021 </a:t>
            </a:r>
          </a:p>
          <a:p>
            <a:r>
              <a:rPr lang="en-US" dirty="0"/>
              <a:t>Hosted at the Library </a:t>
            </a:r>
            <a:r>
              <a:rPr lang="en-US" dirty="0" err="1"/>
              <a:t>Scholarworks</a:t>
            </a:r>
            <a:r>
              <a:rPr lang="en-US" dirty="0"/>
              <a:t> Repository of the University of the United Arab Emirates </a:t>
            </a:r>
          </a:p>
        </p:txBody>
      </p:sp>
      <p:sp>
        <p:nvSpPr>
          <p:cNvPr id="8" name="Footer Placeholder 7">
            <a:extLst>
              <a:ext uri="{FF2B5EF4-FFF2-40B4-BE49-F238E27FC236}">
                <a16:creationId xmlns:a16="http://schemas.microsoft.com/office/drawing/2014/main" id="{88DCFEF2-4A5B-B632-D732-A7FEBC6C3B4E}"/>
              </a:ext>
            </a:extLst>
          </p:cNvPr>
          <p:cNvSpPr>
            <a:spLocks noGrp="1"/>
          </p:cNvSpPr>
          <p:nvPr>
            <p:ph type="ftr" sz="quarter" idx="11"/>
          </p:nvPr>
        </p:nvSpPr>
        <p:spPr/>
        <p:txBody>
          <a:bodyPr/>
          <a:lstStyle/>
          <a:p>
            <a:r>
              <a:rPr lang="en-US" dirty="0" err="1"/>
              <a:t>fox@ndltd.org</a:t>
            </a:r>
            <a:endParaRPr lang="en-US" dirty="0"/>
          </a:p>
        </p:txBody>
      </p:sp>
      <p:sp>
        <p:nvSpPr>
          <p:cNvPr id="9" name="Slide Number Placeholder 8">
            <a:extLst>
              <a:ext uri="{FF2B5EF4-FFF2-40B4-BE49-F238E27FC236}">
                <a16:creationId xmlns:a16="http://schemas.microsoft.com/office/drawing/2014/main" id="{0A2F29F6-176D-00F0-94F8-08397DCC3450}"/>
              </a:ext>
            </a:extLst>
          </p:cNvPr>
          <p:cNvSpPr>
            <a:spLocks noGrp="1"/>
          </p:cNvSpPr>
          <p:nvPr>
            <p:ph type="sldNum" sz="quarter" idx="12"/>
          </p:nvPr>
        </p:nvSpPr>
        <p:spPr/>
        <p:txBody>
          <a:bodyPr/>
          <a:lstStyle/>
          <a:p>
            <a:fld id="{49FFEFB1-E8BD-F74A-99A3-D34025F86002}" type="slidenum">
              <a:rPr lang="en-US" smtClean="0"/>
              <a:t>12</a:t>
            </a:fld>
            <a:endParaRPr lang="en-US"/>
          </a:p>
        </p:txBody>
      </p:sp>
    </p:spTree>
    <p:extLst>
      <p:ext uri="{BB962C8B-B14F-4D97-AF65-F5344CB8AC3E}">
        <p14:creationId xmlns:p14="http://schemas.microsoft.com/office/powerpoint/2010/main" val="259092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D148-5A9E-CBF7-A54E-FD7BB585A0DB}"/>
              </a:ext>
            </a:extLst>
          </p:cNvPr>
          <p:cNvSpPr>
            <a:spLocks noGrp="1"/>
          </p:cNvSpPr>
          <p:nvPr>
            <p:ph type="title"/>
          </p:nvPr>
        </p:nvSpPr>
        <p:spPr/>
        <p:txBody>
          <a:bodyPr/>
          <a:lstStyle/>
          <a:p>
            <a:r>
              <a:rPr lang="en-US" dirty="0"/>
              <a:t>Selected Sponsors</a:t>
            </a:r>
          </a:p>
        </p:txBody>
      </p:sp>
      <p:sp>
        <p:nvSpPr>
          <p:cNvPr id="3" name="Content Placeholder 2">
            <a:extLst>
              <a:ext uri="{FF2B5EF4-FFF2-40B4-BE49-F238E27FC236}">
                <a16:creationId xmlns:a16="http://schemas.microsoft.com/office/drawing/2014/main" id="{A90577EA-3990-D3F9-5855-11C26332DEFC}"/>
              </a:ext>
            </a:extLst>
          </p:cNvPr>
          <p:cNvSpPr>
            <a:spLocks noGrp="1"/>
          </p:cNvSpPr>
          <p:nvPr>
            <p:ph idx="1"/>
          </p:nvPr>
        </p:nvSpPr>
        <p:spPr>
          <a:xfrm>
            <a:off x="838200" y="1825624"/>
            <a:ext cx="10515600" cy="4938513"/>
          </a:xfrm>
        </p:spPr>
        <p:txBody>
          <a:bodyPr>
            <a:normAutofit fontScale="92500" lnSpcReduction="20000"/>
          </a:bodyPr>
          <a:lstStyle/>
          <a:p>
            <a:r>
              <a:rPr lang="en-US" dirty="0"/>
              <a:t>Google</a:t>
            </a:r>
          </a:p>
          <a:p>
            <a:r>
              <a:rPr lang="en-US" dirty="0"/>
              <a:t>IMLS  (Institute for Museum and Library Services) National Leadership Grants Program</a:t>
            </a:r>
          </a:p>
          <a:p>
            <a:r>
              <a:rPr lang="en-US" dirty="0"/>
              <a:t>NSF (US National Science Foundation)</a:t>
            </a:r>
          </a:p>
          <a:p>
            <a:r>
              <a:rPr lang="en-US" dirty="0"/>
              <a:t>OCLC</a:t>
            </a:r>
          </a:p>
          <a:p>
            <a:r>
              <a:rPr lang="en-US" dirty="0"/>
              <a:t>Qatar National Research Fund</a:t>
            </a:r>
          </a:p>
          <a:p>
            <a:r>
              <a:rPr lang="en-US" dirty="0"/>
              <a:t>SOLINET (Southeastern Library Network)</a:t>
            </a:r>
          </a:p>
          <a:p>
            <a:r>
              <a:rPr lang="en-US" dirty="0"/>
              <a:t>SURA (Southeastern University Regional Network)</a:t>
            </a:r>
          </a:p>
          <a:p>
            <a:r>
              <a:rPr lang="en-US" dirty="0"/>
              <a:t>UNESCO</a:t>
            </a:r>
          </a:p>
          <a:p>
            <a:r>
              <a:rPr lang="en-US" dirty="0"/>
              <a:t>U.S. Dept. of Education, FIPSE (Fund for the Improvement of Post-Secondary Education) Program</a:t>
            </a:r>
          </a:p>
          <a:p>
            <a:r>
              <a:rPr lang="en-US" dirty="0"/>
              <a:t>Virginia Tech: University Libraries, Computer Science </a:t>
            </a:r>
          </a:p>
        </p:txBody>
      </p:sp>
    </p:spTree>
    <p:extLst>
      <p:ext uri="{BB962C8B-B14F-4D97-AF65-F5344CB8AC3E}">
        <p14:creationId xmlns:p14="http://schemas.microsoft.com/office/powerpoint/2010/main" val="156794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85C3-3F4D-B332-67BA-9A2E7742DA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E4D9A-1CD3-A66A-351B-365CF1C8905F}"/>
              </a:ext>
            </a:extLst>
          </p:cNvPr>
          <p:cNvSpPr>
            <a:spLocks noGrp="1"/>
          </p:cNvSpPr>
          <p:nvPr>
            <p:ph type="title"/>
          </p:nvPr>
        </p:nvSpPr>
        <p:spPr/>
        <p:txBody>
          <a:bodyPr/>
          <a:lstStyle/>
          <a:p>
            <a:r>
              <a:rPr lang="en-US" dirty="0"/>
              <a:t>Selected Research Theses and Dissertations</a:t>
            </a:r>
          </a:p>
        </p:txBody>
      </p:sp>
      <p:sp>
        <p:nvSpPr>
          <p:cNvPr id="3" name="Content Placeholder 2">
            <a:extLst>
              <a:ext uri="{FF2B5EF4-FFF2-40B4-BE49-F238E27FC236}">
                <a16:creationId xmlns:a16="http://schemas.microsoft.com/office/drawing/2014/main" id="{0925CEB6-0849-1C27-3759-FB10D548C00C}"/>
              </a:ext>
            </a:extLst>
          </p:cNvPr>
          <p:cNvSpPr>
            <a:spLocks noGrp="1"/>
          </p:cNvSpPr>
          <p:nvPr>
            <p:ph idx="1"/>
          </p:nvPr>
        </p:nvSpPr>
        <p:spPr>
          <a:xfrm>
            <a:off x="838200" y="1825624"/>
            <a:ext cx="10515600" cy="4938513"/>
          </a:xfrm>
        </p:spPr>
        <p:txBody>
          <a:bodyPr>
            <a:normAutofit fontScale="47500" lnSpcReduction="20000"/>
          </a:bodyPr>
          <a:lstStyle/>
          <a:p>
            <a:r>
              <a:rPr lang="en-US" dirty="0"/>
              <a:t>Chenyu Mao, "Enhancing Layout Understanding via Human-in-the-Loop: A User Study on PDF-to-HTML Conversion for Long Documents", Virginia Tech, Computer Science, MS thesis defense February 7, 2025, https://</a:t>
            </a:r>
            <a:r>
              <a:rPr lang="en-US" dirty="0" err="1"/>
              <a:t>hdl.handle.net</a:t>
            </a:r>
            <a:r>
              <a:rPr lang="en-US" dirty="0"/>
              <a:t>/10919/125076</a:t>
            </a:r>
          </a:p>
          <a:p>
            <a:r>
              <a:rPr lang="en-US" dirty="0"/>
              <a:t>Pradyumna Upendra Dasu, "Topic Modeling for Heterogeneous Digital Libraries: Tailored Approaches Using Large Language Models," Virginia Tech, Computer Science, MS thesis defense December 13, 2024, https://</a:t>
            </a:r>
            <a:r>
              <a:rPr lang="en-US" dirty="0" err="1"/>
              <a:t>hdl.handle.net</a:t>
            </a:r>
            <a:r>
              <a:rPr lang="en-US" dirty="0"/>
              <a:t>/10919/124154</a:t>
            </a:r>
          </a:p>
          <a:p>
            <a:r>
              <a:rPr lang="en-US" dirty="0"/>
              <a:t>Bipasha Banerjee. "Improving access to ETD elements through chapter categorization and summarization," Virginia Tech, Computer Science, doctoral dissertation defended 6/21/2024, https://</a:t>
            </a:r>
            <a:r>
              <a:rPr lang="en-US" dirty="0" err="1"/>
              <a:t>hdl.handle.net</a:t>
            </a:r>
            <a:r>
              <a:rPr lang="en-US" dirty="0"/>
              <a:t>/10919/120890</a:t>
            </a:r>
          </a:p>
          <a:p>
            <a:r>
              <a:rPr lang="en-US" dirty="0"/>
              <a:t>Aman Ahuja. "Analyzing and Navigating Electronic Theses and Dissertations", PhD defense 12 June 2023, Virginia Tech, Computer Science, with demonstration of HTML results and related user manual, http://</a:t>
            </a:r>
            <a:r>
              <a:rPr lang="en-US" dirty="0" err="1"/>
              <a:t>hdl.handle.net</a:t>
            </a:r>
            <a:r>
              <a:rPr lang="en-US" dirty="0"/>
              <a:t>/10919/115817, winner of 2023 Innovative ETD Award (awarded by NDLTD).</a:t>
            </a:r>
          </a:p>
          <a:p>
            <a:r>
              <a:rPr lang="en-US" dirty="0"/>
              <a:t>Dhanush Dinesh, "Utilizing Docker and Kafka for Highly Scalable Bulk Processing of Electronic Theses and Dissertations (ETDs)", MEng project and report defended May 9, 2023, Virginia Tech, ECE, http://</a:t>
            </a:r>
            <a:r>
              <a:rPr lang="en-US" dirty="0" err="1"/>
              <a:t>hdl.handle.net</a:t>
            </a:r>
            <a:r>
              <a:rPr lang="en-US" dirty="0"/>
              <a:t>/10919/115782</a:t>
            </a:r>
          </a:p>
          <a:p>
            <a:r>
              <a:rPr lang="en-US" dirty="0"/>
              <a:t>Javaid Akbar Manzoor, "Segmenting Electronic Theses and Dissertations By Chapters." Virginia Tech, Computer Science, MS thesis defended September 23, 2022, http://</a:t>
            </a:r>
            <a:r>
              <a:rPr lang="en-US" dirty="0" err="1"/>
              <a:t>hdl.handle.net</a:t>
            </a:r>
            <a:r>
              <a:rPr lang="en-US" dirty="0"/>
              <a:t>/10919/113246</a:t>
            </a:r>
          </a:p>
          <a:p>
            <a:r>
              <a:rPr lang="en-US" dirty="0"/>
              <a:t>Eman H. Abdelrahman, "Improving the Accessibility of Arabic Electronic Theses and Dissertations (ETDs) with Metadata and Classification." Virginia Tech, Computer Science, MS thesis defended November 29, 2021, http://</a:t>
            </a:r>
            <a:r>
              <a:rPr lang="en-US" dirty="0" err="1"/>
              <a:t>hdl.handle.net</a:t>
            </a:r>
            <a:r>
              <a:rPr lang="en-US" dirty="0"/>
              <a:t>/10919/107790</a:t>
            </a:r>
          </a:p>
          <a:p>
            <a:r>
              <a:rPr lang="en-US" dirty="0" err="1"/>
              <a:t>Sampanna</a:t>
            </a:r>
            <a:r>
              <a:rPr lang="en-US" dirty="0"/>
              <a:t> Yashwant Kahu, "Figure extraction from scanned electronic theses and dissertations", final MS thesis defense 9/29/2020, Virginia Tech, Electrical and Computer Engineering, http://</a:t>
            </a:r>
            <a:r>
              <a:rPr lang="en-US" dirty="0" err="1"/>
              <a:t>hdl.handle.net</a:t>
            </a:r>
            <a:r>
              <a:rPr lang="en-US" dirty="0"/>
              <a:t>/10919/100113</a:t>
            </a:r>
          </a:p>
          <a:p>
            <a:r>
              <a:rPr lang="en-US" dirty="0"/>
              <a:t>Palakh Mignonne Jude, "Increasing Accessibility of Electronic Theses and Dissertations (ETDs) Through Chapter-level Classification", June 2020, MS thesis, Computer Science, http://</a:t>
            </a:r>
            <a:r>
              <a:rPr lang="en-US" dirty="0" err="1"/>
              <a:t>hdl.handle.net</a:t>
            </a:r>
            <a:r>
              <a:rPr lang="en-US" dirty="0"/>
              <a:t>/10919/99294</a:t>
            </a:r>
          </a:p>
          <a:p>
            <a:r>
              <a:rPr lang="en-US" dirty="0"/>
              <a:t>W. Ryan Richardson, "Using Concept Maps as a Tool for Cross-Language Relevance Determination", July 2007, PhD dissertation, http://</a:t>
            </a:r>
            <a:r>
              <a:rPr lang="en-US" dirty="0" err="1"/>
              <a:t>hdl.handle.net</a:t>
            </a:r>
            <a:r>
              <a:rPr lang="en-US" dirty="0"/>
              <a:t>/10919/28191</a:t>
            </a:r>
          </a:p>
          <a:p>
            <a:r>
              <a:rPr lang="en-US" dirty="0"/>
              <a:t>Aniket Prabhune, "XML for ETDs", Dec. 2002, MS independent study report, Virginia Tech Dept. of Computer Science Technical Report TR-02-28, http://</a:t>
            </a:r>
            <a:r>
              <a:rPr lang="en-US" dirty="0" err="1"/>
              <a:t>hdl.handle.net</a:t>
            </a:r>
            <a:r>
              <a:rPr lang="en-US" dirty="0"/>
              <a:t>/10919/20115</a:t>
            </a:r>
          </a:p>
          <a:p>
            <a:r>
              <a:rPr lang="en-US" dirty="0"/>
              <a:t>Hussein Suleman, "Open Digital Libraries", Nov. 2002, PhD dissertation, http://</a:t>
            </a:r>
            <a:r>
              <a:rPr lang="en-US" dirty="0" err="1"/>
              <a:t>hdl.handle.net</a:t>
            </a:r>
            <a:r>
              <a:rPr lang="en-US" dirty="0"/>
              <a:t>/10919/29712</a:t>
            </a:r>
          </a:p>
        </p:txBody>
      </p:sp>
    </p:spTree>
    <p:extLst>
      <p:ext uri="{BB962C8B-B14F-4D97-AF65-F5344CB8AC3E}">
        <p14:creationId xmlns:p14="http://schemas.microsoft.com/office/powerpoint/2010/main" val="358136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E0B2-7283-92C1-551A-FC157554B265}"/>
              </a:ext>
            </a:extLst>
          </p:cNvPr>
          <p:cNvSpPr>
            <a:spLocks noGrp="1"/>
          </p:cNvSpPr>
          <p:nvPr>
            <p:ph type="title"/>
          </p:nvPr>
        </p:nvSpPr>
        <p:spPr/>
        <p:txBody>
          <a:bodyPr/>
          <a:lstStyle/>
          <a:p>
            <a:r>
              <a:rPr lang="en-US" dirty="0"/>
              <a:t>Collaboration between NDLTD and USETDA </a:t>
            </a:r>
          </a:p>
        </p:txBody>
      </p:sp>
      <p:sp>
        <p:nvSpPr>
          <p:cNvPr id="3" name="Content Placeholder 2">
            <a:extLst>
              <a:ext uri="{FF2B5EF4-FFF2-40B4-BE49-F238E27FC236}">
                <a16:creationId xmlns:a16="http://schemas.microsoft.com/office/drawing/2014/main" id="{DC68C827-7160-1E00-6E09-C5CB2FE09BD3}"/>
              </a:ext>
            </a:extLst>
          </p:cNvPr>
          <p:cNvSpPr>
            <a:spLocks noGrp="1"/>
          </p:cNvSpPr>
          <p:nvPr>
            <p:ph idx="1"/>
          </p:nvPr>
        </p:nvSpPr>
        <p:spPr>
          <a:xfrm>
            <a:off x="838200" y="1450179"/>
            <a:ext cx="10515600" cy="3263107"/>
          </a:xfrm>
        </p:spPr>
        <p:txBody>
          <a:bodyPr>
            <a:normAutofit/>
          </a:bodyPr>
          <a:lstStyle/>
          <a:p>
            <a:r>
              <a:rPr lang="en-US" dirty="0"/>
              <a:t>ETD 2017</a:t>
            </a:r>
          </a:p>
          <a:p>
            <a:pPr lvl="1"/>
            <a:r>
              <a:rPr lang="en-US" dirty="0"/>
              <a:t>George Mason University, Washington Research Library Consortium, and USETDA</a:t>
            </a:r>
          </a:p>
          <a:p>
            <a:pPr lvl="1"/>
            <a:r>
              <a:rPr lang="en-US" dirty="0"/>
              <a:t>Collaboratively run in Washington, D.C. from August 7, 2017</a:t>
            </a:r>
          </a:p>
          <a:p>
            <a:r>
              <a:rPr lang="en-US" dirty="0"/>
              <a:t>This event – run collaboratively</a:t>
            </a:r>
          </a:p>
          <a:p>
            <a:r>
              <a:rPr lang="en-US" dirty="0"/>
              <a:t>Planning to explore a possible merger in 2026</a:t>
            </a:r>
          </a:p>
        </p:txBody>
      </p:sp>
      <p:grpSp>
        <p:nvGrpSpPr>
          <p:cNvPr id="8" name="Group 7" descr="Logos of NDLTD and USETDA">
            <a:extLst>
              <a:ext uri="{FF2B5EF4-FFF2-40B4-BE49-F238E27FC236}">
                <a16:creationId xmlns:a16="http://schemas.microsoft.com/office/drawing/2014/main" id="{102D3AC2-021F-2D9E-EEB8-2CAF0DC20C09}"/>
              </a:ext>
            </a:extLst>
          </p:cNvPr>
          <p:cNvGrpSpPr/>
          <p:nvPr/>
        </p:nvGrpSpPr>
        <p:grpSpPr>
          <a:xfrm>
            <a:off x="2663145" y="4578350"/>
            <a:ext cx="7039882" cy="1778000"/>
            <a:chOff x="2659290" y="1690688"/>
            <a:chExt cx="7039882" cy="1778000"/>
          </a:xfrm>
        </p:grpSpPr>
        <p:pic>
          <p:nvPicPr>
            <p:cNvPr id="6146" name="Picture 2" descr="USETDA">
              <a:extLst>
                <a:ext uri="{FF2B5EF4-FFF2-40B4-BE49-F238E27FC236}">
                  <a16:creationId xmlns:a16="http://schemas.microsoft.com/office/drawing/2014/main" id="{3E03A7DF-63F1-A28B-3209-6DD86CE72F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186"/>
            <a:stretch>
              <a:fillRect/>
            </a:stretch>
          </p:blipFill>
          <p:spPr bwMode="auto">
            <a:xfrm>
              <a:off x="4972958" y="1690688"/>
              <a:ext cx="4726214" cy="177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DLTD | Christiansburg VA">
              <a:extLst>
                <a:ext uri="{FF2B5EF4-FFF2-40B4-BE49-F238E27FC236}">
                  <a16:creationId xmlns:a16="http://schemas.microsoft.com/office/drawing/2014/main" id="{719E7436-2BBE-C948-1F9D-0472BE82E5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40" b="18438"/>
            <a:stretch>
              <a:fillRect/>
            </a:stretch>
          </p:blipFill>
          <p:spPr bwMode="auto">
            <a:xfrm>
              <a:off x="2659290" y="1825625"/>
              <a:ext cx="2060121" cy="1300404"/>
            </a:xfrm>
            <a:prstGeom prst="rect">
              <a:avLst/>
            </a:prstGeom>
            <a:noFill/>
            <a:extLst>
              <a:ext uri="{909E8E84-426E-40DD-AFC4-6F175D3DCCD1}">
                <a14:hiddenFill xmlns:a14="http://schemas.microsoft.com/office/drawing/2010/main">
                  <a:solidFill>
                    <a:srgbClr val="FFFFFF"/>
                  </a:solidFill>
                </a14:hiddenFill>
              </a:ext>
            </a:extLst>
          </p:spPr>
        </p:pic>
        <p:sp>
          <p:nvSpPr>
            <p:cNvPr id="5" name="Cross 4">
              <a:extLst>
                <a:ext uri="{FF2B5EF4-FFF2-40B4-BE49-F238E27FC236}">
                  <a16:creationId xmlns:a16="http://schemas.microsoft.com/office/drawing/2014/main" id="{A530309A-9D9B-16E2-1F4F-543816C44055}"/>
                </a:ext>
              </a:extLst>
            </p:cNvPr>
            <p:cNvSpPr/>
            <p:nvPr/>
          </p:nvSpPr>
          <p:spPr>
            <a:xfrm>
              <a:off x="4842330" y="2284185"/>
              <a:ext cx="415471" cy="415471"/>
            </a:xfrm>
            <a:prstGeom prst="plus">
              <a:avLst>
                <a:gd name="adj" fmla="val 499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a:extLst>
              <a:ext uri="{FF2B5EF4-FFF2-40B4-BE49-F238E27FC236}">
                <a16:creationId xmlns:a16="http://schemas.microsoft.com/office/drawing/2014/main" id="{F8BC99E7-6850-63B8-C64E-C901F3979210}"/>
              </a:ext>
            </a:extLst>
          </p:cNvPr>
          <p:cNvSpPr>
            <a:spLocks noGrp="1"/>
          </p:cNvSpPr>
          <p:nvPr>
            <p:ph type="ftr" sz="quarter" idx="11"/>
          </p:nvPr>
        </p:nvSpPr>
        <p:spPr/>
        <p:txBody>
          <a:bodyPr/>
          <a:lstStyle/>
          <a:p>
            <a:r>
              <a:rPr lang="en-US" dirty="0" err="1"/>
              <a:t>fox@ndltd.org</a:t>
            </a:r>
            <a:endParaRPr lang="en-US" dirty="0"/>
          </a:p>
        </p:txBody>
      </p:sp>
      <p:sp>
        <p:nvSpPr>
          <p:cNvPr id="7" name="Slide Number Placeholder 6">
            <a:extLst>
              <a:ext uri="{FF2B5EF4-FFF2-40B4-BE49-F238E27FC236}">
                <a16:creationId xmlns:a16="http://schemas.microsoft.com/office/drawing/2014/main" id="{9019B59F-9F1B-1BE6-3285-7CCC8546A090}"/>
              </a:ext>
            </a:extLst>
          </p:cNvPr>
          <p:cNvSpPr>
            <a:spLocks noGrp="1"/>
          </p:cNvSpPr>
          <p:nvPr>
            <p:ph type="sldNum" sz="quarter" idx="12"/>
          </p:nvPr>
        </p:nvSpPr>
        <p:spPr/>
        <p:txBody>
          <a:bodyPr/>
          <a:lstStyle/>
          <a:p>
            <a:fld id="{49FFEFB1-E8BD-F74A-99A3-D34025F86002}" type="slidenum">
              <a:rPr lang="en-US" smtClean="0"/>
              <a:t>15</a:t>
            </a:fld>
            <a:endParaRPr lang="en-US"/>
          </a:p>
        </p:txBody>
      </p:sp>
    </p:spTree>
    <p:extLst>
      <p:ext uri="{BB962C8B-B14F-4D97-AF65-F5344CB8AC3E}">
        <p14:creationId xmlns:p14="http://schemas.microsoft.com/office/powerpoint/2010/main" val="271361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Number Placeholder 5"/>
          <p:cNvSpPr>
            <a:spLocks noGrp="1"/>
          </p:cNvSpPr>
          <p:nvPr>
            <p:ph type="sldNum" sz="quarter" idx="12"/>
          </p:nvPr>
        </p:nvSpPr>
        <p:spPr>
          <a:noFill/>
        </p:spPr>
        <p:txBody>
          <a:bodyPr/>
          <a:lstStyle/>
          <a:p>
            <a:fld id="{7298DC19-B12B-4427-9E5B-D5201636E0AD}" type="slidenum">
              <a:rPr lang="en-US" smtClean="0"/>
              <a:pPr/>
              <a:t>16</a:t>
            </a:fld>
            <a:endParaRPr lang="en-US"/>
          </a:p>
        </p:txBody>
      </p:sp>
      <p:sp>
        <p:nvSpPr>
          <p:cNvPr id="276483" name="Rectangle 4"/>
          <p:cNvSpPr>
            <a:spLocks noGrp="1" noChangeArrowheads="1"/>
          </p:cNvSpPr>
          <p:nvPr>
            <p:ph type="ctrTitle"/>
          </p:nvPr>
        </p:nvSpPr>
        <p:spPr>
          <a:xfrm>
            <a:off x="2209800" y="1524001"/>
            <a:ext cx="7772400" cy="1470025"/>
          </a:xfrm>
        </p:spPr>
        <p:txBody>
          <a:bodyPr>
            <a:normAutofit fontScale="90000"/>
          </a:bodyPr>
          <a:lstStyle/>
          <a:p>
            <a:pPr eaLnBrk="1" hangingPunct="1"/>
            <a:r>
              <a:rPr lang="en-US" dirty="0"/>
              <a:t>Questions?</a:t>
            </a:r>
            <a:br>
              <a:rPr lang="en-US" dirty="0"/>
            </a:br>
            <a:r>
              <a:rPr lang="en-US" dirty="0"/>
              <a:t>Discussion?</a:t>
            </a:r>
          </a:p>
        </p:txBody>
      </p:sp>
      <p:sp>
        <p:nvSpPr>
          <p:cNvPr id="276484" name="Rectangle 5"/>
          <p:cNvSpPr>
            <a:spLocks noGrp="1" noChangeArrowheads="1"/>
          </p:cNvSpPr>
          <p:nvPr>
            <p:ph type="subTitle" idx="1"/>
          </p:nvPr>
        </p:nvSpPr>
        <p:spPr>
          <a:xfrm>
            <a:off x="2895600" y="3886200"/>
            <a:ext cx="6400800" cy="2514600"/>
          </a:xfrm>
        </p:spPr>
        <p:txBody>
          <a:bodyPr/>
          <a:lstStyle/>
          <a:p>
            <a:pPr eaLnBrk="1" hangingPunct="1"/>
            <a:r>
              <a:rPr lang="en-US" dirty="0"/>
              <a:t>Thank You!</a:t>
            </a:r>
          </a:p>
          <a:p>
            <a:pPr eaLnBrk="1" hangingPunct="1"/>
            <a:r>
              <a:rPr lang="en-US" dirty="0">
                <a:hlinkClick r:id="rId3"/>
              </a:rPr>
              <a:t>fox@vt.edu</a:t>
            </a:r>
            <a:endParaRPr lang="en-US" dirty="0"/>
          </a:p>
          <a:p>
            <a:pPr eaLnBrk="1" hangingPunct="1"/>
            <a:r>
              <a:rPr lang="en-US" dirty="0">
                <a:hlinkClick r:id="rId4"/>
              </a:rPr>
              <a:t>fox@ndltd.org</a:t>
            </a:r>
            <a:endParaRPr lang="en-US" dirty="0"/>
          </a:p>
          <a:p>
            <a:pPr eaLnBrk="1" hangingPunct="1"/>
            <a:r>
              <a:rPr lang="en-US" dirty="0">
                <a:hlinkClick r:id="rId5"/>
              </a:rPr>
              <a:t>j-etd@ndltd.org</a:t>
            </a: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A2D5AD42-4C86-473F-4E21-1B865359F500}"/>
              </a:ext>
            </a:extLst>
          </p:cNvPr>
          <p:cNvSpPr txBox="1">
            <a:spLocks noChangeArrowheads="1"/>
          </p:cNvSpPr>
          <p:nvPr/>
        </p:nvSpPr>
        <p:spPr bwMode="auto">
          <a:xfrm>
            <a:off x="1730061" y="368744"/>
            <a:ext cx="87318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2400" dirty="0">
                <a:latin typeface="Arial" panose="020B0604020202020204" pitchFamily="34" charset="0"/>
                <a:cs typeface="Arial" panose="020B0604020202020204" pitchFamily="34" charset="0"/>
              </a:rPr>
              <a:t>The Networked Digital Library of Theses and Dissertations</a:t>
            </a:r>
          </a:p>
        </p:txBody>
      </p:sp>
      <p:sp>
        <p:nvSpPr>
          <p:cNvPr id="6" name="Text Box 3">
            <a:extLst>
              <a:ext uri="{FF2B5EF4-FFF2-40B4-BE49-F238E27FC236}">
                <a16:creationId xmlns:a16="http://schemas.microsoft.com/office/drawing/2014/main" id="{2BDEB48B-FEAD-8699-1BC3-BA582251AF48}"/>
              </a:ext>
            </a:extLst>
          </p:cNvPr>
          <p:cNvSpPr txBox="1">
            <a:spLocks noChangeArrowheads="1"/>
          </p:cNvSpPr>
          <p:nvPr/>
        </p:nvSpPr>
        <p:spPr bwMode="auto">
          <a:xfrm>
            <a:off x="2428282" y="684409"/>
            <a:ext cx="76200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6600" dirty="0" err="1">
                <a:solidFill>
                  <a:schemeClr val="accent3"/>
                </a:solidFill>
                <a:latin typeface="Arial" panose="020B0604020202020204" pitchFamily="34" charset="0"/>
                <a:cs typeface="Arial" panose="020B0604020202020204" pitchFamily="34" charset="0"/>
              </a:rPr>
              <a:t>www.NDLTD.org</a:t>
            </a:r>
            <a:endParaRPr lang="en-US" sz="6600" dirty="0">
              <a:solidFill>
                <a:schemeClr val="accent3"/>
              </a:solidFill>
              <a:latin typeface="Arial" panose="020B0604020202020204" pitchFamily="34" charset="0"/>
              <a:cs typeface="Arial" panose="020B0604020202020204" pitchFamily="34" charset="0"/>
            </a:endParaRPr>
          </a:p>
        </p:txBody>
      </p:sp>
      <p:sp>
        <p:nvSpPr>
          <p:cNvPr id="7" name="Text Box 4">
            <a:extLst>
              <a:ext uri="{FF2B5EF4-FFF2-40B4-BE49-F238E27FC236}">
                <a16:creationId xmlns:a16="http://schemas.microsoft.com/office/drawing/2014/main" id="{C0C901F3-175C-5D76-125C-1AC216B823DF}"/>
              </a:ext>
            </a:extLst>
          </p:cNvPr>
          <p:cNvSpPr txBox="1">
            <a:spLocks noChangeArrowheads="1"/>
          </p:cNvSpPr>
          <p:nvPr/>
        </p:nvSpPr>
        <p:spPr bwMode="auto">
          <a:xfrm>
            <a:off x="2541028" y="5109467"/>
            <a:ext cx="732982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3200" b="0" dirty="0">
                <a:latin typeface="Arial" panose="020B0604020202020204" pitchFamily="34" charset="0"/>
                <a:cs typeface="Arial" panose="020B0604020202020204" pitchFamily="34" charset="0"/>
              </a:rPr>
              <a:t>Leading the Worldwide ETD (Electronic</a:t>
            </a:r>
          </a:p>
          <a:p>
            <a:pPr algn="ctr"/>
            <a:r>
              <a:rPr lang="en-US" sz="3200" b="0" dirty="0">
                <a:latin typeface="Arial" panose="020B0604020202020204" pitchFamily="34" charset="0"/>
                <a:cs typeface="Arial" panose="020B0604020202020204" pitchFamily="34" charset="0"/>
              </a:rPr>
              <a:t>Thesis and Dissertation) Initiative</a:t>
            </a:r>
          </a:p>
        </p:txBody>
      </p:sp>
      <p:sp>
        <p:nvSpPr>
          <p:cNvPr id="8" name="Text Box 5">
            <a:extLst>
              <a:ext uri="{FF2B5EF4-FFF2-40B4-BE49-F238E27FC236}">
                <a16:creationId xmlns:a16="http://schemas.microsoft.com/office/drawing/2014/main" id="{AAD062F2-1792-8E72-6869-9859EBE0A61F}"/>
              </a:ext>
            </a:extLst>
          </p:cNvPr>
          <p:cNvSpPr txBox="1">
            <a:spLocks noChangeArrowheads="1"/>
          </p:cNvSpPr>
          <p:nvPr/>
        </p:nvSpPr>
        <p:spPr bwMode="auto">
          <a:xfrm>
            <a:off x="2777905" y="1962070"/>
            <a:ext cx="7092950" cy="3108543"/>
          </a:xfrm>
          <a:prstGeom prst="rect">
            <a:avLst/>
          </a:prstGeom>
          <a:noFill/>
          <a:ln w="25400">
            <a:solidFill>
              <a:schemeClr val="tx2"/>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2800" b="0" i="1" dirty="0">
                <a:latin typeface="Arial" panose="020B0604020202020204" pitchFamily="34" charset="0"/>
                <a:cs typeface="Arial" panose="020B0604020202020204" pitchFamily="34" charset="0"/>
              </a:rPr>
              <a:t>Advocate:</a:t>
            </a:r>
          </a:p>
          <a:p>
            <a:pPr algn="ctr"/>
            <a:r>
              <a:rPr lang="en-US" sz="2800" b="0" dirty="0">
                <a:latin typeface="Arial" panose="020B0604020202020204" pitchFamily="34" charset="0"/>
                <a:cs typeface="Arial" panose="020B0604020202020204" pitchFamily="34" charset="0"/>
              </a:rPr>
              <a:t>Training Authors</a:t>
            </a:r>
          </a:p>
          <a:p>
            <a:pPr algn="ctr"/>
            <a:r>
              <a:rPr lang="en-US" sz="2800" b="0" dirty="0">
                <a:latin typeface="Arial" panose="020B0604020202020204" pitchFamily="34" charset="0"/>
                <a:cs typeface="Arial" panose="020B0604020202020204" pitchFamily="34" charset="0"/>
              </a:rPr>
              <a:t>Expanding Access</a:t>
            </a:r>
          </a:p>
          <a:p>
            <a:pPr algn="ctr"/>
            <a:r>
              <a:rPr lang="en-US" sz="2800" b="0" dirty="0">
                <a:latin typeface="Arial" panose="020B0604020202020204" pitchFamily="34" charset="0"/>
                <a:cs typeface="Arial" panose="020B0604020202020204" pitchFamily="34" charset="0"/>
              </a:rPr>
              <a:t>Preserving Knowledge</a:t>
            </a:r>
          </a:p>
          <a:p>
            <a:pPr algn="ctr"/>
            <a:r>
              <a:rPr lang="en-US" sz="2800" b="0" dirty="0">
                <a:latin typeface="Arial" panose="020B0604020202020204" pitchFamily="34" charset="0"/>
                <a:cs typeface="Arial" panose="020B0604020202020204" pitchFamily="34" charset="0"/>
              </a:rPr>
              <a:t>Improving Graduate Education</a:t>
            </a:r>
          </a:p>
          <a:p>
            <a:pPr algn="ctr"/>
            <a:r>
              <a:rPr lang="en-US" sz="2800" b="0" dirty="0">
                <a:latin typeface="Arial" panose="020B0604020202020204" pitchFamily="34" charset="0"/>
                <a:cs typeface="Arial" panose="020B0604020202020204" pitchFamily="34" charset="0"/>
              </a:rPr>
              <a:t>Enhancing Scholarly Communication</a:t>
            </a:r>
          </a:p>
          <a:p>
            <a:pPr algn="ctr"/>
            <a:r>
              <a:rPr lang="en-US" sz="2800" b="0" dirty="0">
                <a:latin typeface="Arial" panose="020B0604020202020204" pitchFamily="34" charset="0"/>
                <a:cs typeface="Arial" panose="020B0604020202020204" pitchFamily="34" charset="0"/>
              </a:rPr>
              <a:t>Empowering Students &amp; Universities</a:t>
            </a:r>
          </a:p>
        </p:txBody>
      </p:sp>
      <p:sp>
        <p:nvSpPr>
          <p:cNvPr id="9" name="Footer Placeholder 8">
            <a:extLst>
              <a:ext uri="{FF2B5EF4-FFF2-40B4-BE49-F238E27FC236}">
                <a16:creationId xmlns:a16="http://schemas.microsoft.com/office/drawing/2014/main" id="{86B673BD-6195-A7AF-808B-366EC3238673}"/>
              </a:ext>
            </a:extLst>
          </p:cNvPr>
          <p:cNvSpPr>
            <a:spLocks noGrp="1"/>
          </p:cNvSpPr>
          <p:nvPr>
            <p:ph type="ftr" sz="quarter" idx="11"/>
          </p:nvPr>
        </p:nvSpPr>
        <p:spPr/>
        <p:txBody>
          <a:bodyPr/>
          <a:lstStyle/>
          <a:p>
            <a:r>
              <a:rPr lang="en-US" dirty="0" err="1"/>
              <a:t>fox@ndltd.org</a:t>
            </a:r>
            <a:endParaRPr lang="en-US" dirty="0"/>
          </a:p>
        </p:txBody>
      </p:sp>
      <p:sp>
        <p:nvSpPr>
          <p:cNvPr id="10" name="Slide Number Placeholder 9">
            <a:extLst>
              <a:ext uri="{FF2B5EF4-FFF2-40B4-BE49-F238E27FC236}">
                <a16:creationId xmlns:a16="http://schemas.microsoft.com/office/drawing/2014/main" id="{34C5B718-064C-542E-D0F5-17418A499F35}"/>
              </a:ext>
            </a:extLst>
          </p:cNvPr>
          <p:cNvSpPr>
            <a:spLocks noGrp="1"/>
          </p:cNvSpPr>
          <p:nvPr>
            <p:ph type="sldNum" sz="quarter" idx="12"/>
          </p:nvPr>
        </p:nvSpPr>
        <p:spPr/>
        <p:txBody>
          <a:bodyPr/>
          <a:lstStyle/>
          <a:p>
            <a:fld id="{49FFEFB1-E8BD-F74A-99A3-D34025F86002}" type="slidenum">
              <a:rPr lang="en-US" smtClean="0"/>
              <a:t>2</a:t>
            </a:fld>
            <a:endParaRPr lang="en-US"/>
          </a:p>
        </p:txBody>
      </p:sp>
    </p:spTree>
    <p:extLst>
      <p:ext uri="{BB962C8B-B14F-4D97-AF65-F5344CB8AC3E}">
        <p14:creationId xmlns:p14="http://schemas.microsoft.com/office/powerpoint/2010/main" val="199705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536DE-832A-3655-0318-13BC7A90B944}"/>
              </a:ext>
            </a:extLst>
          </p:cNvPr>
          <p:cNvSpPr>
            <a:spLocks noGrp="1"/>
          </p:cNvSpPr>
          <p:nvPr>
            <p:ph type="title"/>
          </p:nvPr>
        </p:nvSpPr>
        <p:spPr/>
        <p:txBody>
          <a:bodyPr/>
          <a:lstStyle/>
          <a:p>
            <a:r>
              <a:rPr lang="en-US" dirty="0">
                <a:latin typeface="Arial" charset="0"/>
              </a:rPr>
              <a:t>Mission</a:t>
            </a:r>
            <a:endParaRPr lang="en-US" dirty="0"/>
          </a:p>
        </p:txBody>
      </p:sp>
      <p:sp>
        <p:nvSpPr>
          <p:cNvPr id="5" name="Content Placeholder 4">
            <a:extLst>
              <a:ext uri="{FF2B5EF4-FFF2-40B4-BE49-F238E27FC236}">
                <a16:creationId xmlns:a16="http://schemas.microsoft.com/office/drawing/2014/main" id="{7EA9C664-ACE1-1124-CDDD-472F9466FB29}"/>
              </a:ext>
            </a:extLst>
          </p:cNvPr>
          <p:cNvSpPr>
            <a:spLocks noGrp="1"/>
          </p:cNvSpPr>
          <p:nvPr>
            <p:ph idx="1"/>
          </p:nvPr>
        </p:nvSpPr>
        <p:spPr>
          <a:xfrm>
            <a:off x="838200" y="1825625"/>
            <a:ext cx="10515600" cy="4587286"/>
          </a:xfrm>
        </p:spPr>
        <p:txBody>
          <a:bodyPr>
            <a:normAutofit fontScale="92500"/>
          </a:bodyPr>
          <a:lstStyle/>
          <a:p>
            <a:pPr>
              <a:lnSpc>
                <a:spcPct val="115000"/>
              </a:lnSpc>
              <a:defRPr/>
            </a:pPr>
            <a:r>
              <a:rPr lang="en-US" dirty="0">
                <a:latin typeface="Arial" charset="0"/>
              </a:rPr>
              <a:t>The Networked Digital Library of Theses and Dissertations (NDLTD) is an international organization that, through leadership and innovation, promotes the adoption, creation, dissemination, use, and preservation of electronic theses and dissertations (ETDs).</a:t>
            </a:r>
            <a:endParaRPr lang="en-US" sz="2000" dirty="0">
              <a:latin typeface="Arial" charset="0"/>
            </a:endParaRPr>
          </a:p>
          <a:p>
            <a:pPr>
              <a:defRPr/>
            </a:pPr>
            <a:r>
              <a:rPr lang="en-US" dirty="0">
                <a:latin typeface="Arial" charset="0"/>
              </a:rPr>
              <a:t>The NDLTD encourages and supports the efforts of institutions of higher education &amp; their communities to advance and apply electronic publishing &amp; digital libraries (including repositories), thus enabling them</a:t>
            </a:r>
          </a:p>
          <a:p>
            <a:pPr lvl="1">
              <a:defRPr/>
            </a:pPr>
            <a:r>
              <a:rPr lang="en-US" dirty="0">
                <a:latin typeface="Arial" charset="0"/>
              </a:rPr>
              <a:t>to provide open access to scholarship</a:t>
            </a:r>
          </a:p>
          <a:p>
            <a:pPr lvl="1">
              <a:defRPr/>
            </a:pPr>
            <a:r>
              <a:rPr lang="en-US" dirty="0">
                <a:latin typeface="Arial" charset="0"/>
              </a:rPr>
              <a:t>to share knowledge more effectively, in order </a:t>
            </a:r>
          </a:p>
          <a:p>
            <a:pPr lvl="1">
              <a:defRPr/>
            </a:pPr>
            <a:r>
              <a:rPr lang="en-US" dirty="0">
                <a:latin typeface="Arial" charset="0"/>
              </a:rPr>
              <a:t>to unlock the potential benefits worldwide</a:t>
            </a:r>
          </a:p>
        </p:txBody>
      </p:sp>
      <p:sp>
        <p:nvSpPr>
          <p:cNvPr id="2" name="Footer Placeholder 1">
            <a:extLst>
              <a:ext uri="{FF2B5EF4-FFF2-40B4-BE49-F238E27FC236}">
                <a16:creationId xmlns:a16="http://schemas.microsoft.com/office/drawing/2014/main" id="{83C434E2-31A2-A4B9-8B71-817E97B46FBF}"/>
              </a:ext>
            </a:extLst>
          </p:cNvPr>
          <p:cNvSpPr>
            <a:spLocks noGrp="1"/>
          </p:cNvSpPr>
          <p:nvPr>
            <p:ph type="ftr" sz="quarter" idx="11"/>
          </p:nvPr>
        </p:nvSpPr>
        <p:spPr/>
        <p:txBody>
          <a:bodyPr/>
          <a:lstStyle/>
          <a:p>
            <a:r>
              <a:rPr lang="en-US" dirty="0" err="1"/>
              <a:t>fox@ndltd.org</a:t>
            </a:r>
            <a:endParaRPr lang="en-US" dirty="0"/>
          </a:p>
        </p:txBody>
      </p:sp>
      <p:sp>
        <p:nvSpPr>
          <p:cNvPr id="3" name="Slide Number Placeholder 2">
            <a:extLst>
              <a:ext uri="{FF2B5EF4-FFF2-40B4-BE49-F238E27FC236}">
                <a16:creationId xmlns:a16="http://schemas.microsoft.com/office/drawing/2014/main" id="{14115824-36A5-E705-1191-AF01252FA0B0}"/>
              </a:ext>
            </a:extLst>
          </p:cNvPr>
          <p:cNvSpPr>
            <a:spLocks noGrp="1"/>
          </p:cNvSpPr>
          <p:nvPr>
            <p:ph type="sldNum" sz="quarter" idx="12"/>
          </p:nvPr>
        </p:nvSpPr>
        <p:spPr/>
        <p:txBody>
          <a:bodyPr/>
          <a:lstStyle/>
          <a:p>
            <a:fld id="{49FFEFB1-E8BD-F74A-99A3-D34025F86002}" type="slidenum">
              <a:rPr lang="en-US" smtClean="0"/>
              <a:t>3</a:t>
            </a:fld>
            <a:endParaRPr lang="en-US"/>
          </a:p>
        </p:txBody>
      </p:sp>
    </p:spTree>
    <p:extLst>
      <p:ext uri="{BB962C8B-B14F-4D97-AF65-F5344CB8AC3E}">
        <p14:creationId xmlns:p14="http://schemas.microsoft.com/office/powerpoint/2010/main" val="222371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3C4D9-41A8-FC5E-57E0-16AE9EA0E0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5E16A2-E75C-96E7-0DB1-E234B66344A9}"/>
              </a:ext>
            </a:extLst>
          </p:cNvPr>
          <p:cNvSpPr>
            <a:spLocks noGrp="1"/>
          </p:cNvSpPr>
          <p:nvPr>
            <p:ph type="title"/>
          </p:nvPr>
        </p:nvSpPr>
        <p:spPr>
          <a:xfrm>
            <a:off x="838200" y="0"/>
            <a:ext cx="10515600" cy="1325563"/>
          </a:xfrm>
        </p:spPr>
        <p:txBody>
          <a:bodyPr/>
          <a:lstStyle/>
          <a:p>
            <a:r>
              <a:rPr lang="en-US" dirty="0">
                <a:latin typeface="Arial" charset="0"/>
              </a:rPr>
              <a:t>Scenarios Supported</a:t>
            </a:r>
            <a:endParaRPr lang="en-US" dirty="0"/>
          </a:p>
        </p:txBody>
      </p:sp>
      <p:sp>
        <p:nvSpPr>
          <p:cNvPr id="5" name="Content Placeholder 4">
            <a:extLst>
              <a:ext uri="{FF2B5EF4-FFF2-40B4-BE49-F238E27FC236}">
                <a16:creationId xmlns:a16="http://schemas.microsoft.com/office/drawing/2014/main" id="{CF762479-B874-847A-38CD-7BAB6884FB9F}"/>
              </a:ext>
            </a:extLst>
          </p:cNvPr>
          <p:cNvSpPr>
            <a:spLocks noGrp="1"/>
          </p:cNvSpPr>
          <p:nvPr>
            <p:ph idx="1"/>
          </p:nvPr>
        </p:nvSpPr>
        <p:spPr>
          <a:xfrm>
            <a:off x="838200" y="1138458"/>
            <a:ext cx="10515600" cy="5274453"/>
          </a:xfrm>
        </p:spPr>
        <p:txBody>
          <a:bodyPr>
            <a:noAutofit/>
          </a:bodyPr>
          <a:lstStyle/>
          <a:p>
            <a:pPr>
              <a:lnSpc>
                <a:spcPct val="115000"/>
              </a:lnSpc>
              <a:defRPr/>
            </a:pPr>
            <a:r>
              <a:rPr lang="en-US" sz="2400" dirty="0">
                <a:latin typeface="Arial" charset="0"/>
              </a:rPr>
              <a:t>Universities</a:t>
            </a:r>
          </a:p>
          <a:p>
            <a:pPr lvl="1">
              <a:lnSpc>
                <a:spcPct val="115000"/>
              </a:lnSpc>
              <a:defRPr/>
            </a:pPr>
            <a:r>
              <a:rPr lang="en-US" dirty="0">
                <a:latin typeface="Arial" charset="0"/>
              </a:rPr>
              <a:t>Save space and costs relative to paper theses and dissertations</a:t>
            </a:r>
          </a:p>
          <a:p>
            <a:pPr lvl="1">
              <a:lnSpc>
                <a:spcPct val="115000"/>
              </a:lnSpc>
              <a:defRPr/>
            </a:pPr>
            <a:r>
              <a:rPr lang="en-US" dirty="0">
                <a:latin typeface="Arial" charset="0"/>
              </a:rPr>
              <a:t>Improve the visibility of their research</a:t>
            </a:r>
          </a:p>
          <a:p>
            <a:pPr lvl="1">
              <a:lnSpc>
                <a:spcPct val="115000"/>
              </a:lnSpc>
              <a:defRPr/>
            </a:pPr>
            <a:r>
              <a:rPr lang="en-US" dirty="0">
                <a:latin typeface="Arial" charset="0"/>
              </a:rPr>
              <a:t>Allow ETDs → launch an ETD program → enhance graduate education → require ETDs → scan old works into ETDs</a:t>
            </a:r>
          </a:p>
          <a:p>
            <a:pPr lvl="1">
              <a:lnSpc>
                <a:spcPct val="115000"/>
              </a:lnSpc>
              <a:defRPr/>
            </a:pPr>
            <a:r>
              <a:rPr lang="en-US" dirty="0">
                <a:latin typeface="Arial" charset="0"/>
              </a:rPr>
              <a:t>Have permanent preservation support</a:t>
            </a:r>
          </a:p>
          <a:p>
            <a:pPr>
              <a:defRPr/>
            </a:pPr>
            <a:r>
              <a:rPr lang="en-US" sz="2400" dirty="0">
                <a:latin typeface="Arial" charset="0"/>
              </a:rPr>
              <a:t>Graduate Students</a:t>
            </a:r>
          </a:p>
          <a:p>
            <a:pPr lvl="1">
              <a:defRPr/>
            </a:pPr>
            <a:r>
              <a:rPr lang="en-US" dirty="0">
                <a:latin typeface="Arial" charset="0"/>
              </a:rPr>
              <a:t>Save expenses related to paper copies</a:t>
            </a:r>
          </a:p>
          <a:p>
            <a:pPr lvl="1">
              <a:defRPr/>
            </a:pPr>
            <a:r>
              <a:rPr lang="en-US" dirty="0">
                <a:latin typeface="Arial" charset="0"/>
              </a:rPr>
              <a:t>Learn effective ways to communicate results using the latest electronic publishing methods and practices</a:t>
            </a:r>
          </a:p>
          <a:p>
            <a:pPr lvl="1">
              <a:defRPr/>
            </a:pPr>
            <a:r>
              <a:rPr lang="en-US" dirty="0">
                <a:latin typeface="Arial" charset="0"/>
              </a:rPr>
              <a:t>Share datasets, software, videos, and other born-digital content</a:t>
            </a:r>
          </a:p>
          <a:p>
            <a:pPr lvl="1">
              <a:defRPr/>
            </a:pPr>
            <a:r>
              <a:rPr lang="en-US" dirty="0">
                <a:latin typeface="Arial" charset="0"/>
              </a:rPr>
              <a:t>Gain greater visibility for research, receive more citations</a:t>
            </a:r>
          </a:p>
        </p:txBody>
      </p:sp>
      <p:sp>
        <p:nvSpPr>
          <p:cNvPr id="2" name="Footer Placeholder 1">
            <a:extLst>
              <a:ext uri="{FF2B5EF4-FFF2-40B4-BE49-F238E27FC236}">
                <a16:creationId xmlns:a16="http://schemas.microsoft.com/office/drawing/2014/main" id="{F41051FF-E677-4F35-3EDA-6C0D4B75F460}"/>
              </a:ext>
            </a:extLst>
          </p:cNvPr>
          <p:cNvSpPr>
            <a:spLocks noGrp="1"/>
          </p:cNvSpPr>
          <p:nvPr>
            <p:ph type="ftr" sz="quarter" idx="11"/>
          </p:nvPr>
        </p:nvSpPr>
        <p:spPr/>
        <p:txBody>
          <a:bodyPr/>
          <a:lstStyle/>
          <a:p>
            <a:r>
              <a:rPr lang="en-US" dirty="0" err="1"/>
              <a:t>fox@ndltd.org</a:t>
            </a:r>
            <a:endParaRPr lang="en-US" dirty="0"/>
          </a:p>
        </p:txBody>
      </p:sp>
      <p:sp>
        <p:nvSpPr>
          <p:cNvPr id="3" name="Slide Number Placeholder 2">
            <a:extLst>
              <a:ext uri="{FF2B5EF4-FFF2-40B4-BE49-F238E27FC236}">
                <a16:creationId xmlns:a16="http://schemas.microsoft.com/office/drawing/2014/main" id="{A2C1437B-54B4-9119-07F6-42D322F36350}"/>
              </a:ext>
            </a:extLst>
          </p:cNvPr>
          <p:cNvSpPr>
            <a:spLocks noGrp="1"/>
          </p:cNvSpPr>
          <p:nvPr>
            <p:ph type="sldNum" sz="quarter" idx="12"/>
          </p:nvPr>
        </p:nvSpPr>
        <p:spPr/>
        <p:txBody>
          <a:bodyPr/>
          <a:lstStyle/>
          <a:p>
            <a:fld id="{49FFEFB1-E8BD-F74A-99A3-D34025F86002}" type="slidenum">
              <a:rPr lang="en-US" smtClean="0"/>
              <a:t>4</a:t>
            </a:fld>
            <a:endParaRPr lang="en-US"/>
          </a:p>
        </p:txBody>
      </p:sp>
    </p:spTree>
    <p:extLst>
      <p:ext uri="{BB962C8B-B14F-4D97-AF65-F5344CB8AC3E}">
        <p14:creationId xmlns:p14="http://schemas.microsoft.com/office/powerpoint/2010/main" val="278304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A120-2E2D-BC51-1D12-D2202708456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451C59-A2B6-5705-AE59-0BE76DAC4FF5}"/>
              </a:ext>
            </a:extLst>
          </p:cNvPr>
          <p:cNvSpPr>
            <a:spLocks noGrp="1"/>
          </p:cNvSpPr>
          <p:nvPr>
            <p:ph type="title"/>
          </p:nvPr>
        </p:nvSpPr>
        <p:spPr>
          <a:xfrm>
            <a:off x="838200" y="136525"/>
            <a:ext cx="10515600" cy="1325563"/>
          </a:xfrm>
        </p:spPr>
        <p:txBody>
          <a:bodyPr/>
          <a:lstStyle/>
          <a:p>
            <a:r>
              <a:rPr lang="en-US" dirty="0">
                <a:latin typeface="Arial" charset="0"/>
              </a:rPr>
              <a:t>Website</a:t>
            </a:r>
            <a:endParaRPr lang="en-US" dirty="0"/>
          </a:p>
        </p:txBody>
      </p:sp>
      <p:sp>
        <p:nvSpPr>
          <p:cNvPr id="5" name="Content Placeholder 4">
            <a:extLst>
              <a:ext uri="{FF2B5EF4-FFF2-40B4-BE49-F238E27FC236}">
                <a16:creationId xmlns:a16="http://schemas.microsoft.com/office/drawing/2014/main" id="{F4177731-A3D6-5744-2EC0-B62B3A15E628}"/>
              </a:ext>
            </a:extLst>
          </p:cNvPr>
          <p:cNvSpPr>
            <a:spLocks noGrp="1"/>
          </p:cNvSpPr>
          <p:nvPr>
            <p:ph idx="1"/>
          </p:nvPr>
        </p:nvSpPr>
        <p:spPr>
          <a:xfrm>
            <a:off x="838200" y="1389620"/>
            <a:ext cx="10515600" cy="4587286"/>
          </a:xfrm>
        </p:spPr>
        <p:txBody>
          <a:bodyPr>
            <a:noAutofit/>
          </a:bodyPr>
          <a:lstStyle/>
          <a:p>
            <a:pPr>
              <a:lnSpc>
                <a:spcPct val="115000"/>
              </a:lnSpc>
              <a:defRPr/>
            </a:pPr>
            <a:r>
              <a:rPr lang="en-US" dirty="0" err="1">
                <a:latin typeface="Arial" charset="0"/>
              </a:rPr>
              <a:t>ndltd.org</a:t>
            </a:r>
            <a:r>
              <a:rPr lang="en-US" dirty="0">
                <a:latin typeface="Arial" charset="0"/>
              </a:rPr>
              <a:t> = </a:t>
            </a:r>
            <a:r>
              <a:rPr lang="en-US" dirty="0" err="1">
                <a:latin typeface="Arial" charset="0"/>
              </a:rPr>
              <a:t>theses.org</a:t>
            </a:r>
            <a:r>
              <a:rPr lang="en-US" dirty="0">
                <a:latin typeface="Arial" charset="0"/>
              </a:rPr>
              <a:t> = </a:t>
            </a:r>
            <a:r>
              <a:rPr lang="en-US" dirty="0" err="1">
                <a:latin typeface="Arial" charset="0"/>
              </a:rPr>
              <a:t>dissertations.org</a:t>
            </a:r>
            <a:endParaRPr lang="en-US" dirty="0">
              <a:latin typeface="Arial" charset="0"/>
            </a:endParaRPr>
          </a:p>
          <a:p>
            <a:pPr>
              <a:lnSpc>
                <a:spcPct val="115000"/>
              </a:lnSpc>
              <a:defRPr/>
            </a:pPr>
            <a:r>
              <a:rPr lang="en-US" dirty="0">
                <a:latin typeface="Arial" charset="0"/>
              </a:rPr>
              <a:t>Supports worldwide open access and member services.</a:t>
            </a:r>
          </a:p>
          <a:p>
            <a:pPr>
              <a:lnSpc>
                <a:spcPct val="115000"/>
              </a:lnSpc>
              <a:defRPr/>
            </a:pPr>
            <a:r>
              <a:rPr lang="en-US" dirty="0"/>
              <a:t>Includes resources for university administrators, librarians, faculty, students, and the general public.</a:t>
            </a:r>
          </a:p>
          <a:p>
            <a:pPr>
              <a:lnSpc>
                <a:spcPct val="115000"/>
              </a:lnSpc>
              <a:defRPr/>
            </a:pPr>
            <a:r>
              <a:rPr lang="en-US" dirty="0"/>
              <a:t>Topics include:</a:t>
            </a:r>
          </a:p>
          <a:p>
            <a:pPr lvl="1">
              <a:lnSpc>
                <a:spcPct val="115000"/>
              </a:lnSpc>
              <a:defRPr/>
            </a:pPr>
            <a:r>
              <a:rPr lang="en-US" sz="2800" dirty="0"/>
              <a:t>how to find, create, and preserve ETDs;</a:t>
            </a:r>
          </a:p>
          <a:p>
            <a:pPr lvl="1">
              <a:lnSpc>
                <a:spcPct val="115000"/>
              </a:lnSpc>
              <a:defRPr/>
            </a:pPr>
            <a:r>
              <a:rPr lang="en-US" sz="2800" dirty="0"/>
              <a:t>how to set up an ETD program;</a:t>
            </a:r>
          </a:p>
          <a:p>
            <a:pPr lvl="1">
              <a:lnSpc>
                <a:spcPct val="115000"/>
              </a:lnSpc>
              <a:defRPr/>
            </a:pPr>
            <a:r>
              <a:rPr lang="en-US" sz="2800" dirty="0"/>
              <a:t>legal and technical questions; and </a:t>
            </a:r>
          </a:p>
          <a:p>
            <a:pPr lvl="1">
              <a:lnSpc>
                <a:spcPct val="115000"/>
              </a:lnSpc>
              <a:defRPr/>
            </a:pPr>
            <a:r>
              <a:rPr lang="en-US" sz="2800" dirty="0"/>
              <a:t>the latest news and research in the ETD community</a:t>
            </a:r>
            <a:endParaRPr lang="en-US" sz="2800" dirty="0">
              <a:latin typeface="Arial" charset="0"/>
            </a:endParaRPr>
          </a:p>
        </p:txBody>
      </p:sp>
      <p:sp>
        <p:nvSpPr>
          <p:cNvPr id="2" name="Footer Placeholder 1">
            <a:extLst>
              <a:ext uri="{FF2B5EF4-FFF2-40B4-BE49-F238E27FC236}">
                <a16:creationId xmlns:a16="http://schemas.microsoft.com/office/drawing/2014/main" id="{2EB923F9-2810-9B35-FF68-14D3153351E1}"/>
              </a:ext>
            </a:extLst>
          </p:cNvPr>
          <p:cNvSpPr>
            <a:spLocks noGrp="1"/>
          </p:cNvSpPr>
          <p:nvPr>
            <p:ph type="ftr" sz="quarter" idx="11"/>
          </p:nvPr>
        </p:nvSpPr>
        <p:spPr/>
        <p:txBody>
          <a:bodyPr/>
          <a:lstStyle/>
          <a:p>
            <a:r>
              <a:rPr lang="en-US" dirty="0" err="1"/>
              <a:t>fox@ndltd.org</a:t>
            </a:r>
            <a:endParaRPr lang="en-US" dirty="0"/>
          </a:p>
        </p:txBody>
      </p:sp>
      <p:sp>
        <p:nvSpPr>
          <p:cNvPr id="3" name="Slide Number Placeholder 2">
            <a:extLst>
              <a:ext uri="{FF2B5EF4-FFF2-40B4-BE49-F238E27FC236}">
                <a16:creationId xmlns:a16="http://schemas.microsoft.com/office/drawing/2014/main" id="{5A30942A-8EAE-EE65-E08F-1C34641567EF}"/>
              </a:ext>
            </a:extLst>
          </p:cNvPr>
          <p:cNvSpPr>
            <a:spLocks noGrp="1"/>
          </p:cNvSpPr>
          <p:nvPr>
            <p:ph type="sldNum" sz="quarter" idx="12"/>
          </p:nvPr>
        </p:nvSpPr>
        <p:spPr/>
        <p:txBody>
          <a:bodyPr/>
          <a:lstStyle/>
          <a:p>
            <a:fld id="{49FFEFB1-E8BD-F74A-99A3-D34025F86002}" type="slidenum">
              <a:rPr lang="en-US" smtClean="0"/>
              <a:t>5</a:t>
            </a:fld>
            <a:endParaRPr lang="en-US"/>
          </a:p>
        </p:txBody>
      </p:sp>
    </p:spTree>
    <p:extLst>
      <p:ext uri="{BB962C8B-B14F-4D97-AF65-F5344CB8AC3E}">
        <p14:creationId xmlns:p14="http://schemas.microsoft.com/office/powerpoint/2010/main" val="414785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B1261-E33F-850E-BB22-BE8D78C5DF56}"/>
              </a:ext>
            </a:extLst>
          </p:cNvPr>
          <p:cNvSpPr>
            <a:spLocks noGrp="1"/>
          </p:cNvSpPr>
          <p:nvPr>
            <p:ph type="title"/>
          </p:nvPr>
        </p:nvSpPr>
        <p:spPr/>
        <p:txBody>
          <a:bodyPr/>
          <a:lstStyle/>
          <a:p>
            <a:r>
              <a:rPr lang="en-US" dirty="0"/>
              <a:t>Board of Directors (</a:t>
            </a:r>
            <a:r>
              <a:rPr lang="en-US" dirty="0" err="1"/>
              <a:t>BoD</a:t>
            </a:r>
            <a:r>
              <a:rPr lang="en-US" dirty="0"/>
              <a:t>) </a:t>
            </a:r>
          </a:p>
        </p:txBody>
      </p:sp>
      <p:sp>
        <p:nvSpPr>
          <p:cNvPr id="3" name="Content Placeholder 2">
            <a:extLst>
              <a:ext uri="{FF2B5EF4-FFF2-40B4-BE49-F238E27FC236}">
                <a16:creationId xmlns:a16="http://schemas.microsoft.com/office/drawing/2014/main" id="{6D7F6681-EE57-30EF-3876-6A242FCBD965}"/>
              </a:ext>
            </a:extLst>
          </p:cNvPr>
          <p:cNvSpPr>
            <a:spLocks noGrp="1"/>
          </p:cNvSpPr>
          <p:nvPr>
            <p:ph sz="half" idx="1"/>
          </p:nvPr>
        </p:nvSpPr>
        <p:spPr>
          <a:xfrm>
            <a:off x="838200" y="1825625"/>
            <a:ext cx="5181600" cy="4667250"/>
          </a:xfrm>
        </p:spPr>
        <p:txBody>
          <a:bodyPr>
            <a:normAutofit fontScale="55000" lnSpcReduction="20000"/>
          </a:bodyPr>
          <a:lstStyle/>
          <a:p>
            <a:r>
              <a:rPr lang="en-US" b="1" dirty="0">
                <a:latin typeface="Arial" charset="0"/>
              </a:rPr>
              <a:t>Edward A. Fox</a:t>
            </a:r>
            <a:r>
              <a:rPr lang="en-US" dirty="0">
                <a:latin typeface="Arial" charset="0"/>
              </a:rPr>
              <a:t>: Executive Director, Chairman of the Board, NDLTD</a:t>
            </a:r>
          </a:p>
          <a:p>
            <a:endParaRPr lang="en-US" dirty="0">
              <a:latin typeface="Arial" charset="0"/>
            </a:endParaRPr>
          </a:p>
          <a:p>
            <a:r>
              <a:rPr lang="en-US" dirty="0">
                <a:latin typeface="Arial" charset="0"/>
              </a:rPr>
              <a:t>Current Members of </a:t>
            </a:r>
            <a:r>
              <a:rPr lang="en-US" dirty="0" err="1">
                <a:latin typeface="Arial" charset="0"/>
              </a:rPr>
              <a:t>BoD</a:t>
            </a:r>
            <a:endParaRPr lang="en-US" dirty="0">
              <a:latin typeface="Arial" charset="0"/>
            </a:endParaRPr>
          </a:p>
          <a:p>
            <a:pPr lvl="1">
              <a:spcBef>
                <a:spcPts val="1000"/>
              </a:spcBef>
            </a:pPr>
            <a:r>
              <a:rPr lang="en-US" sz="2700" b="1" dirty="0"/>
              <a:t>Austin McLean</a:t>
            </a:r>
            <a:r>
              <a:rPr lang="en-US" sz="2700" dirty="0"/>
              <a:t>: ProQuest LLC (Treasurer)</a:t>
            </a:r>
          </a:p>
          <a:p>
            <a:pPr lvl="1">
              <a:spcBef>
                <a:spcPts val="1000"/>
              </a:spcBef>
            </a:pPr>
            <a:r>
              <a:rPr lang="en-US" sz="2700" b="1" dirty="0" err="1"/>
              <a:t>Ameneiha</a:t>
            </a:r>
            <a:r>
              <a:rPr lang="en-US" sz="2700" b="1" dirty="0"/>
              <a:t> Itani</a:t>
            </a:r>
            <a:r>
              <a:rPr lang="en-US" sz="2700" dirty="0"/>
              <a:t>: Perth, Australia</a:t>
            </a:r>
          </a:p>
          <a:p>
            <a:pPr lvl="1">
              <a:spcBef>
                <a:spcPts val="1000"/>
              </a:spcBef>
            </a:pPr>
            <a:r>
              <a:rPr lang="en-US" sz="2700" b="1" dirty="0"/>
              <a:t>Mariam Al Jaberi</a:t>
            </a:r>
            <a:r>
              <a:rPr lang="en-US" sz="2700" dirty="0"/>
              <a:t>: United Arab Emirates University</a:t>
            </a:r>
          </a:p>
          <a:p>
            <a:pPr lvl="1">
              <a:spcBef>
                <a:spcPts val="1000"/>
              </a:spcBef>
            </a:pPr>
            <a:r>
              <a:rPr lang="en-US" sz="2700" b="1" dirty="0"/>
              <a:t>Ramesh C. Gaur</a:t>
            </a:r>
            <a:r>
              <a:rPr lang="en-US" sz="2700" dirty="0"/>
              <a:t>: Indira Gandhi National Centre for Arts</a:t>
            </a:r>
          </a:p>
          <a:p>
            <a:pPr lvl="1">
              <a:spcBef>
                <a:spcPts val="1000"/>
              </a:spcBef>
            </a:pPr>
            <a:r>
              <a:rPr lang="en-US" sz="2700" b="1" dirty="0"/>
              <a:t>Hussein Suleman</a:t>
            </a:r>
            <a:r>
              <a:rPr lang="en-US" sz="2700" dirty="0"/>
              <a:t>: University of Cape Town </a:t>
            </a:r>
          </a:p>
          <a:p>
            <a:pPr lvl="1">
              <a:spcBef>
                <a:spcPts val="1000"/>
              </a:spcBef>
            </a:pPr>
            <a:r>
              <a:rPr lang="en-US" sz="2700" b="1" dirty="0"/>
              <a:t>Prashant Pandey</a:t>
            </a:r>
            <a:r>
              <a:rPr lang="en-US" sz="2700" dirty="0"/>
              <a:t>: Charles Darwin University</a:t>
            </a:r>
          </a:p>
          <a:p>
            <a:pPr lvl="1">
              <a:spcBef>
                <a:spcPts val="1000"/>
              </a:spcBef>
            </a:pPr>
            <a:r>
              <a:rPr lang="en-US" sz="2700" b="1" dirty="0" err="1"/>
              <a:t>Shantashree</a:t>
            </a:r>
            <a:r>
              <a:rPr lang="en-US" sz="2700" b="1" dirty="0"/>
              <a:t> Sengupta</a:t>
            </a:r>
            <a:r>
              <a:rPr lang="en-US" sz="2700" dirty="0"/>
              <a:t>: P.E. Society’s Modern College of Arts, Science and Commerce</a:t>
            </a:r>
          </a:p>
          <a:p>
            <a:pPr lvl="1">
              <a:spcBef>
                <a:spcPts val="1000"/>
              </a:spcBef>
            </a:pPr>
            <a:r>
              <a:rPr lang="en-US" sz="2700" b="1" dirty="0"/>
              <a:t>Teresa M. Green</a:t>
            </a:r>
            <a:r>
              <a:rPr lang="en-US" sz="2700" dirty="0"/>
              <a:t>: The University of Toledo</a:t>
            </a:r>
          </a:p>
          <a:p>
            <a:pPr lvl="1">
              <a:spcBef>
                <a:spcPts val="1000"/>
              </a:spcBef>
            </a:pPr>
            <a:r>
              <a:rPr lang="en-US" sz="2700" b="1" dirty="0"/>
              <a:t>Lighton Phiri</a:t>
            </a:r>
            <a:r>
              <a:rPr lang="en-US" sz="2700" dirty="0"/>
              <a:t>: University of Zambia </a:t>
            </a:r>
          </a:p>
          <a:p>
            <a:pPr lvl="1">
              <a:spcBef>
                <a:spcPts val="1000"/>
              </a:spcBef>
            </a:pPr>
            <a:r>
              <a:rPr lang="en-US" sz="2700" b="1" dirty="0"/>
              <a:t>William A. Ingram</a:t>
            </a:r>
            <a:r>
              <a:rPr lang="en-US" sz="2700" dirty="0"/>
              <a:t>: Virginia Tech (Webmaster)</a:t>
            </a:r>
          </a:p>
          <a:p>
            <a:pPr lvl="1">
              <a:spcBef>
                <a:spcPts val="1000"/>
              </a:spcBef>
            </a:pPr>
            <a:r>
              <a:rPr lang="en-US" sz="2700" b="1" dirty="0"/>
              <a:t>Jian Wu</a:t>
            </a:r>
            <a:r>
              <a:rPr lang="en-US" sz="2700" dirty="0"/>
              <a:t>:  Old Dominion University </a:t>
            </a:r>
          </a:p>
        </p:txBody>
      </p:sp>
      <p:sp>
        <p:nvSpPr>
          <p:cNvPr id="5" name="Content Placeholder 4">
            <a:extLst>
              <a:ext uri="{FF2B5EF4-FFF2-40B4-BE49-F238E27FC236}">
                <a16:creationId xmlns:a16="http://schemas.microsoft.com/office/drawing/2014/main" id="{24FCDFDC-2CB0-C317-5C24-BD3889236165}"/>
              </a:ext>
            </a:extLst>
          </p:cNvPr>
          <p:cNvSpPr>
            <a:spLocks noGrp="1"/>
          </p:cNvSpPr>
          <p:nvPr>
            <p:ph sz="half" idx="2"/>
          </p:nvPr>
        </p:nvSpPr>
        <p:spPr>
          <a:xfrm>
            <a:off x="6172202" y="2226582"/>
            <a:ext cx="5181600" cy="4351338"/>
          </a:xfrm>
        </p:spPr>
        <p:txBody>
          <a:bodyPr>
            <a:normAutofit fontScale="55000" lnSpcReduction="20000"/>
          </a:bodyPr>
          <a:lstStyle/>
          <a:p>
            <a:r>
              <a:rPr lang="en-US" b="1" dirty="0"/>
              <a:t>Ana Pavani</a:t>
            </a:r>
            <a:r>
              <a:rPr lang="en-US" dirty="0"/>
              <a:t>: Pontificate Catholic University</a:t>
            </a:r>
          </a:p>
          <a:p>
            <a:r>
              <a:rPr lang="en-US" b="1" dirty="0"/>
              <a:t>Charles J. Greenberg</a:t>
            </a:r>
            <a:r>
              <a:rPr lang="en-US" dirty="0"/>
              <a:t>: San José State University</a:t>
            </a:r>
          </a:p>
          <a:p>
            <a:r>
              <a:rPr lang="en-US" b="1" dirty="0"/>
              <a:t>Daisy </a:t>
            </a:r>
            <a:r>
              <a:rPr lang="en-US" b="1" dirty="0" err="1"/>
              <a:t>Selematsela</a:t>
            </a:r>
            <a:r>
              <a:rPr lang="en-US" dirty="0"/>
              <a:t>: University of the Witwatersrand, Johannesburg</a:t>
            </a:r>
          </a:p>
          <a:p>
            <a:r>
              <a:rPr lang="en-US" b="1" dirty="0"/>
              <a:t>Dragana </a:t>
            </a:r>
            <a:r>
              <a:rPr lang="en-US" b="1" dirty="0" err="1"/>
              <a:t>Stolić</a:t>
            </a:r>
            <a:r>
              <a:rPr lang="en-US" dirty="0"/>
              <a:t>: University Library “Svetozar Markovic”</a:t>
            </a:r>
          </a:p>
          <a:p>
            <a:r>
              <a:rPr lang="en-US" b="1" dirty="0"/>
              <a:t>Gabriela Mejias</a:t>
            </a:r>
            <a:r>
              <a:rPr lang="en-US" dirty="0"/>
              <a:t>: </a:t>
            </a:r>
            <a:r>
              <a:rPr lang="en-US" dirty="0" err="1"/>
              <a:t>DataCite</a:t>
            </a:r>
            <a:endParaRPr lang="en-US" dirty="0"/>
          </a:p>
          <a:p>
            <a:r>
              <a:rPr lang="en-US" b="1" dirty="0"/>
              <a:t>Iryna Kuchma</a:t>
            </a:r>
            <a:r>
              <a:rPr lang="en-US" dirty="0"/>
              <a:t>: Electronic Information for Libraries</a:t>
            </a:r>
          </a:p>
          <a:p>
            <a:r>
              <a:rPr lang="en-US" b="1" dirty="0"/>
              <a:t>Janette Wright</a:t>
            </a:r>
            <a:r>
              <a:rPr lang="en-US" dirty="0"/>
              <a:t>: </a:t>
            </a:r>
            <a:r>
              <a:rPr lang="en-US" dirty="0" err="1"/>
              <a:t>Caval</a:t>
            </a:r>
            <a:r>
              <a:rPr lang="en-US" dirty="0"/>
              <a:t> Ltd.</a:t>
            </a:r>
          </a:p>
          <a:p>
            <a:r>
              <a:rPr lang="en-US" b="1" dirty="0"/>
              <a:t>Josiline Chigwada</a:t>
            </a:r>
            <a:r>
              <a:rPr lang="en-US" dirty="0"/>
              <a:t>: Chinhoyi University of Technology</a:t>
            </a:r>
          </a:p>
          <a:p>
            <a:r>
              <a:rPr lang="en-US" b="1" dirty="0"/>
              <a:t>Lazarus </a:t>
            </a:r>
            <a:r>
              <a:rPr lang="en-US" b="1" dirty="0" err="1"/>
              <a:t>Matizirofa</a:t>
            </a:r>
            <a:r>
              <a:rPr lang="en-US" dirty="0"/>
              <a:t>: University of the Witwatersrand, Johannesburg</a:t>
            </a:r>
          </a:p>
          <a:p>
            <a:r>
              <a:rPr lang="en-US" b="1" dirty="0" err="1"/>
              <a:t>Libio</a:t>
            </a:r>
            <a:r>
              <a:rPr lang="en-US" b="1" dirty="0"/>
              <a:t> </a:t>
            </a:r>
            <a:r>
              <a:rPr lang="en-US" b="1" dirty="0" err="1"/>
              <a:t>Huaroto</a:t>
            </a:r>
            <a:r>
              <a:rPr lang="en-US" dirty="0"/>
              <a:t>: Universidad Peruana de </a:t>
            </a:r>
            <a:r>
              <a:rPr lang="en-US" dirty="0" err="1"/>
              <a:t>Ciencias</a:t>
            </a:r>
            <a:r>
              <a:rPr lang="en-US" dirty="0"/>
              <a:t> </a:t>
            </a:r>
            <a:r>
              <a:rPr lang="en-US" dirty="0" err="1"/>
              <a:t>Aplicadas</a:t>
            </a:r>
            <a:r>
              <a:rPr lang="en-US" dirty="0"/>
              <a:t> UPC</a:t>
            </a:r>
          </a:p>
          <a:p>
            <a:r>
              <a:rPr lang="en-US" b="1" dirty="0" err="1"/>
              <a:t>Maïté</a:t>
            </a:r>
            <a:r>
              <a:rPr lang="en-US" b="1" dirty="0"/>
              <a:t> Roux</a:t>
            </a:r>
            <a:r>
              <a:rPr lang="en-US" dirty="0"/>
              <a:t>: </a:t>
            </a:r>
            <a:r>
              <a:rPr lang="en-US" dirty="0" err="1"/>
              <a:t>Agence</a:t>
            </a:r>
            <a:r>
              <a:rPr lang="en-US" dirty="0"/>
              <a:t> </a:t>
            </a:r>
            <a:r>
              <a:rPr lang="en-US" dirty="0" err="1"/>
              <a:t>Bibliographique</a:t>
            </a:r>
            <a:r>
              <a:rPr lang="en-US" dirty="0"/>
              <a:t> de </a:t>
            </a:r>
            <a:r>
              <a:rPr lang="en-US" dirty="0" err="1"/>
              <a:t>l’enseignement</a:t>
            </a:r>
            <a:r>
              <a:rPr lang="en-US" dirty="0"/>
              <a:t> Supérieur</a:t>
            </a:r>
          </a:p>
          <a:p>
            <a:r>
              <a:rPr lang="en-US" b="1" dirty="0"/>
              <a:t>Mirjana Brković</a:t>
            </a:r>
            <a:r>
              <a:rPr lang="en-US" dirty="0"/>
              <a:t>: University of Novi Sad</a:t>
            </a:r>
          </a:p>
        </p:txBody>
      </p:sp>
      <p:sp>
        <p:nvSpPr>
          <p:cNvPr id="6" name="Footer Placeholder 5">
            <a:extLst>
              <a:ext uri="{FF2B5EF4-FFF2-40B4-BE49-F238E27FC236}">
                <a16:creationId xmlns:a16="http://schemas.microsoft.com/office/drawing/2014/main" id="{8D458FF2-76BE-DAB7-EBE7-8335992A1B14}"/>
              </a:ext>
            </a:extLst>
          </p:cNvPr>
          <p:cNvSpPr>
            <a:spLocks noGrp="1"/>
          </p:cNvSpPr>
          <p:nvPr>
            <p:ph type="ftr" sz="quarter" idx="11"/>
          </p:nvPr>
        </p:nvSpPr>
        <p:spPr/>
        <p:txBody>
          <a:bodyPr/>
          <a:lstStyle/>
          <a:p>
            <a:r>
              <a:rPr lang="en-US" dirty="0" err="1"/>
              <a:t>fox@ndltd.org</a:t>
            </a:r>
            <a:endParaRPr lang="en-US" dirty="0"/>
          </a:p>
        </p:txBody>
      </p:sp>
      <p:sp>
        <p:nvSpPr>
          <p:cNvPr id="7" name="Slide Number Placeholder 6">
            <a:extLst>
              <a:ext uri="{FF2B5EF4-FFF2-40B4-BE49-F238E27FC236}">
                <a16:creationId xmlns:a16="http://schemas.microsoft.com/office/drawing/2014/main" id="{3985CF37-6C1A-42D7-726D-BAABD4C04269}"/>
              </a:ext>
            </a:extLst>
          </p:cNvPr>
          <p:cNvSpPr>
            <a:spLocks noGrp="1"/>
          </p:cNvSpPr>
          <p:nvPr>
            <p:ph type="sldNum" sz="quarter" idx="12"/>
          </p:nvPr>
        </p:nvSpPr>
        <p:spPr/>
        <p:txBody>
          <a:bodyPr/>
          <a:lstStyle/>
          <a:p>
            <a:fld id="{49FFEFB1-E8BD-F74A-99A3-D34025F86002}" type="slidenum">
              <a:rPr lang="en-US" smtClean="0"/>
              <a:t>6</a:t>
            </a:fld>
            <a:endParaRPr lang="en-US"/>
          </a:p>
        </p:txBody>
      </p:sp>
    </p:spTree>
    <p:extLst>
      <p:ext uri="{BB962C8B-B14F-4D97-AF65-F5344CB8AC3E}">
        <p14:creationId xmlns:p14="http://schemas.microsoft.com/office/powerpoint/2010/main" val="398008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677D-6297-4207-56AA-FF851EA4D268}"/>
              </a:ext>
            </a:extLst>
          </p:cNvPr>
          <p:cNvSpPr>
            <a:spLocks noGrp="1"/>
          </p:cNvSpPr>
          <p:nvPr>
            <p:ph type="title"/>
          </p:nvPr>
        </p:nvSpPr>
        <p:spPr/>
        <p:txBody>
          <a:bodyPr/>
          <a:lstStyle/>
          <a:p>
            <a:r>
              <a:rPr lang="en-US" dirty="0"/>
              <a:t>A Brief History of NDLTD </a:t>
            </a:r>
          </a:p>
        </p:txBody>
      </p:sp>
      <p:sp>
        <p:nvSpPr>
          <p:cNvPr id="6" name="Rectangle 9">
            <a:extLst>
              <a:ext uri="{FF2B5EF4-FFF2-40B4-BE49-F238E27FC236}">
                <a16:creationId xmlns:a16="http://schemas.microsoft.com/office/drawing/2014/main" id="{268DCB97-5945-CACC-D6FE-3CCA2C070290}"/>
              </a:ext>
            </a:extLst>
          </p:cNvPr>
          <p:cNvSpPr>
            <a:spLocks noGrp="1" noChangeArrowheads="1"/>
          </p:cNvSpPr>
          <p:nvPr>
            <p:ph idx="1"/>
          </p:nvPr>
        </p:nvSpPr>
        <p:spPr>
          <a:xfrm>
            <a:off x="838200" y="1556657"/>
            <a:ext cx="10515600" cy="4936218"/>
          </a:xfrm>
        </p:spPr>
        <p:txBody>
          <a:bodyPr lIns="92075" tIns="46038" rIns="92075" bIns="46038">
            <a:normAutofit fontScale="92500" lnSpcReduction="10000"/>
          </a:bodyPr>
          <a:lstStyle/>
          <a:p>
            <a:pPr eaLnBrk="1" hangingPunct="1">
              <a:spcBef>
                <a:spcPts val="300"/>
              </a:spcBef>
              <a:defRPr/>
            </a:pPr>
            <a:r>
              <a:rPr lang="en-US" sz="2800" dirty="0">
                <a:latin typeface="Arial" charset="0"/>
              </a:rPr>
              <a:t>1987 </a:t>
            </a:r>
            <a:r>
              <a:rPr lang="en-US" sz="2800" dirty="0" err="1">
                <a:latin typeface="Arial" charset="0"/>
              </a:rPr>
              <a:t>mtg</a:t>
            </a:r>
            <a:r>
              <a:rPr lang="en-US" sz="2800" dirty="0">
                <a:latin typeface="Arial" charset="0"/>
              </a:rPr>
              <a:t> in Ann Arbor: UMI, VT, </a:t>
            </a:r>
            <a:r>
              <a:rPr lang="en-US" sz="2800" dirty="0" err="1">
                <a:latin typeface="Arial" charset="0"/>
              </a:rPr>
              <a:t>Arbortext</a:t>
            </a:r>
            <a:r>
              <a:rPr lang="en-US" sz="2800" dirty="0">
                <a:latin typeface="Arial" charset="0"/>
              </a:rPr>
              <a:t>, </a:t>
            </a:r>
            <a:r>
              <a:rPr lang="en-US" sz="2800" dirty="0" err="1">
                <a:latin typeface="Arial" charset="0"/>
              </a:rPr>
              <a:t>Softquad</a:t>
            </a:r>
            <a:endParaRPr lang="en-US" sz="2800" dirty="0">
              <a:latin typeface="Arial" charset="0"/>
            </a:endParaRPr>
          </a:p>
          <a:p>
            <a:pPr eaLnBrk="1" hangingPunct="1">
              <a:spcBef>
                <a:spcPts val="300"/>
              </a:spcBef>
              <a:defRPr/>
            </a:pPr>
            <a:r>
              <a:rPr lang="en-US" sz="2800" dirty="0">
                <a:latin typeface="Arial" charset="0"/>
              </a:rPr>
              <a:t>1992 mtg in Washington: CNI, CGS, UMI, VT+10U’s</a:t>
            </a:r>
          </a:p>
          <a:p>
            <a:pPr eaLnBrk="1" hangingPunct="1">
              <a:spcBef>
                <a:spcPts val="300"/>
              </a:spcBef>
              <a:defRPr/>
            </a:pPr>
            <a:r>
              <a:rPr lang="en-US" sz="2800" dirty="0">
                <a:latin typeface="Arial" charset="0"/>
              </a:rPr>
              <a:t>1993 </a:t>
            </a:r>
            <a:r>
              <a:rPr lang="en-US" sz="2800" dirty="0" err="1">
                <a:latin typeface="Arial" charset="0"/>
              </a:rPr>
              <a:t>mtg</a:t>
            </a:r>
            <a:r>
              <a:rPr lang="en-US" sz="2800" dirty="0">
                <a:latin typeface="Arial" charset="0"/>
              </a:rPr>
              <a:t> in Atlanta: Monticello Electronic Library</a:t>
            </a:r>
          </a:p>
          <a:p>
            <a:pPr eaLnBrk="1" hangingPunct="1">
              <a:spcBef>
                <a:spcPts val="300"/>
              </a:spcBef>
              <a:defRPr/>
            </a:pPr>
            <a:r>
              <a:rPr lang="en-US" sz="2800" dirty="0">
                <a:latin typeface="Arial" charset="0"/>
              </a:rPr>
              <a:t>1994 </a:t>
            </a:r>
            <a:r>
              <a:rPr lang="en-US" sz="2800" dirty="0" err="1">
                <a:latin typeface="Arial" charset="0"/>
              </a:rPr>
              <a:t>mtg</a:t>
            </a:r>
            <a:r>
              <a:rPr lang="en-US" sz="2800" dirty="0">
                <a:latin typeface="Arial" charset="0"/>
              </a:rPr>
              <a:t> at VT: </a:t>
            </a:r>
            <a:r>
              <a:rPr lang="en-US" sz="2800" dirty="0" err="1">
                <a:latin typeface="Arial" charset="0"/>
              </a:rPr>
              <a:t>std</a:t>
            </a:r>
            <a:r>
              <a:rPr lang="en-US" sz="2800" dirty="0">
                <a:latin typeface="Arial" charset="0"/>
              </a:rPr>
              <a:t>: PDF + SGML + multimedia </a:t>
            </a:r>
          </a:p>
          <a:p>
            <a:pPr eaLnBrk="1" hangingPunct="1">
              <a:spcBef>
                <a:spcPts val="300"/>
              </a:spcBef>
              <a:defRPr/>
            </a:pPr>
            <a:r>
              <a:rPr lang="en-US" sz="2800" dirty="0">
                <a:latin typeface="Arial" charset="0"/>
              </a:rPr>
              <a:t>1996 </a:t>
            </a:r>
            <a:r>
              <a:rPr lang="en-US" sz="2800" dirty="0" err="1">
                <a:latin typeface="Arial" charset="0"/>
              </a:rPr>
              <a:t>mtg</a:t>
            </a:r>
            <a:r>
              <a:rPr lang="en-US" sz="2800" dirty="0">
                <a:latin typeface="Arial" charset="0"/>
              </a:rPr>
              <a:t> with funding by SURA and then also by the US Dept. of Education (FIPSE)</a:t>
            </a:r>
          </a:p>
          <a:p>
            <a:pPr eaLnBrk="1" hangingPunct="1">
              <a:spcBef>
                <a:spcPts val="300"/>
              </a:spcBef>
              <a:defRPr/>
            </a:pPr>
            <a:r>
              <a:rPr lang="en-US" sz="2800" dirty="0">
                <a:latin typeface="Arial" charset="0"/>
              </a:rPr>
              <a:t>1997 meetings in UK, Germany, ...</a:t>
            </a:r>
          </a:p>
          <a:p>
            <a:pPr eaLnBrk="1" hangingPunct="1">
              <a:spcBef>
                <a:spcPts val="300"/>
              </a:spcBef>
              <a:defRPr/>
            </a:pPr>
            <a:r>
              <a:rPr lang="en-US" sz="2800" dirty="0">
                <a:latin typeface="Arial" charset="0"/>
              </a:rPr>
              <a:t>1998 – 1</a:t>
            </a:r>
            <a:r>
              <a:rPr lang="en-US" sz="2800" baseline="30000" dirty="0">
                <a:latin typeface="Arial" charset="0"/>
              </a:rPr>
              <a:t>st</a:t>
            </a:r>
            <a:r>
              <a:rPr lang="en-US" sz="2800" dirty="0">
                <a:latin typeface="Arial" charset="0"/>
              </a:rPr>
              <a:t> symposium – Memphis (20)</a:t>
            </a:r>
          </a:p>
          <a:p>
            <a:pPr eaLnBrk="1" hangingPunct="1">
              <a:spcBef>
                <a:spcPct val="0"/>
              </a:spcBef>
              <a:defRPr/>
            </a:pPr>
            <a:r>
              <a:rPr lang="en-US" sz="2800" dirty="0">
                <a:latin typeface="Arial" charset="0"/>
              </a:rPr>
              <a:t>1999 – 2</a:t>
            </a:r>
            <a:r>
              <a:rPr lang="en-US" sz="2800" baseline="30000" dirty="0">
                <a:latin typeface="Arial" charset="0"/>
              </a:rPr>
              <a:t>nd</a:t>
            </a:r>
            <a:r>
              <a:rPr lang="en-US" sz="2800" dirty="0">
                <a:latin typeface="Arial" charset="0"/>
              </a:rPr>
              <a:t> symposium – Blacksburg (70)</a:t>
            </a:r>
          </a:p>
          <a:p>
            <a:pPr eaLnBrk="1" hangingPunct="1">
              <a:spcBef>
                <a:spcPts val="300"/>
              </a:spcBef>
              <a:defRPr/>
            </a:pPr>
            <a:r>
              <a:rPr lang="en-US" sz="2800" dirty="0">
                <a:latin typeface="Arial" charset="0"/>
              </a:rPr>
              <a:t>2000 – 3</a:t>
            </a:r>
            <a:r>
              <a:rPr lang="en-US" sz="2800" baseline="30000" dirty="0">
                <a:latin typeface="Arial" charset="0"/>
              </a:rPr>
              <a:t>rd</a:t>
            </a:r>
            <a:r>
              <a:rPr lang="en-US" sz="2800" dirty="0">
                <a:latin typeface="Arial" charset="0"/>
              </a:rPr>
              <a:t> symposium – St. Petersburg, FL (225)</a:t>
            </a:r>
          </a:p>
          <a:p>
            <a:pPr eaLnBrk="1" hangingPunct="1">
              <a:spcBef>
                <a:spcPts val="300"/>
              </a:spcBef>
              <a:defRPr/>
            </a:pPr>
            <a:r>
              <a:rPr lang="en-US" sz="2800" dirty="0">
                <a:latin typeface="Arial" charset="0"/>
              </a:rPr>
              <a:t>2001 – 4</a:t>
            </a:r>
            <a:r>
              <a:rPr lang="en-US" sz="2800" baseline="30000" dirty="0">
                <a:latin typeface="Arial" charset="0"/>
              </a:rPr>
              <a:t>th</a:t>
            </a:r>
            <a:r>
              <a:rPr lang="en-US" sz="2800" dirty="0">
                <a:latin typeface="Arial" charset="0"/>
              </a:rPr>
              <a:t> symposium – Caltech, Pasadena (200)</a:t>
            </a:r>
          </a:p>
          <a:p>
            <a:pPr eaLnBrk="1" hangingPunct="1">
              <a:spcBef>
                <a:spcPts val="300"/>
              </a:spcBef>
              <a:defRPr/>
            </a:pPr>
            <a:r>
              <a:rPr lang="en-US" sz="2800" dirty="0">
                <a:latin typeface="Arial" charset="0"/>
              </a:rPr>
              <a:t>2002 – 5</a:t>
            </a:r>
            <a:r>
              <a:rPr lang="en-US" sz="2800" baseline="30000" dirty="0">
                <a:latin typeface="Arial" charset="0"/>
              </a:rPr>
              <a:t>th</a:t>
            </a:r>
            <a:r>
              <a:rPr lang="en-US" sz="2800" dirty="0">
                <a:latin typeface="Arial" charset="0"/>
              </a:rPr>
              <a:t> symposium – BYU, Provo, Utah</a:t>
            </a:r>
          </a:p>
          <a:p>
            <a:pPr>
              <a:spcBef>
                <a:spcPts val="300"/>
              </a:spcBef>
              <a:defRPr/>
            </a:pPr>
            <a:r>
              <a:rPr lang="en-US" sz="2800" dirty="0">
                <a:latin typeface="Arial" charset="0"/>
              </a:rPr>
              <a:t>2003 – NDLTD incorporated as int’l non-profit</a:t>
            </a:r>
          </a:p>
        </p:txBody>
      </p:sp>
      <p:sp>
        <p:nvSpPr>
          <p:cNvPr id="7" name="Footer Placeholder 6">
            <a:extLst>
              <a:ext uri="{FF2B5EF4-FFF2-40B4-BE49-F238E27FC236}">
                <a16:creationId xmlns:a16="http://schemas.microsoft.com/office/drawing/2014/main" id="{B6C6B61A-3C0A-4197-1046-C2364C1243F1}"/>
              </a:ext>
            </a:extLst>
          </p:cNvPr>
          <p:cNvSpPr>
            <a:spLocks noGrp="1"/>
          </p:cNvSpPr>
          <p:nvPr>
            <p:ph type="ftr" sz="quarter" idx="11"/>
          </p:nvPr>
        </p:nvSpPr>
        <p:spPr/>
        <p:txBody>
          <a:bodyPr/>
          <a:lstStyle/>
          <a:p>
            <a:r>
              <a:rPr lang="en-US" dirty="0" err="1"/>
              <a:t>fox@ndltd.org</a:t>
            </a:r>
            <a:endParaRPr lang="en-US" dirty="0"/>
          </a:p>
        </p:txBody>
      </p:sp>
      <p:sp>
        <p:nvSpPr>
          <p:cNvPr id="8" name="Slide Number Placeholder 7">
            <a:extLst>
              <a:ext uri="{FF2B5EF4-FFF2-40B4-BE49-F238E27FC236}">
                <a16:creationId xmlns:a16="http://schemas.microsoft.com/office/drawing/2014/main" id="{B493C38A-E2AE-4A52-5FF5-0C1395CED923}"/>
              </a:ext>
            </a:extLst>
          </p:cNvPr>
          <p:cNvSpPr>
            <a:spLocks noGrp="1"/>
          </p:cNvSpPr>
          <p:nvPr>
            <p:ph type="sldNum" sz="quarter" idx="12"/>
          </p:nvPr>
        </p:nvSpPr>
        <p:spPr/>
        <p:txBody>
          <a:bodyPr/>
          <a:lstStyle/>
          <a:p>
            <a:fld id="{49FFEFB1-E8BD-F74A-99A3-D34025F86002}" type="slidenum">
              <a:rPr lang="en-US" smtClean="0"/>
              <a:t>7</a:t>
            </a:fld>
            <a:endParaRPr lang="en-US"/>
          </a:p>
        </p:txBody>
      </p:sp>
    </p:spTree>
    <p:extLst>
      <p:ext uri="{BB962C8B-B14F-4D97-AF65-F5344CB8AC3E}">
        <p14:creationId xmlns:p14="http://schemas.microsoft.com/office/powerpoint/2010/main" val="159621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03B8-F4C1-B96E-23F8-346FF337E31E}"/>
              </a:ext>
            </a:extLst>
          </p:cNvPr>
          <p:cNvSpPr>
            <a:spLocks noGrp="1"/>
          </p:cNvSpPr>
          <p:nvPr>
            <p:ph type="title"/>
          </p:nvPr>
        </p:nvSpPr>
        <p:spPr/>
        <p:txBody>
          <a:bodyPr/>
          <a:lstStyle/>
          <a:p>
            <a:r>
              <a:rPr lang="en-US" dirty="0"/>
              <a:t>A Brief History of NDLTD (cont.)</a:t>
            </a:r>
          </a:p>
        </p:txBody>
      </p:sp>
      <p:sp>
        <p:nvSpPr>
          <p:cNvPr id="3" name="Content Placeholder 2">
            <a:extLst>
              <a:ext uri="{FF2B5EF4-FFF2-40B4-BE49-F238E27FC236}">
                <a16:creationId xmlns:a16="http://schemas.microsoft.com/office/drawing/2014/main" id="{CA19006E-1258-F36C-ABD3-F2CCE8F52C2A}"/>
              </a:ext>
            </a:extLst>
          </p:cNvPr>
          <p:cNvSpPr>
            <a:spLocks noGrp="1"/>
          </p:cNvSpPr>
          <p:nvPr>
            <p:ph idx="1"/>
          </p:nvPr>
        </p:nvSpPr>
        <p:spPr>
          <a:xfrm>
            <a:off x="838200" y="1825625"/>
            <a:ext cx="10515600" cy="4667250"/>
          </a:xfrm>
        </p:spPr>
        <p:txBody>
          <a:bodyPr>
            <a:normAutofit fontScale="85000" lnSpcReduction="20000"/>
          </a:bodyPr>
          <a:lstStyle/>
          <a:p>
            <a:pPr>
              <a:spcBef>
                <a:spcPts val="900"/>
              </a:spcBef>
            </a:pPr>
            <a:r>
              <a:rPr lang="en-US" dirty="0">
                <a:latin typeface="Arial" charset="0"/>
              </a:rPr>
              <a:t>2003 – 6</a:t>
            </a:r>
            <a:r>
              <a:rPr lang="en-US" baseline="30000" dirty="0">
                <a:latin typeface="Arial" charset="0"/>
              </a:rPr>
              <a:t>th</a:t>
            </a:r>
            <a:r>
              <a:rPr lang="en-US" dirty="0">
                <a:latin typeface="Arial" charset="0"/>
              </a:rPr>
              <a:t> symposium – Berlin (215 attendees) </a:t>
            </a:r>
          </a:p>
          <a:p>
            <a:pPr>
              <a:spcBef>
                <a:spcPts val="900"/>
              </a:spcBef>
            </a:pPr>
            <a:r>
              <a:rPr lang="en-US" dirty="0">
                <a:latin typeface="Arial" charset="0"/>
              </a:rPr>
              <a:t>2004 – 7</a:t>
            </a:r>
            <a:r>
              <a:rPr lang="en-US" baseline="30000" dirty="0">
                <a:latin typeface="Arial" charset="0"/>
              </a:rPr>
              <a:t>th</a:t>
            </a:r>
            <a:r>
              <a:rPr lang="en-US" dirty="0">
                <a:latin typeface="Arial" charset="0"/>
              </a:rPr>
              <a:t> symposium – U. Kentucky, USA</a:t>
            </a:r>
          </a:p>
          <a:p>
            <a:pPr>
              <a:spcBef>
                <a:spcPts val="900"/>
              </a:spcBef>
            </a:pPr>
            <a:r>
              <a:rPr lang="en-US" dirty="0">
                <a:latin typeface="Arial" charset="0"/>
              </a:rPr>
              <a:t>2005 – 8</a:t>
            </a:r>
            <a:r>
              <a:rPr lang="en-US" baseline="30000" dirty="0">
                <a:latin typeface="Arial" charset="0"/>
              </a:rPr>
              <a:t>th</a:t>
            </a:r>
            <a:r>
              <a:rPr lang="en-US" dirty="0">
                <a:latin typeface="Arial" charset="0"/>
              </a:rPr>
              <a:t> symposium – Sydney, Australia</a:t>
            </a:r>
          </a:p>
          <a:p>
            <a:pPr>
              <a:spcBef>
                <a:spcPts val="900"/>
              </a:spcBef>
            </a:pPr>
            <a:r>
              <a:rPr lang="en-US" dirty="0">
                <a:latin typeface="Arial" charset="0"/>
              </a:rPr>
              <a:t>2006 – 9</a:t>
            </a:r>
            <a:r>
              <a:rPr lang="en-US" baseline="30000" dirty="0">
                <a:latin typeface="Arial" charset="0"/>
              </a:rPr>
              <a:t>th</a:t>
            </a:r>
            <a:r>
              <a:rPr lang="en-US" dirty="0">
                <a:latin typeface="Arial" charset="0"/>
              </a:rPr>
              <a:t> symposium – Quebec City, Canada</a:t>
            </a:r>
          </a:p>
          <a:p>
            <a:pPr>
              <a:spcBef>
                <a:spcPts val="900"/>
              </a:spcBef>
            </a:pPr>
            <a:r>
              <a:rPr lang="en-US" dirty="0">
                <a:latin typeface="Arial" charset="0"/>
              </a:rPr>
              <a:t>2007 – 10</a:t>
            </a:r>
            <a:r>
              <a:rPr lang="en-US" baseline="30000" dirty="0">
                <a:latin typeface="Arial" charset="0"/>
              </a:rPr>
              <a:t>th</a:t>
            </a:r>
            <a:r>
              <a:rPr lang="en-US" dirty="0">
                <a:latin typeface="Arial" charset="0"/>
              </a:rPr>
              <a:t> symposium – Uppsala, Sweden</a:t>
            </a:r>
          </a:p>
          <a:p>
            <a:pPr>
              <a:spcBef>
                <a:spcPts val="900"/>
              </a:spcBef>
            </a:pPr>
            <a:r>
              <a:rPr lang="en-US" dirty="0">
                <a:latin typeface="Arial" charset="0"/>
              </a:rPr>
              <a:t>2008 – 11</a:t>
            </a:r>
            <a:r>
              <a:rPr lang="en-US" baseline="30000" dirty="0">
                <a:latin typeface="Arial" charset="0"/>
              </a:rPr>
              <a:t>th</a:t>
            </a:r>
            <a:r>
              <a:rPr lang="en-US" dirty="0">
                <a:latin typeface="Arial" charset="0"/>
              </a:rPr>
              <a:t> symposium – Aberdeen, Scotland</a:t>
            </a:r>
          </a:p>
          <a:p>
            <a:pPr>
              <a:spcBef>
                <a:spcPts val="900"/>
              </a:spcBef>
            </a:pPr>
            <a:r>
              <a:rPr lang="en-US" dirty="0">
                <a:latin typeface="Arial" charset="0"/>
              </a:rPr>
              <a:t>2009 – 12</a:t>
            </a:r>
            <a:r>
              <a:rPr lang="en-US" baseline="30000" dirty="0">
                <a:latin typeface="Arial" charset="0"/>
              </a:rPr>
              <a:t>th</a:t>
            </a:r>
            <a:r>
              <a:rPr lang="en-US" dirty="0">
                <a:latin typeface="Arial" charset="0"/>
              </a:rPr>
              <a:t> symposium – Pittsburgh, PA, USA</a:t>
            </a:r>
          </a:p>
          <a:p>
            <a:pPr>
              <a:spcBef>
                <a:spcPts val="900"/>
              </a:spcBef>
            </a:pPr>
            <a:r>
              <a:rPr lang="en-US" dirty="0">
                <a:latin typeface="Arial" charset="0"/>
              </a:rPr>
              <a:t>2010 – 13</a:t>
            </a:r>
            <a:r>
              <a:rPr lang="en-US" baseline="30000" dirty="0">
                <a:latin typeface="Arial" charset="0"/>
              </a:rPr>
              <a:t>th</a:t>
            </a:r>
            <a:r>
              <a:rPr lang="en-US" dirty="0">
                <a:latin typeface="Arial" charset="0"/>
              </a:rPr>
              <a:t> symposium – Austin, TX, USA</a:t>
            </a:r>
          </a:p>
          <a:p>
            <a:pPr>
              <a:spcBef>
                <a:spcPts val="900"/>
              </a:spcBef>
            </a:pPr>
            <a:r>
              <a:rPr lang="en-US" dirty="0">
                <a:latin typeface="Arial" charset="0"/>
              </a:rPr>
              <a:t>2011 – 14</a:t>
            </a:r>
            <a:r>
              <a:rPr lang="en-US" baseline="30000" dirty="0">
                <a:latin typeface="Arial" charset="0"/>
              </a:rPr>
              <a:t>th</a:t>
            </a:r>
            <a:r>
              <a:rPr lang="en-US" dirty="0">
                <a:latin typeface="Arial" charset="0"/>
              </a:rPr>
              <a:t> symposium – Cape Town, S. Africa</a:t>
            </a:r>
          </a:p>
          <a:p>
            <a:pPr>
              <a:spcBef>
                <a:spcPts val="900"/>
              </a:spcBef>
            </a:pPr>
            <a:r>
              <a:rPr lang="en-US" dirty="0">
                <a:latin typeface="Arial" charset="0"/>
              </a:rPr>
              <a:t>2012 – 15</a:t>
            </a:r>
            <a:r>
              <a:rPr lang="en-US" baseline="30000" dirty="0">
                <a:latin typeface="Arial" charset="0"/>
              </a:rPr>
              <a:t>th</a:t>
            </a:r>
            <a:r>
              <a:rPr lang="en-US" dirty="0">
                <a:latin typeface="Arial" charset="0"/>
              </a:rPr>
              <a:t> symposium – Lima, Peru</a:t>
            </a:r>
          </a:p>
          <a:p>
            <a:pPr>
              <a:spcBef>
                <a:spcPts val="900"/>
              </a:spcBef>
            </a:pPr>
            <a:r>
              <a:rPr lang="en-US" dirty="0">
                <a:latin typeface="Arial" charset="0"/>
              </a:rPr>
              <a:t>2013 – 16</a:t>
            </a:r>
            <a:r>
              <a:rPr lang="en-US" baseline="30000" dirty="0">
                <a:latin typeface="Arial" charset="0"/>
              </a:rPr>
              <a:t>th</a:t>
            </a:r>
            <a:r>
              <a:rPr lang="en-US" dirty="0">
                <a:latin typeface="Arial" charset="0"/>
              </a:rPr>
              <a:t> symposium – Hong Kong</a:t>
            </a:r>
          </a:p>
          <a:p>
            <a:pPr>
              <a:spcBef>
                <a:spcPts val="900"/>
              </a:spcBef>
            </a:pPr>
            <a:r>
              <a:rPr lang="en-US" dirty="0">
                <a:latin typeface="Arial" charset="0"/>
              </a:rPr>
              <a:t>2014 – 17</a:t>
            </a:r>
            <a:r>
              <a:rPr lang="en-US" baseline="30000" dirty="0">
                <a:latin typeface="Arial" charset="0"/>
              </a:rPr>
              <a:t>th</a:t>
            </a:r>
            <a:r>
              <a:rPr lang="en-US" dirty="0">
                <a:latin typeface="Arial" charset="0"/>
              </a:rPr>
              <a:t> symposium – Leicester, England</a:t>
            </a:r>
          </a:p>
        </p:txBody>
      </p:sp>
      <p:sp>
        <p:nvSpPr>
          <p:cNvPr id="4" name="Footer Placeholder 3">
            <a:extLst>
              <a:ext uri="{FF2B5EF4-FFF2-40B4-BE49-F238E27FC236}">
                <a16:creationId xmlns:a16="http://schemas.microsoft.com/office/drawing/2014/main" id="{468F48A8-8417-83E1-4C03-562A387C3EF0}"/>
              </a:ext>
            </a:extLst>
          </p:cNvPr>
          <p:cNvSpPr>
            <a:spLocks noGrp="1"/>
          </p:cNvSpPr>
          <p:nvPr>
            <p:ph type="ftr" sz="quarter" idx="11"/>
          </p:nvPr>
        </p:nvSpPr>
        <p:spPr/>
        <p:txBody>
          <a:bodyPr/>
          <a:lstStyle/>
          <a:p>
            <a:r>
              <a:rPr lang="en-US" dirty="0" err="1"/>
              <a:t>fox@ndltd.org</a:t>
            </a:r>
            <a:endParaRPr lang="en-US" dirty="0"/>
          </a:p>
        </p:txBody>
      </p:sp>
      <p:sp>
        <p:nvSpPr>
          <p:cNvPr id="5" name="Slide Number Placeholder 4">
            <a:extLst>
              <a:ext uri="{FF2B5EF4-FFF2-40B4-BE49-F238E27FC236}">
                <a16:creationId xmlns:a16="http://schemas.microsoft.com/office/drawing/2014/main" id="{400D1272-3483-0796-F165-59743853427F}"/>
              </a:ext>
            </a:extLst>
          </p:cNvPr>
          <p:cNvSpPr>
            <a:spLocks noGrp="1"/>
          </p:cNvSpPr>
          <p:nvPr>
            <p:ph type="sldNum" sz="quarter" idx="12"/>
          </p:nvPr>
        </p:nvSpPr>
        <p:spPr/>
        <p:txBody>
          <a:bodyPr/>
          <a:lstStyle/>
          <a:p>
            <a:fld id="{49FFEFB1-E8BD-F74A-99A3-D34025F86002}" type="slidenum">
              <a:rPr lang="en-US" smtClean="0"/>
              <a:t>8</a:t>
            </a:fld>
            <a:endParaRPr lang="en-US"/>
          </a:p>
        </p:txBody>
      </p:sp>
    </p:spTree>
    <p:extLst>
      <p:ext uri="{BB962C8B-B14F-4D97-AF65-F5344CB8AC3E}">
        <p14:creationId xmlns:p14="http://schemas.microsoft.com/office/powerpoint/2010/main" val="410661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A251-402E-E2CA-2C37-FF9E86C2FC07}"/>
              </a:ext>
            </a:extLst>
          </p:cNvPr>
          <p:cNvSpPr>
            <a:spLocks noGrp="1"/>
          </p:cNvSpPr>
          <p:nvPr>
            <p:ph type="title"/>
          </p:nvPr>
        </p:nvSpPr>
        <p:spPr/>
        <p:txBody>
          <a:bodyPr/>
          <a:lstStyle/>
          <a:p>
            <a:r>
              <a:rPr lang="en-US" dirty="0"/>
              <a:t>A Brief History of NDLTD (cont.) </a:t>
            </a:r>
          </a:p>
        </p:txBody>
      </p:sp>
      <p:sp>
        <p:nvSpPr>
          <p:cNvPr id="3" name="Content Placeholder 2">
            <a:extLst>
              <a:ext uri="{FF2B5EF4-FFF2-40B4-BE49-F238E27FC236}">
                <a16:creationId xmlns:a16="http://schemas.microsoft.com/office/drawing/2014/main" id="{F349350C-3EAB-6EAF-D521-60312D293EDE}"/>
              </a:ext>
            </a:extLst>
          </p:cNvPr>
          <p:cNvSpPr>
            <a:spLocks noGrp="1"/>
          </p:cNvSpPr>
          <p:nvPr>
            <p:ph idx="1"/>
          </p:nvPr>
        </p:nvSpPr>
        <p:spPr/>
        <p:txBody>
          <a:bodyPr>
            <a:normAutofit fontScale="92500" lnSpcReduction="10000"/>
          </a:bodyPr>
          <a:lstStyle/>
          <a:p>
            <a:pPr>
              <a:spcBef>
                <a:spcPts val="900"/>
              </a:spcBef>
            </a:pPr>
            <a:r>
              <a:rPr lang="en-US" dirty="0">
                <a:latin typeface="Arial" charset="0"/>
              </a:rPr>
              <a:t>2015 – 18</a:t>
            </a:r>
            <a:r>
              <a:rPr lang="en-US" baseline="30000" dirty="0">
                <a:latin typeface="Arial" charset="0"/>
              </a:rPr>
              <a:t>th</a:t>
            </a:r>
            <a:r>
              <a:rPr lang="en-US" dirty="0">
                <a:latin typeface="Arial" charset="0"/>
              </a:rPr>
              <a:t> symposium – New Delhi, India</a:t>
            </a:r>
          </a:p>
          <a:p>
            <a:pPr>
              <a:spcBef>
                <a:spcPts val="900"/>
              </a:spcBef>
            </a:pPr>
            <a:r>
              <a:rPr lang="en-US" dirty="0">
                <a:latin typeface="Arial" charset="0"/>
              </a:rPr>
              <a:t>2016 – 19</a:t>
            </a:r>
            <a:r>
              <a:rPr lang="en-US" baseline="30000" dirty="0">
                <a:latin typeface="Arial" charset="0"/>
              </a:rPr>
              <a:t>th</a:t>
            </a:r>
            <a:r>
              <a:rPr lang="en-US" dirty="0">
                <a:latin typeface="Arial" charset="0"/>
              </a:rPr>
              <a:t> symposium – Lille, France</a:t>
            </a:r>
          </a:p>
          <a:p>
            <a:pPr>
              <a:spcBef>
                <a:spcPts val="900"/>
              </a:spcBef>
            </a:pPr>
            <a:r>
              <a:rPr lang="en-US" dirty="0">
                <a:latin typeface="Arial" charset="0"/>
              </a:rPr>
              <a:t>2017 – 20</a:t>
            </a:r>
            <a:r>
              <a:rPr lang="en-US" baseline="30000" dirty="0">
                <a:latin typeface="Arial" charset="0"/>
              </a:rPr>
              <a:t>th</a:t>
            </a:r>
            <a:r>
              <a:rPr lang="en-US" dirty="0">
                <a:latin typeface="Arial" charset="0"/>
              </a:rPr>
              <a:t> symposium – Washington, D.C.</a:t>
            </a:r>
          </a:p>
          <a:p>
            <a:pPr>
              <a:spcBef>
                <a:spcPts val="900"/>
              </a:spcBef>
            </a:pPr>
            <a:r>
              <a:rPr lang="en-US" dirty="0">
                <a:latin typeface="Arial" charset="0"/>
              </a:rPr>
              <a:t>2018 – 21</a:t>
            </a:r>
            <a:r>
              <a:rPr lang="en-US" baseline="30000" dirty="0">
                <a:latin typeface="Arial" charset="0"/>
              </a:rPr>
              <a:t>th</a:t>
            </a:r>
            <a:r>
              <a:rPr lang="en-US" dirty="0">
                <a:latin typeface="Arial" charset="0"/>
              </a:rPr>
              <a:t> symposium – Taipei, Taiwan</a:t>
            </a:r>
          </a:p>
          <a:p>
            <a:pPr>
              <a:spcBef>
                <a:spcPts val="900"/>
              </a:spcBef>
            </a:pPr>
            <a:r>
              <a:rPr lang="en-US" dirty="0">
                <a:latin typeface="Arial" charset="0"/>
              </a:rPr>
              <a:t>2019 – 22</a:t>
            </a:r>
            <a:r>
              <a:rPr lang="en-US" baseline="30000" dirty="0">
                <a:latin typeface="Arial" charset="0"/>
              </a:rPr>
              <a:t>th</a:t>
            </a:r>
            <a:r>
              <a:rPr lang="en-US" dirty="0">
                <a:latin typeface="Arial" charset="0"/>
              </a:rPr>
              <a:t> symposium – Porto, Portugal</a:t>
            </a:r>
          </a:p>
          <a:p>
            <a:pPr>
              <a:spcBef>
                <a:spcPts val="900"/>
              </a:spcBef>
            </a:pPr>
            <a:r>
              <a:rPr lang="en-US" dirty="0">
                <a:latin typeface="Arial" charset="0"/>
              </a:rPr>
              <a:t>2020 – 23</a:t>
            </a:r>
            <a:r>
              <a:rPr lang="en-US" baseline="30000" dirty="0">
                <a:latin typeface="Arial" charset="0"/>
              </a:rPr>
              <a:t>th</a:t>
            </a:r>
            <a:r>
              <a:rPr lang="en-US" dirty="0">
                <a:latin typeface="Arial" charset="0"/>
              </a:rPr>
              <a:t> symposium – Al Ain, UAE</a:t>
            </a:r>
          </a:p>
          <a:p>
            <a:pPr>
              <a:spcBef>
                <a:spcPts val="900"/>
              </a:spcBef>
            </a:pPr>
            <a:r>
              <a:rPr lang="en-US" dirty="0">
                <a:latin typeface="Arial" charset="0"/>
              </a:rPr>
              <a:t>2021 – 24</a:t>
            </a:r>
            <a:r>
              <a:rPr lang="en-US" baseline="30000" dirty="0">
                <a:latin typeface="Arial" charset="0"/>
              </a:rPr>
              <a:t>th</a:t>
            </a:r>
            <a:r>
              <a:rPr lang="en-US" dirty="0">
                <a:latin typeface="Arial" charset="0"/>
              </a:rPr>
              <a:t> symposium – Abu Dhabi, UAE</a:t>
            </a:r>
          </a:p>
          <a:p>
            <a:pPr>
              <a:spcBef>
                <a:spcPts val="900"/>
              </a:spcBef>
            </a:pPr>
            <a:r>
              <a:rPr lang="en-US" dirty="0">
                <a:latin typeface="Arial" charset="0"/>
              </a:rPr>
              <a:t>2022 – 25</a:t>
            </a:r>
            <a:r>
              <a:rPr lang="en-US" baseline="30000" dirty="0">
                <a:latin typeface="Arial" charset="0"/>
              </a:rPr>
              <a:t>th</a:t>
            </a:r>
            <a:r>
              <a:rPr lang="en-US" dirty="0">
                <a:latin typeface="Arial" charset="0"/>
              </a:rPr>
              <a:t> symposium – Novi Sad, Serbia</a:t>
            </a:r>
          </a:p>
          <a:p>
            <a:pPr>
              <a:spcBef>
                <a:spcPts val="900"/>
              </a:spcBef>
            </a:pPr>
            <a:r>
              <a:rPr lang="en-US" dirty="0">
                <a:latin typeface="Arial" charset="0"/>
              </a:rPr>
              <a:t>2023 – 26</a:t>
            </a:r>
            <a:r>
              <a:rPr lang="en-US" baseline="30000" dirty="0">
                <a:latin typeface="Arial" charset="0"/>
              </a:rPr>
              <a:t>th</a:t>
            </a:r>
            <a:r>
              <a:rPr lang="en-US" dirty="0">
                <a:latin typeface="Arial" charset="0"/>
              </a:rPr>
              <a:t> symposium – </a:t>
            </a:r>
            <a:r>
              <a:rPr lang="en-US" dirty="0" err="1">
                <a:latin typeface="Arial" charset="0"/>
              </a:rPr>
              <a:t>Gandhinagar,India</a:t>
            </a:r>
            <a:endParaRPr lang="en-US" dirty="0">
              <a:latin typeface="Arial" charset="0"/>
            </a:endParaRPr>
          </a:p>
          <a:p>
            <a:pPr>
              <a:spcBef>
                <a:spcPts val="900"/>
              </a:spcBef>
            </a:pPr>
            <a:r>
              <a:rPr lang="en-US" dirty="0">
                <a:latin typeface="Arial" charset="0"/>
              </a:rPr>
              <a:t>2024 – 27</a:t>
            </a:r>
            <a:r>
              <a:rPr lang="en-US" baseline="30000" dirty="0">
                <a:latin typeface="Arial" charset="0"/>
              </a:rPr>
              <a:t>th</a:t>
            </a:r>
            <a:r>
              <a:rPr lang="en-US" dirty="0">
                <a:latin typeface="Arial" charset="0"/>
              </a:rPr>
              <a:t> symposium - Livingstone, Zambia</a:t>
            </a:r>
          </a:p>
        </p:txBody>
      </p:sp>
      <p:sp>
        <p:nvSpPr>
          <p:cNvPr id="4" name="Footer Placeholder 3">
            <a:extLst>
              <a:ext uri="{FF2B5EF4-FFF2-40B4-BE49-F238E27FC236}">
                <a16:creationId xmlns:a16="http://schemas.microsoft.com/office/drawing/2014/main" id="{586244BF-469A-D08D-3EB3-C921C9FA886A}"/>
              </a:ext>
            </a:extLst>
          </p:cNvPr>
          <p:cNvSpPr>
            <a:spLocks noGrp="1"/>
          </p:cNvSpPr>
          <p:nvPr>
            <p:ph type="ftr" sz="quarter" idx="11"/>
          </p:nvPr>
        </p:nvSpPr>
        <p:spPr/>
        <p:txBody>
          <a:bodyPr/>
          <a:lstStyle/>
          <a:p>
            <a:r>
              <a:rPr lang="en-US" dirty="0" err="1"/>
              <a:t>fox@ndltd.org</a:t>
            </a:r>
            <a:endParaRPr lang="en-US" dirty="0"/>
          </a:p>
        </p:txBody>
      </p:sp>
      <p:sp>
        <p:nvSpPr>
          <p:cNvPr id="5" name="Slide Number Placeholder 4">
            <a:extLst>
              <a:ext uri="{FF2B5EF4-FFF2-40B4-BE49-F238E27FC236}">
                <a16:creationId xmlns:a16="http://schemas.microsoft.com/office/drawing/2014/main" id="{BD4C11C5-D24D-FB5C-5A6E-09C210209910}"/>
              </a:ext>
            </a:extLst>
          </p:cNvPr>
          <p:cNvSpPr>
            <a:spLocks noGrp="1"/>
          </p:cNvSpPr>
          <p:nvPr>
            <p:ph type="sldNum" sz="quarter" idx="12"/>
          </p:nvPr>
        </p:nvSpPr>
        <p:spPr/>
        <p:txBody>
          <a:bodyPr/>
          <a:lstStyle/>
          <a:p>
            <a:fld id="{49FFEFB1-E8BD-F74A-99A3-D34025F86002}" type="slidenum">
              <a:rPr lang="en-US" smtClean="0"/>
              <a:t>9</a:t>
            </a:fld>
            <a:endParaRPr lang="en-US"/>
          </a:p>
        </p:txBody>
      </p:sp>
    </p:spTree>
    <p:extLst>
      <p:ext uri="{BB962C8B-B14F-4D97-AF65-F5344CB8AC3E}">
        <p14:creationId xmlns:p14="http://schemas.microsoft.com/office/powerpoint/2010/main" val="66854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TotalTime>
  <Words>1891</Words>
  <Application>Microsoft Macintosh PowerPoint</Application>
  <PresentationFormat>Widescreen</PresentationFormat>
  <Paragraphs>214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 </vt:lpstr>
      <vt:lpstr>PowerPoint Presentation</vt:lpstr>
      <vt:lpstr>Mission</vt:lpstr>
      <vt:lpstr>Scenarios Supported</vt:lpstr>
      <vt:lpstr>Website</vt:lpstr>
      <vt:lpstr>Board of Directors (BoD) </vt:lpstr>
      <vt:lpstr>A Brief History of NDLTD </vt:lpstr>
      <vt:lpstr>A Brief History of NDLTD (cont.)</vt:lpstr>
      <vt:lpstr>A Brief History of NDLTD (cont.) </vt:lpstr>
      <vt:lpstr>PowerPoint Presentation</vt:lpstr>
      <vt:lpstr>Selected Additional Benefits</vt:lpstr>
      <vt:lpstr>PowerPoint Presentation</vt:lpstr>
      <vt:lpstr>Selected Sponsors</vt:lpstr>
      <vt:lpstr>Selected Research Theses and Dissertations</vt:lpstr>
      <vt:lpstr>Collaboration between NDLTD and USETDA </vt:lpstr>
      <vt:lpstr>Questions?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Hagen</dc:creator>
  <cp:lastModifiedBy>Ed Fox</cp:lastModifiedBy>
  <cp:revision>14</cp:revision>
  <dcterms:created xsi:type="dcterms:W3CDTF">2025-09-16T21:26:20Z</dcterms:created>
  <dcterms:modified xsi:type="dcterms:W3CDTF">2025-09-21T16:42:13Z</dcterms:modified>
</cp:coreProperties>
</file>