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50" r:id="rId3"/>
    <p:sldId id="352" r:id="rId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81"/>
    <p:restoredTop sz="94774"/>
  </p:normalViewPr>
  <p:slideViewPr>
    <p:cSldViewPr>
      <p:cViewPr varScale="1">
        <p:scale>
          <a:sx n="152" d="100"/>
          <a:sy n="152" d="100"/>
        </p:scale>
        <p:origin x="2192" y="176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97F36E7-A796-7009-8F96-CCB9F5C1BA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5388513-1C61-C7E2-FD08-B8DC496081E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EE476211-3168-BA37-F870-046D987411C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2B544E48-7ED4-6BE9-1A11-A6CA181FB3F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03BA79-399D-7143-A9E5-F74F76632B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32EC811E-E724-A356-70FB-BED0D791EF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A002606B-D433-C7FE-3843-10F8D9A0125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78401B3D-8134-9FB5-796A-75A33CC3AB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677982AA-D863-3C54-A2D8-02C51D497A1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472E5190-533A-5FE7-FB9E-0CF6090C11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>
            <a:extLst>
              <a:ext uri="{FF2B5EF4-FFF2-40B4-BE49-F238E27FC236}">
                <a16:creationId xmlns:a16="http://schemas.microsoft.com/office/drawing/2014/main" id="{2518A43A-44FB-20C3-0F72-2DA8A9D1D2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06C88A-4BDE-324E-97D4-7546141A55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80421701-1FCC-9A06-7237-24C67F46FA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AF79D24-97C1-3F44-8397-329BEBFB0B7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6C1BA96A-E2FA-95E9-0995-C8BAD5ED82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F62452A9-069E-5D47-A9F3-536D02536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D5388-F377-E484-9733-2940B8AFB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FF630C8D-A7B6-FB94-B7F5-D55435DF88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AF79D24-97C1-3F44-8397-329BEBFB0B7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E4E65043-6CC7-E9A0-1C5D-6102B84D7C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B223C9AC-EEF4-91E7-8415-C2DD8737B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27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7D4CE-A8F3-BBE8-B5CB-2D4D94247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776A8404-1460-4D09-2E16-934F4B4AC3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AF79D24-97C1-3F44-8397-329BEBFB0B7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AAD3AF1B-7B3B-7929-DC0D-AC61A03BA7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2906E195-F9F9-4D5F-F98C-682D3D004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887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07EE64-0599-8BCC-ECBE-4926A4F8D3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C0851F-C6A9-6898-20A8-F6D89D98AE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E404FE-D385-D05F-81D8-17F3ABB7F6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16B86-A7BC-5A46-B52A-5BF4205B4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92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619523-99F4-C941-2944-167DA697DB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7E0643-CFCE-39BC-032D-6075089DE7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790AB0-68B5-7B2B-BE13-F8ACF60C1F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5F50C-5649-D447-8B96-C56F27F84D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168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BFB122-BF30-6762-3F7A-1AD421895D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BD6426-2469-61F9-B0E8-D34193896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DA9FDE-E042-FE93-302C-11B14318DC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A466-1EAC-A84F-AF24-B3900EDCDD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937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EB6DC9-2754-C828-2205-B19E058498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EBD12B-4E20-3D66-FDD3-3EBE15E6E4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69DB44-5313-3C61-1494-ACD7AE65F2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695F9-4FE3-FD47-8295-0F975F62B0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86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C54572-0EFC-A3EC-BD7A-04C7B4B80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22633E-E5D4-1B17-7466-CC36DC9FC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CCCBE0-DE5A-DD06-1847-6361BC0A50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4EF83-79F1-C747-9AFA-F941F65835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88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5347BF-2703-F990-F45E-D3578628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4B38AE-798A-7CFE-CE53-1D2D2FA3E5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6BDDFC-D228-4A52-74F5-18D4856F64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8C148-B936-1E4C-B15C-64790306F6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87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23B763-B5A8-B02F-0F23-EA915A3D91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BC76EA-D9AB-DF93-CECE-DB180BDA75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7C95BE-E981-398A-E317-437899D4DA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ABC27-29D2-CE4F-BF0C-D49C5D6F9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40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5ADEF2-61D8-D09F-E864-52D075E49B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D16983F-A045-9F50-B629-CCAE584A80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40DDF34-E9E1-121E-50B6-36927B15F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5EA62-EAC5-D249-9265-7A21781F7F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20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0D53F32-EBA3-9590-4356-29AD4920A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E3BBFC-AA47-15E1-24A7-CF4F75D395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5EA2F9-9511-EF70-DA08-1275208818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85B8C-9365-2440-BB2E-54B94D2F5A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06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921777-6B6E-5894-6BCB-619F2396A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5FBD870-2E85-F4AD-FC27-67E0F7A8F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FD9506-D8AE-92F0-DC0D-AA8904516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27939-7214-3E43-8EFF-69DD6CD6A6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90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20F265-1455-A76A-C8BC-6326DA2D0F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04BD56-BFDD-36C2-A45C-BB49B2141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021FD1-19E8-B5B7-AEB1-44A3BB23C3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14EA8-F855-2F45-B2C3-A95AEFFABB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79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914ABC-8196-36AD-CABB-FE7CF203DD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835B08-F45D-882B-40D1-B62EDFF1CC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1F6F2A-8BDF-D8F0-43BF-99675C7A0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D74AA-18F0-034D-B35E-AB83BD7297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60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9B20AE-AB5B-464C-1CF6-A048FF321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B27755F-29CC-612A-AF1F-743A895EE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3D7C7EC-A88C-6F5A-37A8-48C6F49AD1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DCC1BC9-741A-689A-C0CA-E8D791FDD4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743E1F0-F14F-A5ED-CA53-A3B1D8E397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895C1CA-E714-5F4D-A5A6-A1B7BFB886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rainbochakborder3">
            <a:extLst>
              <a:ext uri="{FF2B5EF4-FFF2-40B4-BE49-F238E27FC236}">
                <a16:creationId xmlns:a16="http://schemas.microsoft.com/office/drawing/2014/main" id="{3C9CA38F-40CD-B87D-C847-49AABD0DA6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0besthands">
            <a:extLst>
              <a:ext uri="{FF2B5EF4-FFF2-40B4-BE49-F238E27FC236}">
                <a16:creationId xmlns:a16="http://schemas.microsoft.com/office/drawing/2014/main" id="{9069CA11-B72E-6058-CC5A-A0FC1236CB6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www.edwardafox.com/reikibooks" TargetMode="External"/><Relationship Id="rId4" Type="http://schemas.openxmlformats.org/officeDocument/2006/relationships/hyperlink" Target="https://fox.cs.vt.edu/reikiclub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holehealth.isce.vt.edu/members-directory/fox-edward-bio.html" TargetMode="External"/><Relationship Id="rId5" Type="http://schemas.openxmlformats.org/officeDocument/2006/relationships/hyperlink" Target="https://www.edwardafox.com/reikibooks" TargetMode="External"/><Relationship Id="rId4" Type="http://schemas.openxmlformats.org/officeDocument/2006/relationships/hyperlink" Target="mailto:fox@vt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A58F474-975E-8FCB-7009-B554C96658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772400" cy="655636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Reiki for Scalable Whole Health</a:t>
            </a:r>
            <a:endParaRPr lang="en-US" sz="3600" dirty="0">
              <a:cs typeface="+mj-cs"/>
            </a:endParaRP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923711B4-50BD-B5A4-5CA5-67560242CE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97090" y="609600"/>
            <a:ext cx="86868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b="1" dirty="0"/>
              <a:t>Whole Health Consortium -- September 4, 2025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/>
              <a:t>Tech4WholeHealth: Integrating Technology for Whole Health Solutions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/>
              <a:t>Edward A. Fox, Ph.D., Emeritus Professor of Computer Science, </a:t>
            </a:r>
            <a:r>
              <a:rPr lang="en-US" altLang="en-US" sz="1800" b="1" dirty="0" err="1"/>
              <a:t>fox@vt.edu</a:t>
            </a:r>
            <a:endParaRPr lang="en-US" altLang="en-US" sz="1800" b="1" dirty="0"/>
          </a:p>
        </p:txBody>
      </p:sp>
      <p:pic>
        <p:nvPicPr>
          <p:cNvPr id="18435" name="Picture 6" descr="reiicebluemedium">
            <a:extLst>
              <a:ext uri="{FF2B5EF4-FFF2-40B4-BE49-F238E27FC236}">
                <a16:creationId xmlns:a16="http://schemas.microsoft.com/office/drawing/2014/main" id="{A37E726A-7090-A1CB-A84E-DF940DB15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263" y="71150"/>
            <a:ext cx="1609725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7">
            <a:extLst>
              <a:ext uri="{FF2B5EF4-FFF2-40B4-BE49-F238E27FC236}">
                <a16:creationId xmlns:a16="http://schemas.microsoft.com/office/drawing/2014/main" id="{7AC9D493-6FED-50F9-1C4B-7714F631A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3389" y="1745257"/>
            <a:ext cx="3897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Research Snapshot: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192284ED-BD08-4F72-E689-D952B7A68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12" y="2440834"/>
            <a:ext cx="79248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Benefits: Whole Health: Physical, Mental, Emotional, Spiritual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Practice for stress reduction and relaxation that promotes healing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Advantages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Very easy to learn</a:t>
            </a:r>
          </a:p>
          <a:p>
            <a:pPr marL="1428750" lvl="2" eaLnBrk="1" hangingPunct="1">
              <a:spcBef>
                <a:spcPct val="0"/>
              </a:spcBef>
            </a:pPr>
            <a:r>
              <a:rPr lang="en-US" altLang="en-US" sz="1800" dirty="0"/>
              <a:t>Beginners can start in an hour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Enables self-treatment, as well as help to others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Complementary to other wellness approaches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97 NIH Reiki Clinical Trials</a:t>
            </a:r>
          </a:p>
          <a:p>
            <a:pPr lvl="1" indent="0" eaLnBrk="1" hangingPunct="1">
              <a:spcBef>
                <a:spcPct val="0"/>
              </a:spcBef>
              <a:buNone/>
            </a:pPr>
            <a:r>
              <a:rPr lang="en-US" altLang="en-US" sz="1800" dirty="0"/>
              <a:t>          https://</a:t>
            </a:r>
            <a:r>
              <a:rPr lang="en-US" altLang="en-US" sz="1800" dirty="0" err="1"/>
              <a:t>clinicaltrials.gov</a:t>
            </a:r>
            <a:r>
              <a:rPr lang="en-US" altLang="en-US" sz="1800" dirty="0"/>
              <a:t>/</a:t>
            </a:r>
            <a:r>
              <a:rPr lang="en-US" altLang="en-US" sz="1800" dirty="0" err="1"/>
              <a:t>search?term</a:t>
            </a:r>
            <a:r>
              <a:rPr lang="en-US" altLang="en-US" sz="1800" dirty="0"/>
              <a:t>=reiki 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Methodology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Zoom breakout rooms for training and feedback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Online delivery of "universal life energy": Treatments, Training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Evaluation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Using surveys and remote instrumentation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Populations: Public, Massage Therapists, Health-Care Practitioners, 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DC41E5-AFCA-4D0D-828E-0CC03257B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6D42E69-8C77-BFDB-2BDB-9FA0AD6596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772400" cy="655636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Reiki for Scalable Whole Health</a:t>
            </a:r>
            <a:endParaRPr lang="en-US" sz="3600" dirty="0">
              <a:cs typeface="+mj-cs"/>
            </a:endParaRPr>
          </a:p>
        </p:txBody>
      </p:sp>
      <p:pic>
        <p:nvPicPr>
          <p:cNvPr id="18435" name="Picture 6" descr="reiicebluemedium">
            <a:extLst>
              <a:ext uri="{FF2B5EF4-FFF2-40B4-BE49-F238E27FC236}">
                <a16:creationId xmlns:a16="http://schemas.microsoft.com/office/drawing/2014/main" id="{7A3F580C-F8FD-5680-F22B-827CD18C9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263" y="71150"/>
            <a:ext cx="1609725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7">
            <a:extLst>
              <a:ext uri="{FF2B5EF4-FFF2-40B4-BE49-F238E27FC236}">
                <a16:creationId xmlns:a16="http://schemas.microsoft.com/office/drawing/2014/main" id="{177D1237-68AA-25CB-8A0F-77C777D95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72" y="838109"/>
            <a:ext cx="48766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Expertise and Resources: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07E413B0-3A07-FA06-DC7F-837AFA2BC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699" y="2743200"/>
            <a:ext cx="7965501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Faculty advisor for Reiki Club at VT from March 2003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Club meetings: Wed. 5:30-6:45pm, Johnson Student Center 102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>
                <a:hlinkClick r:id="rId4"/>
              </a:rPr>
              <a:t>https://fox.cs.vt.edu/reikiclub.html</a:t>
            </a:r>
            <a:endParaRPr lang="en-US" altLang="en-US" sz="1800" dirty="0"/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Club experiments: EEG, infrared camera, dog gait, petri dishes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Reiki Master/Teacher in both Usui and Holy Fire approaches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Professional member, </a:t>
            </a:r>
            <a:r>
              <a:rPr lang="en-US" altLang="en-US" sz="1800" dirty="0" err="1"/>
              <a:t>centerforreikiresearch.com</a:t>
            </a:r>
            <a:endParaRPr lang="en-US" altLang="en-US" sz="1800" dirty="0"/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800" dirty="0"/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Training materials from International Center for Reiki Training (</a:t>
            </a:r>
            <a:r>
              <a:rPr lang="en-US" altLang="en-US" sz="1800" dirty="0" err="1"/>
              <a:t>reiki.org</a:t>
            </a:r>
            <a:r>
              <a:rPr lang="en-US" altLang="en-US" sz="1800" dirty="0"/>
              <a:t>)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Over 50 Reiki-related books at https://</a:t>
            </a:r>
            <a:r>
              <a:rPr lang="en-US" altLang="en-US" sz="1800" dirty="0" err="1"/>
              <a:t>www.amazon.com</a:t>
            </a:r>
            <a:r>
              <a:rPr lang="en-US" altLang="en-US" sz="1800" dirty="0"/>
              <a:t>/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Free references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Web pages from: </a:t>
            </a:r>
            <a:r>
              <a:rPr lang="en-US" altLang="en-US" sz="1800" dirty="0">
                <a:hlinkClick r:id="rId5"/>
              </a:rPr>
              <a:t>https://fox.cs.vt.edu/reiki.htm </a:t>
            </a:r>
            <a:endParaRPr lang="en-US" altLang="en-US" sz="1800" dirty="0"/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Overview book: </a:t>
            </a:r>
            <a:r>
              <a:rPr lang="en-US" altLang="en-US" sz="1800" dirty="0">
                <a:hlinkClick r:id="rId5"/>
              </a:rPr>
              <a:t>https://www.edwardafox.com/reikibooks</a:t>
            </a:r>
            <a:endParaRPr lang="en-US" altLang="en-US" sz="1800" dirty="0"/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800" dirty="0"/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Many Reiki practitioners in Blacksburg and the region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7B8DBC-F33C-80EA-FDAC-30BAE2FAE1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0328" y="1132901"/>
            <a:ext cx="2001547" cy="194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60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56A60C-F5EF-C1B9-0E4A-CB2FEFF69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CC75162-F6FD-A95C-77C5-D1F0AF4B488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772400" cy="655636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Reiki for Scalable Whole Health</a:t>
            </a:r>
            <a:endParaRPr lang="en-US" sz="3600" dirty="0">
              <a:cs typeface="+mj-cs"/>
            </a:endParaRPr>
          </a:p>
        </p:txBody>
      </p:sp>
      <p:pic>
        <p:nvPicPr>
          <p:cNvPr id="18435" name="Picture 6" descr="reiicebluemedium">
            <a:extLst>
              <a:ext uri="{FF2B5EF4-FFF2-40B4-BE49-F238E27FC236}">
                <a16:creationId xmlns:a16="http://schemas.microsoft.com/office/drawing/2014/main" id="{516AD73F-9E9D-28AA-D860-A1BD430FF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263" y="71150"/>
            <a:ext cx="1609725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7">
            <a:extLst>
              <a:ext uri="{FF2B5EF4-FFF2-40B4-BE49-F238E27FC236}">
                <a16:creationId xmlns:a16="http://schemas.microsoft.com/office/drawing/2014/main" id="{20D91717-E80D-D404-1316-840E5B9FF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357" y="838109"/>
            <a:ext cx="414729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Opportunities Sought: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3567AD7D-D70C-7EC1-02CF-64C8FF86B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046" y="1605357"/>
            <a:ext cx="7965501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Help with Studies Demonstrating Beneficial Effects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800" dirty="0"/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Co-Investigators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Medical/Health-care Credentials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Evaluators: Surveys, EEGs, fMRI, etc.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800" dirty="0"/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Other Collaborators, e.g., those to learn and teach “Rei-ki”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800" dirty="0"/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/>
              <a:t>Participants/Subjects in Various Populations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General Public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Massage Therapists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Nurses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Students</a:t>
            </a:r>
          </a:p>
          <a:p>
            <a:pPr marL="1028700" lvl="1" eaLnBrk="1" hangingPunct="1">
              <a:spcBef>
                <a:spcPct val="0"/>
              </a:spcBef>
            </a:pPr>
            <a:r>
              <a:rPr lang="en-US" altLang="en-US" sz="1800" dirty="0"/>
              <a:t>Other Health-care Practitioners</a:t>
            </a: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EE25A659-5266-0BE8-BD3D-7A599757C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046" y="5648077"/>
            <a:ext cx="762354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dirty="0"/>
              <a:t>Please Contact Me!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>
                <a:hlinkClick r:id="rId4"/>
              </a:rPr>
              <a:t>fox@vt.edu</a:t>
            </a:r>
            <a:r>
              <a:rPr lang="en-US" altLang="en-US" sz="1800" dirty="0"/>
              <a:t>, </a:t>
            </a:r>
            <a:r>
              <a:rPr lang="en-US" altLang="en-US" sz="1800" dirty="0">
                <a:hlinkClick r:id="rId5"/>
              </a:rPr>
              <a:t>https://www.edwardafox.com/reikibooks</a:t>
            </a:r>
            <a:endParaRPr lang="en-US" altLang="en-US" sz="1800" dirty="0"/>
          </a:p>
          <a:p>
            <a:pPr marL="285750" indent="-285750" eaLnBrk="1" hangingPunct="1">
              <a:spcBef>
                <a:spcPct val="0"/>
              </a:spcBef>
            </a:pPr>
            <a:r>
              <a:rPr lang="en-US" altLang="en-US" sz="1800" dirty="0">
                <a:hlinkClick r:id="rId6"/>
              </a:rPr>
              <a:t>https://wholehealth.isce.vt.edu/members-directory/fox-edward-bio.html</a:t>
            </a: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10329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377</Words>
  <Application>Microsoft Macintosh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Reiki for Scalable Whole Health</vt:lpstr>
      <vt:lpstr>Reiki for Scalable Whole Health</vt:lpstr>
      <vt:lpstr>Reiki for Scalable Whole Health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Reiki at Virginia Tech HFNE 2334  Intro. to Integrative Health</dc:title>
  <dc:creator>Microsoft Office User</dc:creator>
  <cp:lastModifiedBy>Ed Fox</cp:lastModifiedBy>
  <cp:revision>48</cp:revision>
  <dcterms:created xsi:type="dcterms:W3CDTF">2018-02-07T02:24:25Z</dcterms:created>
  <dcterms:modified xsi:type="dcterms:W3CDTF">2025-09-04T01:09:58Z</dcterms:modified>
</cp:coreProperties>
</file>