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903" r:id="rId9"/>
    <p:sldId id="971" r:id="rId10"/>
    <p:sldId id="684" r:id="rId11"/>
    <p:sldId id="914" r:id="rId12"/>
    <p:sldId id="264" r:id="rId13"/>
    <p:sldId id="263" r:id="rId14"/>
    <p:sldId id="1091" r:id="rId15"/>
    <p:sldId id="1092" r:id="rId16"/>
    <p:sldId id="10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/>
    <p:restoredTop sz="94678"/>
  </p:normalViewPr>
  <p:slideViewPr>
    <p:cSldViewPr snapToGrid="0">
      <p:cViewPr varScale="1">
        <p:scale>
          <a:sx n="137" d="100"/>
          <a:sy n="137" d="100"/>
        </p:scale>
        <p:origin x="200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04CDD-38BF-8D47-BA41-881688631D52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52D3-41DB-4C4D-A90A-C04EF3B5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AFD0-F2E9-476D-BA08-F7AFE1745E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0925" y="530225"/>
            <a:ext cx="4654550" cy="261937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Thanks to Christine Borgman and others at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28381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F2E33-DD2D-4F47-8C52-C932467584C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4100" y="530225"/>
            <a:ext cx="4654550" cy="2619375"/>
          </a:xfrm>
          <a:ln w="12700" cap="flat">
            <a:solidFill>
              <a:schemeClr val="tx1"/>
            </a:solidFill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0925" y="530225"/>
            <a:ext cx="465455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51CB5-9578-4920-B127-8A565B5627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0925" y="530225"/>
            <a:ext cx="4654550" cy="2619375"/>
          </a:xfrm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10BA-ADA3-1CB5-68D6-F6AE10FB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5A53D-2967-2329-17CA-D414F14D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457C-C342-F4AA-BCFE-DE419540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2482-E3D9-E09D-00FB-F115FFDC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DD4E-5D83-6C2F-F138-7C74935F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450D-83F8-2E8B-6454-B52C3F82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294B0-E1FD-97E3-7EBF-42FC8FB8A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9969-5F7B-3AB4-6C06-7D88C4C5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4F61-B58E-973C-1057-0DC71E58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0AE7-D2E3-1BF8-C04D-3E8C2AE6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2861F-9419-14AF-797E-A831FC3DD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D9F87-8786-364C-39E4-7EA1B6D2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B2802-30FB-F6BF-E18F-81AD96E8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E5BCB-899D-DE4F-D208-B351280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28AB-A820-0D20-05A6-94587ADD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9304-65E3-1D74-F6C7-293019CD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EDE3-C61D-9F10-B468-3895620B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A15C-B5C6-1568-65B4-96AAF0E1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7D90-57AB-451E-3A90-7C63EBCA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53BD-C063-472E-3A03-6B437D52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73B6-6C3E-3613-4F83-1C991C61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FAB60-BF85-CE8F-4009-217A6DEA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323D-6395-31C1-DE72-CA84C232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D458-71B0-7B4E-6AA7-30DE6789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8C76B-7480-1193-7540-04C7405A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0375-4662-9C01-016A-A3AD2052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59CA-C7CC-A286-5ED6-2717FC557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6A7C9-B8C7-9336-051C-73D8034E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F4BB0-6286-C688-DC4C-C5AC0142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7FD3-F9C9-DEEC-F546-353F5E9E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0EE4-8DA0-E5FA-F005-AB99466D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1EF4-0E18-2005-0A95-5689ADFE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37D2-6DC3-9752-D0EA-1961CAC2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D4DE5-E971-83E2-2B33-7248156A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03DC8-4193-3ACB-F6D8-CFEEE93E7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02837-1835-D64E-050A-63EDE06C5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F21C6-D9CB-BF69-936A-92367733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58F01-034D-0237-5FE9-2368199D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68234-173E-D8BF-3113-64514E98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BFFE-4A7E-2D4C-B7FB-6CEA4F46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B36E8-170B-0621-09D7-2BF1E739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4E868-DDC1-D2B4-B1F1-6108AE69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708FB-D1F8-F4F8-92CA-2FC58CD2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63844-D0C5-CD46-1A38-176B4677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DF946-7350-AEC5-6371-D378D802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21468-EBFA-0DF6-8FB4-17470494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CE48-4507-0E23-C764-6D15B422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067D-5D24-93EC-0C6A-6786EA10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12F72-7219-E3FA-F831-4301A3DC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53D36-EFC3-D77D-B893-16716E86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9C569-0E6A-ABB1-5CD1-E94727B5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526BD-0EF7-4FCA-33D2-B2CC7574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1103-DFBF-7CBF-A1D6-9B770049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6FB7C-F2CD-BC1A-A7B3-5B7DA4FF0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97E11-A1F7-D88F-12A0-9C004467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FF18-5CC9-4415-1154-1CF6014E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DB8FB-FD57-0DCA-FAB7-D78706CC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BBE3C-B678-597E-2B19-9381F43F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56F60-C48D-E647-1FC0-17C1E434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2B841-ACB4-AA63-659F-E32E4F12F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824F4-1DF5-2FF3-9573-53F59B038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E5150-E844-D24F-B0F7-A4A2969A5717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74705-CCBF-3A8B-D7B8-61354B3E6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1B24C-4E78-5283-ACF8-FB62E6007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4343C9-F948-124A-83C6-9CC0F3D52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x.cs.vt.edu/" TargetMode="External"/><Relationship Id="rId2" Type="http://schemas.openxmlformats.org/officeDocument/2006/relationships/hyperlink" Target="mailto:fox@v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dl.handle.net/10919/18655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x.cs.vt.edu/" TargetMode="External"/><Relationship Id="rId2" Type="http://schemas.openxmlformats.org/officeDocument/2006/relationships/hyperlink" Target="mailto:fox@vt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person-holding-jigsaw-puzzle-piece-sWlDOWk0Jp8?utm_content=creditCopyText&amp;utm_medium=referral&amp;utm_source=unsplash" TargetMode="External"/><Relationship Id="rId2" Type="http://schemas.openxmlformats.org/officeDocument/2006/relationships/hyperlink" Target="https://unsplash.com/@rosssneddon?utm_content=creditCopyText&amp;utm_medium=referral&amp;utm_source=unsplas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8B46-6D04-7F64-D6AF-CCD5DD16B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Proposing research to fill in the jigsaw puzzle of one’s long-term vision of meeting essential human needs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98381-B263-0221-F1AF-9331D4216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072"/>
            <a:ext cx="9144000" cy="2966928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Funding Foundry Success Story</a:t>
            </a:r>
          </a:p>
          <a:p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13 December 2024, GP 3001, Virginia Tech</a:t>
            </a:r>
          </a:p>
          <a:p>
            <a:endParaRPr lang="en-US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Edward A. Fox, 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hlinkClick r:id="rId2"/>
              </a:rPr>
              <a:t>fox@vt.edu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hlinkClick r:id="rId3"/>
              </a:rPr>
              <a:t>http://fox.cs.vt.edu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08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0"/>
            <a:ext cx="8153400" cy="6858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l" eaLnBrk="1" hangingPunct="1"/>
            <a:r>
              <a:rPr lang="en-US" dirty="0"/>
              <a:t>   Informal </a:t>
            </a:r>
            <a:r>
              <a:rPr lang="en-US" sz="6600" dirty="0"/>
              <a:t>5S</a:t>
            </a:r>
            <a:r>
              <a:rPr lang="en-US" dirty="0"/>
              <a:t> &amp; DL Definitions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DLs are complex systems that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19400"/>
            <a:ext cx="8305800" cy="3581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/>
              <a:t>help satisfy info needs of users (</a:t>
            </a:r>
            <a:r>
              <a:rPr lang="en-US" b="1"/>
              <a:t>societies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provide info services (</a:t>
            </a:r>
            <a:r>
              <a:rPr lang="en-US" b="1"/>
              <a:t>scenarios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organize info in usable ways (</a:t>
            </a:r>
            <a:r>
              <a:rPr lang="en-US" b="1"/>
              <a:t>structures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present info in usable ways (</a:t>
            </a:r>
            <a:r>
              <a:rPr lang="en-US" b="1"/>
              <a:t>spaces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communicate info with users (</a:t>
            </a:r>
            <a:r>
              <a:rPr lang="en-US" b="1"/>
              <a:t>streams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47" y="188949"/>
            <a:ext cx="10943253" cy="6271504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A66A-DD87-EFD8-233D-55B9ED8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Explosion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7AD9-7D2F-B14A-E89D-62AAEF5F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  <a:p>
            <a:r>
              <a:rPr lang="en-US" dirty="0"/>
              <a:t>Journals</a:t>
            </a:r>
          </a:p>
          <a:p>
            <a:endParaRPr lang="en-US" dirty="0"/>
          </a:p>
          <a:p>
            <a:r>
              <a:rPr lang="en-US" dirty="0"/>
              <a:t>Open source / open access</a:t>
            </a:r>
          </a:p>
          <a:p>
            <a:endParaRPr lang="en-US" dirty="0"/>
          </a:p>
          <a:p>
            <a:r>
              <a:rPr lang="en-US" dirty="0"/>
              <a:t>Technical reports</a:t>
            </a:r>
          </a:p>
          <a:p>
            <a:r>
              <a:rPr lang="en-US" dirty="0"/>
              <a:t>Education-related</a:t>
            </a:r>
          </a:p>
          <a:p>
            <a:pPr lvl="1"/>
            <a:r>
              <a:rPr lang="en-US" dirty="0"/>
              <a:t>Courseware</a:t>
            </a:r>
          </a:p>
          <a:p>
            <a:pPr lvl="1"/>
            <a:r>
              <a:rPr lang="en-US" dirty="0"/>
              <a:t>ETDs</a:t>
            </a:r>
          </a:p>
        </p:txBody>
      </p:sp>
    </p:spTree>
    <p:extLst>
      <p:ext uri="{BB962C8B-B14F-4D97-AF65-F5344CB8AC3E}">
        <p14:creationId xmlns:p14="http://schemas.microsoft.com/office/powerpoint/2010/main" val="266473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7651-EE0E-49F6-7D3F-FA6942D0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NSDL (National Science Digital Library)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2EF6-DF83-92D9-A5BF-37356520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1991 Chicago SIGIR Workshop on Future Directions</a:t>
            </a:r>
          </a:p>
          <a:p>
            <a:r>
              <a:rPr lang="en-US" dirty="0"/>
              <a:t>Michael </a:t>
            </a:r>
            <a:r>
              <a:rPr lang="en-US" dirty="0" err="1"/>
              <a:t>Lesk</a:t>
            </a:r>
            <a:r>
              <a:rPr lang="en-US" dirty="0"/>
              <a:t>, Michael McGill</a:t>
            </a:r>
          </a:p>
          <a:p>
            <a:r>
              <a:rPr lang="en-US" dirty="0"/>
              <a:t>Why not have a national library to be used across the nation?</a:t>
            </a:r>
          </a:p>
          <a:p>
            <a:endParaRPr lang="en-US" dirty="0"/>
          </a:p>
          <a:p>
            <a:r>
              <a:rPr lang="en-US" dirty="0"/>
              <a:t>Digital Library Initiative: multiple sponsors and phases</a:t>
            </a:r>
          </a:p>
          <a:p>
            <a:pPr lvl="1"/>
            <a:r>
              <a:rPr lang="en-US" dirty="0"/>
              <a:t>Google was a spin-off from the Stanford project</a:t>
            </a:r>
          </a:p>
          <a:p>
            <a:r>
              <a:rPr lang="en-US" dirty="0"/>
              <a:t>DELOS in Europe</a:t>
            </a:r>
          </a:p>
          <a:p>
            <a:r>
              <a:rPr lang="en-US" dirty="0"/>
              <a:t>Smaller efforts in Asia, Brazil, India, Russia, …</a:t>
            </a:r>
          </a:p>
        </p:txBody>
      </p:sp>
    </p:spTree>
    <p:extLst>
      <p:ext uri="{BB962C8B-B14F-4D97-AF65-F5344CB8AC3E}">
        <p14:creationId xmlns:p14="http://schemas.microsoft.com/office/powerpoint/2010/main" val="314485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Another Digital Library Case Study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0250" y="1371600"/>
            <a:ext cx="5410200" cy="4114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/>
              <a:t>Domain:</a:t>
            </a:r>
            <a:r>
              <a:rPr lang="en-US" sz="3600" dirty="0"/>
              <a:t> graduate education,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err="1"/>
              <a:t>Genre:</a:t>
            </a:r>
            <a:r>
              <a:rPr lang="en-US" sz="3600" dirty="0" err="1"/>
              <a:t>ETDs</a:t>
            </a:r>
            <a:r>
              <a:rPr lang="en-US" sz="3600" dirty="0"/>
              <a:t>=electronic theses &amp; dissertations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/>
              <a:t>Submission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/>
              <a:t>Collection</a:t>
            </a:r>
            <a:endParaRPr lang="en-US" sz="3600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64963" y="1331167"/>
            <a:ext cx="4343400" cy="4114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Monotype Sorts" pitchFamily="2" charset="2"/>
              <a:buChar char=" "/>
            </a:pPr>
            <a:r>
              <a:rPr lang="en-US" sz="3600" b="1" dirty="0"/>
              <a:t>Project: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dirty="0"/>
              <a:t>Networked Digital 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dirty="0"/>
              <a:t>Library of Theses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dirty="0"/>
              <a:t>&amp; Dissertations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sz="3200" dirty="0"/>
              <a:t>(NDLTD) </a:t>
            </a:r>
          </a:p>
          <a:p>
            <a:pPr eaLnBrk="1" hangingPunct="1">
              <a:buFont typeface="Monotype Sorts" pitchFamily="2" charset="2"/>
              <a:buChar char=" "/>
            </a:pPr>
            <a:r>
              <a:rPr lang="en-US" b="1" dirty="0"/>
              <a:t> http://</a:t>
            </a:r>
            <a:r>
              <a:rPr lang="en-US" b="1" dirty="0" err="1"/>
              <a:t>www.ndltd.org</a:t>
            </a:r>
            <a:endParaRPr lang="en-US" b="1" dirty="0"/>
          </a:p>
          <a:p>
            <a:pPr eaLnBrk="1" hangingPunct="1">
              <a:spcBef>
                <a:spcPct val="40000"/>
              </a:spcBef>
              <a:buFont typeface="Monotype Sorts" pitchFamily="2" charset="2"/>
              <a:buChar char=" "/>
            </a:pPr>
            <a:endParaRPr lang="en-US" sz="3200" dirty="0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6570306" y="1209869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F7E8-EBF3-7F9E-7E8E-F684CC76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Centers: “We Collaborate”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48A8-70A1-3B55-A91B-D698901BE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CHCI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FBRI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GCC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Sanghani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VTCAR</a:t>
            </a:r>
          </a:p>
          <a:p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CS5604 Information Retrieval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CS4624 (Multimedia, Hypertext, and Information Access) </a:t>
            </a:r>
            <a:r>
              <a:rPr lang="en-US" b="0" i="0" u="sng" dirty="0">
                <a:solidFill>
                  <a:srgbClr val="481123"/>
                </a:solidFill>
                <a:effectLst/>
                <a:latin typeface="Nunito" pitchFamily="2" charset="77"/>
                <a:hlinkClick r:id="rId2"/>
              </a:rPr>
              <a:t>https://hdl.handle.net/10919/18655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5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FA97-DCD1-5A1E-3196-5724A279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3F9-80E3-860B-34B5-0BC17B891E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fox@vt.edu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http://fox.cs.vt.edu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536FA-00E8-26FC-74BC-C1D242368E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2160G Torgersen Hall</a:t>
            </a:r>
          </a:p>
        </p:txBody>
      </p:sp>
    </p:spTree>
    <p:extLst>
      <p:ext uri="{BB962C8B-B14F-4D97-AF65-F5344CB8AC3E}">
        <p14:creationId xmlns:p14="http://schemas.microsoft.com/office/powerpoint/2010/main" val="391241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A009-3A51-9A98-EF91-41193608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7B58-3FE2-BBAA-D119-283A7001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This talk will summarize how to obtain almost 150 research awards over 40 years, with a high percentage of success with proposals. Key is focusing on a basic human need, e.g., for information. Helpful is being open to serendipity, in its various forms, related to: leading or participating in workshops on future research directions, asking graduate students about their long-term goals, traveling extensively, teaching a capstone wherein people across campus are encouraged to ask for assistance from a team of CS seniors, and collaborating with people around the globe as well as locally in a variety of centers and institutes (e.g., CHCI, FBRI, GCC, ICTAS,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Sanghani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VTCAR). Sponsors like to see a long-term vision, and persistent progress that fills in the picture, like fitting together the pieces of a large jigsaw puzzle.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4F9F70-FAA5-028C-08D7-8BE6A6404C58}"/>
              </a:ext>
            </a:extLst>
          </p:cNvPr>
          <p:cNvSpPr txBox="1"/>
          <p:nvPr/>
        </p:nvSpPr>
        <p:spPr>
          <a:xfrm>
            <a:off x="10331670" y="5128313"/>
            <a:ext cx="1765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by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Ross Sneddon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>
                <a:hlinkClick r:id="rId3"/>
              </a:rPr>
              <a:t>Unsplash</a:t>
            </a:r>
            <a:r>
              <a:rPr lang="en-US" dirty="0"/>
              <a:t> </a:t>
            </a:r>
          </a:p>
        </p:txBody>
      </p:sp>
      <p:pic>
        <p:nvPicPr>
          <p:cNvPr id="7" name="Picture 6" descr="A hand holding a piece of puzzle&#10;&#10;Description automatically generated">
            <a:extLst>
              <a:ext uri="{FF2B5EF4-FFF2-40B4-BE49-F238E27FC236}">
                <a16:creationId xmlns:a16="http://schemas.microsoft.com/office/drawing/2014/main" id="{2683079F-0F3F-A822-49D8-224326F6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2" y="102913"/>
            <a:ext cx="9978259" cy="66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4319-8FAE-BEFB-1F39-89D4E0D6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Statistics on Funding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D615FB-EF7A-06B3-4F64-0AAB326D6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96123"/>
              </p:ext>
            </p:extLst>
          </p:nvPr>
        </p:nvGraphicFramePr>
        <p:xfrm>
          <a:off x="1361090" y="5368678"/>
          <a:ext cx="9469820" cy="129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379">
                  <a:extLst>
                    <a:ext uri="{9D8B030D-6E8A-4147-A177-3AD203B41FA5}">
                      <a16:colId xmlns:a16="http://schemas.microsoft.com/office/drawing/2014/main" val="3283879633"/>
                    </a:ext>
                  </a:extLst>
                </a:gridCol>
                <a:gridCol w="515007">
                  <a:extLst>
                    <a:ext uri="{9D8B030D-6E8A-4147-A177-3AD203B41FA5}">
                      <a16:colId xmlns:a16="http://schemas.microsoft.com/office/drawing/2014/main" val="4032673925"/>
                    </a:ext>
                  </a:extLst>
                </a:gridCol>
                <a:gridCol w="626943">
                  <a:extLst>
                    <a:ext uri="{9D8B030D-6E8A-4147-A177-3AD203B41FA5}">
                      <a16:colId xmlns:a16="http://schemas.microsoft.com/office/drawing/2014/main" val="1004659714"/>
                    </a:ext>
                  </a:extLst>
                </a:gridCol>
                <a:gridCol w="773503">
                  <a:extLst>
                    <a:ext uri="{9D8B030D-6E8A-4147-A177-3AD203B41FA5}">
                      <a16:colId xmlns:a16="http://schemas.microsoft.com/office/drawing/2014/main" val="698572999"/>
                    </a:ext>
                  </a:extLst>
                </a:gridCol>
                <a:gridCol w="811982">
                  <a:extLst>
                    <a:ext uri="{9D8B030D-6E8A-4147-A177-3AD203B41FA5}">
                      <a16:colId xmlns:a16="http://schemas.microsoft.com/office/drawing/2014/main" val="1799011836"/>
                    </a:ext>
                  </a:extLst>
                </a:gridCol>
                <a:gridCol w="735024">
                  <a:extLst>
                    <a:ext uri="{9D8B030D-6E8A-4147-A177-3AD203B41FA5}">
                      <a16:colId xmlns:a16="http://schemas.microsoft.com/office/drawing/2014/main" val="3165743156"/>
                    </a:ext>
                  </a:extLst>
                </a:gridCol>
                <a:gridCol w="773503">
                  <a:extLst>
                    <a:ext uri="{9D8B030D-6E8A-4147-A177-3AD203B41FA5}">
                      <a16:colId xmlns:a16="http://schemas.microsoft.com/office/drawing/2014/main" val="67565011"/>
                    </a:ext>
                  </a:extLst>
                </a:gridCol>
                <a:gridCol w="893086">
                  <a:extLst>
                    <a:ext uri="{9D8B030D-6E8A-4147-A177-3AD203B41FA5}">
                      <a16:colId xmlns:a16="http://schemas.microsoft.com/office/drawing/2014/main" val="2710000705"/>
                    </a:ext>
                  </a:extLst>
                </a:gridCol>
                <a:gridCol w="653919">
                  <a:extLst>
                    <a:ext uri="{9D8B030D-6E8A-4147-A177-3AD203B41FA5}">
                      <a16:colId xmlns:a16="http://schemas.microsoft.com/office/drawing/2014/main" val="3907642173"/>
                    </a:ext>
                  </a:extLst>
                </a:gridCol>
                <a:gridCol w="680895">
                  <a:extLst>
                    <a:ext uri="{9D8B030D-6E8A-4147-A177-3AD203B41FA5}">
                      <a16:colId xmlns:a16="http://schemas.microsoft.com/office/drawing/2014/main" val="1078963244"/>
                    </a:ext>
                  </a:extLst>
                </a:gridCol>
                <a:gridCol w="866111">
                  <a:extLst>
                    <a:ext uri="{9D8B030D-6E8A-4147-A177-3AD203B41FA5}">
                      <a16:colId xmlns:a16="http://schemas.microsoft.com/office/drawing/2014/main" val="3600577617"/>
                    </a:ext>
                  </a:extLst>
                </a:gridCol>
                <a:gridCol w="1246468">
                  <a:extLst>
                    <a:ext uri="{9D8B030D-6E8A-4147-A177-3AD203B41FA5}">
                      <a16:colId xmlns:a16="http://schemas.microsoft.com/office/drawing/2014/main" val="2868805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 Gov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Int’l/ Regional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Corporate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135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420960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5D20F-64B5-B117-6689-C41074DA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72" y="969847"/>
            <a:ext cx="11740055" cy="16795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Total funding: Over $32M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Advisees: 34 PhD, 51 MS, 20 other Master’s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US Gov: DARPA/NIST, FIPSE, Idaho NL, NAL, NEH, NIA, NIJ, NLM, NSWC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Corporate: Advance Auto, AOL, AT&amp;T, AWS, BAE, Chem Abs, e-Numerate, General Dynamics, Google, HAL, IBM, Intel, Mayfair, Microsoft, NCR, </a:t>
            </a:r>
            <a:r>
              <a:rPr lang="en-US" sz="7200" dirty="0" err="1"/>
              <a:t>NewWave</a:t>
            </a:r>
            <a:r>
              <a:rPr lang="en-US" sz="7200" dirty="0"/>
              <a:t>, Nimbus, OCLC, PCGI, PRC, Sun, VTX, West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Int’l/Regional: CCSR, CIT, Indo-US, Qatar, SOLINET, SURA, UNESCO, Virginia</a:t>
            </a:r>
          </a:p>
          <a:p>
            <a:pPr>
              <a:lnSpc>
                <a:spcPct val="220000"/>
              </a:lnSpc>
              <a:spcBef>
                <a:spcPts val="600"/>
              </a:spcBef>
            </a:pPr>
            <a:r>
              <a:rPr lang="en-US" sz="7200" dirty="0"/>
              <a:t>Foundations: Argyll, Council on Library Resources, Mellon, Seale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6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5726-D633-A28E-D562-78ED3FE1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Purposes/Uses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19CB-9BBD-0AA5-5CA4-947D9B72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Collaboration across universities</a:t>
            </a:r>
          </a:p>
          <a:p>
            <a:r>
              <a:rPr lang="en-US" dirty="0"/>
              <a:t>Domains: archaeology, chemistry, health, law, geography, physics</a:t>
            </a:r>
          </a:p>
          <a:p>
            <a:r>
              <a:rPr lang="en-US" dirty="0"/>
              <a:t>Education: curricula, teaching, repositories</a:t>
            </a:r>
          </a:p>
          <a:p>
            <a:r>
              <a:rPr lang="en-US" dirty="0"/>
              <a:t>Equipment: workstations, clusters, HPC</a:t>
            </a:r>
          </a:p>
          <a:p>
            <a:r>
              <a:rPr lang="en-US" dirty="0"/>
              <a:t>Library related: accessibility, archiving, documents</a:t>
            </a:r>
          </a:p>
          <a:p>
            <a:r>
              <a:rPr lang="en-US" dirty="0"/>
              <a:t>Promoting electronic theses &amp; dissertations</a:t>
            </a:r>
          </a:p>
          <a:p>
            <a:r>
              <a:rPr lang="en-US" dirty="0"/>
              <a:t>Seed grants with junior faculty</a:t>
            </a:r>
          </a:p>
          <a:p>
            <a:r>
              <a:rPr lang="en-US" dirty="0"/>
              <a:t>Student funding, class teams</a:t>
            </a:r>
          </a:p>
          <a:p>
            <a:r>
              <a:rPr lang="en-US" dirty="0"/>
              <a:t>Technologies: AI, CD-ROM, Digital Video, Images, </a:t>
            </a:r>
            <a:r>
              <a:rPr lang="en-US" dirty="0" err="1"/>
              <a:t>Memex</a:t>
            </a:r>
            <a:r>
              <a:rPr lang="en-US" dirty="0"/>
              <a:t> , NLP, VR</a:t>
            </a:r>
          </a:p>
          <a:p>
            <a:r>
              <a:rPr lang="en-US" dirty="0"/>
              <a:t>University activities (e.g., mentoring)</a:t>
            </a:r>
          </a:p>
          <a:p>
            <a:r>
              <a:rPr lang="en-US" dirty="0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221494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36FE-C1EE-CDF0-921B-7A04A685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Serendipity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0CAA-6270-E639-457F-48A0C93F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Information </a:t>
            </a:r>
            <a:r>
              <a:rPr lang="en-US" b="1" dirty="0"/>
              <a:t>STORAGE</a:t>
            </a:r>
            <a:r>
              <a:rPr lang="en-US" dirty="0"/>
              <a:t> &amp; Retrieval</a:t>
            </a:r>
          </a:p>
          <a:p>
            <a:r>
              <a:rPr lang="en-US" dirty="0"/>
              <a:t>Nimbus opened near Charlottesville</a:t>
            </a:r>
          </a:p>
          <a:p>
            <a:r>
              <a:rPr lang="en-US" dirty="0"/>
              <a:t>Virginia Discs 1, 2, 3</a:t>
            </a:r>
          </a:p>
          <a:p>
            <a:endParaRPr lang="en-US" dirty="0"/>
          </a:p>
          <a:p>
            <a:r>
              <a:rPr lang="en-US" dirty="0"/>
              <a:t>Filling?  With video! -&gt; digital video -&gt; interactive digital video</a:t>
            </a:r>
          </a:p>
          <a:p>
            <a:endParaRPr lang="en-US" dirty="0"/>
          </a:p>
          <a:p>
            <a:r>
              <a:rPr lang="en-US" dirty="0"/>
              <a:t>Faster database access</a:t>
            </a:r>
          </a:p>
          <a:p>
            <a:r>
              <a:rPr lang="en-US" dirty="0"/>
              <a:t>Hashing</a:t>
            </a:r>
          </a:p>
          <a:p>
            <a:r>
              <a:rPr lang="en-US" dirty="0"/>
              <a:t>MPHF</a:t>
            </a:r>
          </a:p>
          <a:p>
            <a:r>
              <a:rPr lang="en-US" dirty="0"/>
              <a:t>OPMPHF</a:t>
            </a:r>
          </a:p>
        </p:txBody>
      </p:sp>
    </p:spTree>
    <p:extLst>
      <p:ext uri="{BB962C8B-B14F-4D97-AF65-F5344CB8AC3E}">
        <p14:creationId xmlns:p14="http://schemas.microsoft.com/office/powerpoint/2010/main" val="333592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0C8B-0FBB-067E-820E-E6B9C0D5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Human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DD7B-190D-E3FB-6CFC-12AFCC6A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and well-being</a:t>
            </a:r>
          </a:p>
          <a:p>
            <a:pPr lvl="1"/>
            <a:r>
              <a:rPr lang="en-US" dirty="0"/>
              <a:t>Enormous body of knowledge</a:t>
            </a:r>
          </a:p>
          <a:p>
            <a:pPr lvl="1"/>
            <a:r>
              <a:rPr lang="en-US" dirty="0"/>
              <a:t>Integrative, complementary approaches</a:t>
            </a:r>
          </a:p>
          <a:p>
            <a:pPr lvl="1"/>
            <a:r>
              <a:rPr lang="en-US" dirty="0"/>
              <a:t>Behavior: diet, exercise, delayed gratification</a:t>
            </a:r>
          </a:p>
          <a:p>
            <a:r>
              <a:rPr lang="en-US" dirty="0"/>
              <a:t>Useful information</a:t>
            </a:r>
          </a:p>
          <a:p>
            <a:pPr lvl="1"/>
            <a:r>
              <a:rPr lang="en-US" dirty="0"/>
              <a:t>Collecting, crawling, harvesting</a:t>
            </a:r>
          </a:p>
          <a:p>
            <a:pPr lvl="1"/>
            <a:r>
              <a:rPr lang="en-US" dirty="0"/>
              <a:t>Archiving</a:t>
            </a:r>
          </a:p>
          <a:p>
            <a:pPr lvl="1"/>
            <a:r>
              <a:rPr lang="en-US" dirty="0"/>
              <a:t>Preserving, transforming</a:t>
            </a:r>
          </a:p>
          <a:p>
            <a:pPr lvl="1"/>
            <a:r>
              <a:rPr lang="en-US" dirty="0"/>
              <a:t>Exploration: browse, recommend, search, visualize</a:t>
            </a:r>
          </a:p>
        </p:txBody>
      </p:sp>
    </p:spTree>
    <p:extLst>
      <p:ext uri="{BB962C8B-B14F-4D97-AF65-F5344CB8AC3E}">
        <p14:creationId xmlns:p14="http://schemas.microsoft.com/office/powerpoint/2010/main" val="79128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414713" y="552450"/>
            <a:ext cx="9144000" cy="36933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6" name="Picture 3" descr="UCLA_DL_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639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137525" y="4791269"/>
            <a:ext cx="2819401" cy="193899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cs typeface="Arial" pitchFamily="34" charset="0"/>
              </a:rPr>
              <a:t>Borgman</a:t>
            </a:r>
            <a:r>
              <a:rPr lang="en-US" sz="2000" dirty="0">
                <a:cs typeface="Arial" pitchFamily="34" charset="0"/>
              </a:rPr>
              <a:t> et al.:</a:t>
            </a:r>
          </a:p>
          <a:p>
            <a:pPr eaLnBrk="0" hangingPunct="0"/>
            <a:r>
              <a:rPr lang="en-US" sz="2000" dirty="0">
                <a:cs typeface="Arial" pitchFamily="34" charset="0"/>
              </a:rPr>
              <a:t>Workshop Report on</a:t>
            </a:r>
          </a:p>
          <a:p>
            <a:pPr eaLnBrk="0" hangingPunct="0"/>
            <a:r>
              <a:rPr lang="en-US" sz="2000" dirty="0">
                <a:cs typeface="Arial" pitchFamily="34" charset="0"/>
              </a:rPr>
              <a:t>Social Aspects of</a:t>
            </a:r>
          </a:p>
          <a:p>
            <a:pPr eaLnBrk="0" hangingPunct="0"/>
            <a:r>
              <a:rPr lang="en-US" sz="2000" dirty="0">
                <a:cs typeface="Arial" pitchFamily="34" charset="0"/>
              </a:rPr>
              <a:t>Digital Libraries: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cs typeface="Arial" pitchFamily="34" charset="0"/>
              </a:rPr>
              <a:t>http://</a:t>
            </a:r>
            <a:r>
              <a:rPr lang="en-US" sz="2000" dirty="0" err="1">
                <a:cs typeface="Arial" pitchFamily="34" charset="0"/>
              </a:rPr>
              <a:t>www.dlib.org</a:t>
            </a:r>
            <a:r>
              <a:rPr lang="en-US" sz="2000" dirty="0">
                <a:cs typeface="Arial" pitchFamily="34" charset="0"/>
              </a:rPr>
              <a:t>/</a:t>
            </a:r>
            <a:r>
              <a:rPr lang="en-US" sz="2000" dirty="0" err="1">
                <a:cs typeface="Arial" pitchFamily="34" charset="0"/>
              </a:rPr>
              <a:t>dlib</a:t>
            </a:r>
            <a:r>
              <a:rPr lang="en-US" sz="2000" dirty="0">
                <a:cs typeface="Arial" pitchFamily="34" charset="0"/>
              </a:rPr>
              <a:t>/january97/01clips.html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8137525" y="196850"/>
            <a:ext cx="2390398" cy="1754326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</a:rPr>
              <a:t>Information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Life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Cycle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7620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/>
              <a:t>Digital Libraries --- Objectives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458200" cy="49530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dirty="0"/>
              <a:t>World Lit.: 24hr / 7day / from desktop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Integrated “super” information systems: 5S: Table of related areas and their coverage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Ubiquitous, Higher Quality, Lower Cost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Education, Knowledge Sharing, Discovery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Disintermediation -&gt; Collaboration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Universities Reclaim Property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Interactive Courseware, Student Works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Scalable, Sustainable, Usable, Useful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864</Words>
  <Application>Microsoft Macintosh PowerPoint</Application>
  <PresentationFormat>Widescreen</PresentationFormat>
  <Paragraphs>151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Monotype Sorts</vt:lpstr>
      <vt:lpstr>Nunito</vt:lpstr>
      <vt:lpstr>Times New Roman</vt:lpstr>
      <vt:lpstr>Office Theme</vt:lpstr>
      <vt:lpstr>Proposing research to fill in the jigsaw puzzle of one’s long-term vision of meeting essential human needs</vt:lpstr>
      <vt:lpstr>Abstract</vt:lpstr>
      <vt:lpstr>PowerPoint Presentation</vt:lpstr>
      <vt:lpstr>Statistics on Funding</vt:lpstr>
      <vt:lpstr>Funding Purposes/Uses</vt:lpstr>
      <vt:lpstr>Serendipity Example</vt:lpstr>
      <vt:lpstr>Essential Human Needs</vt:lpstr>
      <vt:lpstr>PowerPoint Presentation</vt:lpstr>
      <vt:lpstr>Digital Libraries --- Objectives</vt:lpstr>
      <vt:lpstr>   Informal 5S &amp; DL Definitions    DLs are complex systems that </vt:lpstr>
      <vt:lpstr>PowerPoint Presentation</vt:lpstr>
      <vt:lpstr>Handling the Explosion of Information</vt:lpstr>
      <vt:lpstr>NSDL (National Science Digital Library)</vt:lpstr>
      <vt:lpstr>Another Digital Library Case Study</vt:lpstr>
      <vt:lpstr>VT Centers: “We Collaborate”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Fox, Edward</dc:creator>
  <cp:lastModifiedBy>Fox, Edward</cp:lastModifiedBy>
  <cp:revision>5</cp:revision>
  <dcterms:created xsi:type="dcterms:W3CDTF">2024-12-11T20:11:28Z</dcterms:created>
  <dcterms:modified xsi:type="dcterms:W3CDTF">2024-12-12T03:41:28Z</dcterms:modified>
</cp:coreProperties>
</file>