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71" r:id="rId3"/>
    <p:sldId id="280" r:id="rId4"/>
    <p:sldId id="281" r:id="rId5"/>
    <p:sldId id="284" r:id="rId6"/>
    <p:sldId id="721" r:id="rId7"/>
    <p:sldId id="278" r:id="rId8"/>
    <p:sldId id="720" r:id="rId9"/>
    <p:sldId id="277" r:id="rId10"/>
    <p:sldId id="269" r:id="rId11"/>
    <p:sldId id="267" r:id="rId12"/>
    <p:sldId id="282" r:id="rId13"/>
    <p:sldId id="261" r:id="rId14"/>
    <p:sldId id="273" r:id="rId15"/>
    <p:sldId id="279" r:id="rId16"/>
    <p:sldId id="266" r:id="rId17"/>
    <p:sldId id="285" r:id="rId18"/>
    <p:sldId id="28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616" autoAdjust="0"/>
  </p:normalViewPr>
  <p:slideViewPr>
    <p:cSldViewPr snapToGrid="0" snapToObjects="1">
      <p:cViewPr varScale="1">
        <p:scale>
          <a:sx n="218" d="100"/>
          <a:sy n="218" d="100"/>
        </p:scale>
        <p:origin x="216" y="640"/>
      </p:cViewPr>
      <p:guideLst>
        <p:guide orient="horz" pos="2160"/>
        <p:guide pos="2880"/>
      </p:guideLst>
    </p:cSldViewPr>
  </p:slideViewPr>
  <p:notesTextViewPr>
    <p:cViewPr>
      <p:scale>
        <a:sx n="100" d="100"/>
        <a:sy n="100" d="100"/>
      </p:scale>
      <p:origin x="0" y="0"/>
    </p:cViewPr>
  </p:notesTextViewPr>
  <p:sorterViewPr>
    <p:cViewPr>
      <p:scale>
        <a:sx n="1" d="1"/>
        <a:sy n="1" d="1"/>
      </p:scale>
      <p:origin x="0" y="8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42EBF-291B-254C-8E96-84572FF23902}" type="datetimeFigureOut">
              <a:rPr lang="en-US" smtClean="0"/>
              <a:t>11/3/24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A8F799-55A9-EC4D-A1D1-62CC9C146084}" type="slidenum">
              <a:rPr lang="en-US" smtClean="0"/>
              <a:t>‹#›</a:t>
            </a:fld>
            <a:endParaRPr lang="en-US"/>
          </a:p>
        </p:txBody>
      </p:sp>
    </p:spTree>
    <p:extLst>
      <p:ext uri="{BB962C8B-B14F-4D97-AF65-F5344CB8AC3E}">
        <p14:creationId xmlns:p14="http://schemas.microsoft.com/office/powerpoint/2010/main" val="15729824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CA6C77E-B87F-0E43-92A6-00FF88C6B392}" type="slidenum">
              <a:rPr lang="en-US" b="0">
                <a:latin typeface="Times New Roman" charset="0"/>
              </a:rPr>
              <a:pPr eaLnBrk="1" hangingPunct="1"/>
              <a:t>1</a:t>
            </a:fld>
            <a:endParaRPr lang="en-US" b="0">
              <a:latin typeface="Times New Roman"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2536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1DDA078-274F-2142-862C-00DFB3F48498}" type="slidenum">
              <a:rPr lang="en-US" b="0">
                <a:latin typeface="Times New Roman" charset="0"/>
              </a:rPr>
              <a:pPr eaLnBrk="1" hangingPunct="1"/>
              <a:t>11</a:t>
            </a:fld>
            <a:endParaRPr lang="en-US" b="0">
              <a:latin typeface="Times New Roman"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C73603EF-F54B-4A4E-A17C-28A6B782FEA2}" type="slidenum">
              <a:rPr lang="en-US" sz="1200" b="0">
                <a:latin typeface="Times New Roman" charset="0"/>
              </a:rPr>
              <a:pPr eaLnBrk="1" hangingPunct="1"/>
              <a:t>12</a:t>
            </a:fld>
            <a:endParaRPr lang="en-US" sz="1200" b="0">
              <a:latin typeface="Times New Roman"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D6741FC-6392-6545-B349-F6C78C927F1D}" type="slidenum">
              <a:rPr lang="en-US" b="0">
                <a:latin typeface="Times New Roman" charset="0"/>
              </a:rPr>
              <a:pPr eaLnBrk="1" hangingPunct="1"/>
              <a:t>13</a:t>
            </a:fld>
            <a:endParaRPr lang="en-US" b="0">
              <a:latin typeface="Times New Roman" charset="0"/>
            </a:endParaRPr>
          </a:p>
        </p:txBody>
      </p:sp>
      <p:sp>
        <p:nvSpPr>
          <p:cNvPr id="51203" name="Rectangle 2"/>
          <p:cNvSpPr>
            <a:spLocks noGrp="1" noRot="1" noChangeAspect="1" noChangeArrowheads="1" noTextEdit="1"/>
          </p:cNvSpPr>
          <p:nvPr>
            <p:ph type="sldImg"/>
          </p:nvPr>
        </p:nvSpPr>
        <p:spPr>
          <a:xfrm>
            <a:off x="1152525" y="692150"/>
            <a:ext cx="4552950" cy="3416300"/>
          </a:xfrm>
          <a:ln/>
        </p:spPr>
      </p:sp>
      <p:sp>
        <p:nvSpPr>
          <p:cNvPr id="51204" name="Rectangle 3"/>
          <p:cNvSpPr>
            <a:spLocks noGrp="1" noChangeArrowheads="1"/>
          </p:cNvSpPr>
          <p:nvPr>
            <p:ph type="body" idx="1"/>
          </p:nvPr>
        </p:nvSpPr>
        <p:spPr>
          <a:xfrm>
            <a:off x="913463" y="4344229"/>
            <a:ext cx="5031074" cy="4114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a:ln/>
        </p:spPr>
      </p:sp>
      <p:sp>
        <p:nvSpPr>
          <p:cNvPr id="675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675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44729438-2FBA-A940-AFC7-8125199EEA81}" type="slidenum">
              <a:rPr lang="en-US" sz="1200" b="0">
                <a:latin typeface="Times New Roman" charset="0"/>
              </a:rPr>
              <a:pPr eaLnBrk="1" hangingPunct="1"/>
              <a:t>14</a:t>
            </a:fld>
            <a:endParaRPr lang="en-US" sz="1200" b="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26FF75E-2F3E-664B-9AFB-323B7FBDFB4F}" type="slidenum">
              <a:rPr lang="en-US" b="0">
                <a:latin typeface="Times New Roman" charset="0"/>
              </a:rPr>
              <a:pPr eaLnBrk="1" hangingPunct="1"/>
              <a:t>16</a:t>
            </a:fld>
            <a:endParaRPr lang="en-US" b="0">
              <a:latin typeface="Times New Roman"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73E74479-07A0-4641-8A61-1717B9F1A6A7}" type="slidenum">
              <a:rPr lang="en-US" sz="1200" b="0">
                <a:latin typeface="Times New Roman" charset="0"/>
              </a:rPr>
              <a:pPr eaLnBrk="1" hangingPunct="1"/>
              <a:t>18</a:t>
            </a:fld>
            <a:endParaRPr lang="en-US" sz="1200" b="0">
              <a:latin typeface="Times New Roman" charset="0"/>
            </a:endParaRPr>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FC03BD7B-0FCC-0A48-B63B-4FE0D1DE97A9}" type="slidenum">
              <a:rPr lang="en-US" sz="1200" b="0">
                <a:latin typeface="Times New Roman" charset="0"/>
              </a:rPr>
              <a:pPr eaLnBrk="1" hangingPunct="1"/>
              <a:t>2</a:t>
            </a:fld>
            <a:endParaRPr lang="en-US" sz="1200" b="0">
              <a:latin typeface="Times New Roman" charset="0"/>
            </a:endParaRPr>
          </a:p>
        </p:txBody>
      </p:sp>
      <p:sp>
        <p:nvSpPr>
          <p:cNvPr id="20482" name="Rectangle 2"/>
          <p:cNvSpPr>
            <a:spLocks noGrp="1" noRot="1" noChangeAspect="1" noChangeArrowheads="1" noTextEdit="1"/>
          </p:cNvSpPr>
          <p:nvPr>
            <p:ph type="sldImg"/>
          </p:nvPr>
        </p:nvSpPr>
        <p:spPr>
          <a:xfrm>
            <a:off x="1154113" y="692150"/>
            <a:ext cx="4554537" cy="3416300"/>
          </a:xfrm>
          <a:ln w="12700" cap="flat">
            <a:solidFill>
              <a:schemeClr val="tx1"/>
            </a:solidFill>
          </a:ln>
        </p:spPr>
      </p:sp>
      <p:sp>
        <p:nvSpPr>
          <p:cNvPr id="20483" name="Rectangle 3"/>
          <p:cNvSpPr>
            <a:spLocks noGrp="1" noChangeArrowheads="1"/>
          </p:cNvSpPr>
          <p:nvPr>
            <p:ph type="body" idx="1"/>
          </p:nvPr>
        </p:nvSpPr>
        <p:spPr>
          <a:xfrm>
            <a:off x="913463" y="4344229"/>
            <a:ext cx="5031074" cy="4114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3556" tIns="46778" rIns="93556" bIns="46778"/>
          <a:lstStyle/>
          <a:p>
            <a:pPr eaLnBrk="1" hangingPunct="1"/>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E54C0D39-C183-6342-A1D6-E80E50E25588}" type="slidenum">
              <a:rPr lang="en-US" sz="1200" b="0">
                <a:latin typeface="Times New Roman" charset="0"/>
              </a:rPr>
              <a:pPr eaLnBrk="1" hangingPunct="1"/>
              <a:t>3</a:t>
            </a:fld>
            <a:endParaRPr lang="en-US" sz="1200" b="0">
              <a:latin typeface="Times New Roman" charset="0"/>
            </a:endParaRPr>
          </a:p>
        </p:txBody>
      </p:sp>
      <p:sp>
        <p:nvSpPr>
          <p:cNvPr id="22530" name="Rectangle 2"/>
          <p:cNvSpPr>
            <a:spLocks noChangeArrowheads="1"/>
          </p:cNvSpPr>
          <p:nvPr/>
        </p:nvSpPr>
        <p:spPr bwMode="auto">
          <a:xfrm>
            <a:off x="3886903" y="0"/>
            <a:ext cx="2971097"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1" name="Rectangle 3"/>
          <p:cNvSpPr>
            <a:spLocks noChangeArrowheads="1"/>
          </p:cNvSpPr>
          <p:nvPr/>
        </p:nvSpPr>
        <p:spPr bwMode="auto">
          <a:xfrm>
            <a:off x="3886903" y="8686387"/>
            <a:ext cx="2971097"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2532" name="Rectangle 4"/>
          <p:cNvSpPr>
            <a:spLocks noChangeArrowheads="1"/>
          </p:cNvSpPr>
          <p:nvPr/>
        </p:nvSpPr>
        <p:spPr bwMode="auto">
          <a:xfrm>
            <a:off x="0" y="8686387"/>
            <a:ext cx="2971098"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3" name="Rectangle 5"/>
          <p:cNvSpPr>
            <a:spLocks noChangeArrowheads="1"/>
          </p:cNvSpPr>
          <p:nvPr/>
        </p:nvSpPr>
        <p:spPr bwMode="auto">
          <a:xfrm>
            <a:off x="0" y="0"/>
            <a:ext cx="2971098"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4" name="Rectangle 6"/>
          <p:cNvSpPr>
            <a:spLocks noChangeArrowheads="1"/>
          </p:cNvSpPr>
          <p:nvPr/>
        </p:nvSpPr>
        <p:spPr bwMode="auto">
          <a:xfrm>
            <a:off x="3886903" y="0"/>
            <a:ext cx="2971097"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5" name="Rectangle 7"/>
          <p:cNvSpPr>
            <a:spLocks noChangeArrowheads="1"/>
          </p:cNvSpPr>
          <p:nvPr/>
        </p:nvSpPr>
        <p:spPr bwMode="auto">
          <a:xfrm>
            <a:off x="3886903" y="8686387"/>
            <a:ext cx="2971097"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2536" name="Rectangle 8"/>
          <p:cNvSpPr>
            <a:spLocks noChangeArrowheads="1"/>
          </p:cNvSpPr>
          <p:nvPr/>
        </p:nvSpPr>
        <p:spPr bwMode="auto">
          <a:xfrm>
            <a:off x="0" y="8686387"/>
            <a:ext cx="2971098"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7" name="Rectangle 9"/>
          <p:cNvSpPr>
            <a:spLocks noChangeArrowheads="1"/>
          </p:cNvSpPr>
          <p:nvPr/>
        </p:nvSpPr>
        <p:spPr bwMode="auto">
          <a:xfrm>
            <a:off x="0" y="0"/>
            <a:ext cx="2971098"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2538" name="Rectangle 10"/>
          <p:cNvSpPr>
            <a:spLocks noGrp="1" noChangeArrowheads="1"/>
          </p:cNvSpPr>
          <p:nvPr>
            <p:ph type="body" idx="1"/>
          </p:nvPr>
        </p:nvSpPr>
        <p:spPr>
          <a:xfrm>
            <a:off x="913463" y="4344229"/>
            <a:ext cx="5031074" cy="4114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3810" tIns="46906" rIns="93810" bIns="46906"/>
          <a:lstStyle/>
          <a:p>
            <a:pPr eaLnBrk="1" hangingPunct="1"/>
            <a:endParaRPr lang="en-US">
              <a:latin typeface="Times New Roman" charset="0"/>
            </a:endParaRPr>
          </a:p>
        </p:txBody>
      </p:sp>
      <p:sp>
        <p:nvSpPr>
          <p:cNvPr id="22539" name="Rectangle 11"/>
          <p:cNvSpPr>
            <a:spLocks noGrp="1" noRot="1" noChangeAspect="1" noChangeArrowheads="1" noTextEdit="1"/>
          </p:cNvSpPr>
          <p:nvPr>
            <p:ph type="sldImg"/>
          </p:nvPr>
        </p:nvSpPr>
        <p:spPr>
          <a:xfrm>
            <a:off x="1152525" y="692150"/>
            <a:ext cx="4554538" cy="3416300"/>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B9BC032E-D1F6-D145-BA95-43E983DCF1D7}" type="slidenum">
              <a:rPr lang="en-US" sz="1200" b="0">
                <a:latin typeface="Times New Roman" charset="0"/>
              </a:rPr>
              <a:pPr eaLnBrk="1" hangingPunct="1"/>
              <a:t>4</a:t>
            </a:fld>
            <a:endParaRPr lang="en-US" sz="1200" b="0">
              <a:latin typeface="Times New Roman" charset="0"/>
            </a:endParaRPr>
          </a:p>
        </p:txBody>
      </p:sp>
      <p:sp>
        <p:nvSpPr>
          <p:cNvPr id="24578" name="Rectangle 2"/>
          <p:cNvSpPr>
            <a:spLocks noChangeArrowheads="1"/>
          </p:cNvSpPr>
          <p:nvPr/>
        </p:nvSpPr>
        <p:spPr bwMode="auto">
          <a:xfrm>
            <a:off x="3886903" y="0"/>
            <a:ext cx="2971097"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79" name="Rectangle 3"/>
          <p:cNvSpPr>
            <a:spLocks noChangeArrowheads="1"/>
          </p:cNvSpPr>
          <p:nvPr/>
        </p:nvSpPr>
        <p:spPr bwMode="auto">
          <a:xfrm>
            <a:off x="3886903" y="8686387"/>
            <a:ext cx="2971097"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4580" name="Rectangle 4"/>
          <p:cNvSpPr>
            <a:spLocks noChangeArrowheads="1"/>
          </p:cNvSpPr>
          <p:nvPr/>
        </p:nvSpPr>
        <p:spPr bwMode="auto">
          <a:xfrm>
            <a:off x="0" y="8686387"/>
            <a:ext cx="2971098"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81" name="Rectangle 5"/>
          <p:cNvSpPr>
            <a:spLocks noChangeArrowheads="1"/>
          </p:cNvSpPr>
          <p:nvPr/>
        </p:nvSpPr>
        <p:spPr bwMode="auto">
          <a:xfrm>
            <a:off x="0" y="0"/>
            <a:ext cx="2971098"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82" name="Rectangle 6"/>
          <p:cNvSpPr>
            <a:spLocks noChangeArrowheads="1"/>
          </p:cNvSpPr>
          <p:nvPr/>
        </p:nvSpPr>
        <p:spPr bwMode="auto">
          <a:xfrm>
            <a:off x="3886903" y="0"/>
            <a:ext cx="2971097"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83" name="Rectangle 7"/>
          <p:cNvSpPr>
            <a:spLocks noChangeArrowheads="1"/>
          </p:cNvSpPr>
          <p:nvPr/>
        </p:nvSpPr>
        <p:spPr bwMode="auto">
          <a:xfrm>
            <a:off x="3886903" y="8686387"/>
            <a:ext cx="2971097"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4584" name="Rectangle 8"/>
          <p:cNvSpPr>
            <a:spLocks noChangeArrowheads="1"/>
          </p:cNvSpPr>
          <p:nvPr/>
        </p:nvSpPr>
        <p:spPr bwMode="auto">
          <a:xfrm>
            <a:off x="0" y="8686387"/>
            <a:ext cx="2971098" cy="457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85" name="Rectangle 9"/>
          <p:cNvSpPr>
            <a:spLocks noChangeArrowheads="1"/>
          </p:cNvSpPr>
          <p:nvPr/>
        </p:nvSpPr>
        <p:spPr bwMode="auto">
          <a:xfrm>
            <a:off x="0" y="0"/>
            <a:ext cx="2971098" cy="4576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86" name="Rectangle 10"/>
          <p:cNvSpPr>
            <a:spLocks noGrp="1" noChangeArrowheads="1"/>
          </p:cNvSpPr>
          <p:nvPr>
            <p:ph type="body" idx="1"/>
          </p:nvPr>
        </p:nvSpPr>
        <p:spPr>
          <a:xfrm>
            <a:off x="913463" y="4344229"/>
            <a:ext cx="5031074" cy="4114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3810" tIns="46906" rIns="93810" bIns="46906"/>
          <a:lstStyle/>
          <a:p>
            <a:pPr eaLnBrk="1" hangingPunct="1"/>
            <a:endParaRPr lang="en-US">
              <a:latin typeface="Times New Roman" charset="0"/>
            </a:endParaRPr>
          </a:p>
        </p:txBody>
      </p:sp>
      <p:sp>
        <p:nvSpPr>
          <p:cNvPr id="24587" name="Rectangle 11"/>
          <p:cNvSpPr>
            <a:spLocks noGrp="1" noRot="1" noChangeAspect="1" noChangeArrowheads="1" noTextEdit="1"/>
          </p:cNvSpPr>
          <p:nvPr>
            <p:ph type="sldImg"/>
          </p:nvPr>
        </p:nvSpPr>
        <p:spPr>
          <a:xfrm>
            <a:off x="1152525" y="692150"/>
            <a:ext cx="4554538" cy="3416300"/>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B9BC032E-D1F6-D145-BA95-43E983DCF1D7}" type="slidenum">
              <a:rPr lang="en-US" sz="1200" b="0">
                <a:latin typeface="Times New Roman" charset="0"/>
              </a:rPr>
              <a:pPr eaLnBrk="1" hangingPunct="1"/>
              <a:t>5</a:t>
            </a:fld>
            <a:endParaRPr lang="en-US" sz="1200" b="0">
              <a:latin typeface="Times New Roman" charset="0"/>
            </a:endParaRPr>
          </a:p>
        </p:txBody>
      </p:sp>
      <p:sp>
        <p:nvSpPr>
          <p:cNvPr id="24578" name="Rectangle 2"/>
          <p:cNvSpPr>
            <a:spLocks noChangeArrowheads="1"/>
          </p:cNvSpPr>
          <p:nvPr/>
        </p:nvSpPr>
        <p:spPr bwMode="auto">
          <a:xfrm>
            <a:off x="3886903" y="0"/>
            <a:ext cx="2971097" cy="4576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79" name="Rectangle 3"/>
          <p:cNvSpPr>
            <a:spLocks noChangeArrowheads="1"/>
          </p:cNvSpPr>
          <p:nvPr/>
        </p:nvSpPr>
        <p:spPr bwMode="auto">
          <a:xfrm>
            <a:off x="3886903" y="8686387"/>
            <a:ext cx="2971097" cy="457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4580" name="Rectangle 4"/>
          <p:cNvSpPr>
            <a:spLocks noChangeArrowheads="1"/>
          </p:cNvSpPr>
          <p:nvPr/>
        </p:nvSpPr>
        <p:spPr bwMode="auto">
          <a:xfrm>
            <a:off x="0" y="8686387"/>
            <a:ext cx="2971098" cy="457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81" name="Rectangle 5"/>
          <p:cNvSpPr>
            <a:spLocks noChangeArrowheads="1"/>
          </p:cNvSpPr>
          <p:nvPr/>
        </p:nvSpPr>
        <p:spPr bwMode="auto">
          <a:xfrm>
            <a:off x="0" y="0"/>
            <a:ext cx="2971098" cy="4576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82" name="Rectangle 6"/>
          <p:cNvSpPr>
            <a:spLocks noChangeArrowheads="1"/>
          </p:cNvSpPr>
          <p:nvPr/>
        </p:nvSpPr>
        <p:spPr bwMode="auto">
          <a:xfrm>
            <a:off x="3886903" y="0"/>
            <a:ext cx="2971097" cy="4576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83" name="Rectangle 7"/>
          <p:cNvSpPr>
            <a:spLocks noChangeArrowheads="1"/>
          </p:cNvSpPr>
          <p:nvPr/>
        </p:nvSpPr>
        <p:spPr bwMode="auto">
          <a:xfrm>
            <a:off x="3886903" y="8686387"/>
            <a:ext cx="2971097" cy="457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9408" tIns="0" rIns="19408" bIns="0" anchor="b"/>
          <a:lstStyle/>
          <a:p>
            <a:pPr algn="r" defTabSz="931863" eaLnBrk="0" hangingPunct="0"/>
            <a:r>
              <a:rPr lang="en-US" sz="1100" b="0" i="1">
                <a:latin typeface="Times New Roman" charset="0"/>
              </a:rPr>
              <a:t>3</a:t>
            </a:r>
          </a:p>
        </p:txBody>
      </p:sp>
      <p:sp>
        <p:nvSpPr>
          <p:cNvPr id="24584" name="Rectangle 8"/>
          <p:cNvSpPr>
            <a:spLocks noChangeArrowheads="1"/>
          </p:cNvSpPr>
          <p:nvPr/>
        </p:nvSpPr>
        <p:spPr bwMode="auto">
          <a:xfrm>
            <a:off x="0" y="8686387"/>
            <a:ext cx="2971098" cy="457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85" name="Rectangle 9"/>
          <p:cNvSpPr>
            <a:spLocks noChangeArrowheads="1"/>
          </p:cNvSpPr>
          <p:nvPr/>
        </p:nvSpPr>
        <p:spPr bwMode="auto">
          <a:xfrm>
            <a:off x="0" y="0"/>
            <a:ext cx="2971098" cy="4576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4586" name="Rectangle 10"/>
          <p:cNvSpPr>
            <a:spLocks noGrp="1" noChangeArrowheads="1"/>
          </p:cNvSpPr>
          <p:nvPr>
            <p:ph type="body" idx="1"/>
          </p:nvPr>
        </p:nvSpPr>
        <p:spPr>
          <a:xfrm>
            <a:off x="913463" y="4344229"/>
            <a:ext cx="5031074" cy="41143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3810" tIns="46906" rIns="93810" bIns="46906"/>
          <a:lstStyle/>
          <a:p>
            <a:pPr eaLnBrk="1" hangingPunct="1"/>
            <a:endParaRPr lang="en-US">
              <a:latin typeface="Times New Roman" charset="0"/>
            </a:endParaRPr>
          </a:p>
        </p:txBody>
      </p:sp>
      <p:sp>
        <p:nvSpPr>
          <p:cNvPr id="24587" name="Rectangle 11"/>
          <p:cNvSpPr>
            <a:spLocks noGrp="1" noRot="1" noChangeAspect="1" noChangeArrowheads="1" noTextEdit="1"/>
          </p:cNvSpPr>
          <p:nvPr>
            <p:ph type="sldImg"/>
          </p:nvPr>
        </p:nvSpPr>
        <p:spPr>
          <a:xfrm>
            <a:off x="1152525" y="692150"/>
            <a:ext cx="4554538" cy="3416300"/>
          </a:xfrm>
          <a:ln w="12700" cap="flat">
            <a:solidFill>
              <a:schemeClr val="tx1"/>
            </a:solidFill>
          </a:ln>
        </p:spPr>
      </p:sp>
    </p:spTree>
    <p:extLst>
      <p:ext uri="{BB962C8B-B14F-4D97-AF65-F5344CB8AC3E}">
        <p14:creationId xmlns:p14="http://schemas.microsoft.com/office/powerpoint/2010/main" val="2889906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ECACE16-7AFC-A246-9D3C-33E511ECBBEE}" type="slidenum">
              <a:rPr lang="en-US" b="0">
                <a:latin typeface="Times New Roman" charset="0"/>
              </a:rPr>
              <a:pPr eaLnBrk="1" hangingPunct="1"/>
              <a:t>6</a:t>
            </a:fld>
            <a:endParaRPr lang="en-US" b="0">
              <a:latin typeface="Times New Roman"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2899491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696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535440C4-620A-8045-BC16-9205AC78E4FB}" type="slidenum">
              <a:rPr lang="en-US" sz="1200" b="0">
                <a:latin typeface="Times New Roman" charset="0"/>
              </a:rPr>
              <a:pPr eaLnBrk="1" hangingPunct="1"/>
              <a:t>7</a:t>
            </a:fld>
            <a:endParaRPr lang="en-US" sz="1200" b="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p:spPr>
        <p:txBody>
          <a:bodyPr/>
          <a:lstStyle/>
          <a:p>
            <a:fld id="{E8932E4A-8C48-4EED-9007-1B089DCBF1E3}" type="slidenum">
              <a:rPr lang="en-US" smtClean="0"/>
              <a:pPr/>
              <a:t>8</a:t>
            </a:fld>
            <a:endParaRPr lang="en-US"/>
          </a:p>
        </p:txBody>
      </p:sp>
      <p:sp>
        <p:nvSpPr>
          <p:cNvPr id="316419" name="Rectangle 2"/>
          <p:cNvSpPr>
            <a:spLocks noGrp="1" noRot="1" noChangeAspect="1" noChangeArrowheads="1" noTextEdit="1"/>
          </p:cNvSpPr>
          <p:nvPr>
            <p:ph type="sldImg"/>
          </p:nvPr>
        </p:nvSpPr>
        <p:spPr>
          <a:xfrm>
            <a:off x="2901950" y="530225"/>
            <a:ext cx="3492500" cy="2619375"/>
          </a:xfrm>
          <a:ln/>
        </p:spPr>
      </p:sp>
      <p:sp>
        <p:nvSpPr>
          <p:cNvPr id="316420" name="Rectangle 3"/>
          <p:cNvSpPr>
            <a:spLocks noGrp="1" noChangeArrowheads="1"/>
          </p:cNvSpPr>
          <p:nvPr>
            <p:ph type="body" idx="1"/>
          </p:nvPr>
        </p:nvSpPr>
        <p:spPr>
          <a:xfrm>
            <a:off x="1238250" y="3330575"/>
            <a:ext cx="6819900" cy="3154363"/>
          </a:xfrm>
          <a:noFill/>
          <a:ln/>
        </p:spPr>
        <p:txBody>
          <a:bodyPr/>
          <a:lstStyle/>
          <a:p>
            <a:pPr eaLnBrk="1" hangingPunct="1"/>
            <a:endParaRPr lang="en-US"/>
          </a:p>
        </p:txBody>
      </p:sp>
    </p:spTree>
    <p:extLst>
      <p:ext uri="{BB962C8B-B14F-4D97-AF65-F5344CB8AC3E}">
        <p14:creationId xmlns:p14="http://schemas.microsoft.com/office/powerpoint/2010/main" val="1814636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387063B9-451F-B74C-B152-5DB28483F0BD}" type="slidenum">
              <a:rPr lang="en-US" sz="1200" b="0">
                <a:latin typeface="Times New Roman" charset="0"/>
              </a:rPr>
              <a:pPr eaLnBrk="1" hangingPunct="1"/>
              <a:t>9</a:t>
            </a:fld>
            <a:endParaRPr lang="en-US" sz="1200" b="0">
              <a:latin typeface="Times New Roman"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Times New Roman" charset="0"/>
              </a:rPr>
              <a:t>Information life cycle with respective dimensions of quality added for each major phrase and related activi</a:t>
            </a:r>
            <a:r>
              <a:rPr lang="en-US" altLang="zh-CN">
                <a:latin typeface="Times New Roman" charset="0"/>
              </a:rPr>
              <a:t>ties</a:t>
            </a:r>
            <a:endParaRPr lang="en-US">
              <a:latin typeface="Times New Roman" charset="0"/>
            </a:endParaRPr>
          </a:p>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E4DD93-0ED5-854F-BDBC-6AE29E7F964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1990573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4DD93-0ED5-854F-BDBC-6AE29E7F964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413902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4DD93-0ED5-854F-BDBC-6AE29E7F964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169107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4DD93-0ED5-854F-BDBC-6AE29E7F964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5010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4DD93-0ED5-854F-BDBC-6AE29E7F964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147139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4DD93-0ED5-854F-BDBC-6AE29E7F964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3202537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4DD93-0ED5-854F-BDBC-6AE29E7F964D}" type="datetimeFigureOut">
              <a:rPr lang="en-US" smtClean="0"/>
              <a:t>11/3/24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214141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4DD93-0ED5-854F-BDBC-6AE29E7F964D}" type="datetimeFigureOut">
              <a:rPr lang="en-US" smtClean="0"/>
              <a:t>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274846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4DD93-0ED5-854F-BDBC-6AE29E7F964D}" type="datetimeFigureOut">
              <a:rPr lang="en-US" smtClean="0"/>
              <a:t>11/3/24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3312673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E4DD93-0ED5-854F-BDBC-6AE29E7F964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315085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E4DD93-0ED5-854F-BDBC-6AE29E7F964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AEBE-78CD-B54F-9C00-39DA97063AEB}" type="slidenum">
              <a:rPr lang="en-US" smtClean="0"/>
              <a:t>‹#›</a:t>
            </a:fld>
            <a:endParaRPr lang="en-US"/>
          </a:p>
        </p:txBody>
      </p:sp>
    </p:spTree>
    <p:extLst>
      <p:ext uri="{BB962C8B-B14F-4D97-AF65-F5344CB8AC3E}">
        <p14:creationId xmlns:p14="http://schemas.microsoft.com/office/powerpoint/2010/main" val="339947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4DD93-0ED5-854F-BDBC-6AE29E7F964D}" type="datetimeFigureOut">
              <a:rPr lang="en-US" smtClean="0"/>
              <a:t>11/3/24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0AEBE-78CD-B54F-9C00-39DA97063AEB}" type="slidenum">
              <a:rPr lang="en-US" smtClean="0"/>
              <a:t>‹#›</a:t>
            </a:fld>
            <a:endParaRPr lang="en-US"/>
          </a:p>
        </p:txBody>
      </p:sp>
    </p:spTree>
    <p:extLst>
      <p:ext uri="{BB962C8B-B14F-4D97-AF65-F5344CB8AC3E}">
        <p14:creationId xmlns:p14="http://schemas.microsoft.com/office/powerpoint/2010/main" val="41555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dltd.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fox.cs.vt.edu/talks/2024/"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ndltd.org/standards/metadat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openarchives.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j-etd.org/" TargetMode="External"/><Relationship Id="rId7" Type="http://schemas.openxmlformats.org/officeDocument/2006/relationships/hyperlink" Target="https://ndltd.org/ndltd-awards/" TargetMode="External"/><Relationship Id="rId2" Type="http://schemas.openxmlformats.org/officeDocument/2006/relationships/hyperlink" Target="http://search.ndltd.org" TargetMode="External"/><Relationship Id="rId1" Type="http://schemas.openxmlformats.org/officeDocument/2006/relationships/slideLayout" Target="../slideLayouts/slideLayout2.xml"/><Relationship Id="rId6" Type="http://schemas.openxmlformats.org/officeDocument/2006/relationships/hyperlink" Target="https://www.linkedin.com/groups/2024919/" TargetMode="External"/><Relationship Id="rId5" Type="http://schemas.openxmlformats.org/officeDocument/2006/relationships/hyperlink" Target="https://twitter.com/NDLTD" TargetMode="External"/><Relationship Id="rId4" Type="http://schemas.openxmlformats.org/officeDocument/2006/relationships/hyperlink" Target="https://www.facebook.com/NDLTD"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fox@ndltd.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fox.cs.vt.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setda.org/usetda-conferences/etd-2025-usetda-202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ndltd.org/directory/committees-working-group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3441E0B-63A6-8D40-BF91-B5CB64B5D1B5}" type="slidenum">
              <a:rPr lang="en-US" b="0"/>
              <a:pPr eaLnBrk="1" hangingPunct="1"/>
              <a:t>1</a:t>
            </a:fld>
            <a:endParaRPr lang="en-US" b="0"/>
          </a:p>
        </p:txBody>
      </p:sp>
      <p:sp>
        <p:nvSpPr>
          <p:cNvPr id="2051" name="Rectangle 2"/>
          <p:cNvSpPr>
            <a:spLocks noGrp="1" noChangeArrowheads="1"/>
          </p:cNvSpPr>
          <p:nvPr>
            <p:ph type="title"/>
          </p:nvPr>
        </p:nvSpPr>
        <p:spPr>
          <a:xfrm>
            <a:off x="381000" y="2329295"/>
            <a:ext cx="8382000" cy="1143000"/>
          </a:xfrm>
        </p:spPr>
        <p:txBody>
          <a:bodyPr>
            <a:normAutofit fontScale="90000"/>
          </a:bodyPr>
          <a:lstStyle/>
          <a:p>
            <a:pPr eaLnBrk="1" hangingPunct="1"/>
            <a:r>
              <a:rPr lang="en-US" sz="5400" b="1" dirty="0">
                <a:latin typeface="Arial" charset="0"/>
              </a:rPr>
              <a:t>Welcome</a:t>
            </a:r>
            <a:br>
              <a:rPr lang="en-US" sz="5400" b="1" dirty="0">
                <a:latin typeface="Arial" charset="0"/>
              </a:rPr>
            </a:br>
            <a:r>
              <a:rPr lang="en-US" sz="3600" b="1" dirty="0">
                <a:latin typeface="Arial" charset="0"/>
              </a:rPr>
              <a:t>ETD 2024: 27</a:t>
            </a:r>
            <a:r>
              <a:rPr lang="en-US" sz="3600" b="1" baseline="30000" dirty="0">
                <a:latin typeface="Arial" charset="0"/>
              </a:rPr>
              <a:t>th</a:t>
            </a:r>
            <a:r>
              <a:rPr lang="en-US" sz="3600" b="1" dirty="0">
                <a:latin typeface="Arial" charset="0"/>
              </a:rPr>
              <a:t> Int’l Symposium on ETDs</a:t>
            </a:r>
            <a:br>
              <a:rPr lang="en-US" sz="4000" b="1" dirty="0">
                <a:latin typeface="Arial" charset="0"/>
              </a:rPr>
            </a:br>
            <a:r>
              <a:rPr lang="en-US" sz="3100" b="1" dirty="0">
                <a:latin typeface="Arial" charset="0"/>
              </a:rPr>
              <a:t>Livingstone, Zambia</a:t>
            </a:r>
            <a:br>
              <a:rPr lang="en-US" sz="3100" b="1" dirty="0">
                <a:latin typeface="Arial" charset="0"/>
              </a:rPr>
            </a:br>
            <a:r>
              <a:rPr lang="en-US" sz="3100" b="1" dirty="0">
                <a:latin typeface="Arial" charset="0"/>
              </a:rPr>
              <a:t>Nov. 4-6, 2024</a:t>
            </a:r>
            <a:br>
              <a:rPr lang="en-US" sz="3200" b="1" dirty="0">
                <a:latin typeface="Arial" charset="0"/>
              </a:rPr>
            </a:br>
            <a:br>
              <a:rPr lang="en-US" sz="3200" dirty="0">
                <a:latin typeface="Arial" charset="0"/>
              </a:rPr>
            </a:br>
            <a:r>
              <a:rPr lang="en-US" sz="3200" dirty="0">
                <a:latin typeface="Arial" charset="0"/>
              </a:rPr>
              <a:t>Edward A. Fox</a:t>
            </a:r>
            <a:br>
              <a:rPr lang="en-US" sz="3200" dirty="0">
                <a:latin typeface="Arial" charset="0"/>
              </a:rPr>
            </a:br>
            <a:r>
              <a:rPr lang="en-US" sz="3200" dirty="0">
                <a:latin typeface="Arial" charset="0"/>
              </a:rPr>
              <a:t>Executive Director, Chairman of the Board </a:t>
            </a:r>
            <a:br>
              <a:rPr lang="en-US" sz="3200" dirty="0">
                <a:latin typeface="Arial" charset="0"/>
              </a:rPr>
            </a:br>
            <a:r>
              <a:rPr lang="en-US" sz="3200" dirty="0">
                <a:latin typeface="Arial" charset="0"/>
              </a:rPr>
              <a:t>NDLTD, </a:t>
            </a:r>
            <a:r>
              <a:rPr lang="en-US" sz="3200" dirty="0">
                <a:latin typeface="Arial" charset="0"/>
                <a:hlinkClick r:id="rId3"/>
              </a:rPr>
              <a:t>www.ndltd.org</a:t>
            </a:r>
            <a:r>
              <a:rPr lang="en-US" sz="3200" dirty="0">
                <a:latin typeface="Arial" charset="0"/>
              </a:rPr>
              <a:t> </a:t>
            </a:r>
            <a:br>
              <a:rPr lang="en-US" sz="3200" dirty="0">
                <a:latin typeface="Arial" charset="0"/>
              </a:rPr>
            </a:br>
            <a:br>
              <a:rPr lang="en-US" sz="3200" dirty="0">
                <a:latin typeface="Arial" charset="0"/>
              </a:rPr>
            </a:br>
            <a:r>
              <a:rPr lang="en-US" sz="3200" dirty="0" err="1">
                <a:latin typeface="Arial" charset="0"/>
              </a:rPr>
              <a:t>fox@ndltd.org</a:t>
            </a:r>
            <a:r>
              <a:rPr lang="en-US" sz="3200" dirty="0">
                <a:latin typeface="Arial" charset="0"/>
              </a:rPr>
              <a:t>       </a:t>
            </a:r>
            <a:r>
              <a:rPr lang="en-US" sz="3200" dirty="0">
                <a:latin typeface="Arial" charset="0"/>
                <a:hlinkClick r:id="rId4"/>
              </a:rPr>
              <a:t>http://fox.cs.vt.edu/talks/2024/</a:t>
            </a:r>
            <a:r>
              <a:rPr lang="en-US" sz="3200" dirty="0">
                <a:latin typeface="Arial" charset="0"/>
              </a:rPr>
              <a:t>   </a:t>
            </a:r>
            <a:br>
              <a:rPr lang="en-US" sz="3200" dirty="0">
                <a:latin typeface="Arial" charset="0"/>
              </a:rPr>
            </a:br>
            <a:r>
              <a:rPr lang="en-US" sz="3200" dirty="0">
                <a:latin typeface="Arial" charset="0"/>
              </a:rPr>
              <a:t>Professor, Department of Computer Science</a:t>
            </a:r>
            <a:br>
              <a:rPr lang="en-US" sz="3200" dirty="0">
                <a:latin typeface="Arial" charset="0"/>
              </a:rPr>
            </a:br>
            <a:r>
              <a:rPr lang="en-US" sz="3200" dirty="0">
                <a:latin typeface="Arial" charset="0"/>
              </a:rPr>
              <a:t>Virginia Tech, Blacksburg, VA 24061 USA</a:t>
            </a:r>
          </a:p>
        </p:txBody>
      </p:sp>
    </p:spTree>
    <p:extLst>
      <p:ext uri="{BB962C8B-B14F-4D97-AF65-F5344CB8AC3E}">
        <p14:creationId xmlns:p14="http://schemas.microsoft.com/office/powerpoint/2010/main" val="3117183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E21F19D-ED7F-3245-8B55-B6538579D5A0}" type="slidenum">
              <a:rPr lang="en-US" b="0"/>
              <a:pPr eaLnBrk="1" hangingPunct="1"/>
              <a:t>10</a:t>
            </a:fld>
            <a:endParaRPr lang="en-US" b="0"/>
          </a:p>
        </p:txBody>
      </p:sp>
      <p:sp>
        <p:nvSpPr>
          <p:cNvPr id="30723" name="Rectangle 2"/>
          <p:cNvSpPr>
            <a:spLocks noGrp="1" noChangeArrowheads="1"/>
          </p:cNvSpPr>
          <p:nvPr>
            <p:ph type="title"/>
          </p:nvPr>
        </p:nvSpPr>
        <p:spPr>
          <a:xfrm>
            <a:off x="685800" y="152400"/>
            <a:ext cx="7772400" cy="781050"/>
          </a:xfrm>
        </p:spPr>
        <p:txBody>
          <a:bodyPr>
            <a:normAutofit fontScale="90000"/>
          </a:bodyPr>
          <a:lstStyle/>
          <a:p>
            <a:pPr eaLnBrk="1" hangingPunct="1"/>
            <a:r>
              <a:rPr lang="en-US" sz="4800" b="1" dirty="0">
                <a:latin typeface="Arial" charset="0"/>
                <a:cs typeface="Arial" charset="0"/>
              </a:rPr>
              <a:t>ETD-MS</a:t>
            </a:r>
            <a:endParaRPr lang="en-US" sz="4800" dirty="0">
              <a:latin typeface="Arial" charset="0"/>
            </a:endParaRPr>
          </a:p>
        </p:txBody>
      </p:sp>
      <p:sp>
        <p:nvSpPr>
          <p:cNvPr id="30724" name="Rectangle 3"/>
          <p:cNvSpPr>
            <a:spLocks noGrp="1" noChangeArrowheads="1"/>
          </p:cNvSpPr>
          <p:nvPr>
            <p:ph type="body" idx="1"/>
          </p:nvPr>
        </p:nvSpPr>
        <p:spPr>
          <a:xfrm>
            <a:off x="1059366" y="1098550"/>
            <a:ext cx="7895063" cy="5257800"/>
          </a:xfrm>
        </p:spPr>
        <p:txBody>
          <a:bodyPr>
            <a:normAutofit lnSpcReduction="10000"/>
          </a:bodyPr>
          <a:lstStyle/>
          <a:p>
            <a:pPr eaLnBrk="1" hangingPunct="1">
              <a:lnSpc>
                <a:spcPct val="90000"/>
              </a:lnSpc>
            </a:pPr>
            <a:r>
              <a:rPr lang="en-US" sz="3600" b="1" dirty="0">
                <a:latin typeface="Arial" charset="0"/>
                <a:cs typeface="Arial" charset="0"/>
              </a:rPr>
              <a:t>ETD Metadata Standard</a:t>
            </a:r>
          </a:p>
          <a:p>
            <a:pPr lvl="1" eaLnBrk="1" hangingPunct="1">
              <a:lnSpc>
                <a:spcPct val="90000"/>
              </a:lnSpc>
            </a:pPr>
            <a:r>
              <a:rPr lang="en-US" sz="3200" dirty="0">
                <a:latin typeface="Arial" charset="0"/>
                <a:cs typeface="Arial" charset="0"/>
              </a:rPr>
              <a:t>XML-encoded metadata standard (content and encoding) for Electronic Theses and Dissertations (ETDs)</a:t>
            </a:r>
          </a:p>
          <a:p>
            <a:pPr lvl="1" eaLnBrk="1" hangingPunct="1">
              <a:lnSpc>
                <a:spcPct val="90000"/>
              </a:lnSpc>
            </a:pPr>
            <a:r>
              <a:rPr lang="en-US" sz="3200" dirty="0">
                <a:latin typeface="Arial" charset="0"/>
                <a:cs typeface="Arial" charset="0"/>
              </a:rPr>
              <a:t>In part conforming to Dublin Core (DC)</a:t>
            </a:r>
          </a:p>
          <a:p>
            <a:pPr lvl="1" eaLnBrk="1" hangingPunct="1">
              <a:lnSpc>
                <a:spcPct val="90000"/>
              </a:lnSpc>
            </a:pPr>
            <a:r>
              <a:rPr lang="en-US" sz="3200" dirty="0">
                <a:latin typeface="Arial" charset="0"/>
                <a:cs typeface="Arial" charset="0"/>
              </a:rPr>
              <a:t>Adds details about level, etc.</a:t>
            </a:r>
          </a:p>
          <a:p>
            <a:pPr lvl="1">
              <a:lnSpc>
                <a:spcPct val="90000"/>
              </a:lnSpc>
            </a:pPr>
            <a:r>
              <a:rPr lang="en-US" dirty="0">
                <a:latin typeface="Arial" charset="0"/>
                <a:cs typeface="Arial" charset="0"/>
                <a:hlinkClick r:id="rId3"/>
              </a:rPr>
              <a:t>http://www.ndltd.org/standards/metadata</a:t>
            </a:r>
            <a:r>
              <a:rPr lang="en-US" dirty="0">
                <a:latin typeface="Arial" charset="0"/>
                <a:cs typeface="Arial" charset="0"/>
              </a:rPr>
              <a:t> </a:t>
            </a:r>
          </a:p>
          <a:p>
            <a:pPr eaLnBrk="1" hangingPunct="1">
              <a:lnSpc>
                <a:spcPct val="90000"/>
              </a:lnSpc>
            </a:pPr>
            <a:r>
              <a:rPr lang="en-US" sz="3600" dirty="0">
                <a:latin typeface="Arial" charset="0"/>
                <a:cs typeface="Arial" charset="0"/>
              </a:rPr>
              <a:t>With specified relationship to MARC</a:t>
            </a:r>
          </a:p>
          <a:p>
            <a:pPr eaLnBrk="1" hangingPunct="1">
              <a:lnSpc>
                <a:spcPct val="90000"/>
              </a:lnSpc>
            </a:pPr>
            <a:r>
              <a:rPr lang="en-US" sz="3600" b="1" dirty="0">
                <a:latin typeface="Arial" charset="0"/>
                <a:cs typeface="Arial" charset="0"/>
              </a:rPr>
              <a:t>Aim: Rich, high quality metadata</a:t>
            </a:r>
          </a:p>
          <a:p>
            <a:pPr eaLnBrk="1" hangingPunct="1">
              <a:lnSpc>
                <a:spcPct val="90000"/>
              </a:lnSpc>
            </a:pPr>
            <a:r>
              <a:rPr lang="en-US" sz="3600" b="1" dirty="0">
                <a:latin typeface="Arial" charset="0"/>
                <a:cs typeface="Arial" charset="0"/>
              </a:rPr>
              <a:t>See </a:t>
            </a:r>
            <a:r>
              <a:rPr lang="en-US" sz="3600" dirty="0">
                <a:latin typeface="Arial" charset="0"/>
                <a:cs typeface="Arial" charset="0"/>
              </a:rPr>
              <a:t>paper</a:t>
            </a:r>
            <a:r>
              <a:rPr lang="en-US" sz="3600" b="1" dirty="0">
                <a:latin typeface="Arial" charset="0"/>
                <a:cs typeface="Arial" charset="0"/>
              </a:rPr>
              <a:t> “ETD MS v2.0 …”</a:t>
            </a:r>
          </a:p>
        </p:txBody>
      </p:sp>
    </p:spTree>
    <p:extLst>
      <p:ext uri="{BB962C8B-B14F-4D97-AF65-F5344CB8AC3E}">
        <p14:creationId xmlns:p14="http://schemas.microsoft.com/office/powerpoint/2010/main" val="2339821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B209452-0D00-1940-A279-065B901AAAE2}" type="slidenum">
              <a:rPr lang="en-US" b="0"/>
              <a:pPr eaLnBrk="1" hangingPunct="1"/>
              <a:t>11</a:t>
            </a:fld>
            <a:endParaRPr lang="en-US" b="0"/>
          </a:p>
        </p:txBody>
      </p:sp>
      <p:sp>
        <p:nvSpPr>
          <p:cNvPr id="28675" name="Rectangle 2"/>
          <p:cNvSpPr>
            <a:spLocks noGrp="1" noChangeArrowheads="1"/>
          </p:cNvSpPr>
          <p:nvPr>
            <p:ph type="title"/>
          </p:nvPr>
        </p:nvSpPr>
        <p:spPr>
          <a:xfrm>
            <a:off x="0" y="274638"/>
            <a:ext cx="9144000" cy="1143000"/>
          </a:xfrm>
        </p:spPr>
        <p:txBody>
          <a:bodyPr>
            <a:normAutofit fontScale="90000"/>
          </a:bodyPr>
          <a:lstStyle/>
          <a:p>
            <a:r>
              <a:rPr lang="en-US" b="1" dirty="0">
                <a:latin typeface="Arial" charset="0"/>
              </a:rPr>
              <a:t>OAI - Open Archives Initiative</a:t>
            </a:r>
            <a:br>
              <a:rPr lang="en-US" b="1" dirty="0">
                <a:latin typeface="Arial" charset="0"/>
              </a:rPr>
            </a:br>
            <a:r>
              <a:rPr lang="en-US" sz="3600" dirty="0">
                <a:latin typeface="Arial" charset="0"/>
                <a:hlinkClick r:id="rId3"/>
              </a:rPr>
              <a:t>https://www.openarchives.org/</a:t>
            </a:r>
            <a:r>
              <a:rPr lang="en-US" sz="3600" dirty="0">
                <a:latin typeface="Arial" charset="0"/>
              </a:rPr>
              <a:t> </a:t>
            </a:r>
          </a:p>
        </p:txBody>
      </p:sp>
      <p:sp>
        <p:nvSpPr>
          <p:cNvPr id="28676" name="Rectangle 3"/>
          <p:cNvSpPr>
            <a:spLocks noGrp="1" noChangeArrowheads="1"/>
          </p:cNvSpPr>
          <p:nvPr>
            <p:ph type="body" idx="1"/>
          </p:nvPr>
        </p:nvSpPr>
        <p:spPr>
          <a:xfrm>
            <a:off x="914400" y="1745165"/>
            <a:ext cx="8229600" cy="4525963"/>
          </a:xfrm>
        </p:spPr>
        <p:txBody>
          <a:bodyPr>
            <a:normAutofit/>
          </a:bodyPr>
          <a:lstStyle/>
          <a:p>
            <a:pPr eaLnBrk="1" hangingPunct="1"/>
            <a:r>
              <a:rPr lang="en-US" dirty="0">
                <a:latin typeface="Arial" charset="0"/>
              </a:rPr>
              <a:t>Interoperability</a:t>
            </a:r>
          </a:p>
          <a:p>
            <a:pPr eaLnBrk="1" hangingPunct="1"/>
            <a:r>
              <a:rPr lang="en-US" dirty="0">
                <a:latin typeface="Arial" charset="0"/>
              </a:rPr>
              <a:t>Standard for transferring metadata among digital libraries</a:t>
            </a:r>
          </a:p>
          <a:p>
            <a:pPr lvl="1" eaLnBrk="1" hangingPunct="1"/>
            <a:r>
              <a:rPr lang="en-US" sz="3200" dirty="0">
                <a:latin typeface="Arial" charset="0"/>
              </a:rPr>
              <a:t>Protocol for Metadata Harvesting (PMH)</a:t>
            </a:r>
          </a:p>
          <a:p>
            <a:r>
              <a:rPr lang="en-US" dirty="0">
                <a:latin typeface="Arial" charset="0"/>
              </a:rPr>
              <a:t>NDLTD Union Catalog</a:t>
            </a:r>
          </a:p>
          <a:p>
            <a:r>
              <a:rPr lang="en-US" dirty="0">
                <a:latin typeface="Arial" charset="0"/>
              </a:rPr>
              <a:t>Local site –&gt; national/regional site –&gt;  Union Catalog –&gt; service providers (Global ETD Search, …) </a:t>
            </a:r>
          </a:p>
        </p:txBody>
      </p:sp>
    </p:spTree>
    <p:extLst>
      <p:ext uri="{BB962C8B-B14F-4D97-AF65-F5344CB8AC3E}">
        <p14:creationId xmlns:p14="http://schemas.microsoft.com/office/powerpoint/2010/main" val="75351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6976761E-2DC8-6648-88B4-B5A9EF9D9409}" type="slidenum">
              <a:rPr lang="en-US" sz="1400" b="0"/>
              <a:pPr eaLnBrk="1" hangingPunct="1"/>
              <a:t>12</a:t>
            </a:fld>
            <a:endParaRPr lang="en-US" sz="1400" b="0"/>
          </a:p>
        </p:txBody>
      </p:sp>
      <p:pic>
        <p:nvPicPr>
          <p:cNvPr id="419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914400"/>
            <a:ext cx="8991600" cy="5153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type="none" w="sm" len="sm"/>
                <a:tailEnd type="none" w="sm" len="sm"/>
              </a14:hiddenLine>
            </a:ext>
          </a:extLst>
        </p:spPr>
      </p:pic>
      <p:sp>
        <p:nvSpPr>
          <p:cNvPr id="2" name="Rectangle 8">
            <a:extLst>
              <a:ext uri="{FF2B5EF4-FFF2-40B4-BE49-F238E27FC236}">
                <a16:creationId xmlns:a16="http://schemas.microsoft.com/office/drawing/2014/main" id="{DED8F29D-F053-1280-2E53-5472402B6FD4}"/>
              </a:ext>
            </a:extLst>
          </p:cNvPr>
          <p:cNvSpPr txBox="1">
            <a:spLocks noChangeArrowheads="1"/>
          </p:cNvSpPr>
          <p:nvPr/>
        </p:nvSpPr>
        <p:spPr>
          <a:xfrm>
            <a:off x="609600" y="-30162"/>
            <a:ext cx="8077200" cy="800100"/>
          </a:xfrm>
          <a:prstGeom prst="rect">
            <a:avLst/>
          </a:prstGeom>
          <a:noFill/>
        </p:spPr>
        <p:txBody>
          <a:bodyPr lIns="92075" tIns="46038" rIns="92075" bIns="46038"/>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a:latin typeface="Arial" charset="0"/>
              </a:rPr>
              <a:t>Applications and Use</a:t>
            </a:r>
          </a:p>
        </p:txBody>
      </p:sp>
    </p:spTree>
    <p:extLst>
      <p:ext uri="{BB962C8B-B14F-4D97-AF65-F5344CB8AC3E}">
        <p14:creationId xmlns:p14="http://schemas.microsoft.com/office/powerpoint/2010/main" val="3493854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7A1FE37-A80B-DC49-B55A-B09CED0B89DC}" type="slidenum">
              <a:rPr lang="en-US" b="0"/>
              <a:pPr eaLnBrk="1" hangingPunct="1"/>
              <a:t>13</a:t>
            </a:fld>
            <a:endParaRPr lang="en-US" b="0"/>
          </a:p>
        </p:txBody>
      </p:sp>
      <p:sp>
        <p:nvSpPr>
          <p:cNvPr id="11267" name="Text Box 2"/>
          <p:cNvSpPr txBox="1">
            <a:spLocks noChangeArrowheads="1"/>
          </p:cNvSpPr>
          <p:nvPr/>
        </p:nvSpPr>
        <p:spPr bwMode="auto">
          <a:xfrm>
            <a:off x="0" y="0"/>
            <a:ext cx="9263063"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r>
              <a:rPr lang="en-US" sz="2800">
                <a:latin typeface="Times New Roman" charset="0"/>
              </a:rPr>
              <a:t>The Networked Digital Library of Theses and Dissertations</a:t>
            </a:r>
          </a:p>
        </p:txBody>
      </p:sp>
      <p:sp>
        <p:nvSpPr>
          <p:cNvPr id="11268" name="Text Box 3"/>
          <p:cNvSpPr txBox="1">
            <a:spLocks noChangeArrowheads="1"/>
          </p:cNvSpPr>
          <p:nvPr/>
        </p:nvSpPr>
        <p:spPr bwMode="auto">
          <a:xfrm>
            <a:off x="1101331" y="427037"/>
            <a:ext cx="76200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a:r>
              <a:rPr lang="en-US" sz="7200" dirty="0" err="1">
                <a:solidFill>
                  <a:srgbClr val="FFCC00"/>
                </a:solidFill>
                <a:latin typeface="Times New Roman" charset="0"/>
              </a:rPr>
              <a:t>www.NDLTD.org</a:t>
            </a:r>
            <a:endParaRPr lang="en-US" sz="7200" dirty="0">
              <a:solidFill>
                <a:srgbClr val="FFCC00"/>
              </a:solidFill>
              <a:latin typeface="Times New Roman" charset="0"/>
            </a:endParaRPr>
          </a:p>
        </p:txBody>
      </p:sp>
      <p:sp>
        <p:nvSpPr>
          <p:cNvPr id="11269" name="Text Box 4"/>
          <p:cNvSpPr txBox="1">
            <a:spLocks noChangeArrowheads="1"/>
          </p:cNvSpPr>
          <p:nvPr/>
        </p:nvSpPr>
        <p:spPr bwMode="auto">
          <a:xfrm>
            <a:off x="1058578" y="5560896"/>
            <a:ext cx="7705507"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a:r>
              <a:rPr lang="en-US" sz="3600" b="0" dirty="0">
                <a:latin typeface="Times New Roman" charset="0"/>
              </a:rPr>
              <a:t>Leading the Worldwide ETD (Electronic</a:t>
            </a:r>
          </a:p>
          <a:p>
            <a:pPr algn="ctr"/>
            <a:r>
              <a:rPr lang="en-US" sz="3600" b="0" dirty="0">
                <a:latin typeface="Times New Roman" charset="0"/>
              </a:rPr>
              <a:t>Thesis and Dissertation) Initiative</a:t>
            </a:r>
          </a:p>
        </p:txBody>
      </p:sp>
      <p:sp>
        <p:nvSpPr>
          <p:cNvPr id="11270" name="Text Box 5"/>
          <p:cNvSpPr txBox="1">
            <a:spLocks noChangeArrowheads="1"/>
          </p:cNvSpPr>
          <p:nvPr/>
        </p:nvSpPr>
        <p:spPr bwMode="auto">
          <a:xfrm>
            <a:off x="1482331" y="1570037"/>
            <a:ext cx="7092950" cy="3970338"/>
          </a:xfrm>
          <a:prstGeom prst="rect">
            <a:avLst/>
          </a:prstGeom>
          <a:noFill/>
          <a:ln w="25400">
            <a:solidFill>
              <a:schemeClr val="tx2"/>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a:r>
              <a:rPr lang="en-US" sz="3600" b="0" i="1" dirty="0">
                <a:latin typeface="Times New Roman" charset="0"/>
              </a:rPr>
              <a:t>Advocate:</a:t>
            </a:r>
          </a:p>
          <a:p>
            <a:pPr algn="ctr"/>
            <a:r>
              <a:rPr lang="en-US" sz="3600" b="0" dirty="0">
                <a:latin typeface="Times New Roman" charset="0"/>
              </a:rPr>
              <a:t>Training Authors</a:t>
            </a:r>
          </a:p>
          <a:p>
            <a:pPr algn="ctr"/>
            <a:r>
              <a:rPr lang="en-US" sz="3600" b="0" dirty="0">
                <a:latin typeface="Times New Roman" charset="0"/>
              </a:rPr>
              <a:t>Expanding Access</a:t>
            </a:r>
          </a:p>
          <a:p>
            <a:pPr algn="ctr"/>
            <a:r>
              <a:rPr lang="en-US" sz="3600" b="0" dirty="0">
                <a:latin typeface="Times New Roman" charset="0"/>
              </a:rPr>
              <a:t>Preserving Knowledge</a:t>
            </a:r>
          </a:p>
          <a:p>
            <a:pPr algn="ctr"/>
            <a:r>
              <a:rPr lang="en-US" sz="3600" b="0" dirty="0">
                <a:latin typeface="Times New Roman" charset="0"/>
              </a:rPr>
              <a:t>Improving Graduate Education</a:t>
            </a:r>
          </a:p>
          <a:p>
            <a:pPr algn="ctr"/>
            <a:r>
              <a:rPr lang="en-US" sz="3600" b="0" dirty="0">
                <a:latin typeface="Times New Roman" charset="0"/>
              </a:rPr>
              <a:t>Enhancing Scholarly Communication</a:t>
            </a:r>
          </a:p>
          <a:p>
            <a:pPr algn="ctr"/>
            <a:r>
              <a:rPr lang="en-US" sz="3600" b="0" dirty="0">
                <a:latin typeface="Times New Roman" charset="0"/>
              </a:rPr>
              <a:t>Empowering Students &amp; Universities</a:t>
            </a:r>
          </a:p>
        </p:txBody>
      </p:sp>
    </p:spTree>
    <p:extLst>
      <p:ext uri="{BB962C8B-B14F-4D97-AF65-F5344CB8AC3E}">
        <p14:creationId xmlns:p14="http://schemas.microsoft.com/office/powerpoint/2010/main" val="2025146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457200" y="0"/>
            <a:ext cx="8229600" cy="762000"/>
          </a:xfrm>
        </p:spPr>
        <p:txBody>
          <a:bodyPr/>
          <a:lstStyle/>
          <a:p>
            <a:r>
              <a:rPr lang="en-US" dirty="0">
                <a:latin typeface="Arial" charset="0"/>
              </a:rPr>
              <a:t>Mission</a:t>
            </a:r>
          </a:p>
        </p:txBody>
      </p:sp>
      <p:sp>
        <p:nvSpPr>
          <p:cNvPr id="12291" name="Content Placeholder 2"/>
          <p:cNvSpPr>
            <a:spLocks noGrp="1"/>
          </p:cNvSpPr>
          <p:nvPr>
            <p:ph idx="1"/>
          </p:nvPr>
        </p:nvSpPr>
        <p:spPr>
          <a:xfrm>
            <a:off x="457200" y="793750"/>
            <a:ext cx="8839200" cy="5562600"/>
          </a:xfrm>
        </p:spPr>
        <p:txBody>
          <a:bodyPr>
            <a:normAutofit fontScale="85000" lnSpcReduction="20000"/>
          </a:bodyPr>
          <a:lstStyle/>
          <a:p>
            <a:pPr>
              <a:lnSpc>
                <a:spcPct val="115000"/>
              </a:lnSpc>
              <a:spcBef>
                <a:spcPts val="1000"/>
              </a:spcBef>
              <a:defRPr/>
            </a:pPr>
            <a:r>
              <a:rPr lang="en-US" sz="3600" dirty="0">
                <a:latin typeface="Arial" charset="0"/>
                <a:cs typeface="+mn-cs"/>
              </a:rPr>
              <a:t>The Networked Digital Library of Theses and Dissertations (NDLTD) is an international organization that, through leadership and innovation, promotes the adoption, creation, dissemination, use, and preservation of electronic theses and dissertations (ETDs).</a:t>
            </a:r>
          </a:p>
          <a:p>
            <a:pPr marL="0" indent="0">
              <a:lnSpc>
                <a:spcPct val="90000"/>
              </a:lnSpc>
              <a:buNone/>
              <a:defRPr/>
            </a:pPr>
            <a:endParaRPr lang="en-US" sz="2800" dirty="0">
              <a:latin typeface="Arial" charset="0"/>
              <a:cs typeface="+mn-cs"/>
            </a:endParaRPr>
          </a:p>
          <a:p>
            <a:pPr>
              <a:lnSpc>
                <a:spcPct val="90000"/>
              </a:lnSpc>
              <a:defRPr/>
            </a:pPr>
            <a:r>
              <a:rPr lang="en-US" sz="3300" dirty="0">
                <a:latin typeface="Arial" charset="0"/>
                <a:cs typeface="+mn-cs"/>
              </a:rPr>
              <a:t>The NDLTD encourages and supports the efforts of institutions of higher education &amp; their communities</a:t>
            </a:r>
          </a:p>
          <a:p>
            <a:pPr>
              <a:lnSpc>
                <a:spcPct val="90000"/>
              </a:lnSpc>
              <a:defRPr/>
            </a:pPr>
            <a:r>
              <a:rPr lang="en-US" sz="3300" dirty="0">
                <a:latin typeface="Arial" charset="0"/>
                <a:cs typeface="+mn-cs"/>
              </a:rPr>
              <a:t>to advance and apply electronic publishing &amp; digital libraries (including repositories), thus enabling them</a:t>
            </a:r>
          </a:p>
          <a:p>
            <a:pPr>
              <a:lnSpc>
                <a:spcPct val="90000"/>
              </a:lnSpc>
              <a:defRPr/>
            </a:pPr>
            <a:r>
              <a:rPr lang="en-US" sz="3300" dirty="0">
                <a:latin typeface="Arial" charset="0"/>
                <a:cs typeface="+mn-cs"/>
              </a:rPr>
              <a:t>    to share knowledge more effectively in order </a:t>
            </a:r>
          </a:p>
          <a:p>
            <a:pPr>
              <a:lnSpc>
                <a:spcPct val="90000"/>
              </a:lnSpc>
              <a:defRPr/>
            </a:pPr>
            <a:r>
              <a:rPr lang="en-US" sz="3300" dirty="0">
                <a:latin typeface="Arial" charset="0"/>
                <a:cs typeface="+mn-cs"/>
              </a:rPr>
              <a:t>    to unlock the potential benefits worldwide.</a:t>
            </a:r>
          </a:p>
          <a:p>
            <a:pPr>
              <a:defRPr/>
            </a:pPr>
            <a:endParaRPr lang="en-US" sz="2400" dirty="0">
              <a:latin typeface="Arial" charset="0"/>
              <a:cs typeface="+mn-cs"/>
            </a:endParaRPr>
          </a:p>
        </p:txBody>
      </p:sp>
      <p:sp>
        <p:nvSpPr>
          <p:cNvPr id="66563"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65739C44-7A59-FF47-9DF0-4C9FB84C6E6C}" type="slidenum">
              <a:rPr lang="en-US" sz="1400" b="0"/>
              <a:pPr eaLnBrk="1" hangingPunct="1"/>
              <a:t>14</a:t>
            </a:fld>
            <a:endParaRPr lang="en-US" sz="1400" b="0"/>
          </a:p>
        </p:txBody>
      </p:sp>
    </p:spTree>
    <p:extLst>
      <p:ext uri="{BB962C8B-B14F-4D97-AF65-F5344CB8AC3E}">
        <p14:creationId xmlns:p14="http://schemas.microsoft.com/office/powerpoint/2010/main" val="1497663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Benefits</a:t>
            </a:r>
          </a:p>
        </p:txBody>
      </p:sp>
      <p:sp>
        <p:nvSpPr>
          <p:cNvPr id="3" name="Content Placeholder 2"/>
          <p:cNvSpPr>
            <a:spLocks noGrp="1"/>
          </p:cNvSpPr>
          <p:nvPr>
            <p:ph idx="1"/>
          </p:nvPr>
        </p:nvSpPr>
        <p:spPr>
          <a:xfrm>
            <a:off x="637522" y="1600200"/>
            <a:ext cx="8506478" cy="4525963"/>
          </a:xfrm>
        </p:spPr>
        <p:txBody>
          <a:bodyPr>
            <a:normAutofit lnSpcReduction="10000"/>
          </a:bodyPr>
          <a:lstStyle/>
          <a:p>
            <a:r>
              <a:rPr lang="en-US" dirty="0"/>
              <a:t>Global ETD Search 6.5M: </a:t>
            </a:r>
            <a:r>
              <a:rPr lang="en-US" dirty="0">
                <a:hlinkClick r:id="rId2"/>
              </a:rPr>
              <a:t>http://search.ndltd.org</a:t>
            </a:r>
            <a:r>
              <a:rPr lang="en-US" dirty="0"/>
              <a:t> </a:t>
            </a:r>
          </a:p>
          <a:p>
            <a:r>
              <a:rPr lang="en-US" dirty="0"/>
              <a:t>Journal: </a:t>
            </a:r>
            <a:r>
              <a:rPr lang="en-US" dirty="0">
                <a:hlinkClick r:id="rId3"/>
              </a:rPr>
              <a:t>http://j-etd.org</a:t>
            </a:r>
            <a:r>
              <a:rPr lang="en-US" dirty="0"/>
              <a:t> </a:t>
            </a:r>
          </a:p>
          <a:p>
            <a:r>
              <a:rPr lang="en-US" dirty="0"/>
              <a:t>Social Media</a:t>
            </a:r>
          </a:p>
          <a:p>
            <a:pPr lvl="1"/>
            <a:r>
              <a:rPr lang="en-US" dirty="0">
                <a:hlinkClick r:id="rId4"/>
              </a:rPr>
              <a:t>https://www.facebook.com/NDLTD</a:t>
            </a:r>
            <a:endParaRPr lang="en-US" dirty="0"/>
          </a:p>
          <a:p>
            <a:pPr lvl="1"/>
            <a:r>
              <a:rPr lang="en-US" dirty="0">
                <a:hlinkClick r:id="rId5"/>
              </a:rPr>
              <a:t>https://twitter.com/NDLTD</a:t>
            </a:r>
            <a:endParaRPr lang="en-US" dirty="0"/>
          </a:p>
          <a:p>
            <a:pPr lvl="1"/>
            <a:r>
              <a:rPr lang="en-US" dirty="0">
                <a:hlinkClick r:id="rId6"/>
              </a:rPr>
              <a:t>https://www.linkedin.com/groups/2024919/</a:t>
            </a:r>
            <a:endParaRPr lang="en-US" dirty="0"/>
          </a:p>
          <a:p>
            <a:r>
              <a:rPr lang="en-US" dirty="0"/>
              <a:t>Awards: </a:t>
            </a:r>
            <a:r>
              <a:rPr lang="en-US" dirty="0">
                <a:hlinkClick r:id="rId7"/>
              </a:rPr>
              <a:t>https://ndltd.org/ndltd-awards/</a:t>
            </a:r>
            <a:r>
              <a:rPr lang="en-US" dirty="0"/>
              <a:t> </a:t>
            </a:r>
          </a:p>
          <a:p>
            <a:pPr lvl="1"/>
            <a:r>
              <a:rPr lang="en-US" dirty="0"/>
              <a:t>Travel grants</a:t>
            </a:r>
          </a:p>
          <a:p>
            <a:pPr lvl="1"/>
            <a:r>
              <a:rPr lang="en-US" dirty="0"/>
              <a:t>Innovative ETDs, Leadership</a:t>
            </a:r>
          </a:p>
        </p:txBody>
      </p:sp>
    </p:spTree>
    <p:extLst>
      <p:ext uri="{BB962C8B-B14F-4D97-AF65-F5344CB8AC3E}">
        <p14:creationId xmlns:p14="http://schemas.microsoft.com/office/powerpoint/2010/main" val="374289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C5BCD03-EE55-2A49-A4A2-AACA5B7BAE3D}" type="slidenum">
              <a:rPr lang="en-US" b="0"/>
              <a:pPr eaLnBrk="1" hangingPunct="1"/>
              <a:t>16</a:t>
            </a:fld>
            <a:endParaRPr lang="en-US" b="0"/>
          </a:p>
        </p:txBody>
      </p:sp>
      <p:sp>
        <p:nvSpPr>
          <p:cNvPr id="23555" name="Rectangle 2"/>
          <p:cNvSpPr>
            <a:spLocks noGrp="1" noChangeArrowheads="1"/>
          </p:cNvSpPr>
          <p:nvPr>
            <p:ph type="title"/>
          </p:nvPr>
        </p:nvSpPr>
        <p:spPr>
          <a:xfrm>
            <a:off x="685800" y="0"/>
            <a:ext cx="7772400" cy="1143000"/>
          </a:xfrm>
        </p:spPr>
        <p:txBody>
          <a:bodyPr/>
          <a:lstStyle/>
          <a:p>
            <a:pPr eaLnBrk="1" hangingPunct="1"/>
            <a:r>
              <a:rPr lang="en-US" dirty="0">
                <a:latin typeface="Arial" charset="0"/>
              </a:rPr>
              <a:t>Spirit of NDLTD</a:t>
            </a:r>
          </a:p>
        </p:txBody>
      </p:sp>
      <p:sp>
        <p:nvSpPr>
          <p:cNvPr id="23556" name="Rectangle 3"/>
          <p:cNvSpPr>
            <a:spLocks noGrp="1" noChangeArrowheads="1"/>
          </p:cNvSpPr>
          <p:nvPr>
            <p:ph type="body" idx="1"/>
          </p:nvPr>
        </p:nvSpPr>
        <p:spPr>
          <a:xfrm>
            <a:off x="1137424" y="1272818"/>
            <a:ext cx="8006576" cy="5448657"/>
          </a:xfrm>
        </p:spPr>
        <p:txBody>
          <a:bodyPr>
            <a:normAutofit fontScale="92500" lnSpcReduction="10000"/>
          </a:bodyPr>
          <a:lstStyle/>
          <a:p>
            <a:pPr eaLnBrk="1" hangingPunct="1"/>
            <a:r>
              <a:rPr lang="en-US" sz="2800" dirty="0">
                <a:latin typeface="Arial" charset="0"/>
              </a:rPr>
              <a:t>Assuage fears-&gt;build confidence-&gt;promote sharing of graduate research</a:t>
            </a:r>
          </a:p>
          <a:p>
            <a:pPr eaLnBrk="1" hangingPunct="1"/>
            <a:r>
              <a:rPr lang="en-US" sz="2800" dirty="0">
                <a:latin typeface="Arial" charset="0"/>
              </a:rPr>
              <a:t>Help make a </a:t>
            </a:r>
            <a:r>
              <a:rPr lang="en-US" sz="2800" b="1" dirty="0">
                <a:latin typeface="Arial" charset="0"/>
              </a:rPr>
              <a:t>better</a:t>
            </a:r>
            <a:r>
              <a:rPr lang="en-US" sz="2800" dirty="0">
                <a:latin typeface="Arial" charset="0"/>
              </a:rPr>
              <a:t> (smaller) world</a:t>
            </a:r>
          </a:p>
          <a:p>
            <a:pPr eaLnBrk="1" hangingPunct="1"/>
            <a:r>
              <a:rPr lang="en-US" sz="2800" b="1" dirty="0">
                <a:latin typeface="Arial" charset="0"/>
              </a:rPr>
              <a:t>Win-win-win </a:t>
            </a:r>
            <a:r>
              <a:rPr lang="en-US" sz="2800" dirty="0">
                <a:latin typeface="Arial" charset="0"/>
              </a:rPr>
              <a:t>(everyone can benefit)</a:t>
            </a:r>
          </a:p>
          <a:p>
            <a:pPr eaLnBrk="1" hangingPunct="1"/>
            <a:r>
              <a:rPr lang="en-US" sz="2800" dirty="0">
                <a:latin typeface="Arial" charset="0"/>
              </a:rPr>
              <a:t>Have </a:t>
            </a:r>
            <a:r>
              <a:rPr lang="en-US" sz="2800" b="1" dirty="0">
                <a:latin typeface="Arial" charset="0"/>
              </a:rPr>
              <a:t>fun</a:t>
            </a:r>
            <a:r>
              <a:rPr lang="en-US" sz="2800" dirty="0">
                <a:latin typeface="Arial" charset="0"/>
              </a:rPr>
              <a:t> helping others</a:t>
            </a:r>
          </a:p>
          <a:p>
            <a:pPr eaLnBrk="1" hangingPunct="1"/>
            <a:r>
              <a:rPr lang="en-US" sz="2800" dirty="0">
                <a:latin typeface="Arial" charset="0"/>
              </a:rPr>
              <a:t>Build on </a:t>
            </a:r>
            <a:r>
              <a:rPr lang="en-US" sz="2800" b="1" dirty="0">
                <a:latin typeface="Arial" charset="0"/>
              </a:rPr>
              <a:t>standards</a:t>
            </a:r>
          </a:p>
          <a:p>
            <a:pPr eaLnBrk="1" hangingPunct="1"/>
            <a:r>
              <a:rPr lang="en-US" sz="2800" b="1" dirty="0">
                <a:latin typeface="Arial" charset="0"/>
              </a:rPr>
              <a:t>ETDs are </a:t>
            </a:r>
            <a:r>
              <a:rPr lang="en-US" sz="2800" b="1" dirty="0" err="1">
                <a:latin typeface="Arial" charset="0"/>
              </a:rPr>
              <a:t>preservable</a:t>
            </a:r>
            <a:r>
              <a:rPr lang="en-US" sz="2800" b="1" dirty="0">
                <a:latin typeface="Arial" charset="0"/>
              </a:rPr>
              <a:t>, popular, expressive -&gt; </a:t>
            </a:r>
            <a:r>
              <a:rPr lang="ja-JP" altLang="en-US" sz="2800" b="1" dirty="0">
                <a:latin typeface="Arial" charset="0"/>
              </a:rPr>
              <a:t>“</a:t>
            </a:r>
            <a:r>
              <a:rPr lang="en-US" sz="2800" b="1" dirty="0">
                <a:latin typeface="Arial" charset="0"/>
              </a:rPr>
              <a:t>better</a:t>
            </a:r>
            <a:r>
              <a:rPr lang="ja-JP" altLang="en-US" sz="2800" b="1">
                <a:latin typeface="Arial" charset="0"/>
              </a:rPr>
              <a:t>”</a:t>
            </a:r>
            <a:r>
              <a:rPr lang="en-US" altLang="ja-JP" sz="2800" b="1" dirty="0">
                <a:latin typeface="Arial" charset="0"/>
              </a:rPr>
              <a:t>(w. multimedia, datasets, software, …)</a:t>
            </a:r>
            <a:endParaRPr lang="en-US" sz="2800" b="1" dirty="0">
              <a:latin typeface="Arial" charset="0"/>
            </a:endParaRPr>
          </a:p>
          <a:p>
            <a:pPr eaLnBrk="1" hangingPunct="1">
              <a:buFontTx/>
              <a:buNone/>
            </a:pPr>
            <a:endParaRPr lang="en-US" sz="2800" dirty="0">
              <a:latin typeface="Arial" charset="0"/>
            </a:endParaRPr>
          </a:p>
          <a:p>
            <a:pPr eaLnBrk="1" hangingPunct="1"/>
            <a:r>
              <a:rPr lang="en-US" sz="2800" b="1" dirty="0">
                <a:latin typeface="Arial" charset="0"/>
              </a:rPr>
              <a:t>Doable</a:t>
            </a:r>
            <a:r>
              <a:rPr lang="en-US" sz="2800" dirty="0">
                <a:latin typeface="Arial" charset="0"/>
              </a:rPr>
              <a:t>, feasible, learnable, affordable, sharable</a:t>
            </a:r>
          </a:p>
          <a:p>
            <a:pPr eaLnBrk="1" hangingPunct="1"/>
            <a:endParaRPr lang="en-US" sz="2800" dirty="0">
              <a:latin typeface="Arial" charset="0"/>
            </a:endParaRPr>
          </a:p>
          <a:p>
            <a:pPr eaLnBrk="1" hangingPunct="1"/>
            <a:r>
              <a:rPr lang="en-US" sz="3600" dirty="0">
                <a:latin typeface="Arial" charset="0"/>
              </a:rPr>
              <a:t>Please support NDLTD!</a:t>
            </a:r>
          </a:p>
        </p:txBody>
      </p:sp>
    </p:spTree>
    <p:extLst>
      <p:ext uri="{BB962C8B-B14F-4D97-AF65-F5344CB8AC3E}">
        <p14:creationId xmlns:p14="http://schemas.microsoft.com/office/powerpoint/2010/main" val="860452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D561A-54CD-6631-AD4B-D9061BA05067}"/>
              </a:ext>
            </a:extLst>
          </p:cNvPr>
          <p:cNvSpPr>
            <a:spLocks noGrp="1"/>
          </p:cNvSpPr>
          <p:nvPr>
            <p:ph type="title"/>
          </p:nvPr>
        </p:nvSpPr>
        <p:spPr>
          <a:xfrm>
            <a:off x="990600" y="286361"/>
            <a:ext cx="7162800" cy="1143000"/>
          </a:xfrm>
        </p:spPr>
        <p:txBody>
          <a:bodyPr>
            <a:normAutofit fontScale="90000"/>
          </a:bodyPr>
          <a:lstStyle/>
          <a:p>
            <a:r>
              <a:rPr lang="en-US" dirty="0"/>
              <a:t>ETD 2024 Symposium Theme: ETD Visibility at a Global Scale</a:t>
            </a:r>
          </a:p>
        </p:txBody>
      </p:sp>
      <p:sp>
        <p:nvSpPr>
          <p:cNvPr id="3" name="Content Placeholder 2">
            <a:extLst>
              <a:ext uri="{FF2B5EF4-FFF2-40B4-BE49-F238E27FC236}">
                <a16:creationId xmlns:a16="http://schemas.microsoft.com/office/drawing/2014/main" id="{FA551F6A-335A-3B63-BE21-A7312F2C53AF}"/>
              </a:ext>
            </a:extLst>
          </p:cNvPr>
          <p:cNvSpPr>
            <a:spLocks noGrp="1"/>
          </p:cNvSpPr>
          <p:nvPr>
            <p:ph idx="1"/>
          </p:nvPr>
        </p:nvSpPr>
        <p:spPr>
          <a:xfrm>
            <a:off x="1628078" y="1600200"/>
            <a:ext cx="6858000" cy="5257800"/>
          </a:xfrm>
        </p:spPr>
        <p:txBody>
          <a:bodyPr>
            <a:normAutofit fontScale="55000" lnSpcReduction="20000"/>
          </a:bodyPr>
          <a:lstStyle/>
          <a:p>
            <a:r>
              <a:rPr lang="en-US" dirty="0"/>
              <a:t>SUB-THEMES:</a:t>
            </a:r>
          </a:p>
          <a:p>
            <a:r>
              <a:rPr lang="en-US" dirty="0"/>
              <a:t>Application of Large Language Models to ETDs (e.g., automatic </a:t>
            </a:r>
            <a:r>
              <a:rPr lang="en-US" dirty="0" err="1"/>
              <a:t>summarisation</a:t>
            </a:r>
            <a:r>
              <a:rPr lang="en-US" dirty="0"/>
              <a:t> of ETDs, bibliometric analysis)</a:t>
            </a:r>
          </a:p>
          <a:p>
            <a:r>
              <a:rPr lang="en-US" dirty="0"/>
              <a:t>Automatic Analysis of ETDs (e.g., topic modeling)</a:t>
            </a:r>
          </a:p>
          <a:p>
            <a:r>
              <a:rPr lang="en-US" dirty="0"/>
              <a:t>ETD Implementation Use Cases (e.g., infrastructure implementation)</a:t>
            </a:r>
          </a:p>
          <a:p>
            <a:r>
              <a:rPr lang="en-US" dirty="0"/>
              <a:t>ETD Policies and Practices (e.g., policy implementation)</a:t>
            </a:r>
          </a:p>
          <a:p>
            <a:r>
              <a:rPr lang="en-US" dirty="0"/>
              <a:t>ETDs and e-Infrastructures (e.g., national ETD initiatives)</a:t>
            </a:r>
          </a:p>
          <a:p>
            <a:r>
              <a:rPr lang="en-US" dirty="0"/>
              <a:t>ETDs and Long-term Preservation</a:t>
            </a:r>
          </a:p>
          <a:p>
            <a:r>
              <a:rPr lang="en-US" dirty="0"/>
              <a:t>ETDs and Open Access</a:t>
            </a:r>
          </a:p>
          <a:p>
            <a:r>
              <a:rPr lang="en-US" dirty="0"/>
              <a:t>ETDs and Open Science</a:t>
            </a:r>
          </a:p>
          <a:p>
            <a:r>
              <a:rPr lang="en-US" dirty="0"/>
              <a:t>ETDs and Persistent Identifiers</a:t>
            </a:r>
          </a:p>
          <a:p>
            <a:r>
              <a:rPr lang="en-US" dirty="0"/>
              <a:t>ETDs and Research Data</a:t>
            </a:r>
          </a:p>
          <a:p>
            <a:r>
              <a:rPr lang="en-US" dirty="0"/>
              <a:t>General Issues Related to ETDs</a:t>
            </a:r>
          </a:p>
          <a:p>
            <a:r>
              <a:rPr lang="en-US" dirty="0"/>
              <a:t>Global Visibility of ETDs</a:t>
            </a:r>
          </a:p>
          <a:p>
            <a:r>
              <a:rPr lang="en-US" dirty="0"/>
              <a:t>Graduate Education and Training</a:t>
            </a:r>
          </a:p>
          <a:p>
            <a:r>
              <a:rPr lang="en-US" dirty="0"/>
              <a:t>Institutional Repository Platforms</a:t>
            </a:r>
          </a:p>
          <a:p>
            <a:r>
              <a:rPr lang="en-US" dirty="0"/>
              <a:t>National and Global ETD Initiatives</a:t>
            </a:r>
          </a:p>
        </p:txBody>
      </p:sp>
    </p:spTree>
    <p:extLst>
      <p:ext uri="{BB962C8B-B14F-4D97-AF65-F5344CB8AC3E}">
        <p14:creationId xmlns:p14="http://schemas.microsoft.com/office/powerpoint/2010/main" val="1779864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54A29E03-EBBE-4C40-98C4-6C0A497F0432}" type="slidenum">
              <a:rPr lang="en-US" sz="1400" b="0"/>
              <a:pPr eaLnBrk="1" hangingPunct="1"/>
              <a:t>18</a:t>
            </a:fld>
            <a:endParaRPr lang="en-US" sz="1400" b="0"/>
          </a:p>
        </p:txBody>
      </p:sp>
      <p:sp>
        <p:nvSpPr>
          <p:cNvPr id="89090" name="Rectangle 4"/>
          <p:cNvSpPr>
            <a:spLocks noGrp="1" noChangeArrowheads="1"/>
          </p:cNvSpPr>
          <p:nvPr>
            <p:ph type="ctrTitle"/>
          </p:nvPr>
        </p:nvSpPr>
        <p:spPr>
          <a:xfrm>
            <a:off x="685800" y="1289539"/>
            <a:ext cx="7772400" cy="1470025"/>
          </a:xfrm>
        </p:spPr>
        <p:txBody>
          <a:bodyPr>
            <a:normAutofit fontScale="90000"/>
          </a:bodyPr>
          <a:lstStyle/>
          <a:p>
            <a:pPr eaLnBrk="1" hangingPunct="1"/>
            <a:r>
              <a:rPr lang="en-US" sz="4000" dirty="0">
                <a:latin typeface="Arial" charset="0"/>
              </a:rPr>
              <a:t>Questions?</a:t>
            </a:r>
            <a:br>
              <a:rPr lang="en-US" sz="4000" dirty="0">
                <a:latin typeface="Arial" charset="0"/>
              </a:rPr>
            </a:br>
            <a:r>
              <a:rPr lang="en-US" sz="4000" dirty="0">
                <a:latin typeface="Arial" charset="0"/>
              </a:rPr>
              <a:t>Discussion?</a:t>
            </a:r>
            <a:br>
              <a:rPr lang="en-US" sz="4000" dirty="0">
                <a:latin typeface="Arial" charset="0"/>
              </a:rPr>
            </a:br>
            <a:r>
              <a:rPr lang="en-US" sz="4000" dirty="0">
                <a:latin typeface="Arial" charset="0"/>
              </a:rPr>
              <a:t>Recommendations?</a:t>
            </a:r>
            <a:br>
              <a:rPr lang="en-US" sz="4000" dirty="0">
                <a:latin typeface="Arial" charset="0"/>
              </a:rPr>
            </a:br>
            <a:br>
              <a:rPr lang="en-US" sz="4000" dirty="0">
                <a:latin typeface="Arial" charset="0"/>
              </a:rPr>
            </a:br>
            <a:r>
              <a:rPr lang="en-US" sz="4000" dirty="0">
                <a:latin typeface="Arial" charset="0"/>
              </a:rPr>
              <a:t>Please also chat with Board members attending, and the conference organizers!</a:t>
            </a:r>
          </a:p>
        </p:txBody>
      </p:sp>
      <p:sp>
        <p:nvSpPr>
          <p:cNvPr id="89091" name="Rectangle 5"/>
          <p:cNvSpPr>
            <a:spLocks noGrp="1" noChangeArrowheads="1"/>
          </p:cNvSpPr>
          <p:nvPr>
            <p:ph type="subTitle" idx="1"/>
          </p:nvPr>
        </p:nvSpPr>
        <p:spPr>
          <a:xfrm>
            <a:off x="1371600" y="4155831"/>
            <a:ext cx="6400800" cy="2514600"/>
          </a:xfrm>
        </p:spPr>
        <p:txBody>
          <a:bodyPr>
            <a:normAutofit fontScale="92500" lnSpcReduction="20000"/>
          </a:bodyPr>
          <a:lstStyle/>
          <a:p>
            <a:pPr eaLnBrk="1" hangingPunct="1"/>
            <a:endParaRPr lang="en-US" dirty="0">
              <a:latin typeface="Arial" charset="0"/>
            </a:endParaRPr>
          </a:p>
          <a:p>
            <a:pPr eaLnBrk="1" hangingPunct="1"/>
            <a:r>
              <a:rPr lang="en-US" sz="5200" dirty="0">
                <a:latin typeface="Arial" charset="0"/>
              </a:rPr>
              <a:t>Thank You!</a:t>
            </a:r>
          </a:p>
          <a:p>
            <a:pPr eaLnBrk="1" hangingPunct="1"/>
            <a:endParaRPr lang="en-US" dirty="0">
              <a:latin typeface="Arial" charset="0"/>
            </a:endParaRPr>
          </a:p>
          <a:p>
            <a:pPr eaLnBrk="1" hangingPunct="1"/>
            <a:r>
              <a:rPr lang="en-US" dirty="0">
                <a:latin typeface="Arial" charset="0"/>
                <a:hlinkClick r:id="rId3"/>
              </a:rPr>
              <a:t>fox@ndltd.org</a:t>
            </a:r>
            <a:r>
              <a:rPr lang="en-US" dirty="0">
                <a:latin typeface="Arial" charset="0"/>
              </a:rPr>
              <a:t>  </a:t>
            </a:r>
            <a:br>
              <a:rPr lang="en-US" dirty="0">
                <a:latin typeface="Arial" charset="0"/>
              </a:rPr>
            </a:br>
            <a:r>
              <a:rPr lang="en-US" dirty="0">
                <a:latin typeface="Arial" charset="0"/>
                <a:hlinkClick r:id="rId4"/>
              </a:rPr>
              <a:t>http://fox.cs.vt.edu</a:t>
            </a:r>
            <a:r>
              <a:rPr lang="en-US" dirty="0">
                <a:latin typeface="Arial" charset="0"/>
              </a:rPr>
              <a:t>  </a:t>
            </a:r>
          </a:p>
        </p:txBody>
      </p:sp>
    </p:spTree>
    <p:extLst>
      <p:ext uri="{BB962C8B-B14F-4D97-AF65-F5344CB8AC3E}">
        <p14:creationId xmlns:p14="http://schemas.microsoft.com/office/powerpoint/2010/main" val="10710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152400"/>
            <a:ext cx="8229600" cy="704850"/>
          </a:xfrm>
          <a:noFill/>
        </p:spPr>
        <p:txBody>
          <a:bodyPr lIns="92075" tIns="46038" rIns="92075" bIns="46038" anchor="b">
            <a:normAutofit fontScale="90000"/>
          </a:bodyPr>
          <a:lstStyle/>
          <a:p>
            <a:pPr eaLnBrk="1" hangingPunct="1"/>
            <a:r>
              <a:rPr lang="en-US" sz="5400" dirty="0">
                <a:latin typeface="Arial" charset="0"/>
              </a:rPr>
              <a:t>Acknowledgments</a:t>
            </a:r>
            <a:r>
              <a:rPr lang="en-US" dirty="0">
                <a:latin typeface="Arial" charset="0"/>
              </a:rPr>
              <a:t> </a:t>
            </a:r>
            <a:endParaRPr lang="en-US" sz="6600" dirty="0">
              <a:solidFill>
                <a:srgbClr val="FF3300"/>
              </a:solidFill>
              <a:latin typeface="Arial" charset="0"/>
            </a:endParaRPr>
          </a:p>
        </p:txBody>
      </p:sp>
      <p:sp>
        <p:nvSpPr>
          <p:cNvPr id="19458" name="Rectangle 3"/>
          <p:cNvSpPr>
            <a:spLocks noGrp="1" noChangeArrowheads="1"/>
          </p:cNvSpPr>
          <p:nvPr>
            <p:ph type="body" idx="1"/>
          </p:nvPr>
        </p:nvSpPr>
        <p:spPr>
          <a:xfrm>
            <a:off x="838200" y="1143000"/>
            <a:ext cx="8229600" cy="4940877"/>
          </a:xfrm>
          <a:noFill/>
        </p:spPr>
        <p:txBody>
          <a:bodyPr lIns="92075" tIns="46038" rIns="92075" bIns="46038">
            <a:normAutofit fontScale="77500" lnSpcReduction="20000"/>
          </a:bodyPr>
          <a:lstStyle/>
          <a:p>
            <a:pPr eaLnBrk="1" hangingPunct="1">
              <a:spcBef>
                <a:spcPct val="40000"/>
              </a:spcBef>
            </a:pPr>
            <a:r>
              <a:rPr lang="en-US" sz="4000" dirty="0">
                <a:latin typeface="Arial" charset="0"/>
              </a:rPr>
              <a:t>Family, mentors, teachers, students, collaborators, colleagues</a:t>
            </a:r>
          </a:p>
          <a:p>
            <a:pPr eaLnBrk="1" hangingPunct="1">
              <a:spcBef>
                <a:spcPct val="40000"/>
              </a:spcBef>
            </a:pPr>
            <a:r>
              <a:rPr lang="en-US" sz="4000" dirty="0">
                <a:latin typeface="Arial" charset="0"/>
              </a:rPr>
              <a:t>All those working with ETDs</a:t>
            </a:r>
          </a:p>
          <a:p>
            <a:pPr eaLnBrk="1" hangingPunct="1">
              <a:spcBef>
                <a:spcPct val="40000"/>
              </a:spcBef>
            </a:pPr>
            <a:r>
              <a:rPr lang="en-US" sz="4000" dirty="0">
                <a:latin typeface="Arial" charset="0"/>
              </a:rPr>
              <a:t>NDLTD, including its Members and Volunteers: Board, Committees, and multiple special assignments</a:t>
            </a:r>
          </a:p>
          <a:p>
            <a:pPr eaLnBrk="1" hangingPunct="1">
              <a:spcBef>
                <a:spcPct val="40000"/>
              </a:spcBef>
            </a:pPr>
            <a:r>
              <a:rPr lang="en-US" sz="4000" dirty="0">
                <a:latin typeface="Arial" charset="0"/>
              </a:rPr>
              <a:t>ETD 2024 Conference Team</a:t>
            </a:r>
          </a:p>
          <a:p>
            <a:pPr eaLnBrk="1" hangingPunct="1">
              <a:spcBef>
                <a:spcPct val="40000"/>
              </a:spcBef>
            </a:pPr>
            <a:r>
              <a:rPr lang="en-US" sz="4000" dirty="0">
                <a:latin typeface="Arial" charset="0"/>
              </a:rPr>
              <a:t>Sponsors, Invited Speakers, Paper/Poster Presenters, Workshop Organizers, and Attendees (in-person, remote)</a:t>
            </a:r>
          </a:p>
        </p:txBody>
      </p:sp>
    </p:spTree>
    <p:extLst>
      <p:ext uri="{BB962C8B-B14F-4D97-AF65-F5344CB8AC3E}">
        <p14:creationId xmlns:p14="http://schemas.microsoft.com/office/powerpoint/2010/main" val="175068778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0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07" name="Rectangle 4"/>
          <p:cNvSpPr>
            <a:spLocks noChangeArrowheads="1"/>
          </p:cNvSpPr>
          <p:nvPr/>
        </p:nvSpPr>
        <p:spPr bwMode="auto">
          <a:xfrm>
            <a:off x="685800" y="64008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08" name="Rectangle 5"/>
          <p:cNvSpPr>
            <a:spLocks noChangeArrowheads="1"/>
          </p:cNvSpPr>
          <p:nvPr/>
        </p:nvSpPr>
        <p:spPr bwMode="auto">
          <a:xfrm>
            <a:off x="3124200" y="64008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09" name="Rectangle 6"/>
          <p:cNvSpPr>
            <a:spLocks noChangeArrowheads="1"/>
          </p:cNvSpPr>
          <p:nvPr/>
        </p:nvSpPr>
        <p:spPr bwMode="auto">
          <a:xfrm>
            <a:off x="381000" y="61722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10" name="Rectangle 7"/>
          <p:cNvSpPr>
            <a:spLocks noChangeArrowheads="1"/>
          </p:cNvSpPr>
          <p:nvPr/>
        </p:nvSpPr>
        <p:spPr bwMode="auto">
          <a:xfrm>
            <a:off x="3124200" y="61722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1511" name="Rectangle 8"/>
          <p:cNvSpPr>
            <a:spLocks noGrp="1" noChangeArrowheads="1"/>
          </p:cNvSpPr>
          <p:nvPr>
            <p:ph type="title"/>
          </p:nvPr>
        </p:nvSpPr>
        <p:spPr>
          <a:xfrm>
            <a:off x="609600" y="-152400"/>
            <a:ext cx="8077200" cy="800100"/>
          </a:xfrm>
          <a:noFill/>
        </p:spPr>
        <p:txBody>
          <a:bodyPr lIns="92075" tIns="46038" rIns="92075" bIns="46038"/>
          <a:lstStyle/>
          <a:p>
            <a:pPr eaLnBrk="1" hangingPunct="1"/>
            <a:r>
              <a:rPr lang="en-US" b="1" dirty="0">
                <a:latin typeface="Arial" charset="0"/>
              </a:rPr>
              <a:t>Acknowledgements (2): Mtgs</a:t>
            </a:r>
          </a:p>
        </p:txBody>
      </p:sp>
      <p:sp>
        <p:nvSpPr>
          <p:cNvPr id="21512" name="Rectangle 9"/>
          <p:cNvSpPr>
            <a:spLocks noGrp="1" noChangeArrowheads="1"/>
          </p:cNvSpPr>
          <p:nvPr>
            <p:ph type="body" idx="1"/>
          </p:nvPr>
        </p:nvSpPr>
        <p:spPr>
          <a:xfrm>
            <a:off x="914401" y="723900"/>
            <a:ext cx="8229599" cy="5791200"/>
          </a:xfrm>
        </p:spPr>
        <p:txBody>
          <a:bodyPr lIns="92075" tIns="46038" rIns="92075" bIns="46038">
            <a:normAutofit fontScale="92500"/>
          </a:bodyPr>
          <a:lstStyle/>
          <a:p>
            <a:pPr eaLnBrk="1" hangingPunct="1">
              <a:spcBef>
                <a:spcPts val="300"/>
              </a:spcBef>
              <a:defRPr/>
            </a:pPr>
            <a:r>
              <a:rPr lang="en-US" sz="2800" dirty="0">
                <a:latin typeface="Arial" charset="0"/>
              </a:rPr>
              <a:t>1987 </a:t>
            </a:r>
            <a:r>
              <a:rPr lang="en-US" sz="2800" dirty="0" err="1">
                <a:latin typeface="Arial" charset="0"/>
              </a:rPr>
              <a:t>mtg</a:t>
            </a:r>
            <a:r>
              <a:rPr lang="en-US" sz="2800" dirty="0">
                <a:latin typeface="Arial" charset="0"/>
              </a:rPr>
              <a:t> in Ann Arbor: UMI, VT, </a:t>
            </a:r>
            <a:r>
              <a:rPr lang="en-US" sz="2800" dirty="0" err="1">
                <a:latin typeface="Arial" charset="0"/>
              </a:rPr>
              <a:t>Arbortext</a:t>
            </a:r>
            <a:r>
              <a:rPr lang="en-US" sz="2800" dirty="0">
                <a:latin typeface="Arial" charset="0"/>
              </a:rPr>
              <a:t>, </a:t>
            </a:r>
            <a:r>
              <a:rPr lang="en-US" sz="2800" dirty="0" err="1">
                <a:latin typeface="Arial" charset="0"/>
              </a:rPr>
              <a:t>Softquad</a:t>
            </a:r>
            <a:endParaRPr lang="en-US" sz="2800" dirty="0">
              <a:latin typeface="Arial" charset="0"/>
            </a:endParaRPr>
          </a:p>
          <a:p>
            <a:pPr eaLnBrk="1" hangingPunct="1">
              <a:spcBef>
                <a:spcPts val="300"/>
              </a:spcBef>
              <a:defRPr/>
            </a:pPr>
            <a:r>
              <a:rPr lang="en-US" sz="2800" dirty="0">
                <a:latin typeface="Arial" charset="0"/>
              </a:rPr>
              <a:t>1992 mtg in Washington: CNI, CGS, UMI, VT+10U’s</a:t>
            </a:r>
          </a:p>
          <a:p>
            <a:pPr eaLnBrk="1" hangingPunct="1">
              <a:spcBef>
                <a:spcPts val="300"/>
              </a:spcBef>
              <a:defRPr/>
            </a:pPr>
            <a:r>
              <a:rPr lang="en-US" sz="2800" dirty="0">
                <a:latin typeface="Arial" charset="0"/>
              </a:rPr>
              <a:t>1993 </a:t>
            </a:r>
            <a:r>
              <a:rPr lang="en-US" sz="2800" dirty="0" err="1">
                <a:latin typeface="Arial" charset="0"/>
              </a:rPr>
              <a:t>mtg</a:t>
            </a:r>
            <a:r>
              <a:rPr lang="en-US" sz="2800" dirty="0">
                <a:latin typeface="Arial" charset="0"/>
              </a:rPr>
              <a:t> in Atlanta: Monticello Electronic Library</a:t>
            </a:r>
          </a:p>
          <a:p>
            <a:pPr eaLnBrk="1" hangingPunct="1">
              <a:spcBef>
                <a:spcPts val="300"/>
              </a:spcBef>
              <a:defRPr/>
            </a:pPr>
            <a:r>
              <a:rPr lang="en-US" sz="2800" dirty="0">
                <a:latin typeface="Arial" charset="0"/>
              </a:rPr>
              <a:t>1994 </a:t>
            </a:r>
            <a:r>
              <a:rPr lang="en-US" sz="2800" dirty="0" err="1">
                <a:latin typeface="Arial" charset="0"/>
              </a:rPr>
              <a:t>mtg</a:t>
            </a:r>
            <a:r>
              <a:rPr lang="en-US" sz="2800" dirty="0">
                <a:latin typeface="Arial" charset="0"/>
              </a:rPr>
              <a:t> at VT: </a:t>
            </a:r>
            <a:r>
              <a:rPr lang="en-US" sz="2800" dirty="0" err="1">
                <a:latin typeface="Arial" charset="0"/>
              </a:rPr>
              <a:t>std</a:t>
            </a:r>
            <a:r>
              <a:rPr lang="en-US" sz="2800" dirty="0">
                <a:latin typeface="Arial" charset="0"/>
              </a:rPr>
              <a:t>: PDF + SGML + multimedia </a:t>
            </a:r>
          </a:p>
          <a:p>
            <a:pPr eaLnBrk="1" hangingPunct="1">
              <a:spcBef>
                <a:spcPts val="300"/>
              </a:spcBef>
              <a:defRPr/>
            </a:pPr>
            <a:r>
              <a:rPr lang="en-US" sz="2800" dirty="0">
                <a:latin typeface="Arial" charset="0"/>
              </a:rPr>
              <a:t>1996 </a:t>
            </a:r>
            <a:r>
              <a:rPr lang="en-US" sz="2800" dirty="0" err="1">
                <a:latin typeface="Arial" charset="0"/>
              </a:rPr>
              <a:t>mtg</a:t>
            </a:r>
            <a:r>
              <a:rPr lang="en-US" sz="2800" dirty="0">
                <a:latin typeface="Arial" charset="0"/>
              </a:rPr>
              <a:t> with funding by SURA and then also by the US Dept. of Education (FIPSE)</a:t>
            </a:r>
          </a:p>
          <a:p>
            <a:pPr eaLnBrk="1" hangingPunct="1">
              <a:spcBef>
                <a:spcPts val="300"/>
              </a:spcBef>
              <a:defRPr/>
            </a:pPr>
            <a:r>
              <a:rPr lang="en-US" sz="2800" dirty="0">
                <a:latin typeface="Arial" charset="0"/>
              </a:rPr>
              <a:t>1997 meetings in UK, Germany, ...</a:t>
            </a:r>
          </a:p>
          <a:p>
            <a:pPr eaLnBrk="1" hangingPunct="1">
              <a:spcBef>
                <a:spcPts val="300"/>
              </a:spcBef>
              <a:defRPr/>
            </a:pPr>
            <a:r>
              <a:rPr lang="en-US" sz="2800" dirty="0">
                <a:latin typeface="Arial" charset="0"/>
              </a:rPr>
              <a:t>1998 – 1</a:t>
            </a:r>
            <a:r>
              <a:rPr lang="en-US" sz="2800" baseline="30000" dirty="0">
                <a:latin typeface="Arial" charset="0"/>
              </a:rPr>
              <a:t>st</a:t>
            </a:r>
            <a:r>
              <a:rPr lang="en-US" sz="2800" dirty="0">
                <a:latin typeface="Arial" charset="0"/>
              </a:rPr>
              <a:t> symposium – Memphis (20)</a:t>
            </a:r>
          </a:p>
          <a:p>
            <a:pPr eaLnBrk="1" hangingPunct="1">
              <a:spcBef>
                <a:spcPct val="0"/>
              </a:spcBef>
              <a:defRPr/>
            </a:pPr>
            <a:r>
              <a:rPr lang="en-US" sz="2800" dirty="0">
                <a:latin typeface="Arial" charset="0"/>
              </a:rPr>
              <a:t>1999 – 2</a:t>
            </a:r>
            <a:r>
              <a:rPr lang="en-US" sz="2800" baseline="30000" dirty="0">
                <a:latin typeface="Arial" charset="0"/>
              </a:rPr>
              <a:t>nd</a:t>
            </a:r>
            <a:r>
              <a:rPr lang="en-US" sz="2800" dirty="0">
                <a:latin typeface="Arial" charset="0"/>
              </a:rPr>
              <a:t> symposium – Blacksburg (70)</a:t>
            </a:r>
          </a:p>
          <a:p>
            <a:pPr eaLnBrk="1" hangingPunct="1">
              <a:spcBef>
                <a:spcPts val="300"/>
              </a:spcBef>
              <a:defRPr/>
            </a:pPr>
            <a:r>
              <a:rPr lang="en-US" sz="2800" dirty="0">
                <a:latin typeface="Arial" charset="0"/>
              </a:rPr>
              <a:t>2000 – 3</a:t>
            </a:r>
            <a:r>
              <a:rPr lang="en-US" sz="2800" baseline="30000" dirty="0">
                <a:latin typeface="Arial" charset="0"/>
              </a:rPr>
              <a:t>rd</a:t>
            </a:r>
            <a:r>
              <a:rPr lang="en-US" sz="2800" dirty="0">
                <a:latin typeface="Arial" charset="0"/>
              </a:rPr>
              <a:t> symposium – St. Petersburg, FL (225)</a:t>
            </a:r>
          </a:p>
          <a:p>
            <a:pPr eaLnBrk="1" hangingPunct="1">
              <a:spcBef>
                <a:spcPts val="300"/>
              </a:spcBef>
              <a:defRPr/>
            </a:pPr>
            <a:r>
              <a:rPr lang="en-US" sz="2800" dirty="0">
                <a:latin typeface="Arial" charset="0"/>
              </a:rPr>
              <a:t>2001 – 4</a:t>
            </a:r>
            <a:r>
              <a:rPr lang="en-US" sz="2800" baseline="30000" dirty="0">
                <a:latin typeface="Arial" charset="0"/>
              </a:rPr>
              <a:t>th</a:t>
            </a:r>
            <a:r>
              <a:rPr lang="en-US" sz="2800" dirty="0">
                <a:latin typeface="Arial" charset="0"/>
              </a:rPr>
              <a:t> symposium – Caltech, Pasadena (200)</a:t>
            </a:r>
          </a:p>
          <a:p>
            <a:pPr eaLnBrk="1" hangingPunct="1">
              <a:spcBef>
                <a:spcPts val="300"/>
              </a:spcBef>
              <a:defRPr/>
            </a:pPr>
            <a:r>
              <a:rPr lang="en-US" sz="2800" dirty="0">
                <a:latin typeface="Arial" charset="0"/>
              </a:rPr>
              <a:t>2002 – 5</a:t>
            </a:r>
            <a:r>
              <a:rPr lang="en-US" sz="2800" baseline="30000" dirty="0">
                <a:latin typeface="Arial" charset="0"/>
              </a:rPr>
              <a:t>th</a:t>
            </a:r>
            <a:r>
              <a:rPr lang="en-US" sz="2800" dirty="0">
                <a:latin typeface="Arial" charset="0"/>
              </a:rPr>
              <a:t> symposium – BYU, Provo, Utah</a:t>
            </a:r>
          </a:p>
          <a:p>
            <a:pPr>
              <a:spcBef>
                <a:spcPts val="300"/>
              </a:spcBef>
              <a:defRPr/>
            </a:pPr>
            <a:r>
              <a:rPr lang="en-US" sz="2800" dirty="0">
                <a:latin typeface="Arial" charset="0"/>
              </a:rPr>
              <a:t>2003 – NDLTD incorporated as int’l non-profit</a:t>
            </a:r>
          </a:p>
          <a:p>
            <a:pPr eaLnBrk="1" hangingPunct="1">
              <a:spcBef>
                <a:spcPts val="300"/>
              </a:spcBef>
              <a:defRPr/>
            </a:pPr>
            <a:endParaRPr lang="en-US" sz="2800" dirty="0">
              <a:latin typeface="Arial" charset="0"/>
            </a:endParaRPr>
          </a:p>
        </p:txBody>
      </p:sp>
    </p:spTree>
    <p:extLst>
      <p:ext uri="{BB962C8B-B14F-4D97-AF65-F5344CB8AC3E}">
        <p14:creationId xmlns:p14="http://schemas.microsoft.com/office/powerpoint/2010/main" val="407058538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5" name="Rectangle 4"/>
          <p:cNvSpPr>
            <a:spLocks noChangeArrowheads="1"/>
          </p:cNvSpPr>
          <p:nvPr/>
        </p:nvSpPr>
        <p:spPr bwMode="auto">
          <a:xfrm>
            <a:off x="685800" y="64008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6" name="Rectangle 5"/>
          <p:cNvSpPr>
            <a:spLocks noChangeArrowheads="1"/>
          </p:cNvSpPr>
          <p:nvPr/>
        </p:nvSpPr>
        <p:spPr bwMode="auto">
          <a:xfrm>
            <a:off x="3124200" y="64008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7" name="Rectangle 6"/>
          <p:cNvSpPr>
            <a:spLocks noChangeArrowheads="1"/>
          </p:cNvSpPr>
          <p:nvPr/>
        </p:nvSpPr>
        <p:spPr bwMode="auto">
          <a:xfrm>
            <a:off x="381000" y="6172200"/>
            <a:ext cx="1905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8" name="Rectangle 7"/>
          <p:cNvSpPr>
            <a:spLocks noChangeArrowheads="1"/>
          </p:cNvSpPr>
          <p:nvPr/>
        </p:nvSpPr>
        <p:spPr bwMode="auto">
          <a:xfrm>
            <a:off x="3124200" y="6172200"/>
            <a:ext cx="2895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3559" name="Rectangle 8"/>
          <p:cNvSpPr>
            <a:spLocks noGrp="1" noChangeArrowheads="1"/>
          </p:cNvSpPr>
          <p:nvPr>
            <p:ph type="title"/>
          </p:nvPr>
        </p:nvSpPr>
        <p:spPr>
          <a:xfrm>
            <a:off x="609600" y="-152400"/>
            <a:ext cx="8077200" cy="800100"/>
          </a:xfrm>
          <a:noFill/>
        </p:spPr>
        <p:txBody>
          <a:bodyPr lIns="92075" tIns="46038" rIns="92075" bIns="46038"/>
          <a:lstStyle/>
          <a:p>
            <a:pPr eaLnBrk="1" hangingPunct="1"/>
            <a:r>
              <a:rPr lang="en-US" b="1">
                <a:latin typeface="Arial" charset="0"/>
              </a:rPr>
              <a:t>Acknowledgements (3): Mtgs</a:t>
            </a:r>
          </a:p>
        </p:txBody>
      </p:sp>
      <p:sp>
        <p:nvSpPr>
          <p:cNvPr id="23560" name="Rectangle 9"/>
          <p:cNvSpPr>
            <a:spLocks noGrp="1" noChangeArrowheads="1"/>
          </p:cNvSpPr>
          <p:nvPr>
            <p:ph type="body" idx="1"/>
          </p:nvPr>
        </p:nvSpPr>
        <p:spPr>
          <a:xfrm>
            <a:off x="1246909" y="685800"/>
            <a:ext cx="7439891" cy="6172200"/>
          </a:xfrm>
          <a:noFill/>
        </p:spPr>
        <p:txBody>
          <a:bodyPr lIns="92075" tIns="46038" rIns="92075" bIns="46038">
            <a:normAutofit/>
          </a:bodyPr>
          <a:lstStyle/>
          <a:p>
            <a:pPr eaLnBrk="1" hangingPunct="1">
              <a:spcBef>
                <a:spcPts val="900"/>
              </a:spcBef>
            </a:pPr>
            <a:r>
              <a:rPr lang="en-US" sz="2600" dirty="0">
                <a:latin typeface="Arial" charset="0"/>
              </a:rPr>
              <a:t>2003 – 6</a:t>
            </a:r>
            <a:r>
              <a:rPr lang="en-US" sz="2600" baseline="30000" dirty="0">
                <a:latin typeface="Arial" charset="0"/>
              </a:rPr>
              <a:t>th</a:t>
            </a:r>
            <a:r>
              <a:rPr lang="en-US" sz="2600" dirty="0">
                <a:latin typeface="Arial" charset="0"/>
              </a:rPr>
              <a:t> symposium – Berlin (215 attendees) </a:t>
            </a:r>
          </a:p>
          <a:p>
            <a:pPr eaLnBrk="1" hangingPunct="1">
              <a:spcBef>
                <a:spcPts val="900"/>
              </a:spcBef>
            </a:pPr>
            <a:r>
              <a:rPr lang="en-US" sz="2600" dirty="0">
                <a:latin typeface="Arial" charset="0"/>
              </a:rPr>
              <a:t>2004 – 7</a:t>
            </a:r>
            <a:r>
              <a:rPr lang="en-US" sz="2600" baseline="30000" dirty="0">
                <a:latin typeface="Arial" charset="0"/>
              </a:rPr>
              <a:t>th</a:t>
            </a:r>
            <a:r>
              <a:rPr lang="en-US" sz="2600" dirty="0">
                <a:latin typeface="Arial" charset="0"/>
              </a:rPr>
              <a:t> symposium – U. Kentucky, USA</a:t>
            </a:r>
          </a:p>
          <a:p>
            <a:pPr eaLnBrk="1" hangingPunct="1">
              <a:spcBef>
                <a:spcPts val="900"/>
              </a:spcBef>
            </a:pPr>
            <a:r>
              <a:rPr lang="en-US" sz="2600" dirty="0">
                <a:latin typeface="Arial" charset="0"/>
              </a:rPr>
              <a:t>2005 – 8</a:t>
            </a:r>
            <a:r>
              <a:rPr lang="en-US" sz="2600" baseline="30000" dirty="0">
                <a:latin typeface="Arial" charset="0"/>
              </a:rPr>
              <a:t>th</a:t>
            </a:r>
            <a:r>
              <a:rPr lang="en-US" sz="2600" dirty="0">
                <a:latin typeface="Arial" charset="0"/>
              </a:rPr>
              <a:t> symposium – Sydney, Australia</a:t>
            </a:r>
          </a:p>
          <a:p>
            <a:pPr eaLnBrk="1" hangingPunct="1">
              <a:spcBef>
                <a:spcPts val="900"/>
              </a:spcBef>
            </a:pPr>
            <a:r>
              <a:rPr lang="en-US" sz="2600" dirty="0">
                <a:latin typeface="Arial" charset="0"/>
              </a:rPr>
              <a:t>2006 – 9</a:t>
            </a:r>
            <a:r>
              <a:rPr lang="en-US" sz="2600" baseline="30000" dirty="0">
                <a:latin typeface="Arial" charset="0"/>
              </a:rPr>
              <a:t>th</a:t>
            </a:r>
            <a:r>
              <a:rPr lang="en-US" sz="2600" dirty="0">
                <a:latin typeface="Arial" charset="0"/>
              </a:rPr>
              <a:t> symposium – Quebec City, Canada</a:t>
            </a:r>
          </a:p>
          <a:p>
            <a:pPr eaLnBrk="1" hangingPunct="1">
              <a:spcBef>
                <a:spcPts val="900"/>
              </a:spcBef>
            </a:pPr>
            <a:r>
              <a:rPr lang="en-US" sz="2600" dirty="0">
                <a:latin typeface="Arial" charset="0"/>
              </a:rPr>
              <a:t>2007 – 10</a:t>
            </a:r>
            <a:r>
              <a:rPr lang="en-US" sz="2600" baseline="30000" dirty="0">
                <a:latin typeface="Arial" charset="0"/>
              </a:rPr>
              <a:t>th</a:t>
            </a:r>
            <a:r>
              <a:rPr lang="en-US" sz="2600" dirty="0">
                <a:latin typeface="Arial" charset="0"/>
              </a:rPr>
              <a:t> symposium – Uppsala, Sweden</a:t>
            </a:r>
          </a:p>
          <a:p>
            <a:pPr eaLnBrk="1" hangingPunct="1">
              <a:spcBef>
                <a:spcPts val="900"/>
              </a:spcBef>
            </a:pPr>
            <a:r>
              <a:rPr lang="en-US" sz="2600" dirty="0">
                <a:latin typeface="Arial" charset="0"/>
              </a:rPr>
              <a:t>2008 – 11</a:t>
            </a:r>
            <a:r>
              <a:rPr lang="en-US" sz="2600" baseline="30000" dirty="0">
                <a:latin typeface="Arial" charset="0"/>
              </a:rPr>
              <a:t>th</a:t>
            </a:r>
            <a:r>
              <a:rPr lang="en-US" sz="2600" dirty="0">
                <a:latin typeface="Arial" charset="0"/>
              </a:rPr>
              <a:t> symposium – Aberdeen, Scotland</a:t>
            </a:r>
          </a:p>
          <a:p>
            <a:pPr eaLnBrk="1" hangingPunct="1">
              <a:spcBef>
                <a:spcPts val="900"/>
              </a:spcBef>
            </a:pPr>
            <a:r>
              <a:rPr lang="en-US" sz="2600" dirty="0">
                <a:latin typeface="Arial" charset="0"/>
              </a:rPr>
              <a:t>2009 – 12</a:t>
            </a:r>
            <a:r>
              <a:rPr lang="en-US" sz="2600" baseline="30000" dirty="0">
                <a:latin typeface="Arial" charset="0"/>
              </a:rPr>
              <a:t>th</a:t>
            </a:r>
            <a:r>
              <a:rPr lang="en-US" sz="2600" dirty="0">
                <a:latin typeface="Arial" charset="0"/>
              </a:rPr>
              <a:t> symposium – Pittsburgh, PA, USA</a:t>
            </a:r>
          </a:p>
          <a:p>
            <a:pPr eaLnBrk="1" hangingPunct="1">
              <a:spcBef>
                <a:spcPts val="900"/>
              </a:spcBef>
            </a:pPr>
            <a:r>
              <a:rPr lang="en-US" sz="2600" dirty="0">
                <a:latin typeface="Arial" charset="0"/>
              </a:rPr>
              <a:t>2010 – 13</a:t>
            </a:r>
            <a:r>
              <a:rPr lang="en-US" sz="2600" baseline="30000" dirty="0">
                <a:latin typeface="Arial" charset="0"/>
              </a:rPr>
              <a:t>th</a:t>
            </a:r>
            <a:r>
              <a:rPr lang="en-US" sz="2600" dirty="0">
                <a:latin typeface="Arial" charset="0"/>
              </a:rPr>
              <a:t> symposium – Austin, TX, USA</a:t>
            </a:r>
          </a:p>
          <a:p>
            <a:pPr eaLnBrk="1" hangingPunct="1">
              <a:spcBef>
                <a:spcPts val="900"/>
              </a:spcBef>
            </a:pPr>
            <a:r>
              <a:rPr lang="en-US" sz="2600" dirty="0">
                <a:latin typeface="Arial" charset="0"/>
              </a:rPr>
              <a:t>2011 – 14</a:t>
            </a:r>
            <a:r>
              <a:rPr lang="en-US" sz="2600" baseline="30000" dirty="0">
                <a:latin typeface="Arial" charset="0"/>
              </a:rPr>
              <a:t>th</a:t>
            </a:r>
            <a:r>
              <a:rPr lang="en-US" sz="2600" dirty="0">
                <a:latin typeface="Arial" charset="0"/>
              </a:rPr>
              <a:t> symposium – Cape Town, S. Africa</a:t>
            </a:r>
          </a:p>
          <a:p>
            <a:pPr>
              <a:spcBef>
                <a:spcPts val="900"/>
              </a:spcBef>
            </a:pPr>
            <a:r>
              <a:rPr lang="en-US" sz="2600" dirty="0">
                <a:latin typeface="Arial" charset="0"/>
              </a:rPr>
              <a:t>2012 – 15</a:t>
            </a:r>
            <a:r>
              <a:rPr lang="en-US" sz="2600" baseline="30000" dirty="0">
                <a:latin typeface="Arial" charset="0"/>
              </a:rPr>
              <a:t>th</a:t>
            </a:r>
            <a:r>
              <a:rPr lang="en-US" sz="2600" dirty="0">
                <a:latin typeface="Arial" charset="0"/>
              </a:rPr>
              <a:t> symposium – Lima, Peru</a:t>
            </a:r>
          </a:p>
          <a:p>
            <a:pPr>
              <a:spcBef>
                <a:spcPts val="900"/>
              </a:spcBef>
            </a:pPr>
            <a:r>
              <a:rPr lang="en-US" sz="2600" dirty="0">
                <a:latin typeface="Arial" charset="0"/>
              </a:rPr>
              <a:t>2013 – 16</a:t>
            </a:r>
            <a:r>
              <a:rPr lang="en-US" sz="2600" baseline="30000" dirty="0">
                <a:latin typeface="Arial" charset="0"/>
              </a:rPr>
              <a:t>th</a:t>
            </a:r>
            <a:r>
              <a:rPr lang="en-US" sz="2600" dirty="0">
                <a:latin typeface="Arial" charset="0"/>
              </a:rPr>
              <a:t> symposium – Hong Kong</a:t>
            </a:r>
          </a:p>
          <a:p>
            <a:pPr>
              <a:spcBef>
                <a:spcPts val="900"/>
              </a:spcBef>
            </a:pPr>
            <a:r>
              <a:rPr lang="en-US" sz="2600" dirty="0">
                <a:latin typeface="Arial" charset="0"/>
              </a:rPr>
              <a:t>2014 – 17</a:t>
            </a:r>
            <a:r>
              <a:rPr lang="en-US" sz="2600" baseline="30000" dirty="0">
                <a:latin typeface="Arial" charset="0"/>
              </a:rPr>
              <a:t>th</a:t>
            </a:r>
            <a:r>
              <a:rPr lang="en-US" sz="2600" dirty="0">
                <a:latin typeface="Arial" charset="0"/>
              </a:rPr>
              <a:t> symposium – Leicester, England</a:t>
            </a:r>
          </a:p>
        </p:txBody>
      </p:sp>
    </p:spTree>
    <p:extLst>
      <p:ext uri="{BB962C8B-B14F-4D97-AF65-F5344CB8AC3E}">
        <p14:creationId xmlns:p14="http://schemas.microsoft.com/office/powerpoint/2010/main" val="11208279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5" name="Rectangle 4"/>
          <p:cNvSpPr>
            <a:spLocks noChangeArrowheads="1"/>
          </p:cNvSpPr>
          <p:nvPr/>
        </p:nvSpPr>
        <p:spPr bwMode="auto">
          <a:xfrm>
            <a:off x="685800" y="64008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6" name="Rectangle 5"/>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7" name="Rectangle 6"/>
          <p:cNvSpPr>
            <a:spLocks noChangeArrowheads="1"/>
          </p:cNvSpPr>
          <p:nvPr/>
        </p:nvSpPr>
        <p:spPr bwMode="auto">
          <a:xfrm>
            <a:off x="381000" y="61722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8" name="Rectangle 7"/>
          <p:cNvSpPr>
            <a:spLocks noChangeArrowheads="1"/>
          </p:cNvSpPr>
          <p:nvPr/>
        </p:nvSpPr>
        <p:spPr bwMode="auto">
          <a:xfrm>
            <a:off x="3124200" y="617220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3559" name="Rectangle 8"/>
          <p:cNvSpPr>
            <a:spLocks noGrp="1" noChangeArrowheads="1"/>
          </p:cNvSpPr>
          <p:nvPr>
            <p:ph type="title"/>
          </p:nvPr>
        </p:nvSpPr>
        <p:spPr>
          <a:xfrm>
            <a:off x="609600" y="-152400"/>
            <a:ext cx="8077200" cy="800100"/>
          </a:xfrm>
          <a:noFill/>
        </p:spPr>
        <p:txBody>
          <a:bodyPr lIns="92075" tIns="46038" rIns="92075" bIns="46038"/>
          <a:lstStyle/>
          <a:p>
            <a:pPr eaLnBrk="1" hangingPunct="1"/>
            <a:r>
              <a:rPr lang="en-US" b="1" dirty="0">
                <a:latin typeface="Arial" charset="0"/>
              </a:rPr>
              <a:t>Acknowledgements (4): Mtgs</a:t>
            </a:r>
          </a:p>
        </p:txBody>
      </p:sp>
      <p:sp>
        <p:nvSpPr>
          <p:cNvPr id="23560" name="Rectangle 9"/>
          <p:cNvSpPr>
            <a:spLocks noGrp="1" noChangeArrowheads="1"/>
          </p:cNvSpPr>
          <p:nvPr>
            <p:ph type="body" idx="1"/>
          </p:nvPr>
        </p:nvSpPr>
        <p:spPr>
          <a:xfrm>
            <a:off x="685800" y="875434"/>
            <a:ext cx="8634845" cy="5450032"/>
          </a:xfrm>
          <a:noFill/>
        </p:spPr>
        <p:txBody>
          <a:bodyPr lIns="92075" tIns="46038" rIns="92075" bIns="46038">
            <a:normAutofit fontScale="92500" lnSpcReduction="20000"/>
          </a:bodyPr>
          <a:lstStyle/>
          <a:p>
            <a:pPr>
              <a:spcBef>
                <a:spcPts val="900"/>
              </a:spcBef>
            </a:pPr>
            <a:r>
              <a:rPr lang="en-US" dirty="0">
                <a:latin typeface="Arial" charset="0"/>
              </a:rPr>
              <a:t>2015 – 18</a:t>
            </a:r>
            <a:r>
              <a:rPr lang="en-US" baseline="30000" dirty="0">
                <a:latin typeface="Arial" charset="0"/>
              </a:rPr>
              <a:t>th</a:t>
            </a:r>
            <a:r>
              <a:rPr lang="en-US" dirty="0">
                <a:latin typeface="Arial" charset="0"/>
              </a:rPr>
              <a:t> symposium – New Delhi, India</a:t>
            </a:r>
          </a:p>
          <a:p>
            <a:pPr>
              <a:spcBef>
                <a:spcPts val="900"/>
              </a:spcBef>
            </a:pPr>
            <a:r>
              <a:rPr lang="en-US" dirty="0">
                <a:latin typeface="Arial" charset="0"/>
              </a:rPr>
              <a:t>2016 – 19</a:t>
            </a:r>
            <a:r>
              <a:rPr lang="en-US" baseline="30000" dirty="0">
                <a:latin typeface="Arial" charset="0"/>
              </a:rPr>
              <a:t>th</a:t>
            </a:r>
            <a:r>
              <a:rPr lang="en-US" dirty="0">
                <a:latin typeface="Arial" charset="0"/>
              </a:rPr>
              <a:t> symposium – Lille, France</a:t>
            </a:r>
          </a:p>
          <a:p>
            <a:pPr>
              <a:spcBef>
                <a:spcPts val="900"/>
              </a:spcBef>
            </a:pPr>
            <a:r>
              <a:rPr lang="en-US" dirty="0">
                <a:latin typeface="Arial" charset="0"/>
              </a:rPr>
              <a:t>2017 – 20</a:t>
            </a:r>
            <a:r>
              <a:rPr lang="en-US" baseline="30000" dirty="0">
                <a:latin typeface="Arial" charset="0"/>
              </a:rPr>
              <a:t>th</a:t>
            </a:r>
            <a:r>
              <a:rPr lang="en-US" dirty="0">
                <a:latin typeface="Arial" charset="0"/>
              </a:rPr>
              <a:t> symposium – Washington, D.C.</a:t>
            </a:r>
          </a:p>
          <a:p>
            <a:pPr>
              <a:spcBef>
                <a:spcPts val="900"/>
              </a:spcBef>
            </a:pPr>
            <a:r>
              <a:rPr lang="en-US" dirty="0">
                <a:latin typeface="Arial" charset="0"/>
              </a:rPr>
              <a:t>2018 – 21</a:t>
            </a:r>
            <a:r>
              <a:rPr lang="en-US" baseline="30000" dirty="0">
                <a:latin typeface="Arial" charset="0"/>
              </a:rPr>
              <a:t>th</a:t>
            </a:r>
            <a:r>
              <a:rPr lang="en-US" dirty="0">
                <a:latin typeface="Arial" charset="0"/>
              </a:rPr>
              <a:t> symposium – Taipei, Taiwan</a:t>
            </a:r>
          </a:p>
          <a:p>
            <a:pPr>
              <a:spcBef>
                <a:spcPts val="900"/>
              </a:spcBef>
            </a:pPr>
            <a:r>
              <a:rPr lang="en-US" dirty="0">
                <a:latin typeface="Arial" charset="0"/>
              </a:rPr>
              <a:t>2019 – 22</a:t>
            </a:r>
            <a:r>
              <a:rPr lang="en-US" baseline="30000" dirty="0">
                <a:latin typeface="Arial" charset="0"/>
              </a:rPr>
              <a:t>th</a:t>
            </a:r>
            <a:r>
              <a:rPr lang="en-US" dirty="0">
                <a:latin typeface="Arial" charset="0"/>
              </a:rPr>
              <a:t> symposium – Porto, Portugal</a:t>
            </a:r>
          </a:p>
          <a:p>
            <a:pPr>
              <a:spcBef>
                <a:spcPts val="900"/>
              </a:spcBef>
            </a:pPr>
            <a:r>
              <a:rPr lang="en-US" dirty="0">
                <a:latin typeface="Arial" charset="0"/>
              </a:rPr>
              <a:t>2020 – 23</a:t>
            </a:r>
            <a:r>
              <a:rPr lang="en-US" baseline="30000" dirty="0">
                <a:latin typeface="Arial" charset="0"/>
              </a:rPr>
              <a:t>th</a:t>
            </a:r>
            <a:r>
              <a:rPr lang="en-US" dirty="0">
                <a:latin typeface="Arial" charset="0"/>
              </a:rPr>
              <a:t> symposium – Al Ain, UAE</a:t>
            </a:r>
          </a:p>
          <a:p>
            <a:pPr>
              <a:spcBef>
                <a:spcPts val="900"/>
              </a:spcBef>
            </a:pPr>
            <a:r>
              <a:rPr lang="en-US" dirty="0">
                <a:latin typeface="Arial" charset="0"/>
              </a:rPr>
              <a:t>2021 – 24</a:t>
            </a:r>
            <a:r>
              <a:rPr lang="en-US" baseline="30000" dirty="0">
                <a:latin typeface="Arial" charset="0"/>
              </a:rPr>
              <a:t>th</a:t>
            </a:r>
            <a:r>
              <a:rPr lang="en-US" dirty="0">
                <a:latin typeface="Arial" charset="0"/>
              </a:rPr>
              <a:t> symposium – Abu Dhabi, UAE</a:t>
            </a:r>
          </a:p>
          <a:p>
            <a:pPr>
              <a:spcBef>
                <a:spcPts val="900"/>
              </a:spcBef>
            </a:pPr>
            <a:r>
              <a:rPr lang="en-US" dirty="0">
                <a:latin typeface="Arial" charset="0"/>
              </a:rPr>
              <a:t>2022 – 25</a:t>
            </a:r>
            <a:r>
              <a:rPr lang="en-US" baseline="30000" dirty="0">
                <a:latin typeface="Arial" charset="0"/>
              </a:rPr>
              <a:t>th</a:t>
            </a:r>
            <a:r>
              <a:rPr lang="en-US" dirty="0">
                <a:latin typeface="Arial" charset="0"/>
              </a:rPr>
              <a:t> symposium – Novi Sad, Serbia</a:t>
            </a:r>
          </a:p>
          <a:p>
            <a:pPr>
              <a:spcBef>
                <a:spcPts val="900"/>
              </a:spcBef>
            </a:pPr>
            <a:r>
              <a:rPr lang="en-US" dirty="0">
                <a:latin typeface="Arial" charset="0"/>
              </a:rPr>
              <a:t>2023 – 26</a:t>
            </a:r>
            <a:r>
              <a:rPr lang="en-US" baseline="30000" dirty="0">
                <a:latin typeface="Arial" charset="0"/>
              </a:rPr>
              <a:t>th</a:t>
            </a:r>
            <a:r>
              <a:rPr lang="en-US" dirty="0">
                <a:latin typeface="Arial" charset="0"/>
              </a:rPr>
              <a:t> symposium – </a:t>
            </a:r>
            <a:r>
              <a:rPr lang="en-US" dirty="0" err="1">
                <a:latin typeface="Arial" charset="0"/>
              </a:rPr>
              <a:t>Gandhinagar,India</a:t>
            </a:r>
            <a:endParaRPr lang="en-US" dirty="0">
              <a:latin typeface="Arial" charset="0"/>
            </a:endParaRPr>
          </a:p>
          <a:p>
            <a:pPr>
              <a:spcBef>
                <a:spcPts val="900"/>
              </a:spcBef>
            </a:pPr>
            <a:r>
              <a:rPr lang="en-US" dirty="0">
                <a:latin typeface="Arial" charset="0"/>
              </a:rPr>
              <a:t>2024 – 27</a:t>
            </a:r>
            <a:r>
              <a:rPr lang="en-US" baseline="30000" dirty="0">
                <a:latin typeface="Arial" charset="0"/>
              </a:rPr>
              <a:t>th</a:t>
            </a:r>
            <a:r>
              <a:rPr lang="en-US" dirty="0">
                <a:latin typeface="Arial" charset="0"/>
              </a:rPr>
              <a:t> symposium – Livingstone, Zambia</a:t>
            </a:r>
          </a:p>
          <a:p>
            <a:pPr>
              <a:spcBef>
                <a:spcPts val="900"/>
              </a:spcBef>
            </a:pPr>
            <a:r>
              <a:rPr lang="en-US" dirty="0">
                <a:latin typeface="Arial" charset="0"/>
              </a:rPr>
              <a:t>2025 – 28</a:t>
            </a:r>
            <a:r>
              <a:rPr lang="en-US" baseline="30000" dirty="0">
                <a:latin typeface="Arial" charset="0"/>
              </a:rPr>
              <a:t>th</a:t>
            </a:r>
            <a:r>
              <a:rPr lang="en-US" dirty="0">
                <a:latin typeface="Arial" charset="0"/>
              </a:rPr>
              <a:t> symposium – virtual w. </a:t>
            </a:r>
            <a:r>
              <a:rPr lang="en-US" dirty="0">
                <a:latin typeface="Arial" charset="0"/>
                <a:hlinkClick r:id="rId3"/>
              </a:rPr>
              <a:t>USETDA</a:t>
            </a:r>
            <a:endParaRPr lang="en-US" dirty="0">
              <a:latin typeface="Arial" charset="0"/>
            </a:endParaRPr>
          </a:p>
        </p:txBody>
      </p:sp>
    </p:spTree>
    <p:extLst>
      <p:ext uri="{BB962C8B-B14F-4D97-AF65-F5344CB8AC3E}">
        <p14:creationId xmlns:p14="http://schemas.microsoft.com/office/powerpoint/2010/main" val="68887114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F88DC7F-3780-A74E-A161-16C4CE0F420F}" type="slidenum">
              <a:rPr lang="en-US" b="0"/>
              <a:pPr eaLnBrk="1" hangingPunct="1"/>
              <a:t>6</a:t>
            </a:fld>
            <a:endParaRPr lang="en-US" b="0" dirty="0"/>
          </a:p>
        </p:txBody>
      </p:sp>
      <p:pic>
        <p:nvPicPr>
          <p:cNvPr id="3" name="Picture 2">
            <a:extLst>
              <a:ext uri="{FF2B5EF4-FFF2-40B4-BE49-F238E27FC236}">
                <a16:creationId xmlns:a16="http://schemas.microsoft.com/office/drawing/2014/main" id="{5AB4C31B-27D8-83D6-2AE7-BBDE97594CD3}"/>
              </a:ext>
            </a:extLst>
          </p:cNvPr>
          <p:cNvPicPr>
            <a:picLocks noChangeAspect="1"/>
          </p:cNvPicPr>
          <p:nvPr/>
        </p:nvPicPr>
        <p:blipFill>
          <a:blip r:embed="rId3"/>
          <a:stretch>
            <a:fillRect/>
          </a:stretch>
        </p:blipFill>
        <p:spPr>
          <a:xfrm>
            <a:off x="914400" y="384656"/>
            <a:ext cx="7772400" cy="5122390"/>
          </a:xfrm>
          <a:prstGeom prst="rect">
            <a:avLst/>
          </a:prstGeom>
        </p:spPr>
      </p:pic>
      <p:sp>
        <p:nvSpPr>
          <p:cNvPr id="5" name="TextBox 4">
            <a:extLst>
              <a:ext uri="{FF2B5EF4-FFF2-40B4-BE49-F238E27FC236}">
                <a16:creationId xmlns:a16="http://schemas.microsoft.com/office/drawing/2014/main" id="{59801369-7323-62B0-35CE-F744F608D8BD}"/>
              </a:ext>
            </a:extLst>
          </p:cNvPr>
          <p:cNvSpPr txBox="1"/>
          <p:nvPr/>
        </p:nvSpPr>
        <p:spPr>
          <a:xfrm>
            <a:off x="6743981" y="196792"/>
            <a:ext cx="2022069" cy="2308324"/>
          </a:xfrm>
          <a:prstGeom prst="rect">
            <a:avLst/>
          </a:prstGeom>
          <a:noFill/>
        </p:spPr>
        <p:txBody>
          <a:bodyPr wrap="square" rtlCol="0">
            <a:spAutoFit/>
          </a:bodyPr>
          <a:lstStyle/>
          <a:p>
            <a:pPr algn="r"/>
            <a:r>
              <a:rPr lang="en-US" sz="4800" b="1" dirty="0"/>
              <a:t>Digital</a:t>
            </a:r>
          </a:p>
          <a:p>
            <a:pPr algn="r"/>
            <a:r>
              <a:rPr lang="en-US" sz="4800" b="1" dirty="0"/>
              <a:t>Library</a:t>
            </a:r>
          </a:p>
          <a:p>
            <a:pPr algn="r"/>
            <a:r>
              <a:rPr lang="en-US" sz="4800" b="1" dirty="0"/>
              <a:t>Triad</a:t>
            </a:r>
          </a:p>
        </p:txBody>
      </p:sp>
      <p:sp>
        <p:nvSpPr>
          <p:cNvPr id="6" name="TextBox 5">
            <a:extLst>
              <a:ext uri="{FF2B5EF4-FFF2-40B4-BE49-F238E27FC236}">
                <a16:creationId xmlns:a16="http://schemas.microsoft.com/office/drawing/2014/main" id="{538FE702-1E8C-F417-4814-E12478D26165}"/>
              </a:ext>
            </a:extLst>
          </p:cNvPr>
          <p:cNvSpPr txBox="1"/>
          <p:nvPr/>
        </p:nvSpPr>
        <p:spPr>
          <a:xfrm>
            <a:off x="4010891" y="5747032"/>
            <a:ext cx="4502964" cy="646331"/>
          </a:xfrm>
          <a:prstGeom prst="rect">
            <a:avLst/>
          </a:prstGeom>
          <a:noFill/>
        </p:spPr>
        <p:txBody>
          <a:bodyPr wrap="none" rtlCol="0">
            <a:spAutoFit/>
          </a:bodyPr>
          <a:lstStyle/>
          <a:p>
            <a:r>
              <a:rPr lang="en-US" b="0" i="0" dirty="0">
                <a:solidFill>
                  <a:srgbClr val="000000"/>
                </a:solidFill>
                <a:effectLst/>
                <a:latin typeface="Times"/>
              </a:rPr>
              <a:t>15-17 June 2003 NSF-sponsored Workshop on</a:t>
            </a:r>
          </a:p>
          <a:p>
            <a:r>
              <a:rPr lang="en-US" b="0" i="0" dirty="0">
                <a:solidFill>
                  <a:srgbClr val="000000"/>
                </a:solidFill>
                <a:effectLst/>
                <a:latin typeface="Times"/>
              </a:rPr>
              <a:t>Post-DL Research Directions, Chatham, MA</a:t>
            </a:r>
            <a:endParaRPr lang="en-US" dirty="0"/>
          </a:p>
        </p:txBody>
      </p:sp>
    </p:spTree>
    <p:extLst>
      <p:ext uri="{BB962C8B-B14F-4D97-AF65-F5344CB8AC3E}">
        <p14:creationId xmlns:p14="http://schemas.microsoft.com/office/powerpoint/2010/main" val="1914144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446049" y="395416"/>
            <a:ext cx="8229600" cy="762000"/>
          </a:xfrm>
        </p:spPr>
        <p:txBody>
          <a:bodyPr>
            <a:noAutofit/>
          </a:bodyPr>
          <a:lstStyle/>
          <a:p>
            <a:r>
              <a:rPr lang="en-US" b="1" dirty="0">
                <a:latin typeface="Arial" charset="0"/>
              </a:rPr>
              <a:t>PEOPLE:</a:t>
            </a:r>
            <a:br>
              <a:rPr lang="en-US" b="1" dirty="0">
                <a:latin typeface="Arial" charset="0"/>
              </a:rPr>
            </a:br>
            <a:r>
              <a:rPr lang="en-US" dirty="0">
                <a:latin typeface="Arial" charset="0"/>
              </a:rPr>
              <a:t>How You Can Participate</a:t>
            </a:r>
          </a:p>
        </p:txBody>
      </p:sp>
      <p:sp>
        <p:nvSpPr>
          <p:cNvPr id="12291" name="Content Placeholder 2"/>
          <p:cNvSpPr>
            <a:spLocks noGrp="1"/>
          </p:cNvSpPr>
          <p:nvPr>
            <p:ph idx="1"/>
          </p:nvPr>
        </p:nvSpPr>
        <p:spPr>
          <a:xfrm>
            <a:off x="959004" y="1907059"/>
            <a:ext cx="8032595" cy="4950941"/>
          </a:xfrm>
        </p:spPr>
        <p:txBody>
          <a:bodyPr>
            <a:normAutofit fontScale="92500" lnSpcReduction="10000"/>
          </a:bodyPr>
          <a:lstStyle/>
          <a:p>
            <a:pPr>
              <a:spcBef>
                <a:spcPts val="0"/>
              </a:spcBef>
              <a:defRPr/>
            </a:pPr>
            <a:r>
              <a:rPr lang="en-US" sz="2800" dirty="0">
                <a:latin typeface="Arial" charset="0"/>
                <a:cs typeface="+mn-cs"/>
              </a:rPr>
              <a:t>Membership (individual, institution, consortium), Donations</a:t>
            </a:r>
          </a:p>
          <a:p>
            <a:pPr>
              <a:spcBef>
                <a:spcPts val="0"/>
              </a:spcBef>
              <a:defRPr/>
            </a:pPr>
            <a:endParaRPr lang="en-US" sz="2800" dirty="0">
              <a:latin typeface="Arial" charset="0"/>
              <a:cs typeface="+mn-cs"/>
            </a:endParaRPr>
          </a:p>
          <a:p>
            <a:pPr>
              <a:spcBef>
                <a:spcPts val="0"/>
              </a:spcBef>
              <a:defRPr/>
            </a:pPr>
            <a:r>
              <a:rPr lang="en-US" sz="2800">
                <a:latin typeface="Arial" charset="0"/>
                <a:cs typeface="+mn-cs"/>
              </a:rPr>
              <a:t>Ambassador/mentor </a:t>
            </a:r>
            <a:r>
              <a:rPr lang="en-US" sz="2800" dirty="0">
                <a:latin typeface="Arial" charset="0"/>
                <a:cs typeface="+mn-cs"/>
              </a:rPr>
              <a:t>(local, national, global)</a:t>
            </a:r>
          </a:p>
          <a:p>
            <a:pPr>
              <a:spcBef>
                <a:spcPts val="0"/>
              </a:spcBef>
              <a:defRPr/>
            </a:pPr>
            <a:endParaRPr lang="en-US" sz="2800" dirty="0">
              <a:latin typeface="Arial" charset="0"/>
              <a:cs typeface="+mn-cs"/>
            </a:endParaRPr>
          </a:p>
          <a:p>
            <a:pPr>
              <a:spcBef>
                <a:spcPts val="0"/>
              </a:spcBef>
              <a:defRPr/>
            </a:pPr>
            <a:r>
              <a:rPr lang="en-US" sz="2800" dirty="0">
                <a:latin typeface="Arial" charset="0"/>
                <a:cs typeface="+mn-cs"/>
                <a:hlinkClick r:id="rId3"/>
              </a:rPr>
              <a:t>NDLTD Committees and special roles</a:t>
            </a:r>
            <a:r>
              <a:rPr lang="en-US" sz="2800" dirty="0">
                <a:latin typeface="Arial" charset="0"/>
                <a:cs typeface="+mn-cs"/>
              </a:rPr>
              <a:t>:</a:t>
            </a:r>
          </a:p>
          <a:p>
            <a:pPr lvl="1">
              <a:spcBef>
                <a:spcPts val="0"/>
              </a:spcBef>
              <a:defRPr/>
            </a:pPr>
            <a:r>
              <a:rPr lang="en-US" dirty="0">
                <a:latin typeface="Arial" charset="0"/>
                <a:cs typeface="+mn-cs"/>
              </a:rPr>
              <a:t>Conference (incl. awards, webinars) </a:t>
            </a:r>
          </a:p>
          <a:p>
            <a:pPr lvl="1">
              <a:spcBef>
                <a:spcPts val="0"/>
              </a:spcBef>
              <a:defRPr/>
            </a:pPr>
            <a:r>
              <a:rPr lang="en-US" dirty="0">
                <a:latin typeface="Arial" charset="0"/>
              </a:rPr>
              <a:t>Finance, Journal of ETDs (J-</a:t>
            </a:r>
            <a:r>
              <a:rPr lang="en-US" dirty="0" err="1">
                <a:latin typeface="Arial" charset="0"/>
              </a:rPr>
              <a:t>ETD.org</a:t>
            </a:r>
            <a:r>
              <a:rPr lang="en-US" dirty="0">
                <a:latin typeface="Arial" charset="0"/>
              </a:rPr>
              <a:t>)</a:t>
            </a:r>
            <a:endParaRPr lang="en-US" dirty="0">
              <a:latin typeface="Arial" charset="0"/>
              <a:cs typeface="+mn-cs"/>
            </a:endParaRPr>
          </a:p>
          <a:p>
            <a:pPr lvl="1">
              <a:spcBef>
                <a:spcPts val="0"/>
              </a:spcBef>
              <a:defRPr/>
            </a:pPr>
            <a:r>
              <a:rPr lang="en-US" dirty="0">
                <a:latin typeface="Arial" charset="0"/>
                <a:cs typeface="+mn-cs"/>
              </a:rPr>
              <a:t>Membership: soon using </a:t>
            </a:r>
            <a:r>
              <a:rPr lang="en-US" dirty="0" err="1">
                <a:latin typeface="Arial" charset="0"/>
                <a:cs typeface="+mn-cs"/>
              </a:rPr>
              <a:t>MemberPress</a:t>
            </a:r>
            <a:r>
              <a:rPr lang="en-US" dirty="0">
                <a:latin typeface="Arial" charset="0"/>
                <a:cs typeface="+mn-cs"/>
              </a:rPr>
              <a:t>, PayPal, and Stripe</a:t>
            </a:r>
          </a:p>
          <a:p>
            <a:pPr lvl="1">
              <a:spcBef>
                <a:spcPts val="0"/>
              </a:spcBef>
              <a:defRPr/>
            </a:pPr>
            <a:r>
              <a:rPr lang="en-US" dirty="0">
                <a:latin typeface="Arial" charset="0"/>
                <a:cs typeface="+mn-cs"/>
              </a:rPr>
              <a:t>Nominations </a:t>
            </a:r>
          </a:p>
          <a:p>
            <a:pPr lvl="1">
              <a:spcBef>
                <a:spcPts val="0"/>
              </a:spcBef>
              <a:defRPr/>
            </a:pPr>
            <a:r>
              <a:rPr lang="en-US" dirty="0">
                <a:latin typeface="Arial" charset="0"/>
              </a:rPr>
              <a:t>Union Catalog, Global Search </a:t>
            </a:r>
          </a:p>
          <a:p>
            <a:pPr lvl="1">
              <a:spcBef>
                <a:spcPts val="0"/>
              </a:spcBef>
              <a:defRPr/>
            </a:pPr>
            <a:r>
              <a:rPr lang="en-US" dirty="0">
                <a:latin typeface="Arial" charset="0"/>
              </a:rPr>
              <a:t>Website (news &amp; social media), R&amp;D</a:t>
            </a:r>
          </a:p>
        </p:txBody>
      </p:sp>
      <p:sp>
        <p:nvSpPr>
          <p:cNvPr id="6861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ＭＳ Ｐゴシック" charset="0"/>
                <a:cs typeface="ＭＳ Ｐゴシック" charset="0"/>
              </a:defRPr>
            </a:lvl1pPr>
            <a:lvl2pPr marL="742950" indent="-285750" eaLnBrk="0" hangingPunct="0">
              <a:defRPr sz="2400" b="1">
                <a:solidFill>
                  <a:schemeClr val="tx1"/>
                </a:solidFill>
                <a:latin typeface="Arial" charset="0"/>
                <a:ea typeface="ＭＳ Ｐゴシック" charset="0"/>
              </a:defRPr>
            </a:lvl2pPr>
            <a:lvl3pPr marL="1143000" indent="-228600" eaLnBrk="0" hangingPunct="0">
              <a:defRPr sz="2400" b="1">
                <a:solidFill>
                  <a:schemeClr val="tx1"/>
                </a:solidFill>
                <a:latin typeface="Arial" charset="0"/>
                <a:ea typeface="ＭＳ Ｐゴシック" charset="0"/>
              </a:defRPr>
            </a:lvl3pPr>
            <a:lvl4pPr marL="1600200" indent="-228600" eaLnBrk="0" hangingPunct="0">
              <a:defRPr sz="2400" b="1">
                <a:solidFill>
                  <a:schemeClr val="tx1"/>
                </a:solidFill>
                <a:latin typeface="Arial" charset="0"/>
                <a:ea typeface="ＭＳ Ｐゴシック" charset="0"/>
              </a:defRPr>
            </a:lvl4pPr>
            <a:lvl5pPr marL="2057400" indent="-228600" eaLnBrk="0" hangingPunct="0">
              <a:defRPr sz="2400" b="1">
                <a:solidFill>
                  <a:schemeClr val="tx1"/>
                </a:solidFill>
                <a:latin typeface="Arial" charset="0"/>
                <a:ea typeface="ＭＳ Ｐゴシック" charset="0"/>
              </a:defRPr>
            </a:lvl5pPr>
            <a:lvl6pPr marL="2514600" indent="-228600" eaLnBrk="0" fontAlgn="base" hangingPunct="0">
              <a:spcBef>
                <a:spcPct val="0"/>
              </a:spcBef>
              <a:spcAft>
                <a:spcPct val="0"/>
              </a:spcAft>
              <a:defRPr sz="2400" b="1">
                <a:solidFill>
                  <a:schemeClr val="tx1"/>
                </a:solidFill>
                <a:latin typeface="Arial" charset="0"/>
                <a:ea typeface="ＭＳ Ｐゴシック" charset="0"/>
              </a:defRPr>
            </a:lvl6pPr>
            <a:lvl7pPr marL="2971800" indent="-228600" eaLnBrk="0" fontAlgn="base" hangingPunct="0">
              <a:spcBef>
                <a:spcPct val="0"/>
              </a:spcBef>
              <a:spcAft>
                <a:spcPct val="0"/>
              </a:spcAft>
              <a:defRPr sz="2400" b="1">
                <a:solidFill>
                  <a:schemeClr val="tx1"/>
                </a:solidFill>
                <a:latin typeface="Arial" charset="0"/>
                <a:ea typeface="ＭＳ Ｐゴシック" charset="0"/>
              </a:defRPr>
            </a:lvl7pPr>
            <a:lvl8pPr marL="3429000" indent="-228600" eaLnBrk="0" fontAlgn="base" hangingPunct="0">
              <a:spcBef>
                <a:spcPct val="0"/>
              </a:spcBef>
              <a:spcAft>
                <a:spcPct val="0"/>
              </a:spcAft>
              <a:defRPr sz="2400" b="1">
                <a:solidFill>
                  <a:schemeClr val="tx1"/>
                </a:solidFill>
                <a:latin typeface="Arial" charset="0"/>
                <a:ea typeface="ＭＳ Ｐゴシック" charset="0"/>
              </a:defRPr>
            </a:lvl8pPr>
            <a:lvl9pPr marL="3886200" indent="-2286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fld id="{86A3852C-EBD0-DD47-9EE5-27C32CC764EA}" type="slidenum">
              <a:rPr lang="en-US" sz="1400" b="0"/>
              <a:pPr eaLnBrk="1" hangingPunct="1"/>
              <a:t>7</a:t>
            </a:fld>
            <a:endParaRPr lang="en-US" sz="1400" b="0"/>
          </a:p>
        </p:txBody>
      </p:sp>
    </p:spTree>
    <p:extLst>
      <p:ext uri="{BB962C8B-B14F-4D97-AF65-F5344CB8AC3E}">
        <p14:creationId xmlns:p14="http://schemas.microsoft.com/office/powerpoint/2010/main" val="415836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2"/>
          </p:nvPr>
        </p:nvSpPr>
        <p:spPr>
          <a:xfrm>
            <a:off x="6676086" y="6287284"/>
            <a:ext cx="2133600" cy="365125"/>
          </a:xfrm>
          <a:noFill/>
        </p:spPr>
        <p:txBody>
          <a:bodyPr/>
          <a:lstStyle/>
          <a:p>
            <a:fld id="{F2778E84-4186-485F-B7F1-9553804E2439}" type="slidenum">
              <a:rPr lang="en-US" smtClean="0"/>
              <a:pPr/>
              <a:t>8</a:t>
            </a:fld>
            <a:endParaRPr lang="en-US"/>
          </a:p>
        </p:txBody>
      </p:sp>
      <p:graphicFrame>
        <p:nvGraphicFramePr>
          <p:cNvPr id="2050" name="Object 2"/>
          <p:cNvGraphicFramePr>
            <a:graphicFrameLocks noChangeAspect="1"/>
          </p:cNvGraphicFramePr>
          <p:nvPr>
            <p:extLst>
              <p:ext uri="{D42A27DB-BD31-4B8C-83A1-F6EECF244321}">
                <p14:modId xmlns:p14="http://schemas.microsoft.com/office/powerpoint/2010/main" val="2892650551"/>
              </p:ext>
            </p:extLst>
          </p:nvPr>
        </p:nvGraphicFramePr>
        <p:xfrm>
          <a:off x="260999" y="875022"/>
          <a:ext cx="8548687" cy="4079875"/>
        </p:xfrm>
        <a:graphic>
          <a:graphicData uri="http://schemas.openxmlformats.org/presentationml/2006/ole">
            <mc:AlternateContent xmlns:mc="http://schemas.openxmlformats.org/markup-compatibility/2006">
              <mc:Choice xmlns:v="urn:schemas-microsoft-com:vml" Requires="v">
                <p:oleObj name="MS Org Chart" r:id="rId3" imgW="4349520" imgH="2076120" progId="">
                  <p:embed followColorScheme="full"/>
                </p:oleObj>
              </mc:Choice>
              <mc:Fallback>
                <p:oleObj name="MS Org Chart" r:id="rId3" imgW="4349520" imgH="2076120" progId="">
                  <p:embed followColorScheme="full"/>
                  <p:pic>
                    <p:nvPicPr>
                      <p:cNvPr id="205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999" y="875022"/>
                        <a:ext cx="8548687" cy="4079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 name="Rectangle 2">
            <a:extLst>
              <a:ext uri="{FF2B5EF4-FFF2-40B4-BE49-F238E27FC236}">
                <a16:creationId xmlns:a16="http://schemas.microsoft.com/office/drawing/2014/main" id="{99935891-C763-14F3-A78F-19C4F38A1047}"/>
              </a:ext>
            </a:extLst>
          </p:cNvPr>
          <p:cNvSpPr/>
          <p:nvPr/>
        </p:nvSpPr>
        <p:spPr>
          <a:xfrm>
            <a:off x="2213065" y="298760"/>
            <a:ext cx="4695567" cy="117440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8">
            <a:extLst>
              <a:ext uri="{FF2B5EF4-FFF2-40B4-BE49-F238E27FC236}">
                <a16:creationId xmlns:a16="http://schemas.microsoft.com/office/drawing/2014/main" id="{CFE25B50-467C-9758-D834-80AB9E3A7367}"/>
              </a:ext>
            </a:extLst>
          </p:cNvPr>
          <p:cNvSpPr txBox="1">
            <a:spLocks noChangeArrowheads="1"/>
          </p:cNvSpPr>
          <p:nvPr/>
        </p:nvSpPr>
        <p:spPr>
          <a:xfrm>
            <a:off x="522248" y="388153"/>
            <a:ext cx="8077200" cy="800100"/>
          </a:xfrm>
          <a:prstGeom prst="rect">
            <a:avLst/>
          </a:prstGeom>
          <a:noFill/>
          <a:effectLst>
            <a:outerShdw blurRad="50800" dist="50800" dir="5400000" sx="100103" sy="100103" algn="ctr" rotWithShape="0">
              <a:srgbClr val="000000">
                <a:alpha val="0"/>
              </a:srgbClr>
            </a:outerShdw>
          </a:effectLst>
        </p:spPr>
        <p:txBody>
          <a:bodyPr lIns="92075" tIns="46038" rIns="92075" bIns="46038"/>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000" b="1" dirty="0">
                <a:latin typeface="Arial" charset="0"/>
              </a:rPr>
              <a:t>CONTENT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2" name="Oval 4"/>
          <p:cNvSpPr>
            <a:spLocks noChangeArrowheads="1"/>
          </p:cNvSpPr>
          <p:nvPr/>
        </p:nvSpPr>
        <p:spPr bwMode="auto">
          <a:xfrm>
            <a:off x="3167063" y="2209800"/>
            <a:ext cx="2211387" cy="2057400"/>
          </a:xfrm>
          <a:prstGeom prst="ellipse">
            <a:avLst/>
          </a:prstGeom>
          <a:noFill/>
          <a:ln w="28575">
            <a:solidFill>
              <a:srgbClr val="FF66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1493" name="Oval 5"/>
          <p:cNvSpPr>
            <a:spLocks noChangeArrowheads="1"/>
          </p:cNvSpPr>
          <p:nvPr/>
        </p:nvSpPr>
        <p:spPr bwMode="auto">
          <a:xfrm>
            <a:off x="1219200" y="600075"/>
            <a:ext cx="6067425" cy="5715000"/>
          </a:xfrm>
          <a:prstGeom prst="ellipse">
            <a:avLst/>
          </a:prstGeom>
          <a:noFill/>
          <a:ln w="28575">
            <a:solidFill>
              <a:srgbClr val="FF66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1494" name="Oval 6"/>
          <p:cNvSpPr>
            <a:spLocks noChangeArrowheads="1"/>
          </p:cNvSpPr>
          <p:nvPr/>
        </p:nvSpPr>
        <p:spPr bwMode="auto">
          <a:xfrm>
            <a:off x="685800" y="55563"/>
            <a:ext cx="7162800" cy="6781800"/>
          </a:xfrm>
          <a:prstGeom prst="ellipse">
            <a:avLst/>
          </a:prstGeom>
          <a:noFill/>
          <a:ln w="9525">
            <a:solidFill>
              <a:srgbClr val="CC0066"/>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1495" name="Line 7"/>
          <p:cNvSpPr>
            <a:spLocks noChangeShapeType="1"/>
          </p:cNvSpPr>
          <p:nvPr/>
        </p:nvSpPr>
        <p:spPr bwMode="auto">
          <a:xfrm flipV="1">
            <a:off x="685800" y="3352800"/>
            <a:ext cx="7162800" cy="0"/>
          </a:xfrm>
          <a:prstGeom prst="line">
            <a:avLst/>
          </a:prstGeom>
          <a:noFill/>
          <a:ln w="28575">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91496" name="Line 8"/>
          <p:cNvSpPr>
            <a:spLocks noChangeShapeType="1"/>
          </p:cNvSpPr>
          <p:nvPr/>
        </p:nvSpPr>
        <p:spPr bwMode="auto">
          <a:xfrm>
            <a:off x="4267200" y="22225"/>
            <a:ext cx="0" cy="6835775"/>
          </a:xfrm>
          <a:prstGeom prst="line">
            <a:avLst/>
          </a:prstGeom>
          <a:noFill/>
          <a:ln w="28575">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91497" name="Text Box 9"/>
          <p:cNvSpPr txBox="1">
            <a:spLocks noChangeArrowheads="1"/>
          </p:cNvSpPr>
          <p:nvPr/>
        </p:nvSpPr>
        <p:spPr bwMode="auto">
          <a:xfrm rot="-2349452">
            <a:off x="3175000" y="2528888"/>
            <a:ext cx="1071563"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solidFill>
                  <a:srgbClr val="33CC33"/>
                </a:solidFill>
                <a:latin typeface="Times New Roman" charset="0"/>
                <a:cs typeface="+mn-cs"/>
              </a:rPr>
              <a:t>creation</a:t>
            </a:r>
          </a:p>
        </p:txBody>
      </p:sp>
      <p:sp>
        <p:nvSpPr>
          <p:cNvPr id="191498" name="Text Box 10"/>
          <p:cNvSpPr txBox="1">
            <a:spLocks noChangeArrowheads="1"/>
          </p:cNvSpPr>
          <p:nvPr/>
        </p:nvSpPr>
        <p:spPr bwMode="auto">
          <a:xfrm rot="2860990">
            <a:off x="4098131" y="2591594"/>
            <a:ext cx="1465263"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solidFill>
                  <a:srgbClr val="33CC33"/>
                </a:solidFill>
                <a:latin typeface="Times New Roman" charset="0"/>
                <a:cs typeface="+mn-cs"/>
              </a:rPr>
              <a:t>distribution</a:t>
            </a:r>
          </a:p>
        </p:txBody>
      </p:sp>
      <p:sp>
        <p:nvSpPr>
          <p:cNvPr id="191499" name="Text Box 11"/>
          <p:cNvSpPr txBox="1">
            <a:spLocks noChangeArrowheads="1"/>
          </p:cNvSpPr>
          <p:nvPr/>
        </p:nvSpPr>
        <p:spPr bwMode="auto">
          <a:xfrm rot="-2350453">
            <a:off x="4203700" y="3581400"/>
            <a:ext cx="987425"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solidFill>
                  <a:srgbClr val="33CC33"/>
                </a:solidFill>
                <a:latin typeface="Times New Roman" charset="0"/>
                <a:cs typeface="+mn-cs"/>
              </a:rPr>
              <a:t>seeking</a:t>
            </a:r>
          </a:p>
        </p:txBody>
      </p:sp>
      <p:sp>
        <p:nvSpPr>
          <p:cNvPr id="191500" name="Text Box 12"/>
          <p:cNvSpPr txBox="1">
            <a:spLocks noChangeArrowheads="1"/>
          </p:cNvSpPr>
          <p:nvPr/>
        </p:nvSpPr>
        <p:spPr bwMode="auto">
          <a:xfrm rot="2686510">
            <a:off x="3178175" y="3575050"/>
            <a:ext cx="1281113"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solidFill>
                  <a:srgbClr val="33CC33"/>
                </a:solidFill>
                <a:latin typeface="Times New Roman" charset="0"/>
                <a:cs typeface="+mn-cs"/>
              </a:rPr>
              <a:t>utilization</a:t>
            </a:r>
          </a:p>
        </p:txBody>
      </p:sp>
      <p:grpSp>
        <p:nvGrpSpPr>
          <p:cNvPr id="44042" name="Group 13"/>
          <p:cNvGrpSpPr>
            <a:grpSpLocks/>
          </p:cNvGrpSpPr>
          <p:nvPr/>
        </p:nvGrpSpPr>
        <p:grpSpPr bwMode="auto">
          <a:xfrm>
            <a:off x="4619625" y="3405188"/>
            <a:ext cx="1704975" cy="1624012"/>
            <a:chOff x="2723" y="2112"/>
            <a:chExt cx="1074" cy="1023"/>
          </a:xfrm>
        </p:grpSpPr>
        <p:sp>
          <p:nvSpPr>
            <p:cNvPr id="191502" name="Text Box 14"/>
            <p:cNvSpPr txBox="1">
              <a:spLocks noChangeArrowheads="1"/>
            </p:cNvSpPr>
            <p:nvPr/>
          </p:nvSpPr>
          <p:spPr bwMode="auto">
            <a:xfrm>
              <a:off x="3552" y="2112"/>
              <a:ext cx="116"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endParaRPr lang="en-US" sz="2000" u="sng">
                <a:solidFill>
                  <a:schemeClr val="accent2"/>
                </a:solidFill>
                <a:latin typeface="Times New Roman" charset="0"/>
                <a:cs typeface="+mn-cs"/>
              </a:endParaRPr>
            </a:p>
          </p:txBody>
        </p:sp>
        <p:sp>
          <p:nvSpPr>
            <p:cNvPr id="191503" name="Text Box 15"/>
            <p:cNvSpPr txBox="1">
              <a:spLocks noChangeArrowheads="1"/>
            </p:cNvSpPr>
            <p:nvPr/>
          </p:nvSpPr>
          <p:spPr bwMode="auto">
            <a:xfrm rot="19590531">
              <a:off x="2723" y="2501"/>
              <a:ext cx="1074" cy="6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2000">
                  <a:latin typeface="Times New Roman" charset="0"/>
                  <a:cs typeface="+mn-cs"/>
                </a:rPr>
                <a:t>searching,</a:t>
              </a:r>
            </a:p>
            <a:p>
              <a:pPr algn="ctr">
                <a:defRPr/>
              </a:pPr>
              <a:r>
                <a:rPr lang="en-US" sz="2000">
                  <a:latin typeface="Times New Roman" charset="0"/>
                  <a:cs typeface="+mn-cs"/>
                </a:rPr>
                <a:t>browsing, </a:t>
              </a:r>
            </a:p>
            <a:p>
              <a:pPr algn="ctr">
                <a:defRPr/>
              </a:pPr>
              <a:r>
                <a:rPr lang="en-US" sz="2000">
                  <a:latin typeface="Times New Roman" charset="0"/>
                  <a:cs typeface="+mn-cs"/>
                </a:rPr>
                <a:t>recommending</a:t>
              </a:r>
            </a:p>
          </p:txBody>
        </p:sp>
      </p:grpSp>
      <p:sp>
        <p:nvSpPr>
          <p:cNvPr id="191504" name="Text Box 16"/>
          <p:cNvSpPr txBox="1">
            <a:spLocks noChangeArrowheads="1"/>
          </p:cNvSpPr>
          <p:nvPr/>
        </p:nvSpPr>
        <p:spPr bwMode="auto">
          <a:xfrm rot="3322571">
            <a:off x="4727575" y="1878013"/>
            <a:ext cx="2035175"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2000">
                <a:latin typeface="Times New Roman" charset="0"/>
                <a:cs typeface="+mn-cs"/>
              </a:rPr>
              <a:t>storing, archiving,</a:t>
            </a:r>
          </a:p>
          <a:p>
            <a:pPr algn="ctr">
              <a:defRPr/>
            </a:pPr>
            <a:r>
              <a:rPr lang="en-US" sz="2000">
                <a:latin typeface="Times New Roman" charset="0"/>
                <a:cs typeface="+mn-cs"/>
              </a:rPr>
              <a:t> networking</a:t>
            </a:r>
          </a:p>
        </p:txBody>
      </p:sp>
      <p:sp>
        <p:nvSpPr>
          <p:cNvPr id="191505" name="Line 17"/>
          <p:cNvSpPr>
            <a:spLocks noChangeShapeType="1"/>
          </p:cNvSpPr>
          <p:nvPr/>
        </p:nvSpPr>
        <p:spPr bwMode="auto">
          <a:xfrm flipV="1">
            <a:off x="1905000" y="815975"/>
            <a:ext cx="76200" cy="87313"/>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91506" name="Line 18"/>
          <p:cNvSpPr>
            <a:spLocks noChangeShapeType="1"/>
          </p:cNvSpPr>
          <p:nvPr/>
        </p:nvSpPr>
        <p:spPr bwMode="auto">
          <a:xfrm>
            <a:off x="6553200" y="838200"/>
            <a:ext cx="76200" cy="76200"/>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91507" name="Line 19"/>
          <p:cNvSpPr>
            <a:spLocks noChangeShapeType="1"/>
          </p:cNvSpPr>
          <p:nvPr/>
        </p:nvSpPr>
        <p:spPr bwMode="auto">
          <a:xfrm flipH="1">
            <a:off x="6858000" y="5697538"/>
            <a:ext cx="61913" cy="93662"/>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91508" name="Text Box 20"/>
          <p:cNvSpPr txBox="1">
            <a:spLocks noChangeArrowheads="1"/>
          </p:cNvSpPr>
          <p:nvPr/>
        </p:nvSpPr>
        <p:spPr bwMode="auto">
          <a:xfrm rot="-2728235">
            <a:off x="935832" y="1520031"/>
            <a:ext cx="3402012"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2000">
                <a:latin typeface="Times New Roman" charset="0"/>
                <a:cs typeface="+mn-cs"/>
              </a:rPr>
              <a:t>authoring, modifying, </a:t>
            </a:r>
          </a:p>
          <a:p>
            <a:pPr algn="ctr">
              <a:defRPr/>
            </a:pPr>
            <a:r>
              <a:rPr lang="en-US" sz="2000">
                <a:latin typeface="Times New Roman" charset="0"/>
                <a:cs typeface="+mn-cs"/>
              </a:rPr>
              <a:t>describing organizing, indexing</a:t>
            </a:r>
          </a:p>
        </p:txBody>
      </p:sp>
      <p:sp>
        <p:nvSpPr>
          <p:cNvPr id="191509" name="Text Box 21"/>
          <p:cNvSpPr txBox="1">
            <a:spLocks noChangeArrowheads="1"/>
          </p:cNvSpPr>
          <p:nvPr/>
        </p:nvSpPr>
        <p:spPr bwMode="auto">
          <a:xfrm rot="-46609252">
            <a:off x="656432" y="1434306"/>
            <a:ext cx="15557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preservability, </a:t>
            </a:r>
          </a:p>
        </p:txBody>
      </p:sp>
      <p:sp>
        <p:nvSpPr>
          <p:cNvPr id="191510" name="Text Box 22"/>
          <p:cNvSpPr txBox="1">
            <a:spLocks noChangeArrowheads="1"/>
          </p:cNvSpPr>
          <p:nvPr/>
        </p:nvSpPr>
        <p:spPr bwMode="auto">
          <a:xfrm rot="-177707593">
            <a:off x="441325" y="2476500"/>
            <a:ext cx="11747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similarity, </a:t>
            </a:r>
          </a:p>
          <a:p>
            <a:pPr>
              <a:defRPr/>
            </a:pPr>
            <a:r>
              <a:rPr lang="en-US">
                <a:solidFill>
                  <a:srgbClr val="CC0066"/>
                </a:solidFill>
                <a:latin typeface="Times New Roman" charset="0"/>
                <a:cs typeface="+mn-cs"/>
              </a:rPr>
              <a:t>timeliness,</a:t>
            </a:r>
          </a:p>
        </p:txBody>
      </p:sp>
      <p:sp>
        <p:nvSpPr>
          <p:cNvPr id="191511" name="Text Box 23"/>
          <p:cNvSpPr txBox="1">
            <a:spLocks noChangeArrowheads="1"/>
          </p:cNvSpPr>
          <p:nvPr/>
        </p:nvSpPr>
        <p:spPr bwMode="auto">
          <a:xfrm rot="-23549132">
            <a:off x="1885950" y="481013"/>
            <a:ext cx="1111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accuracy, </a:t>
            </a:r>
          </a:p>
        </p:txBody>
      </p:sp>
      <p:sp>
        <p:nvSpPr>
          <p:cNvPr id="191512" name="Text Box 24"/>
          <p:cNvSpPr txBox="1">
            <a:spLocks noChangeArrowheads="1"/>
          </p:cNvSpPr>
          <p:nvPr/>
        </p:nvSpPr>
        <p:spPr bwMode="auto">
          <a:xfrm rot="-22330421">
            <a:off x="2847975" y="76200"/>
            <a:ext cx="15303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completeness, </a:t>
            </a:r>
          </a:p>
        </p:txBody>
      </p:sp>
      <p:sp>
        <p:nvSpPr>
          <p:cNvPr id="191513" name="Text Box 25"/>
          <p:cNvSpPr txBox="1">
            <a:spLocks noChangeArrowheads="1"/>
          </p:cNvSpPr>
          <p:nvPr/>
        </p:nvSpPr>
        <p:spPr bwMode="auto">
          <a:xfrm rot="-22321479">
            <a:off x="2927350" y="336550"/>
            <a:ext cx="14351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conformance </a:t>
            </a:r>
          </a:p>
        </p:txBody>
      </p:sp>
      <p:sp>
        <p:nvSpPr>
          <p:cNvPr id="191514" name="Text Box 26"/>
          <p:cNvSpPr txBox="1">
            <a:spLocks noChangeArrowheads="1"/>
          </p:cNvSpPr>
          <p:nvPr/>
        </p:nvSpPr>
        <p:spPr bwMode="auto">
          <a:xfrm rot="2476408">
            <a:off x="5246688" y="1179513"/>
            <a:ext cx="26860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accessibility, preservability</a:t>
            </a:r>
          </a:p>
        </p:txBody>
      </p:sp>
      <p:sp>
        <p:nvSpPr>
          <p:cNvPr id="191515" name="Text Box 27"/>
          <p:cNvSpPr txBox="1">
            <a:spLocks noChangeArrowheads="1"/>
          </p:cNvSpPr>
          <p:nvPr/>
        </p:nvSpPr>
        <p:spPr bwMode="auto">
          <a:xfrm rot="4890909">
            <a:off x="424657" y="3867943"/>
            <a:ext cx="11938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pertinence,</a:t>
            </a:r>
          </a:p>
        </p:txBody>
      </p:sp>
      <p:sp>
        <p:nvSpPr>
          <p:cNvPr id="191516" name="Text Box 28"/>
          <p:cNvSpPr txBox="1">
            <a:spLocks noChangeArrowheads="1"/>
          </p:cNvSpPr>
          <p:nvPr/>
        </p:nvSpPr>
        <p:spPr bwMode="auto">
          <a:xfrm rot="3361961">
            <a:off x="896144" y="5010944"/>
            <a:ext cx="1346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significance,</a:t>
            </a:r>
          </a:p>
        </p:txBody>
      </p:sp>
      <p:sp>
        <p:nvSpPr>
          <p:cNvPr id="191517" name="Text Box 29"/>
          <p:cNvSpPr txBox="1">
            <a:spLocks noChangeArrowheads="1"/>
          </p:cNvSpPr>
          <p:nvPr/>
        </p:nvSpPr>
        <p:spPr bwMode="auto">
          <a:xfrm rot="660885">
            <a:off x="3155950" y="6415088"/>
            <a:ext cx="1111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timeliness</a:t>
            </a:r>
          </a:p>
        </p:txBody>
      </p:sp>
      <p:sp>
        <p:nvSpPr>
          <p:cNvPr id="191518" name="Text Box 30"/>
          <p:cNvSpPr txBox="1">
            <a:spLocks noChangeArrowheads="1"/>
          </p:cNvSpPr>
          <p:nvPr/>
        </p:nvSpPr>
        <p:spPr bwMode="auto">
          <a:xfrm rot="-2906685">
            <a:off x="6358732" y="5147468"/>
            <a:ext cx="10604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relevance</a:t>
            </a:r>
          </a:p>
        </p:txBody>
      </p:sp>
      <p:sp>
        <p:nvSpPr>
          <p:cNvPr id="191519" name="Text Box 31"/>
          <p:cNvSpPr txBox="1">
            <a:spLocks noChangeArrowheads="1"/>
          </p:cNvSpPr>
          <p:nvPr/>
        </p:nvSpPr>
        <p:spPr bwMode="auto">
          <a:xfrm rot="-2878114">
            <a:off x="795337" y="865188"/>
            <a:ext cx="10128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a:solidFill>
                  <a:srgbClr val="336600"/>
                </a:solidFill>
                <a:latin typeface="Times New Roman" charset="0"/>
                <a:cs typeface="+mn-cs"/>
              </a:rPr>
              <a:t>Active</a:t>
            </a:r>
          </a:p>
        </p:txBody>
      </p:sp>
      <p:sp>
        <p:nvSpPr>
          <p:cNvPr id="191520" name="Text Box 32"/>
          <p:cNvSpPr txBox="1">
            <a:spLocks noChangeArrowheads="1"/>
          </p:cNvSpPr>
          <p:nvPr/>
        </p:nvSpPr>
        <p:spPr bwMode="auto">
          <a:xfrm rot="-18241359">
            <a:off x="6775450" y="1365250"/>
            <a:ext cx="16891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a:solidFill>
                  <a:srgbClr val="336600"/>
                </a:solidFill>
                <a:latin typeface="Times New Roman" charset="0"/>
                <a:cs typeface="+mn-cs"/>
              </a:rPr>
              <a:t>Semi-active</a:t>
            </a:r>
          </a:p>
        </p:txBody>
      </p:sp>
      <p:sp>
        <p:nvSpPr>
          <p:cNvPr id="191521" name="Text Box 33"/>
          <p:cNvSpPr txBox="1">
            <a:spLocks noChangeArrowheads="1"/>
          </p:cNvSpPr>
          <p:nvPr/>
        </p:nvSpPr>
        <p:spPr bwMode="auto">
          <a:xfrm rot="-19270587">
            <a:off x="1596094" y="6193558"/>
            <a:ext cx="1233487"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dirty="0">
                <a:solidFill>
                  <a:srgbClr val="336600"/>
                </a:solidFill>
                <a:latin typeface="Times New Roman" charset="0"/>
                <a:cs typeface="+mn-cs"/>
              </a:rPr>
              <a:t>Inactive</a:t>
            </a:r>
          </a:p>
        </p:txBody>
      </p:sp>
      <p:sp>
        <p:nvSpPr>
          <p:cNvPr id="191522" name="Text Box 34"/>
          <p:cNvSpPr txBox="1">
            <a:spLocks noChangeArrowheads="1"/>
          </p:cNvSpPr>
          <p:nvPr/>
        </p:nvSpPr>
        <p:spPr bwMode="auto">
          <a:xfrm rot="2242402">
            <a:off x="1828800" y="5957888"/>
            <a:ext cx="13716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solidFill>
                  <a:srgbClr val="CC0066"/>
                </a:solidFill>
                <a:latin typeface="Times New Roman" charset="0"/>
                <a:cs typeface="+mn-cs"/>
              </a:rPr>
              <a:t>accessibility,</a:t>
            </a:r>
          </a:p>
        </p:txBody>
      </p:sp>
      <p:grpSp>
        <p:nvGrpSpPr>
          <p:cNvPr id="44062" name="Group 35"/>
          <p:cNvGrpSpPr>
            <a:grpSpLocks/>
          </p:cNvGrpSpPr>
          <p:nvPr/>
        </p:nvGrpSpPr>
        <p:grpSpPr bwMode="auto">
          <a:xfrm rot="5068226">
            <a:off x="2664619" y="4029869"/>
            <a:ext cx="1400175" cy="1039813"/>
            <a:chOff x="2808" y="2300"/>
            <a:chExt cx="882" cy="655"/>
          </a:xfrm>
        </p:grpSpPr>
        <p:sp>
          <p:nvSpPr>
            <p:cNvPr id="191524" name="Text Box 36"/>
            <p:cNvSpPr txBox="1">
              <a:spLocks noChangeArrowheads="1"/>
            </p:cNvSpPr>
            <p:nvPr/>
          </p:nvSpPr>
          <p:spPr bwMode="auto">
            <a:xfrm>
              <a:off x="3379" y="2297"/>
              <a:ext cx="308" cy="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vert="eaVert" wrap="none">
              <a:spAutoFit/>
            </a:bodyPr>
            <a:lstStyle/>
            <a:p>
              <a:pPr>
                <a:defRPr/>
              </a:pPr>
              <a:endParaRPr lang="en-US" sz="2000" u="sng">
                <a:solidFill>
                  <a:schemeClr val="accent2"/>
                </a:solidFill>
                <a:latin typeface="Times New Roman" charset="0"/>
                <a:cs typeface="+mn-cs"/>
              </a:endParaRPr>
            </a:p>
          </p:txBody>
        </p:sp>
        <p:sp>
          <p:nvSpPr>
            <p:cNvPr id="191525" name="Text Box 37"/>
            <p:cNvSpPr txBox="1">
              <a:spLocks noChangeArrowheads="1"/>
            </p:cNvSpPr>
            <p:nvPr/>
          </p:nvSpPr>
          <p:spPr bwMode="auto">
            <a:xfrm rot="19590531">
              <a:off x="2808" y="2512"/>
              <a:ext cx="768" cy="4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2000">
                  <a:latin typeface="Times New Roman" charset="0"/>
                  <a:cs typeface="+mn-cs"/>
                </a:rPr>
                <a:t>accessing,</a:t>
              </a:r>
            </a:p>
            <a:p>
              <a:pPr algn="ctr">
                <a:defRPr/>
              </a:pPr>
              <a:r>
                <a:rPr lang="en-US" sz="2000">
                  <a:latin typeface="Times New Roman" charset="0"/>
                  <a:cs typeface="+mn-cs"/>
                </a:rPr>
                <a:t>filtering</a:t>
              </a:r>
            </a:p>
          </p:txBody>
        </p:sp>
      </p:grpSp>
      <p:sp>
        <p:nvSpPr>
          <p:cNvPr id="191527" name="Text Box 39"/>
          <p:cNvSpPr txBox="1">
            <a:spLocks noChangeArrowheads="1"/>
          </p:cNvSpPr>
          <p:nvPr/>
        </p:nvSpPr>
        <p:spPr bwMode="auto">
          <a:xfrm>
            <a:off x="6321563" y="5929270"/>
            <a:ext cx="2784737" cy="9233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8575">
                <a:solidFill>
                  <a:srgbClr val="CC33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r" eaLnBrk="0" hangingPunct="0">
              <a:defRPr/>
            </a:pPr>
            <a:r>
              <a:rPr lang="en-US" dirty="0" err="1">
                <a:cs typeface="+mn-cs"/>
              </a:rPr>
              <a:t>Gonçalves</a:t>
            </a:r>
            <a:r>
              <a:rPr lang="en-US" dirty="0">
                <a:cs typeface="+mn-cs"/>
              </a:rPr>
              <a:t> et al. 2007</a:t>
            </a:r>
          </a:p>
          <a:p>
            <a:pPr algn="r" eaLnBrk="0" hangingPunct="0">
              <a:defRPr/>
            </a:pPr>
            <a:r>
              <a:rPr lang="pl-PL" dirty="0"/>
              <a:t>http://dx.doi.org/</a:t>
            </a:r>
          </a:p>
          <a:p>
            <a:pPr algn="r" eaLnBrk="0" hangingPunct="0">
              <a:defRPr/>
            </a:pPr>
            <a:r>
              <a:rPr lang="pl-PL" dirty="0"/>
              <a:t>10.1016/j.ipm.2006.11.010</a:t>
            </a:r>
            <a:endParaRPr lang="en-US" dirty="0">
              <a:cs typeface="+mn-cs"/>
            </a:endParaRPr>
          </a:p>
        </p:txBody>
      </p:sp>
      <p:sp>
        <p:nvSpPr>
          <p:cNvPr id="2" name="TextBox 1"/>
          <p:cNvSpPr txBox="1"/>
          <p:nvPr/>
        </p:nvSpPr>
        <p:spPr>
          <a:xfrm>
            <a:off x="6805451" y="102914"/>
            <a:ext cx="2217915" cy="1569660"/>
          </a:xfrm>
          <a:prstGeom prst="rect">
            <a:avLst/>
          </a:prstGeom>
          <a:noFill/>
        </p:spPr>
        <p:txBody>
          <a:bodyPr wrap="none" rtlCol="0">
            <a:spAutoFit/>
          </a:bodyPr>
          <a:lstStyle/>
          <a:p>
            <a:pPr algn="r"/>
            <a:r>
              <a:rPr lang="en-US" sz="3200" b="1" dirty="0"/>
              <a:t>Information</a:t>
            </a:r>
          </a:p>
          <a:p>
            <a:pPr algn="r"/>
            <a:r>
              <a:rPr lang="en-US" sz="3200" b="1" dirty="0"/>
              <a:t>Life</a:t>
            </a:r>
          </a:p>
          <a:p>
            <a:pPr algn="r"/>
            <a:r>
              <a:rPr lang="en-US" sz="3200" b="1" dirty="0"/>
              <a:t>Cycle</a:t>
            </a:r>
          </a:p>
        </p:txBody>
      </p:sp>
      <p:sp>
        <p:nvSpPr>
          <p:cNvPr id="3" name="TextBox 2">
            <a:extLst>
              <a:ext uri="{FF2B5EF4-FFF2-40B4-BE49-F238E27FC236}">
                <a16:creationId xmlns:a16="http://schemas.microsoft.com/office/drawing/2014/main" id="{F42AFFF5-33D0-F6F6-3415-AB0B384FEFE5}"/>
              </a:ext>
            </a:extLst>
          </p:cNvPr>
          <p:cNvSpPr txBox="1"/>
          <p:nvPr/>
        </p:nvSpPr>
        <p:spPr>
          <a:xfrm>
            <a:off x="-51111" y="-79908"/>
            <a:ext cx="2583336" cy="707886"/>
          </a:xfrm>
          <a:prstGeom prst="rect">
            <a:avLst/>
          </a:prstGeom>
          <a:noFill/>
        </p:spPr>
        <p:txBody>
          <a:bodyPr wrap="none" rtlCol="0">
            <a:spAutoFit/>
          </a:bodyPr>
          <a:lstStyle/>
          <a:p>
            <a:pPr algn="r"/>
            <a:r>
              <a:rPr lang="en-US" sz="4000" b="1" dirty="0"/>
              <a:t>Technology</a:t>
            </a:r>
          </a:p>
        </p:txBody>
      </p:sp>
    </p:spTree>
    <p:extLst>
      <p:ext uri="{BB962C8B-B14F-4D97-AF65-F5344CB8AC3E}">
        <p14:creationId xmlns:p14="http://schemas.microsoft.com/office/powerpoint/2010/main" val="756132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596</TotalTime>
  <Words>1254</Words>
  <Application>Microsoft Macintosh PowerPoint</Application>
  <PresentationFormat>On-screen Show (4:3)</PresentationFormat>
  <Paragraphs>208</Paragraphs>
  <Slides>18</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Times</vt:lpstr>
      <vt:lpstr>Times New Roman</vt:lpstr>
      <vt:lpstr>Office Theme</vt:lpstr>
      <vt:lpstr>MS Org Chart</vt:lpstr>
      <vt:lpstr>Welcome ETD 2024: 27th Int’l Symposium on ETDs Livingstone, Zambia Nov. 4-6, 2024  Edward A. Fox Executive Director, Chairman of the Board  NDLTD, www.ndltd.org   fox@ndltd.org       http://fox.cs.vt.edu/talks/2024/    Professor, Department of Computer Science Virginia Tech, Blacksburg, VA 24061 USA</vt:lpstr>
      <vt:lpstr>Acknowledgments </vt:lpstr>
      <vt:lpstr>Acknowledgements (2): Mtgs</vt:lpstr>
      <vt:lpstr>Acknowledgements (3): Mtgs</vt:lpstr>
      <vt:lpstr>Acknowledgements (4): Mtgs</vt:lpstr>
      <vt:lpstr>PowerPoint Presentation</vt:lpstr>
      <vt:lpstr>PEOPLE: How You Can Participate</vt:lpstr>
      <vt:lpstr>PowerPoint Presentation</vt:lpstr>
      <vt:lpstr>PowerPoint Presentation</vt:lpstr>
      <vt:lpstr>ETD-MS</vt:lpstr>
      <vt:lpstr>OAI - Open Archives Initiative https://www.openarchives.org/ </vt:lpstr>
      <vt:lpstr>PowerPoint Presentation</vt:lpstr>
      <vt:lpstr>PowerPoint Presentation</vt:lpstr>
      <vt:lpstr>Mission</vt:lpstr>
      <vt:lpstr>Selected Benefits</vt:lpstr>
      <vt:lpstr>Spirit of NDLTD</vt:lpstr>
      <vt:lpstr>ETD 2024 Symposium Theme: ETD Visibility at a Global Scale</vt:lpstr>
      <vt:lpstr>Questions? Discussion? Recommendations?  Please also chat with Board members attending, and the conference organizers!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NDLTD Welcome and Introduction  ETD 2011: 14th Int. Symp. on ETDs Cape Town, South Africa  Edward A. Fox Executive Director, NDLTD, www.ndltd.org  fox@vt.edu       http://fox.cs.vt.edu/talks/2011  Virginia Tech, Blacksburg, VA 24061 USA</dc:title>
  <dc:creator>Ed Fox</dc:creator>
  <cp:lastModifiedBy>Fox, Edward</cp:lastModifiedBy>
  <cp:revision>55</cp:revision>
  <cp:lastPrinted>2024-11-04T01:02:04Z</cp:lastPrinted>
  <dcterms:created xsi:type="dcterms:W3CDTF">2011-09-11T14:21:50Z</dcterms:created>
  <dcterms:modified xsi:type="dcterms:W3CDTF">2024-11-04T01:03:09Z</dcterms:modified>
</cp:coreProperties>
</file>