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1" r:id="rId3"/>
    <p:sldId id="280" r:id="rId4"/>
    <p:sldId id="281" r:id="rId5"/>
    <p:sldId id="284" r:id="rId6"/>
    <p:sldId id="721" r:id="rId7"/>
    <p:sldId id="278" r:id="rId8"/>
    <p:sldId id="720" r:id="rId9"/>
    <p:sldId id="277" r:id="rId10"/>
    <p:sldId id="269" r:id="rId11"/>
    <p:sldId id="267" r:id="rId12"/>
    <p:sldId id="282" r:id="rId13"/>
    <p:sldId id="261" r:id="rId14"/>
    <p:sldId id="273" r:id="rId15"/>
    <p:sldId id="279" r:id="rId16"/>
    <p:sldId id="266" r:id="rId17"/>
    <p:sldId id="285" r:id="rId18"/>
    <p:sldId id="28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16" autoAdjust="0"/>
  </p:normalViewPr>
  <p:slideViewPr>
    <p:cSldViewPr snapToGrid="0" snapToObjects="1">
      <p:cViewPr varScale="1">
        <p:scale>
          <a:sx n="218" d="100"/>
          <a:sy n="218" d="100"/>
        </p:scale>
        <p:origin x="216" y="640"/>
      </p:cViewPr>
      <p:guideLst>
        <p:guide orient="horz" pos="2160"/>
        <p:guide pos="2880"/>
      </p:guideLst>
    </p:cSldViewPr>
  </p:slideViewPr>
  <p:notesTextViewPr>
    <p:cViewPr>
      <p:scale>
        <a:sx n="100" d="100"/>
        <a:sy n="100" d="100"/>
      </p:scale>
      <p:origin x="0" y="0"/>
    </p:cViewPr>
  </p:notesTextViewPr>
  <p:sorterViewPr>
    <p:cViewPr>
      <p:scale>
        <a:sx n="1" d="1"/>
        <a:sy n="1" d="1"/>
      </p:scale>
      <p:origin x="0" y="8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11/3/24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11</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C73603EF-F54B-4A4E-A17C-28A6B782FEA2}" type="slidenum">
              <a:rPr lang="en-US" sz="1200" b="0">
                <a:latin typeface="Times New Roman" charset="0"/>
              </a:rPr>
              <a:pPr eaLnBrk="1" hangingPunct="1"/>
              <a:t>12</a:t>
            </a:fld>
            <a:endParaRPr lang="en-US" sz="1200" b="0">
              <a:latin typeface="Times New Roman"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13</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14</a:t>
            </a:fld>
            <a:endParaRPr lang="en-US" sz="1200" b="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16</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3E74479-07A0-4641-8A61-1717B9F1A6A7}" type="slidenum">
              <a:rPr lang="en-US" sz="1200" b="0">
                <a:latin typeface="Times New Roman" charset="0"/>
              </a:rPr>
              <a:pPr eaLnBrk="1" hangingPunct="1"/>
              <a:t>18</a:t>
            </a:fld>
            <a:endParaRPr lang="en-US" sz="1200" b="0">
              <a:latin typeface="Times New Roman"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E54C0D39-C183-6342-A1D6-E80E50E25588}" type="slidenum">
              <a:rPr lang="en-US" sz="1200" b="0">
                <a:latin typeface="Times New Roman" charset="0"/>
              </a:rPr>
              <a:pPr eaLnBrk="1" hangingPunct="1"/>
              <a:t>3</a:t>
            </a:fld>
            <a:endParaRPr lang="en-US" sz="1200" b="0">
              <a:latin typeface="Times New Roman" charset="0"/>
            </a:endParaRPr>
          </a:p>
        </p:txBody>
      </p:sp>
      <p:sp>
        <p:nvSpPr>
          <p:cNvPr id="22530" name="Rectangle 2"/>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1"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2" name="Rectangle 4"/>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3" name="Rectangle 5"/>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5"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6" name="Rectangle 8"/>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7" name="Rectangle 9"/>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2538" name="Rectangle 10"/>
          <p:cNvSpPr>
            <a:spLocks noGrp="1" noChangeArrowheads="1"/>
          </p:cNvSpPr>
          <p:nvPr>
            <p:ph type="body" idx="1"/>
          </p:nvPr>
        </p:nvSpPr>
        <p:spPr>
          <a:xfrm>
            <a:off x="913463" y="4344229"/>
            <a:ext cx="5031074" cy="4114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3810" tIns="46906" rIns="93810" bIns="46906"/>
          <a:lstStyle/>
          <a:p>
            <a:pPr eaLnBrk="1" hangingPunct="1"/>
            <a:endParaRPr lang="en-US">
              <a:latin typeface="Times New Roman" charset="0"/>
            </a:endParaRPr>
          </a:p>
        </p:txBody>
      </p:sp>
      <p:sp>
        <p:nvSpPr>
          <p:cNvPr id="22539"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4</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5</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2889906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6</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89949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7</a:t>
            </a:fld>
            <a:endParaRPr lang="en-US" sz="1200" b="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E8932E4A-8C48-4EED-9007-1B089DCBF1E3}" type="slidenum">
              <a:rPr lang="en-US" smtClean="0"/>
              <a:pPr/>
              <a:t>8</a:t>
            </a:fld>
            <a:endParaRPr lang="en-US"/>
          </a:p>
        </p:txBody>
      </p:sp>
      <p:sp>
        <p:nvSpPr>
          <p:cNvPr id="316419" name="Rectangle 2"/>
          <p:cNvSpPr>
            <a:spLocks noGrp="1" noRot="1" noChangeAspect="1" noChangeArrowheads="1" noTextEdit="1"/>
          </p:cNvSpPr>
          <p:nvPr>
            <p:ph type="sldImg"/>
          </p:nvPr>
        </p:nvSpPr>
        <p:spPr>
          <a:xfrm>
            <a:off x="2901950" y="530225"/>
            <a:ext cx="3492500" cy="2619375"/>
          </a:xfrm>
          <a:ln/>
        </p:spPr>
      </p:sp>
      <p:sp>
        <p:nvSpPr>
          <p:cNvPr id="316420" name="Rectangle 3"/>
          <p:cNvSpPr>
            <a:spLocks noGrp="1" noChangeArrowheads="1"/>
          </p:cNvSpPr>
          <p:nvPr>
            <p:ph type="body" idx="1"/>
          </p:nvPr>
        </p:nvSpPr>
        <p:spPr>
          <a:xfrm>
            <a:off x="1238250" y="3330575"/>
            <a:ext cx="6819900" cy="3154363"/>
          </a:xfrm>
          <a:noFill/>
          <a:ln/>
        </p:spPr>
        <p:txBody>
          <a:bodyPr/>
          <a:lstStyle/>
          <a:p>
            <a:pPr eaLnBrk="1" hangingPunct="1"/>
            <a:endParaRPr lang="en-US"/>
          </a:p>
        </p:txBody>
      </p:sp>
    </p:spTree>
    <p:extLst>
      <p:ext uri="{BB962C8B-B14F-4D97-AF65-F5344CB8AC3E}">
        <p14:creationId xmlns:p14="http://schemas.microsoft.com/office/powerpoint/2010/main" val="1814636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387063B9-451F-B74C-B152-5DB28483F0BD}" type="slidenum">
              <a:rPr lang="en-US" sz="1200" b="0">
                <a:latin typeface="Times New Roman" charset="0"/>
              </a:rPr>
              <a:pPr eaLnBrk="1" hangingPunct="1"/>
              <a:t>9</a:t>
            </a:fld>
            <a:endParaRPr lang="en-US" sz="1200" b="0">
              <a:latin typeface="Times New Roman"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Times New Roman" charset="0"/>
              </a:rPr>
              <a:t>Information life cycle with respective dimensions of quality added for each major phrase and related activi</a:t>
            </a:r>
            <a:r>
              <a:rPr lang="en-US" altLang="zh-CN">
                <a:latin typeface="Times New Roman" charset="0"/>
              </a:rPr>
              <a:t>ties</a:t>
            </a:r>
            <a:endParaRPr lang="en-US">
              <a:latin typeface="Times New Roman" charset="0"/>
            </a:endParaRPr>
          </a:p>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E4DD93-0ED5-854F-BDBC-6AE29E7F964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4DD93-0ED5-854F-BDBC-6AE29E7F964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4DD93-0ED5-854F-BDBC-6AE29E7F964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4DD93-0ED5-854F-BDBC-6AE29E7F964D}" type="datetimeFigureOut">
              <a:rPr lang="en-US" smtClean="0"/>
              <a:t>11/3/24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4DD93-0ED5-854F-BDBC-6AE29E7F964D}" type="datetimeFigureOut">
              <a:rPr lang="en-US" smtClean="0"/>
              <a:t>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11/3/24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11/3/24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dltd.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fox.cs.vt.edu/talks/2024/"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ndltd.org/standards/metadat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penarchive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j-etd.org/" TargetMode="External"/><Relationship Id="rId7" Type="http://schemas.openxmlformats.org/officeDocument/2006/relationships/hyperlink" Target="https://ndltd.org/ndltd-awards/" TargetMode="External"/><Relationship Id="rId2" Type="http://schemas.openxmlformats.org/officeDocument/2006/relationships/hyperlink" Target="http://search.ndltd.org" TargetMode="External"/><Relationship Id="rId1" Type="http://schemas.openxmlformats.org/officeDocument/2006/relationships/slideLayout" Target="../slideLayouts/slideLayout2.xml"/><Relationship Id="rId6" Type="http://schemas.openxmlformats.org/officeDocument/2006/relationships/hyperlink" Target="https://www.linkedin.com/groups/2024919/" TargetMode="External"/><Relationship Id="rId5" Type="http://schemas.openxmlformats.org/officeDocument/2006/relationships/hyperlink" Target="https://twitter.com/NDLTD" TargetMode="External"/><Relationship Id="rId4" Type="http://schemas.openxmlformats.org/officeDocument/2006/relationships/hyperlink" Target="https://www.facebook.com/NDLTD"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fox@ndltd.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fox.cs.vt.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setda.org/usetda-conferences/etd-2025-usetda-202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dltd.org/directory/committees-working-group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381000" y="2329295"/>
            <a:ext cx="8382000" cy="1143000"/>
          </a:xfrm>
        </p:spPr>
        <p:txBody>
          <a:bodyPr>
            <a:normAutofit fontScale="90000"/>
          </a:bodyPr>
          <a:lstStyle/>
          <a:p>
            <a:pPr eaLnBrk="1" hangingPunct="1"/>
            <a:r>
              <a:rPr lang="en-US" sz="5400" b="1" dirty="0">
                <a:latin typeface="Arial" charset="0"/>
              </a:rPr>
              <a:t>Welcome</a:t>
            </a:r>
            <a:br>
              <a:rPr lang="en-US" sz="5400" b="1" dirty="0">
                <a:latin typeface="Arial" charset="0"/>
              </a:rPr>
            </a:br>
            <a:r>
              <a:rPr lang="en-US" sz="3600" b="1" dirty="0">
                <a:latin typeface="Arial" charset="0"/>
              </a:rPr>
              <a:t>ETD 2024: 27</a:t>
            </a:r>
            <a:r>
              <a:rPr lang="en-US" sz="3600" b="1" baseline="30000" dirty="0">
                <a:latin typeface="Arial" charset="0"/>
              </a:rPr>
              <a:t>th</a:t>
            </a:r>
            <a:r>
              <a:rPr lang="en-US" sz="3600" b="1" dirty="0">
                <a:latin typeface="Arial" charset="0"/>
              </a:rPr>
              <a:t> Int’l Symposium on ETDs</a:t>
            </a:r>
            <a:br>
              <a:rPr lang="en-US" sz="4000" b="1" dirty="0">
                <a:latin typeface="Arial" charset="0"/>
              </a:rPr>
            </a:br>
            <a:r>
              <a:rPr lang="en-US" sz="3100" b="1" dirty="0">
                <a:latin typeface="Arial" charset="0"/>
              </a:rPr>
              <a:t>Livingstone, Zambia</a:t>
            </a:r>
            <a:br>
              <a:rPr lang="en-US" sz="3100" b="1" dirty="0">
                <a:latin typeface="Arial" charset="0"/>
              </a:rPr>
            </a:br>
            <a:r>
              <a:rPr lang="en-US" sz="3100" b="1" dirty="0">
                <a:latin typeface="Arial" charset="0"/>
              </a:rPr>
              <a:t>Nov. 4-6, 2024</a:t>
            </a:r>
            <a:br>
              <a:rPr lang="en-US" sz="3200" b="1" dirty="0">
                <a:latin typeface="Arial" charset="0"/>
              </a:rPr>
            </a:b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Chairman of the Board </a:t>
            </a:r>
            <a:br>
              <a:rPr lang="en-US" sz="3200" dirty="0">
                <a:latin typeface="Arial" charset="0"/>
              </a:rPr>
            </a:br>
            <a:r>
              <a:rPr lang="en-US" sz="3200" dirty="0">
                <a:latin typeface="Arial" charset="0"/>
              </a:rPr>
              <a:t>NDLTD, </a:t>
            </a:r>
            <a:r>
              <a:rPr lang="en-US" sz="3200" dirty="0">
                <a:latin typeface="Arial" charset="0"/>
                <a:hlinkClick r:id="rId3"/>
              </a:rPr>
              <a:t>www.ndltd.org</a:t>
            </a:r>
            <a:r>
              <a:rPr lang="en-US" sz="3200" dirty="0">
                <a:latin typeface="Arial" charset="0"/>
              </a:rPr>
              <a:t> </a:t>
            </a:r>
            <a:br>
              <a:rPr lang="en-US" sz="3200" dirty="0">
                <a:latin typeface="Arial" charset="0"/>
              </a:rPr>
            </a:br>
            <a:br>
              <a:rPr lang="en-US" sz="3200" dirty="0">
                <a:latin typeface="Arial" charset="0"/>
              </a:rPr>
            </a:br>
            <a:r>
              <a:rPr lang="en-US" sz="3200" dirty="0" err="1">
                <a:latin typeface="Arial" charset="0"/>
              </a:rPr>
              <a:t>fox@ndltd.org</a:t>
            </a:r>
            <a:r>
              <a:rPr lang="en-US" sz="3200" dirty="0">
                <a:latin typeface="Arial" charset="0"/>
              </a:rPr>
              <a:t>       </a:t>
            </a:r>
            <a:r>
              <a:rPr lang="en-US" sz="3200" dirty="0">
                <a:latin typeface="Arial" charset="0"/>
                <a:hlinkClick r:id="rId4"/>
              </a:rPr>
              <a:t>http://fox.cs.vt.edu/talks/2024/</a:t>
            </a:r>
            <a:r>
              <a:rPr lang="en-US" sz="3200" dirty="0">
                <a:latin typeface="Arial" charset="0"/>
              </a:rPr>
              <a:t>   </a:t>
            </a:r>
            <a:br>
              <a:rPr lang="en-US" sz="3200" dirty="0">
                <a:latin typeface="Arial" charset="0"/>
              </a:rPr>
            </a:br>
            <a:r>
              <a:rPr lang="en-US" sz="3200" dirty="0">
                <a:latin typeface="Arial" charset="0"/>
              </a:rPr>
              <a:t>Professor, Department of Computer Science</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10</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dirty="0">
                <a:latin typeface="Arial" charset="0"/>
                <a:cs typeface="Arial" charset="0"/>
              </a:rPr>
              <a:t>ETD-MS</a:t>
            </a:r>
            <a:endParaRPr lang="en-US" sz="4800" dirty="0">
              <a:latin typeface="Arial" charset="0"/>
            </a:endParaRPr>
          </a:p>
        </p:txBody>
      </p:sp>
      <p:sp>
        <p:nvSpPr>
          <p:cNvPr id="30724" name="Rectangle 3"/>
          <p:cNvSpPr>
            <a:spLocks noGrp="1" noChangeArrowheads="1"/>
          </p:cNvSpPr>
          <p:nvPr>
            <p:ph type="body" idx="1"/>
          </p:nvPr>
        </p:nvSpPr>
        <p:spPr>
          <a:xfrm>
            <a:off x="1059366" y="1098550"/>
            <a:ext cx="7895063" cy="5257800"/>
          </a:xfrm>
        </p:spPr>
        <p:txBody>
          <a:bodyPr>
            <a:normAutofit lnSpcReduction="10000"/>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a:latin typeface="Arial" charset="0"/>
                <a:cs typeface="Arial" charset="0"/>
              </a:rPr>
              <a:t>In part conforming to Dublin Core (DC)</a:t>
            </a:r>
          </a:p>
          <a:p>
            <a:pPr lvl="1" eaLnBrk="1" hangingPunct="1">
              <a:lnSpc>
                <a:spcPct val="90000"/>
              </a:lnSpc>
            </a:pPr>
            <a:r>
              <a:rPr lang="en-US" sz="3200" dirty="0">
                <a:latin typeface="Arial" charset="0"/>
                <a:cs typeface="Arial" charset="0"/>
              </a:rPr>
              <a:t>Adds details about level, etc.</a:t>
            </a:r>
          </a:p>
          <a:p>
            <a:pPr lvl="1">
              <a:lnSpc>
                <a:spcPct val="90000"/>
              </a:lnSpc>
            </a:pPr>
            <a:r>
              <a:rPr lang="en-US" dirty="0">
                <a:latin typeface="Arial" charset="0"/>
                <a:cs typeface="Arial" charset="0"/>
                <a:hlinkClick r:id="rId3"/>
              </a:rPr>
              <a:t>http://www.ndltd.org/standards/metadata</a:t>
            </a:r>
            <a:r>
              <a:rPr lang="en-US" dirty="0">
                <a:latin typeface="Arial" charset="0"/>
                <a:cs typeface="Arial" charset="0"/>
              </a:rPr>
              <a:t> </a:t>
            </a:r>
          </a:p>
          <a:p>
            <a:pPr eaLnBrk="1" hangingPunct="1">
              <a:lnSpc>
                <a:spcPct val="90000"/>
              </a:lnSpc>
            </a:pPr>
            <a:r>
              <a:rPr lang="en-US" sz="3600" dirty="0">
                <a:latin typeface="Arial" charset="0"/>
                <a:cs typeface="Arial" charset="0"/>
              </a:rPr>
              <a:t>With specified relationship to MARC</a:t>
            </a:r>
          </a:p>
          <a:p>
            <a:pPr eaLnBrk="1" hangingPunct="1">
              <a:lnSpc>
                <a:spcPct val="90000"/>
              </a:lnSpc>
            </a:pPr>
            <a:r>
              <a:rPr lang="en-US" sz="3600" b="1" dirty="0">
                <a:latin typeface="Arial" charset="0"/>
                <a:cs typeface="Arial" charset="0"/>
              </a:rPr>
              <a:t>Aim: Rich, high quality metadata</a:t>
            </a:r>
          </a:p>
          <a:p>
            <a:pPr eaLnBrk="1" hangingPunct="1">
              <a:lnSpc>
                <a:spcPct val="90000"/>
              </a:lnSpc>
            </a:pPr>
            <a:r>
              <a:rPr lang="en-US" sz="3600" b="1" dirty="0">
                <a:latin typeface="Arial" charset="0"/>
                <a:cs typeface="Arial" charset="0"/>
              </a:rPr>
              <a:t>See </a:t>
            </a:r>
            <a:r>
              <a:rPr lang="en-US" sz="3600" dirty="0">
                <a:latin typeface="Arial" charset="0"/>
                <a:cs typeface="Arial" charset="0"/>
              </a:rPr>
              <a:t>paper</a:t>
            </a:r>
            <a:r>
              <a:rPr lang="en-US" sz="3600" b="1" dirty="0">
                <a:latin typeface="Arial" charset="0"/>
                <a:cs typeface="Arial" charset="0"/>
              </a:rPr>
              <a:t> “ETD MS v2.0 …”</a:t>
            </a:r>
          </a:p>
        </p:txBody>
      </p:sp>
    </p:spTree>
    <p:extLst>
      <p:ext uri="{BB962C8B-B14F-4D97-AF65-F5344CB8AC3E}">
        <p14:creationId xmlns:p14="http://schemas.microsoft.com/office/powerpoint/2010/main" val="2339821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11</a:t>
            </a:fld>
            <a:endParaRPr lang="en-US" b="0"/>
          </a:p>
        </p:txBody>
      </p:sp>
      <p:sp>
        <p:nvSpPr>
          <p:cNvPr id="28675" name="Rectangle 2"/>
          <p:cNvSpPr>
            <a:spLocks noGrp="1" noChangeArrowheads="1"/>
          </p:cNvSpPr>
          <p:nvPr>
            <p:ph type="title"/>
          </p:nvPr>
        </p:nvSpPr>
        <p:spPr>
          <a:xfrm>
            <a:off x="0" y="274638"/>
            <a:ext cx="9144000" cy="1143000"/>
          </a:xfrm>
        </p:spPr>
        <p:txBody>
          <a:bodyPr>
            <a:normAutofit fontScale="90000"/>
          </a:bodyPr>
          <a:lstStyle/>
          <a:p>
            <a:r>
              <a:rPr lang="en-US" b="1" dirty="0">
                <a:latin typeface="Arial" charset="0"/>
              </a:rPr>
              <a:t>OAI - Open Archives Initiative</a:t>
            </a:r>
            <a:br>
              <a:rPr lang="en-US" b="1" dirty="0">
                <a:latin typeface="Arial" charset="0"/>
              </a:rPr>
            </a:br>
            <a:r>
              <a:rPr lang="en-US" sz="3600" dirty="0">
                <a:latin typeface="Arial" charset="0"/>
                <a:hlinkClick r:id="rId3"/>
              </a:rPr>
              <a:t>https://www.openarchives.org/</a:t>
            </a:r>
            <a:r>
              <a:rPr lang="en-US" sz="3600" dirty="0">
                <a:latin typeface="Arial" charset="0"/>
              </a:rPr>
              <a:t> </a:t>
            </a:r>
          </a:p>
        </p:txBody>
      </p:sp>
      <p:sp>
        <p:nvSpPr>
          <p:cNvPr id="28676" name="Rectangle 3"/>
          <p:cNvSpPr>
            <a:spLocks noGrp="1" noChangeArrowheads="1"/>
          </p:cNvSpPr>
          <p:nvPr>
            <p:ph type="body" idx="1"/>
          </p:nvPr>
        </p:nvSpPr>
        <p:spPr>
          <a:xfrm>
            <a:off x="914400" y="1745165"/>
            <a:ext cx="8229600" cy="4525963"/>
          </a:xfrm>
        </p:spPr>
        <p:txBody>
          <a:bodyPr>
            <a:normAutofit/>
          </a:bodyPr>
          <a:lstStyle/>
          <a:p>
            <a:pPr eaLnBrk="1" hangingPunct="1"/>
            <a:r>
              <a:rPr lang="en-US" dirty="0">
                <a:latin typeface="Arial" charset="0"/>
              </a:rPr>
              <a:t>Interoperability</a:t>
            </a: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p>
          <a:p>
            <a:r>
              <a:rPr lang="en-US" dirty="0">
                <a:latin typeface="Arial" charset="0"/>
              </a:rPr>
              <a:t>NDLTD Union Catalog</a:t>
            </a:r>
          </a:p>
          <a:p>
            <a:r>
              <a:rPr lang="en-US" dirty="0">
                <a:latin typeface="Arial" charset="0"/>
              </a:rPr>
              <a:t>Local site –&gt; national/regional site –&gt;  Union Catalog –&gt; service providers (Global ETD Search, …) </a:t>
            </a:r>
          </a:p>
        </p:txBody>
      </p:sp>
    </p:spTree>
    <p:extLst>
      <p:ext uri="{BB962C8B-B14F-4D97-AF65-F5344CB8AC3E}">
        <p14:creationId xmlns:p14="http://schemas.microsoft.com/office/powerpoint/2010/main" val="7535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976761E-2DC8-6648-88B4-B5A9EF9D9409}" type="slidenum">
              <a:rPr lang="en-US" sz="1400" b="0"/>
              <a:pPr eaLnBrk="1" hangingPunct="1"/>
              <a:t>12</a:t>
            </a:fld>
            <a:endParaRPr lang="en-US" sz="1400" b="0"/>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14400"/>
            <a:ext cx="8991600" cy="5153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type="none" w="sm" len="sm"/>
                <a:tailEnd type="none" w="sm" len="sm"/>
              </a14:hiddenLine>
            </a:ext>
          </a:extLst>
        </p:spPr>
      </p:pic>
      <p:sp>
        <p:nvSpPr>
          <p:cNvPr id="2" name="Rectangle 8">
            <a:extLst>
              <a:ext uri="{FF2B5EF4-FFF2-40B4-BE49-F238E27FC236}">
                <a16:creationId xmlns:a16="http://schemas.microsoft.com/office/drawing/2014/main" id="{DED8F29D-F053-1280-2E53-5472402B6FD4}"/>
              </a:ext>
            </a:extLst>
          </p:cNvPr>
          <p:cNvSpPr txBox="1">
            <a:spLocks noChangeArrowheads="1"/>
          </p:cNvSpPr>
          <p:nvPr/>
        </p:nvSpPr>
        <p:spPr>
          <a:xfrm>
            <a:off x="609600" y="-30162"/>
            <a:ext cx="8077200" cy="800100"/>
          </a:xfrm>
          <a:prstGeom prst="rect">
            <a:avLst/>
          </a:prstGeom>
          <a:noFill/>
        </p:spPr>
        <p:txBody>
          <a:bodyPr lIns="92075" tIns="46038" rIns="92075" bIns="46038"/>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Arial" charset="0"/>
              </a:rPr>
              <a:t>Applications and Use</a:t>
            </a:r>
          </a:p>
        </p:txBody>
      </p:sp>
    </p:spTree>
    <p:extLst>
      <p:ext uri="{BB962C8B-B14F-4D97-AF65-F5344CB8AC3E}">
        <p14:creationId xmlns:p14="http://schemas.microsoft.com/office/powerpoint/2010/main" val="349385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13</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1101331" y="427037"/>
            <a:ext cx="76200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dirty="0" err="1">
                <a:solidFill>
                  <a:srgbClr val="FFCC00"/>
                </a:solidFill>
                <a:latin typeface="Times New Roman" charset="0"/>
              </a:rPr>
              <a:t>www.NDLTD.org</a:t>
            </a:r>
            <a:endParaRPr lang="en-US" sz="7200" dirty="0">
              <a:solidFill>
                <a:srgbClr val="FFCC00"/>
              </a:solidFill>
              <a:latin typeface="Times New Roman" charset="0"/>
            </a:endParaRPr>
          </a:p>
        </p:txBody>
      </p:sp>
      <p:sp>
        <p:nvSpPr>
          <p:cNvPr id="11269" name="Text Box 4"/>
          <p:cNvSpPr txBox="1">
            <a:spLocks noChangeArrowheads="1"/>
          </p:cNvSpPr>
          <p:nvPr/>
        </p:nvSpPr>
        <p:spPr bwMode="auto">
          <a:xfrm>
            <a:off x="1058578" y="5560896"/>
            <a:ext cx="7705507"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dirty="0">
                <a:latin typeface="Times New Roman" charset="0"/>
              </a:rPr>
              <a:t>Leading the Worldwide ETD (Electronic</a:t>
            </a:r>
          </a:p>
          <a:p>
            <a:pPr algn="ctr"/>
            <a:r>
              <a:rPr lang="en-US" sz="3600" b="0" dirty="0">
                <a:latin typeface="Times New Roman" charset="0"/>
              </a:rPr>
              <a:t>Thesis and Dissertation) Initiative</a:t>
            </a:r>
          </a:p>
        </p:txBody>
      </p:sp>
      <p:sp>
        <p:nvSpPr>
          <p:cNvPr id="11270" name="Text Box 5"/>
          <p:cNvSpPr txBox="1">
            <a:spLocks noChangeArrowheads="1"/>
          </p:cNvSpPr>
          <p:nvPr/>
        </p:nvSpPr>
        <p:spPr bwMode="auto">
          <a:xfrm>
            <a:off x="1482331" y="1570037"/>
            <a:ext cx="7092950" cy="3970338"/>
          </a:xfrm>
          <a:prstGeom prst="rect">
            <a:avLst/>
          </a:prstGeom>
          <a:noFill/>
          <a:ln w="25400">
            <a:solidFill>
              <a:schemeClr val="tx2"/>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457200" y="79375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    to share knowledge more effectively in order </a:t>
            </a:r>
          </a:p>
          <a:p>
            <a:pPr>
              <a:lnSpc>
                <a:spcPct val="90000"/>
              </a:lnSpc>
              <a:defRPr/>
            </a:pPr>
            <a:r>
              <a:rPr lang="en-US" sz="3300" dirty="0">
                <a:latin typeface="Arial" charset="0"/>
                <a:cs typeface="+mn-cs"/>
              </a:rPr>
              <a:t>    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14</a:t>
            </a:fld>
            <a:endParaRPr lang="en-US" sz="1400" b="0"/>
          </a:p>
        </p:txBody>
      </p:sp>
    </p:spTree>
    <p:extLst>
      <p:ext uri="{BB962C8B-B14F-4D97-AF65-F5344CB8AC3E}">
        <p14:creationId xmlns:p14="http://schemas.microsoft.com/office/powerpoint/2010/main" val="149766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Benefits</a:t>
            </a:r>
          </a:p>
        </p:txBody>
      </p:sp>
      <p:sp>
        <p:nvSpPr>
          <p:cNvPr id="3" name="Content Placeholder 2"/>
          <p:cNvSpPr>
            <a:spLocks noGrp="1"/>
          </p:cNvSpPr>
          <p:nvPr>
            <p:ph idx="1"/>
          </p:nvPr>
        </p:nvSpPr>
        <p:spPr>
          <a:xfrm>
            <a:off x="637522" y="1600200"/>
            <a:ext cx="8506478" cy="4525963"/>
          </a:xfrm>
        </p:spPr>
        <p:txBody>
          <a:bodyPr>
            <a:normAutofit lnSpcReduction="10000"/>
          </a:bodyPr>
          <a:lstStyle/>
          <a:p>
            <a:r>
              <a:rPr lang="en-US" dirty="0"/>
              <a:t>Global ETD Search 6.5M: </a:t>
            </a:r>
            <a:r>
              <a:rPr lang="en-US" dirty="0">
                <a:hlinkClick r:id="rId2"/>
              </a:rPr>
              <a:t>http://search.ndltd.org</a:t>
            </a:r>
            <a:r>
              <a:rPr lang="en-US" dirty="0"/>
              <a:t> </a:t>
            </a:r>
          </a:p>
          <a:p>
            <a:r>
              <a:rPr lang="en-US" dirty="0"/>
              <a:t>Journal: </a:t>
            </a:r>
            <a:r>
              <a:rPr lang="en-US" dirty="0">
                <a:hlinkClick r:id="rId3"/>
              </a:rPr>
              <a:t>http://j-etd.org</a:t>
            </a:r>
            <a:r>
              <a:rPr lang="en-US" dirty="0"/>
              <a:t> </a:t>
            </a:r>
          </a:p>
          <a:p>
            <a:r>
              <a:rPr lang="en-US" dirty="0"/>
              <a:t>Social Media</a:t>
            </a:r>
          </a:p>
          <a:p>
            <a:pPr lvl="1"/>
            <a:r>
              <a:rPr lang="en-US" dirty="0">
                <a:hlinkClick r:id="rId4"/>
              </a:rPr>
              <a:t>https://www.facebook.com/NDLTD</a:t>
            </a:r>
            <a:endParaRPr lang="en-US" dirty="0"/>
          </a:p>
          <a:p>
            <a:pPr lvl="1"/>
            <a:r>
              <a:rPr lang="en-US" dirty="0">
                <a:hlinkClick r:id="rId5"/>
              </a:rPr>
              <a:t>https://twitter.com/NDLTD</a:t>
            </a:r>
            <a:endParaRPr lang="en-US" dirty="0"/>
          </a:p>
          <a:p>
            <a:pPr lvl="1"/>
            <a:r>
              <a:rPr lang="en-US" dirty="0">
                <a:hlinkClick r:id="rId6"/>
              </a:rPr>
              <a:t>https://www.linkedin.com/groups/2024919/</a:t>
            </a:r>
            <a:endParaRPr lang="en-US" dirty="0"/>
          </a:p>
          <a:p>
            <a:r>
              <a:rPr lang="en-US" dirty="0"/>
              <a:t>Awards: </a:t>
            </a:r>
            <a:r>
              <a:rPr lang="en-US" dirty="0">
                <a:hlinkClick r:id="rId7"/>
              </a:rPr>
              <a:t>https://ndltd.org/ndltd-awards/</a:t>
            </a:r>
            <a:r>
              <a:rPr lang="en-US" dirty="0"/>
              <a:t> </a:t>
            </a:r>
          </a:p>
          <a:p>
            <a:pPr lvl="1"/>
            <a:r>
              <a:rPr lang="en-US" dirty="0"/>
              <a:t>Travel grants</a:t>
            </a:r>
          </a:p>
          <a:p>
            <a:pPr lvl="1"/>
            <a:r>
              <a:rPr lang="en-US" dirty="0"/>
              <a:t>Innovative ETDs, Leadership</a:t>
            </a:r>
          </a:p>
        </p:txBody>
      </p:sp>
    </p:spTree>
    <p:extLst>
      <p:ext uri="{BB962C8B-B14F-4D97-AF65-F5344CB8AC3E}">
        <p14:creationId xmlns:p14="http://schemas.microsoft.com/office/powerpoint/2010/main" val="374289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16</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1137424" y="1272818"/>
            <a:ext cx="8006576" cy="5448657"/>
          </a:xfrm>
        </p:spPr>
        <p:txBody>
          <a:bodyPr>
            <a:normAutofit fontScale="92500" lnSpcReduction="10000"/>
          </a:bodyPr>
          <a:lstStyle/>
          <a:p>
            <a:pPr eaLnBrk="1" hangingPunct="1"/>
            <a:r>
              <a:rPr lang="en-US" sz="2800" dirty="0">
                <a:latin typeface="Arial" charset="0"/>
              </a:rPr>
              <a:t>Assuage fears-&gt;build confidence-&gt;promote sharing of graduate research</a:t>
            </a:r>
          </a:p>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a:latin typeface="Arial" charset="0"/>
              </a:rPr>
              <a:t>Build 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expressive -&gt; </a:t>
            </a:r>
            <a:r>
              <a:rPr lang="ja-JP" altLang="en-US" sz="2800" b="1" dirty="0">
                <a:latin typeface="Arial" charset="0"/>
              </a:rPr>
              <a:t>“</a:t>
            </a:r>
            <a:r>
              <a:rPr lang="en-US" sz="2800" b="1" dirty="0">
                <a:latin typeface="Arial" charset="0"/>
              </a:rPr>
              <a:t>better</a:t>
            </a:r>
            <a:r>
              <a:rPr lang="ja-JP" altLang="en-US" sz="2800" b="1">
                <a:latin typeface="Arial" charset="0"/>
              </a:rPr>
              <a:t>”</a:t>
            </a:r>
            <a:r>
              <a:rPr lang="en-US" altLang="ja-JP" sz="2800" b="1" dirty="0">
                <a:latin typeface="Arial" charset="0"/>
              </a:rPr>
              <a:t>(w. multimedia, datasets, software, …)</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support NDLTD!</a:t>
            </a:r>
          </a:p>
        </p:txBody>
      </p:sp>
    </p:spTree>
    <p:extLst>
      <p:ext uri="{BB962C8B-B14F-4D97-AF65-F5344CB8AC3E}">
        <p14:creationId xmlns:p14="http://schemas.microsoft.com/office/powerpoint/2010/main" val="86045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561A-54CD-6631-AD4B-D9061BA05067}"/>
              </a:ext>
            </a:extLst>
          </p:cNvPr>
          <p:cNvSpPr>
            <a:spLocks noGrp="1"/>
          </p:cNvSpPr>
          <p:nvPr>
            <p:ph type="title"/>
          </p:nvPr>
        </p:nvSpPr>
        <p:spPr>
          <a:xfrm>
            <a:off x="990600" y="286361"/>
            <a:ext cx="7162800" cy="1143000"/>
          </a:xfrm>
        </p:spPr>
        <p:txBody>
          <a:bodyPr>
            <a:normAutofit fontScale="90000"/>
          </a:bodyPr>
          <a:lstStyle/>
          <a:p>
            <a:r>
              <a:rPr lang="en-US" dirty="0"/>
              <a:t>ETD 2024 Symposium Theme: ETD Visibility at a Global Scale</a:t>
            </a:r>
          </a:p>
        </p:txBody>
      </p:sp>
      <p:sp>
        <p:nvSpPr>
          <p:cNvPr id="3" name="Content Placeholder 2">
            <a:extLst>
              <a:ext uri="{FF2B5EF4-FFF2-40B4-BE49-F238E27FC236}">
                <a16:creationId xmlns:a16="http://schemas.microsoft.com/office/drawing/2014/main" id="{FA551F6A-335A-3B63-BE21-A7312F2C53AF}"/>
              </a:ext>
            </a:extLst>
          </p:cNvPr>
          <p:cNvSpPr>
            <a:spLocks noGrp="1"/>
          </p:cNvSpPr>
          <p:nvPr>
            <p:ph idx="1"/>
          </p:nvPr>
        </p:nvSpPr>
        <p:spPr>
          <a:xfrm>
            <a:off x="1628078" y="1600200"/>
            <a:ext cx="6858000" cy="5257800"/>
          </a:xfrm>
        </p:spPr>
        <p:txBody>
          <a:bodyPr>
            <a:normAutofit fontScale="55000" lnSpcReduction="20000"/>
          </a:bodyPr>
          <a:lstStyle/>
          <a:p>
            <a:r>
              <a:rPr lang="en-US" dirty="0"/>
              <a:t>SUB-THEMES:</a:t>
            </a:r>
          </a:p>
          <a:p>
            <a:r>
              <a:rPr lang="en-US" dirty="0"/>
              <a:t>Application of Large Language Models to ETDs (e.g., automatic </a:t>
            </a:r>
            <a:r>
              <a:rPr lang="en-US" dirty="0" err="1"/>
              <a:t>summarisation</a:t>
            </a:r>
            <a:r>
              <a:rPr lang="en-US" dirty="0"/>
              <a:t> of ETDs, bibliometric analysis)</a:t>
            </a:r>
          </a:p>
          <a:p>
            <a:r>
              <a:rPr lang="en-US" dirty="0"/>
              <a:t>Automatic Analysis of ETDs (e.g., topic modeling)</a:t>
            </a:r>
          </a:p>
          <a:p>
            <a:r>
              <a:rPr lang="en-US" dirty="0"/>
              <a:t>ETD Implementation Use Cases (e.g., infrastructure implementation)</a:t>
            </a:r>
          </a:p>
          <a:p>
            <a:r>
              <a:rPr lang="en-US" dirty="0"/>
              <a:t>ETD Policies and Practices (e.g., policy implementation)</a:t>
            </a:r>
          </a:p>
          <a:p>
            <a:r>
              <a:rPr lang="en-US" dirty="0"/>
              <a:t>ETDs and e-Infrastructures (e.g., national ETD initiatives)</a:t>
            </a:r>
          </a:p>
          <a:p>
            <a:r>
              <a:rPr lang="en-US" dirty="0"/>
              <a:t>ETDs and Long-term Preservation</a:t>
            </a:r>
          </a:p>
          <a:p>
            <a:r>
              <a:rPr lang="en-US" dirty="0"/>
              <a:t>ETDs and Open Access</a:t>
            </a:r>
          </a:p>
          <a:p>
            <a:r>
              <a:rPr lang="en-US" dirty="0"/>
              <a:t>ETDs and Open Science</a:t>
            </a:r>
          </a:p>
          <a:p>
            <a:r>
              <a:rPr lang="en-US" dirty="0"/>
              <a:t>ETDs and Persistent Identifiers</a:t>
            </a:r>
          </a:p>
          <a:p>
            <a:r>
              <a:rPr lang="en-US" dirty="0"/>
              <a:t>ETDs and Research Data</a:t>
            </a:r>
          </a:p>
          <a:p>
            <a:r>
              <a:rPr lang="en-US" dirty="0"/>
              <a:t>General Issues Related to ETDs</a:t>
            </a:r>
          </a:p>
          <a:p>
            <a:r>
              <a:rPr lang="en-US" dirty="0"/>
              <a:t>Global Visibility of ETDs</a:t>
            </a:r>
          </a:p>
          <a:p>
            <a:r>
              <a:rPr lang="en-US" dirty="0"/>
              <a:t>Graduate Education and Training</a:t>
            </a:r>
          </a:p>
          <a:p>
            <a:r>
              <a:rPr lang="en-US" dirty="0"/>
              <a:t>Institutional Repository Platforms</a:t>
            </a:r>
          </a:p>
          <a:p>
            <a:r>
              <a:rPr lang="en-US" dirty="0"/>
              <a:t>National and Global ETD Initiatives</a:t>
            </a:r>
          </a:p>
        </p:txBody>
      </p:sp>
    </p:spTree>
    <p:extLst>
      <p:ext uri="{BB962C8B-B14F-4D97-AF65-F5344CB8AC3E}">
        <p14:creationId xmlns:p14="http://schemas.microsoft.com/office/powerpoint/2010/main" val="1779864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4A29E03-EBBE-4C40-98C4-6C0A497F0432}" type="slidenum">
              <a:rPr lang="en-US" sz="1400" b="0"/>
              <a:pPr eaLnBrk="1" hangingPunct="1"/>
              <a:t>18</a:t>
            </a:fld>
            <a:endParaRPr lang="en-US" sz="1400" b="0"/>
          </a:p>
        </p:txBody>
      </p:sp>
      <p:sp>
        <p:nvSpPr>
          <p:cNvPr id="89090" name="Rectangle 4"/>
          <p:cNvSpPr>
            <a:spLocks noGrp="1" noChangeArrowheads="1"/>
          </p:cNvSpPr>
          <p:nvPr>
            <p:ph type="ctrTitle"/>
          </p:nvPr>
        </p:nvSpPr>
        <p:spPr>
          <a:xfrm>
            <a:off x="685800" y="1289539"/>
            <a:ext cx="7772400" cy="1470025"/>
          </a:xfrm>
        </p:spPr>
        <p:txBody>
          <a:bodyPr>
            <a:normAutofit fontScale="90000"/>
          </a:bodyPr>
          <a:lstStyle/>
          <a:p>
            <a:pPr eaLnBrk="1" hangingPunct="1"/>
            <a:r>
              <a:rPr lang="en-US" sz="4000" dirty="0">
                <a:latin typeface="Arial" charset="0"/>
              </a:rPr>
              <a:t>Questions?</a:t>
            </a:r>
            <a:br>
              <a:rPr lang="en-US" sz="4000" dirty="0">
                <a:latin typeface="Arial" charset="0"/>
              </a:rPr>
            </a:br>
            <a:r>
              <a:rPr lang="en-US" sz="4000" dirty="0">
                <a:latin typeface="Arial" charset="0"/>
              </a:rPr>
              <a:t>Discussion?</a:t>
            </a:r>
            <a:br>
              <a:rPr lang="en-US" sz="4000" dirty="0">
                <a:latin typeface="Arial" charset="0"/>
              </a:rPr>
            </a:br>
            <a:r>
              <a:rPr lang="en-US" sz="4000" dirty="0">
                <a:latin typeface="Arial" charset="0"/>
              </a:rPr>
              <a:t>Recommendations?</a:t>
            </a:r>
            <a:br>
              <a:rPr lang="en-US" sz="4000" dirty="0">
                <a:latin typeface="Arial" charset="0"/>
              </a:rPr>
            </a:br>
            <a:br>
              <a:rPr lang="en-US" sz="4000" dirty="0">
                <a:latin typeface="Arial" charset="0"/>
              </a:rPr>
            </a:br>
            <a:r>
              <a:rPr lang="en-US" sz="4000" dirty="0">
                <a:latin typeface="Arial" charset="0"/>
              </a:rPr>
              <a:t>Please also chat with Board members attending, and the conference organizers!</a:t>
            </a:r>
          </a:p>
        </p:txBody>
      </p:sp>
      <p:sp>
        <p:nvSpPr>
          <p:cNvPr id="89091" name="Rectangle 5"/>
          <p:cNvSpPr>
            <a:spLocks noGrp="1" noChangeArrowheads="1"/>
          </p:cNvSpPr>
          <p:nvPr>
            <p:ph type="subTitle" idx="1"/>
          </p:nvPr>
        </p:nvSpPr>
        <p:spPr>
          <a:xfrm>
            <a:off x="1371600" y="4155831"/>
            <a:ext cx="6400800" cy="2514600"/>
          </a:xfrm>
        </p:spPr>
        <p:txBody>
          <a:bodyPr>
            <a:normAutofit fontScale="92500" lnSpcReduction="20000"/>
          </a:bodyPr>
          <a:lstStyle/>
          <a:p>
            <a:pPr eaLnBrk="1" hangingPunct="1"/>
            <a:endParaRPr lang="en-US" dirty="0">
              <a:latin typeface="Arial" charset="0"/>
            </a:endParaRPr>
          </a:p>
          <a:p>
            <a:pPr eaLnBrk="1" hangingPunct="1"/>
            <a:r>
              <a:rPr lang="en-US" sz="5200" dirty="0">
                <a:latin typeface="Arial" charset="0"/>
              </a:rPr>
              <a:t>Thank You!</a:t>
            </a:r>
          </a:p>
          <a:p>
            <a:pPr eaLnBrk="1" hangingPunct="1"/>
            <a:endParaRPr lang="en-US" dirty="0">
              <a:latin typeface="Arial" charset="0"/>
            </a:endParaRPr>
          </a:p>
          <a:p>
            <a:pPr eaLnBrk="1" hangingPunct="1"/>
            <a:r>
              <a:rPr lang="en-US" dirty="0">
                <a:latin typeface="Arial" charset="0"/>
                <a:hlinkClick r:id="rId3"/>
              </a:rPr>
              <a:t>fox@ndltd.org</a:t>
            </a:r>
            <a:r>
              <a:rPr lang="en-US" dirty="0">
                <a:latin typeface="Arial" charset="0"/>
              </a:rPr>
              <a:t>  </a:t>
            </a:r>
            <a:br>
              <a:rPr lang="en-US" dirty="0">
                <a:latin typeface="Arial" charset="0"/>
              </a:rPr>
            </a:br>
            <a:r>
              <a:rPr lang="en-US" dirty="0">
                <a:latin typeface="Arial" charset="0"/>
                <a:hlinkClick r:id="rId4"/>
              </a:rPr>
              <a:t>http://fox.cs.vt.edu</a:t>
            </a:r>
            <a:r>
              <a:rPr lang="en-US" dirty="0">
                <a:latin typeface="Arial" charset="0"/>
              </a:rPr>
              <a:t>  </a:t>
            </a:r>
          </a:p>
        </p:txBody>
      </p:sp>
    </p:spTree>
    <p:extLst>
      <p:ext uri="{BB962C8B-B14F-4D97-AF65-F5344CB8AC3E}">
        <p14:creationId xmlns:p14="http://schemas.microsoft.com/office/powerpoint/2010/main" val="10710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a:latin typeface="Arial" charset="0"/>
              </a:rPr>
              <a:t>Acknowledgments</a:t>
            </a:r>
            <a:r>
              <a:rPr lang="en-US" dirty="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838200" y="1143000"/>
            <a:ext cx="8229600" cy="4940877"/>
          </a:xfrm>
          <a:noFill/>
        </p:spPr>
        <p:txBody>
          <a:bodyPr lIns="92075" tIns="46038" rIns="92075" bIns="46038">
            <a:normAutofit fontScale="77500" lnSpcReduction="20000"/>
          </a:bodyPr>
          <a:lstStyle/>
          <a:p>
            <a:pPr eaLnBrk="1" hangingPunct="1">
              <a:spcBef>
                <a:spcPct val="40000"/>
              </a:spcBef>
            </a:pPr>
            <a:r>
              <a:rPr lang="en-US" sz="4000" dirty="0">
                <a:latin typeface="Arial" charset="0"/>
              </a:rPr>
              <a:t>Family, mentors, teachers, students, collaborators, colleagues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and Volunteers: Board, Committees, and multiple special assignments</a:t>
            </a:r>
          </a:p>
          <a:p>
            <a:pPr eaLnBrk="1" hangingPunct="1">
              <a:spcBef>
                <a:spcPct val="40000"/>
              </a:spcBef>
            </a:pPr>
            <a:r>
              <a:rPr lang="en-US" sz="4000" dirty="0">
                <a:latin typeface="Arial" charset="0"/>
              </a:rPr>
              <a:t>ETD 2024 Conference Team</a:t>
            </a:r>
          </a:p>
          <a:p>
            <a:pPr eaLnBrk="1" hangingPunct="1">
              <a:spcBef>
                <a:spcPct val="40000"/>
              </a:spcBef>
            </a:pPr>
            <a:r>
              <a:rPr lang="en-US" sz="4000" dirty="0">
                <a:latin typeface="Arial" charset="0"/>
              </a:rPr>
              <a:t>Sponsors, Invited Speakers, Paper/Poster Presenters, Workshop Organizers, and Attendees (in-person, remote)</a:t>
            </a:r>
          </a:p>
        </p:txBody>
      </p:sp>
    </p:spTree>
    <p:extLst>
      <p:ext uri="{BB962C8B-B14F-4D97-AF65-F5344CB8AC3E}">
        <p14:creationId xmlns:p14="http://schemas.microsoft.com/office/powerpoint/2010/main" val="17506877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07"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08"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09"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10"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1511"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dirty="0">
                <a:latin typeface="Arial" charset="0"/>
              </a:rPr>
              <a:t>Acknowledgements (2): Mtgs</a:t>
            </a:r>
          </a:p>
        </p:txBody>
      </p:sp>
      <p:sp>
        <p:nvSpPr>
          <p:cNvPr id="21512" name="Rectangle 9"/>
          <p:cNvSpPr>
            <a:spLocks noGrp="1" noChangeArrowheads="1"/>
          </p:cNvSpPr>
          <p:nvPr>
            <p:ph type="body" idx="1"/>
          </p:nvPr>
        </p:nvSpPr>
        <p:spPr>
          <a:xfrm>
            <a:off x="914401" y="723900"/>
            <a:ext cx="8229599" cy="5791200"/>
          </a:xfrm>
        </p:spPr>
        <p:txBody>
          <a:bodyPr lIns="92075" tIns="46038" rIns="92075" bIns="46038">
            <a:normAutofit fontScale="92500"/>
          </a:bodyPr>
          <a:lstStyle/>
          <a:p>
            <a:pPr eaLnBrk="1" hangingPunct="1">
              <a:spcBef>
                <a:spcPts val="300"/>
              </a:spcBef>
              <a:defRPr/>
            </a:pPr>
            <a:r>
              <a:rPr lang="en-US" sz="2800" dirty="0">
                <a:latin typeface="Arial" charset="0"/>
              </a:rPr>
              <a:t>1987 </a:t>
            </a:r>
            <a:r>
              <a:rPr lang="en-US" sz="2800" dirty="0" err="1">
                <a:latin typeface="Arial" charset="0"/>
              </a:rPr>
              <a:t>mtg</a:t>
            </a:r>
            <a:r>
              <a:rPr lang="en-US" sz="2800" dirty="0">
                <a:latin typeface="Arial" charset="0"/>
              </a:rPr>
              <a:t> in Ann Arbor: UMI, VT, </a:t>
            </a:r>
            <a:r>
              <a:rPr lang="en-US" sz="2800" dirty="0" err="1">
                <a:latin typeface="Arial" charset="0"/>
              </a:rPr>
              <a:t>Arbortext</a:t>
            </a:r>
            <a:r>
              <a:rPr lang="en-US" sz="2800" dirty="0">
                <a:latin typeface="Arial" charset="0"/>
              </a:rPr>
              <a:t>, </a:t>
            </a:r>
            <a:r>
              <a:rPr lang="en-US" sz="2800" dirty="0" err="1">
                <a:latin typeface="Arial" charset="0"/>
              </a:rPr>
              <a:t>Softquad</a:t>
            </a:r>
            <a:endParaRPr lang="en-US" sz="2800" dirty="0">
              <a:latin typeface="Arial" charset="0"/>
            </a:endParaRPr>
          </a:p>
          <a:p>
            <a:pPr eaLnBrk="1" hangingPunct="1">
              <a:spcBef>
                <a:spcPts val="300"/>
              </a:spcBef>
              <a:defRPr/>
            </a:pPr>
            <a:r>
              <a:rPr lang="en-US" sz="2800" dirty="0">
                <a:latin typeface="Arial" charset="0"/>
              </a:rPr>
              <a:t>1992 mtg in Washington: CNI, CGS, UMI, VT+10U’s</a:t>
            </a:r>
          </a:p>
          <a:p>
            <a:pPr eaLnBrk="1" hangingPunct="1">
              <a:spcBef>
                <a:spcPts val="300"/>
              </a:spcBef>
              <a:defRPr/>
            </a:pPr>
            <a:r>
              <a:rPr lang="en-US" sz="2800" dirty="0">
                <a:latin typeface="Arial" charset="0"/>
              </a:rPr>
              <a:t>1993 </a:t>
            </a:r>
            <a:r>
              <a:rPr lang="en-US" sz="2800" dirty="0" err="1">
                <a:latin typeface="Arial" charset="0"/>
              </a:rPr>
              <a:t>mtg</a:t>
            </a:r>
            <a:r>
              <a:rPr lang="en-US" sz="2800" dirty="0">
                <a:latin typeface="Arial" charset="0"/>
              </a:rPr>
              <a:t> in Atlanta: Monticello Electronic Library</a:t>
            </a:r>
          </a:p>
          <a:p>
            <a:pPr eaLnBrk="1" hangingPunct="1">
              <a:spcBef>
                <a:spcPts val="300"/>
              </a:spcBef>
              <a:defRPr/>
            </a:pPr>
            <a:r>
              <a:rPr lang="en-US" sz="2800" dirty="0">
                <a:latin typeface="Arial" charset="0"/>
              </a:rPr>
              <a:t>1994 </a:t>
            </a:r>
            <a:r>
              <a:rPr lang="en-US" sz="2800" dirty="0" err="1">
                <a:latin typeface="Arial" charset="0"/>
              </a:rPr>
              <a:t>mtg</a:t>
            </a:r>
            <a:r>
              <a:rPr lang="en-US" sz="2800" dirty="0">
                <a:latin typeface="Arial" charset="0"/>
              </a:rPr>
              <a:t> at VT: </a:t>
            </a:r>
            <a:r>
              <a:rPr lang="en-US" sz="2800" dirty="0" err="1">
                <a:latin typeface="Arial" charset="0"/>
              </a:rPr>
              <a:t>std</a:t>
            </a:r>
            <a:r>
              <a:rPr lang="en-US" sz="2800" dirty="0">
                <a:latin typeface="Arial" charset="0"/>
              </a:rPr>
              <a:t>: PDF + SGML + multimedia </a:t>
            </a:r>
          </a:p>
          <a:p>
            <a:pPr eaLnBrk="1" hangingPunct="1">
              <a:spcBef>
                <a:spcPts val="300"/>
              </a:spcBef>
              <a:defRPr/>
            </a:pPr>
            <a:r>
              <a:rPr lang="en-US" sz="2800" dirty="0">
                <a:latin typeface="Arial" charset="0"/>
              </a:rPr>
              <a:t>1996 </a:t>
            </a:r>
            <a:r>
              <a:rPr lang="en-US" sz="2800" dirty="0" err="1">
                <a:latin typeface="Arial" charset="0"/>
              </a:rPr>
              <a:t>mtg</a:t>
            </a:r>
            <a:r>
              <a:rPr lang="en-US" sz="2800" dirty="0">
                <a:latin typeface="Arial" charset="0"/>
              </a:rPr>
              <a:t> with funding by SURA and then also by the US Dept. of Education (FIPSE)</a:t>
            </a:r>
          </a:p>
          <a:p>
            <a:pPr eaLnBrk="1" hangingPunct="1">
              <a:spcBef>
                <a:spcPts val="300"/>
              </a:spcBef>
              <a:defRPr/>
            </a:pPr>
            <a:r>
              <a:rPr lang="en-US" sz="2800" dirty="0">
                <a:latin typeface="Arial" charset="0"/>
              </a:rPr>
              <a:t>1997 meetings in UK, Germany, ...</a:t>
            </a:r>
          </a:p>
          <a:p>
            <a:pPr eaLnBrk="1" hangingPunct="1">
              <a:spcBef>
                <a:spcPts val="300"/>
              </a:spcBef>
              <a:defRPr/>
            </a:pPr>
            <a:r>
              <a:rPr lang="en-US" sz="2800" dirty="0">
                <a:latin typeface="Arial" charset="0"/>
              </a:rPr>
              <a:t>1998 – 1</a:t>
            </a:r>
            <a:r>
              <a:rPr lang="en-US" sz="2800" baseline="30000" dirty="0">
                <a:latin typeface="Arial" charset="0"/>
              </a:rPr>
              <a:t>st</a:t>
            </a:r>
            <a:r>
              <a:rPr lang="en-US" sz="2800" dirty="0">
                <a:latin typeface="Arial" charset="0"/>
              </a:rPr>
              <a:t> symposium – Memphis (20)</a:t>
            </a:r>
          </a:p>
          <a:p>
            <a:pPr eaLnBrk="1" hangingPunct="1">
              <a:spcBef>
                <a:spcPct val="0"/>
              </a:spcBef>
              <a:defRPr/>
            </a:pPr>
            <a:r>
              <a:rPr lang="en-US" sz="2800" dirty="0">
                <a:latin typeface="Arial" charset="0"/>
              </a:rPr>
              <a:t>1999 – 2</a:t>
            </a:r>
            <a:r>
              <a:rPr lang="en-US" sz="2800" baseline="30000" dirty="0">
                <a:latin typeface="Arial" charset="0"/>
              </a:rPr>
              <a:t>nd</a:t>
            </a:r>
            <a:r>
              <a:rPr lang="en-US" sz="2800" dirty="0">
                <a:latin typeface="Arial" charset="0"/>
              </a:rPr>
              <a:t> symposium – Blacksburg (70)</a:t>
            </a:r>
          </a:p>
          <a:p>
            <a:pPr eaLnBrk="1" hangingPunct="1">
              <a:spcBef>
                <a:spcPts val="300"/>
              </a:spcBef>
              <a:defRPr/>
            </a:pPr>
            <a:r>
              <a:rPr lang="en-US" sz="2800" dirty="0">
                <a:latin typeface="Arial" charset="0"/>
              </a:rPr>
              <a:t>2000 – 3</a:t>
            </a:r>
            <a:r>
              <a:rPr lang="en-US" sz="2800" baseline="30000" dirty="0">
                <a:latin typeface="Arial" charset="0"/>
              </a:rPr>
              <a:t>rd</a:t>
            </a:r>
            <a:r>
              <a:rPr lang="en-US" sz="2800" dirty="0">
                <a:latin typeface="Arial" charset="0"/>
              </a:rPr>
              <a:t> symposium – St. Petersburg, FL (225)</a:t>
            </a:r>
          </a:p>
          <a:p>
            <a:pPr eaLnBrk="1" hangingPunct="1">
              <a:spcBef>
                <a:spcPts val="300"/>
              </a:spcBef>
              <a:defRPr/>
            </a:pPr>
            <a:r>
              <a:rPr lang="en-US" sz="2800" dirty="0">
                <a:latin typeface="Arial" charset="0"/>
              </a:rPr>
              <a:t>2001 – 4</a:t>
            </a:r>
            <a:r>
              <a:rPr lang="en-US" sz="2800" baseline="30000" dirty="0">
                <a:latin typeface="Arial" charset="0"/>
              </a:rPr>
              <a:t>th</a:t>
            </a:r>
            <a:r>
              <a:rPr lang="en-US" sz="2800" dirty="0">
                <a:latin typeface="Arial" charset="0"/>
              </a:rPr>
              <a:t> symposium – Caltech, Pasadena (200)</a:t>
            </a:r>
          </a:p>
          <a:p>
            <a:pPr eaLnBrk="1" hangingPunct="1">
              <a:spcBef>
                <a:spcPts val="300"/>
              </a:spcBef>
              <a:defRPr/>
            </a:pPr>
            <a:r>
              <a:rPr lang="en-US" sz="2800" dirty="0">
                <a:latin typeface="Arial" charset="0"/>
              </a:rPr>
              <a:t>2002 – 5</a:t>
            </a:r>
            <a:r>
              <a:rPr lang="en-US" sz="2800" baseline="30000" dirty="0">
                <a:latin typeface="Arial" charset="0"/>
              </a:rPr>
              <a:t>th</a:t>
            </a:r>
            <a:r>
              <a:rPr lang="en-US" sz="2800" dirty="0">
                <a:latin typeface="Arial" charset="0"/>
              </a:rPr>
              <a:t> symposium – BYU, Provo, Utah</a:t>
            </a:r>
          </a:p>
          <a:p>
            <a:pPr>
              <a:spcBef>
                <a:spcPts val="300"/>
              </a:spcBef>
              <a:defRPr/>
            </a:pPr>
            <a:r>
              <a:rPr lang="en-US" sz="2800" dirty="0">
                <a:latin typeface="Arial" charset="0"/>
              </a:rPr>
              <a:t>2003 – NDLTD incorporated as int’l non-profit</a:t>
            </a:r>
          </a:p>
          <a:p>
            <a:pPr eaLnBrk="1" hangingPunct="1">
              <a:spcBef>
                <a:spcPts val="300"/>
              </a:spcBef>
              <a:defRPr/>
            </a:pPr>
            <a:endParaRPr lang="en-US" sz="2800" dirty="0">
              <a:latin typeface="Arial" charset="0"/>
            </a:endParaRPr>
          </a:p>
        </p:txBody>
      </p:sp>
    </p:spTree>
    <p:extLst>
      <p:ext uri="{BB962C8B-B14F-4D97-AF65-F5344CB8AC3E}">
        <p14:creationId xmlns:p14="http://schemas.microsoft.com/office/powerpoint/2010/main" val="407058538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a:latin typeface="Arial" charset="0"/>
              </a:rPr>
              <a:t>Acknowledgements (3): Mtgs</a:t>
            </a:r>
          </a:p>
        </p:txBody>
      </p:sp>
      <p:sp>
        <p:nvSpPr>
          <p:cNvPr id="23560" name="Rectangle 9"/>
          <p:cNvSpPr>
            <a:spLocks noGrp="1" noChangeArrowheads="1"/>
          </p:cNvSpPr>
          <p:nvPr>
            <p:ph type="body" idx="1"/>
          </p:nvPr>
        </p:nvSpPr>
        <p:spPr>
          <a:xfrm>
            <a:off x="1246909" y="685800"/>
            <a:ext cx="7439891" cy="6172200"/>
          </a:xfrm>
          <a:noFill/>
        </p:spPr>
        <p:txBody>
          <a:bodyPr lIns="92075" tIns="46038" rIns="92075" bIns="46038">
            <a:normAutofit/>
          </a:bodyPr>
          <a:lstStyle/>
          <a:p>
            <a:pPr eaLnBrk="1" hangingPunct="1">
              <a:spcBef>
                <a:spcPts val="900"/>
              </a:spcBef>
            </a:pPr>
            <a:r>
              <a:rPr lang="en-US" sz="2600" dirty="0">
                <a:latin typeface="Arial" charset="0"/>
              </a:rPr>
              <a:t>2003 – 6</a:t>
            </a:r>
            <a:r>
              <a:rPr lang="en-US" sz="2600" baseline="30000" dirty="0">
                <a:latin typeface="Arial" charset="0"/>
              </a:rPr>
              <a:t>th</a:t>
            </a:r>
            <a:r>
              <a:rPr lang="en-US" sz="2600" dirty="0">
                <a:latin typeface="Arial" charset="0"/>
              </a:rPr>
              <a:t> symposium – Berlin (215 attendees) </a:t>
            </a:r>
          </a:p>
          <a:p>
            <a:pPr eaLnBrk="1" hangingPunct="1">
              <a:spcBef>
                <a:spcPts val="900"/>
              </a:spcBef>
            </a:pPr>
            <a:r>
              <a:rPr lang="en-US" sz="2600" dirty="0">
                <a:latin typeface="Arial" charset="0"/>
              </a:rPr>
              <a:t>2004 – 7</a:t>
            </a:r>
            <a:r>
              <a:rPr lang="en-US" sz="2600" baseline="30000" dirty="0">
                <a:latin typeface="Arial" charset="0"/>
              </a:rPr>
              <a:t>th</a:t>
            </a:r>
            <a:r>
              <a:rPr lang="en-US" sz="2600" dirty="0">
                <a:latin typeface="Arial" charset="0"/>
              </a:rPr>
              <a:t> symposium – U. Kentucky, USA</a:t>
            </a:r>
          </a:p>
          <a:p>
            <a:pPr eaLnBrk="1" hangingPunct="1">
              <a:spcBef>
                <a:spcPts val="900"/>
              </a:spcBef>
            </a:pPr>
            <a:r>
              <a:rPr lang="en-US" sz="2600" dirty="0">
                <a:latin typeface="Arial" charset="0"/>
              </a:rPr>
              <a:t>2005 – 8</a:t>
            </a:r>
            <a:r>
              <a:rPr lang="en-US" sz="2600" baseline="30000" dirty="0">
                <a:latin typeface="Arial" charset="0"/>
              </a:rPr>
              <a:t>th</a:t>
            </a:r>
            <a:r>
              <a:rPr lang="en-US" sz="2600" dirty="0">
                <a:latin typeface="Arial" charset="0"/>
              </a:rPr>
              <a:t> symposium – Sydney, Australia</a:t>
            </a:r>
          </a:p>
          <a:p>
            <a:pPr eaLnBrk="1" hangingPunct="1">
              <a:spcBef>
                <a:spcPts val="900"/>
              </a:spcBef>
            </a:pPr>
            <a:r>
              <a:rPr lang="en-US" sz="2600" dirty="0">
                <a:latin typeface="Arial" charset="0"/>
              </a:rPr>
              <a:t>2006 – 9</a:t>
            </a:r>
            <a:r>
              <a:rPr lang="en-US" sz="2600" baseline="30000" dirty="0">
                <a:latin typeface="Arial" charset="0"/>
              </a:rPr>
              <a:t>th</a:t>
            </a:r>
            <a:r>
              <a:rPr lang="en-US" sz="2600" dirty="0">
                <a:latin typeface="Arial" charset="0"/>
              </a:rPr>
              <a:t> symposium – Quebec City, Canada</a:t>
            </a:r>
          </a:p>
          <a:p>
            <a:pPr eaLnBrk="1" hangingPunct="1">
              <a:spcBef>
                <a:spcPts val="900"/>
              </a:spcBef>
            </a:pPr>
            <a:r>
              <a:rPr lang="en-US" sz="2600" dirty="0">
                <a:latin typeface="Arial" charset="0"/>
              </a:rPr>
              <a:t>2007 – 10</a:t>
            </a:r>
            <a:r>
              <a:rPr lang="en-US" sz="2600" baseline="30000" dirty="0">
                <a:latin typeface="Arial" charset="0"/>
              </a:rPr>
              <a:t>th</a:t>
            </a:r>
            <a:r>
              <a:rPr lang="en-US" sz="2600" dirty="0">
                <a:latin typeface="Arial" charset="0"/>
              </a:rPr>
              <a:t> symposium – Uppsala, Sweden</a:t>
            </a:r>
          </a:p>
          <a:p>
            <a:pPr eaLnBrk="1" hangingPunct="1">
              <a:spcBef>
                <a:spcPts val="900"/>
              </a:spcBef>
            </a:pPr>
            <a:r>
              <a:rPr lang="en-US" sz="2600" dirty="0">
                <a:latin typeface="Arial" charset="0"/>
              </a:rPr>
              <a:t>2008 – 11</a:t>
            </a:r>
            <a:r>
              <a:rPr lang="en-US" sz="2600" baseline="30000" dirty="0">
                <a:latin typeface="Arial" charset="0"/>
              </a:rPr>
              <a:t>th</a:t>
            </a:r>
            <a:r>
              <a:rPr lang="en-US" sz="2600" dirty="0">
                <a:latin typeface="Arial" charset="0"/>
              </a:rPr>
              <a:t> symposium – Aberdeen, Scotland</a:t>
            </a:r>
          </a:p>
          <a:p>
            <a:pPr eaLnBrk="1" hangingPunct="1">
              <a:spcBef>
                <a:spcPts val="900"/>
              </a:spcBef>
            </a:pPr>
            <a:r>
              <a:rPr lang="en-US" sz="2600" dirty="0">
                <a:latin typeface="Arial" charset="0"/>
              </a:rPr>
              <a:t>2009 – 12</a:t>
            </a:r>
            <a:r>
              <a:rPr lang="en-US" sz="2600" baseline="30000" dirty="0">
                <a:latin typeface="Arial" charset="0"/>
              </a:rPr>
              <a:t>th</a:t>
            </a:r>
            <a:r>
              <a:rPr lang="en-US" sz="2600" dirty="0">
                <a:latin typeface="Arial" charset="0"/>
              </a:rPr>
              <a:t> symposium – Pittsburgh, PA, USA</a:t>
            </a:r>
          </a:p>
          <a:p>
            <a:pPr eaLnBrk="1" hangingPunct="1">
              <a:spcBef>
                <a:spcPts val="900"/>
              </a:spcBef>
            </a:pPr>
            <a:r>
              <a:rPr lang="en-US" sz="2600" dirty="0">
                <a:latin typeface="Arial" charset="0"/>
              </a:rPr>
              <a:t>2010 – 13</a:t>
            </a:r>
            <a:r>
              <a:rPr lang="en-US" sz="2600" baseline="30000" dirty="0">
                <a:latin typeface="Arial" charset="0"/>
              </a:rPr>
              <a:t>th</a:t>
            </a:r>
            <a:r>
              <a:rPr lang="en-US" sz="2600" dirty="0">
                <a:latin typeface="Arial" charset="0"/>
              </a:rPr>
              <a:t> symposium – Austin, TX, USA</a:t>
            </a:r>
          </a:p>
          <a:p>
            <a:pPr eaLnBrk="1" hangingPunct="1">
              <a:spcBef>
                <a:spcPts val="900"/>
              </a:spcBef>
            </a:pPr>
            <a:r>
              <a:rPr lang="en-US" sz="2600" dirty="0">
                <a:latin typeface="Arial" charset="0"/>
              </a:rPr>
              <a:t>2011 – 14</a:t>
            </a:r>
            <a:r>
              <a:rPr lang="en-US" sz="2600" baseline="30000" dirty="0">
                <a:latin typeface="Arial" charset="0"/>
              </a:rPr>
              <a:t>th</a:t>
            </a:r>
            <a:r>
              <a:rPr lang="en-US" sz="2600" dirty="0">
                <a:latin typeface="Arial" charset="0"/>
              </a:rPr>
              <a:t> symposium – Cape Town, S. Africa</a:t>
            </a:r>
          </a:p>
          <a:p>
            <a:pPr>
              <a:spcBef>
                <a:spcPts val="900"/>
              </a:spcBef>
            </a:pPr>
            <a:r>
              <a:rPr lang="en-US" sz="2600" dirty="0">
                <a:latin typeface="Arial" charset="0"/>
              </a:rPr>
              <a:t>2012 – 15</a:t>
            </a:r>
            <a:r>
              <a:rPr lang="en-US" sz="2600" baseline="30000" dirty="0">
                <a:latin typeface="Arial" charset="0"/>
              </a:rPr>
              <a:t>th</a:t>
            </a:r>
            <a:r>
              <a:rPr lang="en-US" sz="2600" dirty="0">
                <a:latin typeface="Arial" charset="0"/>
              </a:rPr>
              <a:t> symposium – Lima, Peru</a:t>
            </a:r>
          </a:p>
          <a:p>
            <a:pPr>
              <a:spcBef>
                <a:spcPts val="900"/>
              </a:spcBef>
            </a:pPr>
            <a:r>
              <a:rPr lang="en-US" sz="2600" dirty="0">
                <a:latin typeface="Arial" charset="0"/>
              </a:rPr>
              <a:t>2013 – 16</a:t>
            </a:r>
            <a:r>
              <a:rPr lang="en-US" sz="2600" baseline="30000" dirty="0">
                <a:latin typeface="Arial" charset="0"/>
              </a:rPr>
              <a:t>th</a:t>
            </a:r>
            <a:r>
              <a:rPr lang="en-US" sz="2600" dirty="0">
                <a:latin typeface="Arial" charset="0"/>
              </a:rPr>
              <a:t> symposium – Hong Kong</a:t>
            </a:r>
          </a:p>
          <a:p>
            <a:pPr>
              <a:spcBef>
                <a:spcPts val="900"/>
              </a:spcBef>
            </a:pPr>
            <a:r>
              <a:rPr lang="en-US" sz="2600" dirty="0">
                <a:latin typeface="Arial" charset="0"/>
              </a:rPr>
              <a:t>2014 – 17</a:t>
            </a:r>
            <a:r>
              <a:rPr lang="en-US" sz="2600" baseline="30000" dirty="0">
                <a:latin typeface="Arial" charset="0"/>
              </a:rPr>
              <a:t>th</a:t>
            </a:r>
            <a:r>
              <a:rPr lang="en-US" sz="2600" dirty="0">
                <a:latin typeface="Arial" charset="0"/>
              </a:rPr>
              <a:t> symposium – Leicester, England</a:t>
            </a:r>
          </a:p>
        </p:txBody>
      </p:sp>
    </p:spTree>
    <p:extLst>
      <p:ext uri="{BB962C8B-B14F-4D97-AF65-F5344CB8AC3E}">
        <p14:creationId xmlns:p14="http://schemas.microsoft.com/office/powerpoint/2010/main" val="11208279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dirty="0">
                <a:latin typeface="Arial" charset="0"/>
              </a:rPr>
              <a:t>Acknowledgements (4): Mtgs</a:t>
            </a:r>
          </a:p>
        </p:txBody>
      </p:sp>
      <p:sp>
        <p:nvSpPr>
          <p:cNvPr id="23560" name="Rectangle 9"/>
          <p:cNvSpPr>
            <a:spLocks noGrp="1" noChangeArrowheads="1"/>
          </p:cNvSpPr>
          <p:nvPr>
            <p:ph type="body" idx="1"/>
          </p:nvPr>
        </p:nvSpPr>
        <p:spPr>
          <a:xfrm>
            <a:off x="685800" y="875434"/>
            <a:ext cx="8634845" cy="5450032"/>
          </a:xfrm>
          <a:noFill/>
        </p:spPr>
        <p:txBody>
          <a:bodyPr lIns="92075" tIns="46038" rIns="92075" bIns="46038">
            <a:normAutofit fontScale="92500" lnSpcReduction="20000"/>
          </a:bodyPr>
          <a:lstStyle/>
          <a:p>
            <a:pPr>
              <a:spcBef>
                <a:spcPts val="900"/>
              </a:spcBef>
            </a:pPr>
            <a:r>
              <a:rPr lang="en-US" dirty="0">
                <a:latin typeface="Arial" charset="0"/>
              </a:rPr>
              <a:t>2015 – 18</a:t>
            </a:r>
            <a:r>
              <a:rPr lang="en-US" baseline="30000" dirty="0">
                <a:latin typeface="Arial" charset="0"/>
              </a:rPr>
              <a:t>th</a:t>
            </a:r>
            <a:r>
              <a:rPr lang="en-US" dirty="0">
                <a:latin typeface="Arial" charset="0"/>
              </a:rPr>
              <a:t> symposium – New Delhi, India</a:t>
            </a:r>
          </a:p>
          <a:p>
            <a:pPr>
              <a:spcBef>
                <a:spcPts val="900"/>
              </a:spcBef>
            </a:pPr>
            <a:r>
              <a:rPr lang="en-US" dirty="0">
                <a:latin typeface="Arial" charset="0"/>
              </a:rPr>
              <a:t>2016 – 19</a:t>
            </a:r>
            <a:r>
              <a:rPr lang="en-US" baseline="30000" dirty="0">
                <a:latin typeface="Arial" charset="0"/>
              </a:rPr>
              <a:t>th</a:t>
            </a:r>
            <a:r>
              <a:rPr lang="en-US" dirty="0">
                <a:latin typeface="Arial" charset="0"/>
              </a:rPr>
              <a:t> symposium – Lille, France</a:t>
            </a:r>
          </a:p>
          <a:p>
            <a:pPr>
              <a:spcBef>
                <a:spcPts val="900"/>
              </a:spcBef>
            </a:pPr>
            <a:r>
              <a:rPr lang="en-US" dirty="0">
                <a:latin typeface="Arial" charset="0"/>
              </a:rPr>
              <a:t>2017 – 20</a:t>
            </a:r>
            <a:r>
              <a:rPr lang="en-US" baseline="30000" dirty="0">
                <a:latin typeface="Arial" charset="0"/>
              </a:rPr>
              <a:t>th</a:t>
            </a:r>
            <a:r>
              <a:rPr lang="en-US" dirty="0">
                <a:latin typeface="Arial" charset="0"/>
              </a:rPr>
              <a:t> symposium – Washington, D.C.</a:t>
            </a:r>
          </a:p>
          <a:p>
            <a:pPr>
              <a:spcBef>
                <a:spcPts val="900"/>
              </a:spcBef>
            </a:pPr>
            <a:r>
              <a:rPr lang="en-US" dirty="0">
                <a:latin typeface="Arial" charset="0"/>
              </a:rPr>
              <a:t>2018 – 21</a:t>
            </a:r>
            <a:r>
              <a:rPr lang="en-US" baseline="30000" dirty="0">
                <a:latin typeface="Arial" charset="0"/>
              </a:rPr>
              <a:t>th</a:t>
            </a:r>
            <a:r>
              <a:rPr lang="en-US" dirty="0">
                <a:latin typeface="Arial" charset="0"/>
              </a:rPr>
              <a:t> symposium – Taipei, Taiwan</a:t>
            </a:r>
          </a:p>
          <a:p>
            <a:pPr>
              <a:spcBef>
                <a:spcPts val="900"/>
              </a:spcBef>
            </a:pPr>
            <a:r>
              <a:rPr lang="en-US" dirty="0">
                <a:latin typeface="Arial" charset="0"/>
              </a:rPr>
              <a:t>2019 – 22</a:t>
            </a:r>
            <a:r>
              <a:rPr lang="en-US" baseline="30000" dirty="0">
                <a:latin typeface="Arial" charset="0"/>
              </a:rPr>
              <a:t>th</a:t>
            </a:r>
            <a:r>
              <a:rPr lang="en-US" dirty="0">
                <a:latin typeface="Arial" charset="0"/>
              </a:rPr>
              <a:t> symposium – Porto, Portugal</a:t>
            </a:r>
          </a:p>
          <a:p>
            <a:pPr>
              <a:spcBef>
                <a:spcPts val="900"/>
              </a:spcBef>
            </a:pPr>
            <a:r>
              <a:rPr lang="en-US" dirty="0">
                <a:latin typeface="Arial" charset="0"/>
              </a:rPr>
              <a:t>2020 – 23</a:t>
            </a:r>
            <a:r>
              <a:rPr lang="en-US" baseline="30000" dirty="0">
                <a:latin typeface="Arial" charset="0"/>
              </a:rPr>
              <a:t>th</a:t>
            </a:r>
            <a:r>
              <a:rPr lang="en-US" dirty="0">
                <a:latin typeface="Arial" charset="0"/>
              </a:rPr>
              <a:t> symposium – Al Ain, UAE</a:t>
            </a:r>
          </a:p>
          <a:p>
            <a:pPr>
              <a:spcBef>
                <a:spcPts val="900"/>
              </a:spcBef>
            </a:pPr>
            <a:r>
              <a:rPr lang="en-US" dirty="0">
                <a:latin typeface="Arial" charset="0"/>
              </a:rPr>
              <a:t>2021 – 24</a:t>
            </a:r>
            <a:r>
              <a:rPr lang="en-US" baseline="30000" dirty="0">
                <a:latin typeface="Arial" charset="0"/>
              </a:rPr>
              <a:t>th</a:t>
            </a:r>
            <a:r>
              <a:rPr lang="en-US" dirty="0">
                <a:latin typeface="Arial" charset="0"/>
              </a:rPr>
              <a:t> symposium – Abu Dhabi, UAE</a:t>
            </a:r>
          </a:p>
          <a:p>
            <a:pPr>
              <a:spcBef>
                <a:spcPts val="900"/>
              </a:spcBef>
            </a:pPr>
            <a:r>
              <a:rPr lang="en-US" dirty="0">
                <a:latin typeface="Arial" charset="0"/>
              </a:rPr>
              <a:t>2022 – 25</a:t>
            </a:r>
            <a:r>
              <a:rPr lang="en-US" baseline="30000" dirty="0">
                <a:latin typeface="Arial" charset="0"/>
              </a:rPr>
              <a:t>th</a:t>
            </a:r>
            <a:r>
              <a:rPr lang="en-US" dirty="0">
                <a:latin typeface="Arial" charset="0"/>
              </a:rPr>
              <a:t> symposium – Novi Sad, Serbia</a:t>
            </a:r>
          </a:p>
          <a:p>
            <a:pPr>
              <a:spcBef>
                <a:spcPts val="900"/>
              </a:spcBef>
            </a:pPr>
            <a:r>
              <a:rPr lang="en-US" dirty="0">
                <a:latin typeface="Arial" charset="0"/>
              </a:rPr>
              <a:t>2023 – 26</a:t>
            </a:r>
            <a:r>
              <a:rPr lang="en-US" baseline="30000" dirty="0">
                <a:latin typeface="Arial" charset="0"/>
              </a:rPr>
              <a:t>th</a:t>
            </a:r>
            <a:r>
              <a:rPr lang="en-US" dirty="0">
                <a:latin typeface="Arial" charset="0"/>
              </a:rPr>
              <a:t> symposium – </a:t>
            </a:r>
            <a:r>
              <a:rPr lang="en-US" dirty="0" err="1">
                <a:latin typeface="Arial" charset="0"/>
              </a:rPr>
              <a:t>Gandhinagar,India</a:t>
            </a:r>
            <a:endParaRPr lang="en-US" dirty="0">
              <a:latin typeface="Arial" charset="0"/>
            </a:endParaRPr>
          </a:p>
          <a:p>
            <a:pPr>
              <a:spcBef>
                <a:spcPts val="900"/>
              </a:spcBef>
            </a:pPr>
            <a:r>
              <a:rPr lang="en-US" dirty="0">
                <a:latin typeface="Arial" charset="0"/>
              </a:rPr>
              <a:t>2024 – 27</a:t>
            </a:r>
            <a:r>
              <a:rPr lang="en-US" baseline="30000" dirty="0">
                <a:latin typeface="Arial" charset="0"/>
              </a:rPr>
              <a:t>th</a:t>
            </a:r>
            <a:r>
              <a:rPr lang="en-US" dirty="0">
                <a:latin typeface="Arial" charset="0"/>
              </a:rPr>
              <a:t> symposium – Livingstone, Zambia</a:t>
            </a:r>
          </a:p>
          <a:p>
            <a:pPr>
              <a:spcBef>
                <a:spcPts val="900"/>
              </a:spcBef>
            </a:pPr>
            <a:r>
              <a:rPr lang="en-US" dirty="0">
                <a:latin typeface="Arial" charset="0"/>
              </a:rPr>
              <a:t>2025 – 28</a:t>
            </a:r>
            <a:r>
              <a:rPr lang="en-US" baseline="30000" dirty="0">
                <a:latin typeface="Arial" charset="0"/>
              </a:rPr>
              <a:t>th</a:t>
            </a:r>
            <a:r>
              <a:rPr lang="en-US" dirty="0">
                <a:latin typeface="Arial" charset="0"/>
              </a:rPr>
              <a:t> symposium – virtual w. </a:t>
            </a:r>
            <a:r>
              <a:rPr lang="en-US" dirty="0">
                <a:latin typeface="Arial" charset="0"/>
                <a:hlinkClick r:id="rId3"/>
              </a:rPr>
              <a:t>USETDA</a:t>
            </a:r>
            <a:endParaRPr lang="en-US" dirty="0">
              <a:latin typeface="Arial" charset="0"/>
            </a:endParaRPr>
          </a:p>
        </p:txBody>
      </p:sp>
    </p:spTree>
    <p:extLst>
      <p:ext uri="{BB962C8B-B14F-4D97-AF65-F5344CB8AC3E}">
        <p14:creationId xmlns:p14="http://schemas.microsoft.com/office/powerpoint/2010/main" val="6888711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6</a:t>
            </a:fld>
            <a:endParaRPr lang="en-US" b="0" dirty="0"/>
          </a:p>
        </p:txBody>
      </p:sp>
      <p:pic>
        <p:nvPicPr>
          <p:cNvPr id="3" name="Picture 2">
            <a:extLst>
              <a:ext uri="{FF2B5EF4-FFF2-40B4-BE49-F238E27FC236}">
                <a16:creationId xmlns:a16="http://schemas.microsoft.com/office/drawing/2014/main" id="{5AB4C31B-27D8-83D6-2AE7-BBDE97594CD3}"/>
              </a:ext>
            </a:extLst>
          </p:cNvPr>
          <p:cNvPicPr>
            <a:picLocks noChangeAspect="1"/>
          </p:cNvPicPr>
          <p:nvPr/>
        </p:nvPicPr>
        <p:blipFill>
          <a:blip r:embed="rId3"/>
          <a:stretch>
            <a:fillRect/>
          </a:stretch>
        </p:blipFill>
        <p:spPr>
          <a:xfrm>
            <a:off x="914400" y="384656"/>
            <a:ext cx="7772400" cy="5122390"/>
          </a:xfrm>
          <a:prstGeom prst="rect">
            <a:avLst/>
          </a:prstGeom>
        </p:spPr>
      </p:pic>
      <p:sp>
        <p:nvSpPr>
          <p:cNvPr id="5" name="TextBox 4">
            <a:extLst>
              <a:ext uri="{FF2B5EF4-FFF2-40B4-BE49-F238E27FC236}">
                <a16:creationId xmlns:a16="http://schemas.microsoft.com/office/drawing/2014/main" id="{59801369-7323-62B0-35CE-F744F608D8BD}"/>
              </a:ext>
            </a:extLst>
          </p:cNvPr>
          <p:cNvSpPr txBox="1"/>
          <p:nvPr/>
        </p:nvSpPr>
        <p:spPr>
          <a:xfrm>
            <a:off x="6743981" y="196792"/>
            <a:ext cx="2022069" cy="2308324"/>
          </a:xfrm>
          <a:prstGeom prst="rect">
            <a:avLst/>
          </a:prstGeom>
          <a:noFill/>
        </p:spPr>
        <p:txBody>
          <a:bodyPr wrap="square" rtlCol="0">
            <a:spAutoFit/>
          </a:bodyPr>
          <a:lstStyle/>
          <a:p>
            <a:pPr algn="r"/>
            <a:r>
              <a:rPr lang="en-US" sz="4800" b="1" dirty="0"/>
              <a:t>Digital</a:t>
            </a:r>
          </a:p>
          <a:p>
            <a:pPr algn="r"/>
            <a:r>
              <a:rPr lang="en-US" sz="4800" b="1" dirty="0"/>
              <a:t>Library</a:t>
            </a:r>
          </a:p>
          <a:p>
            <a:pPr algn="r"/>
            <a:r>
              <a:rPr lang="en-US" sz="4800" b="1" dirty="0"/>
              <a:t>Triad</a:t>
            </a:r>
          </a:p>
        </p:txBody>
      </p:sp>
      <p:sp>
        <p:nvSpPr>
          <p:cNvPr id="6" name="TextBox 5">
            <a:extLst>
              <a:ext uri="{FF2B5EF4-FFF2-40B4-BE49-F238E27FC236}">
                <a16:creationId xmlns:a16="http://schemas.microsoft.com/office/drawing/2014/main" id="{538FE702-1E8C-F417-4814-E12478D26165}"/>
              </a:ext>
            </a:extLst>
          </p:cNvPr>
          <p:cNvSpPr txBox="1"/>
          <p:nvPr/>
        </p:nvSpPr>
        <p:spPr>
          <a:xfrm>
            <a:off x="4010891" y="5747032"/>
            <a:ext cx="4502964" cy="646331"/>
          </a:xfrm>
          <a:prstGeom prst="rect">
            <a:avLst/>
          </a:prstGeom>
          <a:noFill/>
        </p:spPr>
        <p:txBody>
          <a:bodyPr wrap="none" rtlCol="0">
            <a:spAutoFit/>
          </a:bodyPr>
          <a:lstStyle/>
          <a:p>
            <a:r>
              <a:rPr lang="en-US" b="0" i="0" dirty="0">
                <a:solidFill>
                  <a:srgbClr val="000000"/>
                </a:solidFill>
                <a:effectLst/>
                <a:latin typeface="Times"/>
              </a:rPr>
              <a:t>15-17 June 2003 NSF-sponsored Workshop on</a:t>
            </a:r>
          </a:p>
          <a:p>
            <a:r>
              <a:rPr lang="en-US" b="0" i="0" dirty="0">
                <a:solidFill>
                  <a:srgbClr val="000000"/>
                </a:solidFill>
                <a:effectLst/>
                <a:latin typeface="Times"/>
              </a:rPr>
              <a:t>Post-DL Research Directions, Chatham, MA</a:t>
            </a:r>
            <a:endParaRPr lang="en-US" dirty="0"/>
          </a:p>
        </p:txBody>
      </p:sp>
    </p:spTree>
    <p:extLst>
      <p:ext uri="{BB962C8B-B14F-4D97-AF65-F5344CB8AC3E}">
        <p14:creationId xmlns:p14="http://schemas.microsoft.com/office/powerpoint/2010/main" val="191414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46049" y="395416"/>
            <a:ext cx="8229600" cy="762000"/>
          </a:xfrm>
        </p:spPr>
        <p:txBody>
          <a:bodyPr>
            <a:noAutofit/>
          </a:bodyPr>
          <a:lstStyle/>
          <a:p>
            <a:r>
              <a:rPr lang="en-US" b="1" dirty="0">
                <a:latin typeface="Arial" charset="0"/>
              </a:rPr>
              <a:t>PEOPLE:</a:t>
            </a:r>
            <a:br>
              <a:rPr lang="en-US" b="1" dirty="0">
                <a:latin typeface="Arial" charset="0"/>
              </a:rPr>
            </a:br>
            <a:r>
              <a:rPr lang="en-US" dirty="0">
                <a:latin typeface="Arial" charset="0"/>
              </a:rPr>
              <a:t>How You Can Participate</a:t>
            </a:r>
          </a:p>
        </p:txBody>
      </p:sp>
      <p:sp>
        <p:nvSpPr>
          <p:cNvPr id="12291" name="Content Placeholder 2"/>
          <p:cNvSpPr>
            <a:spLocks noGrp="1"/>
          </p:cNvSpPr>
          <p:nvPr>
            <p:ph idx="1"/>
          </p:nvPr>
        </p:nvSpPr>
        <p:spPr>
          <a:xfrm>
            <a:off x="959004" y="1907059"/>
            <a:ext cx="8032595" cy="4950941"/>
          </a:xfrm>
        </p:spPr>
        <p:txBody>
          <a:bodyPr>
            <a:normAutofit fontScale="92500" lnSpcReduction="10000"/>
          </a:bodyPr>
          <a:lstStyle/>
          <a:p>
            <a:pPr>
              <a:spcBef>
                <a:spcPts val="0"/>
              </a:spcBef>
              <a:defRPr/>
            </a:pPr>
            <a:r>
              <a:rPr lang="en-US" sz="2800" dirty="0">
                <a:latin typeface="Arial" charset="0"/>
                <a:cs typeface="+mn-cs"/>
              </a:rPr>
              <a:t>Membership (individual, institution, consortium), Donations</a:t>
            </a:r>
          </a:p>
          <a:p>
            <a:pPr>
              <a:spcBef>
                <a:spcPts val="0"/>
              </a:spcBef>
              <a:defRPr/>
            </a:pPr>
            <a:endParaRPr lang="en-US" sz="2800" dirty="0">
              <a:latin typeface="Arial" charset="0"/>
              <a:cs typeface="+mn-cs"/>
            </a:endParaRPr>
          </a:p>
          <a:p>
            <a:pPr>
              <a:spcBef>
                <a:spcPts val="0"/>
              </a:spcBef>
              <a:defRPr/>
            </a:pPr>
            <a:r>
              <a:rPr lang="en-US" sz="2800">
                <a:latin typeface="Arial" charset="0"/>
                <a:cs typeface="+mn-cs"/>
              </a:rPr>
              <a:t>Ambassador/mentor </a:t>
            </a:r>
            <a:r>
              <a:rPr lang="en-US" sz="2800" dirty="0">
                <a:latin typeface="Arial" charset="0"/>
                <a:cs typeface="+mn-cs"/>
              </a:rPr>
              <a:t>(local, national, global)</a:t>
            </a:r>
          </a:p>
          <a:p>
            <a:pPr>
              <a:spcBef>
                <a:spcPts val="0"/>
              </a:spcBef>
              <a:defRPr/>
            </a:pPr>
            <a:endParaRPr lang="en-US" sz="2800" dirty="0">
              <a:latin typeface="Arial" charset="0"/>
              <a:cs typeface="+mn-cs"/>
            </a:endParaRPr>
          </a:p>
          <a:p>
            <a:pPr>
              <a:spcBef>
                <a:spcPts val="0"/>
              </a:spcBef>
              <a:defRPr/>
            </a:pPr>
            <a:r>
              <a:rPr lang="en-US" sz="2800" dirty="0">
                <a:latin typeface="Arial" charset="0"/>
                <a:cs typeface="+mn-cs"/>
                <a:hlinkClick r:id="rId3"/>
              </a:rPr>
              <a:t>NDLTD Committees and special roles</a:t>
            </a:r>
            <a:r>
              <a:rPr lang="en-US" sz="2800" dirty="0">
                <a:latin typeface="Arial" charset="0"/>
                <a:cs typeface="+mn-cs"/>
              </a:rPr>
              <a:t>:</a:t>
            </a:r>
          </a:p>
          <a:p>
            <a:pPr lvl="1">
              <a:spcBef>
                <a:spcPts val="0"/>
              </a:spcBef>
              <a:defRPr/>
            </a:pPr>
            <a:r>
              <a:rPr lang="en-US" dirty="0">
                <a:latin typeface="Arial" charset="0"/>
                <a:cs typeface="+mn-cs"/>
              </a:rPr>
              <a:t>Conference (incl. awards, webinars) </a:t>
            </a:r>
          </a:p>
          <a:p>
            <a:pPr lvl="1">
              <a:spcBef>
                <a:spcPts val="0"/>
              </a:spcBef>
              <a:defRPr/>
            </a:pPr>
            <a:r>
              <a:rPr lang="en-US" dirty="0">
                <a:latin typeface="Arial" charset="0"/>
              </a:rPr>
              <a:t>Finance, Journal of ETDs (J-</a:t>
            </a:r>
            <a:r>
              <a:rPr lang="en-US" dirty="0" err="1">
                <a:latin typeface="Arial" charset="0"/>
              </a:rPr>
              <a:t>ETD.org</a:t>
            </a:r>
            <a:r>
              <a:rPr lang="en-US" dirty="0">
                <a:latin typeface="Arial" charset="0"/>
              </a:rPr>
              <a:t>)</a:t>
            </a:r>
            <a:endParaRPr lang="en-US" dirty="0">
              <a:latin typeface="Arial" charset="0"/>
              <a:cs typeface="+mn-cs"/>
            </a:endParaRPr>
          </a:p>
          <a:p>
            <a:pPr lvl="1">
              <a:spcBef>
                <a:spcPts val="0"/>
              </a:spcBef>
              <a:defRPr/>
            </a:pPr>
            <a:r>
              <a:rPr lang="en-US" dirty="0">
                <a:latin typeface="Arial" charset="0"/>
                <a:cs typeface="+mn-cs"/>
              </a:rPr>
              <a:t>Membership: soon using </a:t>
            </a:r>
            <a:r>
              <a:rPr lang="en-US" dirty="0" err="1">
                <a:latin typeface="Arial" charset="0"/>
                <a:cs typeface="+mn-cs"/>
              </a:rPr>
              <a:t>MemberPress</a:t>
            </a:r>
            <a:r>
              <a:rPr lang="en-US" dirty="0">
                <a:latin typeface="Arial" charset="0"/>
                <a:cs typeface="+mn-cs"/>
              </a:rPr>
              <a:t>, PayPal, and Stripe</a:t>
            </a:r>
          </a:p>
          <a:p>
            <a:pPr lvl="1">
              <a:spcBef>
                <a:spcPts val="0"/>
              </a:spcBef>
              <a:defRPr/>
            </a:pPr>
            <a:r>
              <a:rPr lang="en-US" dirty="0">
                <a:latin typeface="Arial" charset="0"/>
                <a:cs typeface="+mn-cs"/>
              </a:rPr>
              <a:t>Nominations </a:t>
            </a:r>
          </a:p>
          <a:p>
            <a:pPr lvl="1">
              <a:spcBef>
                <a:spcPts val="0"/>
              </a:spcBef>
              <a:defRPr/>
            </a:pPr>
            <a:r>
              <a:rPr lang="en-US" dirty="0">
                <a:latin typeface="Arial" charset="0"/>
              </a:rPr>
              <a:t>Union Catalog, Global Search </a:t>
            </a:r>
          </a:p>
          <a:p>
            <a:pPr lvl="1">
              <a:spcBef>
                <a:spcPts val="0"/>
              </a:spcBef>
              <a:defRPr/>
            </a:pPr>
            <a:r>
              <a:rPr lang="en-US" dirty="0">
                <a:latin typeface="Arial" charset="0"/>
              </a:rPr>
              <a:t>Website (news &amp; social media), R&amp;D</a:t>
            </a:r>
          </a:p>
        </p:txBody>
      </p:sp>
      <p:sp>
        <p:nvSpPr>
          <p:cNvPr id="6861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7</a:t>
            </a:fld>
            <a:endParaRPr lang="en-US" sz="1400" b="0"/>
          </a:p>
        </p:txBody>
      </p:sp>
    </p:spTree>
    <p:extLst>
      <p:ext uri="{BB962C8B-B14F-4D97-AF65-F5344CB8AC3E}">
        <p14:creationId xmlns:p14="http://schemas.microsoft.com/office/powerpoint/2010/main" val="415836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xfrm>
            <a:off x="6676086" y="6287284"/>
            <a:ext cx="2133600" cy="365125"/>
          </a:xfrm>
          <a:noFill/>
        </p:spPr>
        <p:txBody>
          <a:bodyPr/>
          <a:lstStyle/>
          <a:p>
            <a:fld id="{F2778E84-4186-485F-B7F1-9553804E2439}" type="slidenum">
              <a:rPr lang="en-US" smtClean="0"/>
              <a:pPr/>
              <a:t>8</a:t>
            </a:fld>
            <a:endParaRPr lang="en-US"/>
          </a:p>
        </p:txBody>
      </p:sp>
      <p:graphicFrame>
        <p:nvGraphicFramePr>
          <p:cNvPr id="2050" name="Object 2"/>
          <p:cNvGraphicFramePr>
            <a:graphicFrameLocks noChangeAspect="1"/>
          </p:cNvGraphicFramePr>
          <p:nvPr>
            <p:extLst>
              <p:ext uri="{D42A27DB-BD31-4B8C-83A1-F6EECF244321}">
                <p14:modId xmlns:p14="http://schemas.microsoft.com/office/powerpoint/2010/main" val="2892650551"/>
              </p:ext>
            </p:extLst>
          </p:nvPr>
        </p:nvGraphicFramePr>
        <p:xfrm>
          <a:off x="260999" y="875022"/>
          <a:ext cx="8548687" cy="4079875"/>
        </p:xfrm>
        <a:graphic>
          <a:graphicData uri="http://schemas.openxmlformats.org/presentationml/2006/ole">
            <mc:AlternateContent xmlns:mc="http://schemas.openxmlformats.org/markup-compatibility/2006">
              <mc:Choice xmlns:v="urn:schemas-microsoft-com:vml" Requires="v">
                <p:oleObj name="MS Org Chart" r:id="rId3" imgW="4349520" imgH="2076120" progId="">
                  <p:embed followColorScheme="full"/>
                </p:oleObj>
              </mc:Choice>
              <mc:Fallback>
                <p:oleObj name="MS Org Chart" r:id="rId3" imgW="4349520" imgH="2076120" progId="">
                  <p:embed followColorScheme="full"/>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99" y="875022"/>
                        <a:ext cx="8548687" cy="4079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Rectangle 2">
            <a:extLst>
              <a:ext uri="{FF2B5EF4-FFF2-40B4-BE49-F238E27FC236}">
                <a16:creationId xmlns:a16="http://schemas.microsoft.com/office/drawing/2014/main" id="{99935891-C763-14F3-A78F-19C4F38A1047}"/>
              </a:ext>
            </a:extLst>
          </p:cNvPr>
          <p:cNvSpPr/>
          <p:nvPr/>
        </p:nvSpPr>
        <p:spPr>
          <a:xfrm>
            <a:off x="2213065" y="298760"/>
            <a:ext cx="4695567" cy="117440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8">
            <a:extLst>
              <a:ext uri="{FF2B5EF4-FFF2-40B4-BE49-F238E27FC236}">
                <a16:creationId xmlns:a16="http://schemas.microsoft.com/office/drawing/2014/main" id="{CFE25B50-467C-9758-D834-80AB9E3A7367}"/>
              </a:ext>
            </a:extLst>
          </p:cNvPr>
          <p:cNvSpPr txBox="1">
            <a:spLocks noChangeArrowheads="1"/>
          </p:cNvSpPr>
          <p:nvPr/>
        </p:nvSpPr>
        <p:spPr>
          <a:xfrm>
            <a:off x="522248" y="388153"/>
            <a:ext cx="8077200" cy="800100"/>
          </a:xfrm>
          <a:prstGeom prst="rect">
            <a:avLst/>
          </a:prstGeom>
          <a:noFill/>
          <a:effectLst>
            <a:outerShdw blurRad="50800" dist="50800" dir="5400000" sx="100103" sy="100103" algn="ctr" rotWithShape="0">
              <a:srgbClr val="000000">
                <a:alpha val="0"/>
              </a:srgbClr>
            </a:outerShdw>
          </a:effectLst>
        </p:spPr>
        <p:txBody>
          <a:bodyPr lIns="92075" tIns="46038" rIns="92075" bIns="46038"/>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b="1" dirty="0">
                <a:latin typeface="Arial" charset="0"/>
              </a:rPr>
              <a:t>CONTENT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Oval 4"/>
          <p:cNvSpPr>
            <a:spLocks noChangeArrowheads="1"/>
          </p:cNvSpPr>
          <p:nvPr/>
        </p:nvSpPr>
        <p:spPr bwMode="auto">
          <a:xfrm>
            <a:off x="3167063" y="2209800"/>
            <a:ext cx="2211387" cy="2057400"/>
          </a:xfrm>
          <a:prstGeom prst="ellipse">
            <a:avLst/>
          </a:prstGeom>
          <a:noFill/>
          <a:ln w="28575">
            <a:solidFill>
              <a:srgbClr val="FF66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3" name="Oval 5"/>
          <p:cNvSpPr>
            <a:spLocks noChangeArrowheads="1"/>
          </p:cNvSpPr>
          <p:nvPr/>
        </p:nvSpPr>
        <p:spPr bwMode="auto">
          <a:xfrm>
            <a:off x="1219200" y="600075"/>
            <a:ext cx="6067425" cy="5715000"/>
          </a:xfrm>
          <a:prstGeom prst="ellipse">
            <a:avLst/>
          </a:prstGeom>
          <a:noFill/>
          <a:ln w="28575">
            <a:solidFill>
              <a:srgbClr val="FF66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4" name="Oval 6"/>
          <p:cNvSpPr>
            <a:spLocks noChangeArrowheads="1"/>
          </p:cNvSpPr>
          <p:nvPr/>
        </p:nvSpPr>
        <p:spPr bwMode="auto">
          <a:xfrm>
            <a:off x="685800" y="55563"/>
            <a:ext cx="7162800" cy="6781800"/>
          </a:xfrm>
          <a:prstGeom prst="ellipse">
            <a:avLst/>
          </a:prstGeom>
          <a:noFill/>
          <a:ln w="9525">
            <a:solidFill>
              <a:srgbClr val="CC0066"/>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5" name="Line 7"/>
          <p:cNvSpPr>
            <a:spLocks noChangeShapeType="1"/>
          </p:cNvSpPr>
          <p:nvPr/>
        </p:nvSpPr>
        <p:spPr bwMode="auto">
          <a:xfrm flipV="1">
            <a:off x="685800" y="3352800"/>
            <a:ext cx="7162800" cy="0"/>
          </a:xfrm>
          <a:prstGeom prst="line">
            <a:avLst/>
          </a:prstGeom>
          <a:noFill/>
          <a:ln w="28575">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6" name="Line 8"/>
          <p:cNvSpPr>
            <a:spLocks noChangeShapeType="1"/>
          </p:cNvSpPr>
          <p:nvPr/>
        </p:nvSpPr>
        <p:spPr bwMode="auto">
          <a:xfrm>
            <a:off x="4267200" y="22225"/>
            <a:ext cx="0" cy="6835775"/>
          </a:xfrm>
          <a:prstGeom prst="line">
            <a:avLst/>
          </a:prstGeom>
          <a:noFill/>
          <a:ln w="28575">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7" name="Text Box 9"/>
          <p:cNvSpPr txBox="1">
            <a:spLocks noChangeArrowheads="1"/>
          </p:cNvSpPr>
          <p:nvPr/>
        </p:nvSpPr>
        <p:spPr bwMode="auto">
          <a:xfrm rot="-2349452">
            <a:off x="3175000" y="2528888"/>
            <a:ext cx="10715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creation</a:t>
            </a:r>
          </a:p>
        </p:txBody>
      </p:sp>
      <p:sp>
        <p:nvSpPr>
          <p:cNvPr id="191498" name="Text Box 10"/>
          <p:cNvSpPr txBox="1">
            <a:spLocks noChangeArrowheads="1"/>
          </p:cNvSpPr>
          <p:nvPr/>
        </p:nvSpPr>
        <p:spPr bwMode="auto">
          <a:xfrm rot="2860990">
            <a:off x="4098131" y="2591594"/>
            <a:ext cx="14652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distribution</a:t>
            </a:r>
          </a:p>
        </p:txBody>
      </p:sp>
      <p:sp>
        <p:nvSpPr>
          <p:cNvPr id="191499" name="Text Box 11"/>
          <p:cNvSpPr txBox="1">
            <a:spLocks noChangeArrowheads="1"/>
          </p:cNvSpPr>
          <p:nvPr/>
        </p:nvSpPr>
        <p:spPr bwMode="auto">
          <a:xfrm rot="-2350453">
            <a:off x="4203700" y="3581400"/>
            <a:ext cx="9874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seeking</a:t>
            </a:r>
          </a:p>
        </p:txBody>
      </p:sp>
      <p:sp>
        <p:nvSpPr>
          <p:cNvPr id="191500" name="Text Box 12"/>
          <p:cNvSpPr txBox="1">
            <a:spLocks noChangeArrowheads="1"/>
          </p:cNvSpPr>
          <p:nvPr/>
        </p:nvSpPr>
        <p:spPr bwMode="auto">
          <a:xfrm rot="2686510">
            <a:off x="3178175" y="3575050"/>
            <a:ext cx="12811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utilization</a:t>
            </a:r>
          </a:p>
        </p:txBody>
      </p:sp>
      <p:grpSp>
        <p:nvGrpSpPr>
          <p:cNvPr id="44042" name="Group 13"/>
          <p:cNvGrpSpPr>
            <a:grpSpLocks/>
          </p:cNvGrpSpPr>
          <p:nvPr/>
        </p:nvGrpSpPr>
        <p:grpSpPr bwMode="auto">
          <a:xfrm>
            <a:off x="4619625" y="3405188"/>
            <a:ext cx="1704975" cy="1624012"/>
            <a:chOff x="2723" y="2112"/>
            <a:chExt cx="1074" cy="1023"/>
          </a:xfrm>
        </p:grpSpPr>
        <p:sp>
          <p:nvSpPr>
            <p:cNvPr id="191502" name="Text Box 14"/>
            <p:cNvSpPr txBox="1">
              <a:spLocks noChangeArrowheads="1"/>
            </p:cNvSpPr>
            <p:nvPr/>
          </p:nvSpPr>
          <p:spPr bwMode="auto">
            <a:xfrm>
              <a:off x="3552" y="2112"/>
              <a:ext cx="11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2000" u="sng">
                <a:solidFill>
                  <a:schemeClr val="accent2"/>
                </a:solidFill>
                <a:latin typeface="Times New Roman" charset="0"/>
                <a:cs typeface="+mn-cs"/>
              </a:endParaRPr>
            </a:p>
          </p:txBody>
        </p:sp>
        <p:sp>
          <p:nvSpPr>
            <p:cNvPr id="191503" name="Text Box 15"/>
            <p:cNvSpPr txBox="1">
              <a:spLocks noChangeArrowheads="1"/>
            </p:cNvSpPr>
            <p:nvPr/>
          </p:nvSpPr>
          <p:spPr bwMode="auto">
            <a:xfrm rot="19590531">
              <a:off x="2723" y="2501"/>
              <a:ext cx="1074" cy="6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searching,</a:t>
              </a:r>
            </a:p>
            <a:p>
              <a:pPr algn="ctr">
                <a:defRPr/>
              </a:pPr>
              <a:r>
                <a:rPr lang="en-US" sz="2000">
                  <a:latin typeface="Times New Roman" charset="0"/>
                  <a:cs typeface="+mn-cs"/>
                </a:rPr>
                <a:t>browsing, </a:t>
              </a:r>
            </a:p>
            <a:p>
              <a:pPr algn="ctr">
                <a:defRPr/>
              </a:pPr>
              <a:r>
                <a:rPr lang="en-US" sz="2000">
                  <a:latin typeface="Times New Roman" charset="0"/>
                  <a:cs typeface="+mn-cs"/>
                </a:rPr>
                <a:t>recommending</a:t>
              </a:r>
            </a:p>
          </p:txBody>
        </p:sp>
      </p:grpSp>
      <p:sp>
        <p:nvSpPr>
          <p:cNvPr id="191504" name="Text Box 16"/>
          <p:cNvSpPr txBox="1">
            <a:spLocks noChangeArrowheads="1"/>
          </p:cNvSpPr>
          <p:nvPr/>
        </p:nvSpPr>
        <p:spPr bwMode="auto">
          <a:xfrm rot="3322571">
            <a:off x="4727575" y="1878013"/>
            <a:ext cx="20351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storing, archiving,</a:t>
            </a:r>
          </a:p>
          <a:p>
            <a:pPr algn="ctr">
              <a:defRPr/>
            </a:pPr>
            <a:r>
              <a:rPr lang="en-US" sz="2000">
                <a:latin typeface="Times New Roman" charset="0"/>
                <a:cs typeface="+mn-cs"/>
              </a:rPr>
              <a:t> networking</a:t>
            </a:r>
          </a:p>
        </p:txBody>
      </p:sp>
      <p:sp>
        <p:nvSpPr>
          <p:cNvPr id="191505" name="Line 17"/>
          <p:cNvSpPr>
            <a:spLocks noChangeShapeType="1"/>
          </p:cNvSpPr>
          <p:nvPr/>
        </p:nvSpPr>
        <p:spPr bwMode="auto">
          <a:xfrm flipV="1">
            <a:off x="1905000" y="815975"/>
            <a:ext cx="76200" cy="87313"/>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6" name="Line 18"/>
          <p:cNvSpPr>
            <a:spLocks noChangeShapeType="1"/>
          </p:cNvSpPr>
          <p:nvPr/>
        </p:nvSpPr>
        <p:spPr bwMode="auto">
          <a:xfrm>
            <a:off x="6553200" y="838200"/>
            <a:ext cx="76200" cy="762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7" name="Line 19"/>
          <p:cNvSpPr>
            <a:spLocks noChangeShapeType="1"/>
          </p:cNvSpPr>
          <p:nvPr/>
        </p:nvSpPr>
        <p:spPr bwMode="auto">
          <a:xfrm flipH="1">
            <a:off x="6858000" y="5697538"/>
            <a:ext cx="61913" cy="9366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8" name="Text Box 20"/>
          <p:cNvSpPr txBox="1">
            <a:spLocks noChangeArrowheads="1"/>
          </p:cNvSpPr>
          <p:nvPr/>
        </p:nvSpPr>
        <p:spPr bwMode="auto">
          <a:xfrm rot="-2728235">
            <a:off x="935832" y="1520031"/>
            <a:ext cx="3402012"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authoring, modifying, </a:t>
            </a:r>
          </a:p>
          <a:p>
            <a:pPr algn="ctr">
              <a:defRPr/>
            </a:pPr>
            <a:r>
              <a:rPr lang="en-US" sz="2000">
                <a:latin typeface="Times New Roman" charset="0"/>
                <a:cs typeface="+mn-cs"/>
              </a:rPr>
              <a:t>describing organizing, indexing</a:t>
            </a:r>
          </a:p>
        </p:txBody>
      </p:sp>
      <p:sp>
        <p:nvSpPr>
          <p:cNvPr id="191509" name="Text Box 21"/>
          <p:cNvSpPr txBox="1">
            <a:spLocks noChangeArrowheads="1"/>
          </p:cNvSpPr>
          <p:nvPr/>
        </p:nvSpPr>
        <p:spPr bwMode="auto">
          <a:xfrm rot="-46609252">
            <a:off x="656432" y="1434306"/>
            <a:ext cx="1555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preservability, </a:t>
            </a:r>
          </a:p>
        </p:txBody>
      </p:sp>
      <p:sp>
        <p:nvSpPr>
          <p:cNvPr id="191510" name="Text Box 22"/>
          <p:cNvSpPr txBox="1">
            <a:spLocks noChangeArrowheads="1"/>
          </p:cNvSpPr>
          <p:nvPr/>
        </p:nvSpPr>
        <p:spPr bwMode="auto">
          <a:xfrm rot="-177707593">
            <a:off x="441325" y="2476500"/>
            <a:ext cx="11747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similarity, </a:t>
            </a:r>
          </a:p>
          <a:p>
            <a:pPr>
              <a:defRPr/>
            </a:pPr>
            <a:r>
              <a:rPr lang="en-US">
                <a:solidFill>
                  <a:srgbClr val="CC0066"/>
                </a:solidFill>
                <a:latin typeface="Times New Roman" charset="0"/>
                <a:cs typeface="+mn-cs"/>
              </a:rPr>
              <a:t>timeliness,</a:t>
            </a:r>
          </a:p>
        </p:txBody>
      </p:sp>
      <p:sp>
        <p:nvSpPr>
          <p:cNvPr id="191511" name="Text Box 23"/>
          <p:cNvSpPr txBox="1">
            <a:spLocks noChangeArrowheads="1"/>
          </p:cNvSpPr>
          <p:nvPr/>
        </p:nvSpPr>
        <p:spPr bwMode="auto">
          <a:xfrm rot="-23549132">
            <a:off x="1885950" y="481013"/>
            <a:ext cx="1111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accuracy, </a:t>
            </a:r>
          </a:p>
        </p:txBody>
      </p:sp>
      <p:sp>
        <p:nvSpPr>
          <p:cNvPr id="191512" name="Text Box 24"/>
          <p:cNvSpPr txBox="1">
            <a:spLocks noChangeArrowheads="1"/>
          </p:cNvSpPr>
          <p:nvPr/>
        </p:nvSpPr>
        <p:spPr bwMode="auto">
          <a:xfrm rot="-22330421">
            <a:off x="2847975" y="76200"/>
            <a:ext cx="1530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completeness, </a:t>
            </a:r>
          </a:p>
        </p:txBody>
      </p:sp>
      <p:sp>
        <p:nvSpPr>
          <p:cNvPr id="191513" name="Text Box 25"/>
          <p:cNvSpPr txBox="1">
            <a:spLocks noChangeArrowheads="1"/>
          </p:cNvSpPr>
          <p:nvPr/>
        </p:nvSpPr>
        <p:spPr bwMode="auto">
          <a:xfrm rot="-22321479">
            <a:off x="2927350" y="336550"/>
            <a:ext cx="14351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conformance </a:t>
            </a:r>
          </a:p>
        </p:txBody>
      </p:sp>
      <p:sp>
        <p:nvSpPr>
          <p:cNvPr id="191514" name="Text Box 26"/>
          <p:cNvSpPr txBox="1">
            <a:spLocks noChangeArrowheads="1"/>
          </p:cNvSpPr>
          <p:nvPr/>
        </p:nvSpPr>
        <p:spPr bwMode="auto">
          <a:xfrm rot="2476408">
            <a:off x="5246688" y="1179513"/>
            <a:ext cx="26860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 preservability</a:t>
            </a:r>
          </a:p>
        </p:txBody>
      </p:sp>
      <p:sp>
        <p:nvSpPr>
          <p:cNvPr id="191515" name="Text Box 27"/>
          <p:cNvSpPr txBox="1">
            <a:spLocks noChangeArrowheads="1"/>
          </p:cNvSpPr>
          <p:nvPr/>
        </p:nvSpPr>
        <p:spPr bwMode="auto">
          <a:xfrm rot="4890909">
            <a:off x="424657" y="3867943"/>
            <a:ext cx="1193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pertinence,</a:t>
            </a:r>
          </a:p>
        </p:txBody>
      </p:sp>
      <p:sp>
        <p:nvSpPr>
          <p:cNvPr id="191516" name="Text Box 28"/>
          <p:cNvSpPr txBox="1">
            <a:spLocks noChangeArrowheads="1"/>
          </p:cNvSpPr>
          <p:nvPr/>
        </p:nvSpPr>
        <p:spPr bwMode="auto">
          <a:xfrm rot="3361961">
            <a:off x="896144" y="5010944"/>
            <a:ext cx="1346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significance,</a:t>
            </a:r>
          </a:p>
        </p:txBody>
      </p:sp>
      <p:sp>
        <p:nvSpPr>
          <p:cNvPr id="191517" name="Text Box 29"/>
          <p:cNvSpPr txBox="1">
            <a:spLocks noChangeArrowheads="1"/>
          </p:cNvSpPr>
          <p:nvPr/>
        </p:nvSpPr>
        <p:spPr bwMode="auto">
          <a:xfrm rot="660885">
            <a:off x="3155950" y="6415088"/>
            <a:ext cx="1111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timeliness</a:t>
            </a:r>
          </a:p>
        </p:txBody>
      </p:sp>
      <p:sp>
        <p:nvSpPr>
          <p:cNvPr id="191518" name="Text Box 30"/>
          <p:cNvSpPr txBox="1">
            <a:spLocks noChangeArrowheads="1"/>
          </p:cNvSpPr>
          <p:nvPr/>
        </p:nvSpPr>
        <p:spPr bwMode="auto">
          <a:xfrm rot="-2906685">
            <a:off x="6358732" y="5147468"/>
            <a:ext cx="1060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relevance</a:t>
            </a:r>
          </a:p>
        </p:txBody>
      </p:sp>
      <p:sp>
        <p:nvSpPr>
          <p:cNvPr id="191519" name="Text Box 31"/>
          <p:cNvSpPr txBox="1">
            <a:spLocks noChangeArrowheads="1"/>
          </p:cNvSpPr>
          <p:nvPr/>
        </p:nvSpPr>
        <p:spPr bwMode="auto">
          <a:xfrm rot="-2878114">
            <a:off x="795337" y="865188"/>
            <a:ext cx="10128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Active</a:t>
            </a:r>
          </a:p>
        </p:txBody>
      </p:sp>
      <p:sp>
        <p:nvSpPr>
          <p:cNvPr id="191520" name="Text Box 32"/>
          <p:cNvSpPr txBox="1">
            <a:spLocks noChangeArrowheads="1"/>
          </p:cNvSpPr>
          <p:nvPr/>
        </p:nvSpPr>
        <p:spPr bwMode="auto">
          <a:xfrm rot="-18241359">
            <a:off x="6775450" y="1365250"/>
            <a:ext cx="1689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Semi-active</a:t>
            </a:r>
          </a:p>
        </p:txBody>
      </p:sp>
      <p:sp>
        <p:nvSpPr>
          <p:cNvPr id="191521" name="Text Box 33"/>
          <p:cNvSpPr txBox="1">
            <a:spLocks noChangeArrowheads="1"/>
          </p:cNvSpPr>
          <p:nvPr/>
        </p:nvSpPr>
        <p:spPr bwMode="auto">
          <a:xfrm rot="-19270587">
            <a:off x="1596094" y="6193558"/>
            <a:ext cx="12334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336600"/>
                </a:solidFill>
                <a:latin typeface="Times New Roman" charset="0"/>
                <a:cs typeface="+mn-cs"/>
              </a:rPr>
              <a:t>Inactive</a:t>
            </a:r>
          </a:p>
        </p:txBody>
      </p:sp>
      <p:sp>
        <p:nvSpPr>
          <p:cNvPr id="191522" name="Text Box 34"/>
          <p:cNvSpPr txBox="1">
            <a:spLocks noChangeArrowheads="1"/>
          </p:cNvSpPr>
          <p:nvPr/>
        </p:nvSpPr>
        <p:spPr bwMode="auto">
          <a:xfrm rot="2242402">
            <a:off x="1828800" y="59578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a:t>
            </a:r>
          </a:p>
        </p:txBody>
      </p:sp>
      <p:grpSp>
        <p:nvGrpSpPr>
          <p:cNvPr id="44062" name="Group 35"/>
          <p:cNvGrpSpPr>
            <a:grpSpLocks/>
          </p:cNvGrpSpPr>
          <p:nvPr/>
        </p:nvGrpSpPr>
        <p:grpSpPr bwMode="auto">
          <a:xfrm rot="5068226">
            <a:off x="2664619" y="4029869"/>
            <a:ext cx="1400175" cy="1039813"/>
            <a:chOff x="2808" y="2300"/>
            <a:chExt cx="882" cy="655"/>
          </a:xfrm>
        </p:grpSpPr>
        <p:sp>
          <p:nvSpPr>
            <p:cNvPr id="191524" name="Text Box 36"/>
            <p:cNvSpPr txBox="1">
              <a:spLocks noChangeArrowheads="1"/>
            </p:cNvSpPr>
            <p:nvPr/>
          </p:nvSpPr>
          <p:spPr bwMode="auto">
            <a:xfrm>
              <a:off x="3379" y="2297"/>
              <a:ext cx="308" cy="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spAutoFit/>
            </a:bodyPr>
            <a:lstStyle/>
            <a:p>
              <a:pPr>
                <a:defRPr/>
              </a:pPr>
              <a:endParaRPr lang="en-US" sz="2000" u="sng">
                <a:solidFill>
                  <a:schemeClr val="accent2"/>
                </a:solidFill>
                <a:latin typeface="Times New Roman" charset="0"/>
                <a:cs typeface="+mn-cs"/>
              </a:endParaRPr>
            </a:p>
          </p:txBody>
        </p:sp>
        <p:sp>
          <p:nvSpPr>
            <p:cNvPr id="191525" name="Text Box 37"/>
            <p:cNvSpPr txBox="1">
              <a:spLocks noChangeArrowheads="1"/>
            </p:cNvSpPr>
            <p:nvPr/>
          </p:nvSpPr>
          <p:spPr bwMode="auto">
            <a:xfrm rot="19590531">
              <a:off x="2808" y="2512"/>
              <a:ext cx="768" cy="4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accessing,</a:t>
              </a:r>
            </a:p>
            <a:p>
              <a:pPr algn="ctr">
                <a:defRPr/>
              </a:pPr>
              <a:r>
                <a:rPr lang="en-US" sz="2000">
                  <a:latin typeface="Times New Roman" charset="0"/>
                  <a:cs typeface="+mn-cs"/>
                </a:rPr>
                <a:t>filtering</a:t>
              </a:r>
            </a:p>
          </p:txBody>
        </p:sp>
      </p:grpSp>
      <p:sp>
        <p:nvSpPr>
          <p:cNvPr id="191527" name="Text Box 39"/>
          <p:cNvSpPr txBox="1">
            <a:spLocks noChangeArrowheads="1"/>
          </p:cNvSpPr>
          <p:nvPr/>
        </p:nvSpPr>
        <p:spPr bwMode="auto">
          <a:xfrm>
            <a:off x="6321563" y="5929270"/>
            <a:ext cx="2784737"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rgbClr val="CC33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cs typeface="+mn-cs"/>
              </a:rPr>
              <a:t>Gonçalves</a:t>
            </a:r>
            <a:r>
              <a:rPr lang="en-US" dirty="0">
                <a:cs typeface="+mn-cs"/>
              </a:rPr>
              <a:t> et al. 2007</a:t>
            </a:r>
          </a:p>
          <a:p>
            <a:pPr algn="r" eaLnBrk="0" hangingPunct="0">
              <a:defRPr/>
            </a:pPr>
            <a:r>
              <a:rPr lang="pl-PL" dirty="0"/>
              <a:t>http://dx.doi.org/</a:t>
            </a:r>
          </a:p>
          <a:p>
            <a:pPr algn="r" eaLnBrk="0" hangingPunct="0">
              <a:defRPr/>
            </a:pPr>
            <a:r>
              <a:rPr lang="pl-PL" dirty="0"/>
              <a:t>10.1016/j.ipm.2006.11.010</a:t>
            </a:r>
            <a:endParaRPr lang="en-US" dirty="0">
              <a:cs typeface="+mn-cs"/>
            </a:endParaRPr>
          </a:p>
        </p:txBody>
      </p:sp>
      <p:sp>
        <p:nvSpPr>
          <p:cNvPr id="2" name="TextBox 1"/>
          <p:cNvSpPr txBox="1"/>
          <p:nvPr/>
        </p:nvSpPr>
        <p:spPr>
          <a:xfrm>
            <a:off x="6805451" y="102914"/>
            <a:ext cx="2217915" cy="1569660"/>
          </a:xfrm>
          <a:prstGeom prst="rect">
            <a:avLst/>
          </a:prstGeom>
          <a:noFill/>
        </p:spPr>
        <p:txBody>
          <a:bodyPr wrap="none" rtlCol="0">
            <a:spAutoFit/>
          </a:bodyPr>
          <a:lstStyle/>
          <a:p>
            <a:pPr algn="r"/>
            <a:r>
              <a:rPr lang="en-US" sz="3200" b="1" dirty="0"/>
              <a:t>Information</a:t>
            </a:r>
          </a:p>
          <a:p>
            <a:pPr algn="r"/>
            <a:r>
              <a:rPr lang="en-US" sz="3200" b="1" dirty="0"/>
              <a:t>Life</a:t>
            </a:r>
          </a:p>
          <a:p>
            <a:pPr algn="r"/>
            <a:r>
              <a:rPr lang="en-US" sz="3200" b="1" dirty="0"/>
              <a:t>Cycle</a:t>
            </a:r>
          </a:p>
        </p:txBody>
      </p:sp>
      <p:sp>
        <p:nvSpPr>
          <p:cNvPr id="3" name="TextBox 2">
            <a:extLst>
              <a:ext uri="{FF2B5EF4-FFF2-40B4-BE49-F238E27FC236}">
                <a16:creationId xmlns:a16="http://schemas.microsoft.com/office/drawing/2014/main" id="{F42AFFF5-33D0-F6F6-3415-AB0B384FEFE5}"/>
              </a:ext>
            </a:extLst>
          </p:cNvPr>
          <p:cNvSpPr txBox="1"/>
          <p:nvPr/>
        </p:nvSpPr>
        <p:spPr>
          <a:xfrm>
            <a:off x="-51111" y="-79908"/>
            <a:ext cx="2583336" cy="707886"/>
          </a:xfrm>
          <a:prstGeom prst="rect">
            <a:avLst/>
          </a:prstGeom>
          <a:noFill/>
        </p:spPr>
        <p:txBody>
          <a:bodyPr wrap="none" rtlCol="0">
            <a:spAutoFit/>
          </a:bodyPr>
          <a:lstStyle/>
          <a:p>
            <a:pPr algn="r"/>
            <a:r>
              <a:rPr lang="en-US" sz="4000" b="1" dirty="0"/>
              <a:t>Technology</a:t>
            </a:r>
          </a:p>
        </p:txBody>
      </p:sp>
    </p:spTree>
    <p:extLst>
      <p:ext uri="{BB962C8B-B14F-4D97-AF65-F5344CB8AC3E}">
        <p14:creationId xmlns:p14="http://schemas.microsoft.com/office/powerpoint/2010/main" val="756132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596</TotalTime>
  <Words>1254</Words>
  <Application>Microsoft Macintosh PowerPoint</Application>
  <PresentationFormat>On-screen Show (4:3)</PresentationFormat>
  <Paragraphs>208</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Times</vt:lpstr>
      <vt:lpstr>Times New Roman</vt:lpstr>
      <vt:lpstr>Office Theme</vt:lpstr>
      <vt:lpstr>MS Org Chart</vt:lpstr>
      <vt:lpstr>Welcome ETD 2024: 27th Int’l Symposium on ETDs Livingstone, Zambia Nov. 4-6, 2024  Edward A. Fox Executive Director, Chairman of the Board  NDLTD, www.ndltd.org   fox@ndltd.org       http://fox.cs.vt.edu/talks/2024/    Professor, Department of Computer Science Virginia Tech, Blacksburg, VA 24061 USA</vt:lpstr>
      <vt:lpstr>Acknowledgments </vt:lpstr>
      <vt:lpstr>Acknowledgements (2): Mtgs</vt:lpstr>
      <vt:lpstr>Acknowledgements (3): Mtgs</vt:lpstr>
      <vt:lpstr>Acknowledgements (4): Mtgs</vt:lpstr>
      <vt:lpstr>PowerPoint Presentation</vt:lpstr>
      <vt:lpstr>PEOPLE: How You Can Participate</vt:lpstr>
      <vt:lpstr>PowerPoint Presentation</vt:lpstr>
      <vt:lpstr>PowerPoint Presentation</vt:lpstr>
      <vt:lpstr>ETD-MS</vt:lpstr>
      <vt:lpstr>OAI - Open Archives Initiative https://www.openarchives.org/ </vt:lpstr>
      <vt:lpstr>PowerPoint Presentation</vt:lpstr>
      <vt:lpstr>PowerPoint Presentation</vt:lpstr>
      <vt:lpstr>Mission</vt:lpstr>
      <vt:lpstr>Selected Benefits</vt:lpstr>
      <vt:lpstr>Spirit of NDLTD</vt:lpstr>
      <vt:lpstr>ETD 2024 Symposium Theme: ETD Visibility at a Global Scale</vt:lpstr>
      <vt:lpstr>Questions? Discussion? Recommendations?  Please also chat with Board members attending, and the conference organizers!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Fox, Edward</cp:lastModifiedBy>
  <cp:revision>55</cp:revision>
  <cp:lastPrinted>2024-11-04T01:02:04Z</cp:lastPrinted>
  <dcterms:created xsi:type="dcterms:W3CDTF">2011-09-11T14:21:50Z</dcterms:created>
  <dcterms:modified xsi:type="dcterms:W3CDTF">2024-11-04T01:03:09Z</dcterms:modified>
</cp:coreProperties>
</file>