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71" r:id="rId3"/>
    <p:sldId id="280" r:id="rId4"/>
    <p:sldId id="281" r:id="rId5"/>
    <p:sldId id="284" r:id="rId6"/>
    <p:sldId id="721" r:id="rId7"/>
    <p:sldId id="278" r:id="rId8"/>
    <p:sldId id="720" r:id="rId9"/>
    <p:sldId id="277" r:id="rId10"/>
    <p:sldId id="269" r:id="rId11"/>
    <p:sldId id="267" r:id="rId12"/>
    <p:sldId id="282" r:id="rId13"/>
    <p:sldId id="261" r:id="rId14"/>
    <p:sldId id="273" r:id="rId15"/>
    <p:sldId id="279" r:id="rId16"/>
    <p:sldId id="266" r:id="rId17"/>
    <p:sldId id="285" r:id="rId18"/>
    <p:sldId id="28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9616" autoAdjust="0"/>
  </p:normalViewPr>
  <p:slideViewPr>
    <p:cSldViewPr snapToGrid="0" snapToObjects="1">
      <p:cViewPr varScale="1">
        <p:scale>
          <a:sx n="245" d="100"/>
          <a:sy n="245" d="100"/>
        </p:scale>
        <p:origin x="4456" y="168"/>
      </p:cViewPr>
      <p:guideLst>
        <p:guide orient="horz" pos="2160"/>
        <p:guide pos="2880"/>
      </p:guideLst>
    </p:cSldViewPr>
  </p:slideViewPr>
  <p:notesTextViewPr>
    <p:cViewPr>
      <p:scale>
        <a:sx n="100" d="100"/>
        <a:sy n="100" d="100"/>
      </p:scale>
      <p:origin x="0" y="0"/>
    </p:cViewPr>
  </p:notesTextViewPr>
  <p:sorterViewPr>
    <p:cViewPr>
      <p:scale>
        <a:sx n="1" d="1"/>
        <a:sy n="1" d="1"/>
      </p:scale>
      <p:origin x="0" y="8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E42EBF-291B-254C-8E96-84572FF23902}" type="datetimeFigureOut">
              <a:rPr lang="en-US" smtClean="0"/>
              <a:t>10/1/23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A8F799-55A9-EC4D-A1D1-62CC9C146084}" type="slidenum">
              <a:rPr lang="en-US" smtClean="0"/>
              <a:t>‹#›</a:t>
            </a:fld>
            <a:endParaRPr lang="en-US"/>
          </a:p>
        </p:txBody>
      </p:sp>
    </p:spTree>
    <p:extLst>
      <p:ext uri="{BB962C8B-B14F-4D97-AF65-F5344CB8AC3E}">
        <p14:creationId xmlns:p14="http://schemas.microsoft.com/office/powerpoint/2010/main" val="15729824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CA6C77E-B87F-0E43-92A6-00FF88C6B392}" type="slidenum">
              <a:rPr lang="en-US" b="0">
                <a:latin typeface="Times New Roman" charset="0"/>
              </a:rPr>
              <a:pPr eaLnBrk="1" hangingPunct="1"/>
              <a:t>1</a:t>
            </a:fld>
            <a:endParaRPr lang="en-US" b="0">
              <a:latin typeface="Times New Roman"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2536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1DDA078-274F-2142-862C-00DFB3F48498}" type="slidenum">
              <a:rPr lang="en-US" b="0">
                <a:latin typeface="Times New Roman" charset="0"/>
              </a:rPr>
              <a:pPr eaLnBrk="1" hangingPunct="1"/>
              <a:t>11</a:t>
            </a:fld>
            <a:endParaRPr lang="en-US" b="0">
              <a:latin typeface="Times New Roman"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C73603EF-F54B-4A4E-A17C-28A6B782FEA2}" type="slidenum">
              <a:rPr lang="en-US" sz="1200" b="0">
                <a:latin typeface="Times New Roman" charset="0"/>
              </a:rPr>
              <a:pPr eaLnBrk="1" hangingPunct="1"/>
              <a:t>12</a:t>
            </a:fld>
            <a:endParaRPr lang="en-US" sz="1200" b="0">
              <a:latin typeface="Times New Roman"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D6741FC-6392-6545-B349-F6C78C927F1D}" type="slidenum">
              <a:rPr lang="en-US" b="0">
                <a:latin typeface="Times New Roman" charset="0"/>
              </a:rPr>
              <a:pPr eaLnBrk="1" hangingPunct="1"/>
              <a:t>13</a:t>
            </a:fld>
            <a:endParaRPr lang="en-US" b="0">
              <a:latin typeface="Times New Roman" charset="0"/>
            </a:endParaRPr>
          </a:p>
        </p:txBody>
      </p:sp>
      <p:sp>
        <p:nvSpPr>
          <p:cNvPr id="51203" name="Rectangle 2"/>
          <p:cNvSpPr>
            <a:spLocks noGrp="1" noRot="1" noChangeAspect="1" noChangeArrowheads="1" noTextEdit="1"/>
          </p:cNvSpPr>
          <p:nvPr>
            <p:ph type="sldImg"/>
          </p:nvPr>
        </p:nvSpPr>
        <p:spPr>
          <a:xfrm>
            <a:off x="1152525" y="692150"/>
            <a:ext cx="4552950" cy="3416300"/>
          </a:xfrm>
          <a:ln/>
        </p:spPr>
      </p:sp>
      <p:sp>
        <p:nvSpPr>
          <p:cNvPr id="51204" name="Rectangle 3"/>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a:ln/>
        </p:spPr>
      </p:sp>
      <p:sp>
        <p:nvSpPr>
          <p:cNvPr id="675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
        <p:nvSpPr>
          <p:cNvPr id="675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44729438-2FBA-A940-AFC7-8125199EEA81}" type="slidenum">
              <a:rPr lang="en-US" sz="1200" b="0">
                <a:latin typeface="Times New Roman" charset="0"/>
              </a:rPr>
              <a:pPr eaLnBrk="1" hangingPunct="1"/>
              <a:t>14</a:t>
            </a:fld>
            <a:endParaRPr lang="en-US" sz="1200" b="0">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426FF75E-2F3E-664B-9AFB-323B7FBDFB4F}" type="slidenum">
              <a:rPr lang="en-US" b="0">
                <a:latin typeface="Times New Roman" charset="0"/>
              </a:rPr>
              <a:pPr eaLnBrk="1" hangingPunct="1"/>
              <a:t>16</a:t>
            </a:fld>
            <a:endParaRPr lang="en-US" b="0">
              <a:latin typeface="Times New Roman"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73E74479-07A0-4641-8A61-1717B9F1A6A7}" type="slidenum">
              <a:rPr lang="en-US" sz="1200" b="0">
                <a:latin typeface="Times New Roman" charset="0"/>
              </a:rPr>
              <a:pPr eaLnBrk="1" hangingPunct="1"/>
              <a:t>18</a:t>
            </a:fld>
            <a:endParaRPr lang="en-US" sz="1200" b="0">
              <a:latin typeface="Times New Roman" charset="0"/>
            </a:endParaRPr>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FC03BD7B-0FCC-0A48-B63B-4FE0D1DE97A9}" type="slidenum">
              <a:rPr lang="en-US" sz="1200" b="0">
                <a:latin typeface="Times New Roman" charset="0"/>
              </a:rPr>
              <a:pPr eaLnBrk="1" hangingPunct="1"/>
              <a:t>2</a:t>
            </a:fld>
            <a:endParaRPr lang="en-US" sz="1200" b="0">
              <a:latin typeface="Times New Roman" charset="0"/>
            </a:endParaRPr>
          </a:p>
        </p:txBody>
      </p:sp>
      <p:sp>
        <p:nvSpPr>
          <p:cNvPr id="20482" name="Rectangle 2"/>
          <p:cNvSpPr>
            <a:spLocks noGrp="1" noRot="1" noChangeAspect="1" noChangeArrowheads="1" noTextEdit="1"/>
          </p:cNvSpPr>
          <p:nvPr>
            <p:ph type="sldImg"/>
          </p:nvPr>
        </p:nvSpPr>
        <p:spPr>
          <a:xfrm>
            <a:off x="1154113" y="692150"/>
            <a:ext cx="4554537" cy="3416300"/>
          </a:xfrm>
          <a:ln w="12700" cap="flat">
            <a:solidFill>
              <a:schemeClr val="tx1"/>
            </a:solidFill>
          </a:ln>
        </p:spPr>
      </p:sp>
      <p:sp>
        <p:nvSpPr>
          <p:cNvPr id="20483" name="Rectangle 3"/>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3556" tIns="46778" rIns="93556" bIns="46778"/>
          <a:lstStyle/>
          <a:p>
            <a:pPr eaLnBrk="1" hangingPunct="1"/>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E54C0D39-C183-6342-A1D6-E80E50E25588}" type="slidenum">
              <a:rPr lang="en-US" sz="1200" b="0">
                <a:latin typeface="Times New Roman" charset="0"/>
              </a:rPr>
              <a:pPr eaLnBrk="1" hangingPunct="1"/>
              <a:t>3</a:t>
            </a:fld>
            <a:endParaRPr lang="en-US" sz="1200" b="0">
              <a:latin typeface="Times New Roman" charset="0"/>
            </a:endParaRPr>
          </a:p>
        </p:txBody>
      </p:sp>
      <p:sp>
        <p:nvSpPr>
          <p:cNvPr id="22530" name="Rectangle 2"/>
          <p:cNvSpPr>
            <a:spLocks noChangeArrowheads="1"/>
          </p:cNvSpPr>
          <p:nvPr/>
        </p:nvSpPr>
        <p:spPr bwMode="auto">
          <a:xfrm>
            <a:off x="3886903" y="0"/>
            <a:ext cx="2971097"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2531" name="Rectangle 3"/>
          <p:cNvSpPr>
            <a:spLocks noChangeArrowheads="1"/>
          </p:cNvSpPr>
          <p:nvPr/>
        </p:nvSpPr>
        <p:spPr bwMode="auto">
          <a:xfrm>
            <a:off x="3886903" y="8686387"/>
            <a:ext cx="2971097"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9408" tIns="0" rIns="19408" bIns="0" anchor="b"/>
          <a:lstStyle/>
          <a:p>
            <a:pPr algn="r" defTabSz="931863" eaLnBrk="0" hangingPunct="0"/>
            <a:r>
              <a:rPr lang="en-US" sz="1100" b="0" i="1">
                <a:latin typeface="Times New Roman" charset="0"/>
              </a:rPr>
              <a:t>3</a:t>
            </a:r>
          </a:p>
        </p:txBody>
      </p:sp>
      <p:sp>
        <p:nvSpPr>
          <p:cNvPr id="22532" name="Rectangle 4"/>
          <p:cNvSpPr>
            <a:spLocks noChangeArrowheads="1"/>
          </p:cNvSpPr>
          <p:nvPr/>
        </p:nvSpPr>
        <p:spPr bwMode="auto">
          <a:xfrm>
            <a:off x="0" y="8686387"/>
            <a:ext cx="2971098"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2533" name="Rectangle 5"/>
          <p:cNvSpPr>
            <a:spLocks noChangeArrowheads="1"/>
          </p:cNvSpPr>
          <p:nvPr/>
        </p:nvSpPr>
        <p:spPr bwMode="auto">
          <a:xfrm>
            <a:off x="0" y="0"/>
            <a:ext cx="2971098"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2534" name="Rectangle 6"/>
          <p:cNvSpPr>
            <a:spLocks noChangeArrowheads="1"/>
          </p:cNvSpPr>
          <p:nvPr/>
        </p:nvSpPr>
        <p:spPr bwMode="auto">
          <a:xfrm>
            <a:off x="3886903" y="0"/>
            <a:ext cx="2971097"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2535" name="Rectangle 7"/>
          <p:cNvSpPr>
            <a:spLocks noChangeArrowheads="1"/>
          </p:cNvSpPr>
          <p:nvPr/>
        </p:nvSpPr>
        <p:spPr bwMode="auto">
          <a:xfrm>
            <a:off x="3886903" y="8686387"/>
            <a:ext cx="2971097"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9408" tIns="0" rIns="19408" bIns="0" anchor="b"/>
          <a:lstStyle/>
          <a:p>
            <a:pPr algn="r" defTabSz="931863" eaLnBrk="0" hangingPunct="0"/>
            <a:r>
              <a:rPr lang="en-US" sz="1100" b="0" i="1">
                <a:latin typeface="Times New Roman" charset="0"/>
              </a:rPr>
              <a:t>3</a:t>
            </a:r>
          </a:p>
        </p:txBody>
      </p:sp>
      <p:sp>
        <p:nvSpPr>
          <p:cNvPr id="22536" name="Rectangle 8"/>
          <p:cNvSpPr>
            <a:spLocks noChangeArrowheads="1"/>
          </p:cNvSpPr>
          <p:nvPr/>
        </p:nvSpPr>
        <p:spPr bwMode="auto">
          <a:xfrm>
            <a:off x="0" y="8686387"/>
            <a:ext cx="2971098"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2537" name="Rectangle 9"/>
          <p:cNvSpPr>
            <a:spLocks noChangeArrowheads="1"/>
          </p:cNvSpPr>
          <p:nvPr/>
        </p:nvSpPr>
        <p:spPr bwMode="auto">
          <a:xfrm>
            <a:off x="0" y="0"/>
            <a:ext cx="2971098"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2538" name="Rectangle 10"/>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3810" tIns="46906" rIns="93810" bIns="46906"/>
          <a:lstStyle/>
          <a:p>
            <a:pPr eaLnBrk="1" hangingPunct="1"/>
            <a:endParaRPr lang="en-US">
              <a:latin typeface="Times New Roman" charset="0"/>
            </a:endParaRPr>
          </a:p>
        </p:txBody>
      </p:sp>
      <p:sp>
        <p:nvSpPr>
          <p:cNvPr id="22539" name="Rectangle 11"/>
          <p:cNvSpPr>
            <a:spLocks noGrp="1" noRot="1" noChangeAspect="1" noChangeArrowheads="1" noTextEdit="1"/>
          </p:cNvSpPr>
          <p:nvPr>
            <p:ph type="sldImg"/>
          </p:nvPr>
        </p:nvSpPr>
        <p:spPr>
          <a:xfrm>
            <a:off x="1152525" y="692150"/>
            <a:ext cx="4554538" cy="3416300"/>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B9BC032E-D1F6-D145-BA95-43E983DCF1D7}" type="slidenum">
              <a:rPr lang="en-US" sz="1200" b="0">
                <a:latin typeface="Times New Roman" charset="0"/>
              </a:rPr>
              <a:pPr eaLnBrk="1" hangingPunct="1"/>
              <a:t>4</a:t>
            </a:fld>
            <a:endParaRPr lang="en-US" sz="1200" b="0">
              <a:latin typeface="Times New Roman" charset="0"/>
            </a:endParaRPr>
          </a:p>
        </p:txBody>
      </p:sp>
      <p:sp>
        <p:nvSpPr>
          <p:cNvPr id="24578" name="Rectangle 2"/>
          <p:cNvSpPr>
            <a:spLocks noChangeArrowheads="1"/>
          </p:cNvSpPr>
          <p:nvPr/>
        </p:nvSpPr>
        <p:spPr bwMode="auto">
          <a:xfrm>
            <a:off x="3886903" y="0"/>
            <a:ext cx="2971097"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4579" name="Rectangle 3"/>
          <p:cNvSpPr>
            <a:spLocks noChangeArrowheads="1"/>
          </p:cNvSpPr>
          <p:nvPr/>
        </p:nvSpPr>
        <p:spPr bwMode="auto">
          <a:xfrm>
            <a:off x="3886903" y="8686387"/>
            <a:ext cx="2971097"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9408" tIns="0" rIns="19408" bIns="0" anchor="b"/>
          <a:lstStyle/>
          <a:p>
            <a:pPr algn="r" defTabSz="931863" eaLnBrk="0" hangingPunct="0"/>
            <a:r>
              <a:rPr lang="en-US" sz="1100" b="0" i="1">
                <a:latin typeface="Times New Roman" charset="0"/>
              </a:rPr>
              <a:t>3</a:t>
            </a:r>
          </a:p>
        </p:txBody>
      </p:sp>
      <p:sp>
        <p:nvSpPr>
          <p:cNvPr id="24580" name="Rectangle 4"/>
          <p:cNvSpPr>
            <a:spLocks noChangeArrowheads="1"/>
          </p:cNvSpPr>
          <p:nvPr/>
        </p:nvSpPr>
        <p:spPr bwMode="auto">
          <a:xfrm>
            <a:off x="0" y="8686387"/>
            <a:ext cx="2971098"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4581" name="Rectangle 5"/>
          <p:cNvSpPr>
            <a:spLocks noChangeArrowheads="1"/>
          </p:cNvSpPr>
          <p:nvPr/>
        </p:nvSpPr>
        <p:spPr bwMode="auto">
          <a:xfrm>
            <a:off x="0" y="0"/>
            <a:ext cx="2971098"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4582" name="Rectangle 6"/>
          <p:cNvSpPr>
            <a:spLocks noChangeArrowheads="1"/>
          </p:cNvSpPr>
          <p:nvPr/>
        </p:nvSpPr>
        <p:spPr bwMode="auto">
          <a:xfrm>
            <a:off x="3886903" y="0"/>
            <a:ext cx="2971097"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4583" name="Rectangle 7"/>
          <p:cNvSpPr>
            <a:spLocks noChangeArrowheads="1"/>
          </p:cNvSpPr>
          <p:nvPr/>
        </p:nvSpPr>
        <p:spPr bwMode="auto">
          <a:xfrm>
            <a:off x="3886903" y="8686387"/>
            <a:ext cx="2971097"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9408" tIns="0" rIns="19408" bIns="0" anchor="b"/>
          <a:lstStyle/>
          <a:p>
            <a:pPr algn="r" defTabSz="931863" eaLnBrk="0" hangingPunct="0"/>
            <a:r>
              <a:rPr lang="en-US" sz="1100" b="0" i="1">
                <a:latin typeface="Times New Roman" charset="0"/>
              </a:rPr>
              <a:t>3</a:t>
            </a:r>
          </a:p>
        </p:txBody>
      </p:sp>
      <p:sp>
        <p:nvSpPr>
          <p:cNvPr id="24584" name="Rectangle 8"/>
          <p:cNvSpPr>
            <a:spLocks noChangeArrowheads="1"/>
          </p:cNvSpPr>
          <p:nvPr/>
        </p:nvSpPr>
        <p:spPr bwMode="auto">
          <a:xfrm>
            <a:off x="0" y="8686387"/>
            <a:ext cx="2971098"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4585" name="Rectangle 9"/>
          <p:cNvSpPr>
            <a:spLocks noChangeArrowheads="1"/>
          </p:cNvSpPr>
          <p:nvPr/>
        </p:nvSpPr>
        <p:spPr bwMode="auto">
          <a:xfrm>
            <a:off x="0" y="0"/>
            <a:ext cx="2971098"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4586" name="Rectangle 10"/>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3810" tIns="46906" rIns="93810" bIns="46906"/>
          <a:lstStyle/>
          <a:p>
            <a:pPr eaLnBrk="1" hangingPunct="1"/>
            <a:endParaRPr lang="en-US">
              <a:latin typeface="Times New Roman" charset="0"/>
            </a:endParaRPr>
          </a:p>
        </p:txBody>
      </p:sp>
      <p:sp>
        <p:nvSpPr>
          <p:cNvPr id="24587" name="Rectangle 11"/>
          <p:cNvSpPr>
            <a:spLocks noGrp="1" noRot="1" noChangeAspect="1" noChangeArrowheads="1" noTextEdit="1"/>
          </p:cNvSpPr>
          <p:nvPr>
            <p:ph type="sldImg"/>
          </p:nvPr>
        </p:nvSpPr>
        <p:spPr>
          <a:xfrm>
            <a:off x="1152525" y="692150"/>
            <a:ext cx="4554538" cy="3416300"/>
          </a:xfrm>
          <a:ln w="12700"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B9BC032E-D1F6-D145-BA95-43E983DCF1D7}" type="slidenum">
              <a:rPr lang="en-US" sz="1200" b="0">
                <a:latin typeface="Times New Roman" charset="0"/>
              </a:rPr>
              <a:pPr eaLnBrk="1" hangingPunct="1"/>
              <a:t>5</a:t>
            </a:fld>
            <a:endParaRPr lang="en-US" sz="1200" b="0">
              <a:latin typeface="Times New Roman" charset="0"/>
            </a:endParaRPr>
          </a:p>
        </p:txBody>
      </p:sp>
      <p:sp>
        <p:nvSpPr>
          <p:cNvPr id="24578" name="Rectangle 2"/>
          <p:cNvSpPr>
            <a:spLocks noChangeArrowheads="1"/>
          </p:cNvSpPr>
          <p:nvPr/>
        </p:nvSpPr>
        <p:spPr bwMode="auto">
          <a:xfrm>
            <a:off x="3886903" y="0"/>
            <a:ext cx="2971097" cy="4576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4579" name="Rectangle 3"/>
          <p:cNvSpPr>
            <a:spLocks noChangeArrowheads="1"/>
          </p:cNvSpPr>
          <p:nvPr/>
        </p:nvSpPr>
        <p:spPr bwMode="auto">
          <a:xfrm>
            <a:off x="3886903" y="8686387"/>
            <a:ext cx="2971097" cy="457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9408" tIns="0" rIns="19408" bIns="0" anchor="b"/>
          <a:lstStyle/>
          <a:p>
            <a:pPr algn="r" defTabSz="931863" eaLnBrk="0" hangingPunct="0"/>
            <a:r>
              <a:rPr lang="en-US" sz="1100" b="0" i="1">
                <a:latin typeface="Times New Roman" charset="0"/>
              </a:rPr>
              <a:t>3</a:t>
            </a:r>
          </a:p>
        </p:txBody>
      </p:sp>
      <p:sp>
        <p:nvSpPr>
          <p:cNvPr id="24580" name="Rectangle 4"/>
          <p:cNvSpPr>
            <a:spLocks noChangeArrowheads="1"/>
          </p:cNvSpPr>
          <p:nvPr/>
        </p:nvSpPr>
        <p:spPr bwMode="auto">
          <a:xfrm>
            <a:off x="0" y="8686387"/>
            <a:ext cx="2971098" cy="457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4581" name="Rectangle 5"/>
          <p:cNvSpPr>
            <a:spLocks noChangeArrowheads="1"/>
          </p:cNvSpPr>
          <p:nvPr/>
        </p:nvSpPr>
        <p:spPr bwMode="auto">
          <a:xfrm>
            <a:off x="0" y="0"/>
            <a:ext cx="2971098" cy="4576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4582" name="Rectangle 6"/>
          <p:cNvSpPr>
            <a:spLocks noChangeArrowheads="1"/>
          </p:cNvSpPr>
          <p:nvPr/>
        </p:nvSpPr>
        <p:spPr bwMode="auto">
          <a:xfrm>
            <a:off x="3886903" y="0"/>
            <a:ext cx="2971097" cy="4576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4583" name="Rectangle 7"/>
          <p:cNvSpPr>
            <a:spLocks noChangeArrowheads="1"/>
          </p:cNvSpPr>
          <p:nvPr/>
        </p:nvSpPr>
        <p:spPr bwMode="auto">
          <a:xfrm>
            <a:off x="3886903" y="8686387"/>
            <a:ext cx="2971097" cy="457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9408" tIns="0" rIns="19408" bIns="0" anchor="b"/>
          <a:lstStyle/>
          <a:p>
            <a:pPr algn="r" defTabSz="931863" eaLnBrk="0" hangingPunct="0"/>
            <a:r>
              <a:rPr lang="en-US" sz="1100" b="0" i="1">
                <a:latin typeface="Times New Roman" charset="0"/>
              </a:rPr>
              <a:t>3</a:t>
            </a:r>
          </a:p>
        </p:txBody>
      </p:sp>
      <p:sp>
        <p:nvSpPr>
          <p:cNvPr id="24584" name="Rectangle 8"/>
          <p:cNvSpPr>
            <a:spLocks noChangeArrowheads="1"/>
          </p:cNvSpPr>
          <p:nvPr/>
        </p:nvSpPr>
        <p:spPr bwMode="auto">
          <a:xfrm>
            <a:off x="0" y="8686387"/>
            <a:ext cx="2971098" cy="457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4585" name="Rectangle 9"/>
          <p:cNvSpPr>
            <a:spLocks noChangeArrowheads="1"/>
          </p:cNvSpPr>
          <p:nvPr/>
        </p:nvSpPr>
        <p:spPr bwMode="auto">
          <a:xfrm>
            <a:off x="0" y="0"/>
            <a:ext cx="2971098" cy="4576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4586" name="Rectangle 10"/>
          <p:cNvSpPr>
            <a:spLocks noGrp="1" noChangeArrowheads="1"/>
          </p:cNvSpPr>
          <p:nvPr>
            <p:ph type="body" idx="1"/>
          </p:nvPr>
        </p:nvSpPr>
        <p:spPr>
          <a:xfrm>
            <a:off x="913463" y="4344229"/>
            <a:ext cx="5031074" cy="41143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3810" tIns="46906" rIns="93810" bIns="46906"/>
          <a:lstStyle/>
          <a:p>
            <a:pPr eaLnBrk="1" hangingPunct="1"/>
            <a:endParaRPr lang="en-US">
              <a:latin typeface="Times New Roman" charset="0"/>
            </a:endParaRPr>
          </a:p>
        </p:txBody>
      </p:sp>
      <p:sp>
        <p:nvSpPr>
          <p:cNvPr id="24587" name="Rectangle 11"/>
          <p:cNvSpPr>
            <a:spLocks noGrp="1" noRot="1" noChangeAspect="1" noChangeArrowheads="1" noTextEdit="1"/>
          </p:cNvSpPr>
          <p:nvPr>
            <p:ph type="sldImg"/>
          </p:nvPr>
        </p:nvSpPr>
        <p:spPr>
          <a:xfrm>
            <a:off x="1152525" y="692150"/>
            <a:ext cx="4554538" cy="3416300"/>
          </a:xfrm>
          <a:ln w="12700" cap="flat">
            <a:solidFill>
              <a:schemeClr val="tx1"/>
            </a:solidFill>
          </a:ln>
        </p:spPr>
      </p:sp>
    </p:spTree>
    <p:extLst>
      <p:ext uri="{BB962C8B-B14F-4D97-AF65-F5344CB8AC3E}">
        <p14:creationId xmlns:p14="http://schemas.microsoft.com/office/powerpoint/2010/main" val="2889906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ECACE16-7AFC-A246-9D3C-33E511ECBBEE}" type="slidenum">
              <a:rPr lang="en-US" b="0">
                <a:latin typeface="Times New Roman" charset="0"/>
              </a:rPr>
              <a:pPr eaLnBrk="1" hangingPunct="1"/>
              <a:t>6</a:t>
            </a:fld>
            <a:endParaRPr lang="en-US" b="0">
              <a:latin typeface="Times New Roman"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2899491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a:ln/>
        </p:spPr>
      </p:sp>
      <p:sp>
        <p:nvSpPr>
          <p:cNvPr id="6963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
        <p:nvSpPr>
          <p:cNvPr id="6963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535440C4-620A-8045-BC16-9205AC78E4FB}" type="slidenum">
              <a:rPr lang="en-US" sz="1200" b="0">
                <a:latin typeface="Times New Roman" charset="0"/>
              </a:rPr>
              <a:pPr eaLnBrk="1" hangingPunct="1"/>
              <a:t>7</a:t>
            </a:fld>
            <a:endParaRPr lang="en-US" sz="1200" b="0">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7"/>
          <p:cNvSpPr>
            <a:spLocks noGrp="1" noChangeArrowheads="1"/>
          </p:cNvSpPr>
          <p:nvPr>
            <p:ph type="sldNum" sz="quarter" idx="5"/>
          </p:nvPr>
        </p:nvSpPr>
        <p:spPr>
          <a:noFill/>
        </p:spPr>
        <p:txBody>
          <a:bodyPr/>
          <a:lstStyle/>
          <a:p>
            <a:fld id="{E8932E4A-8C48-4EED-9007-1B089DCBF1E3}" type="slidenum">
              <a:rPr lang="en-US" smtClean="0"/>
              <a:pPr/>
              <a:t>8</a:t>
            </a:fld>
            <a:endParaRPr lang="en-US"/>
          </a:p>
        </p:txBody>
      </p:sp>
      <p:sp>
        <p:nvSpPr>
          <p:cNvPr id="316419" name="Rectangle 2"/>
          <p:cNvSpPr>
            <a:spLocks noGrp="1" noRot="1" noChangeAspect="1" noChangeArrowheads="1" noTextEdit="1"/>
          </p:cNvSpPr>
          <p:nvPr>
            <p:ph type="sldImg"/>
          </p:nvPr>
        </p:nvSpPr>
        <p:spPr>
          <a:xfrm>
            <a:off x="2901950" y="530225"/>
            <a:ext cx="3492500" cy="2619375"/>
          </a:xfrm>
          <a:ln/>
        </p:spPr>
      </p:sp>
      <p:sp>
        <p:nvSpPr>
          <p:cNvPr id="316420" name="Rectangle 3"/>
          <p:cNvSpPr>
            <a:spLocks noGrp="1" noChangeArrowheads="1"/>
          </p:cNvSpPr>
          <p:nvPr>
            <p:ph type="body" idx="1"/>
          </p:nvPr>
        </p:nvSpPr>
        <p:spPr>
          <a:xfrm>
            <a:off x="1238250" y="3330575"/>
            <a:ext cx="6819900" cy="3154363"/>
          </a:xfrm>
          <a:noFill/>
          <a:ln/>
        </p:spPr>
        <p:txBody>
          <a:bodyPr/>
          <a:lstStyle/>
          <a:p>
            <a:pPr eaLnBrk="1" hangingPunct="1"/>
            <a:endParaRPr lang="en-US"/>
          </a:p>
        </p:txBody>
      </p:sp>
    </p:spTree>
    <p:extLst>
      <p:ext uri="{BB962C8B-B14F-4D97-AF65-F5344CB8AC3E}">
        <p14:creationId xmlns:p14="http://schemas.microsoft.com/office/powerpoint/2010/main" val="1814636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387063B9-451F-B74C-B152-5DB28483F0BD}" type="slidenum">
              <a:rPr lang="en-US" sz="1200" b="0">
                <a:latin typeface="Times New Roman" charset="0"/>
              </a:rPr>
              <a:pPr eaLnBrk="1" hangingPunct="1"/>
              <a:t>9</a:t>
            </a:fld>
            <a:endParaRPr lang="en-US" sz="1200" b="0">
              <a:latin typeface="Times New Roman" charset="0"/>
            </a:endParaRPr>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Times New Roman" charset="0"/>
              </a:rPr>
              <a:t>Information life cycle with respective dimensions of quality added for each major phrase and related activi</a:t>
            </a:r>
            <a:r>
              <a:rPr lang="en-US" altLang="zh-CN">
                <a:latin typeface="Times New Roman" charset="0"/>
              </a:rPr>
              <a:t>ties</a:t>
            </a:r>
            <a:endParaRPr lang="en-US">
              <a:latin typeface="Times New Roman" charset="0"/>
            </a:endParaRPr>
          </a:p>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E4DD93-0ED5-854F-BDBC-6AE29E7F964D}" type="datetimeFigureOut">
              <a:rPr lang="en-US" smtClean="0"/>
              <a:t>10/1/23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1990573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E4DD93-0ED5-854F-BDBC-6AE29E7F964D}" type="datetimeFigureOut">
              <a:rPr lang="en-US" smtClean="0"/>
              <a:t>10/1/23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4139028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E4DD93-0ED5-854F-BDBC-6AE29E7F964D}" type="datetimeFigureOut">
              <a:rPr lang="en-US" smtClean="0"/>
              <a:t>10/1/23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1691071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E4DD93-0ED5-854F-BDBC-6AE29E7F964D}" type="datetimeFigureOut">
              <a:rPr lang="en-US" smtClean="0"/>
              <a:t>10/1/23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501049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4DD93-0ED5-854F-BDBC-6AE29E7F964D}" type="datetimeFigureOut">
              <a:rPr lang="en-US" smtClean="0"/>
              <a:t>10/1/23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1471397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E4DD93-0ED5-854F-BDBC-6AE29E7F964D}" type="datetimeFigureOut">
              <a:rPr lang="en-US" smtClean="0"/>
              <a:t>10/1/23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202537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E4DD93-0ED5-854F-BDBC-6AE29E7F964D}" type="datetimeFigureOut">
              <a:rPr lang="en-US" smtClean="0"/>
              <a:t>10/1/23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214141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E4DD93-0ED5-854F-BDBC-6AE29E7F964D}" type="datetimeFigureOut">
              <a:rPr lang="en-US" smtClean="0"/>
              <a:t>10/1/23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2748460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4DD93-0ED5-854F-BDBC-6AE29E7F964D}" type="datetimeFigureOut">
              <a:rPr lang="en-US" smtClean="0"/>
              <a:t>10/1/23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312673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E4DD93-0ED5-854F-BDBC-6AE29E7F964D}" type="datetimeFigureOut">
              <a:rPr lang="en-US" smtClean="0"/>
              <a:t>10/1/23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150851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E4DD93-0ED5-854F-BDBC-6AE29E7F964D}" type="datetimeFigureOut">
              <a:rPr lang="en-US" smtClean="0"/>
              <a:t>10/1/23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399474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E4DD93-0ED5-854F-BDBC-6AE29E7F964D}" type="datetimeFigureOut">
              <a:rPr lang="en-US" smtClean="0"/>
              <a:t>10/1/23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0AEBE-78CD-B54F-9C00-39DA97063AEB}" type="slidenum">
              <a:rPr lang="en-US" smtClean="0"/>
              <a:t>‹#›</a:t>
            </a:fld>
            <a:endParaRPr lang="en-US"/>
          </a:p>
        </p:txBody>
      </p:sp>
    </p:spTree>
    <p:extLst>
      <p:ext uri="{BB962C8B-B14F-4D97-AF65-F5344CB8AC3E}">
        <p14:creationId xmlns:p14="http://schemas.microsoft.com/office/powerpoint/2010/main" val="4155512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dltd.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fox.cs.vt.edu/talks/2023/"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www.ndltd.org/standards/metadat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openarchives.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j-etd.org/" TargetMode="External"/><Relationship Id="rId7" Type="http://schemas.openxmlformats.org/officeDocument/2006/relationships/hyperlink" Target="https://ndltd.org/ndltd-awards/" TargetMode="External"/><Relationship Id="rId2" Type="http://schemas.openxmlformats.org/officeDocument/2006/relationships/hyperlink" Target="http://search.ndltd.org" TargetMode="External"/><Relationship Id="rId1" Type="http://schemas.openxmlformats.org/officeDocument/2006/relationships/slideLayout" Target="../slideLayouts/slideLayout2.xml"/><Relationship Id="rId6" Type="http://schemas.openxmlformats.org/officeDocument/2006/relationships/hyperlink" Target="https://www.linkedin.com/groups/2024919/" TargetMode="External"/><Relationship Id="rId5" Type="http://schemas.openxmlformats.org/officeDocument/2006/relationships/hyperlink" Target="https://twitter.com/NDLTD" TargetMode="External"/><Relationship Id="rId4" Type="http://schemas.openxmlformats.org/officeDocument/2006/relationships/hyperlink" Target="https://www.facebook.com/NDLTD"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fox@vt.edu"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fox.cs.vt.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C3441E0B-63A6-8D40-BF91-B5CB64B5D1B5}" type="slidenum">
              <a:rPr lang="en-US" b="0"/>
              <a:pPr eaLnBrk="1" hangingPunct="1"/>
              <a:t>1</a:t>
            </a:fld>
            <a:endParaRPr lang="en-US" b="0"/>
          </a:p>
        </p:txBody>
      </p:sp>
      <p:sp>
        <p:nvSpPr>
          <p:cNvPr id="2051" name="Rectangle 2"/>
          <p:cNvSpPr>
            <a:spLocks noGrp="1" noChangeArrowheads="1"/>
          </p:cNvSpPr>
          <p:nvPr>
            <p:ph type="title"/>
          </p:nvPr>
        </p:nvSpPr>
        <p:spPr>
          <a:xfrm>
            <a:off x="381000" y="2329295"/>
            <a:ext cx="8382000" cy="1143000"/>
          </a:xfrm>
        </p:spPr>
        <p:txBody>
          <a:bodyPr>
            <a:normAutofit fontScale="90000"/>
          </a:bodyPr>
          <a:lstStyle/>
          <a:p>
            <a:pPr eaLnBrk="1" hangingPunct="1"/>
            <a:r>
              <a:rPr lang="en-US" sz="5400" b="1" dirty="0">
                <a:latin typeface="Arial" charset="0"/>
              </a:rPr>
              <a:t>Welcome</a:t>
            </a:r>
            <a:br>
              <a:rPr lang="en-US" sz="5400" b="1" dirty="0">
                <a:latin typeface="Arial" charset="0"/>
              </a:rPr>
            </a:br>
            <a:r>
              <a:rPr lang="en-US" sz="3600" b="1" dirty="0">
                <a:latin typeface="Arial" charset="0"/>
              </a:rPr>
              <a:t>ETD 2023: 26</a:t>
            </a:r>
            <a:r>
              <a:rPr lang="en-US" sz="3600" b="1" baseline="30000" dirty="0">
                <a:latin typeface="Arial" charset="0"/>
              </a:rPr>
              <a:t>th</a:t>
            </a:r>
            <a:r>
              <a:rPr lang="en-US" sz="3600" b="1" dirty="0">
                <a:latin typeface="Arial" charset="0"/>
              </a:rPr>
              <a:t> Int’l Symposium on ETDs</a:t>
            </a:r>
            <a:br>
              <a:rPr lang="en-US" sz="4000" b="1" dirty="0">
                <a:latin typeface="Arial" charset="0"/>
              </a:rPr>
            </a:br>
            <a:r>
              <a:rPr lang="en-US" sz="3100" b="1" dirty="0">
                <a:latin typeface="Arial" charset="0"/>
              </a:rPr>
              <a:t>Gandhinagar, Gujarat, India</a:t>
            </a:r>
            <a:br>
              <a:rPr lang="en-US" sz="3100" b="1" dirty="0">
                <a:latin typeface="Arial" charset="0"/>
              </a:rPr>
            </a:br>
            <a:r>
              <a:rPr lang="en-US" sz="3100" b="1" dirty="0">
                <a:latin typeface="Arial" charset="0"/>
              </a:rPr>
              <a:t>Organized by INFLIBNET &amp; NDLTD</a:t>
            </a:r>
            <a:br>
              <a:rPr lang="en-US" sz="3200" b="1" dirty="0">
                <a:latin typeface="Arial" charset="0"/>
              </a:rPr>
            </a:br>
            <a:br>
              <a:rPr lang="en-US" sz="3200" dirty="0">
                <a:latin typeface="Arial" charset="0"/>
              </a:rPr>
            </a:br>
            <a:r>
              <a:rPr lang="en-US" sz="3200" dirty="0">
                <a:latin typeface="Arial" charset="0"/>
              </a:rPr>
              <a:t>Edward A. Fox</a:t>
            </a:r>
            <a:br>
              <a:rPr lang="en-US" sz="3200" dirty="0">
                <a:latin typeface="Arial" charset="0"/>
              </a:rPr>
            </a:br>
            <a:r>
              <a:rPr lang="en-US" sz="3200" dirty="0">
                <a:latin typeface="Arial" charset="0"/>
              </a:rPr>
              <a:t>Executive Director, Chairman of the Board </a:t>
            </a:r>
            <a:br>
              <a:rPr lang="en-US" sz="3200" dirty="0">
                <a:latin typeface="Arial" charset="0"/>
              </a:rPr>
            </a:br>
            <a:r>
              <a:rPr lang="en-US" sz="3200" dirty="0">
                <a:latin typeface="Arial" charset="0"/>
              </a:rPr>
              <a:t>NDLTD, </a:t>
            </a:r>
            <a:r>
              <a:rPr lang="en-US" sz="3200" dirty="0">
                <a:latin typeface="Arial" charset="0"/>
                <a:hlinkClick r:id="rId3"/>
              </a:rPr>
              <a:t>www.ndltd.org</a:t>
            </a:r>
            <a:r>
              <a:rPr lang="en-US" sz="3200" dirty="0">
                <a:latin typeface="Arial" charset="0"/>
              </a:rPr>
              <a:t> </a:t>
            </a:r>
            <a:br>
              <a:rPr lang="en-US" sz="3200" dirty="0">
                <a:latin typeface="Arial" charset="0"/>
              </a:rPr>
            </a:br>
            <a:br>
              <a:rPr lang="en-US" sz="3200" dirty="0">
                <a:latin typeface="Arial" charset="0"/>
              </a:rPr>
            </a:br>
            <a:r>
              <a:rPr lang="en-US" sz="3200" dirty="0" err="1">
                <a:latin typeface="Arial" charset="0"/>
              </a:rPr>
              <a:t>fox@vt.edu</a:t>
            </a:r>
            <a:r>
              <a:rPr lang="en-US" sz="3200" dirty="0">
                <a:latin typeface="Arial" charset="0"/>
              </a:rPr>
              <a:t>       </a:t>
            </a:r>
            <a:r>
              <a:rPr lang="en-US" sz="3200" dirty="0">
                <a:latin typeface="Arial" charset="0"/>
                <a:hlinkClick r:id="rId4"/>
              </a:rPr>
              <a:t>http://fox.cs.vt.edu/talks/2023/</a:t>
            </a:r>
            <a:r>
              <a:rPr lang="en-US" sz="3200" dirty="0">
                <a:latin typeface="Arial" charset="0"/>
              </a:rPr>
              <a:t>   </a:t>
            </a:r>
            <a:br>
              <a:rPr lang="en-US" sz="3200" dirty="0">
                <a:latin typeface="Arial" charset="0"/>
              </a:rPr>
            </a:br>
            <a:r>
              <a:rPr lang="en-US" sz="3200" dirty="0">
                <a:latin typeface="Arial" charset="0"/>
              </a:rPr>
              <a:t>Professor, Department of Computer Science</a:t>
            </a:r>
            <a:br>
              <a:rPr lang="en-US" sz="3200" dirty="0">
                <a:latin typeface="Arial" charset="0"/>
              </a:rPr>
            </a:br>
            <a:r>
              <a:rPr lang="en-US" sz="3200" dirty="0">
                <a:latin typeface="Arial" charset="0"/>
              </a:rPr>
              <a:t>Virginia Tech, Blacksburg, VA 24061 USA</a:t>
            </a:r>
          </a:p>
        </p:txBody>
      </p:sp>
    </p:spTree>
    <p:extLst>
      <p:ext uri="{BB962C8B-B14F-4D97-AF65-F5344CB8AC3E}">
        <p14:creationId xmlns:p14="http://schemas.microsoft.com/office/powerpoint/2010/main" val="3117183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E21F19D-ED7F-3245-8B55-B6538579D5A0}" type="slidenum">
              <a:rPr lang="en-US" b="0"/>
              <a:pPr eaLnBrk="1" hangingPunct="1"/>
              <a:t>10</a:t>
            </a:fld>
            <a:endParaRPr lang="en-US" b="0"/>
          </a:p>
        </p:txBody>
      </p:sp>
      <p:sp>
        <p:nvSpPr>
          <p:cNvPr id="30723" name="Rectangle 2"/>
          <p:cNvSpPr>
            <a:spLocks noGrp="1" noChangeArrowheads="1"/>
          </p:cNvSpPr>
          <p:nvPr>
            <p:ph type="title"/>
          </p:nvPr>
        </p:nvSpPr>
        <p:spPr>
          <a:xfrm>
            <a:off x="685800" y="152400"/>
            <a:ext cx="7772400" cy="781050"/>
          </a:xfrm>
        </p:spPr>
        <p:txBody>
          <a:bodyPr>
            <a:normAutofit fontScale="90000"/>
          </a:bodyPr>
          <a:lstStyle/>
          <a:p>
            <a:pPr eaLnBrk="1" hangingPunct="1"/>
            <a:r>
              <a:rPr lang="en-US" sz="4800" b="1" dirty="0">
                <a:latin typeface="Arial" charset="0"/>
                <a:cs typeface="Arial" charset="0"/>
              </a:rPr>
              <a:t>ETD-MS</a:t>
            </a:r>
            <a:endParaRPr lang="en-US" sz="4800" dirty="0">
              <a:latin typeface="Arial" charset="0"/>
            </a:endParaRPr>
          </a:p>
        </p:txBody>
      </p:sp>
      <p:sp>
        <p:nvSpPr>
          <p:cNvPr id="30724" name="Rectangle 3"/>
          <p:cNvSpPr>
            <a:spLocks noGrp="1" noChangeArrowheads="1"/>
          </p:cNvSpPr>
          <p:nvPr>
            <p:ph type="body" idx="1"/>
          </p:nvPr>
        </p:nvSpPr>
        <p:spPr>
          <a:xfrm>
            <a:off x="1059366" y="1098550"/>
            <a:ext cx="7895063" cy="5257800"/>
          </a:xfrm>
        </p:spPr>
        <p:txBody>
          <a:bodyPr>
            <a:normAutofit/>
          </a:bodyPr>
          <a:lstStyle/>
          <a:p>
            <a:pPr eaLnBrk="1" hangingPunct="1">
              <a:lnSpc>
                <a:spcPct val="90000"/>
              </a:lnSpc>
            </a:pPr>
            <a:r>
              <a:rPr lang="en-US" sz="3600" b="1" dirty="0">
                <a:latin typeface="Arial" charset="0"/>
                <a:cs typeface="Arial" charset="0"/>
              </a:rPr>
              <a:t>ETD Metadata Standard</a:t>
            </a:r>
          </a:p>
          <a:p>
            <a:pPr lvl="1" eaLnBrk="1" hangingPunct="1">
              <a:lnSpc>
                <a:spcPct val="90000"/>
              </a:lnSpc>
            </a:pPr>
            <a:r>
              <a:rPr lang="en-US" sz="3200" dirty="0">
                <a:latin typeface="Arial" charset="0"/>
                <a:cs typeface="Arial" charset="0"/>
              </a:rPr>
              <a:t>XML-encoded metadata standard (content and encoding) for Electronic Theses and Dissertations (ETDs)</a:t>
            </a:r>
          </a:p>
          <a:p>
            <a:pPr lvl="1" eaLnBrk="1" hangingPunct="1">
              <a:lnSpc>
                <a:spcPct val="90000"/>
              </a:lnSpc>
            </a:pPr>
            <a:r>
              <a:rPr lang="en-US" sz="3200" dirty="0">
                <a:latin typeface="Arial" charset="0"/>
                <a:cs typeface="Arial" charset="0"/>
              </a:rPr>
              <a:t>In part conforming to Dublin Core (DC)</a:t>
            </a:r>
          </a:p>
          <a:p>
            <a:pPr lvl="1" eaLnBrk="1" hangingPunct="1">
              <a:lnSpc>
                <a:spcPct val="90000"/>
              </a:lnSpc>
            </a:pPr>
            <a:r>
              <a:rPr lang="en-US" sz="3200" dirty="0">
                <a:latin typeface="Arial" charset="0"/>
                <a:cs typeface="Arial" charset="0"/>
              </a:rPr>
              <a:t>Adds details about level, etc.</a:t>
            </a:r>
          </a:p>
          <a:p>
            <a:pPr lvl="1">
              <a:lnSpc>
                <a:spcPct val="90000"/>
              </a:lnSpc>
            </a:pPr>
            <a:r>
              <a:rPr lang="en-US" dirty="0">
                <a:latin typeface="Arial" charset="0"/>
                <a:cs typeface="Arial" charset="0"/>
                <a:hlinkClick r:id="rId3"/>
              </a:rPr>
              <a:t>http://www.ndltd.org/standards/metadata</a:t>
            </a:r>
            <a:r>
              <a:rPr lang="en-US" dirty="0">
                <a:latin typeface="Arial" charset="0"/>
                <a:cs typeface="Arial" charset="0"/>
              </a:rPr>
              <a:t> </a:t>
            </a:r>
          </a:p>
          <a:p>
            <a:pPr eaLnBrk="1" hangingPunct="1">
              <a:lnSpc>
                <a:spcPct val="90000"/>
              </a:lnSpc>
            </a:pPr>
            <a:r>
              <a:rPr lang="en-US" sz="3600" dirty="0">
                <a:latin typeface="Arial" charset="0"/>
                <a:cs typeface="Arial" charset="0"/>
              </a:rPr>
              <a:t>With specified relationship to MARC</a:t>
            </a:r>
          </a:p>
          <a:p>
            <a:pPr eaLnBrk="1" hangingPunct="1">
              <a:lnSpc>
                <a:spcPct val="90000"/>
              </a:lnSpc>
            </a:pPr>
            <a:r>
              <a:rPr lang="en-US" sz="3600" b="1" dirty="0">
                <a:latin typeface="Arial" charset="0"/>
                <a:cs typeface="Arial" charset="0"/>
              </a:rPr>
              <a:t>Aim: Rich, high quality metadata</a:t>
            </a:r>
          </a:p>
        </p:txBody>
      </p:sp>
    </p:spTree>
    <p:extLst>
      <p:ext uri="{BB962C8B-B14F-4D97-AF65-F5344CB8AC3E}">
        <p14:creationId xmlns:p14="http://schemas.microsoft.com/office/powerpoint/2010/main" val="2339821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3B209452-0D00-1940-A279-065B901AAAE2}" type="slidenum">
              <a:rPr lang="en-US" b="0"/>
              <a:pPr eaLnBrk="1" hangingPunct="1"/>
              <a:t>11</a:t>
            </a:fld>
            <a:endParaRPr lang="en-US" b="0"/>
          </a:p>
        </p:txBody>
      </p:sp>
      <p:sp>
        <p:nvSpPr>
          <p:cNvPr id="28675" name="Rectangle 2"/>
          <p:cNvSpPr>
            <a:spLocks noGrp="1" noChangeArrowheads="1"/>
          </p:cNvSpPr>
          <p:nvPr>
            <p:ph type="title"/>
          </p:nvPr>
        </p:nvSpPr>
        <p:spPr>
          <a:xfrm>
            <a:off x="0" y="274638"/>
            <a:ext cx="9144000" cy="1143000"/>
          </a:xfrm>
        </p:spPr>
        <p:txBody>
          <a:bodyPr>
            <a:normAutofit fontScale="90000"/>
          </a:bodyPr>
          <a:lstStyle/>
          <a:p>
            <a:r>
              <a:rPr lang="en-US" b="1" dirty="0">
                <a:latin typeface="Arial" charset="0"/>
              </a:rPr>
              <a:t>OAI - Open Archives Initiative</a:t>
            </a:r>
            <a:br>
              <a:rPr lang="en-US" b="1" dirty="0">
                <a:latin typeface="Arial" charset="0"/>
              </a:rPr>
            </a:br>
            <a:r>
              <a:rPr lang="en-US" sz="3600" dirty="0">
                <a:latin typeface="Arial" charset="0"/>
                <a:hlinkClick r:id="rId3"/>
              </a:rPr>
              <a:t>https://www.openarchives.org/</a:t>
            </a:r>
            <a:r>
              <a:rPr lang="en-US" sz="3600" dirty="0">
                <a:latin typeface="Arial" charset="0"/>
              </a:rPr>
              <a:t> </a:t>
            </a:r>
          </a:p>
        </p:txBody>
      </p:sp>
      <p:sp>
        <p:nvSpPr>
          <p:cNvPr id="28676" name="Rectangle 3"/>
          <p:cNvSpPr>
            <a:spLocks noGrp="1" noChangeArrowheads="1"/>
          </p:cNvSpPr>
          <p:nvPr>
            <p:ph type="body" idx="1"/>
          </p:nvPr>
        </p:nvSpPr>
        <p:spPr>
          <a:xfrm>
            <a:off x="914400" y="1745165"/>
            <a:ext cx="8229600" cy="4525963"/>
          </a:xfrm>
        </p:spPr>
        <p:txBody>
          <a:bodyPr>
            <a:normAutofit/>
          </a:bodyPr>
          <a:lstStyle/>
          <a:p>
            <a:pPr eaLnBrk="1" hangingPunct="1"/>
            <a:r>
              <a:rPr lang="en-US" dirty="0">
                <a:latin typeface="Arial" charset="0"/>
              </a:rPr>
              <a:t>Interoperability</a:t>
            </a:r>
          </a:p>
          <a:p>
            <a:pPr eaLnBrk="1" hangingPunct="1"/>
            <a:r>
              <a:rPr lang="en-US" dirty="0">
                <a:latin typeface="Arial" charset="0"/>
              </a:rPr>
              <a:t>Standard for transferring metadata among digital libraries</a:t>
            </a:r>
          </a:p>
          <a:p>
            <a:pPr lvl="1" eaLnBrk="1" hangingPunct="1"/>
            <a:r>
              <a:rPr lang="en-US" sz="3200" dirty="0">
                <a:latin typeface="Arial" charset="0"/>
              </a:rPr>
              <a:t>Protocol for Metadata Harvesting (PMH)</a:t>
            </a:r>
          </a:p>
          <a:p>
            <a:r>
              <a:rPr lang="en-US" dirty="0">
                <a:latin typeface="Arial" charset="0"/>
              </a:rPr>
              <a:t>NDLTD Union Catalog</a:t>
            </a:r>
          </a:p>
          <a:p>
            <a:r>
              <a:rPr lang="en-US" dirty="0">
                <a:latin typeface="Arial" charset="0"/>
              </a:rPr>
              <a:t>Local site –&gt; national/regional site –&gt;  Union Catalog –&gt; service providers (Global ETD Search, …) </a:t>
            </a:r>
          </a:p>
        </p:txBody>
      </p:sp>
    </p:spTree>
    <p:extLst>
      <p:ext uri="{BB962C8B-B14F-4D97-AF65-F5344CB8AC3E}">
        <p14:creationId xmlns:p14="http://schemas.microsoft.com/office/powerpoint/2010/main" val="75351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6976761E-2DC8-6648-88B4-B5A9EF9D9409}" type="slidenum">
              <a:rPr lang="en-US" sz="1400" b="0"/>
              <a:pPr eaLnBrk="1" hangingPunct="1"/>
              <a:t>12</a:t>
            </a:fld>
            <a:endParaRPr lang="en-US" sz="1400" b="0"/>
          </a:p>
        </p:txBody>
      </p:sp>
      <p:pic>
        <p:nvPicPr>
          <p:cNvPr id="419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914400"/>
            <a:ext cx="8991600" cy="5153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type="none" w="sm" len="sm"/>
                <a:tailEnd type="none" w="sm" len="sm"/>
              </a14:hiddenLine>
            </a:ext>
          </a:extLst>
        </p:spPr>
      </p:pic>
      <p:sp>
        <p:nvSpPr>
          <p:cNvPr id="2" name="Rectangle 8">
            <a:extLst>
              <a:ext uri="{FF2B5EF4-FFF2-40B4-BE49-F238E27FC236}">
                <a16:creationId xmlns:a16="http://schemas.microsoft.com/office/drawing/2014/main" id="{DED8F29D-F053-1280-2E53-5472402B6FD4}"/>
              </a:ext>
            </a:extLst>
          </p:cNvPr>
          <p:cNvSpPr txBox="1">
            <a:spLocks noChangeArrowheads="1"/>
          </p:cNvSpPr>
          <p:nvPr/>
        </p:nvSpPr>
        <p:spPr>
          <a:xfrm>
            <a:off x="609600" y="-30162"/>
            <a:ext cx="8077200" cy="800100"/>
          </a:xfrm>
          <a:prstGeom prst="rect">
            <a:avLst/>
          </a:prstGeom>
          <a:noFill/>
        </p:spPr>
        <p:txBody>
          <a:bodyPr lIns="92075" tIns="46038" rIns="92075" bIns="46038"/>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a:latin typeface="Arial" charset="0"/>
              </a:rPr>
              <a:t>Applications and Use</a:t>
            </a:r>
          </a:p>
        </p:txBody>
      </p:sp>
    </p:spTree>
    <p:extLst>
      <p:ext uri="{BB962C8B-B14F-4D97-AF65-F5344CB8AC3E}">
        <p14:creationId xmlns:p14="http://schemas.microsoft.com/office/powerpoint/2010/main" val="3493854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E7A1FE37-A80B-DC49-B55A-B09CED0B89DC}" type="slidenum">
              <a:rPr lang="en-US" b="0"/>
              <a:pPr eaLnBrk="1" hangingPunct="1"/>
              <a:t>13</a:t>
            </a:fld>
            <a:endParaRPr lang="en-US" b="0"/>
          </a:p>
        </p:txBody>
      </p:sp>
      <p:sp>
        <p:nvSpPr>
          <p:cNvPr id="11267" name="Text Box 2"/>
          <p:cNvSpPr txBox="1">
            <a:spLocks noChangeArrowheads="1"/>
          </p:cNvSpPr>
          <p:nvPr/>
        </p:nvSpPr>
        <p:spPr bwMode="auto">
          <a:xfrm>
            <a:off x="0" y="0"/>
            <a:ext cx="9263063"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r>
              <a:rPr lang="en-US" sz="2800">
                <a:latin typeface="Times New Roman" charset="0"/>
              </a:rPr>
              <a:t>The Networked Digital Library of Theses and Dissertations</a:t>
            </a:r>
          </a:p>
        </p:txBody>
      </p:sp>
      <p:sp>
        <p:nvSpPr>
          <p:cNvPr id="11268" name="Text Box 3"/>
          <p:cNvSpPr txBox="1">
            <a:spLocks noChangeArrowheads="1"/>
          </p:cNvSpPr>
          <p:nvPr/>
        </p:nvSpPr>
        <p:spPr bwMode="auto">
          <a:xfrm>
            <a:off x="1101331" y="427037"/>
            <a:ext cx="76200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type="none" w="sm" len="sm"/>
                <a:tailEnd type="none" w="sm" len="sm"/>
              </a14:hiddenLine>
            </a:ext>
          </a:extLst>
        </p:spPr>
        <p:txBody>
          <a:bodyPr>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7200" dirty="0" err="1">
                <a:solidFill>
                  <a:srgbClr val="FFCC00"/>
                </a:solidFill>
                <a:latin typeface="Times New Roman" charset="0"/>
              </a:rPr>
              <a:t>www.NDLTD.org</a:t>
            </a:r>
            <a:endParaRPr lang="en-US" sz="7200" dirty="0">
              <a:solidFill>
                <a:srgbClr val="FFCC00"/>
              </a:solidFill>
              <a:latin typeface="Times New Roman" charset="0"/>
            </a:endParaRPr>
          </a:p>
        </p:txBody>
      </p:sp>
      <p:sp>
        <p:nvSpPr>
          <p:cNvPr id="11269" name="Text Box 4"/>
          <p:cNvSpPr txBox="1">
            <a:spLocks noChangeArrowheads="1"/>
          </p:cNvSpPr>
          <p:nvPr/>
        </p:nvSpPr>
        <p:spPr bwMode="auto">
          <a:xfrm>
            <a:off x="1058578" y="5560896"/>
            <a:ext cx="7705507"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3600" b="0" dirty="0">
                <a:latin typeface="Times New Roman" charset="0"/>
              </a:rPr>
              <a:t>Leading the Worldwide ETD (Electronic</a:t>
            </a:r>
          </a:p>
          <a:p>
            <a:pPr algn="ctr"/>
            <a:r>
              <a:rPr lang="en-US" sz="3600" b="0" dirty="0">
                <a:latin typeface="Times New Roman" charset="0"/>
              </a:rPr>
              <a:t>Thesis and Dissertation) Initiative</a:t>
            </a:r>
          </a:p>
        </p:txBody>
      </p:sp>
      <p:sp>
        <p:nvSpPr>
          <p:cNvPr id="11270" name="Text Box 5"/>
          <p:cNvSpPr txBox="1">
            <a:spLocks noChangeArrowheads="1"/>
          </p:cNvSpPr>
          <p:nvPr/>
        </p:nvSpPr>
        <p:spPr bwMode="auto">
          <a:xfrm>
            <a:off x="1482331" y="1570037"/>
            <a:ext cx="7092950" cy="3970338"/>
          </a:xfrm>
          <a:prstGeom prst="rect">
            <a:avLst/>
          </a:prstGeom>
          <a:noFill/>
          <a:ln w="25400">
            <a:solidFill>
              <a:schemeClr val="tx2"/>
            </a:solidFill>
            <a:miter lim="800000"/>
            <a:headEnd type="none" w="sm" len="sm"/>
            <a:tailEnd type="none" w="sm" len="sm"/>
          </a:ln>
          <a:extLst>
            <a:ext uri="{909E8E84-426E-40dd-AFC4-6F175D3DCCD1}">
              <a14:hiddenFill xmlns:a14="http://schemas.microsoft.com/office/drawing/2010/main" xmlns="">
                <a:solidFill>
                  <a:srgbClr val="FFFFFF"/>
                </a:solidFill>
              </a14:hiddenFill>
            </a:ext>
          </a:extLst>
        </p:spPr>
        <p:txBody>
          <a:bodyPr>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3600" b="0" i="1" dirty="0">
                <a:latin typeface="Times New Roman" charset="0"/>
              </a:rPr>
              <a:t>Advocate:</a:t>
            </a:r>
          </a:p>
          <a:p>
            <a:pPr algn="ctr"/>
            <a:r>
              <a:rPr lang="en-US" sz="3600" b="0" dirty="0">
                <a:latin typeface="Times New Roman" charset="0"/>
              </a:rPr>
              <a:t>Training Authors</a:t>
            </a:r>
          </a:p>
          <a:p>
            <a:pPr algn="ctr"/>
            <a:r>
              <a:rPr lang="en-US" sz="3600" b="0" dirty="0">
                <a:latin typeface="Times New Roman" charset="0"/>
              </a:rPr>
              <a:t>Expanding Access</a:t>
            </a:r>
          </a:p>
          <a:p>
            <a:pPr algn="ctr"/>
            <a:r>
              <a:rPr lang="en-US" sz="3600" b="0" dirty="0">
                <a:latin typeface="Times New Roman" charset="0"/>
              </a:rPr>
              <a:t>Preserving Knowledge</a:t>
            </a:r>
          </a:p>
          <a:p>
            <a:pPr algn="ctr"/>
            <a:r>
              <a:rPr lang="en-US" sz="3600" b="0" dirty="0">
                <a:latin typeface="Times New Roman" charset="0"/>
              </a:rPr>
              <a:t>Improving Graduate Education</a:t>
            </a:r>
          </a:p>
          <a:p>
            <a:pPr algn="ctr"/>
            <a:r>
              <a:rPr lang="en-US" sz="3600" b="0" dirty="0">
                <a:latin typeface="Times New Roman" charset="0"/>
              </a:rPr>
              <a:t>Enhancing Scholarly Communication</a:t>
            </a:r>
          </a:p>
          <a:p>
            <a:pPr algn="ctr"/>
            <a:r>
              <a:rPr lang="en-US" sz="3600" b="0" dirty="0">
                <a:latin typeface="Times New Roman" charset="0"/>
              </a:rPr>
              <a:t>Empowering Students &amp; Universities</a:t>
            </a:r>
          </a:p>
        </p:txBody>
      </p:sp>
    </p:spTree>
    <p:extLst>
      <p:ext uri="{BB962C8B-B14F-4D97-AF65-F5344CB8AC3E}">
        <p14:creationId xmlns:p14="http://schemas.microsoft.com/office/powerpoint/2010/main" val="2025146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a:xfrm>
            <a:off x="457200" y="0"/>
            <a:ext cx="8229600" cy="762000"/>
          </a:xfrm>
        </p:spPr>
        <p:txBody>
          <a:bodyPr/>
          <a:lstStyle/>
          <a:p>
            <a:r>
              <a:rPr lang="en-US" dirty="0">
                <a:latin typeface="Arial" charset="0"/>
              </a:rPr>
              <a:t>Mission</a:t>
            </a:r>
          </a:p>
        </p:txBody>
      </p:sp>
      <p:sp>
        <p:nvSpPr>
          <p:cNvPr id="12291" name="Content Placeholder 2"/>
          <p:cNvSpPr>
            <a:spLocks noGrp="1"/>
          </p:cNvSpPr>
          <p:nvPr>
            <p:ph idx="1"/>
          </p:nvPr>
        </p:nvSpPr>
        <p:spPr>
          <a:xfrm>
            <a:off x="457200" y="793750"/>
            <a:ext cx="8839200" cy="5562600"/>
          </a:xfrm>
        </p:spPr>
        <p:txBody>
          <a:bodyPr>
            <a:normAutofit fontScale="85000" lnSpcReduction="20000"/>
          </a:bodyPr>
          <a:lstStyle/>
          <a:p>
            <a:pPr>
              <a:lnSpc>
                <a:spcPct val="115000"/>
              </a:lnSpc>
              <a:spcBef>
                <a:spcPts val="1000"/>
              </a:spcBef>
              <a:defRPr/>
            </a:pPr>
            <a:r>
              <a:rPr lang="en-US" sz="3600" dirty="0">
                <a:latin typeface="Arial" charset="0"/>
                <a:cs typeface="+mn-cs"/>
              </a:rPr>
              <a:t>The Networked Digital Library of Theses and Dissertations (NDLTD) is an international organization that, through leadership and innovation, promotes the adoption, creation, dissemination, use, and preservation of electronic theses and dissertations (ETDs).</a:t>
            </a:r>
          </a:p>
          <a:p>
            <a:pPr marL="0" indent="0">
              <a:lnSpc>
                <a:spcPct val="90000"/>
              </a:lnSpc>
              <a:buNone/>
              <a:defRPr/>
            </a:pPr>
            <a:endParaRPr lang="en-US" sz="2800" dirty="0">
              <a:latin typeface="Arial" charset="0"/>
              <a:cs typeface="+mn-cs"/>
            </a:endParaRPr>
          </a:p>
          <a:p>
            <a:pPr>
              <a:lnSpc>
                <a:spcPct val="90000"/>
              </a:lnSpc>
              <a:defRPr/>
            </a:pPr>
            <a:r>
              <a:rPr lang="en-US" sz="3300" dirty="0">
                <a:latin typeface="Arial" charset="0"/>
                <a:cs typeface="+mn-cs"/>
              </a:rPr>
              <a:t>The NDLTD encourages and supports the efforts of institutions of higher education &amp; their communities</a:t>
            </a:r>
          </a:p>
          <a:p>
            <a:pPr>
              <a:lnSpc>
                <a:spcPct val="90000"/>
              </a:lnSpc>
              <a:defRPr/>
            </a:pPr>
            <a:r>
              <a:rPr lang="en-US" sz="3300" dirty="0">
                <a:latin typeface="Arial" charset="0"/>
                <a:cs typeface="+mn-cs"/>
              </a:rPr>
              <a:t>to advance and apply electronic publishing &amp; digital libraries (including repositories), thus enabling them</a:t>
            </a:r>
          </a:p>
          <a:p>
            <a:pPr>
              <a:lnSpc>
                <a:spcPct val="90000"/>
              </a:lnSpc>
              <a:defRPr/>
            </a:pPr>
            <a:r>
              <a:rPr lang="en-US" sz="3300" dirty="0">
                <a:latin typeface="Arial" charset="0"/>
                <a:cs typeface="+mn-cs"/>
              </a:rPr>
              <a:t>    to share knowledge more effectively in order </a:t>
            </a:r>
          </a:p>
          <a:p>
            <a:pPr>
              <a:lnSpc>
                <a:spcPct val="90000"/>
              </a:lnSpc>
              <a:defRPr/>
            </a:pPr>
            <a:r>
              <a:rPr lang="en-US" sz="3300" dirty="0">
                <a:latin typeface="Arial" charset="0"/>
                <a:cs typeface="+mn-cs"/>
              </a:rPr>
              <a:t>    to unlock the potential benefits worldwide.</a:t>
            </a:r>
          </a:p>
          <a:p>
            <a:pPr>
              <a:defRPr/>
            </a:pPr>
            <a:endParaRPr lang="en-US" sz="2400" dirty="0">
              <a:latin typeface="Arial" charset="0"/>
              <a:cs typeface="+mn-cs"/>
            </a:endParaRPr>
          </a:p>
        </p:txBody>
      </p:sp>
      <p:sp>
        <p:nvSpPr>
          <p:cNvPr id="66563"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65739C44-7A59-FF47-9DF0-4C9FB84C6E6C}" type="slidenum">
              <a:rPr lang="en-US" sz="1400" b="0"/>
              <a:pPr eaLnBrk="1" hangingPunct="1"/>
              <a:t>14</a:t>
            </a:fld>
            <a:endParaRPr lang="en-US" sz="1400" b="0"/>
          </a:p>
        </p:txBody>
      </p:sp>
    </p:spTree>
    <p:extLst>
      <p:ext uri="{BB962C8B-B14F-4D97-AF65-F5344CB8AC3E}">
        <p14:creationId xmlns:p14="http://schemas.microsoft.com/office/powerpoint/2010/main" val="1497663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Selected Benefits</a:t>
            </a:r>
          </a:p>
        </p:txBody>
      </p:sp>
      <p:sp>
        <p:nvSpPr>
          <p:cNvPr id="3" name="Content Placeholder 2"/>
          <p:cNvSpPr>
            <a:spLocks noGrp="1"/>
          </p:cNvSpPr>
          <p:nvPr>
            <p:ph idx="1"/>
          </p:nvPr>
        </p:nvSpPr>
        <p:spPr>
          <a:xfrm>
            <a:off x="637522" y="1600200"/>
            <a:ext cx="8506478" cy="4525963"/>
          </a:xfrm>
        </p:spPr>
        <p:txBody>
          <a:bodyPr>
            <a:normAutofit/>
          </a:bodyPr>
          <a:lstStyle/>
          <a:p>
            <a:r>
              <a:rPr lang="en-US" dirty="0"/>
              <a:t>Global ETD Search 6.4M: </a:t>
            </a:r>
            <a:r>
              <a:rPr lang="en-US" dirty="0">
                <a:hlinkClick r:id="rId2"/>
              </a:rPr>
              <a:t>http://search.ndltd.org</a:t>
            </a:r>
            <a:r>
              <a:rPr lang="en-US" dirty="0"/>
              <a:t> </a:t>
            </a:r>
          </a:p>
          <a:p>
            <a:r>
              <a:rPr lang="en-US" dirty="0"/>
              <a:t>Journal: </a:t>
            </a:r>
            <a:r>
              <a:rPr lang="en-US" dirty="0">
                <a:hlinkClick r:id="rId3"/>
              </a:rPr>
              <a:t>http://j-etd.org</a:t>
            </a:r>
            <a:r>
              <a:rPr lang="en-US" dirty="0"/>
              <a:t> </a:t>
            </a:r>
          </a:p>
          <a:p>
            <a:r>
              <a:rPr lang="en-US" dirty="0"/>
              <a:t>Social Media</a:t>
            </a:r>
          </a:p>
          <a:p>
            <a:pPr lvl="1"/>
            <a:r>
              <a:rPr lang="en-US" dirty="0">
                <a:hlinkClick r:id="rId4"/>
              </a:rPr>
              <a:t>https://www.facebook.com/NDLTD</a:t>
            </a:r>
            <a:endParaRPr lang="en-US" dirty="0"/>
          </a:p>
          <a:p>
            <a:pPr lvl="1"/>
            <a:r>
              <a:rPr lang="en-US" dirty="0">
                <a:hlinkClick r:id="rId5"/>
              </a:rPr>
              <a:t>https://twitter.com/NDLTD</a:t>
            </a:r>
            <a:endParaRPr lang="en-US" dirty="0"/>
          </a:p>
          <a:p>
            <a:pPr lvl="1"/>
            <a:r>
              <a:rPr lang="en-US" dirty="0">
                <a:hlinkClick r:id="rId6"/>
              </a:rPr>
              <a:t>https://www.linkedin.com/groups/2024919/</a:t>
            </a:r>
            <a:endParaRPr lang="en-US" dirty="0"/>
          </a:p>
          <a:p>
            <a:r>
              <a:rPr lang="en-US" dirty="0"/>
              <a:t>Awards: </a:t>
            </a:r>
            <a:r>
              <a:rPr lang="en-US" dirty="0">
                <a:hlinkClick r:id="rId7"/>
              </a:rPr>
              <a:t>https://ndltd.org/ndltd-awards/</a:t>
            </a:r>
            <a:r>
              <a:rPr lang="en-US" dirty="0"/>
              <a:t> </a:t>
            </a:r>
          </a:p>
          <a:p>
            <a:pPr lvl="1"/>
            <a:r>
              <a:rPr lang="en-US" dirty="0"/>
              <a:t>Travel (13 grants)</a:t>
            </a:r>
          </a:p>
        </p:txBody>
      </p:sp>
    </p:spTree>
    <p:extLst>
      <p:ext uri="{BB962C8B-B14F-4D97-AF65-F5344CB8AC3E}">
        <p14:creationId xmlns:p14="http://schemas.microsoft.com/office/powerpoint/2010/main" val="3742895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7C5BCD03-EE55-2A49-A4A2-AACA5B7BAE3D}" type="slidenum">
              <a:rPr lang="en-US" b="0"/>
              <a:pPr eaLnBrk="1" hangingPunct="1"/>
              <a:t>16</a:t>
            </a:fld>
            <a:endParaRPr lang="en-US" b="0"/>
          </a:p>
        </p:txBody>
      </p:sp>
      <p:sp>
        <p:nvSpPr>
          <p:cNvPr id="23555" name="Rectangle 2"/>
          <p:cNvSpPr>
            <a:spLocks noGrp="1" noChangeArrowheads="1"/>
          </p:cNvSpPr>
          <p:nvPr>
            <p:ph type="title"/>
          </p:nvPr>
        </p:nvSpPr>
        <p:spPr>
          <a:xfrm>
            <a:off x="685800" y="0"/>
            <a:ext cx="7772400" cy="1143000"/>
          </a:xfrm>
        </p:spPr>
        <p:txBody>
          <a:bodyPr/>
          <a:lstStyle/>
          <a:p>
            <a:pPr eaLnBrk="1" hangingPunct="1"/>
            <a:r>
              <a:rPr lang="en-US" dirty="0">
                <a:latin typeface="Arial" charset="0"/>
              </a:rPr>
              <a:t>Spirit of NDLTD</a:t>
            </a:r>
          </a:p>
        </p:txBody>
      </p:sp>
      <p:sp>
        <p:nvSpPr>
          <p:cNvPr id="23556" name="Rectangle 3"/>
          <p:cNvSpPr>
            <a:spLocks noGrp="1" noChangeArrowheads="1"/>
          </p:cNvSpPr>
          <p:nvPr>
            <p:ph type="body" idx="1"/>
          </p:nvPr>
        </p:nvSpPr>
        <p:spPr>
          <a:xfrm>
            <a:off x="1137424" y="1272818"/>
            <a:ext cx="8006576" cy="5448657"/>
          </a:xfrm>
        </p:spPr>
        <p:txBody>
          <a:bodyPr>
            <a:normAutofit fontScale="92500" lnSpcReduction="10000"/>
          </a:bodyPr>
          <a:lstStyle/>
          <a:p>
            <a:pPr eaLnBrk="1" hangingPunct="1"/>
            <a:r>
              <a:rPr lang="en-US" sz="2800" dirty="0">
                <a:latin typeface="Arial" charset="0"/>
              </a:rPr>
              <a:t>Assuage fears-&gt;build confidence-&gt;promote sharing</a:t>
            </a:r>
          </a:p>
          <a:p>
            <a:pPr eaLnBrk="1" hangingPunct="1"/>
            <a:r>
              <a:rPr lang="en-US" sz="2800" dirty="0">
                <a:latin typeface="Arial" charset="0"/>
              </a:rPr>
              <a:t>Help make a </a:t>
            </a:r>
            <a:r>
              <a:rPr lang="en-US" sz="2800" b="1" dirty="0">
                <a:latin typeface="Arial" charset="0"/>
              </a:rPr>
              <a:t>better</a:t>
            </a:r>
            <a:r>
              <a:rPr lang="en-US" sz="2800" dirty="0">
                <a:latin typeface="Arial" charset="0"/>
              </a:rPr>
              <a:t> (smaller) world</a:t>
            </a:r>
          </a:p>
          <a:p>
            <a:pPr eaLnBrk="1" hangingPunct="1"/>
            <a:r>
              <a:rPr lang="en-US" sz="2800" b="1" dirty="0">
                <a:latin typeface="Arial" charset="0"/>
              </a:rPr>
              <a:t>Win-win-win </a:t>
            </a:r>
            <a:r>
              <a:rPr lang="en-US" sz="2800" dirty="0">
                <a:latin typeface="Arial" charset="0"/>
              </a:rPr>
              <a:t>(everyone can benefit)</a:t>
            </a:r>
          </a:p>
          <a:p>
            <a:pPr eaLnBrk="1" hangingPunct="1"/>
            <a:r>
              <a:rPr lang="en-US" sz="2800" dirty="0">
                <a:latin typeface="Arial" charset="0"/>
              </a:rPr>
              <a:t>Have </a:t>
            </a:r>
            <a:r>
              <a:rPr lang="en-US" sz="2800" b="1" dirty="0">
                <a:latin typeface="Arial" charset="0"/>
              </a:rPr>
              <a:t>fun</a:t>
            </a:r>
            <a:r>
              <a:rPr lang="en-US" sz="2800" dirty="0">
                <a:latin typeface="Arial" charset="0"/>
              </a:rPr>
              <a:t> helping others</a:t>
            </a:r>
          </a:p>
          <a:p>
            <a:pPr eaLnBrk="1" hangingPunct="1"/>
            <a:r>
              <a:rPr lang="en-US" sz="2800" dirty="0">
                <a:latin typeface="Arial" charset="0"/>
              </a:rPr>
              <a:t>Build on </a:t>
            </a:r>
            <a:r>
              <a:rPr lang="en-US" sz="2800" b="1" dirty="0">
                <a:latin typeface="Arial" charset="0"/>
              </a:rPr>
              <a:t>standards</a:t>
            </a:r>
          </a:p>
          <a:p>
            <a:pPr eaLnBrk="1" hangingPunct="1"/>
            <a:r>
              <a:rPr lang="en-US" sz="2800" b="1" dirty="0">
                <a:latin typeface="Arial" charset="0"/>
              </a:rPr>
              <a:t>ETDs are </a:t>
            </a:r>
            <a:r>
              <a:rPr lang="en-US" sz="2800" b="1" dirty="0" err="1">
                <a:latin typeface="Arial" charset="0"/>
              </a:rPr>
              <a:t>preservable</a:t>
            </a:r>
            <a:r>
              <a:rPr lang="en-US" sz="2800" b="1" dirty="0">
                <a:latin typeface="Arial" charset="0"/>
              </a:rPr>
              <a:t>, popular, expressive -&gt; </a:t>
            </a:r>
            <a:r>
              <a:rPr lang="ja-JP" altLang="en-US" sz="2800" b="1" dirty="0">
                <a:latin typeface="Arial" charset="0"/>
              </a:rPr>
              <a:t>“</a:t>
            </a:r>
            <a:r>
              <a:rPr lang="en-US" sz="2800" b="1" dirty="0">
                <a:latin typeface="Arial" charset="0"/>
              </a:rPr>
              <a:t>better</a:t>
            </a:r>
            <a:r>
              <a:rPr lang="ja-JP" altLang="en-US" sz="2800" b="1" dirty="0">
                <a:latin typeface="Arial" charset="0"/>
              </a:rPr>
              <a:t>”</a:t>
            </a:r>
            <a:endParaRPr lang="en-US" sz="2800" b="1" dirty="0">
              <a:latin typeface="Arial" charset="0"/>
            </a:endParaRPr>
          </a:p>
          <a:p>
            <a:pPr eaLnBrk="1" hangingPunct="1">
              <a:buFontTx/>
              <a:buNone/>
            </a:pPr>
            <a:endParaRPr lang="en-US" sz="2800" dirty="0">
              <a:latin typeface="Arial" charset="0"/>
            </a:endParaRPr>
          </a:p>
          <a:p>
            <a:pPr eaLnBrk="1" hangingPunct="1"/>
            <a:r>
              <a:rPr lang="en-US" sz="2800" b="1" dirty="0">
                <a:latin typeface="Arial" charset="0"/>
              </a:rPr>
              <a:t>Doable</a:t>
            </a:r>
            <a:r>
              <a:rPr lang="en-US" sz="2800" dirty="0">
                <a:latin typeface="Arial" charset="0"/>
              </a:rPr>
              <a:t>, feasible, learnable, affordable, sharable</a:t>
            </a:r>
          </a:p>
          <a:p>
            <a:pPr eaLnBrk="1" hangingPunct="1"/>
            <a:endParaRPr lang="en-US" sz="2800" dirty="0">
              <a:latin typeface="Arial" charset="0"/>
            </a:endParaRPr>
          </a:p>
          <a:p>
            <a:pPr eaLnBrk="1" hangingPunct="1"/>
            <a:r>
              <a:rPr lang="en-US" sz="3600" dirty="0">
                <a:latin typeface="Arial" charset="0"/>
              </a:rPr>
              <a:t>Please support NDLTD!</a:t>
            </a:r>
          </a:p>
        </p:txBody>
      </p:sp>
    </p:spTree>
    <p:extLst>
      <p:ext uri="{BB962C8B-B14F-4D97-AF65-F5344CB8AC3E}">
        <p14:creationId xmlns:p14="http://schemas.microsoft.com/office/powerpoint/2010/main" val="860452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D561A-54CD-6631-AD4B-D9061BA05067}"/>
              </a:ext>
            </a:extLst>
          </p:cNvPr>
          <p:cNvSpPr>
            <a:spLocks noGrp="1"/>
          </p:cNvSpPr>
          <p:nvPr>
            <p:ph type="title"/>
          </p:nvPr>
        </p:nvSpPr>
        <p:spPr/>
        <p:txBody>
          <a:bodyPr>
            <a:normAutofit fontScale="90000"/>
          </a:bodyPr>
          <a:lstStyle/>
          <a:p>
            <a:r>
              <a:rPr lang="en-US" dirty="0"/>
              <a:t>ETD 2023 Symposium Theme: ENRICHING ETDs AND THEIR REACH</a:t>
            </a:r>
          </a:p>
        </p:txBody>
      </p:sp>
      <p:sp>
        <p:nvSpPr>
          <p:cNvPr id="3" name="Content Placeholder 2">
            <a:extLst>
              <a:ext uri="{FF2B5EF4-FFF2-40B4-BE49-F238E27FC236}">
                <a16:creationId xmlns:a16="http://schemas.microsoft.com/office/drawing/2014/main" id="{FA551F6A-335A-3B63-BE21-A7312F2C53AF}"/>
              </a:ext>
            </a:extLst>
          </p:cNvPr>
          <p:cNvSpPr>
            <a:spLocks noGrp="1"/>
          </p:cNvSpPr>
          <p:nvPr>
            <p:ph idx="1"/>
          </p:nvPr>
        </p:nvSpPr>
        <p:spPr>
          <a:xfrm>
            <a:off x="1628078" y="1600200"/>
            <a:ext cx="6858000" cy="5257800"/>
          </a:xfrm>
        </p:spPr>
        <p:txBody>
          <a:bodyPr>
            <a:normAutofit fontScale="85000" lnSpcReduction="20000"/>
          </a:bodyPr>
          <a:lstStyle/>
          <a:p>
            <a:r>
              <a:rPr lang="en-US" dirty="0"/>
              <a:t>SUB-THEMES:</a:t>
            </a:r>
          </a:p>
          <a:p>
            <a:r>
              <a:rPr lang="en-US" dirty="0"/>
              <a:t>  Managing ETDs</a:t>
            </a:r>
          </a:p>
          <a:p>
            <a:r>
              <a:rPr lang="en-US" dirty="0"/>
              <a:t>  ETD Metadata Lifecycle</a:t>
            </a:r>
          </a:p>
          <a:p>
            <a:r>
              <a:rPr lang="en-US" dirty="0"/>
              <a:t>  ETD and Open Science</a:t>
            </a:r>
          </a:p>
          <a:p>
            <a:r>
              <a:rPr lang="en-US" dirty="0"/>
              <a:t>  Research Data Repositories (RDRs)</a:t>
            </a:r>
          </a:p>
          <a:p>
            <a:r>
              <a:rPr lang="en-US" dirty="0"/>
              <a:t>  Bibliometric Analysis of FAIR ETDs</a:t>
            </a:r>
          </a:p>
          <a:p>
            <a:r>
              <a:rPr lang="en-US" dirty="0"/>
              <a:t>  Libraries Beyond Institutions</a:t>
            </a:r>
          </a:p>
          <a:p>
            <a:r>
              <a:rPr lang="en-US" dirty="0"/>
              <a:t>  ETD Meta Archive</a:t>
            </a:r>
          </a:p>
          <a:p>
            <a:r>
              <a:rPr lang="en-US" dirty="0"/>
              <a:t>  Analytics of ETDs</a:t>
            </a:r>
          </a:p>
          <a:p>
            <a:r>
              <a:rPr lang="en-US" dirty="0"/>
              <a:t>  Discoverability of ETDs</a:t>
            </a:r>
          </a:p>
          <a:p>
            <a:r>
              <a:rPr lang="en-US" dirty="0"/>
              <a:t>  Other Issues Related to ETDs</a:t>
            </a:r>
          </a:p>
          <a:p>
            <a:r>
              <a:rPr lang="en-US" dirty="0"/>
              <a:t>  Case Studies and Best Practices</a:t>
            </a:r>
          </a:p>
        </p:txBody>
      </p:sp>
    </p:spTree>
    <p:extLst>
      <p:ext uri="{BB962C8B-B14F-4D97-AF65-F5344CB8AC3E}">
        <p14:creationId xmlns:p14="http://schemas.microsoft.com/office/powerpoint/2010/main" val="1779864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54A29E03-EBBE-4C40-98C4-6C0A497F0432}" type="slidenum">
              <a:rPr lang="en-US" sz="1400" b="0"/>
              <a:pPr eaLnBrk="1" hangingPunct="1"/>
              <a:t>18</a:t>
            </a:fld>
            <a:endParaRPr lang="en-US" sz="1400" b="0"/>
          </a:p>
        </p:txBody>
      </p:sp>
      <p:sp>
        <p:nvSpPr>
          <p:cNvPr id="89090" name="Rectangle 4"/>
          <p:cNvSpPr>
            <a:spLocks noGrp="1" noChangeArrowheads="1"/>
          </p:cNvSpPr>
          <p:nvPr>
            <p:ph type="ctrTitle"/>
          </p:nvPr>
        </p:nvSpPr>
        <p:spPr>
          <a:xfrm>
            <a:off x="685800" y="990600"/>
            <a:ext cx="7772400" cy="1470025"/>
          </a:xfrm>
        </p:spPr>
        <p:txBody>
          <a:bodyPr>
            <a:normAutofit fontScale="90000"/>
          </a:bodyPr>
          <a:lstStyle/>
          <a:p>
            <a:pPr eaLnBrk="1" hangingPunct="1"/>
            <a:r>
              <a:rPr lang="en-US" sz="4000">
                <a:latin typeface="Arial" charset="0"/>
              </a:rPr>
              <a:t>Questions?</a:t>
            </a:r>
            <a:br>
              <a:rPr lang="en-US" sz="4000">
                <a:latin typeface="Arial" charset="0"/>
              </a:rPr>
            </a:br>
            <a:r>
              <a:rPr lang="en-US" sz="4000">
                <a:latin typeface="Arial" charset="0"/>
              </a:rPr>
              <a:t>Discussion?</a:t>
            </a:r>
            <a:br>
              <a:rPr lang="en-US" sz="4000">
                <a:latin typeface="Arial" charset="0"/>
              </a:rPr>
            </a:br>
            <a:r>
              <a:rPr lang="en-US" sz="4000">
                <a:latin typeface="Arial" charset="0"/>
              </a:rPr>
              <a:t>Recommendations?</a:t>
            </a:r>
          </a:p>
        </p:txBody>
      </p:sp>
      <p:sp>
        <p:nvSpPr>
          <p:cNvPr id="89091" name="Rectangle 5"/>
          <p:cNvSpPr>
            <a:spLocks noGrp="1" noChangeArrowheads="1"/>
          </p:cNvSpPr>
          <p:nvPr>
            <p:ph type="subTitle" idx="1"/>
          </p:nvPr>
        </p:nvSpPr>
        <p:spPr>
          <a:xfrm>
            <a:off x="1371600" y="3200400"/>
            <a:ext cx="6400800" cy="2514600"/>
          </a:xfrm>
        </p:spPr>
        <p:txBody>
          <a:bodyPr>
            <a:normAutofit fontScale="92500" lnSpcReduction="10000"/>
          </a:bodyPr>
          <a:lstStyle/>
          <a:p>
            <a:pPr eaLnBrk="1" hangingPunct="1"/>
            <a:endParaRPr lang="en-US" dirty="0">
              <a:latin typeface="Arial" charset="0"/>
            </a:endParaRPr>
          </a:p>
          <a:p>
            <a:pPr eaLnBrk="1" hangingPunct="1"/>
            <a:r>
              <a:rPr lang="en-US" dirty="0">
                <a:latin typeface="Arial" charset="0"/>
              </a:rPr>
              <a:t>Thank You!</a:t>
            </a:r>
          </a:p>
          <a:p>
            <a:pPr eaLnBrk="1" hangingPunct="1"/>
            <a:endParaRPr lang="en-US" dirty="0">
              <a:latin typeface="Arial" charset="0"/>
            </a:endParaRPr>
          </a:p>
          <a:p>
            <a:pPr eaLnBrk="1" hangingPunct="1"/>
            <a:r>
              <a:rPr lang="en-US" dirty="0">
                <a:latin typeface="Arial" charset="0"/>
                <a:hlinkClick r:id="rId3"/>
              </a:rPr>
              <a:t>fox@vt.edu</a:t>
            </a:r>
            <a:r>
              <a:rPr lang="en-US">
                <a:latin typeface="Arial" charset="0"/>
              </a:rPr>
              <a:t>  </a:t>
            </a:r>
            <a:br>
              <a:rPr lang="en-US" dirty="0">
                <a:latin typeface="Arial" charset="0"/>
              </a:rPr>
            </a:br>
            <a:r>
              <a:rPr lang="en-US" dirty="0">
                <a:latin typeface="Arial" charset="0"/>
                <a:hlinkClick r:id="rId4"/>
              </a:rPr>
              <a:t>http://fox.cs.vt.edu</a:t>
            </a:r>
            <a:r>
              <a:rPr lang="en-US" dirty="0">
                <a:latin typeface="Arial" charset="0"/>
              </a:rPr>
              <a:t>  </a:t>
            </a:r>
          </a:p>
        </p:txBody>
      </p:sp>
    </p:spTree>
    <p:extLst>
      <p:ext uri="{BB962C8B-B14F-4D97-AF65-F5344CB8AC3E}">
        <p14:creationId xmlns:p14="http://schemas.microsoft.com/office/powerpoint/2010/main" val="107104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457200" y="152400"/>
            <a:ext cx="8229600" cy="704850"/>
          </a:xfrm>
          <a:noFill/>
        </p:spPr>
        <p:txBody>
          <a:bodyPr lIns="92075" tIns="46038" rIns="92075" bIns="46038" anchor="b">
            <a:normAutofit fontScale="90000"/>
          </a:bodyPr>
          <a:lstStyle/>
          <a:p>
            <a:pPr eaLnBrk="1" hangingPunct="1"/>
            <a:r>
              <a:rPr lang="en-US" sz="5400" dirty="0">
                <a:latin typeface="Arial" charset="0"/>
              </a:rPr>
              <a:t>Acknowledgments</a:t>
            </a:r>
            <a:r>
              <a:rPr lang="en-US" dirty="0">
                <a:latin typeface="Arial" charset="0"/>
              </a:rPr>
              <a:t> </a:t>
            </a:r>
            <a:endParaRPr lang="en-US" sz="6600" dirty="0">
              <a:solidFill>
                <a:srgbClr val="FF3300"/>
              </a:solidFill>
              <a:latin typeface="Arial" charset="0"/>
            </a:endParaRPr>
          </a:p>
        </p:txBody>
      </p:sp>
      <p:sp>
        <p:nvSpPr>
          <p:cNvPr id="19458" name="Rectangle 3"/>
          <p:cNvSpPr>
            <a:spLocks noGrp="1" noChangeArrowheads="1"/>
          </p:cNvSpPr>
          <p:nvPr>
            <p:ph type="body" idx="1"/>
          </p:nvPr>
        </p:nvSpPr>
        <p:spPr>
          <a:xfrm>
            <a:off x="838200" y="1143000"/>
            <a:ext cx="8229600" cy="4940877"/>
          </a:xfrm>
          <a:noFill/>
        </p:spPr>
        <p:txBody>
          <a:bodyPr lIns="92075" tIns="46038" rIns="92075" bIns="46038">
            <a:normAutofit fontScale="92500" lnSpcReduction="20000"/>
          </a:bodyPr>
          <a:lstStyle/>
          <a:p>
            <a:pPr eaLnBrk="1" hangingPunct="1">
              <a:spcBef>
                <a:spcPct val="40000"/>
              </a:spcBef>
            </a:pPr>
            <a:r>
              <a:rPr lang="en-US" sz="4000" dirty="0">
                <a:latin typeface="Arial" charset="0"/>
              </a:rPr>
              <a:t>Family, mentors, teachers, students, collaborators, colleagues</a:t>
            </a:r>
          </a:p>
          <a:p>
            <a:pPr eaLnBrk="1" hangingPunct="1">
              <a:spcBef>
                <a:spcPct val="40000"/>
              </a:spcBef>
            </a:pPr>
            <a:r>
              <a:rPr lang="en-US" sz="4000" dirty="0">
                <a:latin typeface="Arial" charset="0"/>
              </a:rPr>
              <a:t>All those working with ETDs</a:t>
            </a:r>
          </a:p>
          <a:p>
            <a:pPr eaLnBrk="1" hangingPunct="1">
              <a:spcBef>
                <a:spcPct val="40000"/>
              </a:spcBef>
            </a:pPr>
            <a:r>
              <a:rPr lang="en-US" sz="4000" dirty="0">
                <a:latin typeface="Arial" charset="0"/>
              </a:rPr>
              <a:t>NDLTD, including its Members, Board, Committees, and Working Groups</a:t>
            </a:r>
          </a:p>
          <a:p>
            <a:pPr eaLnBrk="1" hangingPunct="1">
              <a:spcBef>
                <a:spcPct val="40000"/>
              </a:spcBef>
            </a:pPr>
            <a:r>
              <a:rPr lang="en-US" sz="4000" dirty="0">
                <a:latin typeface="Arial" charset="0"/>
              </a:rPr>
              <a:t>ETD 2023 Conference Team</a:t>
            </a:r>
          </a:p>
          <a:p>
            <a:pPr eaLnBrk="1" hangingPunct="1">
              <a:spcBef>
                <a:spcPct val="40000"/>
              </a:spcBef>
            </a:pPr>
            <a:r>
              <a:rPr lang="en-US" sz="4000" dirty="0">
                <a:latin typeface="Arial" charset="0"/>
              </a:rPr>
              <a:t>Sponsors, Presenters, Attendees</a:t>
            </a:r>
          </a:p>
        </p:txBody>
      </p:sp>
    </p:spTree>
    <p:extLst>
      <p:ext uri="{BB962C8B-B14F-4D97-AF65-F5344CB8AC3E}">
        <p14:creationId xmlns:p14="http://schemas.microsoft.com/office/powerpoint/2010/main" val="175068778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1506"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1507" name="Rectangle 4"/>
          <p:cNvSpPr>
            <a:spLocks noChangeArrowheads="1"/>
          </p:cNvSpPr>
          <p:nvPr/>
        </p:nvSpPr>
        <p:spPr bwMode="auto">
          <a:xfrm>
            <a:off x="685800" y="64008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1508" name="Rectangle 5"/>
          <p:cNvSpPr>
            <a:spLocks noChangeArrowheads="1"/>
          </p:cNvSpPr>
          <p:nvPr/>
        </p:nvSpPr>
        <p:spPr bwMode="auto">
          <a:xfrm>
            <a:off x="3124200" y="64008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1509" name="Rectangle 6"/>
          <p:cNvSpPr>
            <a:spLocks noChangeArrowheads="1"/>
          </p:cNvSpPr>
          <p:nvPr/>
        </p:nvSpPr>
        <p:spPr bwMode="auto">
          <a:xfrm>
            <a:off x="381000" y="61722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1510" name="Rectangle 7"/>
          <p:cNvSpPr>
            <a:spLocks noChangeArrowheads="1"/>
          </p:cNvSpPr>
          <p:nvPr/>
        </p:nvSpPr>
        <p:spPr bwMode="auto">
          <a:xfrm>
            <a:off x="3124200" y="61722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1511" name="Rectangle 8"/>
          <p:cNvSpPr>
            <a:spLocks noGrp="1" noChangeArrowheads="1"/>
          </p:cNvSpPr>
          <p:nvPr>
            <p:ph type="title"/>
          </p:nvPr>
        </p:nvSpPr>
        <p:spPr>
          <a:xfrm>
            <a:off x="609600" y="-152400"/>
            <a:ext cx="8077200" cy="800100"/>
          </a:xfrm>
          <a:noFill/>
        </p:spPr>
        <p:txBody>
          <a:bodyPr lIns="92075" tIns="46038" rIns="92075" bIns="46038"/>
          <a:lstStyle/>
          <a:p>
            <a:pPr eaLnBrk="1" hangingPunct="1"/>
            <a:r>
              <a:rPr lang="en-US" b="1" dirty="0">
                <a:latin typeface="Arial" charset="0"/>
              </a:rPr>
              <a:t>Acknowledgements (2): Mtgs</a:t>
            </a:r>
          </a:p>
        </p:txBody>
      </p:sp>
      <p:sp>
        <p:nvSpPr>
          <p:cNvPr id="21512" name="Rectangle 9"/>
          <p:cNvSpPr>
            <a:spLocks noGrp="1" noChangeArrowheads="1"/>
          </p:cNvSpPr>
          <p:nvPr>
            <p:ph type="body" idx="1"/>
          </p:nvPr>
        </p:nvSpPr>
        <p:spPr>
          <a:xfrm>
            <a:off x="914401" y="723900"/>
            <a:ext cx="8229599" cy="5791200"/>
          </a:xfrm>
        </p:spPr>
        <p:txBody>
          <a:bodyPr lIns="92075" tIns="46038" rIns="92075" bIns="46038">
            <a:normAutofit fontScale="92500"/>
          </a:bodyPr>
          <a:lstStyle/>
          <a:p>
            <a:pPr eaLnBrk="1" hangingPunct="1">
              <a:spcBef>
                <a:spcPts val="300"/>
              </a:spcBef>
              <a:defRPr/>
            </a:pPr>
            <a:r>
              <a:rPr lang="en-US" sz="2800" dirty="0">
                <a:latin typeface="Arial" charset="0"/>
              </a:rPr>
              <a:t>1987 </a:t>
            </a:r>
            <a:r>
              <a:rPr lang="en-US" sz="2800" dirty="0" err="1">
                <a:latin typeface="Arial" charset="0"/>
              </a:rPr>
              <a:t>mtg</a:t>
            </a:r>
            <a:r>
              <a:rPr lang="en-US" sz="2800" dirty="0">
                <a:latin typeface="Arial" charset="0"/>
              </a:rPr>
              <a:t> in Ann Arbor: UMI, VT, </a:t>
            </a:r>
            <a:r>
              <a:rPr lang="en-US" sz="2800" dirty="0" err="1">
                <a:latin typeface="Arial" charset="0"/>
              </a:rPr>
              <a:t>Arbortext</a:t>
            </a:r>
            <a:r>
              <a:rPr lang="en-US" sz="2800" dirty="0">
                <a:latin typeface="Arial" charset="0"/>
              </a:rPr>
              <a:t>, </a:t>
            </a:r>
            <a:r>
              <a:rPr lang="en-US" sz="2800" dirty="0" err="1">
                <a:latin typeface="Arial" charset="0"/>
              </a:rPr>
              <a:t>Softquad</a:t>
            </a:r>
            <a:endParaRPr lang="en-US" sz="2800" dirty="0">
              <a:latin typeface="Arial" charset="0"/>
            </a:endParaRPr>
          </a:p>
          <a:p>
            <a:pPr eaLnBrk="1" hangingPunct="1">
              <a:spcBef>
                <a:spcPts val="300"/>
              </a:spcBef>
              <a:defRPr/>
            </a:pPr>
            <a:r>
              <a:rPr lang="en-US" sz="2800" dirty="0">
                <a:latin typeface="Arial" charset="0"/>
              </a:rPr>
              <a:t>1992 mtg in Washington: CNI, CGS, UMI, VT+10U’s</a:t>
            </a:r>
          </a:p>
          <a:p>
            <a:pPr eaLnBrk="1" hangingPunct="1">
              <a:spcBef>
                <a:spcPts val="300"/>
              </a:spcBef>
              <a:defRPr/>
            </a:pPr>
            <a:r>
              <a:rPr lang="en-US" sz="2800" dirty="0">
                <a:latin typeface="Arial" charset="0"/>
              </a:rPr>
              <a:t>1993 </a:t>
            </a:r>
            <a:r>
              <a:rPr lang="en-US" sz="2800" dirty="0" err="1">
                <a:latin typeface="Arial" charset="0"/>
              </a:rPr>
              <a:t>mtg</a:t>
            </a:r>
            <a:r>
              <a:rPr lang="en-US" sz="2800" dirty="0">
                <a:latin typeface="Arial" charset="0"/>
              </a:rPr>
              <a:t> in Atlanta: Monticello Electronic Library</a:t>
            </a:r>
          </a:p>
          <a:p>
            <a:pPr eaLnBrk="1" hangingPunct="1">
              <a:spcBef>
                <a:spcPts val="300"/>
              </a:spcBef>
              <a:defRPr/>
            </a:pPr>
            <a:r>
              <a:rPr lang="en-US" sz="2800" dirty="0">
                <a:latin typeface="Arial" charset="0"/>
              </a:rPr>
              <a:t>1994 </a:t>
            </a:r>
            <a:r>
              <a:rPr lang="en-US" sz="2800" dirty="0" err="1">
                <a:latin typeface="Arial" charset="0"/>
              </a:rPr>
              <a:t>mtg</a:t>
            </a:r>
            <a:r>
              <a:rPr lang="en-US" sz="2800" dirty="0">
                <a:latin typeface="Arial" charset="0"/>
              </a:rPr>
              <a:t> at VT: </a:t>
            </a:r>
            <a:r>
              <a:rPr lang="en-US" sz="2800" dirty="0" err="1">
                <a:latin typeface="Arial" charset="0"/>
              </a:rPr>
              <a:t>std</a:t>
            </a:r>
            <a:r>
              <a:rPr lang="en-US" sz="2800" dirty="0">
                <a:latin typeface="Arial" charset="0"/>
              </a:rPr>
              <a:t>: PDF + SGML + multimedia </a:t>
            </a:r>
          </a:p>
          <a:p>
            <a:pPr eaLnBrk="1" hangingPunct="1">
              <a:spcBef>
                <a:spcPts val="300"/>
              </a:spcBef>
              <a:defRPr/>
            </a:pPr>
            <a:r>
              <a:rPr lang="en-US" sz="2800" dirty="0">
                <a:latin typeface="Arial" charset="0"/>
              </a:rPr>
              <a:t>1996 </a:t>
            </a:r>
            <a:r>
              <a:rPr lang="en-US" sz="2800" dirty="0" err="1">
                <a:latin typeface="Arial" charset="0"/>
              </a:rPr>
              <a:t>mtg</a:t>
            </a:r>
            <a:r>
              <a:rPr lang="en-US" sz="2800" dirty="0">
                <a:latin typeface="Arial" charset="0"/>
              </a:rPr>
              <a:t> with funding by SURA and then also by the US Dept. of Education (FIPSE)</a:t>
            </a:r>
          </a:p>
          <a:p>
            <a:pPr eaLnBrk="1" hangingPunct="1">
              <a:spcBef>
                <a:spcPts val="300"/>
              </a:spcBef>
              <a:defRPr/>
            </a:pPr>
            <a:r>
              <a:rPr lang="en-US" sz="2800" dirty="0">
                <a:latin typeface="Arial" charset="0"/>
              </a:rPr>
              <a:t>1997 meetings in UK, Germany, ...</a:t>
            </a:r>
          </a:p>
          <a:p>
            <a:pPr eaLnBrk="1" hangingPunct="1">
              <a:spcBef>
                <a:spcPts val="300"/>
              </a:spcBef>
              <a:defRPr/>
            </a:pPr>
            <a:r>
              <a:rPr lang="en-US" sz="2800" dirty="0">
                <a:latin typeface="Arial" charset="0"/>
              </a:rPr>
              <a:t>1998 – 1</a:t>
            </a:r>
            <a:r>
              <a:rPr lang="en-US" sz="2800" baseline="30000" dirty="0">
                <a:latin typeface="Arial" charset="0"/>
              </a:rPr>
              <a:t>st</a:t>
            </a:r>
            <a:r>
              <a:rPr lang="en-US" sz="2800" dirty="0">
                <a:latin typeface="Arial" charset="0"/>
              </a:rPr>
              <a:t> symposium – Memphis (20)</a:t>
            </a:r>
          </a:p>
          <a:p>
            <a:pPr eaLnBrk="1" hangingPunct="1">
              <a:spcBef>
                <a:spcPct val="0"/>
              </a:spcBef>
              <a:defRPr/>
            </a:pPr>
            <a:r>
              <a:rPr lang="en-US" sz="2800" dirty="0">
                <a:latin typeface="Arial" charset="0"/>
              </a:rPr>
              <a:t>1999 – 2</a:t>
            </a:r>
            <a:r>
              <a:rPr lang="en-US" sz="2800" baseline="30000" dirty="0">
                <a:latin typeface="Arial" charset="0"/>
              </a:rPr>
              <a:t>nd</a:t>
            </a:r>
            <a:r>
              <a:rPr lang="en-US" sz="2800" dirty="0">
                <a:latin typeface="Arial" charset="0"/>
              </a:rPr>
              <a:t> symposium – Blacksburg (70)</a:t>
            </a:r>
          </a:p>
          <a:p>
            <a:pPr eaLnBrk="1" hangingPunct="1">
              <a:spcBef>
                <a:spcPts val="300"/>
              </a:spcBef>
              <a:defRPr/>
            </a:pPr>
            <a:r>
              <a:rPr lang="en-US" sz="2800" dirty="0">
                <a:latin typeface="Arial" charset="0"/>
              </a:rPr>
              <a:t>2000 – 3</a:t>
            </a:r>
            <a:r>
              <a:rPr lang="en-US" sz="2800" baseline="30000" dirty="0">
                <a:latin typeface="Arial" charset="0"/>
              </a:rPr>
              <a:t>rd</a:t>
            </a:r>
            <a:r>
              <a:rPr lang="en-US" sz="2800" dirty="0">
                <a:latin typeface="Arial" charset="0"/>
              </a:rPr>
              <a:t> symposium – St. Petersburg, FL (225)</a:t>
            </a:r>
          </a:p>
          <a:p>
            <a:pPr eaLnBrk="1" hangingPunct="1">
              <a:spcBef>
                <a:spcPts val="300"/>
              </a:spcBef>
              <a:defRPr/>
            </a:pPr>
            <a:r>
              <a:rPr lang="en-US" sz="2800" dirty="0">
                <a:latin typeface="Arial" charset="0"/>
              </a:rPr>
              <a:t>2001 – 4</a:t>
            </a:r>
            <a:r>
              <a:rPr lang="en-US" sz="2800" baseline="30000" dirty="0">
                <a:latin typeface="Arial" charset="0"/>
              </a:rPr>
              <a:t>th</a:t>
            </a:r>
            <a:r>
              <a:rPr lang="en-US" sz="2800" dirty="0">
                <a:latin typeface="Arial" charset="0"/>
              </a:rPr>
              <a:t> symposium – Caltech, Pasadena (200)</a:t>
            </a:r>
          </a:p>
          <a:p>
            <a:pPr eaLnBrk="1" hangingPunct="1">
              <a:spcBef>
                <a:spcPts val="300"/>
              </a:spcBef>
              <a:defRPr/>
            </a:pPr>
            <a:r>
              <a:rPr lang="en-US" sz="2800" dirty="0">
                <a:latin typeface="Arial" charset="0"/>
              </a:rPr>
              <a:t>2002 – 5</a:t>
            </a:r>
            <a:r>
              <a:rPr lang="en-US" sz="2800" baseline="30000" dirty="0">
                <a:latin typeface="Arial" charset="0"/>
              </a:rPr>
              <a:t>th</a:t>
            </a:r>
            <a:r>
              <a:rPr lang="en-US" sz="2800" dirty="0">
                <a:latin typeface="Arial" charset="0"/>
              </a:rPr>
              <a:t> symposium – BYU, Provo, Utah</a:t>
            </a:r>
          </a:p>
          <a:p>
            <a:pPr>
              <a:spcBef>
                <a:spcPts val="300"/>
              </a:spcBef>
              <a:defRPr/>
            </a:pPr>
            <a:r>
              <a:rPr lang="en-US" sz="2800" dirty="0">
                <a:latin typeface="Arial" charset="0"/>
              </a:rPr>
              <a:t>2003 – NDLTD incorporated as int’l non-profit</a:t>
            </a:r>
          </a:p>
          <a:p>
            <a:pPr eaLnBrk="1" hangingPunct="1">
              <a:spcBef>
                <a:spcPts val="300"/>
              </a:spcBef>
              <a:defRPr/>
            </a:pPr>
            <a:endParaRPr lang="en-US" sz="2800" dirty="0">
              <a:latin typeface="Arial" charset="0"/>
            </a:endParaRPr>
          </a:p>
        </p:txBody>
      </p:sp>
    </p:spTree>
    <p:extLst>
      <p:ext uri="{BB962C8B-B14F-4D97-AF65-F5344CB8AC3E}">
        <p14:creationId xmlns:p14="http://schemas.microsoft.com/office/powerpoint/2010/main" val="407058538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3554"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3555" name="Rectangle 4"/>
          <p:cNvSpPr>
            <a:spLocks noChangeArrowheads="1"/>
          </p:cNvSpPr>
          <p:nvPr/>
        </p:nvSpPr>
        <p:spPr bwMode="auto">
          <a:xfrm>
            <a:off x="685800" y="64008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3556" name="Rectangle 5"/>
          <p:cNvSpPr>
            <a:spLocks noChangeArrowheads="1"/>
          </p:cNvSpPr>
          <p:nvPr/>
        </p:nvSpPr>
        <p:spPr bwMode="auto">
          <a:xfrm>
            <a:off x="3124200" y="64008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3557" name="Rectangle 6"/>
          <p:cNvSpPr>
            <a:spLocks noChangeArrowheads="1"/>
          </p:cNvSpPr>
          <p:nvPr/>
        </p:nvSpPr>
        <p:spPr bwMode="auto">
          <a:xfrm>
            <a:off x="381000" y="61722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3558" name="Rectangle 7"/>
          <p:cNvSpPr>
            <a:spLocks noChangeArrowheads="1"/>
          </p:cNvSpPr>
          <p:nvPr/>
        </p:nvSpPr>
        <p:spPr bwMode="auto">
          <a:xfrm>
            <a:off x="3124200" y="61722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3559" name="Rectangle 8"/>
          <p:cNvSpPr>
            <a:spLocks noGrp="1" noChangeArrowheads="1"/>
          </p:cNvSpPr>
          <p:nvPr>
            <p:ph type="title"/>
          </p:nvPr>
        </p:nvSpPr>
        <p:spPr>
          <a:xfrm>
            <a:off x="609600" y="-152400"/>
            <a:ext cx="8077200" cy="800100"/>
          </a:xfrm>
          <a:noFill/>
        </p:spPr>
        <p:txBody>
          <a:bodyPr lIns="92075" tIns="46038" rIns="92075" bIns="46038"/>
          <a:lstStyle/>
          <a:p>
            <a:pPr eaLnBrk="1" hangingPunct="1"/>
            <a:r>
              <a:rPr lang="en-US" b="1">
                <a:latin typeface="Arial" charset="0"/>
              </a:rPr>
              <a:t>Acknowledgements (3): Mtgs</a:t>
            </a:r>
          </a:p>
        </p:txBody>
      </p:sp>
      <p:sp>
        <p:nvSpPr>
          <p:cNvPr id="23560" name="Rectangle 9"/>
          <p:cNvSpPr>
            <a:spLocks noGrp="1" noChangeArrowheads="1"/>
          </p:cNvSpPr>
          <p:nvPr>
            <p:ph type="body" idx="1"/>
          </p:nvPr>
        </p:nvSpPr>
        <p:spPr>
          <a:xfrm>
            <a:off x="1246909" y="685800"/>
            <a:ext cx="7439891" cy="6172200"/>
          </a:xfrm>
          <a:noFill/>
        </p:spPr>
        <p:txBody>
          <a:bodyPr lIns="92075" tIns="46038" rIns="92075" bIns="46038">
            <a:normAutofit/>
          </a:bodyPr>
          <a:lstStyle/>
          <a:p>
            <a:pPr eaLnBrk="1" hangingPunct="1">
              <a:spcBef>
                <a:spcPts val="900"/>
              </a:spcBef>
            </a:pPr>
            <a:r>
              <a:rPr lang="en-US" sz="2600" dirty="0">
                <a:latin typeface="Arial" charset="0"/>
              </a:rPr>
              <a:t>2003 – 6</a:t>
            </a:r>
            <a:r>
              <a:rPr lang="en-US" sz="2600" baseline="30000" dirty="0">
                <a:latin typeface="Arial" charset="0"/>
              </a:rPr>
              <a:t>th</a:t>
            </a:r>
            <a:r>
              <a:rPr lang="en-US" sz="2600" dirty="0">
                <a:latin typeface="Arial" charset="0"/>
              </a:rPr>
              <a:t> symposium – Berlin (215 attendees) </a:t>
            </a:r>
          </a:p>
          <a:p>
            <a:pPr eaLnBrk="1" hangingPunct="1">
              <a:spcBef>
                <a:spcPts val="900"/>
              </a:spcBef>
            </a:pPr>
            <a:r>
              <a:rPr lang="en-US" sz="2600" dirty="0">
                <a:latin typeface="Arial" charset="0"/>
              </a:rPr>
              <a:t>2004 – 7</a:t>
            </a:r>
            <a:r>
              <a:rPr lang="en-US" sz="2600" baseline="30000" dirty="0">
                <a:latin typeface="Arial" charset="0"/>
              </a:rPr>
              <a:t>th</a:t>
            </a:r>
            <a:r>
              <a:rPr lang="en-US" sz="2600" dirty="0">
                <a:latin typeface="Arial" charset="0"/>
              </a:rPr>
              <a:t> symposium – U. Kentucky, USA</a:t>
            </a:r>
          </a:p>
          <a:p>
            <a:pPr eaLnBrk="1" hangingPunct="1">
              <a:spcBef>
                <a:spcPts val="900"/>
              </a:spcBef>
            </a:pPr>
            <a:r>
              <a:rPr lang="en-US" sz="2600" dirty="0">
                <a:latin typeface="Arial" charset="0"/>
              </a:rPr>
              <a:t>2005 – 8</a:t>
            </a:r>
            <a:r>
              <a:rPr lang="en-US" sz="2600" baseline="30000" dirty="0">
                <a:latin typeface="Arial" charset="0"/>
              </a:rPr>
              <a:t>th</a:t>
            </a:r>
            <a:r>
              <a:rPr lang="en-US" sz="2600" dirty="0">
                <a:latin typeface="Arial" charset="0"/>
              </a:rPr>
              <a:t> symposium – Sydney, Australia</a:t>
            </a:r>
          </a:p>
          <a:p>
            <a:pPr eaLnBrk="1" hangingPunct="1">
              <a:spcBef>
                <a:spcPts val="900"/>
              </a:spcBef>
            </a:pPr>
            <a:r>
              <a:rPr lang="en-US" sz="2600" dirty="0">
                <a:latin typeface="Arial" charset="0"/>
              </a:rPr>
              <a:t>2006 – 9</a:t>
            </a:r>
            <a:r>
              <a:rPr lang="en-US" sz="2600" baseline="30000" dirty="0">
                <a:latin typeface="Arial" charset="0"/>
              </a:rPr>
              <a:t>th</a:t>
            </a:r>
            <a:r>
              <a:rPr lang="en-US" sz="2600" dirty="0">
                <a:latin typeface="Arial" charset="0"/>
              </a:rPr>
              <a:t> symposium – Quebec City, Canada</a:t>
            </a:r>
          </a:p>
          <a:p>
            <a:pPr eaLnBrk="1" hangingPunct="1">
              <a:spcBef>
                <a:spcPts val="900"/>
              </a:spcBef>
            </a:pPr>
            <a:r>
              <a:rPr lang="en-US" sz="2600" dirty="0">
                <a:latin typeface="Arial" charset="0"/>
              </a:rPr>
              <a:t>2007 – 10</a:t>
            </a:r>
            <a:r>
              <a:rPr lang="en-US" sz="2600" baseline="30000" dirty="0">
                <a:latin typeface="Arial" charset="0"/>
              </a:rPr>
              <a:t>th</a:t>
            </a:r>
            <a:r>
              <a:rPr lang="en-US" sz="2600" dirty="0">
                <a:latin typeface="Arial" charset="0"/>
              </a:rPr>
              <a:t> symposium – Uppsala, Sweden</a:t>
            </a:r>
          </a:p>
          <a:p>
            <a:pPr eaLnBrk="1" hangingPunct="1">
              <a:spcBef>
                <a:spcPts val="900"/>
              </a:spcBef>
            </a:pPr>
            <a:r>
              <a:rPr lang="en-US" sz="2600" dirty="0">
                <a:latin typeface="Arial" charset="0"/>
              </a:rPr>
              <a:t>2008 – 11</a:t>
            </a:r>
            <a:r>
              <a:rPr lang="en-US" sz="2600" baseline="30000" dirty="0">
                <a:latin typeface="Arial" charset="0"/>
              </a:rPr>
              <a:t>th</a:t>
            </a:r>
            <a:r>
              <a:rPr lang="en-US" sz="2600" dirty="0">
                <a:latin typeface="Arial" charset="0"/>
              </a:rPr>
              <a:t> symposium – Aberdeen, Scotland</a:t>
            </a:r>
          </a:p>
          <a:p>
            <a:pPr eaLnBrk="1" hangingPunct="1">
              <a:spcBef>
                <a:spcPts val="900"/>
              </a:spcBef>
            </a:pPr>
            <a:r>
              <a:rPr lang="en-US" sz="2600" dirty="0">
                <a:latin typeface="Arial" charset="0"/>
              </a:rPr>
              <a:t>2009 – 12</a:t>
            </a:r>
            <a:r>
              <a:rPr lang="en-US" sz="2600" baseline="30000" dirty="0">
                <a:latin typeface="Arial" charset="0"/>
              </a:rPr>
              <a:t>th</a:t>
            </a:r>
            <a:r>
              <a:rPr lang="en-US" sz="2600" dirty="0">
                <a:latin typeface="Arial" charset="0"/>
              </a:rPr>
              <a:t> symposium – Pittsburgh, PA, USA</a:t>
            </a:r>
          </a:p>
          <a:p>
            <a:pPr eaLnBrk="1" hangingPunct="1">
              <a:spcBef>
                <a:spcPts val="900"/>
              </a:spcBef>
            </a:pPr>
            <a:r>
              <a:rPr lang="en-US" sz="2600" dirty="0">
                <a:latin typeface="Arial" charset="0"/>
              </a:rPr>
              <a:t>2010 – 13</a:t>
            </a:r>
            <a:r>
              <a:rPr lang="en-US" sz="2600" baseline="30000" dirty="0">
                <a:latin typeface="Arial" charset="0"/>
              </a:rPr>
              <a:t>th</a:t>
            </a:r>
            <a:r>
              <a:rPr lang="en-US" sz="2600" dirty="0">
                <a:latin typeface="Arial" charset="0"/>
              </a:rPr>
              <a:t> symposium – Austin, TX, USA</a:t>
            </a:r>
          </a:p>
          <a:p>
            <a:pPr eaLnBrk="1" hangingPunct="1">
              <a:spcBef>
                <a:spcPts val="900"/>
              </a:spcBef>
            </a:pPr>
            <a:r>
              <a:rPr lang="en-US" sz="2600" dirty="0">
                <a:latin typeface="Arial" charset="0"/>
              </a:rPr>
              <a:t>2011 – 14</a:t>
            </a:r>
            <a:r>
              <a:rPr lang="en-US" sz="2600" baseline="30000" dirty="0">
                <a:latin typeface="Arial" charset="0"/>
              </a:rPr>
              <a:t>th</a:t>
            </a:r>
            <a:r>
              <a:rPr lang="en-US" sz="2600" dirty="0">
                <a:latin typeface="Arial" charset="0"/>
              </a:rPr>
              <a:t> symposium – Cape Town, S. Africa</a:t>
            </a:r>
          </a:p>
          <a:p>
            <a:pPr>
              <a:spcBef>
                <a:spcPts val="900"/>
              </a:spcBef>
            </a:pPr>
            <a:r>
              <a:rPr lang="en-US" sz="2600" dirty="0">
                <a:latin typeface="Arial" charset="0"/>
              </a:rPr>
              <a:t>2012 – 15</a:t>
            </a:r>
            <a:r>
              <a:rPr lang="en-US" sz="2600" baseline="30000" dirty="0">
                <a:latin typeface="Arial" charset="0"/>
              </a:rPr>
              <a:t>th</a:t>
            </a:r>
            <a:r>
              <a:rPr lang="en-US" sz="2600" dirty="0">
                <a:latin typeface="Arial" charset="0"/>
              </a:rPr>
              <a:t> symposium – Lima, Peru</a:t>
            </a:r>
          </a:p>
          <a:p>
            <a:pPr>
              <a:spcBef>
                <a:spcPts val="900"/>
              </a:spcBef>
            </a:pPr>
            <a:r>
              <a:rPr lang="en-US" sz="2600" dirty="0">
                <a:latin typeface="Arial" charset="0"/>
              </a:rPr>
              <a:t>2013 – 16</a:t>
            </a:r>
            <a:r>
              <a:rPr lang="en-US" sz="2600" baseline="30000" dirty="0">
                <a:latin typeface="Arial" charset="0"/>
              </a:rPr>
              <a:t>th</a:t>
            </a:r>
            <a:r>
              <a:rPr lang="en-US" sz="2600" dirty="0">
                <a:latin typeface="Arial" charset="0"/>
              </a:rPr>
              <a:t> symposium – Hong Kong</a:t>
            </a:r>
          </a:p>
          <a:p>
            <a:pPr>
              <a:spcBef>
                <a:spcPts val="900"/>
              </a:spcBef>
            </a:pPr>
            <a:r>
              <a:rPr lang="en-US" sz="2600" dirty="0">
                <a:latin typeface="Arial" charset="0"/>
              </a:rPr>
              <a:t>2014 – 17</a:t>
            </a:r>
            <a:r>
              <a:rPr lang="en-US" sz="2600" baseline="30000" dirty="0">
                <a:latin typeface="Arial" charset="0"/>
              </a:rPr>
              <a:t>th</a:t>
            </a:r>
            <a:r>
              <a:rPr lang="en-US" sz="2600" dirty="0">
                <a:latin typeface="Arial" charset="0"/>
              </a:rPr>
              <a:t> symposium – Leicester, England</a:t>
            </a:r>
          </a:p>
        </p:txBody>
      </p:sp>
    </p:spTree>
    <p:extLst>
      <p:ext uri="{BB962C8B-B14F-4D97-AF65-F5344CB8AC3E}">
        <p14:creationId xmlns:p14="http://schemas.microsoft.com/office/powerpoint/2010/main" val="112082792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3554"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3555" name="Rectangle 4"/>
          <p:cNvSpPr>
            <a:spLocks noChangeArrowheads="1"/>
          </p:cNvSpPr>
          <p:nvPr/>
        </p:nvSpPr>
        <p:spPr bwMode="auto">
          <a:xfrm>
            <a:off x="685800" y="640080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3556" name="Rectangle 5"/>
          <p:cNvSpPr>
            <a:spLocks noChangeArrowheads="1"/>
          </p:cNvSpPr>
          <p:nvPr/>
        </p:nvSpPr>
        <p:spPr bwMode="auto">
          <a:xfrm>
            <a:off x="3124200" y="6400800"/>
            <a:ext cx="2895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3557" name="Rectangle 6"/>
          <p:cNvSpPr>
            <a:spLocks noChangeArrowheads="1"/>
          </p:cNvSpPr>
          <p:nvPr/>
        </p:nvSpPr>
        <p:spPr bwMode="auto">
          <a:xfrm>
            <a:off x="381000" y="617220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3558" name="Rectangle 7"/>
          <p:cNvSpPr>
            <a:spLocks noChangeArrowheads="1"/>
          </p:cNvSpPr>
          <p:nvPr/>
        </p:nvSpPr>
        <p:spPr bwMode="auto">
          <a:xfrm>
            <a:off x="3124200" y="6172200"/>
            <a:ext cx="2895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3559" name="Rectangle 8"/>
          <p:cNvSpPr>
            <a:spLocks noGrp="1" noChangeArrowheads="1"/>
          </p:cNvSpPr>
          <p:nvPr>
            <p:ph type="title"/>
          </p:nvPr>
        </p:nvSpPr>
        <p:spPr>
          <a:xfrm>
            <a:off x="609600" y="-152400"/>
            <a:ext cx="8077200" cy="800100"/>
          </a:xfrm>
          <a:noFill/>
        </p:spPr>
        <p:txBody>
          <a:bodyPr lIns="92075" tIns="46038" rIns="92075" bIns="46038"/>
          <a:lstStyle/>
          <a:p>
            <a:pPr eaLnBrk="1" hangingPunct="1"/>
            <a:r>
              <a:rPr lang="en-US" b="1" dirty="0">
                <a:latin typeface="Arial" charset="0"/>
              </a:rPr>
              <a:t>Acknowledgements (4): Mtgs</a:t>
            </a:r>
          </a:p>
        </p:txBody>
      </p:sp>
      <p:sp>
        <p:nvSpPr>
          <p:cNvPr id="23560" name="Rectangle 9"/>
          <p:cNvSpPr>
            <a:spLocks noGrp="1" noChangeArrowheads="1"/>
          </p:cNvSpPr>
          <p:nvPr>
            <p:ph type="body" idx="1"/>
          </p:nvPr>
        </p:nvSpPr>
        <p:spPr>
          <a:xfrm>
            <a:off x="685800" y="677141"/>
            <a:ext cx="8634845" cy="5450032"/>
          </a:xfrm>
          <a:noFill/>
        </p:spPr>
        <p:txBody>
          <a:bodyPr lIns="92075" tIns="46038" rIns="92075" bIns="46038">
            <a:normAutofit/>
          </a:bodyPr>
          <a:lstStyle/>
          <a:p>
            <a:pPr>
              <a:spcBef>
                <a:spcPts val="900"/>
              </a:spcBef>
            </a:pPr>
            <a:r>
              <a:rPr lang="en-US" dirty="0">
                <a:latin typeface="Arial" charset="0"/>
              </a:rPr>
              <a:t>2015 – 18</a:t>
            </a:r>
            <a:r>
              <a:rPr lang="en-US" baseline="30000" dirty="0">
                <a:latin typeface="Arial" charset="0"/>
              </a:rPr>
              <a:t>th</a:t>
            </a:r>
            <a:r>
              <a:rPr lang="en-US" dirty="0">
                <a:latin typeface="Arial" charset="0"/>
              </a:rPr>
              <a:t> symposium – New Delhi, India</a:t>
            </a:r>
          </a:p>
          <a:p>
            <a:pPr>
              <a:spcBef>
                <a:spcPts val="900"/>
              </a:spcBef>
            </a:pPr>
            <a:r>
              <a:rPr lang="en-US" dirty="0">
                <a:latin typeface="Arial" charset="0"/>
              </a:rPr>
              <a:t>2016 – 19</a:t>
            </a:r>
            <a:r>
              <a:rPr lang="en-US" baseline="30000" dirty="0">
                <a:latin typeface="Arial" charset="0"/>
              </a:rPr>
              <a:t>th</a:t>
            </a:r>
            <a:r>
              <a:rPr lang="en-US" dirty="0">
                <a:latin typeface="Arial" charset="0"/>
              </a:rPr>
              <a:t> symposium – Lille, France</a:t>
            </a:r>
          </a:p>
          <a:p>
            <a:pPr>
              <a:spcBef>
                <a:spcPts val="900"/>
              </a:spcBef>
            </a:pPr>
            <a:r>
              <a:rPr lang="en-US" dirty="0">
                <a:latin typeface="Arial" charset="0"/>
              </a:rPr>
              <a:t>2017 – 20</a:t>
            </a:r>
            <a:r>
              <a:rPr lang="en-US" baseline="30000" dirty="0">
                <a:latin typeface="Arial" charset="0"/>
              </a:rPr>
              <a:t>th</a:t>
            </a:r>
            <a:r>
              <a:rPr lang="en-US" dirty="0">
                <a:latin typeface="Arial" charset="0"/>
              </a:rPr>
              <a:t> symposium – Washington, D.C.</a:t>
            </a:r>
          </a:p>
          <a:p>
            <a:pPr>
              <a:spcBef>
                <a:spcPts val="900"/>
              </a:spcBef>
            </a:pPr>
            <a:r>
              <a:rPr lang="en-US" dirty="0">
                <a:latin typeface="Arial" charset="0"/>
              </a:rPr>
              <a:t>2018 – 21</a:t>
            </a:r>
            <a:r>
              <a:rPr lang="en-US" baseline="30000" dirty="0">
                <a:latin typeface="Arial" charset="0"/>
              </a:rPr>
              <a:t>th</a:t>
            </a:r>
            <a:r>
              <a:rPr lang="en-US" dirty="0">
                <a:latin typeface="Arial" charset="0"/>
              </a:rPr>
              <a:t> symposium – Taipei, Taiwan</a:t>
            </a:r>
          </a:p>
          <a:p>
            <a:pPr>
              <a:spcBef>
                <a:spcPts val="900"/>
              </a:spcBef>
            </a:pPr>
            <a:r>
              <a:rPr lang="en-US" dirty="0">
                <a:latin typeface="Arial" charset="0"/>
              </a:rPr>
              <a:t>2019 – 22</a:t>
            </a:r>
            <a:r>
              <a:rPr lang="en-US" baseline="30000" dirty="0">
                <a:latin typeface="Arial" charset="0"/>
              </a:rPr>
              <a:t>th</a:t>
            </a:r>
            <a:r>
              <a:rPr lang="en-US" dirty="0">
                <a:latin typeface="Arial" charset="0"/>
              </a:rPr>
              <a:t> symposium – Porto, Portugal</a:t>
            </a:r>
          </a:p>
          <a:p>
            <a:pPr>
              <a:spcBef>
                <a:spcPts val="900"/>
              </a:spcBef>
            </a:pPr>
            <a:r>
              <a:rPr lang="en-US" dirty="0">
                <a:latin typeface="Arial" charset="0"/>
              </a:rPr>
              <a:t>2020 – 23</a:t>
            </a:r>
            <a:r>
              <a:rPr lang="en-US" baseline="30000" dirty="0">
                <a:latin typeface="Arial" charset="0"/>
              </a:rPr>
              <a:t>th</a:t>
            </a:r>
            <a:r>
              <a:rPr lang="en-US" dirty="0">
                <a:latin typeface="Arial" charset="0"/>
              </a:rPr>
              <a:t> symposium – Al Ain, UAE</a:t>
            </a:r>
          </a:p>
          <a:p>
            <a:pPr>
              <a:spcBef>
                <a:spcPts val="900"/>
              </a:spcBef>
            </a:pPr>
            <a:r>
              <a:rPr lang="en-US" dirty="0">
                <a:latin typeface="Arial" charset="0"/>
              </a:rPr>
              <a:t>2021 – 24</a:t>
            </a:r>
            <a:r>
              <a:rPr lang="en-US" baseline="30000" dirty="0">
                <a:latin typeface="Arial" charset="0"/>
              </a:rPr>
              <a:t>th</a:t>
            </a:r>
            <a:r>
              <a:rPr lang="en-US" dirty="0">
                <a:latin typeface="Arial" charset="0"/>
              </a:rPr>
              <a:t> symposium – Abu Dhabi, UAE</a:t>
            </a:r>
          </a:p>
          <a:p>
            <a:pPr>
              <a:spcBef>
                <a:spcPts val="900"/>
              </a:spcBef>
            </a:pPr>
            <a:r>
              <a:rPr lang="en-US" dirty="0">
                <a:latin typeface="Arial" charset="0"/>
              </a:rPr>
              <a:t>2022 – 25</a:t>
            </a:r>
            <a:r>
              <a:rPr lang="en-US" baseline="30000" dirty="0">
                <a:latin typeface="Arial" charset="0"/>
              </a:rPr>
              <a:t>th</a:t>
            </a:r>
            <a:r>
              <a:rPr lang="en-US" dirty="0">
                <a:latin typeface="Arial" charset="0"/>
              </a:rPr>
              <a:t> symposium – Novi Sad, Serbia</a:t>
            </a:r>
          </a:p>
          <a:p>
            <a:pPr>
              <a:spcBef>
                <a:spcPts val="900"/>
              </a:spcBef>
            </a:pPr>
            <a:r>
              <a:rPr lang="en-US" dirty="0">
                <a:latin typeface="Arial" charset="0"/>
              </a:rPr>
              <a:t>2023 – 26</a:t>
            </a:r>
            <a:r>
              <a:rPr lang="en-US" baseline="30000" dirty="0">
                <a:latin typeface="Arial" charset="0"/>
              </a:rPr>
              <a:t>th</a:t>
            </a:r>
            <a:r>
              <a:rPr lang="en-US" dirty="0">
                <a:latin typeface="Arial" charset="0"/>
              </a:rPr>
              <a:t> symposium – </a:t>
            </a:r>
            <a:r>
              <a:rPr lang="en-US" dirty="0" err="1">
                <a:latin typeface="Arial" charset="0"/>
              </a:rPr>
              <a:t>Gandhinagar,India</a:t>
            </a:r>
            <a:endParaRPr lang="en-US" dirty="0">
              <a:latin typeface="Arial" charset="0"/>
            </a:endParaRPr>
          </a:p>
        </p:txBody>
      </p:sp>
    </p:spTree>
    <p:extLst>
      <p:ext uri="{BB962C8B-B14F-4D97-AF65-F5344CB8AC3E}">
        <p14:creationId xmlns:p14="http://schemas.microsoft.com/office/powerpoint/2010/main" val="68887114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1F88DC7F-3780-A74E-A161-16C4CE0F420F}" type="slidenum">
              <a:rPr lang="en-US" b="0"/>
              <a:pPr eaLnBrk="1" hangingPunct="1"/>
              <a:t>6</a:t>
            </a:fld>
            <a:endParaRPr lang="en-US" b="0" dirty="0"/>
          </a:p>
        </p:txBody>
      </p:sp>
      <p:pic>
        <p:nvPicPr>
          <p:cNvPr id="3" name="Picture 2">
            <a:extLst>
              <a:ext uri="{FF2B5EF4-FFF2-40B4-BE49-F238E27FC236}">
                <a16:creationId xmlns:a16="http://schemas.microsoft.com/office/drawing/2014/main" id="{5AB4C31B-27D8-83D6-2AE7-BBDE97594CD3}"/>
              </a:ext>
            </a:extLst>
          </p:cNvPr>
          <p:cNvPicPr>
            <a:picLocks noChangeAspect="1"/>
          </p:cNvPicPr>
          <p:nvPr/>
        </p:nvPicPr>
        <p:blipFill>
          <a:blip r:embed="rId3"/>
          <a:stretch>
            <a:fillRect/>
          </a:stretch>
        </p:blipFill>
        <p:spPr>
          <a:xfrm>
            <a:off x="914400" y="384656"/>
            <a:ext cx="7772400" cy="5122390"/>
          </a:xfrm>
          <a:prstGeom prst="rect">
            <a:avLst/>
          </a:prstGeom>
        </p:spPr>
      </p:pic>
      <p:sp>
        <p:nvSpPr>
          <p:cNvPr id="5" name="TextBox 4">
            <a:extLst>
              <a:ext uri="{FF2B5EF4-FFF2-40B4-BE49-F238E27FC236}">
                <a16:creationId xmlns:a16="http://schemas.microsoft.com/office/drawing/2014/main" id="{59801369-7323-62B0-35CE-F744F608D8BD}"/>
              </a:ext>
            </a:extLst>
          </p:cNvPr>
          <p:cNvSpPr txBox="1"/>
          <p:nvPr/>
        </p:nvSpPr>
        <p:spPr>
          <a:xfrm>
            <a:off x="6743981" y="196792"/>
            <a:ext cx="2022069" cy="2308324"/>
          </a:xfrm>
          <a:prstGeom prst="rect">
            <a:avLst/>
          </a:prstGeom>
          <a:noFill/>
        </p:spPr>
        <p:txBody>
          <a:bodyPr wrap="square" rtlCol="0">
            <a:spAutoFit/>
          </a:bodyPr>
          <a:lstStyle/>
          <a:p>
            <a:pPr algn="r"/>
            <a:r>
              <a:rPr lang="en-US" sz="4800" b="1" dirty="0"/>
              <a:t>Digital</a:t>
            </a:r>
          </a:p>
          <a:p>
            <a:pPr algn="r"/>
            <a:r>
              <a:rPr lang="en-US" sz="4800" b="1" dirty="0"/>
              <a:t>Library</a:t>
            </a:r>
          </a:p>
          <a:p>
            <a:pPr algn="r"/>
            <a:r>
              <a:rPr lang="en-US" sz="4800" b="1" dirty="0"/>
              <a:t>Triad</a:t>
            </a:r>
          </a:p>
        </p:txBody>
      </p:sp>
      <p:sp>
        <p:nvSpPr>
          <p:cNvPr id="6" name="TextBox 5">
            <a:extLst>
              <a:ext uri="{FF2B5EF4-FFF2-40B4-BE49-F238E27FC236}">
                <a16:creationId xmlns:a16="http://schemas.microsoft.com/office/drawing/2014/main" id="{538FE702-1E8C-F417-4814-E12478D26165}"/>
              </a:ext>
            </a:extLst>
          </p:cNvPr>
          <p:cNvSpPr txBox="1"/>
          <p:nvPr/>
        </p:nvSpPr>
        <p:spPr>
          <a:xfrm>
            <a:off x="4010891" y="5747032"/>
            <a:ext cx="4502964" cy="646331"/>
          </a:xfrm>
          <a:prstGeom prst="rect">
            <a:avLst/>
          </a:prstGeom>
          <a:noFill/>
        </p:spPr>
        <p:txBody>
          <a:bodyPr wrap="none" rtlCol="0">
            <a:spAutoFit/>
          </a:bodyPr>
          <a:lstStyle/>
          <a:p>
            <a:r>
              <a:rPr lang="en-US" b="0" i="0" dirty="0">
                <a:solidFill>
                  <a:srgbClr val="000000"/>
                </a:solidFill>
                <a:effectLst/>
                <a:latin typeface="Times"/>
              </a:rPr>
              <a:t>15-17 June 2003 NSF-sponsored Workshop on</a:t>
            </a:r>
          </a:p>
          <a:p>
            <a:r>
              <a:rPr lang="en-US" b="0" i="0" dirty="0">
                <a:solidFill>
                  <a:srgbClr val="000000"/>
                </a:solidFill>
                <a:effectLst/>
                <a:latin typeface="Times"/>
              </a:rPr>
              <a:t>Post-DL Research Directions, Chatham, MA</a:t>
            </a:r>
            <a:endParaRPr lang="en-US" dirty="0"/>
          </a:p>
        </p:txBody>
      </p:sp>
    </p:spTree>
    <p:extLst>
      <p:ext uri="{BB962C8B-B14F-4D97-AF65-F5344CB8AC3E}">
        <p14:creationId xmlns:p14="http://schemas.microsoft.com/office/powerpoint/2010/main" val="1914144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a:xfrm>
            <a:off x="446049" y="395416"/>
            <a:ext cx="8229600" cy="762000"/>
          </a:xfrm>
        </p:spPr>
        <p:txBody>
          <a:bodyPr>
            <a:noAutofit/>
          </a:bodyPr>
          <a:lstStyle/>
          <a:p>
            <a:r>
              <a:rPr lang="en-US" b="1" dirty="0">
                <a:latin typeface="Arial" charset="0"/>
              </a:rPr>
              <a:t>PEOPLE:</a:t>
            </a:r>
            <a:br>
              <a:rPr lang="en-US" b="1" dirty="0">
                <a:latin typeface="Arial" charset="0"/>
              </a:rPr>
            </a:br>
            <a:r>
              <a:rPr lang="en-US" dirty="0">
                <a:latin typeface="Arial" charset="0"/>
              </a:rPr>
              <a:t>How You Can Participate</a:t>
            </a:r>
          </a:p>
        </p:txBody>
      </p:sp>
      <p:sp>
        <p:nvSpPr>
          <p:cNvPr id="12291" name="Content Placeholder 2"/>
          <p:cNvSpPr>
            <a:spLocks noGrp="1"/>
          </p:cNvSpPr>
          <p:nvPr>
            <p:ph idx="1"/>
          </p:nvPr>
        </p:nvSpPr>
        <p:spPr>
          <a:xfrm>
            <a:off x="959004" y="1907059"/>
            <a:ext cx="8032595" cy="4950941"/>
          </a:xfrm>
        </p:spPr>
        <p:txBody>
          <a:bodyPr>
            <a:normAutofit lnSpcReduction="10000"/>
          </a:bodyPr>
          <a:lstStyle/>
          <a:p>
            <a:pPr>
              <a:spcBef>
                <a:spcPts val="0"/>
              </a:spcBef>
              <a:defRPr/>
            </a:pPr>
            <a:r>
              <a:rPr lang="en-US" sz="2800" dirty="0">
                <a:latin typeface="Arial" charset="0"/>
                <a:cs typeface="+mn-cs"/>
              </a:rPr>
              <a:t>Membership (individual, institution, consortium)</a:t>
            </a:r>
          </a:p>
          <a:p>
            <a:pPr>
              <a:spcBef>
                <a:spcPts val="0"/>
              </a:spcBef>
              <a:defRPr/>
            </a:pPr>
            <a:endParaRPr lang="en-US" sz="2800" dirty="0">
              <a:latin typeface="Arial" charset="0"/>
              <a:cs typeface="+mn-cs"/>
            </a:endParaRPr>
          </a:p>
          <a:p>
            <a:pPr>
              <a:spcBef>
                <a:spcPts val="0"/>
              </a:spcBef>
              <a:defRPr/>
            </a:pPr>
            <a:r>
              <a:rPr lang="en-US" sz="2800" dirty="0">
                <a:latin typeface="Arial" charset="0"/>
                <a:cs typeface="+mn-cs"/>
              </a:rPr>
              <a:t>Ambassador (local, national, global)</a:t>
            </a:r>
          </a:p>
          <a:p>
            <a:pPr>
              <a:spcBef>
                <a:spcPts val="0"/>
              </a:spcBef>
              <a:defRPr/>
            </a:pPr>
            <a:endParaRPr lang="en-US" sz="2800" dirty="0">
              <a:latin typeface="Arial" charset="0"/>
              <a:cs typeface="+mn-cs"/>
            </a:endParaRPr>
          </a:p>
          <a:p>
            <a:pPr>
              <a:spcBef>
                <a:spcPts val="0"/>
              </a:spcBef>
              <a:defRPr/>
            </a:pPr>
            <a:r>
              <a:rPr lang="en-US" sz="2800" dirty="0">
                <a:latin typeface="Arial" charset="0"/>
                <a:cs typeface="+mn-cs"/>
              </a:rPr>
              <a:t>NDLTD Committees, Working Groups – join:</a:t>
            </a:r>
          </a:p>
          <a:p>
            <a:pPr lvl="1">
              <a:spcBef>
                <a:spcPts val="0"/>
              </a:spcBef>
              <a:defRPr/>
            </a:pPr>
            <a:r>
              <a:rPr lang="en-US" dirty="0">
                <a:latin typeface="Arial" charset="0"/>
                <a:cs typeface="+mn-cs"/>
              </a:rPr>
              <a:t>Awards</a:t>
            </a:r>
          </a:p>
          <a:p>
            <a:pPr lvl="1">
              <a:spcBef>
                <a:spcPts val="0"/>
              </a:spcBef>
              <a:defRPr/>
            </a:pPr>
            <a:r>
              <a:rPr lang="en-US" dirty="0">
                <a:latin typeface="Arial" charset="0"/>
                <a:cs typeface="+mn-cs"/>
              </a:rPr>
              <a:t>Communications </a:t>
            </a:r>
          </a:p>
          <a:p>
            <a:pPr lvl="1">
              <a:spcBef>
                <a:spcPts val="0"/>
              </a:spcBef>
              <a:defRPr/>
            </a:pPr>
            <a:r>
              <a:rPr lang="en-US" dirty="0">
                <a:latin typeface="Arial" charset="0"/>
                <a:cs typeface="+mn-cs"/>
              </a:rPr>
              <a:t>Conference (Ramesh Gaur)</a:t>
            </a:r>
          </a:p>
          <a:p>
            <a:pPr lvl="1">
              <a:spcBef>
                <a:spcPts val="0"/>
              </a:spcBef>
              <a:defRPr/>
            </a:pPr>
            <a:r>
              <a:rPr lang="en-US" dirty="0">
                <a:latin typeface="Arial" charset="0"/>
                <a:cs typeface="+mn-cs"/>
              </a:rPr>
              <a:t>Membership </a:t>
            </a:r>
          </a:p>
          <a:p>
            <a:pPr lvl="1">
              <a:spcBef>
                <a:spcPts val="0"/>
              </a:spcBef>
              <a:defRPr/>
            </a:pPr>
            <a:r>
              <a:rPr lang="en-US" dirty="0">
                <a:latin typeface="Arial" charset="0"/>
              </a:rPr>
              <a:t>Union Catalog, Global Search </a:t>
            </a:r>
          </a:p>
          <a:p>
            <a:pPr lvl="1">
              <a:spcBef>
                <a:spcPts val="0"/>
              </a:spcBef>
              <a:defRPr/>
            </a:pPr>
            <a:r>
              <a:rPr lang="en-US" dirty="0">
                <a:latin typeface="Arial" charset="0"/>
              </a:rPr>
              <a:t>Website, Web Content, Multimedia</a:t>
            </a:r>
          </a:p>
          <a:p>
            <a:pPr lvl="1">
              <a:spcBef>
                <a:spcPts val="0"/>
              </a:spcBef>
              <a:defRPr/>
            </a:pPr>
            <a:r>
              <a:rPr lang="en-US" dirty="0">
                <a:latin typeface="Arial" charset="0"/>
              </a:rPr>
              <a:t>R&amp;D, Preservation </a:t>
            </a:r>
          </a:p>
        </p:txBody>
      </p:sp>
      <p:sp>
        <p:nvSpPr>
          <p:cNvPr id="6861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86A3852C-EBD0-DD47-9EE5-27C32CC764EA}" type="slidenum">
              <a:rPr lang="en-US" sz="1400" b="0"/>
              <a:pPr eaLnBrk="1" hangingPunct="1"/>
              <a:t>7</a:t>
            </a:fld>
            <a:endParaRPr lang="en-US" sz="1400" b="0"/>
          </a:p>
        </p:txBody>
      </p:sp>
    </p:spTree>
    <p:extLst>
      <p:ext uri="{BB962C8B-B14F-4D97-AF65-F5344CB8AC3E}">
        <p14:creationId xmlns:p14="http://schemas.microsoft.com/office/powerpoint/2010/main" val="4158362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3"/>
          <p:cNvSpPr>
            <a:spLocks noGrp="1"/>
          </p:cNvSpPr>
          <p:nvPr>
            <p:ph type="sldNum" sz="quarter" idx="12"/>
          </p:nvPr>
        </p:nvSpPr>
        <p:spPr>
          <a:xfrm>
            <a:off x="6676086" y="6287284"/>
            <a:ext cx="2133600" cy="365125"/>
          </a:xfrm>
          <a:noFill/>
        </p:spPr>
        <p:txBody>
          <a:bodyPr/>
          <a:lstStyle/>
          <a:p>
            <a:fld id="{F2778E84-4186-485F-B7F1-9553804E2439}" type="slidenum">
              <a:rPr lang="en-US" smtClean="0"/>
              <a:pPr/>
              <a:t>8</a:t>
            </a:fld>
            <a:endParaRPr lang="en-US"/>
          </a:p>
        </p:txBody>
      </p:sp>
      <p:graphicFrame>
        <p:nvGraphicFramePr>
          <p:cNvPr id="2050" name="Object 2"/>
          <p:cNvGraphicFramePr>
            <a:graphicFrameLocks noChangeAspect="1"/>
          </p:cNvGraphicFramePr>
          <p:nvPr>
            <p:extLst>
              <p:ext uri="{D42A27DB-BD31-4B8C-83A1-F6EECF244321}">
                <p14:modId xmlns:p14="http://schemas.microsoft.com/office/powerpoint/2010/main" val="2892650551"/>
              </p:ext>
            </p:extLst>
          </p:nvPr>
        </p:nvGraphicFramePr>
        <p:xfrm>
          <a:off x="260999" y="875022"/>
          <a:ext cx="8548687" cy="4079875"/>
        </p:xfrm>
        <a:graphic>
          <a:graphicData uri="http://schemas.openxmlformats.org/presentationml/2006/ole">
            <mc:AlternateContent xmlns:mc="http://schemas.openxmlformats.org/markup-compatibility/2006">
              <mc:Choice xmlns:v="urn:schemas-microsoft-com:vml" Requires="v">
                <p:oleObj name="MS Org Chart" r:id="rId3" imgW="4349520" imgH="2076120" progId="">
                  <p:embed followColorScheme="full"/>
                </p:oleObj>
              </mc:Choice>
              <mc:Fallback>
                <p:oleObj name="MS Org Chart" r:id="rId3" imgW="4349520" imgH="2076120" progId="">
                  <p:embed followColorScheme="full"/>
                  <p:pic>
                    <p:nvPicPr>
                      <p:cNvPr id="205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999" y="875022"/>
                        <a:ext cx="8548687" cy="4079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3" name="Rectangle 2">
            <a:extLst>
              <a:ext uri="{FF2B5EF4-FFF2-40B4-BE49-F238E27FC236}">
                <a16:creationId xmlns:a16="http://schemas.microsoft.com/office/drawing/2014/main" id="{99935891-C763-14F3-A78F-19C4F38A1047}"/>
              </a:ext>
            </a:extLst>
          </p:cNvPr>
          <p:cNvSpPr/>
          <p:nvPr/>
        </p:nvSpPr>
        <p:spPr>
          <a:xfrm>
            <a:off x="2213065" y="298760"/>
            <a:ext cx="4695567" cy="1174406"/>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8">
            <a:extLst>
              <a:ext uri="{FF2B5EF4-FFF2-40B4-BE49-F238E27FC236}">
                <a16:creationId xmlns:a16="http://schemas.microsoft.com/office/drawing/2014/main" id="{CFE25B50-467C-9758-D834-80AB9E3A7367}"/>
              </a:ext>
            </a:extLst>
          </p:cNvPr>
          <p:cNvSpPr txBox="1">
            <a:spLocks noChangeArrowheads="1"/>
          </p:cNvSpPr>
          <p:nvPr/>
        </p:nvSpPr>
        <p:spPr>
          <a:xfrm>
            <a:off x="522248" y="388153"/>
            <a:ext cx="8077200" cy="800100"/>
          </a:xfrm>
          <a:prstGeom prst="rect">
            <a:avLst/>
          </a:prstGeom>
          <a:noFill/>
          <a:effectLst>
            <a:outerShdw blurRad="50800" dist="50800" dir="5400000" sx="100103" sy="100103" algn="ctr" rotWithShape="0">
              <a:srgbClr val="000000">
                <a:alpha val="0"/>
              </a:srgbClr>
            </a:outerShdw>
          </a:effectLst>
        </p:spPr>
        <p:txBody>
          <a:bodyPr lIns="92075" tIns="46038" rIns="92075" bIns="46038"/>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000" b="1" dirty="0">
                <a:latin typeface="Arial" charset="0"/>
              </a:rPr>
              <a:t>CONTENT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2" name="Oval 4"/>
          <p:cNvSpPr>
            <a:spLocks noChangeArrowheads="1"/>
          </p:cNvSpPr>
          <p:nvPr/>
        </p:nvSpPr>
        <p:spPr bwMode="auto">
          <a:xfrm>
            <a:off x="3167063" y="2209800"/>
            <a:ext cx="2211387" cy="2057400"/>
          </a:xfrm>
          <a:prstGeom prst="ellipse">
            <a:avLst/>
          </a:prstGeom>
          <a:noFill/>
          <a:ln w="28575">
            <a:solidFill>
              <a:srgbClr val="FF66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91493" name="Oval 5"/>
          <p:cNvSpPr>
            <a:spLocks noChangeArrowheads="1"/>
          </p:cNvSpPr>
          <p:nvPr/>
        </p:nvSpPr>
        <p:spPr bwMode="auto">
          <a:xfrm>
            <a:off x="1219200" y="600075"/>
            <a:ext cx="6067425" cy="5715000"/>
          </a:xfrm>
          <a:prstGeom prst="ellipse">
            <a:avLst/>
          </a:prstGeom>
          <a:noFill/>
          <a:ln w="28575">
            <a:solidFill>
              <a:srgbClr val="FF66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91494" name="Oval 6"/>
          <p:cNvSpPr>
            <a:spLocks noChangeArrowheads="1"/>
          </p:cNvSpPr>
          <p:nvPr/>
        </p:nvSpPr>
        <p:spPr bwMode="auto">
          <a:xfrm>
            <a:off x="685800" y="55563"/>
            <a:ext cx="7162800" cy="6781800"/>
          </a:xfrm>
          <a:prstGeom prst="ellipse">
            <a:avLst/>
          </a:prstGeom>
          <a:noFill/>
          <a:ln w="9525">
            <a:solidFill>
              <a:srgbClr val="CC0066"/>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91495" name="Line 7"/>
          <p:cNvSpPr>
            <a:spLocks noChangeShapeType="1"/>
          </p:cNvSpPr>
          <p:nvPr/>
        </p:nvSpPr>
        <p:spPr bwMode="auto">
          <a:xfrm flipV="1">
            <a:off x="685800" y="3352800"/>
            <a:ext cx="7162800" cy="0"/>
          </a:xfrm>
          <a:prstGeom prst="line">
            <a:avLst/>
          </a:prstGeom>
          <a:noFill/>
          <a:ln w="28575">
            <a:solidFill>
              <a:srgbClr val="FF66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91496" name="Line 8"/>
          <p:cNvSpPr>
            <a:spLocks noChangeShapeType="1"/>
          </p:cNvSpPr>
          <p:nvPr/>
        </p:nvSpPr>
        <p:spPr bwMode="auto">
          <a:xfrm>
            <a:off x="4267200" y="22225"/>
            <a:ext cx="0" cy="6835775"/>
          </a:xfrm>
          <a:prstGeom prst="line">
            <a:avLst/>
          </a:prstGeom>
          <a:noFill/>
          <a:ln w="28575">
            <a:solidFill>
              <a:srgbClr val="FF66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91497" name="Text Box 9"/>
          <p:cNvSpPr txBox="1">
            <a:spLocks noChangeArrowheads="1"/>
          </p:cNvSpPr>
          <p:nvPr/>
        </p:nvSpPr>
        <p:spPr bwMode="auto">
          <a:xfrm rot="-2349452">
            <a:off x="3175000" y="2528888"/>
            <a:ext cx="1071563"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solidFill>
                  <a:srgbClr val="33CC33"/>
                </a:solidFill>
                <a:latin typeface="Times New Roman" charset="0"/>
                <a:cs typeface="+mn-cs"/>
              </a:rPr>
              <a:t>creation</a:t>
            </a:r>
          </a:p>
        </p:txBody>
      </p:sp>
      <p:sp>
        <p:nvSpPr>
          <p:cNvPr id="191498" name="Text Box 10"/>
          <p:cNvSpPr txBox="1">
            <a:spLocks noChangeArrowheads="1"/>
          </p:cNvSpPr>
          <p:nvPr/>
        </p:nvSpPr>
        <p:spPr bwMode="auto">
          <a:xfrm rot="2860990">
            <a:off x="4098131" y="2591594"/>
            <a:ext cx="1465263"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solidFill>
                  <a:srgbClr val="33CC33"/>
                </a:solidFill>
                <a:latin typeface="Times New Roman" charset="0"/>
                <a:cs typeface="+mn-cs"/>
              </a:rPr>
              <a:t>distribution</a:t>
            </a:r>
          </a:p>
        </p:txBody>
      </p:sp>
      <p:sp>
        <p:nvSpPr>
          <p:cNvPr id="191499" name="Text Box 11"/>
          <p:cNvSpPr txBox="1">
            <a:spLocks noChangeArrowheads="1"/>
          </p:cNvSpPr>
          <p:nvPr/>
        </p:nvSpPr>
        <p:spPr bwMode="auto">
          <a:xfrm rot="-2350453">
            <a:off x="4203700" y="3581400"/>
            <a:ext cx="987425"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solidFill>
                  <a:srgbClr val="33CC33"/>
                </a:solidFill>
                <a:latin typeface="Times New Roman" charset="0"/>
                <a:cs typeface="+mn-cs"/>
              </a:rPr>
              <a:t>seeking</a:t>
            </a:r>
          </a:p>
        </p:txBody>
      </p:sp>
      <p:sp>
        <p:nvSpPr>
          <p:cNvPr id="191500" name="Text Box 12"/>
          <p:cNvSpPr txBox="1">
            <a:spLocks noChangeArrowheads="1"/>
          </p:cNvSpPr>
          <p:nvPr/>
        </p:nvSpPr>
        <p:spPr bwMode="auto">
          <a:xfrm rot="2686510">
            <a:off x="3178175" y="3575050"/>
            <a:ext cx="1281113"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solidFill>
                  <a:srgbClr val="33CC33"/>
                </a:solidFill>
                <a:latin typeface="Times New Roman" charset="0"/>
                <a:cs typeface="+mn-cs"/>
              </a:rPr>
              <a:t>utilization</a:t>
            </a:r>
          </a:p>
        </p:txBody>
      </p:sp>
      <p:grpSp>
        <p:nvGrpSpPr>
          <p:cNvPr id="44042" name="Group 13"/>
          <p:cNvGrpSpPr>
            <a:grpSpLocks/>
          </p:cNvGrpSpPr>
          <p:nvPr/>
        </p:nvGrpSpPr>
        <p:grpSpPr bwMode="auto">
          <a:xfrm>
            <a:off x="4619625" y="3405188"/>
            <a:ext cx="1704975" cy="1624012"/>
            <a:chOff x="2723" y="2112"/>
            <a:chExt cx="1074" cy="1023"/>
          </a:xfrm>
        </p:grpSpPr>
        <p:sp>
          <p:nvSpPr>
            <p:cNvPr id="191502" name="Text Box 14"/>
            <p:cNvSpPr txBox="1">
              <a:spLocks noChangeArrowheads="1"/>
            </p:cNvSpPr>
            <p:nvPr/>
          </p:nvSpPr>
          <p:spPr bwMode="auto">
            <a:xfrm>
              <a:off x="3552" y="2112"/>
              <a:ext cx="116"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endParaRPr lang="en-US" sz="2000" u="sng">
                <a:solidFill>
                  <a:schemeClr val="accent2"/>
                </a:solidFill>
                <a:latin typeface="Times New Roman" charset="0"/>
                <a:cs typeface="+mn-cs"/>
              </a:endParaRPr>
            </a:p>
          </p:txBody>
        </p:sp>
        <p:sp>
          <p:nvSpPr>
            <p:cNvPr id="191503" name="Text Box 15"/>
            <p:cNvSpPr txBox="1">
              <a:spLocks noChangeArrowheads="1"/>
            </p:cNvSpPr>
            <p:nvPr/>
          </p:nvSpPr>
          <p:spPr bwMode="auto">
            <a:xfrm rot="19590531">
              <a:off x="2723" y="2501"/>
              <a:ext cx="1074" cy="63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sz="2000">
                  <a:latin typeface="Times New Roman" charset="0"/>
                  <a:cs typeface="+mn-cs"/>
                </a:rPr>
                <a:t>searching,</a:t>
              </a:r>
            </a:p>
            <a:p>
              <a:pPr algn="ctr">
                <a:defRPr/>
              </a:pPr>
              <a:r>
                <a:rPr lang="en-US" sz="2000">
                  <a:latin typeface="Times New Roman" charset="0"/>
                  <a:cs typeface="+mn-cs"/>
                </a:rPr>
                <a:t>browsing, </a:t>
              </a:r>
            </a:p>
            <a:p>
              <a:pPr algn="ctr">
                <a:defRPr/>
              </a:pPr>
              <a:r>
                <a:rPr lang="en-US" sz="2000">
                  <a:latin typeface="Times New Roman" charset="0"/>
                  <a:cs typeface="+mn-cs"/>
                </a:rPr>
                <a:t>recommending</a:t>
              </a:r>
            </a:p>
          </p:txBody>
        </p:sp>
      </p:grpSp>
      <p:sp>
        <p:nvSpPr>
          <p:cNvPr id="191504" name="Text Box 16"/>
          <p:cNvSpPr txBox="1">
            <a:spLocks noChangeArrowheads="1"/>
          </p:cNvSpPr>
          <p:nvPr/>
        </p:nvSpPr>
        <p:spPr bwMode="auto">
          <a:xfrm rot="3322571">
            <a:off x="4727575" y="1878013"/>
            <a:ext cx="2035175"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sz="2000">
                <a:latin typeface="Times New Roman" charset="0"/>
                <a:cs typeface="+mn-cs"/>
              </a:rPr>
              <a:t>storing, archiving,</a:t>
            </a:r>
          </a:p>
          <a:p>
            <a:pPr algn="ctr">
              <a:defRPr/>
            </a:pPr>
            <a:r>
              <a:rPr lang="en-US" sz="2000">
                <a:latin typeface="Times New Roman" charset="0"/>
                <a:cs typeface="+mn-cs"/>
              </a:rPr>
              <a:t> networking</a:t>
            </a:r>
          </a:p>
        </p:txBody>
      </p:sp>
      <p:sp>
        <p:nvSpPr>
          <p:cNvPr id="191505" name="Line 17"/>
          <p:cNvSpPr>
            <a:spLocks noChangeShapeType="1"/>
          </p:cNvSpPr>
          <p:nvPr/>
        </p:nvSpPr>
        <p:spPr bwMode="auto">
          <a:xfrm flipV="1">
            <a:off x="1905000" y="815975"/>
            <a:ext cx="76200" cy="8731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91506" name="Line 18"/>
          <p:cNvSpPr>
            <a:spLocks noChangeShapeType="1"/>
          </p:cNvSpPr>
          <p:nvPr/>
        </p:nvSpPr>
        <p:spPr bwMode="auto">
          <a:xfrm>
            <a:off x="6553200" y="838200"/>
            <a:ext cx="76200" cy="76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91507" name="Line 19"/>
          <p:cNvSpPr>
            <a:spLocks noChangeShapeType="1"/>
          </p:cNvSpPr>
          <p:nvPr/>
        </p:nvSpPr>
        <p:spPr bwMode="auto">
          <a:xfrm flipH="1">
            <a:off x="6858000" y="5697538"/>
            <a:ext cx="61913" cy="936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91508" name="Text Box 20"/>
          <p:cNvSpPr txBox="1">
            <a:spLocks noChangeArrowheads="1"/>
          </p:cNvSpPr>
          <p:nvPr/>
        </p:nvSpPr>
        <p:spPr bwMode="auto">
          <a:xfrm rot="-2728235">
            <a:off x="935832" y="1520031"/>
            <a:ext cx="3402012"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sz="2000">
                <a:latin typeface="Times New Roman" charset="0"/>
                <a:cs typeface="+mn-cs"/>
              </a:rPr>
              <a:t>authoring, modifying, </a:t>
            </a:r>
          </a:p>
          <a:p>
            <a:pPr algn="ctr">
              <a:defRPr/>
            </a:pPr>
            <a:r>
              <a:rPr lang="en-US" sz="2000">
                <a:latin typeface="Times New Roman" charset="0"/>
                <a:cs typeface="+mn-cs"/>
              </a:rPr>
              <a:t>describing organizing, indexing</a:t>
            </a:r>
          </a:p>
        </p:txBody>
      </p:sp>
      <p:sp>
        <p:nvSpPr>
          <p:cNvPr id="191509" name="Text Box 21"/>
          <p:cNvSpPr txBox="1">
            <a:spLocks noChangeArrowheads="1"/>
          </p:cNvSpPr>
          <p:nvPr/>
        </p:nvSpPr>
        <p:spPr bwMode="auto">
          <a:xfrm rot="-46609252">
            <a:off x="656432" y="1434306"/>
            <a:ext cx="15557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preservability, </a:t>
            </a:r>
          </a:p>
        </p:txBody>
      </p:sp>
      <p:sp>
        <p:nvSpPr>
          <p:cNvPr id="191510" name="Text Box 22"/>
          <p:cNvSpPr txBox="1">
            <a:spLocks noChangeArrowheads="1"/>
          </p:cNvSpPr>
          <p:nvPr/>
        </p:nvSpPr>
        <p:spPr bwMode="auto">
          <a:xfrm rot="-177707593">
            <a:off x="441325" y="2476500"/>
            <a:ext cx="117475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similarity, </a:t>
            </a:r>
          </a:p>
          <a:p>
            <a:pPr>
              <a:defRPr/>
            </a:pPr>
            <a:r>
              <a:rPr lang="en-US">
                <a:solidFill>
                  <a:srgbClr val="CC0066"/>
                </a:solidFill>
                <a:latin typeface="Times New Roman" charset="0"/>
                <a:cs typeface="+mn-cs"/>
              </a:rPr>
              <a:t>timeliness,</a:t>
            </a:r>
          </a:p>
        </p:txBody>
      </p:sp>
      <p:sp>
        <p:nvSpPr>
          <p:cNvPr id="191511" name="Text Box 23"/>
          <p:cNvSpPr txBox="1">
            <a:spLocks noChangeArrowheads="1"/>
          </p:cNvSpPr>
          <p:nvPr/>
        </p:nvSpPr>
        <p:spPr bwMode="auto">
          <a:xfrm rot="-23549132">
            <a:off x="1885950" y="481013"/>
            <a:ext cx="11112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accuracy, </a:t>
            </a:r>
          </a:p>
        </p:txBody>
      </p:sp>
      <p:sp>
        <p:nvSpPr>
          <p:cNvPr id="191512" name="Text Box 24"/>
          <p:cNvSpPr txBox="1">
            <a:spLocks noChangeArrowheads="1"/>
          </p:cNvSpPr>
          <p:nvPr/>
        </p:nvSpPr>
        <p:spPr bwMode="auto">
          <a:xfrm rot="-22330421">
            <a:off x="2847975" y="76200"/>
            <a:ext cx="15303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completeness, </a:t>
            </a:r>
          </a:p>
        </p:txBody>
      </p:sp>
      <p:sp>
        <p:nvSpPr>
          <p:cNvPr id="191513" name="Text Box 25"/>
          <p:cNvSpPr txBox="1">
            <a:spLocks noChangeArrowheads="1"/>
          </p:cNvSpPr>
          <p:nvPr/>
        </p:nvSpPr>
        <p:spPr bwMode="auto">
          <a:xfrm rot="-22321479">
            <a:off x="2927350" y="336550"/>
            <a:ext cx="14351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conformance </a:t>
            </a:r>
          </a:p>
        </p:txBody>
      </p:sp>
      <p:sp>
        <p:nvSpPr>
          <p:cNvPr id="191514" name="Text Box 26"/>
          <p:cNvSpPr txBox="1">
            <a:spLocks noChangeArrowheads="1"/>
          </p:cNvSpPr>
          <p:nvPr/>
        </p:nvSpPr>
        <p:spPr bwMode="auto">
          <a:xfrm rot="2476408">
            <a:off x="5246688" y="1179513"/>
            <a:ext cx="26860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accessibility, preservability</a:t>
            </a:r>
          </a:p>
        </p:txBody>
      </p:sp>
      <p:sp>
        <p:nvSpPr>
          <p:cNvPr id="191515" name="Text Box 27"/>
          <p:cNvSpPr txBox="1">
            <a:spLocks noChangeArrowheads="1"/>
          </p:cNvSpPr>
          <p:nvPr/>
        </p:nvSpPr>
        <p:spPr bwMode="auto">
          <a:xfrm rot="4890909">
            <a:off x="424657" y="3867943"/>
            <a:ext cx="1193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pertinence,</a:t>
            </a:r>
          </a:p>
        </p:txBody>
      </p:sp>
      <p:sp>
        <p:nvSpPr>
          <p:cNvPr id="191516" name="Text Box 28"/>
          <p:cNvSpPr txBox="1">
            <a:spLocks noChangeArrowheads="1"/>
          </p:cNvSpPr>
          <p:nvPr/>
        </p:nvSpPr>
        <p:spPr bwMode="auto">
          <a:xfrm rot="3361961">
            <a:off x="896144" y="5010944"/>
            <a:ext cx="13462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significance,</a:t>
            </a:r>
          </a:p>
        </p:txBody>
      </p:sp>
      <p:sp>
        <p:nvSpPr>
          <p:cNvPr id="191517" name="Text Box 29"/>
          <p:cNvSpPr txBox="1">
            <a:spLocks noChangeArrowheads="1"/>
          </p:cNvSpPr>
          <p:nvPr/>
        </p:nvSpPr>
        <p:spPr bwMode="auto">
          <a:xfrm rot="660885">
            <a:off x="3155950" y="6415088"/>
            <a:ext cx="11112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timeliness</a:t>
            </a:r>
          </a:p>
        </p:txBody>
      </p:sp>
      <p:sp>
        <p:nvSpPr>
          <p:cNvPr id="191518" name="Text Box 30"/>
          <p:cNvSpPr txBox="1">
            <a:spLocks noChangeArrowheads="1"/>
          </p:cNvSpPr>
          <p:nvPr/>
        </p:nvSpPr>
        <p:spPr bwMode="auto">
          <a:xfrm rot="-2906685">
            <a:off x="6358732" y="5147468"/>
            <a:ext cx="10604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relevance</a:t>
            </a:r>
          </a:p>
        </p:txBody>
      </p:sp>
      <p:sp>
        <p:nvSpPr>
          <p:cNvPr id="191519" name="Text Box 31"/>
          <p:cNvSpPr txBox="1">
            <a:spLocks noChangeArrowheads="1"/>
          </p:cNvSpPr>
          <p:nvPr/>
        </p:nvSpPr>
        <p:spPr bwMode="auto">
          <a:xfrm rot="-2878114">
            <a:off x="795337" y="865188"/>
            <a:ext cx="10128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a:solidFill>
                  <a:srgbClr val="336600"/>
                </a:solidFill>
                <a:latin typeface="Times New Roman" charset="0"/>
                <a:cs typeface="+mn-cs"/>
              </a:rPr>
              <a:t>Active</a:t>
            </a:r>
          </a:p>
        </p:txBody>
      </p:sp>
      <p:sp>
        <p:nvSpPr>
          <p:cNvPr id="191520" name="Text Box 32"/>
          <p:cNvSpPr txBox="1">
            <a:spLocks noChangeArrowheads="1"/>
          </p:cNvSpPr>
          <p:nvPr/>
        </p:nvSpPr>
        <p:spPr bwMode="auto">
          <a:xfrm rot="-18241359">
            <a:off x="6775450" y="1365250"/>
            <a:ext cx="16891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a:solidFill>
                  <a:srgbClr val="336600"/>
                </a:solidFill>
                <a:latin typeface="Times New Roman" charset="0"/>
                <a:cs typeface="+mn-cs"/>
              </a:rPr>
              <a:t>Semi-active</a:t>
            </a:r>
          </a:p>
        </p:txBody>
      </p:sp>
      <p:sp>
        <p:nvSpPr>
          <p:cNvPr id="191521" name="Text Box 33"/>
          <p:cNvSpPr txBox="1">
            <a:spLocks noChangeArrowheads="1"/>
          </p:cNvSpPr>
          <p:nvPr/>
        </p:nvSpPr>
        <p:spPr bwMode="auto">
          <a:xfrm rot="-19270587">
            <a:off x="1596094" y="6193558"/>
            <a:ext cx="1233487"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dirty="0">
                <a:solidFill>
                  <a:srgbClr val="336600"/>
                </a:solidFill>
                <a:latin typeface="Times New Roman" charset="0"/>
                <a:cs typeface="+mn-cs"/>
              </a:rPr>
              <a:t>Inactive</a:t>
            </a:r>
          </a:p>
        </p:txBody>
      </p:sp>
      <p:sp>
        <p:nvSpPr>
          <p:cNvPr id="191522" name="Text Box 34"/>
          <p:cNvSpPr txBox="1">
            <a:spLocks noChangeArrowheads="1"/>
          </p:cNvSpPr>
          <p:nvPr/>
        </p:nvSpPr>
        <p:spPr bwMode="auto">
          <a:xfrm rot="2242402">
            <a:off x="1828800" y="5957888"/>
            <a:ext cx="1371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accessibility,</a:t>
            </a:r>
          </a:p>
        </p:txBody>
      </p:sp>
      <p:grpSp>
        <p:nvGrpSpPr>
          <p:cNvPr id="44062" name="Group 35"/>
          <p:cNvGrpSpPr>
            <a:grpSpLocks/>
          </p:cNvGrpSpPr>
          <p:nvPr/>
        </p:nvGrpSpPr>
        <p:grpSpPr bwMode="auto">
          <a:xfrm rot="5068226">
            <a:off x="2664619" y="4029869"/>
            <a:ext cx="1400175" cy="1039813"/>
            <a:chOff x="2808" y="2300"/>
            <a:chExt cx="882" cy="655"/>
          </a:xfrm>
        </p:grpSpPr>
        <p:sp>
          <p:nvSpPr>
            <p:cNvPr id="191524" name="Text Box 36"/>
            <p:cNvSpPr txBox="1">
              <a:spLocks noChangeArrowheads="1"/>
            </p:cNvSpPr>
            <p:nvPr/>
          </p:nvSpPr>
          <p:spPr bwMode="auto">
            <a:xfrm>
              <a:off x="3379" y="2297"/>
              <a:ext cx="308" cy="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rot="10800000" vert="eaVert" wrap="none">
              <a:spAutoFit/>
            </a:bodyPr>
            <a:lstStyle/>
            <a:p>
              <a:pPr>
                <a:defRPr/>
              </a:pPr>
              <a:endParaRPr lang="en-US" sz="2000" u="sng">
                <a:solidFill>
                  <a:schemeClr val="accent2"/>
                </a:solidFill>
                <a:latin typeface="Times New Roman" charset="0"/>
                <a:cs typeface="+mn-cs"/>
              </a:endParaRPr>
            </a:p>
          </p:txBody>
        </p:sp>
        <p:sp>
          <p:nvSpPr>
            <p:cNvPr id="191525" name="Text Box 37"/>
            <p:cNvSpPr txBox="1">
              <a:spLocks noChangeArrowheads="1"/>
            </p:cNvSpPr>
            <p:nvPr/>
          </p:nvSpPr>
          <p:spPr bwMode="auto">
            <a:xfrm rot="19590531">
              <a:off x="2808" y="2512"/>
              <a:ext cx="768" cy="4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sz="2000">
                  <a:latin typeface="Times New Roman" charset="0"/>
                  <a:cs typeface="+mn-cs"/>
                </a:rPr>
                <a:t>accessing,</a:t>
              </a:r>
            </a:p>
            <a:p>
              <a:pPr algn="ctr">
                <a:defRPr/>
              </a:pPr>
              <a:r>
                <a:rPr lang="en-US" sz="2000">
                  <a:latin typeface="Times New Roman" charset="0"/>
                  <a:cs typeface="+mn-cs"/>
                </a:rPr>
                <a:t>filtering</a:t>
              </a:r>
            </a:p>
          </p:txBody>
        </p:sp>
      </p:grpSp>
      <p:sp>
        <p:nvSpPr>
          <p:cNvPr id="191527" name="Text Box 39"/>
          <p:cNvSpPr txBox="1">
            <a:spLocks noChangeArrowheads="1"/>
          </p:cNvSpPr>
          <p:nvPr/>
        </p:nvSpPr>
        <p:spPr bwMode="auto">
          <a:xfrm>
            <a:off x="6321563" y="5929270"/>
            <a:ext cx="2784737" cy="923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solidFill>
                  <a:srgbClr val="CC33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r" eaLnBrk="0" hangingPunct="0">
              <a:defRPr/>
            </a:pPr>
            <a:r>
              <a:rPr lang="en-US" dirty="0" err="1">
                <a:cs typeface="+mn-cs"/>
              </a:rPr>
              <a:t>Gonçalves</a:t>
            </a:r>
            <a:r>
              <a:rPr lang="en-US" dirty="0">
                <a:cs typeface="+mn-cs"/>
              </a:rPr>
              <a:t> et al. 2007</a:t>
            </a:r>
          </a:p>
          <a:p>
            <a:pPr algn="r" eaLnBrk="0" hangingPunct="0">
              <a:defRPr/>
            </a:pPr>
            <a:r>
              <a:rPr lang="pl-PL" dirty="0"/>
              <a:t>http://dx.doi.org/</a:t>
            </a:r>
          </a:p>
          <a:p>
            <a:pPr algn="r" eaLnBrk="0" hangingPunct="0">
              <a:defRPr/>
            </a:pPr>
            <a:r>
              <a:rPr lang="pl-PL" dirty="0"/>
              <a:t>10.1016/j.ipm.2006.11.010</a:t>
            </a:r>
            <a:endParaRPr lang="en-US" dirty="0">
              <a:cs typeface="+mn-cs"/>
            </a:endParaRPr>
          </a:p>
        </p:txBody>
      </p:sp>
      <p:sp>
        <p:nvSpPr>
          <p:cNvPr id="2" name="TextBox 1"/>
          <p:cNvSpPr txBox="1"/>
          <p:nvPr/>
        </p:nvSpPr>
        <p:spPr>
          <a:xfrm>
            <a:off x="6805451" y="102914"/>
            <a:ext cx="2217915" cy="1569660"/>
          </a:xfrm>
          <a:prstGeom prst="rect">
            <a:avLst/>
          </a:prstGeom>
          <a:noFill/>
        </p:spPr>
        <p:txBody>
          <a:bodyPr wrap="none" rtlCol="0">
            <a:spAutoFit/>
          </a:bodyPr>
          <a:lstStyle/>
          <a:p>
            <a:pPr algn="r"/>
            <a:r>
              <a:rPr lang="en-US" sz="3200" b="1" dirty="0"/>
              <a:t>Information</a:t>
            </a:r>
          </a:p>
          <a:p>
            <a:pPr algn="r"/>
            <a:r>
              <a:rPr lang="en-US" sz="3200" b="1" dirty="0"/>
              <a:t>Life</a:t>
            </a:r>
          </a:p>
          <a:p>
            <a:pPr algn="r"/>
            <a:r>
              <a:rPr lang="en-US" sz="3200" b="1" dirty="0"/>
              <a:t>Cycle</a:t>
            </a:r>
          </a:p>
        </p:txBody>
      </p:sp>
      <p:sp>
        <p:nvSpPr>
          <p:cNvPr id="3" name="TextBox 2">
            <a:extLst>
              <a:ext uri="{FF2B5EF4-FFF2-40B4-BE49-F238E27FC236}">
                <a16:creationId xmlns:a16="http://schemas.microsoft.com/office/drawing/2014/main" id="{F42AFFF5-33D0-F6F6-3415-AB0B384FEFE5}"/>
              </a:ext>
            </a:extLst>
          </p:cNvPr>
          <p:cNvSpPr txBox="1"/>
          <p:nvPr/>
        </p:nvSpPr>
        <p:spPr>
          <a:xfrm>
            <a:off x="-51111" y="-79908"/>
            <a:ext cx="2583336" cy="707886"/>
          </a:xfrm>
          <a:prstGeom prst="rect">
            <a:avLst/>
          </a:prstGeom>
          <a:noFill/>
        </p:spPr>
        <p:txBody>
          <a:bodyPr wrap="none" rtlCol="0">
            <a:spAutoFit/>
          </a:bodyPr>
          <a:lstStyle/>
          <a:p>
            <a:pPr algn="r"/>
            <a:r>
              <a:rPr lang="en-US" sz="4000" b="1" dirty="0"/>
              <a:t>Technology</a:t>
            </a:r>
          </a:p>
        </p:txBody>
      </p:sp>
    </p:spTree>
    <p:extLst>
      <p:ext uri="{BB962C8B-B14F-4D97-AF65-F5344CB8AC3E}">
        <p14:creationId xmlns:p14="http://schemas.microsoft.com/office/powerpoint/2010/main" val="7561326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459</TotalTime>
  <Words>1107</Words>
  <Application>Microsoft Macintosh PowerPoint</Application>
  <PresentationFormat>On-screen Show (4:3)</PresentationFormat>
  <Paragraphs>201</Paragraphs>
  <Slides>18</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Calibri</vt:lpstr>
      <vt:lpstr>Times</vt:lpstr>
      <vt:lpstr>Times New Roman</vt:lpstr>
      <vt:lpstr>Office Theme</vt:lpstr>
      <vt:lpstr>MS Org Chart</vt:lpstr>
      <vt:lpstr>Welcome ETD 2023: 26th Int’l Symposium on ETDs Gandhinagar, Gujarat, India Organized by INFLIBNET &amp; NDLTD  Edward A. Fox Executive Director, Chairman of the Board  NDLTD, www.ndltd.org   fox@vt.edu       http://fox.cs.vt.edu/talks/2023/    Professor, Department of Computer Science Virginia Tech, Blacksburg, VA 24061 USA</vt:lpstr>
      <vt:lpstr>Acknowledgments </vt:lpstr>
      <vt:lpstr>Acknowledgements (2): Mtgs</vt:lpstr>
      <vt:lpstr>Acknowledgements (3): Mtgs</vt:lpstr>
      <vt:lpstr>Acknowledgements (4): Mtgs</vt:lpstr>
      <vt:lpstr>PowerPoint Presentation</vt:lpstr>
      <vt:lpstr>PEOPLE: How You Can Participate</vt:lpstr>
      <vt:lpstr>PowerPoint Presentation</vt:lpstr>
      <vt:lpstr>PowerPoint Presentation</vt:lpstr>
      <vt:lpstr>ETD-MS</vt:lpstr>
      <vt:lpstr>OAI - Open Archives Initiative https://www.openarchives.org/ </vt:lpstr>
      <vt:lpstr>PowerPoint Presentation</vt:lpstr>
      <vt:lpstr>PowerPoint Presentation</vt:lpstr>
      <vt:lpstr>Mission</vt:lpstr>
      <vt:lpstr>Selected Benefits</vt:lpstr>
      <vt:lpstr>Spirit of NDLTD</vt:lpstr>
      <vt:lpstr>ETD 2023 Symposium Theme: ENRICHING ETDs AND THEIR REACH</vt:lpstr>
      <vt:lpstr>Questions? Discussion? Recommendations?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NDLTD Welcome and Introduction  ETD 2011: 14th Int. Symp. on ETDs Cape Town, South Africa  Edward A. Fox Executive Director, NDLTD, www.ndltd.org  fox@vt.edu       http://fox.cs.vt.edu/talks/2011  Virginia Tech, Blacksburg, VA 24061 USA</dc:title>
  <dc:creator>Ed Fox</dc:creator>
  <cp:lastModifiedBy>Fox, Edward</cp:lastModifiedBy>
  <cp:revision>47</cp:revision>
  <dcterms:created xsi:type="dcterms:W3CDTF">2011-09-11T14:21:50Z</dcterms:created>
  <dcterms:modified xsi:type="dcterms:W3CDTF">2023-10-01T15:04:56Z</dcterms:modified>
</cp:coreProperties>
</file>