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14"/>
  </p:notesMasterIdLst>
  <p:handoutMasterIdLst>
    <p:handoutMasterId r:id="rId15"/>
  </p:handoutMasterIdLst>
  <p:sldIdLst>
    <p:sldId id="648" r:id="rId2"/>
    <p:sldId id="1301" r:id="rId3"/>
    <p:sldId id="1273" r:id="rId4"/>
    <p:sldId id="1299" r:id="rId5"/>
    <p:sldId id="1246" r:id="rId6"/>
    <p:sldId id="1252" r:id="rId7"/>
    <p:sldId id="1248" r:id="rId8"/>
    <p:sldId id="1247" r:id="rId9"/>
    <p:sldId id="1300" r:id="rId10"/>
    <p:sldId id="259" r:id="rId11"/>
    <p:sldId id="1302" r:id="rId12"/>
    <p:sldId id="667" r:id="rId13"/>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61" autoAdjust="0"/>
    <p:restoredTop sz="94873" autoAdjust="0"/>
  </p:normalViewPr>
  <p:slideViewPr>
    <p:cSldViewPr>
      <p:cViewPr varScale="1">
        <p:scale>
          <a:sx n="124" d="100"/>
          <a:sy n="124" d="100"/>
        </p:scale>
        <p:origin x="2344" y="17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extLst>
      <p:ext uri="{BB962C8B-B14F-4D97-AF65-F5344CB8AC3E}">
        <p14:creationId xmlns:p14="http://schemas.microsoft.com/office/powerpoint/2010/main" val="22503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extLst>
      <p:ext uri="{BB962C8B-B14F-4D97-AF65-F5344CB8AC3E}">
        <p14:creationId xmlns:p14="http://schemas.microsoft.com/office/powerpoint/2010/main" val="3377038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4308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3</a:t>
            </a:fld>
            <a:endParaRPr lang="en-US"/>
          </a:p>
        </p:txBody>
      </p:sp>
    </p:spTree>
    <p:extLst>
      <p:ext uri="{BB962C8B-B14F-4D97-AF65-F5344CB8AC3E}">
        <p14:creationId xmlns:p14="http://schemas.microsoft.com/office/powerpoint/2010/main" val="1417198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5</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501172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6</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0160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7</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a:t>Help affected communities to recover more quickly and effectively </a:t>
            </a:r>
          </a:p>
          <a:p>
            <a:pPr lvl="1" eaLnBrk="1" hangingPunct="1"/>
            <a:r>
              <a:rPr lang="en-US" sz="1400"/>
              <a:t>Provide global network with relevant information and resources</a:t>
            </a:r>
          </a:p>
          <a:p>
            <a:pPr eaLnBrk="1" hangingPunct="1"/>
            <a:r>
              <a:rPr lang="en-US" sz="1400"/>
              <a:t>Support the research community, emergency personnel, decision makers, and the public in reacting to and recovering from crises</a:t>
            </a:r>
          </a:p>
          <a:p>
            <a:pPr eaLnBrk="1" hangingPunct="1"/>
            <a:endParaRPr lang="en-US"/>
          </a:p>
        </p:txBody>
      </p:sp>
    </p:spTree>
    <p:extLst>
      <p:ext uri="{BB962C8B-B14F-4D97-AF65-F5344CB8AC3E}">
        <p14:creationId xmlns:p14="http://schemas.microsoft.com/office/powerpoint/2010/main" val="15623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8</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a:p>
        </p:txBody>
      </p:sp>
    </p:spTree>
    <p:extLst>
      <p:ext uri="{BB962C8B-B14F-4D97-AF65-F5344CB8AC3E}">
        <p14:creationId xmlns:p14="http://schemas.microsoft.com/office/powerpoint/2010/main" val="77648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1db1acfa9e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1db1acfa9e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12</a:t>
            </a:fld>
            <a:endParaRPr lang="en-US"/>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88552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01010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hyperlink" Target="http://hdl.handle.net/10919/10708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dirty="0"/>
          </a:p>
        </p:txBody>
      </p:sp>
      <p:sp>
        <p:nvSpPr>
          <p:cNvPr id="33795" name="Rectangle 2"/>
          <p:cNvSpPr>
            <a:spLocks noGrp="1" noChangeArrowheads="1"/>
          </p:cNvSpPr>
          <p:nvPr>
            <p:ph type="title"/>
          </p:nvPr>
        </p:nvSpPr>
        <p:spPr>
          <a:xfrm>
            <a:off x="-5993" y="2057400"/>
            <a:ext cx="9144000" cy="1143000"/>
          </a:xfrm>
        </p:spPr>
        <p:txBody>
          <a:bodyPr/>
          <a:lstStyle/>
          <a:p>
            <a:pPr eaLnBrk="1" hangingPunct="1"/>
            <a:r>
              <a:rPr lang="en-US" sz="3200" b="1" dirty="0"/>
              <a:t>Characterizing events and human behavior</a:t>
            </a:r>
            <a:br>
              <a:rPr lang="en-US" sz="3200" b="1" dirty="0"/>
            </a:br>
            <a:r>
              <a:rPr lang="en-US" sz="3200" b="1" dirty="0"/>
              <a:t>based on </a:t>
            </a:r>
            <a:br>
              <a:rPr lang="en-US" sz="3200" b="1" dirty="0"/>
            </a:br>
            <a:r>
              <a:rPr lang="en-US" sz="3200" b="1" dirty="0"/>
              <a:t>AI-aided analysis of data collected from </a:t>
            </a:r>
            <a:br>
              <a:rPr lang="en-US" sz="3200" b="1" dirty="0"/>
            </a:br>
            <a:r>
              <a:rPr lang="en-US" sz="3200" b="1" dirty="0"/>
              <a:t>web and social media sources</a:t>
            </a:r>
            <a:br>
              <a:rPr lang="en-US" sz="1800" b="1" dirty="0"/>
            </a:br>
            <a:br>
              <a:rPr lang="en-US" sz="1800" b="1" dirty="0"/>
            </a:br>
            <a:br>
              <a:rPr lang="en-US" sz="1800" b="1" dirty="0"/>
            </a:br>
            <a:br>
              <a:rPr lang="en-US" sz="1800" b="1" dirty="0"/>
            </a:br>
            <a:r>
              <a:rPr lang="en-US" sz="1800" dirty="0"/>
              <a:t>For Workshop:</a:t>
            </a:r>
            <a:br>
              <a:rPr lang="en-US" sz="1800" b="1" dirty="0"/>
            </a:br>
            <a:r>
              <a:rPr lang="en-US" sz="1800" b="1" dirty="0"/>
              <a:t>Human-Centered AI for Research, Innovation, and Creativity: Creating Connections Across Disciplines</a:t>
            </a:r>
            <a:br>
              <a:rPr lang="en-US" sz="1800" b="1" dirty="0"/>
            </a:br>
            <a:br>
              <a:rPr lang="en-US" sz="1800" b="1" dirty="0"/>
            </a:br>
            <a:r>
              <a:rPr lang="en-US" sz="1800" dirty="0"/>
              <a:t>25 March 2022, Hybrid, Virginia Tech</a:t>
            </a:r>
            <a:br>
              <a:rPr lang="en-US" sz="1800" b="1" dirty="0"/>
            </a:br>
            <a:br>
              <a:rPr lang="en-US" sz="1800" dirty="0"/>
            </a:br>
            <a:r>
              <a:rPr lang="en-US" sz="1800" b="1" dirty="0"/>
              <a:t>by Edward A. Fox</a:t>
            </a:r>
            <a:r>
              <a:rPr lang="en-US" sz="1800" b="1" baseline="30000" dirty="0"/>
              <a:t>1</a:t>
            </a:r>
            <a:r>
              <a:rPr lang="en-US" sz="1800" b="1" dirty="0"/>
              <a:t>, Steven D. Sheetz</a:t>
            </a:r>
            <a:r>
              <a:rPr lang="en-US" sz="1800" b="1" baseline="30000" dirty="0"/>
              <a:t>2</a:t>
            </a:r>
            <a:r>
              <a:rPr lang="en-US" sz="1800" b="1" dirty="0"/>
              <a:t> </a:t>
            </a:r>
            <a:endParaRPr lang="en-US" sz="3200" dirty="0"/>
          </a:p>
        </p:txBody>
      </p:sp>
      <p:sp>
        <p:nvSpPr>
          <p:cNvPr id="8" name="Rectangle 3"/>
          <p:cNvSpPr txBox="1">
            <a:spLocks noChangeArrowheads="1"/>
          </p:cNvSpPr>
          <p:nvPr/>
        </p:nvSpPr>
        <p:spPr bwMode="auto">
          <a:xfrm>
            <a:off x="381000" y="5410200"/>
            <a:ext cx="8382000" cy="1143000"/>
          </a:xfrm>
          <a:prstGeom prst="rect">
            <a:avLst/>
          </a:prstGeom>
          <a:noFill/>
          <a:ln w="9525">
            <a:noFill/>
            <a:miter lim="800000"/>
            <a:headEnd/>
            <a:tailEnd/>
          </a:ln>
          <a:effectLst/>
        </p:spPr>
        <p:txBody>
          <a:bodyPr/>
          <a:lstStyle/>
          <a:p>
            <a:pPr algn="ctr">
              <a:spcBef>
                <a:spcPct val="20000"/>
              </a:spcBef>
              <a:defRPr/>
            </a:pPr>
            <a:r>
              <a:rPr lang="en-US" b="0" kern="0" dirty="0">
                <a:latin typeface="+mn-lt"/>
              </a:rPr>
              <a:t>1. </a:t>
            </a:r>
            <a:r>
              <a:rPr lang="en-US" b="0" kern="0" dirty="0" err="1">
                <a:latin typeface="+mn-lt"/>
              </a:rPr>
              <a:t>fox@vt.edu</a:t>
            </a:r>
            <a:r>
              <a:rPr lang="en-US" b="0" kern="0" dirty="0">
                <a:latin typeface="+mn-lt"/>
              </a:rPr>
              <a:t>, Computer Science</a:t>
            </a:r>
          </a:p>
          <a:p>
            <a:pPr algn="ctr">
              <a:spcBef>
                <a:spcPct val="20000"/>
              </a:spcBef>
              <a:defRPr/>
            </a:pPr>
            <a:r>
              <a:rPr lang="en-US" b="0" kern="0" dirty="0">
                <a:latin typeface="+mn-lt"/>
              </a:rPr>
              <a:t>2. </a:t>
            </a:r>
            <a:r>
              <a:rPr lang="en-US" b="0" kern="0" dirty="0" err="1">
                <a:latin typeface="+mn-lt"/>
              </a:rPr>
              <a:t>sheetz@vt.edu</a:t>
            </a:r>
            <a:r>
              <a:rPr lang="en-US" b="0" kern="0" dirty="0">
                <a:latin typeface="+mn-lt"/>
              </a:rPr>
              <a:t>, Accounting &amp; Info Systems</a:t>
            </a:r>
          </a:p>
          <a:p>
            <a:pPr algn="ctr">
              <a:spcBef>
                <a:spcPct val="20000"/>
              </a:spcBef>
              <a:defRPr/>
            </a:pPr>
            <a:r>
              <a:rPr lang="en-US" b="0" kern="0" dirty="0">
                <a:latin typeface="+mn-lt"/>
              </a:rPr>
              <a:t>Virginia Tech, Blacksburg, VA 24061 USA</a:t>
            </a:r>
          </a:p>
          <a:p>
            <a:pPr algn="ctr">
              <a:spcBef>
                <a:spcPct val="20000"/>
              </a:spcBef>
              <a:defRPr/>
            </a:pPr>
            <a:r>
              <a:rPr lang="en-US" b="0" kern="0" dirty="0">
                <a:latin typeface="+mn-lt"/>
              </a:rPr>
              <a:t>http://fox.cs.vt.edu/talks/2022/20220325CHCI6panelSheetzFox.pptx</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200800"/>
            <a:ext cx="8520600" cy="572700"/>
          </a:xfrm>
          <a:prstGeom prst="rect">
            <a:avLst/>
          </a:prstGeom>
        </p:spPr>
        <p:txBody>
          <a:bodyPr spcFirstLastPara="1" vert="horz" wrap="square" lIns="91425" tIns="91425" rIns="91425" bIns="91425" numCol="1" anchor="t" anchorCtr="0" compatLnSpc="1">
            <a:prstTxWarp prst="textNoShape">
              <a:avLst/>
            </a:prstTxWarp>
            <a:normAutofit fontScale="90000"/>
          </a:bodyPr>
          <a:lstStyle/>
          <a:p>
            <a:r>
              <a:rPr lang="en" dirty="0"/>
              <a:t>Topics Include</a:t>
            </a:r>
            <a:endParaRPr dirty="0"/>
          </a:p>
        </p:txBody>
      </p:sp>
      <p:sp>
        <p:nvSpPr>
          <p:cNvPr id="77" name="Google Shape;77;p16"/>
          <p:cNvSpPr txBox="1">
            <a:spLocks noGrp="1"/>
          </p:cNvSpPr>
          <p:nvPr>
            <p:ph type="body" idx="1"/>
          </p:nvPr>
        </p:nvSpPr>
        <p:spPr>
          <a:xfrm>
            <a:off x="0" y="1488112"/>
            <a:ext cx="9067800" cy="3416400"/>
          </a:xfrm>
          <a:prstGeom prst="rect">
            <a:avLst/>
          </a:prstGeom>
        </p:spPr>
        <p:txBody>
          <a:bodyPr spcFirstLastPara="1" vert="horz" wrap="square" lIns="91425" tIns="91425" rIns="91425" bIns="91425" numCol="1" anchor="t" anchorCtr="0" compatLnSpc="1">
            <a:prstTxWarp prst="textNoShape">
              <a:avLst/>
            </a:prstTxWarp>
            <a:normAutofit/>
          </a:bodyPr>
          <a:lstStyle/>
          <a:p>
            <a:pPr indent="0">
              <a:spcAft>
                <a:spcPts val="1200"/>
              </a:spcAft>
              <a:buNone/>
            </a:pPr>
            <a:r>
              <a:rPr lang="en" sz="2000" dirty="0"/>
              <a:t>Natural Disasters            Diseases           Political Events          More!</a:t>
            </a:r>
            <a:endParaRPr sz="2000" dirty="0"/>
          </a:p>
        </p:txBody>
      </p:sp>
      <p:pic>
        <p:nvPicPr>
          <p:cNvPr id="78" name="Google Shape;78;p16"/>
          <p:cNvPicPr preferRelativeResize="0"/>
          <p:nvPr/>
        </p:nvPicPr>
        <p:blipFill>
          <a:blip r:embed="rId3">
            <a:alphaModFix/>
          </a:blip>
          <a:stretch>
            <a:fillRect/>
          </a:stretch>
        </p:blipFill>
        <p:spPr>
          <a:xfrm>
            <a:off x="229063" y="2695250"/>
            <a:ext cx="2536876" cy="2400751"/>
          </a:xfrm>
          <a:prstGeom prst="rect">
            <a:avLst/>
          </a:prstGeom>
          <a:noFill/>
          <a:ln>
            <a:noFill/>
          </a:ln>
        </p:spPr>
      </p:pic>
      <p:pic>
        <p:nvPicPr>
          <p:cNvPr id="79" name="Google Shape;79;p16"/>
          <p:cNvPicPr preferRelativeResize="0"/>
          <p:nvPr/>
        </p:nvPicPr>
        <p:blipFill rotWithShape="1">
          <a:blip r:embed="rId4">
            <a:alphaModFix/>
          </a:blip>
          <a:srcRect r="24046"/>
          <a:stretch/>
        </p:blipFill>
        <p:spPr>
          <a:xfrm>
            <a:off x="2944725" y="2695250"/>
            <a:ext cx="1971302" cy="1721000"/>
          </a:xfrm>
          <a:prstGeom prst="rect">
            <a:avLst/>
          </a:prstGeom>
          <a:noFill/>
          <a:ln>
            <a:noFill/>
          </a:ln>
        </p:spPr>
      </p:pic>
      <p:pic>
        <p:nvPicPr>
          <p:cNvPr id="80" name="Google Shape;80;p16"/>
          <p:cNvPicPr preferRelativeResize="0"/>
          <p:nvPr/>
        </p:nvPicPr>
        <p:blipFill rotWithShape="1">
          <a:blip r:embed="rId5">
            <a:alphaModFix/>
          </a:blip>
          <a:srcRect l="26156" r="3942"/>
          <a:stretch/>
        </p:blipFill>
        <p:spPr>
          <a:xfrm>
            <a:off x="5075685" y="2698671"/>
            <a:ext cx="1852326" cy="1490650"/>
          </a:xfrm>
          <a:prstGeom prst="rect">
            <a:avLst/>
          </a:prstGeom>
          <a:noFill/>
          <a:ln>
            <a:noFill/>
          </a:ln>
        </p:spPr>
      </p:pic>
      <p:pic>
        <p:nvPicPr>
          <p:cNvPr id="81" name="Google Shape;81;p16"/>
          <p:cNvPicPr preferRelativeResize="0"/>
          <p:nvPr/>
        </p:nvPicPr>
        <p:blipFill>
          <a:blip r:embed="rId6">
            <a:alphaModFix/>
          </a:blip>
          <a:stretch>
            <a:fillRect/>
          </a:stretch>
        </p:blipFill>
        <p:spPr>
          <a:xfrm>
            <a:off x="7087669" y="2698672"/>
            <a:ext cx="1782649" cy="2674637"/>
          </a:xfrm>
          <a:prstGeom prst="rect">
            <a:avLst/>
          </a:prstGeom>
          <a:noFill/>
          <a:ln>
            <a:noFill/>
          </a:ln>
        </p:spPr>
      </p:pic>
      <p:pic>
        <p:nvPicPr>
          <p:cNvPr id="82" name="Google Shape;82;p16"/>
          <p:cNvPicPr preferRelativeResize="0"/>
          <p:nvPr/>
        </p:nvPicPr>
        <p:blipFill>
          <a:blip r:embed="rId7">
            <a:alphaModFix/>
          </a:blip>
          <a:stretch>
            <a:fillRect/>
          </a:stretch>
        </p:blipFill>
        <p:spPr>
          <a:xfrm>
            <a:off x="5158323" y="4252476"/>
            <a:ext cx="1687050" cy="1687050"/>
          </a:xfrm>
          <a:prstGeom prst="rect">
            <a:avLst/>
          </a:prstGeom>
          <a:noFill/>
          <a:ln>
            <a:noFill/>
          </a:ln>
        </p:spPr>
      </p:pic>
      <p:pic>
        <p:nvPicPr>
          <p:cNvPr id="83" name="Google Shape;83;p16"/>
          <p:cNvPicPr preferRelativeResize="0"/>
          <p:nvPr/>
        </p:nvPicPr>
        <p:blipFill rotWithShape="1">
          <a:blip r:embed="rId8">
            <a:alphaModFix/>
          </a:blip>
          <a:srcRect l="14219" r="17320"/>
          <a:stretch/>
        </p:blipFill>
        <p:spPr>
          <a:xfrm>
            <a:off x="3128452" y="4484525"/>
            <a:ext cx="1603850" cy="1317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FA5BE3-328A-054B-8C4B-C2F262ADB580}"/>
              </a:ext>
            </a:extLst>
          </p:cNvPr>
          <p:cNvSpPr>
            <a:spLocks noGrp="1"/>
          </p:cNvSpPr>
          <p:nvPr>
            <p:ph type="sldNum" sz="quarter" idx="12"/>
          </p:nvPr>
        </p:nvSpPr>
        <p:spPr/>
        <p:txBody>
          <a:bodyPr/>
          <a:lstStyle/>
          <a:p>
            <a:pPr>
              <a:defRPr/>
            </a:pPr>
            <a:fld id="{65564D9D-38AD-4D32-A802-7F9E5541B4AC}" type="slidenum">
              <a:rPr lang="en-US" smtClean="0"/>
              <a:pPr>
                <a:defRPr/>
              </a:pPr>
              <a:t>11</a:t>
            </a:fld>
            <a:endParaRPr lang="en-US"/>
          </a:p>
        </p:txBody>
      </p:sp>
      <p:pic>
        <p:nvPicPr>
          <p:cNvPr id="5" name="Google Shape;63;p14">
            <a:extLst>
              <a:ext uri="{FF2B5EF4-FFF2-40B4-BE49-F238E27FC236}">
                <a16:creationId xmlns:a16="http://schemas.microsoft.com/office/drawing/2014/main" id="{58125E58-A3C7-BD47-A32B-3A9FF78AF844}"/>
              </a:ext>
            </a:extLst>
          </p:cNvPr>
          <p:cNvPicPr preferRelativeResize="0"/>
          <p:nvPr/>
        </p:nvPicPr>
        <p:blipFill rotWithShape="1">
          <a:blip r:embed="rId2">
            <a:alphaModFix/>
          </a:blip>
          <a:srcRect b="42346"/>
          <a:stretch/>
        </p:blipFill>
        <p:spPr>
          <a:xfrm>
            <a:off x="152400" y="228600"/>
            <a:ext cx="4495800" cy="4419600"/>
          </a:xfrm>
          <a:prstGeom prst="rect">
            <a:avLst/>
          </a:prstGeom>
          <a:noFill/>
          <a:ln>
            <a:noFill/>
          </a:ln>
        </p:spPr>
      </p:pic>
      <p:pic>
        <p:nvPicPr>
          <p:cNvPr id="6" name="Google Shape;64;p14">
            <a:extLst>
              <a:ext uri="{FF2B5EF4-FFF2-40B4-BE49-F238E27FC236}">
                <a16:creationId xmlns:a16="http://schemas.microsoft.com/office/drawing/2014/main" id="{F09E4FFE-DEDA-964D-B591-6BC60FD4955E}"/>
              </a:ext>
            </a:extLst>
          </p:cNvPr>
          <p:cNvPicPr preferRelativeResize="0"/>
          <p:nvPr/>
        </p:nvPicPr>
        <p:blipFill rotWithShape="1">
          <a:blip r:embed="rId2">
            <a:alphaModFix/>
          </a:blip>
          <a:srcRect t="52572"/>
          <a:stretch/>
        </p:blipFill>
        <p:spPr>
          <a:xfrm>
            <a:off x="4648201" y="2362200"/>
            <a:ext cx="4495800" cy="3733800"/>
          </a:xfrm>
          <a:prstGeom prst="rect">
            <a:avLst/>
          </a:prstGeom>
          <a:noFill/>
          <a:ln>
            <a:noFill/>
          </a:ln>
        </p:spPr>
      </p:pic>
      <p:sp>
        <p:nvSpPr>
          <p:cNvPr id="7" name="TextBox 6">
            <a:extLst>
              <a:ext uri="{FF2B5EF4-FFF2-40B4-BE49-F238E27FC236}">
                <a16:creationId xmlns:a16="http://schemas.microsoft.com/office/drawing/2014/main" id="{42C7D6EA-23A5-6345-AD9F-827EC38C96EE}"/>
              </a:ext>
            </a:extLst>
          </p:cNvPr>
          <p:cNvSpPr txBox="1"/>
          <p:nvPr/>
        </p:nvSpPr>
        <p:spPr>
          <a:xfrm>
            <a:off x="152398" y="221751"/>
            <a:ext cx="847621" cy="369332"/>
          </a:xfrm>
          <a:prstGeom prst="rect">
            <a:avLst/>
          </a:prstGeom>
          <a:noFill/>
        </p:spPr>
        <p:txBody>
          <a:bodyPr wrap="square" rtlCol="0">
            <a:spAutoFit/>
          </a:bodyPr>
          <a:lstStyle/>
          <a:p>
            <a:r>
              <a:rPr lang="en-US" sz="1600" dirty="0">
                <a:solidFill>
                  <a:schemeClr val="bg1">
                    <a:lumMod val="85000"/>
                  </a:schemeClr>
                </a:solidFill>
              </a:rPr>
              <a:t>Coll</a:t>
            </a:r>
            <a:r>
              <a:rPr lang="en-US" dirty="0">
                <a:solidFill>
                  <a:schemeClr val="bg1">
                    <a:lumMod val="85000"/>
                  </a:schemeClr>
                </a:solidFill>
              </a:rPr>
              <a:t>#</a:t>
            </a:r>
          </a:p>
        </p:txBody>
      </p:sp>
    </p:spTree>
    <p:extLst>
      <p:ext uri="{BB962C8B-B14F-4D97-AF65-F5344CB8AC3E}">
        <p14:creationId xmlns:p14="http://schemas.microsoft.com/office/powerpoint/2010/main" val="2782236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12</a:t>
            </a:fld>
            <a:endParaRPr lang="en-US"/>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dirty="0"/>
              <a:t>Questions?</a:t>
            </a:r>
            <a:br>
              <a:rPr lang="en-US" dirty="0"/>
            </a:br>
            <a:r>
              <a:rPr lang="en-US"/>
              <a:t>Discussion?</a:t>
            </a:r>
          </a:p>
        </p:txBody>
      </p:sp>
      <p:sp>
        <p:nvSpPr>
          <p:cNvPr id="276484" name="Rectangle 5"/>
          <p:cNvSpPr>
            <a:spLocks noGrp="1" noChangeArrowheads="1"/>
          </p:cNvSpPr>
          <p:nvPr>
            <p:ph type="subTitle" idx="1"/>
          </p:nvPr>
        </p:nvSpPr>
        <p:spPr>
          <a:xfrm>
            <a:off x="876300" y="3863976"/>
            <a:ext cx="7391400" cy="2514600"/>
          </a:xfrm>
        </p:spPr>
        <p:txBody>
          <a:bodyPr/>
          <a:lstStyle/>
          <a:p>
            <a:pPr eaLnBrk="1" hangingPunct="1"/>
            <a:endParaRPr lang="en-US" dirty="0"/>
          </a:p>
          <a:p>
            <a:pPr eaLnBrk="1" hangingPunct="1"/>
            <a:r>
              <a:rPr lang="en-US" dirty="0"/>
              <a:t>Thank You!</a:t>
            </a:r>
          </a:p>
          <a:p>
            <a:pPr eaLnBrk="1" hangingPunct="1"/>
            <a:r>
              <a:rPr lang="en-US" dirty="0"/>
              <a:t>fox@vt.edu, </a:t>
            </a:r>
            <a:r>
              <a:rPr lang="en-US" dirty="0" err="1"/>
              <a:t>sheetz@vt.edu</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1004688-AC44-F64B-90E8-98616C658511}"/>
              </a:ext>
            </a:extLst>
          </p:cNvPr>
          <p:cNvGraphicFramePr>
            <a:graphicFrameLocks noGrp="1"/>
          </p:cNvGraphicFramePr>
          <p:nvPr>
            <p:ph idx="1"/>
            <p:extLst>
              <p:ext uri="{D42A27DB-BD31-4B8C-83A1-F6EECF244321}">
                <p14:modId xmlns:p14="http://schemas.microsoft.com/office/powerpoint/2010/main" val="3885540518"/>
              </p:ext>
            </p:extLst>
          </p:nvPr>
        </p:nvGraphicFramePr>
        <p:xfrm>
          <a:off x="457200" y="762000"/>
          <a:ext cx="8229600" cy="5791198"/>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211542560"/>
                    </a:ext>
                  </a:extLst>
                </a:gridCol>
                <a:gridCol w="2743200">
                  <a:extLst>
                    <a:ext uri="{9D8B030D-6E8A-4147-A177-3AD203B41FA5}">
                      <a16:colId xmlns:a16="http://schemas.microsoft.com/office/drawing/2014/main" val="3820380641"/>
                    </a:ext>
                  </a:extLst>
                </a:gridCol>
                <a:gridCol w="2743200">
                  <a:extLst>
                    <a:ext uri="{9D8B030D-6E8A-4147-A177-3AD203B41FA5}">
                      <a16:colId xmlns:a16="http://schemas.microsoft.com/office/drawing/2014/main" val="3947683628"/>
                    </a:ext>
                  </a:extLst>
                </a:gridCol>
              </a:tblGrid>
              <a:tr h="539920">
                <a:tc>
                  <a:txBody>
                    <a:bodyPr/>
                    <a:lstStyle/>
                    <a:p>
                      <a:r>
                        <a:rPr lang="en-US" b="0" dirty="0">
                          <a:solidFill>
                            <a:schemeClr val="tx1"/>
                          </a:solidFill>
                        </a:rPr>
                        <a:t>Agriculture</a:t>
                      </a:r>
                    </a:p>
                  </a:txBody>
                  <a:tcPr>
                    <a:solidFill>
                      <a:schemeClr val="accent5"/>
                    </a:solidFill>
                  </a:tcPr>
                </a:tc>
                <a:tc>
                  <a:txBody>
                    <a:bodyPr/>
                    <a:lstStyle/>
                    <a:p>
                      <a:r>
                        <a:rPr lang="en-US" b="0" dirty="0">
                          <a:solidFill>
                            <a:schemeClr val="tx1"/>
                          </a:solidFill>
                        </a:rPr>
                        <a:t>Entrepreneurship</a:t>
                      </a:r>
                    </a:p>
                  </a:txBody>
                  <a:tcPr>
                    <a:solidFill>
                      <a:schemeClr val="accent5"/>
                    </a:solidFill>
                  </a:tcPr>
                </a:tc>
                <a:tc>
                  <a:txBody>
                    <a:bodyPr/>
                    <a:lstStyle/>
                    <a:p>
                      <a:r>
                        <a:rPr lang="en-US" b="0" dirty="0">
                          <a:solidFill>
                            <a:schemeClr val="tx1"/>
                          </a:solidFill>
                        </a:rPr>
                        <a:t>Linguistics</a:t>
                      </a:r>
                    </a:p>
                  </a:txBody>
                  <a:tcPr>
                    <a:solidFill>
                      <a:schemeClr val="accent5"/>
                    </a:solidFill>
                  </a:tcPr>
                </a:tc>
                <a:extLst>
                  <a:ext uri="{0D108BD9-81ED-4DB2-BD59-A6C34878D82A}">
                    <a16:rowId xmlns:a16="http://schemas.microsoft.com/office/drawing/2014/main" val="1278614728"/>
                  </a:ext>
                </a:extLst>
              </a:tr>
              <a:tr h="539920">
                <a:tc>
                  <a:txBody>
                    <a:bodyPr/>
                    <a:lstStyle/>
                    <a:p>
                      <a:r>
                        <a:rPr lang="en-US" sz="1800" b="0" i="0" kern="1200" dirty="0">
                          <a:solidFill>
                            <a:schemeClr val="dk1"/>
                          </a:solidFill>
                          <a:effectLst/>
                          <a:latin typeface="+mn-lt"/>
                          <a:ea typeface="+mn-ea"/>
                          <a:cs typeface="+mn-cs"/>
                        </a:rPr>
                        <a:t>Archaeology</a:t>
                      </a:r>
                      <a:endParaRPr lang="en-US" dirty="0"/>
                    </a:p>
                  </a:txBody>
                  <a:tcPr/>
                </a:tc>
                <a:tc>
                  <a:txBody>
                    <a:bodyPr/>
                    <a:lstStyle/>
                    <a:p>
                      <a:r>
                        <a:rPr lang="en-US" sz="1800" b="0" i="0" kern="1200" dirty="0">
                          <a:solidFill>
                            <a:schemeClr val="dk1"/>
                          </a:solidFill>
                          <a:effectLst/>
                          <a:latin typeface="+mn-lt"/>
                          <a:ea typeface="+mn-ea"/>
                          <a:cs typeface="+mn-cs"/>
                        </a:rPr>
                        <a:t>Fisheries</a:t>
                      </a:r>
                      <a:endParaRPr lang="en-US" dirty="0"/>
                    </a:p>
                  </a:txBody>
                  <a:tcPr/>
                </a:tc>
                <a:tc>
                  <a:txBody>
                    <a:bodyPr/>
                    <a:lstStyle/>
                    <a:p>
                      <a:r>
                        <a:rPr lang="en-US" sz="1800" b="0" i="0" kern="1200" dirty="0">
                          <a:solidFill>
                            <a:schemeClr val="dk1"/>
                          </a:solidFill>
                          <a:effectLst/>
                          <a:latin typeface="+mn-lt"/>
                          <a:ea typeface="+mn-ea"/>
                          <a:cs typeface="+mn-cs"/>
                        </a:rPr>
                        <a:t>Medicine</a:t>
                      </a:r>
                      <a:endParaRPr lang="en-US" dirty="0"/>
                    </a:p>
                  </a:txBody>
                  <a:tcPr/>
                </a:tc>
                <a:extLst>
                  <a:ext uri="{0D108BD9-81ED-4DB2-BD59-A6C34878D82A}">
                    <a16:rowId xmlns:a16="http://schemas.microsoft.com/office/drawing/2014/main" val="3468310244"/>
                  </a:ext>
                </a:extLst>
              </a:tr>
              <a:tr h="539920">
                <a:tc>
                  <a:txBody>
                    <a:bodyPr/>
                    <a:lstStyle/>
                    <a:p>
                      <a:r>
                        <a:rPr lang="en-US" sz="1800" b="0" i="0" kern="1200" dirty="0">
                          <a:solidFill>
                            <a:schemeClr val="dk1"/>
                          </a:solidFill>
                          <a:effectLst/>
                          <a:latin typeface="+mn-lt"/>
                          <a:ea typeface="+mn-ea"/>
                          <a:cs typeface="+mn-cs"/>
                        </a:rPr>
                        <a:t>Archival science</a:t>
                      </a:r>
                      <a:endParaRPr lang="en-US" dirty="0"/>
                    </a:p>
                  </a:txBody>
                  <a:tcPr/>
                </a:tc>
                <a:tc>
                  <a:txBody>
                    <a:bodyPr/>
                    <a:lstStyle/>
                    <a:p>
                      <a:r>
                        <a:rPr lang="en-US" sz="1800" b="0" i="0" kern="1200" dirty="0">
                          <a:solidFill>
                            <a:schemeClr val="dk1"/>
                          </a:solidFill>
                          <a:effectLst/>
                          <a:latin typeface="+mn-lt"/>
                          <a:ea typeface="+mn-ea"/>
                          <a:cs typeface="+mn-cs"/>
                        </a:rPr>
                        <a:t>Geography</a:t>
                      </a:r>
                      <a:endParaRPr lang="en-US" dirty="0"/>
                    </a:p>
                  </a:txBody>
                  <a:tcPr/>
                </a:tc>
                <a:tc>
                  <a:txBody>
                    <a:bodyPr/>
                    <a:lstStyle/>
                    <a:p>
                      <a:r>
                        <a:rPr lang="en-US" sz="1800" b="0" i="0" kern="1200" dirty="0">
                          <a:solidFill>
                            <a:schemeClr val="dk1"/>
                          </a:solidFill>
                          <a:effectLst/>
                          <a:latin typeface="+mn-lt"/>
                          <a:ea typeface="+mn-ea"/>
                          <a:cs typeface="+mn-cs"/>
                        </a:rPr>
                        <a:t>Networks, WWW</a:t>
                      </a:r>
                      <a:endParaRPr lang="en-US" dirty="0"/>
                    </a:p>
                  </a:txBody>
                  <a:tcPr/>
                </a:tc>
                <a:extLst>
                  <a:ext uri="{0D108BD9-81ED-4DB2-BD59-A6C34878D82A}">
                    <a16:rowId xmlns:a16="http://schemas.microsoft.com/office/drawing/2014/main" val="1421212705"/>
                  </a:ext>
                </a:extLst>
              </a:tr>
              <a:tr h="539920">
                <a:tc>
                  <a:txBody>
                    <a:bodyPr/>
                    <a:lstStyle/>
                    <a:p>
                      <a:r>
                        <a:rPr lang="en-US" sz="1800" b="0" i="0" kern="1200" dirty="0">
                          <a:solidFill>
                            <a:schemeClr val="dk1"/>
                          </a:solidFill>
                          <a:effectLst/>
                          <a:latin typeface="+mn-lt"/>
                          <a:ea typeface="+mn-ea"/>
                          <a:cs typeface="+mn-cs"/>
                        </a:rPr>
                        <a:t>Biodiversity</a:t>
                      </a:r>
                      <a:endParaRPr lang="en-US" dirty="0"/>
                    </a:p>
                  </a:txBody>
                  <a:tcPr/>
                </a:tc>
                <a:tc>
                  <a:txBody>
                    <a:bodyPr/>
                    <a:lstStyle/>
                    <a:p>
                      <a:r>
                        <a:rPr lang="en-US" sz="1800" b="0" i="0" kern="1200" dirty="0">
                          <a:solidFill>
                            <a:schemeClr val="dk1"/>
                          </a:solidFill>
                          <a:effectLst/>
                          <a:latin typeface="+mn-lt"/>
                          <a:ea typeface="+mn-ea"/>
                          <a:cs typeface="+mn-cs"/>
                        </a:rPr>
                        <a:t>Gerontology</a:t>
                      </a:r>
                      <a:endParaRPr lang="en-US" dirty="0"/>
                    </a:p>
                  </a:txBody>
                  <a:tcPr/>
                </a:tc>
                <a:tc>
                  <a:txBody>
                    <a:bodyPr/>
                    <a:lstStyle/>
                    <a:p>
                      <a:r>
                        <a:rPr lang="en-US" sz="1800" b="0" i="0" kern="1200" dirty="0">
                          <a:solidFill>
                            <a:schemeClr val="dk1"/>
                          </a:solidFill>
                          <a:effectLst/>
                          <a:latin typeface="+mn-lt"/>
                          <a:ea typeface="+mn-ea"/>
                          <a:cs typeface="+mn-cs"/>
                        </a:rPr>
                        <a:t>Network science</a:t>
                      </a:r>
                      <a:endParaRPr lang="en-US" dirty="0"/>
                    </a:p>
                  </a:txBody>
                  <a:tcPr/>
                </a:tc>
                <a:extLst>
                  <a:ext uri="{0D108BD9-81ED-4DB2-BD59-A6C34878D82A}">
                    <a16:rowId xmlns:a16="http://schemas.microsoft.com/office/drawing/2014/main" val="2058770693"/>
                  </a:ext>
                </a:extLst>
              </a:tr>
              <a:tr h="539920">
                <a:tc>
                  <a:txBody>
                    <a:bodyPr/>
                    <a:lstStyle/>
                    <a:p>
                      <a:r>
                        <a:rPr lang="en-US" sz="1800" b="0" i="0" kern="1200" dirty="0">
                          <a:solidFill>
                            <a:schemeClr val="dk1"/>
                          </a:solidFill>
                          <a:effectLst/>
                          <a:latin typeface="+mn-lt"/>
                          <a:ea typeface="+mn-ea"/>
                          <a:cs typeface="+mn-cs"/>
                        </a:rPr>
                        <a:t>Biometrics</a:t>
                      </a:r>
                      <a:endParaRPr lang="en-US" dirty="0"/>
                    </a:p>
                  </a:txBody>
                  <a:tcPr/>
                </a:tc>
                <a:tc>
                  <a:txBody>
                    <a:bodyPr/>
                    <a:lstStyle/>
                    <a:p>
                      <a:r>
                        <a:rPr lang="en-US" sz="1800" b="0" i="0" kern="1200" dirty="0">
                          <a:solidFill>
                            <a:schemeClr val="dk1"/>
                          </a:solidFill>
                          <a:effectLst/>
                          <a:latin typeface="+mn-lt"/>
                          <a:ea typeface="+mn-ea"/>
                          <a:cs typeface="+mn-cs"/>
                        </a:rPr>
                        <a:t>Health</a:t>
                      </a:r>
                      <a:endParaRPr lang="en-US" dirty="0"/>
                    </a:p>
                  </a:txBody>
                  <a:tcPr/>
                </a:tc>
                <a:tc>
                  <a:txBody>
                    <a:bodyPr/>
                    <a:lstStyle/>
                    <a:p>
                      <a:r>
                        <a:rPr lang="en-US" sz="1800" b="0" i="0" kern="1200" dirty="0">
                          <a:solidFill>
                            <a:schemeClr val="dk1"/>
                          </a:solidFill>
                          <a:effectLst/>
                          <a:latin typeface="+mn-lt"/>
                          <a:ea typeface="+mn-ea"/>
                          <a:cs typeface="+mn-cs"/>
                        </a:rPr>
                        <a:t>Neuroscience</a:t>
                      </a:r>
                      <a:endParaRPr lang="en-US" dirty="0"/>
                    </a:p>
                  </a:txBody>
                  <a:tcPr/>
                </a:tc>
                <a:extLst>
                  <a:ext uri="{0D108BD9-81ED-4DB2-BD59-A6C34878D82A}">
                    <a16:rowId xmlns:a16="http://schemas.microsoft.com/office/drawing/2014/main" val="3536372602"/>
                  </a:ext>
                </a:extLst>
              </a:tr>
              <a:tr h="539920">
                <a:tc>
                  <a:txBody>
                    <a:bodyPr/>
                    <a:lstStyle/>
                    <a:p>
                      <a:r>
                        <a:rPr lang="en-US" sz="1800" b="0" i="0" kern="1200" dirty="0">
                          <a:solidFill>
                            <a:schemeClr val="dk1"/>
                          </a:solidFill>
                          <a:effectLst/>
                          <a:latin typeface="+mn-lt"/>
                          <a:ea typeface="+mn-ea"/>
                          <a:cs typeface="+mn-cs"/>
                        </a:rPr>
                        <a:t>Biology</a:t>
                      </a:r>
                      <a:endParaRPr lang="en-US" dirty="0"/>
                    </a:p>
                  </a:txBody>
                  <a:tcPr/>
                </a:tc>
                <a:tc>
                  <a:txBody>
                    <a:bodyPr/>
                    <a:lstStyle/>
                    <a:p>
                      <a:r>
                        <a:rPr lang="en-US" sz="1800" b="0" i="0" kern="1200" dirty="0">
                          <a:solidFill>
                            <a:schemeClr val="dk1"/>
                          </a:solidFill>
                          <a:effectLst/>
                          <a:latin typeface="+mn-lt"/>
                          <a:ea typeface="+mn-ea"/>
                          <a:cs typeface="+mn-cs"/>
                        </a:rPr>
                        <a:t>History</a:t>
                      </a:r>
                      <a:endParaRPr lang="en-US" dirty="0"/>
                    </a:p>
                  </a:txBody>
                  <a:tcPr/>
                </a:tc>
                <a:tc>
                  <a:txBody>
                    <a:bodyPr/>
                    <a:lstStyle/>
                    <a:p>
                      <a:r>
                        <a:rPr lang="en-US" sz="1800" b="0" i="0" kern="1200" dirty="0">
                          <a:solidFill>
                            <a:schemeClr val="dk1"/>
                          </a:solidFill>
                          <a:effectLst/>
                          <a:latin typeface="+mn-lt"/>
                          <a:ea typeface="+mn-ea"/>
                          <a:cs typeface="+mn-cs"/>
                        </a:rPr>
                        <a:t>Publishing</a:t>
                      </a:r>
                      <a:endParaRPr lang="en-US" dirty="0"/>
                    </a:p>
                  </a:txBody>
                  <a:tcPr/>
                </a:tc>
                <a:extLst>
                  <a:ext uri="{0D108BD9-81ED-4DB2-BD59-A6C34878D82A}">
                    <a16:rowId xmlns:a16="http://schemas.microsoft.com/office/drawing/2014/main" val="72516167"/>
                  </a:ext>
                </a:extLst>
              </a:tr>
              <a:tr h="539920">
                <a:tc>
                  <a:txBody>
                    <a:bodyPr/>
                    <a:lstStyle/>
                    <a:p>
                      <a:r>
                        <a:rPr lang="en-US" sz="1800" b="0" i="0" kern="1200" dirty="0">
                          <a:solidFill>
                            <a:schemeClr val="dk1"/>
                          </a:solidFill>
                          <a:effectLst/>
                          <a:latin typeface="+mn-lt"/>
                          <a:ea typeface="+mn-ea"/>
                          <a:cs typeface="+mn-cs"/>
                        </a:rPr>
                        <a:t>Chemistry</a:t>
                      </a:r>
                      <a:endParaRPr lang="en-US" dirty="0"/>
                    </a:p>
                  </a:txBody>
                  <a:tcPr/>
                </a:tc>
                <a:tc>
                  <a:txBody>
                    <a:bodyPr/>
                    <a:lstStyle/>
                    <a:p>
                      <a:r>
                        <a:rPr lang="en-US" sz="1800" b="0" i="0" kern="1200" dirty="0">
                          <a:solidFill>
                            <a:schemeClr val="dk1"/>
                          </a:solidFill>
                          <a:effectLst/>
                          <a:latin typeface="+mn-lt"/>
                          <a:ea typeface="+mn-ea"/>
                          <a:cs typeface="+mn-cs"/>
                        </a:rPr>
                        <a:t>Information science</a:t>
                      </a:r>
                      <a:endParaRPr lang="en-US" dirty="0"/>
                    </a:p>
                  </a:txBody>
                  <a:tcPr/>
                </a:tc>
                <a:tc>
                  <a:txBody>
                    <a:bodyPr/>
                    <a:lstStyle/>
                    <a:p>
                      <a:r>
                        <a:rPr lang="en-US" sz="1800" b="0" i="0" kern="1200" dirty="0">
                          <a:solidFill>
                            <a:schemeClr val="dk1"/>
                          </a:solidFill>
                          <a:effectLst/>
                          <a:latin typeface="+mn-lt"/>
                          <a:ea typeface="+mn-ea"/>
                          <a:cs typeface="+mn-cs"/>
                        </a:rPr>
                        <a:t>Physics</a:t>
                      </a:r>
                      <a:endParaRPr lang="en-US" dirty="0"/>
                    </a:p>
                  </a:txBody>
                  <a:tcPr/>
                </a:tc>
                <a:extLst>
                  <a:ext uri="{0D108BD9-81ED-4DB2-BD59-A6C34878D82A}">
                    <a16:rowId xmlns:a16="http://schemas.microsoft.com/office/drawing/2014/main" val="1770472228"/>
                  </a:ext>
                </a:extLst>
              </a:tr>
              <a:tr h="539920">
                <a:tc>
                  <a:txBody>
                    <a:bodyPr/>
                    <a:lstStyle/>
                    <a:p>
                      <a:r>
                        <a:rPr lang="en-US" sz="1800" b="0" i="0" kern="1200" dirty="0">
                          <a:solidFill>
                            <a:schemeClr val="dk1"/>
                          </a:solidFill>
                          <a:effectLst/>
                          <a:latin typeface="+mn-lt"/>
                          <a:ea typeface="+mn-ea"/>
                          <a:cs typeface="+mn-cs"/>
                        </a:rPr>
                        <a:t>Civil engineering</a:t>
                      </a:r>
                      <a:endParaRPr lang="en-US" dirty="0"/>
                    </a:p>
                  </a:txBody>
                  <a:tcPr/>
                </a:tc>
                <a:tc>
                  <a:txBody>
                    <a:bodyPr/>
                    <a:lstStyle/>
                    <a:p>
                      <a:r>
                        <a:rPr lang="en-US" sz="1800" b="0" i="0" kern="1200" dirty="0">
                          <a:solidFill>
                            <a:schemeClr val="dk1"/>
                          </a:solidFill>
                          <a:effectLst/>
                          <a:latin typeface="+mn-lt"/>
                          <a:ea typeface="+mn-ea"/>
                          <a:cs typeface="+mn-cs"/>
                        </a:rPr>
                        <a:t>Insurance</a:t>
                      </a:r>
                      <a:endParaRPr lang="en-US" dirty="0"/>
                    </a:p>
                  </a:txBody>
                  <a:tcPr/>
                </a:tc>
                <a:tc>
                  <a:txBody>
                    <a:bodyPr/>
                    <a:lstStyle/>
                    <a:p>
                      <a:r>
                        <a:rPr lang="en-US" sz="1800" b="0" i="0" kern="1200" dirty="0">
                          <a:solidFill>
                            <a:schemeClr val="dk1"/>
                          </a:solidFill>
                          <a:effectLst/>
                          <a:latin typeface="+mn-lt"/>
                          <a:ea typeface="+mn-ea"/>
                          <a:cs typeface="+mn-cs"/>
                        </a:rPr>
                        <a:t>Psychology</a:t>
                      </a:r>
                      <a:endParaRPr lang="en-US" dirty="0"/>
                    </a:p>
                  </a:txBody>
                  <a:tcPr/>
                </a:tc>
                <a:extLst>
                  <a:ext uri="{0D108BD9-81ED-4DB2-BD59-A6C34878D82A}">
                    <a16:rowId xmlns:a16="http://schemas.microsoft.com/office/drawing/2014/main" val="2692694180"/>
                  </a:ext>
                </a:extLst>
              </a:tr>
              <a:tr h="931918">
                <a:tc>
                  <a:txBody>
                    <a:bodyPr/>
                    <a:lstStyle/>
                    <a:p>
                      <a:r>
                        <a:rPr lang="en-US" sz="1800" b="0" i="0" kern="1200" dirty="0">
                          <a:solidFill>
                            <a:schemeClr val="dk1"/>
                          </a:solidFill>
                          <a:effectLst/>
                          <a:latin typeface="+mn-lt"/>
                          <a:ea typeface="+mn-ea"/>
                          <a:cs typeface="+mn-cs"/>
                        </a:rPr>
                        <a:t>Education: computing, graduate</a:t>
                      </a:r>
                      <a:endParaRPr lang="en-US" dirty="0"/>
                    </a:p>
                  </a:txBody>
                  <a:tcPr/>
                </a:tc>
                <a:tc>
                  <a:txBody>
                    <a:bodyPr/>
                    <a:lstStyle/>
                    <a:p>
                      <a:r>
                        <a:rPr lang="en-US" sz="1800" b="0" i="0" kern="1200" dirty="0">
                          <a:solidFill>
                            <a:schemeClr val="dk1"/>
                          </a:solidFill>
                          <a:effectLst/>
                          <a:latin typeface="+mn-lt"/>
                          <a:ea typeface="+mn-ea"/>
                          <a:cs typeface="+mn-cs"/>
                        </a:rPr>
                        <a:t>Law / legal</a:t>
                      </a:r>
                      <a:endParaRPr lang="en-US" dirty="0"/>
                    </a:p>
                  </a:txBody>
                  <a:tcPr/>
                </a:tc>
                <a:tc>
                  <a:txBody>
                    <a:bodyPr/>
                    <a:lstStyle/>
                    <a:p>
                      <a:r>
                        <a:rPr lang="en-US" sz="1800" b="0" i="0" kern="1200" dirty="0">
                          <a:solidFill>
                            <a:schemeClr val="dk1"/>
                          </a:solidFill>
                          <a:effectLst/>
                          <a:latin typeface="+mn-lt"/>
                          <a:ea typeface="+mn-ea"/>
                          <a:cs typeface="+mn-cs"/>
                        </a:rPr>
                        <a:t>Sociology</a:t>
                      </a:r>
                      <a:endParaRPr lang="en-US" dirty="0"/>
                    </a:p>
                  </a:txBody>
                  <a:tcPr/>
                </a:tc>
                <a:extLst>
                  <a:ext uri="{0D108BD9-81ED-4DB2-BD59-A6C34878D82A}">
                    <a16:rowId xmlns:a16="http://schemas.microsoft.com/office/drawing/2014/main" val="2249883386"/>
                  </a:ext>
                </a:extLst>
              </a:tr>
              <a:tr h="539920">
                <a:tc>
                  <a:txBody>
                    <a:bodyPr/>
                    <a:lstStyle/>
                    <a:p>
                      <a:r>
                        <a:rPr lang="en-US" sz="1800" b="0" i="0" kern="1200" dirty="0">
                          <a:solidFill>
                            <a:schemeClr val="dk1"/>
                          </a:solidFill>
                          <a:effectLst/>
                          <a:latin typeface="+mn-lt"/>
                          <a:ea typeface="+mn-ea"/>
                          <a:cs typeface="+mn-cs"/>
                        </a:rPr>
                        <a:t>Electrical engineering</a:t>
                      </a:r>
                      <a:endParaRPr lang="en-US" dirty="0"/>
                    </a:p>
                  </a:txBody>
                  <a:tcPr/>
                </a:tc>
                <a:tc>
                  <a:txBody>
                    <a:bodyPr/>
                    <a:lstStyle/>
                    <a:p>
                      <a:r>
                        <a:rPr lang="en-US" sz="1800" b="0" i="0" kern="1200" dirty="0">
                          <a:solidFill>
                            <a:schemeClr val="dk1"/>
                          </a:solidFill>
                          <a:effectLst/>
                          <a:latin typeface="+mn-lt"/>
                          <a:ea typeface="+mn-ea"/>
                          <a:cs typeface="+mn-cs"/>
                        </a:rPr>
                        <a:t>Library science</a:t>
                      </a:r>
                      <a:endParaRPr lang="en-US" dirty="0"/>
                    </a:p>
                  </a:txBody>
                  <a:tcPr/>
                </a:tc>
                <a:tc>
                  <a:txBody>
                    <a:bodyPr/>
                    <a:lstStyle/>
                    <a:p>
                      <a:r>
                        <a:rPr lang="en-US" sz="1800" b="0" i="0" kern="1200" dirty="0">
                          <a:solidFill>
                            <a:schemeClr val="dk1"/>
                          </a:solidFill>
                          <a:effectLst/>
                          <a:latin typeface="+mn-lt"/>
                          <a:ea typeface="+mn-ea"/>
                          <a:cs typeface="+mn-cs"/>
                        </a:rPr>
                        <a:t>Wildlife</a:t>
                      </a:r>
                      <a:endParaRPr lang="en-US" dirty="0"/>
                    </a:p>
                  </a:txBody>
                  <a:tcPr/>
                </a:tc>
                <a:extLst>
                  <a:ext uri="{0D108BD9-81ED-4DB2-BD59-A6C34878D82A}">
                    <a16:rowId xmlns:a16="http://schemas.microsoft.com/office/drawing/2014/main" val="1425211107"/>
                  </a:ext>
                </a:extLst>
              </a:tr>
            </a:tbl>
          </a:graphicData>
        </a:graphic>
      </p:graphicFrame>
      <p:sp>
        <p:nvSpPr>
          <p:cNvPr id="4" name="Slide Number Placeholder 3">
            <a:extLst>
              <a:ext uri="{FF2B5EF4-FFF2-40B4-BE49-F238E27FC236}">
                <a16:creationId xmlns:a16="http://schemas.microsoft.com/office/drawing/2014/main" id="{32FB5C34-63A9-6747-9A14-2738A60D4874}"/>
              </a:ext>
            </a:extLst>
          </p:cNvPr>
          <p:cNvSpPr>
            <a:spLocks noGrp="1"/>
          </p:cNvSpPr>
          <p:nvPr>
            <p:ph type="sldNum" sz="quarter" idx="12"/>
          </p:nvPr>
        </p:nvSpPr>
        <p:spPr/>
        <p:txBody>
          <a:bodyPr/>
          <a:lstStyle/>
          <a:p>
            <a:pPr>
              <a:defRPr/>
            </a:pPr>
            <a:fld id="{65564D9D-38AD-4D32-A802-7F9E5541B4AC}" type="slidenum">
              <a:rPr lang="en-US" smtClean="0"/>
              <a:pPr>
                <a:defRPr/>
              </a:pPr>
              <a:t>2</a:t>
            </a:fld>
            <a:endParaRPr lang="en-US"/>
          </a:p>
        </p:txBody>
      </p:sp>
      <p:sp>
        <p:nvSpPr>
          <p:cNvPr id="7" name="TextBox 6">
            <a:extLst>
              <a:ext uri="{FF2B5EF4-FFF2-40B4-BE49-F238E27FC236}">
                <a16:creationId xmlns:a16="http://schemas.microsoft.com/office/drawing/2014/main" id="{E0B73340-2FC5-0C4D-A141-DC4EA869DFEC}"/>
              </a:ext>
            </a:extLst>
          </p:cNvPr>
          <p:cNvSpPr txBox="1"/>
          <p:nvPr/>
        </p:nvSpPr>
        <p:spPr>
          <a:xfrm>
            <a:off x="25723" y="148309"/>
            <a:ext cx="9092554" cy="523220"/>
          </a:xfrm>
          <a:prstGeom prst="rect">
            <a:avLst/>
          </a:prstGeom>
          <a:noFill/>
        </p:spPr>
        <p:txBody>
          <a:bodyPr wrap="none" rtlCol="0">
            <a:spAutoFit/>
          </a:bodyPr>
          <a:lstStyle/>
          <a:p>
            <a:pPr algn="ctr"/>
            <a:r>
              <a:rPr lang="en-US" sz="2800" dirty="0"/>
              <a:t>Some areas of collaboration: disciplines / industries</a:t>
            </a:r>
          </a:p>
        </p:txBody>
      </p:sp>
    </p:spTree>
    <p:extLst>
      <p:ext uri="{BB962C8B-B14F-4D97-AF65-F5344CB8AC3E}">
        <p14:creationId xmlns:p14="http://schemas.microsoft.com/office/powerpoint/2010/main" val="1817761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762000"/>
          </a:xfrm>
        </p:spPr>
        <p:txBody>
          <a:bodyPr/>
          <a:lstStyle/>
          <a:p>
            <a:r>
              <a:rPr lang="en-US" dirty="0"/>
              <a:t>Grants</a:t>
            </a:r>
          </a:p>
        </p:txBody>
      </p:sp>
      <p:sp>
        <p:nvSpPr>
          <p:cNvPr id="11267" name="Content Placeholder 2"/>
          <p:cNvSpPr>
            <a:spLocks noGrp="1"/>
          </p:cNvSpPr>
          <p:nvPr>
            <p:ph idx="1"/>
          </p:nvPr>
        </p:nvSpPr>
        <p:spPr>
          <a:xfrm>
            <a:off x="304800" y="1066800"/>
            <a:ext cx="8763000" cy="4525963"/>
          </a:xfrm>
        </p:spPr>
        <p:txBody>
          <a:bodyPr/>
          <a:lstStyle/>
          <a:p>
            <a:r>
              <a:rPr lang="en-US" dirty="0"/>
              <a:t>Living In the </a:t>
            </a:r>
            <a:r>
              <a:rPr lang="en-US" dirty="0" err="1"/>
              <a:t>KnowlEdge</a:t>
            </a:r>
            <a:r>
              <a:rPr lang="en-US" dirty="0"/>
              <a:t> Society (LIKES), NSF CCF-0722259, 2007-2010</a:t>
            </a:r>
          </a:p>
          <a:p>
            <a:r>
              <a:rPr lang="en-US" dirty="0" err="1"/>
              <a:t>CTRnet</a:t>
            </a:r>
            <a:r>
              <a:rPr lang="en-US" dirty="0"/>
              <a:t> (Crisis, Tragedy &amp; Recovery Net), </a:t>
            </a:r>
            <a:r>
              <a:rPr lang="en-US" sz="3200" dirty="0"/>
              <a:t>NSF IIS-0916733, 2009-2013</a:t>
            </a:r>
          </a:p>
          <a:p>
            <a:r>
              <a:rPr lang="en-US" dirty="0"/>
              <a:t>Social Media for Cities, Counties, and Communities, CCSR (partnership between Arlington Co., IBM Research, VT), 2010</a:t>
            </a:r>
            <a:endParaRPr lang="en-US" sz="3200" dirty="0"/>
          </a:p>
          <a:p>
            <a:r>
              <a:rPr lang="en-US" dirty="0"/>
              <a:t>Integrated Digital Event Archiving and Library (IDEAL): NSF IIS–1319578, 2013-6</a:t>
            </a:r>
          </a:p>
          <a:p>
            <a:endParaRPr lang="en-US" dirty="0"/>
          </a:p>
          <a:p>
            <a:r>
              <a:rPr lang="en-US" sz="2000" dirty="0"/>
              <a:t>Thanks also to: Andrea Kavanaugh, Donald Shoemaker, …</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3</a:t>
            </a:fld>
            <a:endParaRPr lang="en-US" dirty="0"/>
          </a:p>
        </p:txBody>
      </p:sp>
    </p:spTree>
    <p:extLst>
      <p:ext uri="{BB962C8B-B14F-4D97-AF65-F5344CB8AC3E}">
        <p14:creationId xmlns:p14="http://schemas.microsoft.com/office/powerpoint/2010/main" val="859765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Selected Papers</a:t>
            </a:r>
          </a:p>
        </p:txBody>
      </p:sp>
      <p:sp>
        <p:nvSpPr>
          <p:cNvPr id="3" name="Content Placeholder 2"/>
          <p:cNvSpPr>
            <a:spLocks noGrp="1"/>
          </p:cNvSpPr>
          <p:nvPr>
            <p:ph idx="1"/>
          </p:nvPr>
        </p:nvSpPr>
        <p:spPr>
          <a:xfrm>
            <a:off x="76200" y="1143000"/>
            <a:ext cx="8991600" cy="4525963"/>
          </a:xfrm>
        </p:spPr>
        <p:txBody>
          <a:bodyPr/>
          <a:lstStyle/>
          <a:p>
            <a:pPr>
              <a:buFont typeface="+mj-lt"/>
              <a:buAutoNum type="arabicPeriod"/>
            </a:pPr>
            <a:r>
              <a:rPr lang="en-US" sz="900" dirty="0"/>
              <a:t>Steven D. Sheetz, Andrea Kavanaugh, Hamida </a:t>
            </a:r>
            <a:r>
              <a:rPr lang="en-US" sz="900" dirty="0" err="1"/>
              <a:t>Skandrani</a:t>
            </a:r>
            <a:r>
              <a:rPr lang="en-US" sz="900" dirty="0"/>
              <a:t>, Edward A. Fox. Uses and Gratifications of Political Information: Student Perceptions of Information from the 2014 Tunisian Elections. In Proc. Deep Transformations and the Future of </a:t>
            </a:r>
            <a:r>
              <a:rPr lang="en-US" sz="900" dirty="0" err="1"/>
              <a:t>Organisations</a:t>
            </a:r>
            <a:r>
              <a:rPr lang="en-US" sz="900" dirty="0"/>
              <a:t>, 4th International Conference of the Interdisciplinary Laboratory of University-Business Management, University of </a:t>
            </a:r>
            <a:r>
              <a:rPr lang="en-US" sz="900" dirty="0" err="1"/>
              <a:t>Manouba</a:t>
            </a:r>
            <a:r>
              <a:rPr lang="en-US" sz="900" dirty="0"/>
              <a:t>, Tunis, Tunisia, 6-7 December 2019</a:t>
            </a:r>
          </a:p>
          <a:p>
            <a:pPr>
              <a:buFont typeface="+mj-lt"/>
              <a:buAutoNum type="arabicPeriod"/>
            </a:pPr>
            <a:r>
              <a:rPr lang="en-US" sz="900" dirty="0"/>
              <a:t>Steven Sheetz, Andrea Kavanaugh, Edward Fox, Riham Hassan, </a:t>
            </a:r>
            <a:r>
              <a:rPr lang="en-US" sz="900" dirty="0" err="1"/>
              <a:t>Seungwon</a:t>
            </a:r>
            <a:r>
              <a:rPr lang="en-US" sz="900" dirty="0"/>
              <a:t> Yang, Mohamed Magdy, and Donald Shoemaker. (2019). Information Uses and Gratifications Related to Crisis: Student Perceptions since the Egyptian Uprising. Proceedings of the 16th International Conference on Information Systems for Crisis Response And Management, ISCRAM 2019, pp. 674-690. Valencia, Spain, 19-22 May 2019</a:t>
            </a:r>
          </a:p>
          <a:p>
            <a:pPr>
              <a:buFont typeface="+mj-lt"/>
              <a:buAutoNum type="arabicPeriod"/>
            </a:pPr>
            <a:r>
              <a:rPr lang="en-US" sz="900" dirty="0"/>
              <a:t>Andrea Kavanaugh, Steven D. Sheetz, Hamida </a:t>
            </a:r>
            <a:r>
              <a:rPr lang="en-US" sz="900" dirty="0" err="1"/>
              <a:t>Skandrani</a:t>
            </a:r>
            <a:r>
              <a:rPr lang="en-US" sz="900" dirty="0"/>
              <a:t>, and Edward A. Fox. Media use by young Tunisians during the 2011 revolution vs 2014 elections. Information Polity 22(2-3): 137-158 (Oct. 20, 2017), DOI 10.3233/IP-170412</a:t>
            </a:r>
          </a:p>
          <a:p>
            <a:pPr>
              <a:buFont typeface="+mj-lt"/>
              <a:buAutoNum type="arabicPeriod"/>
            </a:pPr>
            <a:r>
              <a:rPr lang="en-US" sz="900" dirty="0"/>
              <a:t>Andrea Kavanaugh, Steven D. Sheetz, Hamida </a:t>
            </a:r>
            <a:r>
              <a:rPr lang="en-US" sz="900" dirty="0" err="1"/>
              <a:t>Skandrani</a:t>
            </a:r>
            <a:r>
              <a:rPr lang="en-US" sz="900" dirty="0"/>
              <a:t>, John C. Tedesco, Yue Sun, and Edward A. Fox. The Use and Impact of Social Media during the 2011 Tunisian Revolution, Proc. 17th International Digital Government Research Conference (</a:t>
            </a:r>
            <a:r>
              <a:rPr lang="en-US" sz="900" dirty="0" err="1"/>
              <a:t>dg.o</a:t>
            </a:r>
            <a:r>
              <a:rPr lang="en-US" sz="900" dirty="0"/>
              <a:t> 2016), Fudan University, China, June 8-10, 2016, 20-30</a:t>
            </a:r>
          </a:p>
          <a:p>
            <a:pPr>
              <a:buFont typeface="+mj-lt"/>
              <a:buAutoNum type="arabicPeriod"/>
            </a:pPr>
            <a:r>
              <a:rPr lang="en-US" sz="900" dirty="0"/>
              <a:t>Andrea L. Kavanaugh, Steven D. Sheetz, Rodrigo Sandoval-</a:t>
            </a:r>
            <a:r>
              <a:rPr lang="en-US" sz="900" dirty="0" err="1"/>
              <a:t>Almazan</a:t>
            </a:r>
            <a:r>
              <a:rPr lang="en-US" sz="900" dirty="0"/>
              <a:t>, John C. Tedesco, Edward A. Fox. Media use during conflicts: Information seeking and political efficacy during the 2012 Mexican elections. Government Information Quarterly, 33(3): 595-602, Feb. 2016, DOI: 10.1016/j.giq.2016.01.004</a:t>
            </a:r>
          </a:p>
          <a:p>
            <a:pPr>
              <a:buFont typeface="+mj-lt"/>
              <a:buAutoNum type="arabicPeriod"/>
            </a:pPr>
            <a:r>
              <a:rPr lang="en-US" sz="900" dirty="0"/>
              <a:t>Andrea Kavanaugh, Steven Sheetz, John Tedesco, Sandoval-</a:t>
            </a:r>
            <a:r>
              <a:rPr lang="en-US" sz="900" dirty="0" err="1"/>
              <a:t>Almazan</a:t>
            </a:r>
            <a:r>
              <a:rPr lang="en-US" sz="900" dirty="0"/>
              <a:t> Rodrigo, and Edward Fox. Media Use during Conflicts: Gratifications &amp; Efficacy during 2012 Mexican Elections. 15th Annual International Conference on Digital Government Research (</a:t>
            </a:r>
            <a:r>
              <a:rPr lang="en-US" sz="900" dirty="0" err="1"/>
              <a:t>dg.o</a:t>
            </a:r>
            <a:r>
              <a:rPr lang="en-US" sz="900" dirty="0"/>
              <a:t> 2014), Aguascalientes City, Mexico, June 18-21, 2014</a:t>
            </a:r>
          </a:p>
          <a:p>
            <a:pPr>
              <a:buFont typeface="+mj-lt"/>
              <a:buAutoNum type="arabicPeriod"/>
            </a:pPr>
            <a:r>
              <a:rPr lang="en-US" sz="900" dirty="0"/>
              <a:t>Andrea Kavanaugh, Steven D. Sheetz, Riham Hassan, </a:t>
            </a:r>
            <a:r>
              <a:rPr lang="en-US" sz="900" dirty="0" err="1"/>
              <a:t>Seungwon</a:t>
            </a:r>
            <a:r>
              <a:rPr lang="en-US" sz="900" dirty="0"/>
              <a:t> Yang, Hicham G. </a:t>
            </a:r>
            <a:r>
              <a:rPr lang="en-US" sz="900" dirty="0" err="1"/>
              <a:t>Elmongui</a:t>
            </a:r>
            <a:r>
              <a:rPr lang="en-US" sz="900" dirty="0"/>
              <a:t>, Edward A. Fox, Mohamed Magdy, and Donald J. Shoemaker. Between a Rock and a Cell Phone: Communication and Information Technology Use during the 2011 Uprisings in Tunisia and Egypt. Int'l J. of Information Systems for Crisis Response and Management (IJISCRAM), 5(1): 1-21, January - March 2013</a:t>
            </a:r>
          </a:p>
          <a:p>
            <a:pPr>
              <a:buFont typeface="+mj-lt"/>
              <a:buAutoNum type="arabicPeriod"/>
            </a:pPr>
            <a:r>
              <a:rPr lang="en-US" sz="900" dirty="0" err="1"/>
              <a:t>Seungwon</a:t>
            </a:r>
            <a:r>
              <a:rPr lang="en-US" sz="900" dirty="0"/>
              <a:t> Yang, </a:t>
            </a:r>
            <a:r>
              <a:rPr lang="en-US" sz="900" dirty="0" err="1"/>
              <a:t>Haeyong</a:t>
            </a:r>
            <a:r>
              <a:rPr lang="en-US" sz="900" dirty="0"/>
              <a:t> Chung, Xiao Lin, </a:t>
            </a:r>
            <a:r>
              <a:rPr lang="en-US" sz="900" dirty="0" err="1"/>
              <a:t>Sunshin</a:t>
            </a:r>
            <a:r>
              <a:rPr lang="en-US" sz="900" dirty="0"/>
              <a:t> Lee, </a:t>
            </a:r>
            <a:r>
              <a:rPr lang="en-US" sz="900" dirty="0" err="1"/>
              <a:t>Liangzhe</a:t>
            </a:r>
            <a:r>
              <a:rPr lang="en-US" sz="900" dirty="0"/>
              <a:t> Chen, Andrew Wood, Andrea L. Kavanaugh, Steven D. Sheetz, Donald J. Shoemaker, and Edward A. Fox. (2013). PhaseVis1: What, when, where, and who in visualizing the four phases of emergency management through the lens of social media. 10th International Conference on Information Systems for Crisis Response and Management, ISCRAM 2013 (pp. 912-917). KIT; Baden-Baden, Germany</a:t>
            </a:r>
          </a:p>
          <a:p>
            <a:pPr>
              <a:buFont typeface="+mj-lt"/>
              <a:buAutoNum type="arabicPeriod"/>
            </a:pPr>
            <a:r>
              <a:rPr lang="en-US" sz="900" dirty="0"/>
              <a:t>Andrea L. Kavanaugh, Edward A. Fox, Steven D. Sheetz, </a:t>
            </a:r>
            <a:r>
              <a:rPr lang="en-US" sz="900" dirty="0" err="1"/>
              <a:t>Seungwon</a:t>
            </a:r>
            <a:r>
              <a:rPr lang="en-US" sz="900" dirty="0"/>
              <a:t> Yang, Lin </a:t>
            </a:r>
            <a:r>
              <a:rPr lang="en-US" sz="900" dirty="0" err="1"/>
              <a:t>Tzy</a:t>
            </a:r>
            <a:r>
              <a:rPr lang="en-US" sz="900" dirty="0"/>
              <a:t> Li, T. Whalen, Donald J. Shoemaker, Apostol </a:t>
            </a:r>
            <a:r>
              <a:rPr lang="en-US" sz="900" dirty="0" err="1"/>
              <a:t>Natsev</a:t>
            </a:r>
            <a:r>
              <a:rPr lang="en-US" sz="900" dirty="0"/>
              <a:t>, </a:t>
            </a:r>
            <a:r>
              <a:rPr lang="en-US" sz="900" dirty="0" err="1"/>
              <a:t>Lexing</a:t>
            </a:r>
            <a:r>
              <a:rPr lang="en-US" sz="900" dirty="0"/>
              <a:t> </a:t>
            </a:r>
            <a:r>
              <a:rPr lang="en-US" sz="900" dirty="0" err="1"/>
              <a:t>Xie</a:t>
            </a:r>
            <a:r>
              <a:rPr lang="en-US" sz="900" dirty="0"/>
              <a:t>. Social Media Use by Government: From the Routine to the Critical. Government Information Quarterly (GIQ) 29(4): 480-491, Oct. 2012</a:t>
            </a:r>
          </a:p>
          <a:p>
            <a:pPr>
              <a:buFont typeface="+mj-lt"/>
              <a:buAutoNum type="arabicPeriod"/>
            </a:pPr>
            <a:r>
              <a:rPr lang="en-US" sz="900" dirty="0"/>
              <a:t>Andrea L. Kavanaugh, Steven D. Sheetz, Riham Hassan, </a:t>
            </a:r>
            <a:r>
              <a:rPr lang="en-US" sz="900" dirty="0" err="1"/>
              <a:t>Seungwon</a:t>
            </a:r>
            <a:r>
              <a:rPr lang="en-US" sz="900" dirty="0"/>
              <a:t> Yang, Hicham G. </a:t>
            </a:r>
            <a:r>
              <a:rPr lang="en-US" sz="900" dirty="0" err="1"/>
              <a:t>Elmongui</a:t>
            </a:r>
            <a:r>
              <a:rPr lang="en-US" sz="900" dirty="0"/>
              <a:t>, Edward A. Fox, Mohamed Magdy, and Donald Shoemaker. (2012). Between a rock and a cell phone: Communication and information technology use during the 2011 Egyptian uprising. 9th International Conference on Information Systems for Crisis Response and Management, ISCRAM 2012. Vancouver, BC, Apr. 22-25: Simon Fraser University. </a:t>
            </a:r>
          </a:p>
          <a:p>
            <a:pPr>
              <a:buFont typeface="+mj-lt"/>
              <a:buAutoNum type="arabicPeriod"/>
            </a:pPr>
            <a:r>
              <a:rPr lang="en-US" sz="900" dirty="0"/>
              <a:t>Kavanaugh, A., Fox, E., Sheetz, S., Yang, S., Li, L.T., Whalen, T., Shoemaker, D., </a:t>
            </a:r>
            <a:r>
              <a:rPr lang="en-US" sz="900" dirty="0" err="1"/>
              <a:t>Natsev</a:t>
            </a:r>
            <a:r>
              <a:rPr lang="en-US" sz="900" dirty="0"/>
              <a:t>, A., </a:t>
            </a:r>
            <a:r>
              <a:rPr lang="en-US" sz="900" dirty="0" err="1"/>
              <a:t>Xie</a:t>
            </a:r>
            <a:r>
              <a:rPr lang="en-US" sz="900" dirty="0"/>
              <a:t>, L. Social Media Use by Government: From the routine to the critical. ACM 2011 Digital Government Research Conference (</a:t>
            </a:r>
            <a:r>
              <a:rPr lang="en-US" sz="900" dirty="0" err="1"/>
              <a:t>dg.o</a:t>
            </a:r>
            <a:r>
              <a:rPr lang="en-US" sz="900" dirty="0"/>
              <a:t> 2011), June 12-15, 2011 (College Park, MD), 121-130.</a:t>
            </a:r>
          </a:p>
          <a:p>
            <a:pPr>
              <a:buFont typeface="+mj-lt"/>
              <a:buAutoNum type="arabicPeriod"/>
            </a:pPr>
            <a:r>
              <a:rPr lang="en-US" sz="900" dirty="0"/>
              <a:t>Andrea Kavanaugh, </a:t>
            </a:r>
            <a:r>
              <a:rPr lang="en-US" sz="900" dirty="0" err="1"/>
              <a:t>Seungwon</a:t>
            </a:r>
            <a:r>
              <a:rPr lang="en-US" sz="900" dirty="0"/>
              <a:t> Yang, Steven D. Sheetz, and Edward A. Fox. Microblogging in crisis situations: Mass protests in Iran, Tunisia, Egypt. Workshop on Transnational HCI at CHI 2011, May 7-12, Vancouver, 6 pages</a:t>
            </a:r>
          </a:p>
          <a:p>
            <a:pPr>
              <a:buFont typeface="+mj-lt"/>
              <a:buAutoNum type="arabicPeriod"/>
            </a:pPr>
            <a:r>
              <a:rPr lang="en-US" sz="900" dirty="0" err="1"/>
              <a:t>Wingyan</a:t>
            </a:r>
            <a:r>
              <a:rPr lang="en-US" sz="900" dirty="0"/>
              <a:t> Chung, </a:t>
            </a:r>
            <a:r>
              <a:rPr lang="en-US" sz="900" dirty="0" err="1"/>
              <a:t>Seungwon</a:t>
            </a:r>
            <a:r>
              <a:rPr lang="en-US" sz="900" dirty="0"/>
              <a:t> Yang, Edward A. Fox, and Steven D. Sheetz. Integrating Computational Thinking Into Information Systems and Other Curricula. Proceedings AIS SIG-ED IAIM 2010 Conference, St. Louis, Missouri, Dec. 10-12, 8 pages</a:t>
            </a:r>
          </a:p>
          <a:p>
            <a:pPr>
              <a:buFont typeface="+mj-lt"/>
              <a:buAutoNum type="arabicPeriod"/>
            </a:pPr>
            <a:r>
              <a:rPr lang="en-US" sz="900" dirty="0"/>
              <a:t>Uma Murthy, Edward Fox, </a:t>
            </a:r>
            <a:r>
              <a:rPr lang="en-US" sz="900" dirty="0" err="1"/>
              <a:t>Naren</a:t>
            </a:r>
            <a:r>
              <a:rPr lang="en-US" sz="900" dirty="0"/>
              <a:t> Ramakrishnan, Andrea Kavanaugh, Steven Sheetz, Donald Shoemaker, and </a:t>
            </a:r>
            <a:r>
              <a:rPr lang="en-US" sz="900" dirty="0" err="1"/>
              <a:t>Venkataraghavan</a:t>
            </a:r>
            <a:r>
              <a:rPr lang="en-US" sz="900" dirty="0"/>
              <a:t> Srinivasan. Building an Ontology for Crisis, Tragedy, and Recovery. NKOS Workshop, ECDL 2009, 1 Oct. 2009, Corfu, Greece</a:t>
            </a:r>
          </a:p>
          <a:p>
            <a:pPr>
              <a:buFont typeface="+mj-lt"/>
              <a:buAutoNum type="arabicPeriod"/>
            </a:pPr>
            <a:r>
              <a:rPr lang="en-US" sz="900" dirty="0"/>
              <a:t>Edward A. Fox, Christopher Andrews, </a:t>
            </a:r>
            <a:r>
              <a:rPr lang="en-US" sz="900" dirty="0" err="1"/>
              <a:t>Weiguo</a:t>
            </a:r>
            <a:r>
              <a:rPr lang="en-US" sz="900" dirty="0"/>
              <a:t> Fan, Jian Jiao, Ananya Kassahun, </a:t>
            </a:r>
            <a:r>
              <a:rPr lang="en-US" sz="900" dirty="0" err="1"/>
              <a:t>Szu</a:t>
            </a:r>
            <a:r>
              <a:rPr lang="en-US" sz="900" dirty="0"/>
              <a:t>-Chia Lu, </a:t>
            </a:r>
            <a:r>
              <a:rPr lang="en-US" sz="900" dirty="0" err="1"/>
              <a:t>Yifei</a:t>
            </a:r>
            <a:r>
              <a:rPr lang="en-US" sz="900" dirty="0"/>
              <a:t> Ma, Chris North, </a:t>
            </a:r>
            <a:r>
              <a:rPr lang="en-US" sz="900" dirty="0" err="1"/>
              <a:t>Naren</a:t>
            </a:r>
            <a:r>
              <a:rPr lang="en-US" sz="900" dirty="0"/>
              <a:t> Ramakrishnan, Angela Scarpa, Bruce H. Friedman, Steven D. Sheetz, Donald Shoemaker, Venkat Srinivasan, </a:t>
            </a:r>
            <a:r>
              <a:rPr lang="en-US" sz="900" dirty="0" err="1"/>
              <a:t>Seungwon</a:t>
            </a:r>
            <a:r>
              <a:rPr lang="en-US" sz="900" dirty="0"/>
              <a:t> Yang, &amp; Laura Boutwell, A Digital Library for Recovery, Research, and Learning from April 16, 2007 at Virginia Tech. Traumatology, 14(1): 64-84 (2008), DOI: 10.1177/1534765608315632</a:t>
            </a:r>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a:p>
            <a:endParaRPr lang="en-US" sz="900"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4</a:t>
            </a:fld>
            <a:endParaRPr lang="en-US" dirty="0"/>
          </a:p>
        </p:txBody>
      </p:sp>
    </p:spTree>
    <p:extLst>
      <p:ext uri="{BB962C8B-B14F-4D97-AF65-F5344CB8AC3E}">
        <p14:creationId xmlns:p14="http://schemas.microsoft.com/office/powerpoint/2010/main" val="3111623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5</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953000"/>
            <a:ext cx="7848600" cy="1757362"/>
          </a:xfrm>
        </p:spPr>
      </p:pic>
      <p:sp>
        <p:nvSpPr>
          <p:cNvPr id="17412" name="Rectangle 8"/>
          <p:cNvSpPr>
            <a:spLocks noGrp="1" noChangeArrowheads="1"/>
          </p:cNvSpPr>
          <p:nvPr>
            <p:ph type="body" sz="half" idx="1"/>
          </p:nvPr>
        </p:nvSpPr>
        <p:spPr>
          <a:xfrm>
            <a:off x="457200" y="990600"/>
            <a:ext cx="8001000" cy="3505200"/>
          </a:xfrm>
        </p:spPr>
        <p:txBody>
          <a:bodyPr/>
          <a:lstStyle/>
          <a:p>
            <a:pPr eaLnBrk="1" hangingPunct="1">
              <a:spcBef>
                <a:spcPct val="50000"/>
              </a:spcBef>
            </a:pPr>
            <a:r>
              <a:rPr lang="en-US" sz="2800" dirty="0">
                <a:ea typeface="ＭＳ Ｐゴシック" pitchFamily="34" charset="-128"/>
              </a:rPr>
              <a:t>~10 TB, ~100 tweet + ~50 webpage collections</a:t>
            </a:r>
          </a:p>
          <a:p>
            <a:pPr eaLnBrk="1" hangingPunct="1">
              <a:spcBef>
                <a:spcPct val="50000"/>
              </a:spcBef>
            </a:pPr>
            <a:r>
              <a:rPr lang="en-US" sz="2800" dirty="0">
                <a:ea typeface="ＭＳ Ｐゴシック" pitchFamily="34" charset="-128"/>
              </a:rPr>
              <a:t>Human tragedies that result from man-made and natural events affect humans and communities significantly.</a:t>
            </a:r>
          </a:p>
          <a:p>
            <a:pPr eaLnBrk="1" hangingPunct="1">
              <a:spcBef>
                <a:spcPct val="50000"/>
              </a:spcBef>
            </a:pPr>
            <a:endParaRPr lang="en-US" sz="1000" dirty="0">
              <a:ea typeface="ＭＳ Ｐゴシック" pitchFamily="34" charset="-128"/>
            </a:endParaRPr>
          </a:p>
          <a:p>
            <a:pPr eaLnBrk="1" hangingPunct="1"/>
            <a:r>
              <a:rPr lang="en-US" sz="2800" dirty="0">
                <a:ea typeface="ＭＳ Ｐゴシック" pitchFamily="34" charset="-128"/>
              </a:rPr>
              <a:t>During and after a tragic event, there are a series of needs that have to be addressed.</a:t>
            </a:r>
          </a:p>
          <a:p>
            <a:pPr lvl="1" eaLnBrk="1" hangingPunct="1"/>
            <a:r>
              <a:rPr lang="en-US" sz="2400" dirty="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a:xfrm>
            <a:off x="457200" y="0"/>
            <a:ext cx="8229600" cy="914400"/>
          </a:xfrm>
        </p:spPr>
        <p:txBody>
          <a:bodyPr/>
          <a:lstStyle/>
          <a:p>
            <a:pPr eaLnBrk="1" hangingPunct="1">
              <a:defRPr/>
            </a:pPr>
            <a:r>
              <a:rPr lang="en-US" dirty="0">
                <a:solidFill>
                  <a:schemeClr val="tx1"/>
                </a:solidFill>
              </a:rPr>
              <a:t>Crisis, Tragedy, and Recovery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6</a:t>
            </a:fld>
            <a:endParaRPr lang="en-US"/>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a:t>Results from focus group interviews following the April 16, 2007 tragedy at Virginia Tech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7</a:t>
            </a:fld>
            <a:endParaRPr lang="en-US"/>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a:t>Build a networked digital library relating to CTR</a:t>
            </a:r>
          </a:p>
        </p:txBody>
      </p:sp>
      <p:sp>
        <p:nvSpPr>
          <p:cNvPr id="7" name="Rectangle 4"/>
          <p:cNvSpPr txBox="1">
            <a:spLocks noChangeArrowheads="1"/>
          </p:cNvSpPr>
          <p:nvPr/>
        </p:nvSpPr>
        <p:spPr bwMode="auto">
          <a:xfrm>
            <a:off x="6858000" y="48768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ontology (DL </a:t>
            </a:r>
            <a:r>
              <a:rPr lang="en-US" sz="2100" b="0" kern="0" dirty="0">
                <a:latin typeface="+mn-lt"/>
              </a:rPr>
              <a:t>Book 3 Ch. 3)</a:t>
            </a:r>
            <a:endParaRPr lang="en-US" sz="2100" b="0" kern="0" dirty="0">
              <a:latin typeface="+mn-lt"/>
              <a:cs typeface="+mn-cs"/>
            </a:endParaRP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801546" y="228600"/>
            <a:ext cx="2209800" cy="1066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a:t>www.ctrnet.net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University Libraries Tweets</a:t>
            </a:r>
          </a:p>
        </p:txBody>
      </p:sp>
      <p:sp>
        <p:nvSpPr>
          <p:cNvPr id="3" name="Content Placeholder 2"/>
          <p:cNvSpPr>
            <a:spLocks noGrp="1"/>
          </p:cNvSpPr>
          <p:nvPr>
            <p:ph idx="1"/>
          </p:nvPr>
        </p:nvSpPr>
        <p:spPr>
          <a:xfrm>
            <a:off x="76200" y="1371600"/>
            <a:ext cx="8915400" cy="4525963"/>
          </a:xfrm>
        </p:spPr>
        <p:txBody>
          <a:bodyPr/>
          <a:lstStyle/>
          <a:p>
            <a:r>
              <a:rPr lang="en-US" dirty="0"/>
              <a:t>6+ billion tweets covering important events</a:t>
            </a:r>
          </a:p>
          <a:p>
            <a:r>
              <a:rPr lang="en-US" dirty="0"/>
              <a:t>Going to University Libraries by May 2022</a:t>
            </a:r>
          </a:p>
          <a:p>
            <a:r>
              <a:rPr lang="en-US" dirty="0"/>
              <a:t>JSON files of tweets for each event-related collection</a:t>
            </a:r>
          </a:p>
          <a:p>
            <a:r>
              <a:rPr lang="en-US" dirty="0"/>
              <a:t>JSON file for collection level metadata</a:t>
            </a:r>
          </a:p>
          <a:p>
            <a:r>
              <a:rPr lang="en-US" dirty="0"/>
              <a:t>Services to help with searching, etc.</a:t>
            </a:r>
          </a:p>
          <a:p>
            <a:r>
              <a:rPr lang="en-US" dirty="0"/>
              <a:t>CS4624 Twitter Archives team (Griffin Knock, Nicole Fitz, Ryan Nicholas, Matthew </a:t>
            </a:r>
            <a:r>
              <a:rPr lang="en-US" dirty="0" err="1"/>
              <a:t>Gonley</a:t>
            </a:r>
            <a:r>
              <a:rPr lang="en-US" dirty="0"/>
              <a:t>, and Derek Bruce); extending prior project: </a:t>
            </a:r>
            <a:r>
              <a:rPr lang="en-US" dirty="0">
                <a:hlinkClick r:id="rId2"/>
              </a:rPr>
              <a:t>http://hdl.handle.net/10919/107086</a:t>
            </a:r>
            <a:endParaRPr lang="en-US" dirty="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9</a:t>
            </a:fld>
            <a:endParaRPr lang="en-US" dirty="0"/>
          </a:p>
        </p:txBody>
      </p:sp>
    </p:spTree>
    <p:extLst>
      <p:ext uri="{BB962C8B-B14F-4D97-AF65-F5344CB8AC3E}">
        <p14:creationId xmlns:p14="http://schemas.microsoft.com/office/powerpoint/2010/main" val="84488064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16261</TotalTime>
  <Words>1504</Words>
  <Application>Microsoft Macintosh PowerPoint</Application>
  <PresentationFormat>On-screen Show (4:3)</PresentationFormat>
  <Paragraphs>117</Paragraphs>
  <Slides>12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Default Design</vt:lpstr>
      <vt:lpstr>Characterizing events and human behavior based on  AI-aided analysis of data collected from  web and social media sources    For Workshop: Human-Centered AI for Research, Innovation, and Creativity: Creating Connections Across Disciplines  25 March 2022, Hybrid, Virginia Tech  by Edward A. Fox1, Steven D. Sheetz2 </vt:lpstr>
      <vt:lpstr>PowerPoint Presentation</vt:lpstr>
      <vt:lpstr>Grants</vt:lpstr>
      <vt:lpstr>Selected Papers</vt:lpstr>
      <vt:lpstr>Crisis, Tragedy, and Recovery</vt:lpstr>
      <vt:lpstr>Categories from focus group study</vt:lpstr>
      <vt:lpstr>CTR stakeholders</vt:lpstr>
      <vt:lpstr>PowerPoint Presentation</vt:lpstr>
      <vt:lpstr>University Libraries Tweets</vt:lpstr>
      <vt:lpstr>Topics Include</vt:lpstr>
      <vt:lpstr>PowerPoint Presentation</vt:lpstr>
      <vt:lpstr>Questions?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Fox, Edward</cp:lastModifiedBy>
  <cp:revision>369</cp:revision>
  <dcterms:created xsi:type="dcterms:W3CDTF">2004-04-27T15:48:44Z</dcterms:created>
  <dcterms:modified xsi:type="dcterms:W3CDTF">2022-03-25T02:27:40Z</dcterms:modified>
</cp:coreProperties>
</file>