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8"/>
  </p:notesMasterIdLst>
  <p:handoutMasterIdLst>
    <p:handoutMasterId r:id="rId29"/>
  </p:handoutMasterIdLst>
  <p:sldIdLst>
    <p:sldId id="648" r:id="rId2"/>
    <p:sldId id="1336" r:id="rId3"/>
    <p:sldId id="271" r:id="rId4"/>
    <p:sldId id="280" r:id="rId5"/>
    <p:sldId id="281" r:id="rId6"/>
    <p:sldId id="261" r:id="rId7"/>
    <p:sldId id="1303" r:id="rId8"/>
    <p:sldId id="1323" r:id="rId9"/>
    <p:sldId id="1331" r:id="rId10"/>
    <p:sldId id="1325" r:id="rId11"/>
    <p:sldId id="1326" r:id="rId12"/>
    <p:sldId id="1327" r:id="rId13"/>
    <p:sldId id="266" r:id="rId14"/>
    <p:sldId id="1324" r:id="rId15"/>
    <p:sldId id="278" r:id="rId16"/>
    <p:sldId id="1338" r:id="rId17"/>
    <p:sldId id="720" r:id="rId18"/>
    <p:sldId id="1329" r:id="rId19"/>
    <p:sldId id="734" r:id="rId20"/>
    <p:sldId id="738" r:id="rId21"/>
    <p:sldId id="1298" r:id="rId22"/>
    <p:sldId id="708" r:id="rId23"/>
    <p:sldId id="1318" r:id="rId24"/>
    <p:sldId id="1297" r:id="rId25"/>
    <p:sldId id="1319" r:id="rId26"/>
    <p:sldId id="667" r:id="rId27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958"/>
    <p:restoredTop sz="94669" autoAdjust="0"/>
  </p:normalViewPr>
  <p:slideViewPr>
    <p:cSldViewPr>
      <p:cViewPr varScale="1">
        <p:scale>
          <a:sx n="185" d="100"/>
          <a:sy n="185" d="100"/>
        </p:scale>
        <p:origin x="192" y="1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67EB2300-8A6A-4BA1-8D8C-FE35CF7CB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7438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82ADF527-1118-42CE-B3E1-7116173D3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38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B8C27-9015-40D9-BAC9-F467628DCA7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084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ED2C36-B27A-4C34-8AA4-1672B0A3AA4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06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1F59DD-2556-4336-A453-E7455E423E3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10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1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C0494A-83C1-4A3D-8FA6-2E84C08B4FF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06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/>
        </p:spPr>
      </p:sp>
      <p:sp>
        <p:nvSpPr>
          <p:cNvPr id="306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This is a simplification of the previous slide.</a:t>
            </a:r>
          </a:p>
        </p:txBody>
      </p:sp>
    </p:spTree>
    <p:extLst>
      <p:ext uri="{BB962C8B-B14F-4D97-AF65-F5344CB8AC3E}">
        <p14:creationId xmlns:p14="http://schemas.microsoft.com/office/powerpoint/2010/main" val="2709614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F4D5AA-29AC-4F43-ADB4-9FF8FA0DFFB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14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53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896DB4-792F-45CD-9C51-115D0A88AD6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20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05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8DF8A-C2D6-4B8E-9CDB-6D4F5AA57C7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52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5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C03BD7B-0FCC-0A48-B63B-4FE0D1DE97A9}" type="slidenum">
              <a:rPr lang="en-US" sz="1200" b="0">
                <a:latin typeface="Times New Roman" charset="0"/>
              </a:rPr>
              <a:pPr eaLnBrk="1" hangingPunct="1"/>
              <a:t>3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6300"/>
          </a:xfrm>
          <a:ln w="12700" cap="flat">
            <a:solidFill>
              <a:schemeClr val="tx1"/>
            </a:solidFill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463" y="4344229"/>
            <a:ext cx="5031074" cy="41143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556" tIns="46778" rIns="93556" bIns="46778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55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54C0D39-C183-6342-A1D6-E80E50E25588}" type="slidenum">
              <a:rPr lang="en-US" sz="1200" b="0">
                <a:latin typeface="Times New Roman" charset="0"/>
              </a:rPr>
              <a:pPr eaLnBrk="1" hangingPunct="1"/>
              <a:t>4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886903" y="0"/>
            <a:ext cx="2971097" cy="45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886903" y="8686387"/>
            <a:ext cx="2971097" cy="4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08" tIns="0" rIns="19408" bIns="0" anchor="b"/>
          <a:lstStyle/>
          <a:p>
            <a:pPr algn="r" defTabSz="931863" eaLnBrk="0" hangingPunct="0"/>
            <a:r>
              <a:rPr lang="en-US" sz="1100" b="0" i="1">
                <a:latin typeface="Times New Roman" charset="0"/>
              </a:rPr>
              <a:t>3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8686387"/>
            <a:ext cx="2971098" cy="4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2971098" cy="45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886903" y="0"/>
            <a:ext cx="2971097" cy="45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886903" y="8686387"/>
            <a:ext cx="2971097" cy="4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08" tIns="0" rIns="19408" bIns="0" anchor="b"/>
          <a:lstStyle/>
          <a:p>
            <a:pPr algn="r" defTabSz="931863" eaLnBrk="0" hangingPunct="0"/>
            <a:r>
              <a:rPr lang="en-US" sz="1100" b="0" i="1">
                <a:latin typeface="Times New Roman" charset="0"/>
              </a:rPr>
              <a:t>3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8686387"/>
            <a:ext cx="2971098" cy="4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0"/>
            <a:ext cx="2971098" cy="45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913463" y="4344229"/>
            <a:ext cx="5031074" cy="41143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810" tIns="46906" rIns="93810" bIns="46906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22539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7987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BC032E-D1F6-D145-BA95-43E983DCF1D7}" type="slidenum">
              <a:rPr lang="en-US" sz="1200" b="0">
                <a:latin typeface="Times New Roman" charset="0"/>
              </a:rPr>
              <a:pPr eaLnBrk="1" hangingPunct="1"/>
              <a:t>5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886903" y="0"/>
            <a:ext cx="2971097" cy="45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886903" y="8686387"/>
            <a:ext cx="2971097" cy="4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08" tIns="0" rIns="19408" bIns="0" anchor="b"/>
          <a:lstStyle/>
          <a:p>
            <a:pPr algn="r" defTabSz="931863" eaLnBrk="0" hangingPunct="0"/>
            <a:r>
              <a:rPr lang="en-US" sz="1100" b="0" i="1">
                <a:latin typeface="Times New Roman" charset="0"/>
              </a:rPr>
              <a:t>3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8686387"/>
            <a:ext cx="2971098" cy="4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2971098" cy="45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886903" y="0"/>
            <a:ext cx="2971097" cy="45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3886903" y="8686387"/>
            <a:ext cx="2971097" cy="4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08" tIns="0" rIns="19408" bIns="0" anchor="b"/>
          <a:lstStyle/>
          <a:p>
            <a:pPr algn="r" defTabSz="931863" eaLnBrk="0" hangingPunct="0"/>
            <a:r>
              <a:rPr lang="en-US" sz="1100" b="0" i="1">
                <a:latin typeface="Times New Roman" charset="0"/>
              </a:rPr>
              <a:t>3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8686387"/>
            <a:ext cx="2971098" cy="4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0"/>
            <a:ext cx="2971098" cy="45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913463" y="4344229"/>
            <a:ext cx="5031074" cy="41143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810" tIns="46906" rIns="93810" bIns="46906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24587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032522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6741FC-6392-6545-B349-F6C78C927F1D}" type="slidenum">
              <a:rPr lang="en-US" b="0">
                <a:latin typeface="Times New Roman" charset="0"/>
              </a:rPr>
              <a:pPr eaLnBrk="1" hangingPunct="1"/>
              <a:t>6</a:t>
            </a:fld>
            <a:endParaRPr lang="en-US" b="0">
              <a:latin typeface="Times New Roman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463" y="4344229"/>
            <a:ext cx="5031074" cy="41143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632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C093260-D280-5D40-8D45-C2DBE6723415}" type="slidenum">
              <a:rPr lang="en-US" sz="1200" b="0">
                <a:latin typeface="Times New Roman" charset="0"/>
              </a:rPr>
              <a:pPr eaLnBrk="1" hangingPunct="1"/>
              <a:t>7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6" tIns="46778" rIns="93556" bIns="46778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480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26FF75E-2F3E-664B-9AFB-323B7FBDFB4F}" type="slidenum">
              <a:rPr lang="en-US" b="0">
                <a:latin typeface="Times New Roman" charset="0"/>
              </a:rPr>
              <a:pPr eaLnBrk="1" hangingPunct="1"/>
              <a:t>13</a:t>
            </a:fld>
            <a:endParaRPr lang="en-US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70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5440C4-620A-8045-BC16-9205AC78E4FB}" type="slidenum">
              <a:rPr lang="en-US" sz="1200" b="0">
                <a:latin typeface="Times New Roman" charset="0"/>
              </a:rPr>
              <a:pPr eaLnBrk="1" hangingPunct="1"/>
              <a:t>15</a:t>
            </a:fld>
            <a:endParaRPr lang="en-US" sz="12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207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32E4A-8C48-4EED-9007-1B089DCBF1E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16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30225"/>
            <a:ext cx="3492500" cy="2619375"/>
          </a:xfrm>
          <a:ln/>
        </p:spPr>
      </p:sp>
      <p:sp>
        <p:nvSpPr>
          <p:cNvPr id="316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36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F8B1-2757-4467-9B6F-C5BF0ED4B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A3773-3022-410A-A431-87F7E9B85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079E5-5D40-4801-BC84-1EDEE2FE8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0A994-9ED1-453D-B92F-23F120E8B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353D5-5AEE-41FD-B305-42705883A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71B7-DEE9-4CBB-A0EB-58DB03CD7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29C45-284E-479D-9416-5F3E27A7C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284B6-4C7D-4E76-A5E8-3DD28B223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68D17-B40B-420D-BB94-32EC6CC10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64D9D-38AD-4D32-A802-7F9E5541B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831CD-AC03-426A-9E74-94AF6EA68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211AB-7BC2-4433-BB64-767FC2457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813B4-C5C8-42A2-8CD1-1F37B06AA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1ABF9-E654-43E8-BD98-865D43B19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60F5D-8947-4889-836E-884728F91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59098-6C34-456D-8955-BBC330983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A0A1B-F4D1-43C2-859A-E9317F3EE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C631C332-980B-41C9-BAD7-F44F060FE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ox.cs.vt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library/stories/2019/02/number-of-people-with-masters-and-phd-degrees-double-since-2000.html" TargetMode="External"/><Relationship Id="rId2" Type="http://schemas.openxmlformats.org/officeDocument/2006/relationships/hyperlink" Target="https://cgsnet.org/ckfinder/userfiles/files/CGS_GED16_Report_Final.pdf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ourworldindata.org/tertiary-education#share-of-the-population-with-tertiary-education" TargetMode="Externa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fox@vt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fox.cs.vt.edu/talks/2021/20211116FoxETD2021opening.pptx" TargetMode="External"/><Relationship Id="rId5" Type="http://schemas.openxmlformats.org/officeDocument/2006/relationships/hyperlink" Target="mailto:j-etd@ndltd.org" TargetMode="External"/><Relationship Id="rId4" Type="http://schemas.openxmlformats.org/officeDocument/2006/relationships/hyperlink" Target="mailto:fox@ndltd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D50DAA-3F48-4D3A-813C-0320A471A23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09800"/>
            <a:ext cx="8382000" cy="1143000"/>
          </a:xfrm>
        </p:spPr>
        <p:txBody>
          <a:bodyPr/>
          <a:lstStyle/>
          <a:p>
            <a:pPr eaLnBrk="1" hangingPunct="1"/>
            <a:r>
              <a:rPr lang="en-US" sz="3600" b="1" dirty="0"/>
              <a:t>#ETD2021: Open Scholarship in a Post-Pandemic World</a:t>
            </a:r>
            <a:br>
              <a:rPr lang="en-US" sz="3600" b="1" dirty="0"/>
            </a:br>
            <a:r>
              <a:rPr lang="en-US" sz="3200" b="1" dirty="0"/>
              <a:t>24</a:t>
            </a:r>
            <a:r>
              <a:rPr lang="en-US" sz="3200" b="1" baseline="30000" dirty="0"/>
              <a:t>th</a:t>
            </a:r>
            <a:r>
              <a:rPr lang="en-US" sz="3200" b="1" dirty="0"/>
              <a:t> International Symposium on ETDs </a:t>
            </a:r>
            <a:br>
              <a:rPr lang="en-US" sz="2400" b="1" dirty="0"/>
            </a:br>
            <a:r>
              <a:rPr lang="en-US" sz="2400" b="1" dirty="0"/>
              <a:t>Nov. 15-18; United Arab Emirates University, VIRTUAL</a:t>
            </a:r>
            <a:r>
              <a:rPr lang="en-US" sz="4000" b="1" dirty="0"/>
              <a:t> 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b="1" dirty="0"/>
              <a:t>“Welcome Note and</a:t>
            </a:r>
            <a:br>
              <a:rPr lang="en-US" b="1" dirty="0"/>
            </a:br>
            <a:r>
              <a:rPr lang="en-US" b="1" dirty="0"/>
              <a:t>Opening Presentation”</a:t>
            </a:r>
            <a:br>
              <a:rPr lang="en-US" sz="4000" b="1" dirty="0"/>
            </a:br>
            <a:br>
              <a:rPr lang="en-US" sz="1800" dirty="0"/>
            </a:br>
            <a:r>
              <a:rPr lang="en-US" sz="3200" dirty="0"/>
              <a:t>Edward A. Fox, Ph.D., Professor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4495800"/>
            <a:ext cx="914400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b="0" kern="0" dirty="0" err="1">
                <a:latin typeface="+mn-lt"/>
              </a:rPr>
              <a:t>fox@vt.edu</a:t>
            </a:r>
            <a:r>
              <a:rPr lang="en-US" sz="3200" b="0" kern="0" dirty="0">
                <a:latin typeface="+mn-lt"/>
              </a:rPr>
              <a:t>    </a:t>
            </a:r>
            <a:r>
              <a:rPr lang="en-US" sz="3200" b="0" kern="0" dirty="0">
                <a:latin typeface="+mn-lt"/>
                <a:hlinkClick r:id="rId3"/>
              </a:rPr>
              <a:t>http://fox.cs.vt.edu</a:t>
            </a:r>
            <a:r>
              <a:rPr lang="en-US" sz="3200" b="0" kern="0" dirty="0">
                <a:latin typeface="+mn-lt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b="0" kern="0" dirty="0">
                <a:latin typeface="+mn-lt"/>
              </a:rPr>
              <a:t>Dept of Computer Science (&amp; ECE by courtesy)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b="0" kern="0" dirty="0"/>
              <a:t>Virginia Tech, </a:t>
            </a:r>
            <a:r>
              <a:rPr lang="en-US" sz="3200" b="0" kern="0" dirty="0">
                <a:latin typeface="+mn-lt"/>
              </a:rPr>
              <a:t>Blacksburg, VA 24061 USA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b="0" kern="0" dirty="0"/>
              <a:t>NDLTD: </a:t>
            </a:r>
            <a:r>
              <a:rPr lang="en-US" sz="3200" b="0" kern="0" dirty="0">
                <a:latin typeface="+mn-lt"/>
              </a:rPr>
              <a:t>Exec. Director, Chairman of the Board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DB932-8C3B-0A47-894F-B2AA7F5E1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/>
          <a:lstStyle/>
          <a:p>
            <a:r>
              <a:rPr lang="en-US" dirty="0" err="1"/>
              <a:t>search.ndltd.org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8B9BD-B38E-6B4D-BF32-2FD86C6F2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7F25EC-AD9C-0743-8AC3-4B66EBDEB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025345"/>
            <a:ext cx="8945301" cy="566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77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4D71A-FD49-2E47-867F-C44E82380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1066800"/>
            <a:ext cx="2057400" cy="487362"/>
          </a:xfrm>
        </p:spPr>
        <p:txBody>
          <a:bodyPr/>
          <a:lstStyle/>
          <a:p>
            <a:r>
              <a:rPr lang="en-US" dirty="0"/>
              <a:t>union.</a:t>
            </a:r>
            <a:br>
              <a:rPr lang="en-US" dirty="0"/>
            </a:br>
            <a:r>
              <a:rPr lang="en-US" dirty="0" err="1"/>
              <a:t>ndltd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org/</a:t>
            </a:r>
            <a:br>
              <a:rPr lang="en-US" dirty="0"/>
            </a:br>
            <a:r>
              <a:rPr lang="en-US" dirty="0"/>
              <a:t>portal/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3C812-8C80-7343-8F6D-9ED0DC6E9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4913F7-4E7E-0E4F-AAAA-95110734A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30" y="0"/>
            <a:ext cx="5426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16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3C812-8C80-7343-8F6D-9ED0DC6E9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06D66A-F02D-154B-B1EF-C553BE8F42D9}"/>
              </a:ext>
            </a:extLst>
          </p:cNvPr>
          <p:cNvSpPr txBox="1">
            <a:spLocks/>
          </p:cNvSpPr>
          <p:nvPr/>
        </p:nvSpPr>
        <p:spPr bwMode="auto">
          <a:xfrm>
            <a:off x="-76200" y="1066800"/>
            <a:ext cx="20574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b="0" kern="0" dirty="0"/>
              <a:t>union.</a:t>
            </a:r>
            <a:br>
              <a:rPr lang="en-US" b="0" kern="0" dirty="0"/>
            </a:br>
            <a:r>
              <a:rPr lang="en-US" b="0" kern="0" dirty="0" err="1"/>
              <a:t>ndltd</a:t>
            </a:r>
            <a:r>
              <a:rPr lang="en-US" b="0" kern="0" dirty="0"/>
              <a:t>.</a:t>
            </a:r>
            <a:br>
              <a:rPr lang="en-US" b="0" kern="0" dirty="0"/>
            </a:br>
            <a:r>
              <a:rPr lang="en-US" b="0" kern="0" dirty="0"/>
              <a:t>org/</a:t>
            </a:r>
            <a:br>
              <a:rPr lang="en-US" b="0" kern="0" dirty="0"/>
            </a:br>
            <a:r>
              <a:rPr lang="en-US" b="0" kern="0" dirty="0"/>
              <a:t>portal/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084664-ABFB-A04E-B77F-91CEE53A0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715" y="0"/>
            <a:ext cx="43305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36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5BCD03-EE55-2A49-A4A2-AACA5B7BAE3D}" type="slidenum">
              <a:rPr lang="en-US" b="0"/>
              <a:pPr eaLnBrk="1" hangingPunct="1"/>
              <a:t>13</a:t>
            </a:fld>
            <a:endParaRPr lang="en-US" b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>
                <a:latin typeface="Arial" charset="0"/>
              </a:rPr>
              <a:t>Spirit of NDLTD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2818"/>
            <a:ext cx="8686800" cy="5448657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800" dirty="0">
                <a:latin typeface="Arial" charset="0"/>
              </a:rPr>
              <a:t>Assuage fears -&gt; build confidence -&gt; promote sharing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Help make a </a:t>
            </a:r>
            <a:r>
              <a:rPr lang="en-US" sz="2800" b="1" dirty="0">
                <a:latin typeface="Arial" charset="0"/>
              </a:rPr>
              <a:t>better</a:t>
            </a:r>
            <a:r>
              <a:rPr lang="en-US" sz="2800" dirty="0">
                <a:latin typeface="Arial" charset="0"/>
              </a:rPr>
              <a:t> (smaller) world</a:t>
            </a:r>
          </a:p>
          <a:p>
            <a:pPr eaLnBrk="1" hangingPunct="1"/>
            <a:r>
              <a:rPr lang="en-US" sz="2800" b="1" dirty="0">
                <a:latin typeface="Arial" charset="0"/>
              </a:rPr>
              <a:t>Win-win-win </a:t>
            </a:r>
            <a:r>
              <a:rPr lang="en-US" sz="2800" dirty="0">
                <a:latin typeface="Arial" charset="0"/>
              </a:rPr>
              <a:t>(everyone can benefit)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Have </a:t>
            </a:r>
            <a:r>
              <a:rPr lang="en-US" sz="2800" b="1" dirty="0">
                <a:latin typeface="Arial" charset="0"/>
              </a:rPr>
              <a:t>fun</a:t>
            </a:r>
            <a:r>
              <a:rPr lang="en-US" sz="2800" dirty="0">
                <a:latin typeface="Arial" charset="0"/>
              </a:rPr>
              <a:t> helping others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Build on </a:t>
            </a:r>
            <a:r>
              <a:rPr lang="en-US" sz="2800" b="1" dirty="0">
                <a:latin typeface="Arial" charset="0"/>
              </a:rPr>
              <a:t>standards</a:t>
            </a:r>
          </a:p>
          <a:p>
            <a:pPr eaLnBrk="1" hangingPunct="1"/>
            <a:r>
              <a:rPr lang="en-US" sz="2800" b="1" dirty="0">
                <a:latin typeface="Arial" charset="0"/>
              </a:rPr>
              <a:t>ETDs are </a:t>
            </a:r>
            <a:r>
              <a:rPr lang="en-US" sz="2800" b="1" dirty="0" err="1">
                <a:latin typeface="Arial" charset="0"/>
              </a:rPr>
              <a:t>preservable</a:t>
            </a:r>
            <a:r>
              <a:rPr lang="en-US" sz="2800" b="1" dirty="0">
                <a:latin typeface="Arial" charset="0"/>
              </a:rPr>
              <a:t>, popular, expressive -&gt; </a:t>
            </a:r>
            <a:r>
              <a:rPr lang="ja-JP" altLang="en-US" sz="2800" b="1" dirty="0">
                <a:latin typeface="Arial" charset="0"/>
              </a:rPr>
              <a:t>“</a:t>
            </a:r>
            <a:r>
              <a:rPr lang="en-US" sz="2800" b="1" dirty="0">
                <a:latin typeface="Arial" charset="0"/>
              </a:rPr>
              <a:t>better</a:t>
            </a:r>
            <a:r>
              <a:rPr lang="ja-JP" altLang="en-US" sz="2800" b="1" dirty="0">
                <a:latin typeface="Arial" charset="0"/>
              </a:rPr>
              <a:t>”</a:t>
            </a:r>
            <a:endParaRPr lang="en-US" sz="2800" b="1" dirty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2800" dirty="0">
              <a:latin typeface="Arial" charset="0"/>
            </a:endParaRPr>
          </a:p>
          <a:p>
            <a:pPr eaLnBrk="1" hangingPunct="1"/>
            <a:r>
              <a:rPr lang="en-US" sz="2800" b="1" dirty="0">
                <a:latin typeface="Arial" charset="0"/>
              </a:rPr>
              <a:t>Doable</a:t>
            </a:r>
            <a:r>
              <a:rPr lang="en-US" sz="2800" dirty="0">
                <a:latin typeface="Arial" charset="0"/>
              </a:rPr>
              <a:t>, feasible, learnable, affordable, sharable</a:t>
            </a:r>
          </a:p>
          <a:p>
            <a:pPr eaLnBrk="1" hangingPunct="1"/>
            <a:endParaRPr lang="en-US" sz="2800" dirty="0">
              <a:latin typeface="Arial" charset="0"/>
            </a:endParaRPr>
          </a:p>
          <a:p>
            <a:pPr eaLnBrk="1" hangingPunct="1"/>
            <a:r>
              <a:rPr lang="en-US" sz="3600" dirty="0">
                <a:latin typeface="Arial" charset="0"/>
              </a:rPr>
              <a:t>Please support NDLTD!</a:t>
            </a:r>
          </a:p>
        </p:txBody>
      </p:sp>
    </p:spTree>
    <p:extLst>
      <p:ext uri="{BB962C8B-B14F-4D97-AF65-F5344CB8AC3E}">
        <p14:creationId xmlns:p14="http://schemas.microsoft.com/office/powerpoint/2010/main" val="3758097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2966C-9E1C-5E4D-A868-D8299AF55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-76200"/>
            <a:ext cx="5791200" cy="762000"/>
          </a:xfrm>
        </p:spPr>
        <p:txBody>
          <a:bodyPr/>
          <a:lstStyle/>
          <a:p>
            <a:r>
              <a:rPr lang="en-US" sz="2800" dirty="0"/>
              <a:t>NDLTD Board of Directors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E3906-6EA7-A14B-8A46-F535DA11A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889DEF-0712-4C4A-9135-CE974CB6C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078"/>
            <a:ext cx="9144000" cy="629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08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b="1" dirty="0">
                <a:latin typeface="Arial" charset="0"/>
              </a:rPr>
              <a:t>How You Can Participate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52400" y="1304925"/>
            <a:ext cx="8839200" cy="517842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defRPr/>
            </a:pPr>
            <a:r>
              <a:rPr lang="en-US" sz="2800" dirty="0">
                <a:latin typeface="Arial" charset="0"/>
                <a:cs typeface="+mn-cs"/>
              </a:rPr>
              <a:t>Be a: Member (individual, institution, consortium)</a:t>
            </a:r>
          </a:p>
          <a:p>
            <a:pPr>
              <a:spcBef>
                <a:spcPts val="0"/>
              </a:spcBef>
              <a:defRPr/>
            </a:pPr>
            <a:endParaRPr lang="en-US" sz="2800" dirty="0">
              <a:latin typeface="Arial" charset="0"/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lang="en-US" sz="2800" dirty="0">
                <a:latin typeface="Arial" charset="0"/>
              </a:rPr>
              <a:t>Join: NDLTD Committees, Working Groups: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>
                <a:latin typeface="Arial" charset="0"/>
              </a:rPr>
              <a:t>Awards (Charles Greenberg)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>
                <a:latin typeface="Arial" charset="0"/>
              </a:rPr>
              <a:t>Communications (Iryna Kuchma)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>
                <a:latin typeface="Arial" charset="0"/>
              </a:rPr>
              <a:t>Conference (Ramesh Gaur)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>
                <a:latin typeface="Arial" charset="0"/>
              </a:rPr>
              <a:t>Finance (Austin McLean)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>
                <a:latin typeface="Arial" charset="0"/>
              </a:rPr>
              <a:t>Membership (Joachim </a:t>
            </a:r>
            <a:r>
              <a:rPr lang="en-US" dirty="0" err="1">
                <a:latin typeface="Arial" charset="0"/>
              </a:rPr>
              <a:t>Schöpfel</a:t>
            </a:r>
            <a:r>
              <a:rPr lang="en-US" dirty="0">
                <a:latin typeface="Arial" charset="0"/>
              </a:rPr>
              <a:t>)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>
                <a:latin typeface="Arial" charset="0"/>
              </a:rPr>
              <a:t>Nominating (Janette Wright)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>
                <a:latin typeface="Arial" charset="0"/>
              </a:rPr>
              <a:t>Union Catalog (Ana Pavani)</a:t>
            </a:r>
          </a:p>
          <a:p>
            <a:pPr>
              <a:spcBef>
                <a:spcPts val="0"/>
              </a:spcBef>
              <a:defRPr/>
            </a:pPr>
            <a:endParaRPr lang="en-US" sz="2800" dirty="0">
              <a:latin typeface="Arial" charset="0"/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lang="en-US" sz="2800" dirty="0">
                <a:latin typeface="Arial" charset="0"/>
                <a:cs typeface="+mn-cs"/>
              </a:rPr>
              <a:t>Be an: Ambassador (local, national, global)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>
                <a:latin typeface="Arial" charset="0"/>
              </a:rPr>
              <a:t>Meet people 18 November in Regional Meetings</a:t>
            </a:r>
            <a:endParaRPr lang="en-US" sz="2800" dirty="0">
              <a:latin typeface="Arial" charset="0"/>
              <a:cs typeface="+mn-cs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A3852C-EBD0-DD47-9EE5-27C32CC764EA}" type="slidenum">
              <a:rPr lang="en-US" sz="1400" b="0"/>
              <a:pPr eaLnBrk="1" hangingPunct="1"/>
              <a:t>15</a:t>
            </a:fld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3496224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Invitation:</a:t>
            </a:r>
            <a:br>
              <a:rPr lang="en-US" dirty="0"/>
            </a:br>
            <a:r>
              <a:rPr lang="en-US" sz="3600" dirty="0"/>
              <a:t>to extend your involvement in the global ETD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23" y="2057400"/>
            <a:ext cx="8458200" cy="4525963"/>
          </a:xfrm>
        </p:spPr>
        <p:txBody>
          <a:bodyPr/>
          <a:lstStyle/>
          <a:p>
            <a:r>
              <a:rPr lang="en-US" dirty="0"/>
              <a:t>You are invited to serve as an ambassador for NDLTD,  </a:t>
            </a:r>
          </a:p>
          <a:p>
            <a:pPr lvl="1"/>
            <a:r>
              <a:rPr lang="en-US" dirty="0"/>
              <a:t>to connect with those back home,</a:t>
            </a:r>
          </a:p>
          <a:p>
            <a:pPr lvl="1"/>
            <a:r>
              <a:rPr lang="en-US" dirty="0"/>
              <a:t>sharing about ETD 2021.</a:t>
            </a:r>
          </a:p>
          <a:p>
            <a:r>
              <a:rPr lang="en-US" dirty="0"/>
              <a:t>This week: </a:t>
            </a:r>
          </a:p>
          <a:p>
            <a:pPr lvl="1"/>
            <a:r>
              <a:rPr lang="en-US" dirty="0"/>
              <a:t>ask questions, </a:t>
            </a:r>
          </a:p>
          <a:p>
            <a:pPr lvl="1"/>
            <a:r>
              <a:rPr lang="en-US" dirty="0"/>
              <a:t>share your thoughts, and </a:t>
            </a:r>
          </a:p>
          <a:p>
            <a:pPr lvl="1"/>
            <a:r>
              <a:rPr lang="en-US" dirty="0"/>
              <a:t>help make both  ETD2021 and the ETD movement a greater success.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26CF7-87CD-9A49-8C43-697028DCB18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8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778E84-4186-485F-B7F1-9553804E2439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96863" y="1700213"/>
          <a:ext cx="8548687" cy="407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" name="MS Org Chart" r:id="rId4" imgW="4349520" imgH="2076120" progId="">
                  <p:embed followColorScheme="full"/>
                </p:oleObj>
              </mc:Choice>
              <mc:Fallback>
                <p:oleObj name="MS Org Chart" r:id="rId4" imgW="4349520" imgH="2076120" progId="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1700213"/>
                        <a:ext cx="8548687" cy="407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4" name="Title 1">
            <a:extLst>
              <a:ext uri="{FF2B5EF4-FFF2-40B4-BE49-F238E27FC236}">
                <a16:creationId xmlns:a16="http://schemas.microsoft.com/office/drawing/2014/main" id="{7207EC74-CBB4-D24E-BD6C-D59965F0F706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20875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6600" b="1" kern="0" dirty="0"/>
              <a:t>Digital Library Content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32B7E-DFE2-C348-AC2C-5123602F7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909638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Potential Collection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78DE6-922F-7341-A6A7-BFDCAC995B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838200"/>
            <a:ext cx="4724400" cy="452596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Fall 2016 U.S. graduate schools: &gt;1.8 million students enrolled in grad certificate, master's, or doctoral programs </a:t>
            </a:r>
            <a:r>
              <a:rPr lang="en-US" sz="1900" dirty="0"/>
              <a:t>(</a:t>
            </a:r>
            <a:r>
              <a:rPr lang="en-US" sz="1900" dirty="0">
                <a:hlinkClick r:id="rId2"/>
              </a:rPr>
              <a:t>https://cgsnet.org/ckfinder/userfiles/files/CGS_GED16_Report_Final.pdf</a:t>
            </a:r>
            <a:r>
              <a:rPr lang="en-US" sz="1900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2018 US degree holders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Master’s 21M, doctoral 4.5M </a:t>
            </a:r>
            <a:r>
              <a:rPr lang="en-US" sz="1900" dirty="0"/>
              <a:t>(</a:t>
            </a:r>
            <a:r>
              <a:rPr lang="en-US" sz="1900" dirty="0">
                <a:hlinkClick r:id="rId3"/>
              </a:rPr>
              <a:t>https://www.census.gov/library/stories/2019/02/number-of-people-with-masters-and-phd-degrees-double-since-2000.html</a:t>
            </a:r>
            <a:r>
              <a:rPr lang="en-US" sz="1900" dirty="0"/>
              <a:t> )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47AAD5A-017A-4241-8F5D-E41D23504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11" y="990600"/>
            <a:ext cx="4495800" cy="4360925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CBB2C-DCB9-DD4D-A757-EC6B9CDBC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65564D9D-38AD-4D32-A802-7F9E5541B4AC}" type="slidenum">
              <a:rPr lang="en-US" smtClean="0"/>
              <a:pPr>
                <a:spcAft>
                  <a:spcPts val="600"/>
                </a:spcAft>
                <a:defRPr/>
              </a:pPr>
              <a:t>18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411785-6583-FE4A-A08F-0D3BA9E7F75A}"/>
              </a:ext>
            </a:extLst>
          </p:cNvPr>
          <p:cNvSpPr txBox="1"/>
          <p:nvPr/>
        </p:nvSpPr>
        <p:spPr>
          <a:xfrm>
            <a:off x="0" y="5215057"/>
            <a:ext cx="897255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* Guess: 65 million ETDs could exist, with growth of 1M/year, if world count is at least 3X that of US </a:t>
            </a:r>
            <a:r>
              <a:rPr lang="en-US" sz="2400" dirty="0"/>
              <a:t>(</a:t>
            </a:r>
            <a:r>
              <a:rPr lang="en-US" dirty="0">
                <a:hlinkClick r:id="rId5"/>
              </a:rPr>
              <a:t>https://ourworldindata.org/tertiary-education#share-of-the-population-with-tertiary-education</a:t>
            </a:r>
            <a:r>
              <a:rPr lang="en-US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1850611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073530-44AF-4FED-A507-5FCA4442E72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45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OAI - Open Archives Initiative: Technical Umbrella for</a:t>
            </a:r>
            <a:br>
              <a:rPr lang="en-US" sz="3600" dirty="0"/>
            </a:br>
            <a:r>
              <a:rPr lang="en-US" sz="3600" dirty="0"/>
              <a:t>Practical Interoperability…</a:t>
            </a:r>
          </a:p>
        </p:txBody>
      </p:sp>
      <p:sp>
        <p:nvSpPr>
          <p:cNvPr id="145412" name="WordArt 3"/>
          <p:cNvSpPr>
            <a:spLocks noChangeArrowheads="1" noChangeShapeType="1" noTextEdit="1"/>
          </p:cNvSpPr>
          <p:nvPr/>
        </p:nvSpPr>
        <p:spPr bwMode="auto">
          <a:xfrm>
            <a:off x="457200" y="1905000"/>
            <a:ext cx="8153400" cy="35814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1474108"/>
                <a:gd name="adj2" fmla="val 61361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Comic Sans MS"/>
              </a:rPr>
              <a:t>Metadata Harvesting</a:t>
            </a:r>
          </a:p>
        </p:txBody>
      </p:sp>
      <p:sp>
        <p:nvSpPr>
          <p:cNvPr id="612356" name="Oval 4"/>
          <p:cNvSpPr>
            <a:spLocks noChangeArrowheads="1"/>
          </p:cNvSpPr>
          <p:nvPr/>
        </p:nvSpPr>
        <p:spPr bwMode="auto">
          <a:xfrm>
            <a:off x="5562600" y="3200400"/>
            <a:ext cx="1309688" cy="1171575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Comic Sans MS" pitchFamily="66" charset="0"/>
              </a:rPr>
              <a:t>Reference</a:t>
            </a:r>
          </a:p>
          <a:p>
            <a:pPr algn="ctr"/>
            <a:r>
              <a:rPr lang="en-US" b="0">
                <a:latin typeface="Comic Sans MS" pitchFamily="66" charset="0"/>
              </a:rPr>
              <a:t>Libraries</a:t>
            </a:r>
          </a:p>
        </p:txBody>
      </p:sp>
      <p:sp>
        <p:nvSpPr>
          <p:cNvPr id="612357" name="Oval 5"/>
          <p:cNvSpPr>
            <a:spLocks noChangeArrowheads="1"/>
          </p:cNvSpPr>
          <p:nvPr/>
        </p:nvSpPr>
        <p:spPr bwMode="auto">
          <a:xfrm>
            <a:off x="2895600" y="4419600"/>
            <a:ext cx="1309688" cy="1171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Comic Sans MS" pitchFamily="66" charset="0"/>
              </a:rPr>
              <a:t>Publishers</a:t>
            </a:r>
          </a:p>
        </p:txBody>
      </p:sp>
      <p:sp>
        <p:nvSpPr>
          <p:cNvPr id="145415" name="Line 6"/>
          <p:cNvSpPr>
            <a:spLocks noChangeShapeType="1"/>
          </p:cNvSpPr>
          <p:nvPr/>
        </p:nvSpPr>
        <p:spPr bwMode="auto">
          <a:xfrm>
            <a:off x="4475163" y="2532063"/>
            <a:ext cx="1587" cy="3030537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416" name="AutoShape 7"/>
          <p:cNvSpPr>
            <a:spLocks noChangeArrowheads="1"/>
          </p:cNvSpPr>
          <p:nvPr/>
        </p:nvSpPr>
        <p:spPr bwMode="auto">
          <a:xfrm rot="-10486429">
            <a:off x="4419600" y="5334000"/>
            <a:ext cx="433388" cy="415925"/>
          </a:xfrm>
          <a:custGeom>
            <a:avLst/>
            <a:gdLst>
              <a:gd name="T0" fmla="*/ 87235475 w 21600"/>
              <a:gd name="T1" fmla="*/ 0 h 21600"/>
              <a:gd name="T2" fmla="*/ 21809069 w 21600"/>
              <a:gd name="T3" fmla="*/ 77109598 h 21600"/>
              <a:gd name="T4" fmla="*/ 87235475 w 21600"/>
              <a:gd name="T5" fmla="*/ 38554626 h 21600"/>
              <a:gd name="T6" fmla="*/ 152662272 w 21600"/>
              <a:gd name="T7" fmla="*/ 7710959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2360" name="Oval 8"/>
          <p:cNvSpPr>
            <a:spLocks noChangeArrowheads="1"/>
          </p:cNvSpPr>
          <p:nvPr/>
        </p:nvSpPr>
        <p:spPr bwMode="auto">
          <a:xfrm>
            <a:off x="4800600" y="4419600"/>
            <a:ext cx="1309688" cy="11715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Comic Sans MS" pitchFamily="66" charset="0"/>
              </a:rPr>
              <a:t>E-Print</a:t>
            </a:r>
            <a:br>
              <a:rPr lang="en-US" b="0">
                <a:latin typeface="Comic Sans MS" pitchFamily="66" charset="0"/>
              </a:rPr>
            </a:br>
            <a:r>
              <a:rPr lang="en-US" b="0">
                <a:latin typeface="Comic Sans MS" pitchFamily="66" charset="0"/>
              </a:rPr>
              <a:t>Archives</a:t>
            </a:r>
          </a:p>
        </p:txBody>
      </p:sp>
      <p:sp>
        <p:nvSpPr>
          <p:cNvPr id="145418" name="Rectangle 9"/>
          <p:cNvSpPr>
            <a:spLocks noChangeArrowheads="1"/>
          </p:cNvSpPr>
          <p:nvPr/>
        </p:nvSpPr>
        <p:spPr bwMode="auto">
          <a:xfrm>
            <a:off x="228600" y="54864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ctr"/>
            <a:r>
              <a:rPr lang="en-US" sz="2800" b="0">
                <a:solidFill>
                  <a:schemeClr val="tx2"/>
                </a:solidFill>
                <a:latin typeface="Comic Sans MS" pitchFamily="66" charset="0"/>
              </a:rPr>
              <a:t>…that can be exploited by different communities</a:t>
            </a:r>
          </a:p>
        </p:txBody>
      </p:sp>
      <p:sp>
        <p:nvSpPr>
          <p:cNvPr id="612362" name="Oval 10"/>
          <p:cNvSpPr>
            <a:spLocks noChangeArrowheads="1"/>
          </p:cNvSpPr>
          <p:nvPr/>
        </p:nvSpPr>
        <p:spPr bwMode="auto">
          <a:xfrm>
            <a:off x="1676400" y="3352800"/>
            <a:ext cx="1309688" cy="1171575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Comic Sans MS" pitchFamily="66" charset="0"/>
              </a:rPr>
              <a:t>Museums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56" grpId="0" animBg="1" autoUpdateAnimBg="0"/>
      <p:bldP spid="612357" grpId="0" animBg="1" autoUpdateAnimBg="0"/>
      <p:bldP spid="612360" grpId="0" animBg="1" autoUpdateAnimBg="0"/>
      <p:bldP spid="612362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3962"/>
            <a:ext cx="86868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Acknowledgments</a:t>
            </a:r>
          </a:p>
          <a:p>
            <a:pPr>
              <a:lnSpc>
                <a:spcPct val="150000"/>
              </a:lnSpc>
            </a:pPr>
            <a:r>
              <a:rPr lang="en-US" dirty="0"/>
              <a:t>NDLTD</a:t>
            </a:r>
          </a:p>
          <a:p>
            <a:pPr>
              <a:lnSpc>
                <a:spcPct val="150000"/>
              </a:lnSpc>
            </a:pPr>
            <a:r>
              <a:rPr lang="en-US" dirty="0"/>
              <a:t>Opportunities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Content, Collection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Information Life Cycle, Quality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Services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22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B6B08E-1094-4B36-BD5E-E918FD6C313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49507" name="Oval 2"/>
          <p:cNvSpPr>
            <a:spLocks noChangeArrowheads="1"/>
          </p:cNvSpPr>
          <p:nvPr/>
        </p:nvSpPr>
        <p:spPr bwMode="auto">
          <a:xfrm>
            <a:off x="603730" y="4188620"/>
            <a:ext cx="8229600" cy="252283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08" name="Oval 3"/>
          <p:cNvSpPr>
            <a:spLocks noChangeArrowheads="1"/>
          </p:cNvSpPr>
          <p:nvPr/>
        </p:nvSpPr>
        <p:spPr bwMode="auto">
          <a:xfrm>
            <a:off x="482008" y="752135"/>
            <a:ext cx="8229600" cy="179863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endParaRPr lang="de-DE" sz="2400" b="0">
              <a:latin typeface="Times New Roman" pitchFamily="18" charset="0"/>
            </a:endParaRPr>
          </a:p>
        </p:txBody>
      </p:sp>
      <p:sp>
        <p:nvSpPr>
          <p:cNvPr id="149509" name="AutoShape 4"/>
          <p:cNvSpPr>
            <a:spLocks noChangeArrowheads="1"/>
          </p:cNvSpPr>
          <p:nvPr/>
        </p:nvSpPr>
        <p:spPr bwMode="auto">
          <a:xfrm>
            <a:off x="2755901" y="5502275"/>
            <a:ext cx="592137" cy="968375"/>
          </a:xfrm>
          <a:prstGeom prst="can">
            <a:avLst>
              <a:gd name="adj" fmla="val 40885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0" name="AutoShape 5"/>
          <p:cNvSpPr>
            <a:spLocks noChangeArrowheads="1"/>
          </p:cNvSpPr>
          <p:nvPr/>
        </p:nvSpPr>
        <p:spPr bwMode="auto">
          <a:xfrm>
            <a:off x="4266960" y="4243246"/>
            <a:ext cx="593725" cy="968375"/>
          </a:xfrm>
          <a:prstGeom prst="can">
            <a:avLst>
              <a:gd name="adj" fmla="val 40775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1" name="AutoShape 6"/>
          <p:cNvSpPr>
            <a:spLocks noChangeArrowheads="1"/>
          </p:cNvSpPr>
          <p:nvPr/>
        </p:nvSpPr>
        <p:spPr bwMode="auto">
          <a:xfrm>
            <a:off x="5094915" y="5258274"/>
            <a:ext cx="592137" cy="968375"/>
          </a:xfrm>
          <a:prstGeom prst="can">
            <a:avLst>
              <a:gd name="adj" fmla="val 40885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2" name="AutoShape 7"/>
          <p:cNvSpPr>
            <a:spLocks noChangeArrowheads="1"/>
          </p:cNvSpPr>
          <p:nvPr/>
        </p:nvSpPr>
        <p:spPr bwMode="auto">
          <a:xfrm>
            <a:off x="6688137" y="5451668"/>
            <a:ext cx="593725" cy="968375"/>
          </a:xfrm>
          <a:prstGeom prst="can">
            <a:avLst>
              <a:gd name="adj" fmla="val 40775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3" name="AutoShape 8"/>
          <p:cNvSpPr>
            <a:spLocks noChangeArrowheads="1"/>
          </p:cNvSpPr>
          <p:nvPr/>
        </p:nvSpPr>
        <p:spPr bwMode="auto">
          <a:xfrm>
            <a:off x="2828926" y="5848350"/>
            <a:ext cx="446087" cy="415925"/>
          </a:xfrm>
          <a:prstGeom prst="flowChartMultidocumen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4" name="AutoShape 9"/>
          <p:cNvSpPr>
            <a:spLocks noChangeArrowheads="1"/>
          </p:cNvSpPr>
          <p:nvPr/>
        </p:nvSpPr>
        <p:spPr bwMode="auto">
          <a:xfrm>
            <a:off x="4341572" y="4589321"/>
            <a:ext cx="444500" cy="415925"/>
          </a:xfrm>
          <a:prstGeom prst="flowChartMultidocumen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5" name="AutoShape 10"/>
          <p:cNvSpPr>
            <a:spLocks noChangeArrowheads="1"/>
          </p:cNvSpPr>
          <p:nvPr/>
        </p:nvSpPr>
        <p:spPr bwMode="auto">
          <a:xfrm>
            <a:off x="5169527" y="5604349"/>
            <a:ext cx="444500" cy="415925"/>
          </a:xfrm>
          <a:prstGeom prst="flowChartMultidocumen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6" name="AutoShape 11"/>
          <p:cNvSpPr>
            <a:spLocks noChangeArrowheads="1"/>
          </p:cNvSpPr>
          <p:nvPr/>
        </p:nvSpPr>
        <p:spPr bwMode="auto">
          <a:xfrm>
            <a:off x="6762750" y="5797743"/>
            <a:ext cx="444500" cy="415925"/>
          </a:xfrm>
          <a:prstGeom prst="flowChartMultidocumen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7" name="AutoShape 12"/>
          <p:cNvSpPr>
            <a:spLocks noChangeArrowheads="1"/>
          </p:cNvSpPr>
          <p:nvPr/>
        </p:nvSpPr>
        <p:spPr bwMode="auto">
          <a:xfrm>
            <a:off x="1445622" y="1477360"/>
            <a:ext cx="1704975" cy="69215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Times New Roman" pitchFamily="18" charset="0"/>
              </a:rPr>
              <a:t>Discovery</a:t>
            </a:r>
          </a:p>
        </p:txBody>
      </p:sp>
      <p:sp>
        <p:nvSpPr>
          <p:cNvPr id="149518" name="AutoShape 13"/>
          <p:cNvSpPr>
            <a:spLocks noChangeArrowheads="1"/>
          </p:cNvSpPr>
          <p:nvPr/>
        </p:nvSpPr>
        <p:spPr bwMode="auto">
          <a:xfrm>
            <a:off x="3596684" y="1477360"/>
            <a:ext cx="1778000" cy="69215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Times New Roman" pitchFamily="18" charset="0"/>
              </a:rPr>
              <a:t>Current</a:t>
            </a:r>
          </a:p>
          <a:p>
            <a:pPr algn="ctr"/>
            <a:r>
              <a:rPr lang="en-US" b="0">
                <a:latin typeface="Times New Roman" pitchFamily="18" charset="0"/>
              </a:rPr>
              <a:t>Awareness</a:t>
            </a:r>
          </a:p>
        </p:txBody>
      </p:sp>
      <p:sp>
        <p:nvSpPr>
          <p:cNvPr id="149519" name="AutoShape 14"/>
          <p:cNvSpPr>
            <a:spLocks noChangeArrowheads="1"/>
          </p:cNvSpPr>
          <p:nvPr/>
        </p:nvSpPr>
        <p:spPr bwMode="auto">
          <a:xfrm>
            <a:off x="5820772" y="1477360"/>
            <a:ext cx="1704975" cy="69215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Times New Roman" pitchFamily="18" charset="0"/>
              </a:rPr>
              <a:t>Preservation</a:t>
            </a:r>
          </a:p>
        </p:txBody>
      </p:sp>
      <p:sp>
        <p:nvSpPr>
          <p:cNvPr id="149520" name="Text Box 15"/>
          <p:cNvSpPr txBox="1">
            <a:spLocks noChangeArrowheads="1"/>
          </p:cNvSpPr>
          <p:nvPr/>
        </p:nvSpPr>
        <p:spPr bwMode="auto">
          <a:xfrm>
            <a:off x="3272834" y="859823"/>
            <a:ext cx="27813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Service Providers</a:t>
            </a:r>
          </a:p>
        </p:txBody>
      </p:sp>
      <p:sp>
        <p:nvSpPr>
          <p:cNvPr id="149521" name="Text Box 16"/>
          <p:cNvSpPr txBox="1">
            <a:spLocks noChangeArrowheads="1"/>
          </p:cNvSpPr>
          <p:nvPr/>
        </p:nvSpPr>
        <p:spPr bwMode="auto">
          <a:xfrm>
            <a:off x="3500438" y="6245225"/>
            <a:ext cx="23907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Data Providers</a:t>
            </a:r>
          </a:p>
        </p:txBody>
      </p:sp>
      <p:grpSp>
        <p:nvGrpSpPr>
          <p:cNvPr id="149522" name="Group 17"/>
          <p:cNvGrpSpPr>
            <a:grpSpLocks/>
          </p:cNvGrpSpPr>
          <p:nvPr/>
        </p:nvGrpSpPr>
        <p:grpSpPr bwMode="auto">
          <a:xfrm>
            <a:off x="3972920" y="2579369"/>
            <a:ext cx="1247775" cy="1590675"/>
            <a:chOff x="2400" y="2159"/>
            <a:chExt cx="786" cy="1002"/>
          </a:xfrm>
        </p:grpSpPr>
        <p:sp>
          <p:nvSpPr>
            <p:cNvPr id="149524" name="AutoShape 18"/>
            <p:cNvSpPr>
              <a:spLocks noChangeArrowheads="1"/>
            </p:cNvSpPr>
            <p:nvPr/>
          </p:nvSpPr>
          <p:spPr bwMode="auto">
            <a:xfrm>
              <a:off x="2400" y="2159"/>
              <a:ext cx="786" cy="1002"/>
            </a:xfrm>
            <a:prstGeom prst="upArrow">
              <a:avLst>
                <a:gd name="adj1" fmla="val 50000"/>
                <a:gd name="adj2" fmla="val 31870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25" name="Text Box 19"/>
            <p:cNvSpPr txBox="1">
              <a:spLocks noChangeArrowheads="1"/>
            </p:cNvSpPr>
            <p:nvPr/>
          </p:nvSpPr>
          <p:spPr bwMode="auto">
            <a:xfrm rot="5355655">
              <a:off x="2384" y="2508"/>
              <a:ext cx="82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r>
                <a:rPr lang="en-US" b="0" dirty="0">
                  <a:latin typeface="Comic Sans MS" pitchFamily="66" charset="0"/>
                </a:rPr>
                <a:t>Metadata</a:t>
              </a:r>
            </a:p>
            <a:p>
              <a:r>
                <a:rPr lang="en-US" b="0" dirty="0">
                  <a:latin typeface="Comic Sans MS" pitchFamily="66" charset="0"/>
                </a:rPr>
                <a:t>harvesting</a:t>
              </a:r>
            </a:p>
          </p:txBody>
        </p:sp>
      </p:grpSp>
      <p:sp>
        <p:nvSpPr>
          <p:cNvPr id="149523" name="Rectangle 20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909637"/>
          </a:xfrm>
          <a:noFill/>
        </p:spPr>
        <p:txBody>
          <a:bodyPr/>
          <a:lstStyle/>
          <a:p>
            <a:pPr eaLnBrk="1" hangingPunct="1"/>
            <a:r>
              <a:rPr lang="en-US" dirty="0"/>
              <a:t>The World According to OAI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F0878A6-ED44-5C41-A07F-DAF38E14DA87}"/>
              </a:ext>
            </a:extLst>
          </p:cNvPr>
          <p:cNvCxnSpPr>
            <a:cxnSpLocks/>
          </p:cNvCxnSpPr>
          <p:nvPr/>
        </p:nvCxnSpPr>
        <p:spPr bwMode="auto">
          <a:xfrm flipV="1">
            <a:off x="3361809" y="5211621"/>
            <a:ext cx="1123875" cy="3819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5930F65-9C09-5D44-A6D2-3FD38A3A76C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687052" y="5469454"/>
            <a:ext cx="992391" cy="122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2CF9024-6933-4243-BB16-3B1CE7E51D3B}"/>
              </a:ext>
            </a:extLst>
          </p:cNvPr>
          <p:cNvCxnSpPr>
            <a:cxnSpLocks/>
            <a:endCxn id="149510" idx="3"/>
          </p:cNvCxnSpPr>
          <p:nvPr/>
        </p:nvCxnSpPr>
        <p:spPr bwMode="auto">
          <a:xfrm flipH="1" flipV="1">
            <a:off x="4563823" y="5211621"/>
            <a:ext cx="522232" cy="1472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8423E3-9458-495A-B96C-3C2998F43C9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28650"/>
          </a:xfrm>
        </p:spPr>
        <p:txBody>
          <a:bodyPr/>
          <a:lstStyle/>
          <a:p>
            <a:pPr eaLnBrk="1" hangingPunct="1"/>
            <a:r>
              <a:rPr lang="en-US"/>
              <a:t>Information Life Cycle</a:t>
            </a:r>
          </a:p>
        </p:txBody>
      </p:sp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3810000" y="1447800"/>
            <a:ext cx="148748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Authoring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Modifying</a:t>
            </a:r>
          </a:p>
        </p:txBody>
      </p:sp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5334000" y="2514600"/>
            <a:ext cx="1554163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Organizing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Indexing</a:t>
            </a:r>
          </a:p>
        </p:txBody>
      </p:sp>
      <p:sp>
        <p:nvSpPr>
          <p:cNvPr id="60422" name="Text Box 5"/>
          <p:cNvSpPr txBox="1">
            <a:spLocks noChangeArrowheads="1"/>
          </p:cNvSpPr>
          <p:nvPr/>
        </p:nvSpPr>
        <p:spPr bwMode="auto">
          <a:xfrm>
            <a:off x="5486400" y="3810000"/>
            <a:ext cx="146843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Storing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Retrieving</a:t>
            </a:r>
          </a:p>
        </p:txBody>
      </p:sp>
      <p:sp>
        <p:nvSpPr>
          <p:cNvPr id="60423" name="Text Box 6"/>
          <p:cNvSpPr txBox="1">
            <a:spLocks noChangeArrowheads="1"/>
          </p:cNvSpPr>
          <p:nvPr/>
        </p:nvSpPr>
        <p:spPr bwMode="auto">
          <a:xfrm>
            <a:off x="3810000" y="5257800"/>
            <a:ext cx="1655763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Distributing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Networking</a:t>
            </a:r>
          </a:p>
        </p:txBody>
      </p:sp>
      <p:sp>
        <p:nvSpPr>
          <p:cNvPr id="60424" name="Text Box 7"/>
          <p:cNvSpPr txBox="1">
            <a:spLocks noChangeArrowheads="1"/>
          </p:cNvSpPr>
          <p:nvPr/>
        </p:nvSpPr>
        <p:spPr bwMode="auto">
          <a:xfrm>
            <a:off x="609600" y="3124200"/>
            <a:ext cx="136683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Retention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/ Mining</a:t>
            </a:r>
          </a:p>
        </p:txBody>
      </p:sp>
      <p:sp>
        <p:nvSpPr>
          <p:cNvPr id="60425" name="Text Box 8"/>
          <p:cNvSpPr txBox="1">
            <a:spLocks noChangeArrowheads="1"/>
          </p:cNvSpPr>
          <p:nvPr/>
        </p:nvSpPr>
        <p:spPr bwMode="auto">
          <a:xfrm>
            <a:off x="2057400" y="3733800"/>
            <a:ext cx="143668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Accessing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Filtering</a:t>
            </a:r>
          </a:p>
        </p:txBody>
      </p:sp>
      <p:sp>
        <p:nvSpPr>
          <p:cNvPr id="60426" name="Text Box 9"/>
          <p:cNvSpPr txBox="1">
            <a:spLocks noChangeArrowheads="1"/>
          </p:cNvSpPr>
          <p:nvPr/>
        </p:nvSpPr>
        <p:spPr bwMode="auto">
          <a:xfrm>
            <a:off x="2514600" y="2362200"/>
            <a:ext cx="1231900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Using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Creating</a:t>
            </a:r>
          </a:p>
        </p:txBody>
      </p:sp>
      <p:sp>
        <p:nvSpPr>
          <p:cNvPr id="60427" name="WordArt 10"/>
          <p:cNvSpPr>
            <a:spLocks noChangeArrowheads="1" noChangeShapeType="1" noTextEdit="1"/>
          </p:cNvSpPr>
          <p:nvPr/>
        </p:nvSpPr>
        <p:spPr bwMode="auto">
          <a:xfrm>
            <a:off x="3733800" y="914400"/>
            <a:ext cx="1647825" cy="4953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Creation</a:t>
            </a:r>
          </a:p>
        </p:txBody>
      </p:sp>
      <p:sp>
        <p:nvSpPr>
          <p:cNvPr id="60428" name="WordArt 11"/>
          <p:cNvSpPr>
            <a:spLocks noChangeArrowheads="1" noChangeShapeType="1" noTextEdit="1"/>
          </p:cNvSpPr>
          <p:nvPr/>
        </p:nvSpPr>
        <p:spPr bwMode="auto">
          <a:xfrm>
            <a:off x="6629400" y="5638800"/>
            <a:ext cx="1657350" cy="6588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Searching</a:t>
            </a:r>
          </a:p>
        </p:txBody>
      </p:sp>
      <p:sp>
        <p:nvSpPr>
          <p:cNvPr id="60429" name="WordArt 12"/>
          <p:cNvSpPr>
            <a:spLocks noChangeArrowheads="1" noChangeShapeType="1" noTextEdit="1"/>
          </p:cNvSpPr>
          <p:nvPr/>
        </p:nvSpPr>
        <p:spPr bwMode="auto">
          <a:xfrm>
            <a:off x="152400" y="4267200"/>
            <a:ext cx="1657350" cy="6588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Utilization</a:t>
            </a:r>
          </a:p>
        </p:txBody>
      </p:sp>
      <p:sp>
        <p:nvSpPr>
          <p:cNvPr id="60430" name="Oval 13"/>
          <p:cNvSpPr>
            <a:spLocks noChangeArrowheads="1"/>
          </p:cNvSpPr>
          <p:nvPr/>
        </p:nvSpPr>
        <p:spPr bwMode="auto">
          <a:xfrm>
            <a:off x="2057400" y="1295400"/>
            <a:ext cx="5105400" cy="5105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431" name="Line 14"/>
          <p:cNvSpPr>
            <a:spLocks noChangeShapeType="1"/>
          </p:cNvSpPr>
          <p:nvPr/>
        </p:nvSpPr>
        <p:spPr bwMode="auto">
          <a:xfrm flipH="1">
            <a:off x="2133600" y="3810000"/>
            <a:ext cx="243840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0432" name="Line 15"/>
          <p:cNvSpPr>
            <a:spLocks noChangeShapeType="1"/>
          </p:cNvSpPr>
          <p:nvPr/>
        </p:nvSpPr>
        <p:spPr bwMode="auto">
          <a:xfrm flipH="1" flipV="1">
            <a:off x="0" y="2667000"/>
            <a:ext cx="45720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0433" name="Line 16"/>
          <p:cNvSpPr>
            <a:spLocks noChangeShapeType="1"/>
          </p:cNvSpPr>
          <p:nvPr/>
        </p:nvSpPr>
        <p:spPr bwMode="auto">
          <a:xfrm flipV="1">
            <a:off x="4572000" y="3276600"/>
            <a:ext cx="457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434" name="WordArt 17"/>
          <p:cNvSpPr>
            <a:spLocks noChangeArrowheads="1" noChangeShapeType="1" noTextEdit="1"/>
          </p:cNvSpPr>
          <p:nvPr/>
        </p:nvSpPr>
        <p:spPr bwMode="auto">
          <a:xfrm>
            <a:off x="1752600" y="1219200"/>
            <a:ext cx="1295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Active</a:t>
            </a:r>
          </a:p>
        </p:txBody>
      </p:sp>
      <p:sp>
        <p:nvSpPr>
          <p:cNvPr id="60435" name="WordArt 18"/>
          <p:cNvSpPr>
            <a:spLocks noChangeArrowheads="1" noChangeShapeType="1" noTextEdit="1"/>
          </p:cNvSpPr>
          <p:nvPr/>
        </p:nvSpPr>
        <p:spPr bwMode="auto">
          <a:xfrm>
            <a:off x="1295400" y="5638800"/>
            <a:ext cx="1295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Inactive</a:t>
            </a:r>
          </a:p>
        </p:txBody>
      </p:sp>
      <p:sp>
        <p:nvSpPr>
          <p:cNvPr id="60436" name="WordArt 19"/>
          <p:cNvSpPr>
            <a:spLocks noChangeArrowheads="1" noChangeShapeType="1" noTextEdit="1"/>
          </p:cNvSpPr>
          <p:nvPr/>
        </p:nvSpPr>
        <p:spPr bwMode="auto">
          <a:xfrm>
            <a:off x="7162800" y="4038600"/>
            <a:ext cx="14287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Semi-</a:t>
            </a:r>
          </a:p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Active</a:t>
            </a:r>
          </a:p>
        </p:txBody>
      </p:sp>
      <p:sp>
        <p:nvSpPr>
          <p:cNvPr id="60437" name="Line 20"/>
          <p:cNvSpPr>
            <a:spLocks noChangeShapeType="1"/>
          </p:cNvSpPr>
          <p:nvPr/>
        </p:nvSpPr>
        <p:spPr bwMode="auto">
          <a:xfrm flipH="1" flipV="1">
            <a:off x="914400" y="5410200"/>
            <a:ext cx="1905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0438" name="WordArt 21"/>
          <p:cNvSpPr>
            <a:spLocks noChangeArrowheads="1" noChangeShapeType="1" noTextEdit="1"/>
          </p:cNvSpPr>
          <p:nvPr/>
        </p:nvSpPr>
        <p:spPr bwMode="auto">
          <a:xfrm rot="3300000">
            <a:off x="5548313" y="2147887"/>
            <a:ext cx="2438400" cy="4286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Social Context</a:t>
            </a:r>
          </a:p>
        </p:txBody>
      </p:sp>
    </p:spTree>
    <p:extLst>
      <p:ext uri="{BB962C8B-B14F-4D97-AF65-F5344CB8AC3E}">
        <p14:creationId xmlns:p14="http://schemas.microsoft.com/office/powerpoint/2010/main" val="4000243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AC52BC-05B0-4445-8FC6-38DFE9274DA8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53327"/>
              </p:ext>
            </p:extLst>
          </p:nvPr>
        </p:nvGraphicFramePr>
        <p:xfrm>
          <a:off x="1371600" y="987425"/>
          <a:ext cx="78232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6" name="Slide" r:id="rId4" imgW="4549680" imgH="3413160" progId="PowerPoint.Slide.8">
                  <p:embed/>
                </p:oleObj>
              </mc:Choice>
              <mc:Fallback>
                <p:oleObj name="Slide" r:id="rId4" imgW="4549680" imgH="341316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987425"/>
                        <a:ext cx="7823200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700"/>
            <a:ext cx="8382000" cy="914400"/>
          </a:xfrm>
        </p:spPr>
        <p:txBody>
          <a:bodyPr/>
          <a:lstStyle/>
          <a:p>
            <a:pPr eaLnBrk="1" hangingPunct="1"/>
            <a:r>
              <a:rPr lang="en-US" sz="3600" dirty="0"/>
              <a:t>Quality and the Information Life Cycle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400" b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0FC1AB-9F4E-44DB-A2C8-D97C3DED3187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597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8991600" cy="51530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4D2D3-BD03-7440-9420-1AE6C8130A14}"/>
              </a:ext>
            </a:extLst>
          </p:cNvPr>
          <p:cNvCxnSpPr>
            <a:cxnSpLocks/>
          </p:cNvCxnSpPr>
          <p:nvPr/>
        </p:nvCxnSpPr>
        <p:spPr bwMode="auto">
          <a:xfrm flipH="1">
            <a:off x="4876800" y="2819400"/>
            <a:ext cx="3048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stealth" w="lg" len="lg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D21FB6F-62F5-F146-98AE-82843295B216}"/>
              </a:ext>
            </a:extLst>
          </p:cNvPr>
          <p:cNvCxnSpPr>
            <a:cxnSpLocks/>
          </p:cNvCxnSpPr>
          <p:nvPr/>
        </p:nvCxnSpPr>
        <p:spPr bwMode="auto">
          <a:xfrm flipH="1">
            <a:off x="4876800" y="3657600"/>
            <a:ext cx="3048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stealth" w="lg" len="lg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32EF1BF-D712-3B40-BA7A-198272B9A215}"/>
              </a:ext>
            </a:extLst>
          </p:cNvPr>
          <p:cNvCxnSpPr>
            <a:cxnSpLocks/>
          </p:cNvCxnSpPr>
          <p:nvPr/>
        </p:nvCxnSpPr>
        <p:spPr bwMode="auto">
          <a:xfrm flipH="1">
            <a:off x="4876800" y="3886200"/>
            <a:ext cx="3048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stealth" w="lg" len="lg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9C1BF68-27D8-A74D-B9C7-2008AE1B9170}"/>
              </a:ext>
            </a:extLst>
          </p:cNvPr>
          <p:cNvCxnSpPr>
            <a:cxnSpLocks/>
          </p:cNvCxnSpPr>
          <p:nvPr/>
        </p:nvCxnSpPr>
        <p:spPr bwMode="auto">
          <a:xfrm flipH="1">
            <a:off x="304800" y="4191000"/>
            <a:ext cx="3048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stealth" w="lg" len="lg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D40616E-C1B7-E94D-9BFD-83EB09B7BFC5}"/>
              </a:ext>
            </a:extLst>
          </p:cNvPr>
          <p:cNvCxnSpPr>
            <a:cxnSpLocks/>
          </p:cNvCxnSpPr>
          <p:nvPr/>
        </p:nvCxnSpPr>
        <p:spPr bwMode="auto">
          <a:xfrm>
            <a:off x="8686800" y="4495800"/>
            <a:ext cx="3048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stealth" w="lg" len="lg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3D6B54-7DE8-2840-B71C-EAB9B29721F6}"/>
              </a:ext>
            </a:extLst>
          </p:cNvPr>
          <p:cNvCxnSpPr>
            <a:cxnSpLocks/>
          </p:cNvCxnSpPr>
          <p:nvPr/>
        </p:nvCxnSpPr>
        <p:spPr bwMode="auto">
          <a:xfrm>
            <a:off x="8763000" y="3962400"/>
            <a:ext cx="2286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stealth" w="lg" len="lg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4FF77FA-891C-7B48-B845-C9C2B843F126}"/>
              </a:ext>
            </a:extLst>
          </p:cNvPr>
          <p:cNvCxnSpPr>
            <a:cxnSpLocks/>
          </p:cNvCxnSpPr>
          <p:nvPr/>
        </p:nvCxnSpPr>
        <p:spPr bwMode="auto">
          <a:xfrm>
            <a:off x="8686800" y="2590800"/>
            <a:ext cx="3048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stealth" w="lg" len="lg"/>
            <a:tailEnd type="none" w="med" len="med"/>
          </a:ln>
          <a:effectLst/>
        </p:spPr>
      </p:cxnSp>
      <p:sp>
        <p:nvSpPr>
          <p:cNvPr id="32" name="Title 1">
            <a:extLst>
              <a:ext uri="{FF2B5EF4-FFF2-40B4-BE49-F238E27FC236}">
                <a16:creationId xmlns:a16="http://schemas.microsoft.com/office/drawing/2014/main" id="{A1E39551-1A6B-5146-B283-CBA21BA590C2}"/>
              </a:ext>
            </a:extLst>
          </p:cNvPr>
          <p:cNvSpPr txBox="1">
            <a:spLocks/>
          </p:cNvSpPr>
          <p:nvPr/>
        </p:nvSpPr>
        <p:spPr>
          <a:xfrm>
            <a:off x="457200" y="-4572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200" kern="0" dirty="0"/>
              <a:t>Supporting Services across the Lifecycle</a:t>
            </a:r>
          </a:p>
        </p:txBody>
      </p:sp>
    </p:spTree>
    <p:extLst>
      <p:ext uri="{BB962C8B-B14F-4D97-AF65-F5344CB8AC3E}">
        <p14:creationId xmlns:p14="http://schemas.microsoft.com/office/powerpoint/2010/main" val="2557796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/>
              <a:t>Related Funded 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" y="838200"/>
            <a:ext cx="9141691" cy="573087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IMLS LG-37-19-0078-19: Opening Books and the National Corpus of Graduate Research. 2019-2022. PI: William A. Ingram Co-PIs: Edward A. Fox and Jian Wu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Indo-US S&amp;T Forum: Open Digital Libraries and Interoperability Workshop, 2003, PI Fox; Co-chairs: Shalini </a:t>
            </a:r>
            <a:r>
              <a:rPr lang="en-US" sz="2000" dirty="0" err="1"/>
              <a:t>Urs</a:t>
            </a:r>
            <a:r>
              <a:rPr lang="en-US" sz="2000" dirty="0"/>
              <a:t>, Mohammad Zubair, N. Balakrishnan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NSF IIS-0086227: Open Archives: Distributed services for physicists and graduate students (OAD): 2001-2004; PD Fox; German DFG PI E. </a:t>
            </a:r>
            <a:r>
              <a:rPr lang="en-US" sz="2000" dirty="0" err="1"/>
              <a:t>Hilf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UNESCO: International Guide for the Creation of Electronic Theses and Dissertations: 12/28/2000-3/31/2002. PD (project director) E. Fox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SOLINET (Southeastern Library Network, USA): Networked Digital Library of Theses and Dissertations: 2000. PD (project director) Fox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NSF IIS-0090153 (427963): US-Korea Joint Workshop on Digital Libraries: Removing Barriers to International Collaboration on Research and Education through Digital Libraries, 8/1/2000-9/30/2002. PD Fox, co-PIs R.L. Larsen, R. W. Moore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U.S. Dept. of Education, FIPSE Program P116B61190: Improving Graduate Education with a National Digital Library of Theses and Dissertations: 1996-99; PIs Fox, J. Eaton, G. McMillan; support by SURA, Microsoft, Adobe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1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800" b="1" dirty="0"/>
              <a:t>Opening Graduate Research</a:t>
            </a:r>
            <a:br>
              <a:rPr lang="en-US" b="1" dirty="0"/>
            </a:br>
            <a:r>
              <a:rPr lang="en-US" sz="3200" b="1" dirty="0"/>
              <a:t>IMLS; 2019-2022; PI: William Ingram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/>
              <a:t>Early work: 2019-2021</a:t>
            </a:r>
          </a:p>
          <a:p>
            <a:pPr lvl="1"/>
            <a:r>
              <a:rPr lang="en-US" dirty="0"/>
              <a:t>Collecting: 500K +</a:t>
            </a:r>
          </a:p>
          <a:p>
            <a:pPr lvl="2"/>
            <a:r>
              <a:rPr lang="en-US" dirty="0"/>
              <a:t>English, Arabic      Large universities, HBCUs, HSIs</a:t>
            </a:r>
          </a:p>
          <a:p>
            <a:pPr lvl="1"/>
            <a:r>
              <a:rPr lang="en-US" dirty="0"/>
              <a:t>Analyzing: parsing references for database</a:t>
            </a:r>
          </a:p>
          <a:p>
            <a:pPr lvl="1"/>
            <a:r>
              <a:rPr lang="en-US" dirty="0"/>
              <a:t>Extracting: tables, figures, definitions, references</a:t>
            </a:r>
          </a:p>
          <a:p>
            <a:pPr lvl="1"/>
            <a:r>
              <a:rPr lang="en-US" dirty="0"/>
              <a:t>Scanned ETDs -&gt; improved metadata</a:t>
            </a:r>
          </a:p>
          <a:p>
            <a:pPr lvl="1"/>
            <a:r>
              <a:rPr lang="en-US" dirty="0"/>
              <a:t>Classification into ProQuest categories</a:t>
            </a:r>
          </a:p>
          <a:p>
            <a:pPr lvl="1"/>
            <a:r>
              <a:rPr lang="en-US" dirty="0"/>
              <a:t>Segmenting: chapters</a:t>
            </a:r>
          </a:p>
          <a:p>
            <a:r>
              <a:rPr lang="en-US" dirty="0"/>
              <a:t>Goals: Pilot services + Software for universities, regions, nations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15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98DC19-B12B-4427-9E5B-D5201636E0A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7648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13440"/>
            <a:ext cx="6400800" cy="2514600"/>
          </a:xfrm>
        </p:spPr>
        <p:txBody>
          <a:bodyPr/>
          <a:lstStyle/>
          <a:p>
            <a:pPr eaLnBrk="1" hangingPunct="1"/>
            <a:r>
              <a:rPr lang="en-US" dirty="0"/>
              <a:t>Thank You!</a:t>
            </a:r>
          </a:p>
          <a:p>
            <a:pPr eaLnBrk="1" hangingPunct="1"/>
            <a:r>
              <a:rPr lang="en-US" dirty="0">
                <a:hlinkClick r:id="rId3"/>
              </a:rPr>
              <a:t>fox@vt.edu</a:t>
            </a:r>
            <a:endParaRPr lang="en-US" dirty="0"/>
          </a:p>
          <a:p>
            <a:pPr eaLnBrk="1" hangingPunct="1"/>
            <a:r>
              <a:rPr lang="en-US" dirty="0">
                <a:hlinkClick r:id="rId4"/>
              </a:rPr>
              <a:t>fox@ndltd.org</a:t>
            </a:r>
            <a:endParaRPr lang="en-US" dirty="0"/>
          </a:p>
          <a:p>
            <a:pPr eaLnBrk="1" hangingPunct="1"/>
            <a:r>
              <a:rPr lang="en-US" dirty="0">
                <a:hlinkClick r:id="rId5"/>
              </a:rPr>
              <a:t>j-etd@ndltd.org</a:t>
            </a: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E3794A-951C-ED42-B4C7-CE1223C89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8534400" cy="1470025"/>
          </a:xfrm>
        </p:spPr>
        <p:txBody>
          <a:bodyPr/>
          <a:lstStyle/>
          <a:p>
            <a:r>
              <a:rPr lang="en-US" sz="3600" dirty="0">
                <a:latin typeface="Arial" charset="0"/>
                <a:hlinkClick r:id="rId6"/>
              </a:rPr>
              <a:t>http://fox.cs.vt.edu/talks/2021/20211116FoxETD2021opening.pptx</a:t>
            </a:r>
            <a:br>
              <a:rPr lang="en-US" sz="3600" dirty="0">
                <a:latin typeface="Arial" charset="0"/>
              </a:rPr>
            </a:br>
            <a:br>
              <a:rPr lang="en-US" sz="1600" dirty="0">
                <a:latin typeface="Arial" charset="0"/>
              </a:rPr>
            </a:br>
            <a:r>
              <a:rPr lang="en-US" sz="3600" dirty="0">
                <a:latin typeface="Arial" charset="0"/>
              </a:rPr>
              <a:t>Questions?</a:t>
            </a:r>
            <a:br>
              <a:rPr lang="en-US" sz="3600" dirty="0">
                <a:latin typeface="Arial" charset="0"/>
              </a:rPr>
            </a:br>
            <a:r>
              <a:rPr lang="en-US" sz="3600" dirty="0">
                <a:latin typeface="Arial" charset="0"/>
              </a:rPr>
              <a:t>Discussion?</a:t>
            </a:r>
            <a:br>
              <a:rPr lang="en-US" sz="3600" dirty="0">
                <a:latin typeface="Arial" charset="0"/>
              </a:rPr>
            </a:br>
            <a:r>
              <a:rPr lang="en-US" sz="3600" dirty="0">
                <a:latin typeface="Arial" charset="0"/>
              </a:rPr>
              <a:t>Recommendations?</a:t>
            </a:r>
            <a:br>
              <a:rPr lang="en-US" sz="3600" dirty="0">
                <a:latin typeface="Arial" charset="0"/>
              </a:rPr>
            </a:br>
            <a:br>
              <a:rPr lang="en-US" sz="1400" dirty="0">
                <a:latin typeface="Arial" charset="0"/>
              </a:rPr>
            </a:br>
            <a:r>
              <a:rPr lang="en-US" sz="3600" dirty="0">
                <a:latin typeface="Arial" charset="0"/>
              </a:rPr>
              <a:t>Chat with an</a:t>
            </a:r>
            <a:br>
              <a:rPr lang="en-US" sz="3600" dirty="0">
                <a:latin typeface="Arial" charset="0"/>
              </a:rPr>
            </a:br>
            <a:r>
              <a:rPr lang="en-US" sz="3600" dirty="0">
                <a:latin typeface="Arial" charset="0"/>
              </a:rPr>
              <a:t>NDLTD Board or Committee member!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04850"/>
          </a:xfrm>
          <a:noFill/>
        </p:spPr>
        <p:txBody>
          <a:bodyPr lIns="92075" tIns="46038" rIns="92075" bIns="46038" anchor="b">
            <a:normAutofit fontScale="90000"/>
          </a:bodyPr>
          <a:lstStyle/>
          <a:p>
            <a:pPr eaLnBrk="1" hangingPunct="1"/>
            <a:r>
              <a:rPr lang="en-US" sz="5400" b="1" dirty="0">
                <a:latin typeface="Arial" charset="0"/>
              </a:rPr>
              <a:t>Acknowledgments</a:t>
            </a:r>
            <a:r>
              <a:rPr lang="en-US" dirty="0">
                <a:latin typeface="Arial" charset="0"/>
              </a:rPr>
              <a:t> </a:t>
            </a:r>
            <a:endParaRPr lang="en-US" sz="660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  <a:noFill/>
        </p:spPr>
        <p:txBody>
          <a:bodyPr lIns="92075" tIns="46038" rIns="92075" bIns="46038">
            <a:normAutofit fontScale="62500" lnSpcReduction="20000"/>
          </a:bodyPr>
          <a:lstStyle/>
          <a:p>
            <a:pPr eaLnBrk="1" hangingPunct="1">
              <a:spcBef>
                <a:spcPct val="40000"/>
              </a:spcBef>
            </a:pPr>
            <a:r>
              <a:rPr lang="en-US" sz="4000" dirty="0">
                <a:latin typeface="Arial" charset="0"/>
              </a:rPr>
              <a:t>Family, mentors, teachers, colleagues, students</a:t>
            </a:r>
          </a:p>
          <a:p>
            <a:pPr eaLnBrk="1" hangingPunct="1">
              <a:spcBef>
                <a:spcPct val="40000"/>
              </a:spcBef>
            </a:pPr>
            <a:endParaRPr lang="en-US" sz="2900" dirty="0">
              <a:latin typeface="Arial" charset="0"/>
            </a:endParaRPr>
          </a:p>
          <a:p>
            <a:pPr eaLnBrk="1" hangingPunct="1">
              <a:spcBef>
                <a:spcPct val="40000"/>
              </a:spcBef>
            </a:pPr>
            <a:r>
              <a:rPr lang="en-US" sz="4000" dirty="0">
                <a:latin typeface="Arial" charset="0"/>
              </a:rPr>
              <a:t>All those working with ETDs</a:t>
            </a:r>
          </a:p>
          <a:p>
            <a:pPr eaLnBrk="1" hangingPunct="1">
              <a:spcBef>
                <a:spcPct val="40000"/>
              </a:spcBef>
            </a:pPr>
            <a:endParaRPr lang="en-US" sz="2900" dirty="0">
              <a:latin typeface="Arial" charset="0"/>
            </a:endParaRPr>
          </a:p>
          <a:p>
            <a:pPr eaLnBrk="1" hangingPunct="1">
              <a:spcBef>
                <a:spcPct val="40000"/>
              </a:spcBef>
            </a:pPr>
            <a:r>
              <a:rPr lang="en-US" sz="4000" dirty="0">
                <a:latin typeface="Arial" charset="0"/>
              </a:rPr>
              <a:t>NDLTD (</a:t>
            </a:r>
            <a:r>
              <a:rPr lang="en-US" sz="4000" dirty="0" err="1">
                <a:latin typeface="Arial" charset="0"/>
              </a:rPr>
              <a:t>ndltd.org</a:t>
            </a:r>
            <a:r>
              <a:rPr lang="en-US" sz="4000" dirty="0">
                <a:latin typeface="Arial" charset="0"/>
              </a:rPr>
              <a:t>=</a:t>
            </a:r>
            <a:r>
              <a:rPr lang="en-US" sz="4000" dirty="0" err="1">
                <a:latin typeface="Arial" charset="0"/>
              </a:rPr>
              <a:t>theses.org</a:t>
            </a:r>
            <a:r>
              <a:rPr lang="en-US" sz="4000" dirty="0">
                <a:latin typeface="Arial" charset="0"/>
              </a:rPr>
              <a:t>=</a:t>
            </a:r>
            <a:r>
              <a:rPr lang="en-US" sz="4000" dirty="0" err="1">
                <a:latin typeface="Arial" charset="0"/>
              </a:rPr>
              <a:t>dissertations.org</a:t>
            </a:r>
            <a:r>
              <a:rPr lang="en-US" sz="4000" dirty="0">
                <a:latin typeface="Arial" charset="0"/>
              </a:rPr>
              <a:t>)    Networked Digital Library of Theses and Dissertations</a:t>
            </a:r>
          </a:p>
          <a:p>
            <a:pPr eaLnBrk="1" hangingPunct="1">
              <a:spcBef>
                <a:spcPct val="40000"/>
              </a:spcBef>
            </a:pPr>
            <a:r>
              <a:rPr lang="en-US" sz="4000" dirty="0">
                <a:latin typeface="Arial" charset="0"/>
              </a:rPr>
              <a:t> Members, Board, Committees,</a:t>
            </a:r>
          </a:p>
          <a:p>
            <a:pPr eaLnBrk="1" hangingPunct="1">
              <a:spcBef>
                <a:spcPct val="40000"/>
              </a:spcBef>
            </a:pPr>
            <a:r>
              <a:rPr lang="en-US" sz="4000" dirty="0">
                <a:latin typeface="Arial" charset="0"/>
              </a:rPr>
              <a:t> Working Groups, Task Forces</a:t>
            </a:r>
          </a:p>
          <a:p>
            <a:pPr eaLnBrk="1" hangingPunct="1">
              <a:spcBef>
                <a:spcPct val="40000"/>
              </a:spcBef>
            </a:pPr>
            <a:endParaRPr lang="en-US" sz="2200" dirty="0">
              <a:latin typeface="Arial" charset="0"/>
            </a:endParaRPr>
          </a:p>
          <a:p>
            <a:pPr eaLnBrk="1" hangingPunct="1">
              <a:spcBef>
                <a:spcPct val="40000"/>
              </a:spcBef>
            </a:pPr>
            <a:r>
              <a:rPr lang="en-US" sz="5700" dirty="0">
                <a:latin typeface="Arial" charset="0"/>
              </a:rPr>
              <a:t>ETD 2021 Conference Team</a:t>
            </a:r>
          </a:p>
          <a:p>
            <a:pPr eaLnBrk="1" hangingPunct="1">
              <a:spcBef>
                <a:spcPct val="40000"/>
              </a:spcBef>
            </a:pPr>
            <a:r>
              <a:rPr lang="en-US" sz="5700" dirty="0">
                <a:latin typeface="Arial" charset="0"/>
              </a:rPr>
              <a:t>Presenters, Attendees, Sponsors</a:t>
            </a:r>
          </a:p>
          <a:p>
            <a:pPr eaLnBrk="1" hangingPunct="1">
              <a:spcBef>
                <a:spcPct val="40000"/>
              </a:spcBef>
            </a:pPr>
            <a:r>
              <a:rPr lang="en-US" sz="5700" dirty="0"/>
              <a:t>UAEU team</a:t>
            </a:r>
            <a:endParaRPr lang="en-US" sz="57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85072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3810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8077200" cy="8001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b="1" dirty="0">
                <a:latin typeface="Arial" charset="0"/>
              </a:rPr>
              <a:t>Acknowledgements (2): </a:t>
            </a:r>
            <a:r>
              <a:rPr lang="en-US" b="1" dirty="0" err="1">
                <a:latin typeface="Arial" charset="0"/>
              </a:rPr>
              <a:t>Mtgs</a:t>
            </a:r>
            <a:endParaRPr lang="en-US" b="1" dirty="0">
              <a:latin typeface="Arial" charset="0"/>
            </a:endParaRPr>
          </a:p>
        </p:txBody>
      </p:sp>
      <p:sp>
        <p:nvSpPr>
          <p:cNvPr id="2151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" y="693222"/>
            <a:ext cx="8991600" cy="6240978"/>
          </a:xfrm>
        </p:spPr>
        <p:txBody>
          <a:bodyPr lIns="92075" tIns="46038" rIns="92075" bIns="46038"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2800" dirty="0">
                <a:latin typeface="Arial" charset="0"/>
              </a:rPr>
              <a:t>1987 </a:t>
            </a:r>
            <a:r>
              <a:rPr lang="en-US" sz="2800" dirty="0" err="1">
                <a:latin typeface="Arial" charset="0"/>
              </a:rPr>
              <a:t>mtg</a:t>
            </a:r>
            <a:r>
              <a:rPr lang="en-US" sz="2800" dirty="0">
                <a:latin typeface="Arial" charset="0"/>
              </a:rPr>
              <a:t> in Ann Arbor: UMI, VT, </a:t>
            </a:r>
            <a:r>
              <a:rPr lang="en-US" sz="2800" dirty="0" err="1">
                <a:latin typeface="Arial" charset="0"/>
              </a:rPr>
              <a:t>Arbortext</a:t>
            </a:r>
            <a:r>
              <a:rPr lang="en-US" sz="2800" dirty="0">
                <a:latin typeface="Arial" charset="0"/>
              </a:rPr>
              <a:t>, </a:t>
            </a:r>
            <a:r>
              <a:rPr lang="en-US" sz="2800" dirty="0" err="1">
                <a:latin typeface="Arial" charset="0"/>
              </a:rPr>
              <a:t>Softquad</a:t>
            </a:r>
            <a:endParaRPr lang="en-US" sz="2800" dirty="0">
              <a:latin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2800" dirty="0">
                <a:latin typeface="Arial" charset="0"/>
              </a:rPr>
              <a:t>1992 </a:t>
            </a:r>
            <a:r>
              <a:rPr lang="en-US" sz="2800" dirty="0" err="1">
                <a:latin typeface="Arial" charset="0"/>
              </a:rPr>
              <a:t>mtg</a:t>
            </a:r>
            <a:r>
              <a:rPr lang="en-US" sz="2800" dirty="0">
                <a:latin typeface="Arial" charset="0"/>
              </a:rPr>
              <a:t> in Washington: CNI, CGS, UMI, VT + 10U’s</a:t>
            </a:r>
          </a:p>
          <a:p>
            <a:pPr eaLnBrk="1" hangingPunct="1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2800" dirty="0">
                <a:latin typeface="Arial" charset="0"/>
              </a:rPr>
              <a:t>1993 </a:t>
            </a:r>
            <a:r>
              <a:rPr lang="en-US" sz="2800" dirty="0" err="1">
                <a:latin typeface="Arial" charset="0"/>
              </a:rPr>
              <a:t>mtg</a:t>
            </a:r>
            <a:r>
              <a:rPr lang="en-US" sz="2800" dirty="0">
                <a:latin typeface="Arial" charset="0"/>
              </a:rPr>
              <a:t> in Atlanta: Monticello Electronic Library</a:t>
            </a:r>
          </a:p>
          <a:p>
            <a:pPr eaLnBrk="1" hangingPunct="1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2800" dirty="0">
                <a:latin typeface="Arial" charset="0"/>
              </a:rPr>
              <a:t>1994 mtg at VT: </a:t>
            </a:r>
            <a:r>
              <a:rPr lang="en-US" sz="2800" dirty="0" err="1">
                <a:latin typeface="Arial" charset="0"/>
              </a:rPr>
              <a:t>stds</a:t>
            </a:r>
            <a:r>
              <a:rPr lang="en-US" sz="2800" dirty="0">
                <a:latin typeface="Arial" charset="0"/>
              </a:rPr>
              <a:t>: PDF + SGML + multimedia </a:t>
            </a:r>
          </a:p>
          <a:p>
            <a:pPr eaLnBrk="1" hangingPunct="1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2800" dirty="0">
                <a:latin typeface="Arial" charset="0"/>
              </a:rPr>
              <a:t>1996 </a:t>
            </a:r>
            <a:r>
              <a:rPr lang="en-US" sz="2800" dirty="0" err="1">
                <a:latin typeface="Arial" charset="0"/>
              </a:rPr>
              <a:t>mtg</a:t>
            </a:r>
            <a:r>
              <a:rPr lang="en-US" sz="2800" dirty="0">
                <a:latin typeface="Arial" charset="0"/>
              </a:rPr>
              <a:t> with funding by SURA and then also by the US Dept. of Education (FIPSE)</a:t>
            </a:r>
          </a:p>
          <a:p>
            <a:pPr eaLnBrk="1" hangingPunct="1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2800" dirty="0">
                <a:latin typeface="Arial" charset="0"/>
              </a:rPr>
              <a:t>1997 meetings in UK, Germany, ...</a:t>
            </a:r>
          </a:p>
          <a:p>
            <a:pPr eaLnBrk="1" hangingPunct="1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2800" dirty="0">
                <a:latin typeface="Arial" charset="0"/>
              </a:rPr>
              <a:t>1998 – 1</a:t>
            </a:r>
            <a:r>
              <a:rPr lang="en-US" sz="2800" baseline="30000" dirty="0">
                <a:latin typeface="Arial" charset="0"/>
              </a:rPr>
              <a:t>st</a:t>
            </a:r>
            <a:r>
              <a:rPr lang="en-US" sz="2800" dirty="0">
                <a:latin typeface="Arial" charset="0"/>
              </a:rPr>
              <a:t> symposium – Memphis (20)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2800" dirty="0">
                <a:latin typeface="Arial" charset="0"/>
              </a:rPr>
              <a:t>1999 – 2</a:t>
            </a:r>
            <a:r>
              <a:rPr lang="en-US" sz="2800" baseline="30000" dirty="0">
                <a:latin typeface="Arial" charset="0"/>
              </a:rPr>
              <a:t>nd</a:t>
            </a:r>
            <a:r>
              <a:rPr lang="en-US" sz="2800" dirty="0">
                <a:latin typeface="Arial" charset="0"/>
              </a:rPr>
              <a:t> symposium – Blacksburg (70)</a:t>
            </a:r>
          </a:p>
          <a:p>
            <a:pPr eaLnBrk="1" hangingPunct="1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2800" dirty="0">
                <a:latin typeface="Arial" charset="0"/>
              </a:rPr>
              <a:t>2000 – 3</a:t>
            </a:r>
            <a:r>
              <a:rPr lang="en-US" sz="2800" baseline="30000" dirty="0">
                <a:latin typeface="Arial" charset="0"/>
              </a:rPr>
              <a:t>rd</a:t>
            </a:r>
            <a:r>
              <a:rPr lang="en-US" sz="2800" dirty="0">
                <a:latin typeface="Arial" charset="0"/>
              </a:rPr>
              <a:t> symposium – St. Petersburg, FL (225)</a:t>
            </a:r>
          </a:p>
          <a:p>
            <a:pPr eaLnBrk="1" hangingPunct="1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2800" dirty="0">
                <a:latin typeface="Arial" charset="0"/>
              </a:rPr>
              <a:t>2001 – 4</a:t>
            </a:r>
            <a:r>
              <a:rPr lang="en-US" sz="2800" baseline="30000" dirty="0">
                <a:latin typeface="Arial" charset="0"/>
              </a:rPr>
              <a:t>th</a:t>
            </a:r>
            <a:r>
              <a:rPr lang="en-US" sz="2800" dirty="0">
                <a:latin typeface="Arial" charset="0"/>
              </a:rPr>
              <a:t> symposium – Caltech, Pasadena (200)</a:t>
            </a:r>
          </a:p>
          <a:p>
            <a:pPr eaLnBrk="1" hangingPunct="1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2800" dirty="0">
                <a:latin typeface="Arial" charset="0"/>
              </a:rPr>
              <a:t>2002 – 5</a:t>
            </a:r>
            <a:r>
              <a:rPr lang="en-US" sz="2800" baseline="30000" dirty="0">
                <a:latin typeface="Arial" charset="0"/>
              </a:rPr>
              <a:t>th</a:t>
            </a:r>
            <a:r>
              <a:rPr lang="en-US" sz="2800" dirty="0">
                <a:latin typeface="Arial" charset="0"/>
              </a:rPr>
              <a:t> symposium – BYU, Provo, Utah</a:t>
            </a:r>
          </a:p>
          <a:p>
            <a:pPr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2800" dirty="0">
                <a:latin typeface="Arial" charset="0"/>
              </a:rPr>
              <a:t>2003 – 6</a:t>
            </a:r>
            <a:r>
              <a:rPr lang="en-US" sz="2800" baseline="30000" dirty="0">
                <a:latin typeface="Arial" charset="0"/>
              </a:rPr>
              <a:t>th</a:t>
            </a:r>
            <a:r>
              <a:rPr lang="en-US" sz="2800" dirty="0">
                <a:latin typeface="Arial" charset="0"/>
              </a:rPr>
              <a:t> symposium – Berlin (NDLTD inc. as int’l non-profit)</a:t>
            </a:r>
          </a:p>
          <a:p>
            <a:pPr eaLnBrk="1" hangingPunct="1">
              <a:spcBef>
                <a:spcPts val="900"/>
              </a:spcBef>
            </a:pPr>
            <a:r>
              <a:rPr lang="en-US" sz="2800" dirty="0">
                <a:latin typeface="Arial" charset="0"/>
              </a:rPr>
              <a:t>2004 – 7</a:t>
            </a:r>
            <a:r>
              <a:rPr lang="en-US" sz="2800" baseline="30000" dirty="0">
                <a:latin typeface="Arial" charset="0"/>
              </a:rPr>
              <a:t>th</a:t>
            </a:r>
            <a:r>
              <a:rPr lang="en-US" sz="2800" dirty="0">
                <a:latin typeface="Arial" charset="0"/>
              </a:rPr>
              <a:t> symposium – U. Kentucky, USA</a:t>
            </a:r>
          </a:p>
          <a:p>
            <a:pPr eaLnBrk="1" hangingPunct="1">
              <a:spcBef>
                <a:spcPts val="900"/>
              </a:spcBef>
            </a:pPr>
            <a:r>
              <a:rPr lang="en-US" sz="2800" dirty="0">
                <a:latin typeface="Arial" charset="0"/>
              </a:rPr>
              <a:t>2005 – 8</a:t>
            </a:r>
            <a:r>
              <a:rPr lang="en-US" sz="2800" baseline="30000" dirty="0">
                <a:latin typeface="Arial" charset="0"/>
              </a:rPr>
              <a:t>th</a:t>
            </a:r>
            <a:r>
              <a:rPr lang="en-US" sz="2800" dirty="0">
                <a:latin typeface="Arial" charset="0"/>
              </a:rPr>
              <a:t> symposium – Sydney, Australia</a:t>
            </a:r>
          </a:p>
          <a:p>
            <a:pPr>
              <a:lnSpc>
                <a:spcPct val="120000"/>
              </a:lnSpc>
              <a:spcBef>
                <a:spcPts val="300"/>
              </a:spcBef>
              <a:defRPr/>
            </a:pP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6682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3810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Rectangle 8"/>
          <p:cNvSpPr>
            <a:spLocks noGrp="1" noChangeArrowheads="1"/>
          </p:cNvSpPr>
          <p:nvPr>
            <p:ph type="title"/>
          </p:nvPr>
        </p:nvSpPr>
        <p:spPr>
          <a:xfrm>
            <a:off x="647700" y="0"/>
            <a:ext cx="8077200" cy="8001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b="1" dirty="0">
                <a:latin typeface="Arial" charset="0"/>
              </a:rPr>
              <a:t>Acknowledgements (3): </a:t>
            </a:r>
            <a:r>
              <a:rPr lang="en-US" b="1" dirty="0" err="1">
                <a:latin typeface="Arial" charset="0"/>
              </a:rPr>
              <a:t>Mtgs</a:t>
            </a:r>
            <a:endParaRPr lang="en-US" b="1" dirty="0">
              <a:latin typeface="Arial" charset="0"/>
            </a:endParaRPr>
          </a:p>
        </p:txBody>
      </p:sp>
      <p:sp>
        <p:nvSpPr>
          <p:cNvPr id="2356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305800" cy="6012873"/>
          </a:xfrm>
          <a:noFill/>
        </p:spPr>
        <p:txBody>
          <a:bodyPr lIns="92075" tIns="46038" rIns="92075" bIns="46038">
            <a:normAutofit fontScale="85000" lnSpcReduction="20000"/>
          </a:bodyPr>
          <a:lstStyle/>
          <a:p>
            <a:pPr eaLnBrk="1" hangingPunct="1">
              <a:spcBef>
                <a:spcPts val="900"/>
              </a:spcBef>
            </a:pPr>
            <a:r>
              <a:rPr lang="en-US" sz="2600" dirty="0">
                <a:latin typeface="Arial" charset="0"/>
              </a:rPr>
              <a:t>2006 – 9</a:t>
            </a:r>
            <a:r>
              <a:rPr lang="en-US" sz="2600" baseline="30000" dirty="0">
                <a:latin typeface="Arial" charset="0"/>
              </a:rPr>
              <a:t>th</a:t>
            </a:r>
            <a:r>
              <a:rPr lang="en-US" sz="2600" dirty="0">
                <a:latin typeface="Arial" charset="0"/>
              </a:rPr>
              <a:t> symposium – Quebec City, Canada</a:t>
            </a:r>
          </a:p>
          <a:p>
            <a:pPr eaLnBrk="1" hangingPunct="1">
              <a:spcBef>
                <a:spcPts val="900"/>
              </a:spcBef>
            </a:pPr>
            <a:r>
              <a:rPr lang="en-US" sz="2600" dirty="0">
                <a:latin typeface="Arial" charset="0"/>
              </a:rPr>
              <a:t>2007 – 10</a:t>
            </a:r>
            <a:r>
              <a:rPr lang="en-US" sz="2600" baseline="30000" dirty="0">
                <a:latin typeface="Arial" charset="0"/>
              </a:rPr>
              <a:t>th</a:t>
            </a:r>
            <a:r>
              <a:rPr lang="en-US" sz="2600" dirty="0">
                <a:latin typeface="Arial" charset="0"/>
              </a:rPr>
              <a:t> symposium – Uppsala, Sweden</a:t>
            </a:r>
          </a:p>
          <a:p>
            <a:pPr eaLnBrk="1" hangingPunct="1">
              <a:spcBef>
                <a:spcPts val="900"/>
              </a:spcBef>
            </a:pPr>
            <a:r>
              <a:rPr lang="en-US" sz="2600" dirty="0">
                <a:latin typeface="Arial" charset="0"/>
              </a:rPr>
              <a:t>2008 – 11</a:t>
            </a:r>
            <a:r>
              <a:rPr lang="en-US" sz="2600" baseline="30000" dirty="0">
                <a:latin typeface="Arial" charset="0"/>
              </a:rPr>
              <a:t>th</a:t>
            </a:r>
            <a:r>
              <a:rPr lang="en-US" sz="2600" dirty="0">
                <a:latin typeface="Arial" charset="0"/>
              </a:rPr>
              <a:t> symposium – Aberdeen, Scotland</a:t>
            </a:r>
          </a:p>
          <a:p>
            <a:pPr eaLnBrk="1" hangingPunct="1">
              <a:spcBef>
                <a:spcPts val="900"/>
              </a:spcBef>
            </a:pPr>
            <a:r>
              <a:rPr lang="en-US" sz="2600" dirty="0">
                <a:latin typeface="Arial" charset="0"/>
              </a:rPr>
              <a:t>2009 – 12</a:t>
            </a:r>
            <a:r>
              <a:rPr lang="en-US" sz="2600" baseline="30000" dirty="0">
                <a:latin typeface="Arial" charset="0"/>
              </a:rPr>
              <a:t>th</a:t>
            </a:r>
            <a:r>
              <a:rPr lang="en-US" sz="2600" dirty="0">
                <a:latin typeface="Arial" charset="0"/>
              </a:rPr>
              <a:t> symposium – Pittsburgh, PA, USA</a:t>
            </a:r>
          </a:p>
          <a:p>
            <a:pPr eaLnBrk="1" hangingPunct="1">
              <a:spcBef>
                <a:spcPts val="900"/>
              </a:spcBef>
            </a:pPr>
            <a:r>
              <a:rPr lang="en-US" sz="2600" dirty="0">
                <a:latin typeface="Arial" charset="0"/>
              </a:rPr>
              <a:t>2010 – 13</a:t>
            </a:r>
            <a:r>
              <a:rPr lang="en-US" sz="2600" baseline="30000" dirty="0">
                <a:latin typeface="Arial" charset="0"/>
              </a:rPr>
              <a:t>th</a:t>
            </a:r>
            <a:r>
              <a:rPr lang="en-US" sz="2600" dirty="0">
                <a:latin typeface="Arial" charset="0"/>
              </a:rPr>
              <a:t> symposium – Austin, TX, USA</a:t>
            </a:r>
          </a:p>
          <a:p>
            <a:pPr eaLnBrk="1" hangingPunct="1">
              <a:spcBef>
                <a:spcPts val="900"/>
              </a:spcBef>
            </a:pPr>
            <a:r>
              <a:rPr lang="en-US" sz="2600" dirty="0">
                <a:latin typeface="Arial" charset="0"/>
              </a:rPr>
              <a:t>2011 – 14</a:t>
            </a:r>
            <a:r>
              <a:rPr lang="en-US" sz="2600" baseline="30000" dirty="0">
                <a:latin typeface="Arial" charset="0"/>
              </a:rPr>
              <a:t>th</a:t>
            </a:r>
            <a:r>
              <a:rPr lang="en-US" sz="2600" dirty="0">
                <a:latin typeface="Arial" charset="0"/>
              </a:rPr>
              <a:t> symposium – Cape Town, S. Africa</a:t>
            </a:r>
          </a:p>
          <a:p>
            <a:pPr>
              <a:spcBef>
                <a:spcPts val="900"/>
              </a:spcBef>
            </a:pPr>
            <a:r>
              <a:rPr lang="en-US" sz="2600" dirty="0">
                <a:latin typeface="Arial" charset="0"/>
              </a:rPr>
              <a:t>2012 – 15</a:t>
            </a:r>
            <a:r>
              <a:rPr lang="en-US" sz="2600" baseline="30000" dirty="0">
                <a:latin typeface="Arial" charset="0"/>
              </a:rPr>
              <a:t>th</a:t>
            </a:r>
            <a:r>
              <a:rPr lang="en-US" sz="2600" dirty="0">
                <a:latin typeface="Arial" charset="0"/>
              </a:rPr>
              <a:t> symposium – Lima, Peru</a:t>
            </a:r>
          </a:p>
          <a:p>
            <a:pPr>
              <a:spcBef>
                <a:spcPts val="900"/>
              </a:spcBef>
            </a:pPr>
            <a:r>
              <a:rPr lang="en-US" sz="2600" dirty="0">
                <a:latin typeface="Arial" charset="0"/>
              </a:rPr>
              <a:t>2013 – 16</a:t>
            </a:r>
            <a:r>
              <a:rPr lang="en-US" sz="2600" baseline="30000" dirty="0">
                <a:latin typeface="Arial" charset="0"/>
              </a:rPr>
              <a:t>th</a:t>
            </a:r>
            <a:r>
              <a:rPr lang="en-US" sz="2600" dirty="0">
                <a:latin typeface="Arial" charset="0"/>
              </a:rPr>
              <a:t> symposium – Hong Kong</a:t>
            </a:r>
          </a:p>
          <a:p>
            <a:pPr>
              <a:spcBef>
                <a:spcPts val="900"/>
              </a:spcBef>
            </a:pPr>
            <a:r>
              <a:rPr lang="en-US" sz="2600" dirty="0">
                <a:latin typeface="Arial" charset="0"/>
              </a:rPr>
              <a:t>2014 – 17</a:t>
            </a:r>
            <a:r>
              <a:rPr lang="en-US" sz="2600" baseline="30000" dirty="0">
                <a:latin typeface="Arial" charset="0"/>
              </a:rPr>
              <a:t>th</a:t>
            </a:r>
            <a:r>
              <a:rPr lang="en-US" sz="2600" dirty="0">
                <a:latin typeface="Arial" charset="0"/>
              </a:rPr>
              <a:t> symposium – Leicester, England</a:t>
            </a:r>
          </a:p>
          <a:p>
            <a:pPr>
              <a:spcBef>
                <a:spcPts val="900"/>
              </a:spcBef>
            </a:pPr>
            <a:r>
              <a:rPr lang="en-US" sz="2600" dirty="0">
                <a:latin typeface="Arial" charset="0"/>
              </a:rPr>
              <a:t>2015 – 18</a:t>
            </a:r>
            <a:r>
              <a:rPr lang="en-US" sz="2600" baseline="30000" dirty="0">
                <a:latin typeface="Arial" charset="0"/>
              </a:rPr>
              <a:t>th</a:t>
            </a:r>
            <a:r>
              <a:rPr lang="en-US" sz="2600" dirty="0">
                <a:latin typeface="Arial" charset="0"/>
              </a:rPr>
              <a:t> symposium – New Delhi, India</a:t>
            </a:r>
          </a:p>
          <a:p>
            <a:pPr>
              <a:spcBef>
                <a:spcPts val="900"/>
              </a:spcBef>
            </a:pPr>
            <a:r>
              <a:rPr lang="en-US" sz="2600" dirty="0">
                <a:latin typeface="Arial" charset="0"/>
              </a:rPr>
              <a:t>2016 – 19</a:t>
            </a:r>
            <a:r>
              <a:rPr lang="en-US" sz="2600" baseline="30000" dirty="0">
                <a:latin typeface="Arial" charset="0"/>
              </a:rPr>
              <a:t>th</a:t>
            </a:r>
            <a:r>
              <a:rPr lang="en-US" sz="2600" dirty="0">
                <a:latin typeface="Arial" charset="0"/>
              </a:rPr>
              <a:t> symposium – Lille, France</a:t>
            </a:r>
          </a:p>
          <a:p>
            <a:pPr>
              <a:spcBef>
                <a:spcPts val="900"/>
              </a:spcBef>
            </a:pPr>
            <a:r>
              <a:rPr lang="en-US" sz="2600" dirty="0">
                <a:latin typeface="Arial" charset="0"/>
              </a:rPr>
              <a:t>2017 – 20</a:t>
            </a:r>
            <a:r>
              <a:rPr lang="en-US" sz="2600" baseline="30000" dirty="0">
                <a:latin typeface="Arial" charset="0"/>
              </a:rPr>
              <a:t>th</a:t>
            </a:r>
            <a:r>
              <a:rPr lang="en-US" sz="2600" dirty="0">
                <a:latin typeface="Arial" charset="0"/>
              </a:rPr>
              <a:t> symposium – Washington, D.C.</a:t>
            </a:r>
          </a:p>
          <a:p>
            <a:pPr>
              <a:spcBef>
                <a:spcPts val="900"/>
              </a:spcBef>
            </a:pPr>
            <a:r>
              <a:rPr lang="en-US" sz="2600" dirty="0">
                <a:latin typeface="Arial" charset="0"/>
              </a:rPr>
              <a:t>2018 – 21</a:t>
            </a:r>
            <a:r>
              <a:rPr lang="en-US" sz="2600" baseline="30000" dirty="0">
                <a:latin typeface="Arial" charset="0"/>
              </a:rPr>
              <a:t>st</a:t>
            </a:r>
            <a:r>
              <a:rPr lang="en-US" sz="2600" dirty="0">
                <a:latin typeface="Arial" charset="0"/>
              </a:rPr>
              <a:t> symposium – Taipei, Taiwan</a:t>
            </a:r>
          </a:p>
          <a:p>
            <a:pPr>
              <a:spcBef>
                <a:spcPts val="900"/>
              </a:spcBef>
            </a:pPr>
            <a:r>
              <a:rPr lang="en-US" sz="2600" dirty="0">
                <a:latin typeface="Arial" charset="0"/>
              </a:rPr>
              <a:t>2019– 22</a:t>
            </a:r>
            <a:r>
              <a:rPr lang="en-US" sz="2600" baseline="30000" dirty="0">
                <a:latin typeface="Arial" charset="0"/>
              </a:rPr>
              <a:t>nd</a:t>
            </a:r>
            <a:r>
              <a:rPr lang="en-US" sz="2600" dirty="0">
                <a:latin typeface="Arial" charset="0"/>
              </a:rPr>
              <a:t> symposium – Porto, Portugal</a:t>
            </a:r>
          </a:p>
          <a:p>
            <a:pPr>
              <a:spcBef>
                <a:spcPts val="900"/>
              </a:spcBef>
            </a:pPr>
            <a:r>
              <a:rPr lang="en-US" sz="2600" dirty="0">
                <a:latin typeface="Arial" charset="0"/>
              </a:rPr>
              <a:t>2020– 23</a:t>
            </a:r>
            <a:r>
              <a:rPr lang="en-US" sz="2600" baseline="30000" dirty="0">
                <a:latin typeface="Arial" charset="0"/>
              </a:rPr>
              <a:t>rd</a:t>
            </a:r>
            <a:r>
              <a:rPr lang="en-US" sz="2600" dirty="0">
                <a:latin typeface="Arial" charset="0"/>
              </a:rPr>
              <a:t> symposium – United Arab Emirates</a:t>
            </a:r>
          </a:p>
        </p:txBody>
      </p:sp>
    </p:spTree>
    <p:extLst>
      <p:ext uri="{BB962C8B-B14F-4D97-AF65-F5344CB8AC3E}">
        <p14:creationId xmlns:p14="http://schemas.microsoft.com/office/powerpoint/2010/main" val="421870569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A1FE37-A80B-DC49-B55A-B09CED0B89DC}" type="slidenum">
              <a:rPr lang="en-US" b="0"/>
              <a:pPr eaLnBrk="1" hangingPunct="1"/>
              <a:t>6</a:t>
            </a:fld>
            <a:endParaRPr lang="en-US" b="0"/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0" y="0"/>
            <a:ext cx="9263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latin typeface="Times New Roman" charset="0"/>
              </a:rPr>
              <a:t>The Networked Digital Library of Theses and Dissertations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685800" y="457200"/>
            <a:ext cx="762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7200">
                <a:solidFill>
                  <a:srgbClr val="FFCC00"/>
                </a:solidFill>
                <a:latin typeface="Times New Roman" charset="0"/>
              </a:rPr>
              <a:t>www.NDLTD.org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285750" y="5540375"/>
            <a:ext cx="8540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600" b="0">
                <a:latin typeface="Times New Roman" charset="0"/>
              </a:rPr>
              <a:t>Leader of the Worldwide ETD</a:t>
            </a:r>
          </a:p>
          <a:p>
            <a:pPr algn="ctr"/>
            <a:r>
              <a:rPr lang="en-US" sz="3600" b="0">
                <a:latin typeface="Times New Roman" charset="0"/>
              </a:rPr>
              <a:t>(Electronic Thesis and Dissertation) Initiative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1066800" y="1600200"/>
            <a:ext cx="7092950" cy="397033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600" b="0" i="1" dirty="0">
                <a:latin typeface="Times New Roman" charset="0"/>
              </a:rPr>
              <a:t>Advocate:</a:t>
            </a:r>
          </a:p>
          <a:p>
            <a:pPr algn="ctr"/>
            <a:r>
              <a:rPr lang="en-US" sz="3600" b="0" dirty="0">
                <a:latin typeface="Times New Roman" charset="0"/>
              </a:rPr>
              <a:t>Training Authors</a:t>
            </a:r>
          </a:p>
          <a:p>
            <a:pPr algn="ctr"/>
            <a:r>
              <a:rPr lang="en-US" sz="3600" b="0" dirty="0">
                <a:latin typeface="Times New Roman" charset="0"/>
              </a:rPr>
              <a:t>Expanding Access</a:t>
            </a:r>
          </a:p>
          <a:p>
            <a:pPr algn="ctr"/>
            <a:r>
              <a:rPr lang="en-US" sz="3600" b="0" dirty="0">
                <a:latin typeface="Times New Roman" charset="0"/>
              </a:rPr>
              <a:t>Preserving Knowledge</a:t>
            </a:r>
          </a:p>
          <a:p>
            <a:pPr algn="ctr"/>
            <a:r>
              <a:rPr lang="en-US" sz="3600" b="0" dirty="0">
                <a:latin typeface="Times New Roman" charset="0"/>
              </a:rPr>
              <a:t>Improving Graduate Education</a:t>
            </a:r>
          </a:p>
          <a:p>
            <a:pPr algn="ctr"/>
            <a:r>
              <a:rPr lang="en-US" sz="3600" b="0" dirty="0">
                <a:latin typeface="Times New Roman" charset="0"/>
              </a:rPr>
              <a:t>Enhancing Scholarly Communication</a:t>
            </a:r>
          </a:p>
          <a:p>
            <a:pPr algn="ctr"/>
            <a:r>
              <a:rPr lang="en-US" sz="3600" b="0" dirty="0">
                <a:latin typeface="Times New Roman" charset="0"/>
              </a:rPr>
              <a:t>Empowering Students &amp; Universities</a:t>
            </a:r>
          </a:p>
        </p:txBody>
      </p:sp>
    </p:spTree>
    <p:extLst>
      <p:ext uri="{BB962C8B-B14F-4D97-AF65-F5344CB8AC3E}">
        <p14:creationId xmlns:p14="http://schemas.microsoft.com/office/powerpoint/2010/main" val="2753290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485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b="1" dirty="0">
                <a:latin typeface="Arial" charset="0"/>
              </a:rPr>
              <a:t>NDLTD: </a:t>
            </a:r>
            <a:r>
              <a:rPr lang="en-US" b="1" dirty="0" err="1">
                <a:latin typeface="Arial" charset="0"/>
              </a:rPr>
              <a:t>www.ndltd.org</a:t>
            </a:r>
            <a:r>
              <a:rPr lang="en-US" b="1" dirty="0">
                <a:latin typeface="Arial" charset="0"/>
              </a:rPr>
              <a:t> </a:t>
            </a:r>
            <a:endParaRPr lang="en-US" sz="66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105400"/>
          </a:xfrm>
          <a:noFill/>
        </p:spPr>
        <p:txBody>
          <a:bodyPr lIns="92075" tIns="46038" rIns="92075" bIns="46038"/>
          <a:lstStyle/>
          <a:p>
            <a:pPr eaLnBrk="1" hangingPunct="1">
              <a:spcBef>
                <a:spcPct val="40000"/>
              </a:spcBef>
            </a:pPr>
            <a:r>
              <a:rPr lang="en-US">
                <a:latin typeface="Arial" charset="0"/>
              </a:rPr>
              <a:t>N D Ltd or Noodle TD</a:t>
            </a:r>
          </a:p>
          <a:p>
            <a:pPr eaLnBrk="1" hangingPunct="1">
              <a:spcBef>
                <a:spcPct val="40000"/>
              </a:spcBef>
            </a:pPr>
            <a:r>
              <a:rPr lang="en-US">
                <a:latin typeface="Arial" charset="0"/>
              </a:rPr>
              <a:t>Vision: Every thesis and dissertation in the world is:</a:t>
            </a:r>
          </a:p>
          <a:p>
            <a:pPr lvl="1" eaLnBrk="1" hangingPunct="1">
              <a:spcBef>
                <a:spcPct val="40000"/>
              </a:spcBef>
            </a:pPr>
            <a:r>
              <a:rPr lang="en-US">
                <a:latin typeface="Arial" charset="0"/>
              </a:rPr>
              <a:t>Devised to take advantage of the most helpful electronic publishing methods</a:t>
            </a:r>
          </a:p>
          <a:p>
            <a:pPr lvl="1" eaLnBrk="1" hangingPunct="1">
              <a:spcBef>
                <a:spcPct val="40000"/>
              </a:spcBef>
            </a:pPr>
            <a:r>
              <a:rPr lang="en-US">
                <a:latin typeface="Arial" charset="0"/>
              </a:rPr>
              <a:t>Shared globally and easily found</a:t>
            </a:r>
          </a:p>
          <a:p>
            <a:pPr lvl="1" eaLnBrk="1" hangingPunct="1">
              <a:spcBef>
                <a:spcPct val="40000"/>
              </a:spcBef>
            </a:pPr>
            <a:r>
              <a:rPr lang="en-US">
                <a:latin typeface="Arial" charset="0"/>
              </a:rPr>
              <a:t>Supported by a suite of digital library services to aid authors, researchers, learners, universities</a:t>
            </a:r>
          </a:p>
          <a:p>
            <a:pPr lvl="1" eaLnBrk="1" hangingPunct="1">
              <a:spcBef>
                <a:spcPct val="40000"/>
              </a:spcBef>
            </a:pPr>
            <a:r>
              <a:rPr lang="en-US">
                <a:latin typeface="Arial" charset="0"/>
              </a:rPr>
              <a:t>Preserved and migrated permanently</a:t>
            </a:r>
          </a:p>
        </p:txBody>
      </p:sp>
    </p:spTree>
    <p:extLst>
      <p:ext uri="{BB962C8B-B14F-4D97-AF65-F5344CB8AC3E}">
        <p14:creationId xmlns:p14="http://schemas.microsoft.com/office/powerpoint/2010/main" val="154444184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68DAA-1BDC-BB41-ABE2-A9077CCC6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4800" b="1" dirty="0"/>
              <a:t>NDLTD</a:t>
            </a:r>
            <a:r>
              <a:rPr lang="en-US" dirty="0"/>
              <a:t>: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9D6AE-8774-1545-B315-BD9918FBE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990600"/>
            <a:ext cx="8763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The Networked Digital Library of Theses and Dissertations (NDLTD) is an </a:t>
            </a:r>
            <a:r>
              <a:rPr lang="en-US" sz="2800" u="sng" dirty="0"/>
              <a:t>international</a:t>
            </a:r>
            <a:r>
              <a:rPr lang="en-US" sz="2800" dirty="0"/>
              <a:t> organization dedicated to promoting the </a:t>
            </a:r>
            <a:r>
              <a:rPr lang="en-US" sz="2800" u="sng" dirty="0"/>
              <a:t>adoption, creation, use, dissemination, and preservation </a:t>
            </a:r>
            <a:r>
              <a:rPr lang="en-US" sz="2800" dirty="0"/>
              <a:t>of electronic theses and dissertations (ETDs). We support </a:t>
            </a:r>
            <a:r>
              <a:rPr lang="en-US" sz="2800" u="sng" dirty="0"/>
              <a:t>electronic publishing</a:t>
            </a:r>
            <a:r>
              <a:rPr lang="en-US" sz="2800" dirty="0"/>
              <a:t> and </a:t>
            </a:r>
            <a:r>
              <a:rPr lang="en-US" sz="2800" u="sng" dirty="0"/>
              <a:t>open access </a:t>
            </a:r>
            <a:r>
              <a:rPr lang="en-US" sz="2800" dirty="0"/>
              <a:t>to scholarship in order to enhance the sharing of knowledge worldwide. Our website includes </a:t>
            </a:r>
            <a:r>
              <a:rPr lang="en-US" sz="2800" u="sng" dirty="0"/>
              <a:t>resources</a:t>
            </a:r>
            <a:r>
              <a:rPr lang="en-US" sz="2800" dirty="0"/>
              <a:t> for university </a:t>
            </a:r>
            <a:r>
              <a:rPr lang="en-US" sz="2800" u="sng" dirty="0"/>
              <a:t>administrators, librarians, faculty, students</a:t>
            </a:r>
            <a:r>
              <a:rPr lang="en-US" sz="2800" dirty="0"/>
              <a:t>, and the general public. Topics include how to </a:t>
            </a:r>
            <a:r>
              <a:rPr lang="en-US" sz="2800" u="sng" dirty="0"/>
              <a:t>find, create, and preserve</a:t>
            </a:r>
            <a:r>
              <a:rPr lang="en-US" sz="2800" dirty="0"/>
              <a:t> ETDs; how to </a:t>
            </a:r>
            <a:r>
              <a:rPr lang="en-US" sz="2800" u="sng" dirty="0"/>
              <a:t>set up an ETD program</a:t>
            </a:r>
            <a:r>
              <a:rPr lang="en-US" sz="2800" dirty="0"/>
              <a:t>; legal and </a:t>
            </a:r>
            <a:r>
              <a:rPr lang="en-US" sz="2800" b="1" u="sng" dirty="0"/>
              <a:t>technical questions</a:t>
            </a:r>
            <a:r>
              <a:rPr lang="en-US" sz="2800" dirty="0"/>
              <a:t>; and the </a:t>
            </a:r>
            <a:r>
              <a:rPr lang="en-US" sz="2800" u="sng" dirty="0"/>
              <a:t>latest news and research</a:t>
            </a:r>
            <a:r>
              <a:rPr lang="en-US" sz="2800" dirty="0"/>
              <a:t> in the ETD community.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17FAC-4A23-A447-9D24-54B1CB8DE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86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68DAA-1BDC-BB41-ABE2-A9077CCC6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76200"/>
            <a:ext cx="8839200" cy="1143000"/>
          </a:xfrm>
        </p:spPr>
        <p:txBody>
          <a:bodyPr/>
          <a:lstStyle/>
          <a:p>
            <a:r>
              <a:rPr lang="en-US" sz="3600" dirty="0"/>
              <a:t>Journal: J-</a:t>
            </a:r>
            <a:r>
              <a:rPr lang="en-US" sz="3600" dirty="0" err="1"/>
              <a:t>ETD.org</a:t>
            </a:r>
            <a:r>
              <a:rPr lang="en-US" sz="3600" dirty="0"/>
              <a:t>, </a:t>
            </a:r>
            <a:r>
              <a:rPr lang="en-US" sz="3600" dirty="0" err="1"/>
              <a:t>j-etd@ndltd.org</a:t>
            </a:r>
            <a:br>
              <a:rPr lang="en-US" dirty="0"/>
            </a:br>
            <a:r>
              <a:rPr lang="en-US" sz="2800" dirty="0"/>
              <a:t>Journal of Electronic Theses and Dissertations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9D6AE-8774-1545-B315-BD9918FBE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" y="1219200"/>
            <a:ext cx="9029700" cy="4525963"/>
          </a:xfrm>
        </p:spPr>
        <p:txBody>
          <a:bodyPr/>
          <a:lstStyle/>
          <a:p>
            <a:r>
              <a:rPr lang="en-US" dirty="0"/>
              <a:t>Open-access. Please support!</a:t>
            </a:r>
          </a:p>
          <a:p>
            <a:endParaRPr lang="en-US" sz="1400" dirty="0"/>
          </a:p>
          <a:p>
            <a:r>
              <a:rPr lang="en-US" dirty="0"/>
              <a:t>Managing Editor: Charles J. Greenberg</a:t>
            </a:r>
          </a:p>
          <a:p>
            <a:r>
              <a:rPr lang="en-US" dirty="0"/>
              <a:t>Executive Editor: Edward A. Fox; Associate Editors : Suzanne Lorraine (Suzie) Allard (USA), Ramesh C. Gaur (India), Charles J. Greenberg (USA), </a:t>
            </a:r>
            <a:r>
              <a:rPr lang="en-US" dirty="0" err="1"/>
              <a:t>Libio</a:t>
            </a:r>
            <a:r>
              <a:rPr lang="en-US" dirty="0"/>
              <a:t> </a:t>
            </a:r>
            <a:r>
              <a:rPr lang="en-US" dirty="0" err="1"/>
              <a:t>Huaroto</a:t>
            </a:r>
            <a:r>
              <a:rPr lang="en-US" dirty="0"/>
              <a:t> (Peru), William A. Ingram (USA), Ana Sofia de Sousa Machado </a:t>
            </a:r>
            <a:r>
              <a:rPr lang="en-US" dirty="0" err="1"/>
              <a:t>Mota</a:t>
            </a:r>
            <a:r>
              <a:rPr lang="en-US" dirty="0"/>
              <a:t> (Portugal), Prashant Pandey (Australia), Ana Pavani (Brazil), Joachim </a:t>
            </a:r>
            <a:r>
              <a:rPr lang="en-US" dirty="0" err="1"/>
              <a:t>Schöpfel</a:t>
            </a:r>
            <a:r>
              <a:rPr lang="en-US" dirty="0"/>
              <a:t> (France), Janette Wright (Australia).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17FAC-4A23-A447-9D24-54B1CB8DE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96604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1606</Words>
  <Application>Microsoft Macintosh PowerPoint</Application>
  <PresentationFormat>On-screen Show (4:3)</PresentationFormat>
  <Paragraphs>231</Paragraphs>
  <Slides>26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Black</vt:lpstr>
      <vt:lpstr>Comic Sans MS</vt:lpstr>
      <vt:lpstr>Times New Roman</vt:lpstr>
      <vt:lpstr>Default Design</vt:lpstr>
      <vt:lpstr>MS Org Chart</vt:lpstr>
      <vt:lpstr>Slide</vt:lpstr>
      <vt:lpstr>#ETD2021: Open Scholarship in a Post-Pandemic World 24th International Symposium on ETDs  Nov. 15-18; United Arab Emirates University, VIRTUAL   “Welcome Note and Opening Presentation”  Edward A. Fox, Ph.D., Professor  </vt:lpstr>
      <vt:lpstr>Outline</vt:lpstr>
      <vt:lpstr>Acknowledgments </vt:lpstr>
      <vt:lpstr>Acknowledgements (2): Mtgs</vt:lpstr>
      <vt:lpstr>Acknowledgements (3): Mtgs</vt:lpstr>
      <vt:lpstr>PowerPoint Presentation</vt:lpstr>
      <vt:lpstr>NDLTD: www.ndltd.org </vt:lpstr>
      <vt:lpstr>NDLTD: Mission</vt:lpstr>
      <vt:lpstr>Journal: J-ETD.org, j-etd@ndltd.org Journal of Electronic Theses and Dissertations</vt:lpstr>
      <vt:lpstr>search.ndltd.org</vt:lpstr>
      <vt:lpstr>union. ndltd. org/ portal/</vt:lpstr>
      <vt:lpstr>PowerPoint Presentation</vt:lpstr>
      <vt:lpstr>Spirit of NDLTD</vt:lpstr>
      <vt:lpstr>NDLTD Board of Directors</vt:lpstr>
      <vt:lpstr>How You Can Participate</vt:lpstr>
      <vt:lpstr>Invitation: to extend your involvement in the global ETD community</vt:lpstr>
      <vt:lpstr>PowerPoint Presentation</vt:lpstr>
      <vt:lpstr>Potential Collection Size</vt:lpstr>
      <vt:lpstr>OAI - Open Archives Initiative: Technical Umbrella for Practical Interoperability…</vt:lpstr>
      <vt:lpstr>The World According to OAI</vt:lpstr>
      <vt:lpstr>Information Life Cycle</vt:lpstr>
      <vt:lpstr>Quality and the Information Life Cycle</vt:lpstr>
      <vt:lpstr>PowerPoint Presentation</vt:lpstr>
      <vt:lpstr>Related Funded Grants</vt:lpstr>
      <vt:lpstr>Opening Graduate Research IMLS; 2019-2022; PI: William Ingram</vt:lpstr>
      <vt:lpstr>http://fox.cs.vt.edu/talks/2021/20211116FoxETD2021opening.pptx  Questions? Discussion? Recommendations?  Chat with an NDLTD Board or Committee member!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ETD2020: Discovery, Data, and Dates Nov. 16-18; United Arab Emirates University, VIRTUAL    “Building and Using Digital Libraries for ETDs”  Keynote by Edward A. Fox, Ph.D., Professor  </dc:title>
  <dc:creator>Fox, Edward</dc:creator>
  <cp:lastModifiedBy>Fox, Edward</cp:lastModifiedBy>
  <cp:revision>30</cp:revision>
  <dcterms:created xsi:type="dcterms:W3CDTF">2020-10-18T19:06:17Z</dcterms:created>
  <dcterms:modified xsi:type="dcterms:W3CDTF">2021-11-16T04:33:46Z</dcterms:modified>
</cp:coreProperties>
</file>