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56" r:id="rId2"/>
    <p:sldId id="558" r:id="rId3"/>
    <p:sldId id="643" r:id="rId4"/>
    <p:sldId id="561" r:id="rId5"/>
    <p:sldId id="644" r:id="rId6"/>
    <p:sldId id="646" r:id="rId7"/>
    <p:sldId id="650" r:id="rId8"/>
    <p:sldId id="583" r:id="rId9"/>
    <p:sldId id="649" r:id="rId10"/>
    <p:sldId id="276" r:id="rId11"/>
    <p:sldId id="613" r:id="rId12"/>
    <p:sldId id="512" r:id="rId13"/>
    <p:sldId id="476" r:id="rId14"/>
    <p:sldId id="272" r:id="rId15"/>
    <p:sldId id="497" r:id="rId16"/>
    <p:sldId id="263" r:id="rId17"/>
    <p:sldId id="608" r:id="rId18"/>
    <p:sldId id="259" r:id="rId19"/>
    <p:sldId id="624" r:id="rId20"/>
    <p:sldId id="274" r:id="rId21"/>
    <p:sldId id="565" r:id="rId22"/>
    <p:sldId id="566" r:id="rId23"/>
    <p:sldId id="269" r:id="rId24"/>
    <p:sldId id="640" r:id="rId25"/>
    <p:sldId id="641" r:id="rId26"/>
    <p:sldId id="291" r:id="rId27"/>
    <p:sldId id="581" r:id="rId28"/>
    <p:sldId id="630" r:id="rId29"/>
    <p:sldId id="265" r:id="rId30"/>
    <p:sldId id="281" r:id="rId31"/>
    <p:sldId id="275" r:id="rId32"/>
    <p:sldId id="267" r:id="rId33"/>
    <p:sldId id="651" r:id="rId34"/>
    <p:sldId id="635" r:id="rId35"/>
    <p:sldId id="627" r:id="rId36"/>
    <p:sldId id="628" r:id="rId37"/>
    <p:sldId id="642" r:id="rId38"/>
    <p:sldId id="632" r:id="rId39"/>
    <p:sldId id="629" r:id="rId40"/>
    <p:sldId id="652" r:id="rId41"/>
    <p:sldId id="647" r:id="rId42"/>
    <p:sldId id="653" r:id="rId43"/>
    <p:sldId id="660" r:id="rId44"/>
    <p:sldId id="619" r:id="rId45"/>
    <p:sldId id="620" r:id="rId46"/>
    <p:sldId id="661" r:id="rId47"/>
    <p:sldId id="658" r:id="rId48"/>
    <p:sldId id="662" r:id="rId49"/>
    <p:sldId id="664" r:id="rId50"/>
    <p:sldId id="663" r:id="rId51"/>
    <p:sldId id="659" r:id="rId52"/>
    <p:sldId id="648" r:id="rId53"/>
    <p:sldId id="533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66D44F-1B79-EE44-A4C7-7756BEB881D9}">
          <p14:sldIdLst>
            <p14:sldId id="356"/>
            <p14:sldId id="558"/>
            <p14:sldId id="643"/>
            <p14:sldId id="561"/>
            <p14:sldId id="644"/>
            <p14:sldId id="646"/>
            <p14:sldId id="650"/>
            <p14:sldId id="583"/>
            <p14:sldId id="649"/>
            <p14:sldId id="276"/>
            <p14:sldId id="613"/>
            <p14:sldId id="512"/>
            <p14:sldId id="476"/>
            <p14:sldId id="272"/>
            <p14:sldId id="497"/>
            <p14:sldId id="263"/>
            <p14:sldId id="608"/>
            <p14:sldId id="259"/>
            <p14:sldId id="624"/>
            <p14:sldId id="274"/>
            <p14:sldId id="565"/>
            <p14:sldId id="566"/>
            <p14:sldId id="269"/>
            <p14:sldId id="640"/>
            <p14:sldId id="641"/>
            <p14:sldId id="291"/>
            <p14:sldId id="581"/>
            <p14:sldId id="630"/>
            <p14:sldId id="265"/>
            <p14:sldId id="281"/>
            <p14:sldId id="275"/>
            <p14:sldId id="267"/>
            <p14:sldId id="651"/>
            <p14:sldId id="635"/>
            <p14:sldId id="627"/>
            <p14:sldId id="628"/>
            <p14:sldId id="642"/>
            <p14:sldId id="632"/>
            <p14:sldId id="629"/>
            <p14:sldId id="652"/>
            <p14:sldId id="647"/>
            <p14:sldId id="653"/>
            <p14:sldId id="660"/>
            <p14:sldId id="619"/>
            <p14:sldId id="620"/>
            <p14:sldId id="661"/>
            <p14:sldId id="658"/>
            <p14:sldId id="662"/>
            <p14:sldId id="664"/>
            <p14:sldId id="663"/>
            <p14:sldId id="659"/>
            <p14:sldId id="648"/>
            <p14:sldId id="5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44">
          <p15:clr>
            <a:srgbClr val="A4A3A4"/>
          </p15:clr>
        </p15:guide>
        <p15:guide id="2" orient="horz" pos="2898">
          <p15:clr>
            <a:srgbClr val="A4A3A4"/>
          </p15:clr>
        </p15:guide>
        <p15:guide id="3" orient="horz" pos="2412">
          <p15:clr>
            <a:srgbClr val="A4A3A4"/>
          </p15:clr>
        </p15:guide>
        <p15:guide id="4" orient="horz" pos="3196">
          <p15:clr>
            <a:srgbClr val="A4A3A4"/>
          </p15:clr>
        </p15:guide>
        <p15:guide id="5" orient="horz" pos="1350">
          <p15:clr>
            <a:srgbClr val="A4A3A4"/>
          </p15:clr>
        </p15:guide>
        <p15:guide id="6" orient="horz" pos="1378">
          <p15:clr>
            <a:srgbClr val="A4A3A4"/>
          </p15:clr>
        </p15:guide>
        <p15:guide id="7" orient="horz" pos="2078">
          <p15:clr>
            <a:srgbClr val="A4A3A4"/>
          </p15:clr>
        </p15:guide>
        <p15:guide id="8" orient="horz" pos="1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orient="horz" pos="2859">
          <p15:clr>
            <a:srgbClr val="A4A3A4"/>
          </p15:clr>
        </p15:guide>
        <p15:guide id="11" pos="960">
          <p15:clr>
            <a:srgbClr val="A4A3A4"/>
          </p15:clr>
        </p15:guide>
        <p15:guide id="12" pos="1755">
          <p15:clr>
            <a:srgbClr val="A4A3A4"/>
          </p15:clr>
        </p15:guide>
        <p15:guide id="13" pos="2883">
          <p15:clr>
            <a:srgbClr val="A4A3A4"/>
          </p15:clr>
        </p15:guide>
        <p15:guide id="14" pos="2519">
          <p15:clr>
            <a:srgbClr val="A4A3A4"/>
          </p15:clr>
        </p15:guide>
        <p15:guide id="15" pos="4790">
          <p15:clr>
            <a:srgbClr val="A4A3A4"/>
          </p15:clr>
        </p15:guide>
        <p15:guide id="16" pos="2487">
          <p15:clr>
            <a:srgbClr val="A4A3A4"/>
          </p15:clr>
        </p15:guide>
        <p15:guide id="17" pos="1722">
          <p15:clr>
            <a:srgbClr val="A4A3A4"/>
          </p15:clr>
        </p15:guide>
        <p15:guide id="18" pos="987">
          <p15:clr>
            <a:srgbClr val="A4A3A4"/>
          </p15:clr>
        </p15:guide>
        <p15:guide id="19" pos="4818">
          <p15:clr>
            <a:srgbClr val="A4A3A4"/>
          </p15:clr>
        </p15:guide>
        <p15:guide id="20" pos="3257">
          <p15:clr>
            <a:srgbClr val="A4A3A4"/>
          </p15:clr>
        </p15:guide>
        <p15:guide id="21">
          <p15:clr>
            <a:srgbClr val="A4A3A4"/>
          </p15:clr>
        </p15:guide>
        <p15:guide id="22" pos="3285">
          <p15:clr>
            <a:srgbClr val="A4A3A4"/>
          </p15:clr>
        </p15:guide>
        <p15:guide id="23" pos="4022">
          <p15:clr>
            <a:srgbClr val="A4A3A4"/>
          </p15:clr>
        </p15:guide>
        <p15:guide id="24" pos="4053">
          <p15:clr>
            <a:srgbClr val="A4A3A4"/>
          </p15:clr>
        </p15:guide>
        <p15:guide id="25" pos="5544">
          <p15:clr>
            <a:srgbClr val="A4A3A4"/>
          </p15:clr>
        </p15:guide>
        <p15:guide id="26" pos="220">
          <p15:clr>
            <a:srgbClr val="A4A3A4"/>
          </p15:clr>
        </p15:guide>
        <p15:guide id="27" pos="34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alano, Alec" initials="" lastIdx="23" clrIdx="0"/>
  <p:cmAuthor id="1" name="Alec Catalano" initials="" lastIdx="1" clrIdx="1"/>
  <p:cmAuthor id="2" name="Jen Witsoe" initials="J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64C"/>
    <a:srgbClr val="4F81BD"/>
    <a:srgbClr val="0C9B2E"/>
    <a:srgbClr val="DBDBDB"/>
    <a:srgbClr val="C6C6C6"/>
    <a:srgbClr val="595A5D"/>
    <a:srgbClr val="414042"/>
    <a:srgbClr val="DCDCDC"/>
    <a:srgbClr val="FFFAD0"/>
    <a:srgbClr val="FFF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2557" autoAdjust="0"/>
  </p:normalViewPr>
  <p:slideViewPr>
    <p:cSldViewPr snapToGrid="0" showGuides="1">
      <p:cViewPr varScale="1">
        <p:scale>
          <a:sx n="143" d="100"/>
          <a:sy n="143" d="100"/>
        </p:scale>
        <p:origin x="1960" y="184"/>
      </p:cViewPr>
      <p:guideLst>
        <p:guide orient="horz" pos="644"/>
        <p:guide orient="horz" pos="2898"/>
        <p:guide orient="horz" pos="2412"/>
        <p:guide orient="horz" pos="3196"/>
        <p:guide orient="horz" pos="1350"/>
        <p:guide orient="horz" pos="1378"/>
        <p:guide orient="horz" pos="2078"/>
        <p:guide orient="horz" pos="125"/>
        <p:guide orient="horz" pos="2106"/>
        <p:guide orient="horz" pos="2859"/>
        <p:guide pos="960"/>
        <p:guide pos="1755"/>
        <p:guide pos="2883"/>
        <p:guide pos="2519"/>
        <p:guide pos="4790"/>
        <p:guide pos="2487"/>
        <p:guide pos="1722"/>
        <p:guide pos="987"/>
        <p:guide pos="4818"/>
        <p:guide pos="3257"/>
        <p:guide/>
        <p:guide pos="3285"/>
        <p:guide pos="4022"/>
        <p:guide pos="4053"/>
        <p:guide pos="5544"/>
        <p:guide pos="220"/>
        <p:guide pos="34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3783"/>
    </p:cViewPr>
  </p:sorterViewPr>
  <p:notesViewPr>
    <p:cSldViewPr snapToGrid="0">
      <p:cViewPr varScale="1">
        <p:scale>
          <a:sx n="127" d="100"/>
          <a:sy n="127" d="100"/>
        </p:scale>
        <p:origin x="4896" y="5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7BF66B-96C6-7745-8256-BFF8B984496F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6D90CF-42CF-A04F-B5EB-58FDE0769A03}">
      <dgm:prSet/>
      <dgm:spPr/>
      <dgm:t>
        <a:bodyPr/>
        <a:lstStyle/>
        <a:p>
          <a:r>
            <a:rPr lang="en-US"/>
            <a:t>Microservices architecture</a:t>
          </a:r>
        </a:p>
      </dgm:t>
    </dgm:pt>
    <dgm:pt modelId="{50783493-ED38-D842-91FE-A821108EFD75}" type="parTrans" cxnId="{85EBDED8-4BEC-524E-AFB0-0EDB5AA999FF}">
      <dgm:prSet/>
      <dgm:spPr/>
      <dgm:t>
        <a:bodyPr/>
        <a:lstStyle/>
        <a:p>
          <a:endParaRPr lang="en-US"/>
        </a:p>
      </dgm:t>
    </dgm:pt>
    <dgm:pt modelId="{DAA92ED0-F5AD-DC46-8347-989545877240}" type="sibTrans" cxnId="{85EBDED8-4BEC-524E-AFB0-0EDB5AA999FF}">
      <dgm:prSet/>
      <dgm:spPr/>
      <dgm:t>
        <a:bodyPr/>
        <a:lstStyle/>
        <a:p>
          <a:endParaRPr lang="en-US"/>
        </a:p>
      </dgm:t>
    </dgm:pt>
    <dgm:pt modelId="{1696CCE2-9DA2-D447-BB79-C081212F0610}">
      <dgm:prSet/>
      <dgm:spPr/>
      <dgm:t>
        <a:bodyPr/>
        <a:lstStyle/>
        <a:p>
          <a:r>
            <a:rPr lang="en-US" dirty="0"/>
            <a:t>Cloud-native architecture</a:t>
          </a:r>
        </a:p>
      </dgm:t>
    </dgm:pt>
    <dgm:pt modelId="{F8F94074-3620-5F4F-ADA2-A3D84BB5E930}" type="parTrans" cxnId="{4725D517-8BE2-1E44-BD3C-53EE43EC0E55}">
      <dgm:prSet/>
      <dgm:spPr/>
      <dgm:t>
        <a:bodyPr/>
        <a:lstStyle/>
        <a:p>
          <a:endParaRPr lang="en-US"/>
        </a:p>
      </dgm:t>
    </dgm:pt>
    <dgm:pt modelId="{82975E60-C951-8747-A08E-1F7224E84E57}" type="sibTrans" cxnId="{4725D517-8BE2-1E44-BD3C-53EE43EC0E55}">
      <dgm:prSet/>
      <dgm:spPr/>
      <dgm:t>
        <a:bodyPr/>
        <a:lstStyle/>
        <a:p>
          <a:endParaRPr lang="en-US"/>
        </a:p>
      </dgm:t>
    </dgm:pt>
    <dgm:pt modelId="{38D6DED7-D70A-5649-A51A-1064A5ED00D9}">
      <dgm:prSet/>
      <dgm:spPr/>
      <dgm:t>
        <a:bodyPr/>
        <a:lstStyle/>
        <a:p>
          <a:r>
            <a:rPr lang="en-US"/>
            <a:t>Event-driven serverless architecture</a:t>
          </a:r>
        </a:p>
      </dgm:t>
    </dgm:pt>
    <dgm:pt modelId="{C21177E2-783C-9B43-8793-5B9CCD738194}" type="parTrans" cxnId="{E2E83F3B-6BA4-A541-880E-BC600E95742D}">
      <dgm:prSet/>
      <dgm:spPr/>
      <dgm:t>
        <a:bodyPr/>
        <a:lstStyle/>
        <a:p>
          <a:endParaRPr lang="en-US"/>
        </a:p>
      </dgm:t>
    </dgm:pt>
    <dgm:pt modelId="{88B342A8-2925-E846-8119-45F85D4828D9}" type="sibTrans" cxnId="{E2E83F3B-6BA4-A541-880E-BC600E95742D}">
      <dgm:prSet/>
      <dgm:spPr/>
      <dgm:t>
        <a:bodyPr/>
        <a:lstStyle/>
        <a:p>
          <a:endParaRPr lang="en-US"/>
        </a:p>
      </dgm:t>
    </dgm:pt>
    <dgm:pt modelId="{78A99504-8395-1F41-A0FB-98F6B327BEB5}">
      <dgm:prSet/>
      <dgm:spPr/>
      <dgm:t>
        <a:bodyPr/>
        <a:lstStyle/>
        <a:p>
          <a:r>
            <a:rPr lang="en-US"/>
            <a:t>Cloud-based architecture</a:t>
          </a:r>
        </a:p>
      </dgm:t>
    </dgm:pt>
    <dgm:pt modelId="{E924A11A-DB33-3547-AEB1-ABB6396F23B2}" type="parTrans" cxnId="{179632D9-4EB3-ED49-B89B-119033744AD0}">
      <dgm:prSet/>
      <dgm:spPr/>
      <dgm:t>
        <a:bodyPr/>
        <a:lstStyle/>
        <a:p>
          <a:endParaRPr lang="en-US"/>
        </a:p>
      </dgm:t>
    </dgm:pt>
    <dgm:pt modelId="{8D44CEA6-0930-DC4A-B260-3854A1A57D29}" type="sibTrans" cxnId="{179632D9-4EB3-ED49-B89B-119033744AD0}">
      <dgm:prSet/>
      <dgm:spPr/>
      <dgm:t>
        <a:bodyPr/>
        <a:lstStyle/>
        <a:p>
          <a:endParaRPr lang="en-US"/>
        </a:p>
      </dgm:t>
    </dgm:pt>
    <dgm:pt modelId="{892740D3-24A9-904F-AB6C-6D89C99F1745}" type="pres">
      <dgm:prSet presAssocID="{337BF66B-96C6-7745-8256-BFF8B984496F}" presName="matrix" presStyleCnt="0">
        <dgm:presLayoutVars>
          <dgm:chMax val="1"/>
          <dgm:dir/>
          <dgm:resizeHandles val="exact"/>
        </dgm:presLayoutVars>
      </dgm:prSet>
      <dgm:spPr/>
    </dgm:pt>
    <dgm:pt modelId="{D4986AF1-18CF-1947-B04F-BE6F34280D01}" type="pres">
      <dgm:prSet presAssocID="{337BF66B-96C6-7745-8256-BFF8B984496F}" presName="diamond" presStyleLbl="bgShp" presStyleIdx="0" presStyleCnt="1" custLinFactNeighborX="-918" custLinFactNeighborY="-1859"/>
      <dgm:spPr/>
    </dgm:pt>
    <dgm:pt modelId="{901D2902-E611-FF42-AA80-CC1297710746}" type="pres">
      <dgm:prSet presAssocID="{337BF66B-96C6-7745-8256-BFF8B984496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02AF2BE-E073-7848-9BEC-32F4C3E3D56B}" type="pres">
      <dgm:prSet presAssocID="{337BF66B-96C6-7745-8256-BFF8B984496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DC716BE-E7C1-D346-891B-5418989A43E3}" type="pres">
      <dgm:prSet presAssocID="{337BF66B-96C6-7745-8256-BFF8B984496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DE1FFC7-1B0F-2B4F-A5BA-2DF268B2AD8B}" type="pres">
      <dgm:prSet presAssocID="{337BF66B-96C6-7745-8256-BFF8B984496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725D517-8BE2-1E44-BD3C-53EE43EC0E55}" srcId="{337BF66B-96C6-7745-8256-BFF8B984496F}" destId="{1696CCE2-9DA2-D447-BB79-C081212F0610}" srcOrd="1" destOrd="0" parTransId="{F8F94074-3620-5F4F-ADA2-A3D84BB5E930}" sibTransId="{82975E60-C951-8747-A08E-1F7224E84E57}"/>
    <dgm:cxn modelId="{E2E83F3B-6BA4-A541-880E-BC600E95742D}" srcId="{337BF66B-96C6-7745-8256-BFF8B984496F}" destId="{38D6DED7-D70A-5649-A51A-1064A5ED00D9}" srcOrd="2" destOrd="0" parTransId="{C21177E2-783C-9B43-8793-5B9CCD738194}" sibTransId="{88B342A8-2925-E846-8119-45F85D4828D9}"/>
    <dgm:cxn modelId="{6E8F19AB-A33F-8842-B1B5-8BE77176E9D6}" type="presOf" srcId="{337BF66B-96C6-7745-8256-BFF8B984496F}" destId="{892740D3-24A9-904F-AB6C-6D89C99F1745}" srcOrd="0" destOrd="0" presId="urn:microsoft.com/office/officeart/2005/8/layout/matrix3"/>
    <dgm:cxn modelId="{0996CFD8-95B8-E349-9CD9-AD15D568DFD6}" type="presOf" srcId="{1696CCE2-9DA2-D447-BB79-C081212F0610}" destId="{F02AF2BE-E073-7848-9BEC-32F4C3E3D56B}" srcOrd="0" destOrd="0" presId="urn:microsoft.com/office/officeart/2005/8/layout/matrix3"/>
    <dgm:cxn modelId="{85EBDED8-4BEC-524E-AFB0-0EDB5AA999FF}" srcId="{337BF66B-96C6-7745-8256-BFF8B984496F}" destId="{996D90CF-42CF-A04F-B5EB-58FDE0769A03}" srcOrd="0" destOrd="0" parTransId="{50783493-ED38-D842-91FE-A821108EFD75}" sibTransId="{DAA92ED0-F5AD-DC46-8347-989545877240}"/>
    <dgm:cxn modelId="{179632D9-4EB3-ED49-B89B-119033744AD0}" srcId="{337BF66B-96C6-7745-8256-BFF8B984496F}" destId="{78A99504-8395-1F41-A0FB-98F6B327BEB5}" srcOrd="3" destOrd="0" parTransId="{E924A11A-DB33-3547-AEB1-ABB6396F23B2}" sibTransId="{8D44CEA6-0930-DC4A-B260-3854A1A57D29}"/>
    <dgm:cxn modelId="{2719D2E4-4E1F-A240-9E4A-13F61A682BD7}" type="presOf" srcId="{38D6DED7-D70A-5649-A51A-1064A5ED00D9}" destId="{1DC716BE-E7C1-D346-891B-5418989A43E3}" srcOrd="0" destOrd="0" presId="urn:microsoft.com/office/officeart/2005/8/layout/matrix3"/>
    <dgm:cxn modelId="{8B70E7E4-1F6F-D446-A972-A6CC9788A95F}" type="presOf" srcId="{78A99504-8395-1F41-A0FB-98F6B327BEB5}" destId="{3DE1FFC7-1B0F-2B4F-A5BA-2DF268B2AD8B}" srcOrd="0" destOrd="0" presId="urn:microsoft.com/office/officeart/2005/8/layout/matrix3"/>
    <dgm:cxn modelId="{620088FF-9367-4C45-A801-31E8DC52D6EF}" type="presOf" srcId="{996D90CF-42CF-A04F-B5EB-58FDE0769A03}" destId="{901D2902-E611-FF42-AA80-CC1297710746}" srcOrd="0" destOrd="0" presId="urn:microsoft.com/office/officeart/2005/8/layout/matrix3"/>
    <dgm:cxn modelId="{93B43675-7E83-5E42-B02E-3453A09767E8}" type="presParOf" srcId="{892740D3-24A9-904F-AB6C-6D89C99F1745}" destId="{D4986AF1-18CF-1947-B04F-BE6F34280D01}" srcOrd="0" destOrd="0" presId="urn:microsoft.com/office/officeart/2005/8/layout/matrix3"/>
    <dgm:cxn modelId="{FF550625-CD9E-EC42-825E-D18E984D8E6E}" type="presParOf" srcId="{892740D3-24A9-904F-AB6C-6D89C99F1745}" destId="{901D2902-E611-FF42-AA80-CC1297710746}" srcOrd="1" destOrd="0" presId="urn:microsoft.com/office/officeart/2005/8/layout/matrix3"/>
    <dgm:cxn modelId="{E012140F-07B5-F64F-B7FC-D9953C679F34}" type="presParOf" srcId="{892740D3-24A9-904F-AB6C-6D89C99F1745}" destId="{F02AF2BE-E073-7848-9BEC-32F4C3E3D56B}" srcOrd="2" destOrd="0" presId="urn:microsoft.com/office/officeart/2005/8/layout/matrix3"/>
    <dgm:cxn modelId="{868C38F7-75DD-A34C-B05F-817F57D6207F}" type="presParOf" srcId="{892740D3-24A9-904F-AB6C-6D89C99F1745}" destId="{1DC716BE-E7C1-D346-891B-5418989A43E3}" srcOrd="3" destOrd="0" presId="urn:microsoft.com/office/officeart/2005/8/layout/matrix3"/>
    <dgm:cxn modelId="{CF5FB48A-8526-2B48-82B6-73CBD1313C72}" type="presParOf" srcId="{892740D3-24A9-904F-AB6C-6D89C99F1745}" destId="{3DE1FFC7-1B0F-2B4F-A5BA-2DF268B2AD8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E1B39-CF34-1240-B189-CC2FB5483BFF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CA5021-9568-D748-BBCF-73CAD3A20BE9}">
      <dgm:prSet/>
      <dgm:spPr/>
      <dgm:t>
        <a:bodyPr/>
        <a:lstStyle/>
        <a:p>
          <a:r>
            <a:rPr lang="en-US" b="0" i="0" dirty="0"/>
            <a:t>Design push-based, event-driven pipelines</a:t>
          </a:r>
          <a:endParaRPr lang="en-US" dirty="0"/>
        </a:p>
      </dgm:t>
    </dgm:pt>
    <dgm:pt modelId="{188D7FA8-3410-F142-BEF0-3ADD37CB41C4}" type="parTrans" cxnId="{3D45A89A-35E3-B742-AF4D-33230722AE66}">
      <dgm:prSet/>
      <dgm:spPr/>
      <dgm:t>
        <a:bodyPr/>
        <a:lstStyle/>
        <a:p>
          <a:endParaRPr lang="en-US"/>
        </a:p>
      </dgm:t>
    </dgm:pt>
    <dgm:pt modelId="{DA503518-34C5-134B-A8F3-9D64718DC0C9}" type="sibTrans" cxnId="{3D45A89A-35E3-B742-AF4D-33230722AE66}">
      <dgm:prSet/>
      <dgm:spPr/>
      <dgm:t>
        <a:bodyPr/>
        <a:lstStyle/>
        <a:p>
          <a:endParaRPr lang="en-US"/>
        </a:p>
      </dgm:t>
    </dgm:pt>
    <dgm:pt modelId="{F6619B71-2928-544A-B64A-C9FA65327FC0}">
      <dgm:prSet/>
      <dgm:spPr/>
      <dgm:t>
        <a:bodyPr/>
        <a:lstStyle/>
        <a:p>
          <a:r>
            <a:rPr lang="en-US" b="0" i="0" dirty="0"/>
            <a:t>Write single-purpose, stateless functions</a:t>
          </a:r>
          <a:endParaRPr lang="en-US" dirty="0"/>
        </a:p>
      </dgm:t>
    </dgm:pt>
    <dgm:pt modelId="{2E7FDE6B-F323-1F41-AEF1-283FCA0F7DC1}" type="parTrans" cxnId="{8D093967-E35C-F546-81CD-F334250E6B99}">
      <dgm:prSet/>
      <dgm:spPr/>
      <dgm:t>
        <a:bodyPr/>
        <a:lstStyle/>
        <a:p>
          <a:endParaRPr lang="en-US"/>
        </a:p>
      </dgm:t>
    </dgm:pt>
    <dgm:pt modelId="{FC054DB2-0DAB-1847-896E-B05957178720}" type="sibTrans" cxnId="{8D093967-E35C-F546-81CD-F334250E6B99}">
      <dgm:prSet/>
      <dgm:spPr/>
      <dgm:t>
        <a:bodyPr/>
        <a:lstStyle/>
        <a:p>
          <a:endParaRPr lang="en-US"/>
        </a:p>
      </dgm:t>
    </dgm:pt>
    <dgm:pt modelId="{B7F5A491-BF72-B847-8C2C-B23B69A4CE9E}">
      <dgm:prSet/>
      <dgm:spPr/>
      <dgm:t>
        <a:bodyPr/>
        <a:lstStyle/>
        <a:p>
          <a:r>
            <a:rPr lang="en-US" b="0" i="0" dirty="0"/>
            <a:t>Execute functions on demand and use the exact resources that are needed  </a:t>
          </a:r>
          <a:endParaRPr lang="en-US" dirty="0"/>
        </a:p>
      </dgm:t>
    </dgm:pt>
    <dgm:pt modelId="{4FCDE73B-0587-3F4E-918B-765388072898}" type="parTrans" cxnId="{3D274E96-49DF-9446-AA2C-8DE5772E8FF3}">
      <dgm:prSet/>
      <dgm:spPr/>
      <dgm:t>
        <a:bodyPr/>
        <a:lstStyle/>
        <a:p>
          <a:endParaRPr lang="en-US"/>
        </a:p>
      </dgm:t>
    </dgm:pt>
    <dgm:pt modelId="{C1D9996A-6079-4C46-BEA4-DFABCA18D6DF}" type="sibTrans" cxnId="{3D274E96-49DF-9446-AA2C-8DE5772E8FF3}">
      <dgm:prSet/>
      <dgm:spPr/>
      <dgm:t>
        <a:bodyPr/>
        <a:lstStyle/>
        <a:p>
          <a:endParaRPr lang="en-US"/>
        </a:p>
      </dgm:t>
    </dgm:pt>
    <dgm:pt modelId="{80D75220-61D3-B943-A5BD-CB0C3C3E1FF6}">
      <dgm:prSet/>
      <dgm:spPr/>
      <dgm:t>
        <a:bodyPr/>
        <a:lstStyle/>
        <a:p>
          <a:r>
            <a:rPr lang="en-US" b="0" i="0" dirty="0"/>
            <a:t>Three Pillars of Observability: Logs, Metrics, &amp; Traces</a:t>
          </a:r>
          <a:endParaRPr lang="en-US" dirty="0"/>
        </a:p>
      </dgm:t>
    </dgm:pt>
    <dgm:pt modelId="{C712A577-853B-8445-9A87-EDA52F3E7309}" type="parTrans" cxnId="{6D0A2A14-FF49-0C40-B6FC-5A66DAF5F1E1}">
      <dgm:prSet/>
      <dgm:spPr/>
      <dgm:t>
        <a:bodyPr/>
        <a:lstStyle/>
        <a:p>
          <a:endParaRPr lang="en-US"/>
        </a:p>
      </dgm:t>
    </dgm:pt>
    <dgm:pt modelId="{5F8BA88B-C438-0E45-A94B-A0BEE3FC08C1}" type="sibTrans" cxnId="{6D0A2A14-FF49-0C40-B6FC-5A66DAF5F1E1}">
      <dgm:prSet/>
      <dgm:spPr/>
      <dgm:t>
        <a:bodyPr/>
        <a:lstStyle/>
        <a:p>
          <a:endParaRPr lang="en-US"/>
        </a:p>
      </dgm:t>
    </dgm:pt>
    <dgm:pt modelId="{BE13BA5E-DCBA-8D41-A1E1-00F6A084FA80}" type="pres">
      <dgm:prSet presAssocID="{128E1B39-CF34-1240-B189-CC2FB5483BFF}" presName="linearFlow" presStyleCnt="0">
        <dgm:presLayoutVars>
          <dgm:dir/>
          <dgm:resizeHandles val="exact"/>
        </dgm:presLayoutVars>
      </dgm:prSet>
      <dgm:spPr/>
    </dgm:pt>
    <dgm:pt modelId="{19719AC9-E8A2-344F-BF99-3BA134AE24E3}" type="pres">
      <dgm:prSet presAssocID="{29CA5021-9568-D748-BBCF-73CAD3A20BE9}" presName="composite" presStyleCnt="0"/>
      <dgm:spPr/>
    </dgm:pt>
    <dgm:pt modelId="{B8C50950-0764-0942-886E-69E5773AE4D7}" type="pres">
      <dgm:prSet presAssocID="{29CA5021-9568-D748-BBCF-73CAD3A20BE9}" presName="imgShp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A17166C-E81D-344B-A117-1159D31E186F}" type="pres">
      <dgm:prSet presAssocID="{29CA5021-9568-D748-BBCF-73CAD3A20BE9}" presName="txShp" presStyleLbl="node1" presStyleIdx="0" presStyleCnt="4">
        <dgm:presLayoutVars>
          <dgm:bulletEnabled val="1"/>
        </dgm:presLayoutVars>
      </dgm:prSet>
      <dgm:spPr/>
    </dgm:pt>
    <dgm:pt modelId="{0499237D-1698-3A4A-A5AB-BAC7CB7BB136}" type="pres">
      <dgm:prSet presAssocID="{DA503518-34C5-134B-A8F3-9D64718DC0C9}" presName="spacing" presStyleCnt="0"/>
      <dgm:spPr/>
    </dgm:pt>
    <dgm:pt modelId="{26C8B094-66A8-2A48-8BB5-7E9C557E0670}" type="pres">
      <dgm:prSet presAssocID="{F6619B71-2928-544A-B64A-C9FA65327FC0}" presName="composite" presStyleCnt="0"/>
      <dgm:spPr/>
    </dgm:pt>
    <dgm:pt modelId="{AC072803-80C9-894F-B536-5FA38FEA0169}" type="pres">
      <dgm:prSet presAssocID="{F6619B71-2928-544A-B64A-C9FA65327FC0}" presName="imgShp" presStyleLbl="fgImgPlace1" presStyleIdx="1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91A4948-FFF8-5B4D-86B3-73804DA9E1C5}" type="pres">
      <dgm:prSet presAssocID="{F6619B71-2928-544A-B64A-C9FA65327FC0}" presName="txShp" presStyleLbl="node1" presStyleIdx="1" presStyleCnt="4">
        <dgm:presLayoutVars>
          <dgm:bulletEnabled val="1"/>
        </dgm:presLayoutVars>
      </dgm:prSet>
      <dgm:spPr/>
    </dgm:pt>
    <dgm:pt modelId="{0C5C6817-04CB-C345-8BC3-D57A6C574B89}" type="pres">
      <dgm:prSet presAssocID="{FC054DB2-0DAB-1847-896E-B05957178720}" presName="spacing" presStyleCnt="0"/>
      <dgm:spPr/>
    </dgm:pt>
    <dgm:pt modelId="{CBBFF24C-A402-5646-B7CC-EC8BF4E66B82}" type="pres">
      <dgm:prSet presAssocID="{B7F5A491-BF72-B847-8C2C-B23B69A4CE9E}" presName="composite" presStyleCnt="0"/>
      <dgm:spPr/>
    </dgm:pt>
    <dgm:pt modelId="{2C520F60-D079-6B49-929A-4D4D347A0880}" type="pres">
      <dgm:prSet presAssocID="{B7F5A491-BF72-B847-8C2C-B23B69A4CE9E}" presName="imgShp" presStyleLbl="fgImgPlace1" presStyleIdx="2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DFAB2CA-3C67-A04E-ACBC-9E2B3C52B41F}" type="pres">
      <dgm:prSet presAssocID="{B7F5A491-BF72-B847-8C2C-B23B69A4CE9E}" presName="txShp" presStyleLbl="node1" presStyleIdx="2" presStyleCnt="4">
        <dgm:presLayoutVars>
          <dgm:bulletEnabled val="1"/>
        </dgm:presLayoutVars>
      </dgm:prSet>
      <dgm:spPr/>
    </dgm:pt>
    <dgm:pt modelId="{662ABB63-DAA9-594D-BC6F-FFA3605D30E6}" type="pres">
      <dgm:prSet presAssocID="{C1D9996A-6079-4C46-BEA4-DFABCA18D6DF}" presName="spacing" presStyleCnt="0"/>
      <dgm:spPr/>
    </dgm:pt>
    <dgm:pt modelId="{45CD48D4-7CBB-8247-9177-C831FD420936}" type="pres">
      <dgm:prSet presAssocID="{80D75220-61D3-B943-A5BD-CB0C3C3E1FF6}" presName="composite" presStyleCnt="0"/>
      <dgm:spPr/>
    </dgm:pt>
    <dgm:pt modelId="{0839EE9A-D635-884B-966B-954EF923A525}" type="pres">
      <dgm:prSet presAssocID="{80D75220-61D3-B943-A5BD-CB0C3C3E1FF6}" presName="imgShp" presStyleLbl="fgImgPlace1" presStyleIdx="3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83AB671-2B06-E047-89D2-1795BE72E32C}" type="pres">
      <dgm:prSet presAssocID="{80D75220-61D3-B943-A5BD-CB0C3C3E1FF6}" presName="txShp" presStyleLbl="node1" presStyleIdx="3" presStyleCnt="4">
        <dgm:presLayoutVars>
          <dgm:bulletEnabled val="1"/>
        </dgm:presLayoutVars>
      </dgm:prSet>
      <dgm:spPr/>
    </dgm:pt>
  </dgm:ptLst>
  <dgm:cxnLst>
    <dgm:cxn modelId="{6D0A2A14-FF49-0C40-B6FC-5A66DAF5F1E1}" srcId="{128E1B39-CF34-1240-B189-CC2FB5483BFF}" destId="{80D75220-61D3-B943-A5BD-CB0C3C3E1FF6}" srcOrd="3" destOrd="0" parTransId="{C712A577-853B-8445-9A87-EDA52F3E7309}" sibTransId="{5F8BA88B-C438-0E45-A94B-A0BEE3FC08C1}"/>
    <dgm:cxn modelId="{8D093967-E35C-F546-81CD-F334250E6B99}" srcId="{128E1B39-CF34-1240-B189-CC2FB5483BFF}" destId="{F6619B71-2928-544A-B64A-C9FA65327FC0}" srcOrd="1" destOrd="0" parTransId="{2E7FDE6B-F323-1F41-AEF1-283FCA0F7DC1}" sibTransId="{FC054DB2-0DAB-1847-896E-B05957178720}"/>
    <dgm:cxn modelId="{3D274E96-49DF-9446-AA2C-8DE5772E8FF3}" srcId="{128E1B39-CF34-1240-B189-CC2FB5483BFF}" destId="{B7F5A491-BF72-B847-8C2C-B23B69A4CE9E}" srcOrd="2" destOrd="0" parTransId="{4FCDE73B-0587-3F4E-918B-765388072898}" sibTransId="{C1D9996A-6079-4C46-BEA4-DFABCA18D6DF}"/>
    <dgm:cxn modelId="{1310B898-9E5F-D44D-8804-3103C0418AD6}" type="presOf" srcId="{B7F5A491-BF72-B847-8C2C-B23B69A4CE9E}" destId="{DDFAB2CA-3C67-A04E-ACBC-9E2B3C52B41F}" srcOrd="0" destOrd="0" presId="urn:microsoft.com/office/officeart/2005/8/layout/vList3"/>
    <dgm:cxn modelId="{3D45A89A-35E3-B742-AF4D-33230722AE66}" srcId="{128E1B39-CF34-1240-B189-CC2FB5483BFF}" destId="{29CA5021-9568-D748-BBCF-73CAD3A20BE9}" srcOrd="0" destOrd="0" parTransId="{188D7FA8-3410-F142-BEF0-3ADD37CB41C4}" sibTransId="{DA503518-34C5-134B-A8F3-9D64718DC0C9}"/>
    <dgm:cxn modelId="{B449B3A0-E4C8-3A47-B195-BEE29C6ED360}" type="presOf" srcId="{F6619B71-2928-544A-B64A-C9FA65327FC0}" destId="{C91A4948-FFF8-5B4D-86B3-73804DA9E1C5}" srcOrd="0" destOrd="0" presId="urn:microsoft.com/office/officeart/2005/8/layout/vList3"/>
    <dgm:cxn modelId="{C5316CC2-8EC0-024C-B347-6F71E70C3B9F}" type="presOf" srcId="{29CA5021-9568-D748-BBCF-73CAD3A20BE9}" destId="{6A17166C-E81D-344B-A117-1159D31E186F}" srcOrd="0" destOrd="0" presId="urn:microsoft.com/office/officeart/2005/8/layout/vList3"/>
    <dgm:cxn modelId="{C647FAD1-7D19-2447-9A4F-B6ABA4754561}" type="presOf" srcId="{128E1B39-CF34-1240-B189-CC2FB5483BFF}" destId="{BE13BA5E-DCBA-8D41-A1E1-00F6A084FA80}" srcOrd="0" destOrd="0" presId="urn:microsoft.com/office/officeart/2005/8/layout/vList3"/>
    <dgm:cxn modelId="{A61476FD-A652-D241-843E-30F03D0F0F88}" type="presOf" srcId="{80D75220-61D3-B943-A5BD-CB0C3C3E1FF6}" destId="{683AB671-2B06-E047-89D2-1795BE72E32C}" srcOrd="0" destOrd="0" presId="urn:microsoft.com/office/officeart/2005/8/layout/vList3"/>
    <dgm:cxn modelId="{284D6519-CA97-204E-8E98-9F66AFF0F35A}" type="presParOf" srcId="{BE13BA5E-DCBA-8D41-A1E1-00F6A084FA80}" destId="{19719AC9-E8A2-344F-BF99-3BA134AE24E3}" srcOrd="0" destOrd="0" presId="urn:microsoft.com/office/officeart/2005/8/layout/vList3"/>
    <dgm:cxn modelId="{F8C4CACB-D2D8-5948-BED4-24421EBAE19D}" type="presParOf" srcId="{19719AC9-E8A2-344F-BF99-3BA134AE24E3}" destId="{B8C50950-0764-0942-886E-69E5773AE4D7}" srcOrd="0" destOrd="0" presId="urn:microsoft.com/office/officeart/2005/8/layout/vList3"/>
    <dgm:cxn modelId="{5DAC23F3-A39E-8741-8A6B-DF7CAE99A94A}" type="presParOf" srcId="{19719AC9-E8A2-344F-BF99-3BA134AE24E3}" destId="{6A17166C-E81D-344B-A117-1159D31E186F}" srcOrd="1" destOrd="0" presId="urn:microsoft.com/office/officeart/2005/8/layout/vList3"/>
    <dgm:cxn modelId="{72B90AA7-138E-9440-AE64-E08A09F183A5}" type="presParOf" srcId="{BE13BA5E-DCBA-8D41-A1E1-00F6A084FA80}" destId="{0499237D-1698-3A4A-A5AB-BAC7CB7BB136}" srcOrd="1" destOrd="0" presId="urn:microsoft.com/office/officeart/2005/8/layout/vList3"/>
    <dgm:cxn modelId="{7C280C9E-DACD-0E44-A443-492604026DD8}" type="presParOf" srcId="{BE13BA5E-DCBA-8D41-A1E1-00F6A084FA80}" destId="{26C8B094-66A8-2A48-8BB5-7E9C557E0670}" srcOrd="2" destOrd="0" presId="urn:microsoft.com/office/officeart/2005/8/layout/vList3"/>
    <dgm:cxn modelId="{033C6B82-3675-8945-8146-B3D35B5F969F}" type="presParOf" srcId="{26C8B094-66A8-2A48-8BB5-7E9C557E0670}" destId="{AC072803-80C9-894F-B536-5FA38FEA0169}" srcOrd="0" destOrd="0" presId="urn:microsoft.com/office/officeart/2005/8/layout/vList3"/>
    <dgm:cxn modelId="{5837E0C4-49A0-7141-A50D-1E15E5B170DA}" type="presParOf" srcId="{26C8B094-66A8-2A48-8BB5-7E9C557E0670}" destId="{C91A4948-FFF8-5B4D-86B3-73804DA9E1C5}" srcOrd="1" destOrd="0" presId="urn:microsoft.com/office/officeart/2005/8/layout/vList3"/>
    <dgm:cxn modelId="{205C287A-8A99-C04F-99D1-7FFF072D3407}" type="presParOf" srcId="{BE13BA5E-DCBA-8D41-A1E1-00F6A084FA80}" destId="{0C5C6817-04CB-C345-8BC3-D57A6C574B89}" srcOrd="3" destOrd="0" presId="urn:microsoft.com/office/officeart/2005/8/layout/vList3"/>
    <dgm:cxn modelId="{E61AB0F4-EEF8-8448-A759-47DB3C772EBD}" type="presParOf" srcId="{BE13BA5E-DCBA-8D41-A1E1-00F6A084FA80}" destId="{CBBFF24C-A402-5646-B7CC-EC8BF4E66B82}" srcOrd="4" destOrd="0" presId="urn:microsoft.com/office/officeart/2005/8/layout/vList3"/>
    <dgm:cxn modelId="{EF52B187-E243-0149-8B63-332C1AC8E92C}" type="presParOf" srcId="{CBBFF24C-A402-5646-B7CC-EC8BF4E66B82}" destId="{2C520F60-D079-6B49-929A-4D4D347A0880}" srcOrd="0" destOrd="0" presId="urn:microsoft.com/office/officeart/2005/8/layout/vList3"/>
    <dgm:cxn modelId="{286DC82E-93A9-FD4A-97EE-1CC735B2E1E9}" type="presParOf" srcId="{CBBFF24C-A402-5646-B7CC-EC8BF4E66B82}" destId="{DDFAB2CA-3C67-A04E-ACBC-9E2B3C52B41F}" srcOrd="1" destOrd="0" presId="urn:microsoft.com/office/officeart/2005/8/layout/vList3"/>
    <dgm:cxn modelId="{C2C0B6F5-D3C3-8A44-A79E-65A10F49641D}" type="presParOf" srcId="{BE13BA5E-DCBA-8D41-A1E1-00F6A084FA80}" destId="{662ABB63-DAA9-594D-BC6F-FFA3605D30E6}" srcOrd="5" destOrd="0" presId="urn:microsoft.com/office/officeart/2005/8/layout/vList3"/>
    <dgm:cxn modelId="{461AA184-82F3-8644-ABC3-260D3E838238}" type="presParOf" srcId="{BE13BA5E-DCBA-8D41-A1E1-00F6A084FA80}" destId="{45CD48D4-7CBB-8247-9177-C831FD420936}" srcOrd="6" destOrd="0" presId="urn:microsoft.com/office/officeart/2005/8/layout/vList3"/>
    <dgm:cxn modelId="{EAA88875-DBA6-474D-999B-3D48F1FDAC65}" type="presParOf" srcId="{45CD48D4-7CBB-8247-9177-C831FD420936}" destId="{0839EE9A-D635-884B-966B-954EF923A525}" srcOrd="0" destOrd="0" presId="urn:microsoft.com/office/officeart/2005/8/layout/vList3"/>
    <dgm:cxn modelId="{4D07E769-F1E0-5547-AEB8-243959DE8773}" type="presParOf" srcId="{45CD48D4-7CBB-8247-9177-C831FD420936}" destId="{683AB671-2B06-E047-89D2-1795BE72E32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986AF1-18CF-1947-B04F-BE6F34280D01}">
      <dsp:nvSpPr>
        <dsp:cNvPr id="0" name=""/>
        <dsp:cNvSpPr/>
      </dsp:nvSpPr>
      <dsp:spPr>
        <a:xfrm>
          <a:off x="2654082" y="0"/>
          <a:ext cx="3876388" cy="387638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D2902-E611-FF42-AA80-CC1297710746}">
      <dsp:nvSpPr>
        <dsp:cNvPr id="0" name=""/>
        <dsp:cNvSpPr/>
      </dsp:nvSpPr>
      <dsp:spPr>
        <a:xfrm>
          <a:off x="3057924" y="368256"/>
          <a:ext cx="1511791" cy="1511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Microservices architecture</a:t>
          </a:r>
        </a:p>
      </dsp:txBody>
      <dsp:txXfrm>
        <a:off x="3131724" y="442056"/>
        <a:ext cx="1364191" cy="1364191"/>
      </dsp:txXfrm>
    </dsp:sp>
    <dsp:sp modelId="{F02AF2BE-E073-7848-9BEC-32F4C3E3D56B}">
      <dsp:nvSpPr>
        <dsp:cNvPr id="0" name=""/>
        <dsp:cNvSpPr/>
      </dsp:nvSpPr>
      <dsp:spPr>
        <a:xfrm>
          <a:off x="4686007" y="368256"/>
          <a:ext cx="1511791" cy="1511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Cloud-native architecture</a:t>
          </a:r>
        </a:p>
      </dsp:txBody>
      <dsp:txXfrm>
        <a:off x="4759807" y="442056"/>
        <a:ext cx="1364191" cy="1364191"/>
      </dsp:txXfrm>
    </dsp:sp>
    <dsp:sp modelId="{1DC716BE-E7C1-D346-891B-5418989A43E3}">
      <dsp:nvSpPr>
        <dsp:cNvPr id="0" name=""/>
        <dsp:cNvSpPr/>
      </dsp:nvSpPr>
      <dsp:spPr>
        <a:xfrm>
          <a:off x="3057924" y="1996339"/>
          <a:ext cx="1511791" cy="1511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Event-driven serverless architecture</a:t>
          </a:r>
        </a:p>
      </dsp:txBody>
      <dsp:txXfrm>
        <a:off x="3131724" y="2070139"/>
        <a:ext cx="1364191" cy="1364191"/>
      </dsp:txXfrm>
    </dsp:sp>
    <dsp:sp modelId="{3DE1FFC7-1B0F-2B4F-A5BA-2DF268B2AD8B}">
      <dsp:nvSpPr>
        <dsp:cNvPr id="0" name=""/>
        <dsp:cNvSpPr/>
      </dsp:nvSpPr>
      <dsp:spPr>
        <a:xfrm>
          <a:off x="4686007" y="1996339"/>
          <a:ext cx="1511791" cy="1511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Cloud-based architecture</a:t>
          </a:r>
        </a:p>
      </dsp:txBody>
      <dsp:txXfrm>
        <a:off x="4759807" y="2070139"/>
        <a:ext cx="1364191" cy="1364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7166C-E81D-344B-A117-1159D31E186F}">
      <dsp:nvSpPr>
        <dsp:cNvPr id="0" name=""/>
        <dsp:cNvSpPr/>
      </dsp:nvSpPr>
      <dsp:spPr>
        <a:xfrm rot="10800000">
          <a:off x="1641309" y="2095"/>
          <a:ext cx="5721442" cy="8007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12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Design push-based, event-driven pipelines</a:t>
          </a:r>
          <a:endParaRPr lang="en-US" sz="2300" kern="1200" dirty="0"/>
        </a:p>
      </dsp:txBody>
      <dsp:txXfrm rot="10800000">
        <a:off x="1841503" y="2095"/>
        <a:ext cx="5521248" cy="800775"/>
      </dsp:txXfrm>
    </dsp:sp>
    <dsp:sp modelId="{B8C50950-0764-0942-886E-69E5773AE4D7}">
      <dsp:nvSpPr>
        <dsp:cNvPr id="0" name=""/>
        <dsp:cNvSpPr/>
      </dsp:nvSpPr>
      <dsp:spPr>
        <a:xfrm>
          <a:off x="1240921" y="2095"/>
          <a:ext cx="800775" cy="80077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91A4948-FFF8-5B4D-86B3-73804DA9E1C5}">
      <dsp:nvSpPr>
        <dsp:cNvPr id="0" name=""/>
        <dsp:cNvSpPr/>
      </dsp:nvSpPr>
      <dsp:spPr>
        <a:xfrm rot="10800000">
          <a:off x="1641309" y="1041909"/>
          <a:ext cx="5721442" cy="8007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12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Write single-purpose, stateless functions</a:t>
          </a:r>
          <a:endParaRPr lang="en-US" sz="2300" kern="1200" dirty="0"/>
        </a:p>
      </dsp:txBody>
      <dsp:txXfrm rot="10800000">
        <a:off x="1841503" y="1041909"/>
        <a:ext cx="5521248" cy="800775"/>
      </dsp:txXfrm>
    </dsp:sp>
    <dsp:sp modelId="{AC072803-80C9-894F-B536-5FA38FEA0169}">
      <dsp:nvSpPr>
        <dsp:cNvPr id="0" name=""/>
        <dsp:cNvSpPr/>
      </dsp:nvSpPr>
      <dsp:spPr>
        <a:xfrm>
          <a:off x="1240921" y="1041909"/>
          <a:ext cx="800775" cy="80077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FAB2CA-3C67-A04E-ACBC-9E2B3C52B41F}">
      <dsp:nvSpPr>
        <dsp:cNvPr id="0" name=""/>
        <dsp:cNvSpPr/>
      </dsp:nvSpPr>
      <dsp:spPr>
        <a:xfrm rot="10800000">
          <a:off x="1641309" y="2081722"/>
          <a:ext cx="5721442" cy="8007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12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Execute functions on demand and use the exact resources that are needed  </a:t>
          </a:r>
          <a:endParaRPr lang="en-US" sz="2300" kern="1200" dirty="0"/>
        </a:p>
      </dsp:txBody>
      <dsp:txXfrm rot="10800000">
        <a:off x="1841503" y="2081722"/>
        <a:ext cx="5521248" cy="800775"/>
      </dsp:txXfrm>
    </dsp:sp>
    <dsp:sp modelId="{2C520F60-D079-6B49-929A-4D4D347A0880}">
      <dsp:nvSpPr>
        <dsp:cNvPr id="0" name=""/>
        <dsp:cNvSpPr/>
      </dsp:nvSpPr>
      <dsp:spPr>
        <a:xfrm>
          <a:off x="1240921" y="2081722"/>
          <a:ext cx="800775" cy="80077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3AB671-2B06-E047-89D2-1795BE72E32C}">
      <dsp:nvSpPr>
        <dsp:cNvPr id="0" name=""/>
        <dsp:cNvSpPr/>
      </dsp:nvSpPr>
      <dsp:spPr>
        <a:xfrm rot="10800000">
          <a:off x="1641309" y="3121536"/>
          <a:ext cx="5721442" cy="8007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12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Three Pillars of Observability: Logs, Metrics, &amp; Traces</a:t>
          </a:r>
          <a:endParaRPr lang="en-US" sz="2300" kern="1200" dirty="0"/>
        </a:p>
      </dsp:txBody>
      <dsp:txXfrm rot="10800000">
        <a:off x="1841503" y="3121536"/>
        <a:ext cx="5521248" cy="800775"/>
      </dsp:txXfrm>
    </dsp:sp>
    <dsp:sp modelId="{0839EE9A-D635-884B-966B-954EF923A525}">
      <dsp:nvSpPr>
        <dsp:cNvPr id="0" name=""/>
        <dsp:cNvSpPr/>
      </dsp:nvSpPr>
      <dsp:spPr>
        <a:xfrm>
          <a:off x="1240921" y="3121536"/>
          <a:ext cx="800775" cy="80077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5E2144-3D7E-4017-B617-782D731A50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A16EA-C69E-4CBE-8AF0-773269CC15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AD9DC-148D-4ECB-AECA-3E41971655D2}" type="datetimeFigureOut">
              <a:rPr lang="en-US" smtClean="0"/>
              <a:t>9/26/21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93580B-61D2-42B5-9802-3BDE1A0406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1829C-B364-44D8-A3C0-EC57F443AC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B1921-6DCA-4613-9569-4602743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4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0B25AC41-3BEC-9247-8322-91B80C013F2D}" type="datetimeFigureOut">
              <a:rPr lang="en-US" smtClean="0"/>
              <a:pPr/>
              <a:t>9/26/21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69C3F2ED-74C5-7D4F-8560-0CC253E9A4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3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123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Segment</a:t>
            </a:r>
            <a:r>
              <a:rPr lang="en-US" baseline="0" dirty="0"/>
              <a:t> application into microservices</a:t>
            </a:r>
          </a:p>
          <a:p>
            <a:endParaRPr lang="en-US" dirty="0"/>
          </a:p>
          <a:p>
            <a:r>
              <a:rPr lang="en-US" dirty="0"/>
              <a:t>Pay as you go</a:t>
            </a:r>
          </a:p>
          <a:p>
            <a:endParaRPr lang="en-US" dirty="0"/>
          </a:p>
          <a:p>
            <a:r>
              <a:rPr lang="en-US" dirty="0"/>
              <a:t>Utilize cloud services to help you understand your application and keep evolving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496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to adopt/replace a new technology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03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74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 applications designed as a collection of services and data are fully decoupled from the application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independently deployable and organized around business capabilities.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View Controller (MVC) framework. Sidecar, Ambassador, and Adapter are some of the frameworks that support microservices architectures.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66543-5E12-EF41-B728-D56631767C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35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The Right Tool for the Right Job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Micro Frontends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Everything is bundled together.  If you need to update, you need to deploy the entire application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An application can become too large and complex to make frequent changes.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The maintenance involves at least three layers of hardware and software.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12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serverless architecture is a way to build and run applications and services without having to manage infrastructure. Your application still runs on servers, but all the server management is done by cloud provider.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66543-5E12-EF41-B728-D56631767C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98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Front end should be able to interact with services directly in order to limit the number of serverless functions.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35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preservation combines policies, strategies and actions that ensure access to digital content over time.</a:t>
            </a:r>
          </a:p>
          <a:p>
            <a:r>
              <a:rPr lang="en-US" dirty="0"/>
              <a:t>Digital preservation strategies and actions address content creation, integrity and maintenance.</a:t>
            </a:r>
          </a:p>
          <a:p>
            <a:r>
              <a:rPr lang="en-US" dirty="0"/>
              <a:t>Content integrity includes verification mechanisms, routine audits, etc.</a:t>
            </a:r>
          </a:p>
          <a:p>
            <a:pPr lvl="1"/>
            <a:r>
              <a:rPr lang="en-US" dirty="0"/>
              <a:t>Check fixity of content held on preservation storage systems at regular intervals</a:t>
            </a:r>
          </a:p>
          <a:p>
            <a:pPr lvl="1"/>
            <a:r>
              <a:rPr lang="en-US" dirty="0"/>
              <a:t>Maintain logs of fixity info and supply audit on demand</a:t>
            </a:r>
          </a:p>
          <a:p>
            <a:pPr lvl="1"/>
            <a:r>
              <a:rPr lang="en-US" dirty="0"/>
              <a:t>Ability to detect corrupt data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Cloud-based serverless and microservice application </a:t>
            </a:r>
          </a:p>
          <a:p>
            <a:r>
              <a:rPr lang="en-US" dirty="0"/>
              <a:t>Run large amounts of fixity creation and validation asynchronously</a:t>
            </a:r>
          </a:p>
          <a:p>
            <a:r>
              <a:rPr lang="en-US" dirty="0"/>
              <a:t>Routine checking based on the policies we defined</a:t>
            </a:r>
          </a:p>
          <a:p>
            <a:r>
              <a:rPr lang="en-US" dirty="0"/>
              <a:t>The system can automatically scale up and down </a:t>
            </a:r>
          </a:p>
          <a:p>
            <a:r>
              <a:rPr lang="en-US" dirty="0"/>
              <a:t>Use only the resources that are required.</a:t>
            </a:r>
          </a:p>
          <a:p>
            <a:r>
              <a:rPr lang="en-US" dirty="0"/>
              <a:t>Without human intervention and system maintenance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91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6" name="Google Shape;3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9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384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files upload to a S3 bucket</a:t>
            </a:r>
          </a:p>
          <a:p>
            <a:pPr lvl="1"/>
            <a:r>
              <a:rPr lang="en-US" dirty="0"/>
              <a:t>S3 URL location of Common Crawl data</a:t>
            </a:r>
          </a:p>
          <a:p>
            <a:r>
              <a:rPr lang="en-US" dirty="0"/>
              <a:t>Trigger a Lambda function</a:t>
            </a:r>
          </a:p>
          <a:p>
            <a:r>
              <a:rPr lang="en-US" dirty="0"/>
              <a:t>Lambda function reads content in a task file and submits a batch job</a:t>
            </a:r>
          </a:p>
          <a:p>
            <a:r>
              <a:rPr lang="en-US" dirty="0"/>
              <a:t>Each batch job runs a container and processes the program workflow</a:t>
            </a:r>
          </a:p>
          <a:p>
            <a:r>
              <a:rPr lang="en-US" dirty="0"/>
              <a:t>Results upload to a S3 bucket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8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Applications planning to deploy in the cloud, and microservices are a critical part.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Delivery models: Storage-as-a-Service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Database-as-a-Service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Security-as-a-Service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Communication-as-a-Service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Integration-as-a-Service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Testing-as-a-Service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Process-as-a-Service</a:t>
            </a:r>
          </a:p>
          <a:p>
            <a:pPr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Amazon Web Services (AWS) has its well-architected framework.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Cloud native development is essential to getting applications to market quickly; it helps people, processes, and technologies to build, deploy, and manage apps that are ready for the cloud.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66543-5E12-EF41-B728-D56631767C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0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04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Using AWS Batch.  </a:t>
            </a:r>
            <a:endParaRPr/>
          </a:p>
        </p:txBody>
      </p:sp>
      <p:sp>
        <p:nvSpPr>
          <p:cNvPr id="417" name="Google Shape;4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multiple data source. On AWS and on-premises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42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73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networks of neurons in the brain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27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Modularity ---- build a complex network from simpler functional units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02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</a:t>
            </a:r>
            <a:r>
              <a:rPr lang="en-US" b="1" dirty="0">
                <a:solidFill>
                  <a:srgbClr val="E68230"/>
                </a:solidFill>
              </a:rPr>
              <a:t>representations</a:t>
            </a:r>
            <a:r>
              <a:rPr lang="en-US" dirty="0">
                <a:solidFill>
                  <a:srgbClr val="E68230"/>
                </a:solidFill>
              </a:rPr>
              <a:t> </a:t>
            </a:r>
            <a:r>
              <a:rPr lang="en-US" dirty="0"/>
              <a:t>of data. Exceptionally effective at </a:t>
            </a:r>
            <a:r>
              <a:rPr lang="en-US" b="1" dirty="0">
                <a:solidFill>
                  <a:srgbClr val="E68230"/>
                </a:solidFill>
              </a:rPr>
              <a:t>learning patterns</a:t>
            </a:r>
          </a:p>
          <a:p>
            <a:endParaRPr lang="en-US" b="1" dirty="0">
              <a:solidFill>
                <a:srgbClr val="E6823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8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795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yinlinchen</a:t>
            </a:r>
            <a:r>
              <a:rPr lang="en-US" dirty="0"/>
              <a:t>/awesome-</a:t>
            </a:r>
            <a:r>
              <a:rPr lang="en-US" dirty="0" err="1"/>
              <a:t>sagemaker</a:t>
            </a:r>
            <a:r>
              <a:rPr lang="en-US" dirty="0"/>
              <a:t>/tree/master/examples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101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44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Handle, DOI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54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iawa.lib.vt.edu</a:t>
            </a:r>
            <a:r>
              <a:rPr lang="en-US" dirty="0"/>
              <a:t>/archive/8x13502w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6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50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Github</a:t>
            </a:r>
            <a:r>
              <a:rPr lang="en-US" dirty="0"/>
              <a:t> -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42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0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784" y="2688966"/>
            <a:ext cx="6400800" cy="1749534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FAA63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31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DA0DECC-A1CD-3A45-A319-FA5814899B6D}" type="datetimeFigureOut">
              <a:rPr lang="en-US" smtClean="0"/>
              <a:pPr/>
              <a:t>9/26/21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8F736F-EF12-B249-AF0D-385560EED9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8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55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888" y="1674428"/>
            <a:ext cx="5066628" cy="1250668"/>
          </a:xfr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688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45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877752"/>
            <a:ext cx="7772400" cy="1021556"/>
          </a:xfrm>
        </p:spPr>
        <p:txBody>
          <a:bodyPr anchor="ctr">
            <a:noAutofit/>
          </a:bodyPr>
          <a:lstStyle>
            <a:lvl1pPr algn="l">
              <a:defRPr sz="2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483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51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128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706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02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47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2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100000">
              <a:schemeClr val="bg1">
                <a:lumMod val="9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739" y="1391477"/>
            <a:ext cx="8205304" cy="320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81935" y="4669708"/>
            <a:ext cx="9291483" cy="0"/>
          </a:xfrm>
          <a:prstGeom prst="line">
            <a:avLst/>
          </a:prstGeom>
          <a:ln w="3175" cmpd="sng">
            <a:solidFill>
              <a:srgbClr val="272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864" y="4740148"/>
            <a:ext cx="1623840" cy="4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595A5D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595A5D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595A5D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595A5D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595A5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vt-digital-libraries-platform/FixityEventRul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t-digital-libraries-platform/FixityServic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t-digital-libraries-platform/aws-batch-iiif-generator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github.com/yinlinchen/warc-analytics-wac2021" TargetMode="External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12" Type="http://schemas.openxmlformats.org/officeDocument/2006/relationships/image" Target="../media/image4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transformers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855" y="102008"/>
            <a:ext cx="7416799" cy="1237266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Tutorial: Introduction to Digital Libraries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454" y="1210296"/>
            <a:ext cx="6995599" cy="2722908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sz="3500" dirty="0"/>
          </a:p>
          <a:p>
            <a:pPr algn="ctr"/>
            <a:r>
              <a:rPr lang="en-US" sz="3000" dirty="0">
                <a:solidFill>
                  <a:schemeClr val="tx1"/>
                </a:solidFill>
              </a:rPr>
              <a:t>Edward A. Fox &amp; Yinlin Chen</a:t>
            </a:r>
          </a:p>
          <a:p>
            <a:pPr algn="ctr"/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2100" dirty="0">
                <a:solidFill>
                  <a:schemeClr val="tx1"/>
                </a:solidFill>
              </a:rPr>
              <a:t>{fox, </a:t>
            </a:r>
            <a:r>
              <a:rPr lang="en-US" sz="2100" dirty="0" err="1">
                <a:solidFill>
                  <a:schemeClr val="tx1"/>
                </a:solidFill>
              </a:rPr>
              <a:t>ylchen</a:t>
            </a:r>
            <a:r>
              <a:rPr lang="en-US" sz="2100" dirty="0">
                <a:solidFill>
                  <a:schemeClr val="tx1"/>
                </a:solidFill>
              </a:rPr>
              <a:t>}@</a:t>
            </a:r>
            <a:r>
              <a:rPr lang="en-US" sz="2100" dirty="0" err="1">
                <a:solidFill>
                  <a:schemeClr val="tx1"/>
                </a:solidFill>
              </a:rPr>
              <a:t>vt.edu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br>
              <a:rPr lang="en-US" sz="2000" dirty="0"/>
            </a:b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Virginia Tech, Blacksburg, VA 24061, USA</a:t>
            </a:r>
          </a:p>
          <a:p>
            <a:pPr algn="ctr"/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</a:rPr>
              <a:t>27 Sept. Presentation at JCDL 2021</a:t>
            </a:r>
          </a:p>
          <a:p>
            <a:pPr algn="ctr"/>
            <a:endParaRPr lang="en-US" sz="2600" dirty="0">
              <a:solidFill>
                <a:schemeClr val="tx1"/>
              </a:solidFill>
            </a:endParaRPr>
          </a:p>
          <a:p>
            <a:pPr algn="ctr"/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EC4CF-8A2C-6349-BCC4-E97FFF924E53}"/>
              </a:ext>
            </a:extLst>
          </p:cNvPr>
          <p:cNvSpPr txBox="1"/>
          <p:nvPr/>
        </p:nvSpPr>
        <p:spPr>
          <a:xfrm>
            <a:off x="179294" y="4137673"/>
            <a:ext cx="889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fox.cs.vt.edu</a:t>
            </a:r>
            <a:r>
              <a:rPr lang="en-US" sz="2000" dirty="0"/>
              <a:t>/talks/2021/20210927IntroTutorialSlidesJCDLpt2Chen.pptx</a:t>
            </a:r>
          </a:p>
        </p:txBody>
      </p:sp>
    </p:spTree>
    <p:extLst>
      <p:ext uri="{BB962C8B-B14F-4D97-AF65-F5344CB8AC3E}">
        <p14:creationId xmlns:p14="http://schemas.microsoft.com/office/powerpoint/2010/main" val="1648471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5F77-BA9C-7542-82D0-75AA3015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32" y="75640"/>
            <a:ext cx="7828334" cy="994172"/>
          </a:xfrm>
        </p:spPr>
        <p:txBody>
          <a:bodyPr/>
          <a:lstStyle/>
          <a:p>
            <a:r>
              <a:rPr lang="en-US" dirty="0"/>
              <a:t>Infrastructure as Code </a:t>
            </a:r>
          </a:p>
        </p:txBody>
      </p:sp>
      <p:grpSp>
        <p:nvGrpSpPr>
          <p:cNvPr id="10" name="Group 9" descr="Use a template to deploy AWS services">
            <a:extLst>
              <a:ext uri="{FF2B5EF4-FFF2-40B4-BE49-F238E27FC236}">
                <a16:creationId xmlns:a16="http://schemas.microsoft.com/office/drawing/2014/main" id="{489A8B6A-2F3A-7A45-AC53-2C631BAFBC75}"/>
              </a:ext>
            </a:extLst>
          </p:cNvPr>
          <p:cNvGrpSpPr/>
          <p:nvPr/>
        </p:nvGrpSpPr>
        <p:grpSpPr>
          <a:xfrm>
            <a:off x="948968" y="599944"/>
            <a:ext cx="7582192" cy="3943612"/>
            <a:chOff x="49145" y="480327"/>
            <a:chExt cx="9012215" cy="4451869"/>
          </a:xfrm>
        </p:grpSpPr>
        <p:pic>
          <p:nvPicPr>
            <p:cNvPr id="4" name="Content Placeholder 4" descr="Text&#10;&#10;Description automatically generated">
              <a:extLst>
                <a:ext uri="{FF2B5EF4-FFF2-40B4-BE49-F238E27FC236}">
                  <a16:creationId xmlns:a16="http://schemas.microsoft.com/office/drawing/2014/main" id="{D5C3E3E0-BC9A-6444-8B4E-C3FDDA7C2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5" y="501109"/>
              <a:ext cx="3543345" cy="4431087"/>
            </a:xfrm>
            <a:prstGeom prst="rect">
              <a:avLst/>
            </a:prstGeom>
          </p:spPr>
        </p:pic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4D79390F-C7C7-ED42-B2AE-92E086FB9501}"/>
                </a:ext>
              </a:extLst>
            </p:cNvPr>
            <p:cNvSpPr/>
            <p:nvPr/>
          </p:nvSpPr>
          <p:spPr>
            <a:xfrm>
              <a:off x="3632034" y="2462075"/>
              <a:ext cx="839359" cy="38674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9581BA-5D6E-FE40-AA79-1F080840B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4912" y="480327"/>
              <a:ext cx="4496448" cy="2368491"/>
            </a:xfrm>
            <a:prstGeom prst="rect">
              <a:avLst/>
            </a:prstGeom>
          </p:spPr>
        </p:pic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8EC14ED2-1488-D246-8E99-06E0C0CBB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5706" y="2911165"/>
              <a:ext cx="1410855" cy="3921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199622-AAD9-774B-8602-2FCC4958D2C3}"/>
                </a:ext>
              </a:extLst>
            </p:cNvPr>
            <p:cNvSpPr txBox="1"/>
            <p:nvPr/>
          </p:nvSpPr>
          <p:spPr>
            <a:xfrm>
              <a:off x="6336560" y="2911165"/>
              <a:ext cx="1728519" cy="338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One click </a:t>
              </a:r>
              <a:r>
                <a:rPr lang="en-US" sz="1350" dirty="0">
                  <a:hlinkClick r:id="rId6"/>
                </a:rPr>
                <a:t>deploy</a:t>
              </a:r>
              <a:endParaRPr lang="en-US" sz="1350" dirty="0"/>
            </a:p>
          </p:txBody>
        </p:sp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CDB87137-DA14-1141-A008-A9126435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3575" y="3446297"/>
              <a:ext cx="4797785" cy="1433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1816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95A3D6-A261-EA45-AF57-29101775CA0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2C2A82-1E43-4E4E-8246-C3077158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52" y="52591"/>
            <a:ext cx="820530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 Metrics for Applications in Near Real-time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AF6737-666C-834B-B7F4-A1C5C271C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6" y="572262"/>
            <a:ext cx="7590553" cy="4399592"/>
          </a:xfrm>
        </p:spPr>
      </p:pic>
    </p:spTree>
    <p:extLst>
      <p:ext uri="{BB962C8B-B14F-4D97-AF65-F5344CB8AC3E}">
        <p14:creationId xmlns:p14="http://schemas.microsoft.com/office/powerpoint/2010/main" val="853238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Usage Optimization and 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617" y="866138"/>
            <a:ext cx="8816009" cy="2205261"/>
          </a:xfrm>
        </p:spPr>
        <p:txBody>
          <a:bodyPr>
            <a:normAutofit/>
          </a:bodyPr>
          <a:lstStyle/>
          <a:p>
            <a:r>
              <a:rPr lang="en-US" sz="2000" dirty="0"/>
              <a:t>Consume only the required resources for the applications </a:t>
            </a:r>
          </a:p>
          <a:p>
            <a:r>
              <a:rPr lang="en-US" sz="2000" dirty="0"/>
              <a:t>Scale up and down automatically</a:t>
            </a:r>
          </a:p>
          <a:p>
            <a:r>
              <a:rPr lang="en-US" sz="2000" dirty="0"/>
              <a:t>Service and function oriented, not server oriented </a:t>
            </a:r>
          </a:p>
          <a:p>
            <a:r>
              <a:rPr lang="en-US" sz="2000" dirty="0"/>
              <a:t>Utilize cloud services to help understand applications (CloudWatch, Auto Scaling, Trusted Advisor, etc.)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4656" y="2884797"/>
            <a:ext cx="2814762" cy="17572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12249" y="3959750"/>
            <a:ext cx="727380" cy="675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39629" y="3132814"/>
            <a:ext cx="736820" cy="15027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89534" y="3593990"/>
            <a:ext cx="622772" cy="10465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8848" y="4222630"/>
            <a:ext cx="673128" cy="4194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52939" y="4071068"/>
            <a:ext cx="699715" cy="56454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60605" y="3283889"/>
            <a:ext cx="699715" cy="135172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68271" y="3681454"/>
            <a:ext cx="699715" cy="95415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59703" y="4285753"/>
            <a:ext cx="699715" cy="34985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39913" y="4071066"/>
            <a:ext cx="699715" cy="56454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52714" y="3230076"/>
            <a:ext cx="699715" cy="140553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376449" y="3681455"/>
            <a:ext cx="611837" cy="9541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18847" y="4285753"/>
            <a:ext cx="659878" cy="3498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D283-3C69-5B4C-8267-FFAD899C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Monolithic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37AA0-C193-6449-B4DF-0B23BC978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89" y="1061539"/>
            <a:ext cx="8310254" cy="3203145"/>
          </a:xfrm>
        </p:spPr>
        <p:txBody>
          <a:bodyPr>
            <a:normAutofit/>
          </a:bodyPr>
          <a:lstStyle/>
          <a:p>
            <a:r>
              <a:rPr lang="en-US" dirty="0"/>
              <a:t>Develop and deploy as a single unit</a:t>
            </a:r>
          </a:p>
          <a:p>
            <a:r>
              <a:rPr lang="en-US" dirty="0"/>
              <a:t>Often requires human intervention  </a:t>
            </a:r>
          </a:p>
          <a:p>
            <a:r>
              <a:rPr lang="en-US" dirty="0"/>
              <a:t>Long-term commitment to a technology stack or even version </a:t>
            </a:r>
          </a:p>
          <a:p>
            <a:r>
              <a:rPr lang="en-US" dirty="0"/>
              <a:t>Hard to scale development</a:t>
            </a:r>
          </a:p>
          <a:p>
            <a:r>
              <a:rPr lang="en-US" dirty="0"/>
              <a:t>Difficult to scale the application</a:t>
            </a:r>
          </a:p>
        </p:txBody>
      </p:sp>
    </p:spTree>
    <p:extLst>
      <p:ext uri="{BB962C8B-B14F-4D97-AF65-F5344CB8AC3E}">
        <p14:creationId xmlns:p14="http://schemas.microsoft.com/office/powerpoint/2010/main" val="107652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5F77-BA9C-7542-82D0-75AA3015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AA718-FCFE-954F-B02C-7BD0AAE95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919581"/>
            <a:ext cx="8205304" cy="367504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Focus more on developing features to achieve business goal, and less on the managing and operating underlying infrastructure</a:t>
            </a:r>
          </a:p>
          <a:p>
            <a:r>
              <a:rPr lang="en-US" dirty="0"/>
              <a:t>Takes advantage of Agile development practices across entire Serverless Software Development Lifecycle (S-SDLC)</a:t>
            </a:r>
          </a:p>
          <a:p>
            <a:r>
              <a:rPr lang="en-US" dirty="0"/>
              <a:t>Build fast and ship fast, automate deployment, and auto-scale applications</a:t>
            </a:r>
          </a:p>
          <a:p>
            <a:r>
              <a:rPr lang="en-US" dirty="0"/>
              <a:t>Enable reliable, resilient, and scalable Library services</a:t>
            </a:r>
          </a:p>
          <a:p>
            <a:r>
              <a:rPr lang="en-US" dirty="0"/>
              <a:t>Lower operational and development costs; we pay only what we use</a:t>
            </a:r>
          </a:p>
        </p:txBody>
      </p:sp>
    </p:spTree>
    <p:extLst>
      <p:ext uri="{BB962C8B-B14F-4D97-AF65-F5344CB8AC3E}">
        <p14:creationId xmlns:p14="http://schemas.microsoft.com/office/powerpoint/2010/main" val="1078922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34DB-202F-324F-99F2-9B2CEBD8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71B82-AE3A-5245-A2CA-15FDB6179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56" y="668570"/>
            <a:ext cx="8284817" cy="4082085"/>
          </a:xfrm>
        </p:spPr>
        <p:txBody>
          <a:bodyPr>
            <a:normAutofit fontScale="92500"/>
          </a:bodyPr>
          <a:lstStyle/>
          <a:p>
            <a:r>
              <a:rPr lang="en-US" dirty="0"/>
              <a:t>Small software piece</a:t>
            </a:r>
          </a:p>
          <a:p>
            <a:r>
              <a:rPr lang="en-US" dirty="0"/>
              <a:t>Messaging enabled – communicate with messages</a:t>
            </a:r>
          </a:p>
          <a:p>
            <a:r>
              <a:rPr lang="en-US" dirty="0"/>
              <a:t>Decentralized</a:t>
            </a:r>
          </a:p>
          <a:p>
            <a:pPr lvl="1"/>
            <a:r>
              <a:rPr lang="en-US" dirty="0"/>
              <a:t>Autonomously developed</a:t>
            </a:r>
          </a:p>
          <a:p>
            <a:pPr lvl="1"/>
            <a:r>
              <a:rPr lang="en-US" dirty="0"/>
              <a:t>Independently deployable</a:t>
            </a:r>
          </a:p>
          <a:p>
            <a:pPr lvl="1"/>
            <a:r>
              <a:rPr lang="en-US" dirty="0"/>
              <a:t>Can change independently of each service</a:t>
            </a:r>
          </a:p>
          <a:p>
            <a:pPr lvl="1"/>
            <a:r>
              <a:rPr lang="en-US" dirty="0"/>
              <a:t>Scale individually by load</a:t>
            </a:r>
          </a:p>
          <a:p>
            <a:r>
              <a:rPr lang="en-US" dirty="0"/>
              <a:t>Built and released with automated processes</a:t>
            </a:r>
          </a:p>
          <a:p>
            <a:r>
              <a:rPr lang="en-US" dirty="0"/>
              <a:t>More complex architecture </a:t>
            </a:r>
          </a:p>
        </p:txBody>
      </p:sp>
    </p:spTree>
    <p:extLst>
      <p:ext uri="{BB962C8B-B14F-4D97-AF65-F5344CB8AC3E}">
        <p14:creationId xmlns:p14="http://schemas.microsoft.com/office/powerpoint/2010/main" val="63969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D9B1-F00E-6A46-89BA-D928314E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Microservices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FBA0-27A7-2E4B-9135-B9424D0B9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865183"/>
            <a:ext cx="8205304" cy="37294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Structures the software application as a suite of independently deployable services</a:t>
            </a:r>
          </a:p>
          <a:p>
            <a:r>
              <a:rPr lang="en-US" dirty="0"/>
              <a:t>Each service can be written in any programming language, apply any techniques, and be deployed and tested separately</a:t>
            </a:r>
          </a:p>
          <a:p>
            <a:r>
              <a:rPr lang="en-US" dirty="0"/>
              <a:t>Each (micro)service focuses on doing one job (task), and does that job very well</a:t>
            </a:r>
          </a:p>
          <a:p>
            <a:r>
              <a:rPr lang="en-US" dirty="0"/>
              <a:t>Each service can be changed and scaled independently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2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8CBBFB-66E8-C944-B246-33081FB8AAB0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43500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122EB-7B3F-2146-9278-09E4A27A7519}"/>
              </a:ext>
            </a:extLst>
          </p:cNvPr>
          <p:cNvSpPr/>
          <p:nvPr/>
        </p:nvSpPr>
        <p:spPr>
          <a:xfrm>
            <a:off x="1" y="0"/>
            <a:ext cx="4535632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3F57EC-BFB1-264E-9FFC-46D8B0E52B2A}"/>
              </a:ext>
            </a:extLst>
          </p:cNvPr>
          <p:cNvSpPr/>
          <p:nvPr/>
        </p:nvSpPr>
        <p:spPr>
          <a:xfrm>
            <a:off x="4608368" y="0"/>
            <a:ext cx="4535632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FB1DC5-D499-C94B-9865-139510FCDCF7}"/>
              </a:ext>
            </a:extLst>
          </p:cNvPr>
          <p:cNvSpPr txBox="1">
            <a:spLocks/>
          </p:cNvSpPr>
          <p:nvPr/>
        </p:nvSpPr>
        <p:spPr>
          <a:xfrm>
            <a:off x="5106966" y="81315"/>
            <a:ext cx="3610715" cy="837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chemeClr val="tx1"/>
                </a:solidFill>
              </a:rPr>
              <a:t>Serverless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120F6-2F94-4D41-BB5B-658FAC150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57" y="81315"/>
            <a:ext cx="3610715" cy="8373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Monolithic Architecture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A8AD4DB-25D3-A34B-B520-21DCC325B516}"/>
              </a:ext>
            </a:extLst>
          </p:cNvPr>
          <p:cNvSpPr/>
          <p:nvPr/>
        </p:nvSpPr>
        <p:spPr>
          <a:xfrm>
            <a:off x="584490" y="800098"/>
            <a:ext cx="3366654" cy="33250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User Interface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946EE0-A58C-A644-8474-8F0610C2D429}"/>
              </a:ext>
            </a:extLst>
          </p:cNvPr>
          <p:cNvSpPr/>
          <p:nvPr/>
        </p:nvSpPr>
        <p:spPr>
          <a:xfrm>
            <a:off x="542987" y="1574234"/>
            <a:ext cx="3488685" cy="11741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Business Logic Layer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77CF2AB-1AE9-CA40-9FF1-7BBFBB29B4C5}"/>
              </a:ext>
            </a:extLst>
          </p:cNvPr>
          <p:cNvSpPr/>
          <p:nvPr/>
        </p:nvSpPr>
        <p:spPr>
          <a:xfrm>
            <a:off x="553686" y="3156249"/>
            <a:ext cx="3467285" cy="7247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 Access Layer</a:t>
            </a:r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E77979A1-60C8-394D-BE88-450F76E6E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020" y="4283666"/>
            <a:ext cx="1997591" cy="77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2A920E-4A55-5E4C-88C8-5DCC88F7E7DF}"/>
              </a:ext>
            </a:extLst>
          </p:cNvPr>
          <p:cNvSpPr txBox="1"/>
          <p:nvPr/>
        </p:nvSpPr>
        <p:spPr>
          <a:xfrm>
            <a:off x="1697406" y="454647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Database</a:t>
            </a:r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5FBDA875-8065-DF46-842D-2F1D3E356584}"/>
              </a:ext>
            </a:extLst>
          </p:cNvPr>
          <p:cNvSpPr/>
          <p:nvPr/>
        </p:nvSpPr>
        <p:spPr>
          <a:xfrm>
            <a:off x="2204264" y="1169253"/>
            <a:ext cx="158400" cy="375114"/>
          </a:xfrm>
          <a:prstGeom prst="upDownArrow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359A1C21-678C-AE49-BD28-8302E2E95006}"/>
              </a:ext>
            </a:extLst>
          </p:cNvPr>
          <p:cNvSpPr/>
          <p:nvPr/>
        </p:nvSpPr>
        <p:spPr>
          <a:xfrm>
            <a:off x="2208128" y="2764761"/>
            <a:ext cx="158400" cy="375114"/>
          </a:xfrm>
          <a:prstGeom prst="upDownArrow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>
            <a:extLst>
              <a:ext uri="{FF2B5EF4-FFF2-40B4-BE49-F238E27FC236}">
                <a16:creationId xmlns:a16="http://schemas.microsoft.com/office/drawing/2014/main" id="{C79929A1-F3AA-A64D-B945-6F8D66EA1EFF}"/>
              </a:ext>
            </a:extLst>
          </p:cNvPr>
          <p:cNvSpPr/>
          <p:nvPr/>
        </p:nvSpPr>
        <p:spPr>
          <a:xfrm>
            <a:off x="2188616" y="3897382"/>
            <a:ext cx="158400" cy="375114"/>
          </a:xfrm>
          <a:prstGeom prst="upDownArrow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3">
            <a:extLst>
              <a:ext uri="{FF2B5EF4-FFF2-40B4-BE49-F238E27FC236}">
                <a16:creationId xmlns:a16="http://schemas.microsoft.com/office/drawing/2014/main" id="{3C82F388-C542-6240-9DED-FF6A5FE3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9378" y="4341820"/>
            <a:ext cx="657463" cy="6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phic 18">
            <a:extLst>
              <a:ext uri="{FF2B5EF4-FFF2-40B4-BE49-F238E27FC236}">
                <a16:creationId xmlns:a16="http://schemas.microsoft.com/office/drawing/2014/main" id="{69358DFE-A06E-5845-A074-4071AAEE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658" y="4317064"/>
            <a:ext cx="657463" cy="6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7">
            <a:extLst>
              <a:ext uri="{FF2B5EF4-FFF2-40B4-BE49-F238E27FC236}">
                <a16:creationId xmlns:a16="http://schemas.microsoft.com/office/drawing/2014/main" id="{7889CF89-6115-AD42-B1CC-2616E7585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938" y="4316616"/>
            <a:ext cx="657463" cy="6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phic 7">
            <a:extLst>
              <a:ext uri="{FF2B5EF4-FFF2-40B4-BE49-F238E27FC236}">
                <a16:creationId xmlns:a16="http://schemas.microsoft.com/office/drawing/2014/main" id="{6094869C-4136-D444-B194-24280C35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0218" y="4304279"/>
            <a:ext cx="657463" cy="6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6149FD-382F-B049-9AA5-D76261559372}"/>
              </a:ext>
            </a:extLst>
          </p:cNvPr>
          <p:cNvSpPr txBox="1"/>
          <p:nvPr/>
        </p:nvSpPr>
        <p:spPr>
          <a:xfrm>
            <a:off x="5818909" y="3933942"/>
            <a:ext cx="284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Purpose-built databases</a:t>
            </a:r>
          </a:p>
        </p:txBody>
      </p:sp>
      <p:pic>
        <p:nvPicPr>
          <p:cNvPr id="26" name="Graphic 7">
            <a:extLst>
              <a:ext uri="{FF2B5EF4-FFF2-40B4-BE49-F238E27FC236}">
                <a16:creationId xmlns:a16="http://schemas.microsoft.com/office/drawing/2014/main" id="{B75F7375-88BB-534F-96A1-45238530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2356" y="2451988"/>
            <a:ext cx="537154" cy="53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F34903A5-23D1-2D46-8EC7-AF64A091C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371" y="2368468"/>
            <a:ext cx="1642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Microservices &amp; Managed services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32">
            <a:extLst>
              <a:ext uri="{FF2B5EF4-FFF2-40B4-BE49-F238E27FC236}">
                <a16:creationId xmlns:a16="http://schemas.microsoft.com/office/drawing/2014/main" id="{4EA586FA-3DD3-3D45-B477-78BB8884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363" y="1574234"/>
            <a:ext cx="579639" cy="57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raphic 18">
            <a:extLst>
              <a:ext uri="{FF2B5EF4-FFF2-40B4-BE49-F238E27FC236}">
                <a16:creationId xmlns:a16="http://schemas.microsoft.com/office/drawing/2014/main" id="{C65C25A5-30F3-5143-815A-AA59192F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1503" y="2474893"/>
            <a:ext cx="546987" cy="54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phic 17">
            <a:extLst>
              <a:ext uri="{FF2B5EF4-FFF2-40B4-BE49-F238E27FC236}">
                <a16:creationId xmlns:a16="http://schemas.microsoft.com/office/drawing/2014/main" id="{47334A3A-183B-024E-9EF2-DE76D215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1903" y="1688532"/>
            <a:ext cx="579639" cy="57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17">
            <a:extLst>
              <a:ext uri="{FF2B5EF4-FFF2-40B4-BE49-F238E27FC236}">
                <a16:creationId xmlns:a16="http://schemas.microsoft.com/office/drawing/2014/main" id="{168B9F32-1A5E-5544-A95E-C3403675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3133" y="1668508"/>
            <a:ext cx="579639" cy="57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8">
            <a:extLst>
              <a:ext uri="{FF2B5EF4-FFF2-40B4-BE49-F238E27FC236}">
                <a16:creationId xmlns:a16="http://schemas.microsoft.com/office/drawing/2014/main" id="{580F2CEE-E834-954E-A9BE-8D837377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208" y="3139875"/>
            <a:ext cx="519905" cy="51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17">
            <a:extLst>
              <a:ext uri="{FF2B5EF4-FFF2-40B4-BE49-F238E27FC236}">
                <a16:creationId xmlns:a16="http://schemas.microsoft.com/office/drawing/2014/main" id="{B727A5C8-216E-AB4F-835D-EB4012C2C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2558" y="3145893"/>
            <a:ext cx="519905" cy="51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Up-Down Arrow 34">
            <a:extLst>
              <a:ext uri="{FF2B5EF4-FFF2-40B4-BE49-F238E27FC236}">
                <a16:creationId xmlns:a16="http://schemas.microsoft.com/office/drawing/2014/main" id="{84BFA252-5708-9B4F-9501-1572E0BA89C5}"/>
              </a:ext>
            </a:extLst>
          </p:cNvPr>
          <p:cNvSpPr/>
          <p:nvPr/>
        </p:nvSpPr>
        <p:spPr>
          <a:xfrm>
            <a:off x="6787179" y="1155946"/>
            <a:ext cx="158400" cy="366253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-Down Arrow 35">
            <a:extLst>
              <a:ext uri="{FF2B5EF4-FFF2-40B4-BE49-F238E27FC236}">
                <a16:creationId xmlns:a16="http://schemas.microsoft.com/office/drawing/2014/main" id="{DC14912F-8895-9C42-96AC-D8850CE9F915}"/>
              </a:ext>
            </a:extLst>
          </p:cNvPr>
          <p:cNvSpPr/>
          <p:nvPr/>
        </p:nvSpPr>
        <p:spPr>
          <a:xfrm>
            <a:off x="6837121" y="3688082"/>
            <a:ext cx="157070" cy="338555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17">
            <a:extLst>
              <a:ext uri="{FF2B5EF4-FFF2-40B4-BE49-F238E27FC236}">
                <a16:creationId xmlns:a16="http://schemas.microsoft.com/office/drawing/2014/main" id="{A1E358A8-30DA-3645-BB25-2655A2BE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9908" y="3145893"/>
            <a:ext cx="519905" cy="51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ight Arrow 37">
            <a:extLst>
              <a:ext uri="{FF2B5EF4-FFF2-40B4-BE49-F238E27FC236}">
                <a16:creationId xmlns:a16="http://schemas.microsoft.com/office/drawing/2014/main" id="{C8EF7E40-A2B1-904A-B57A-DCC3FF2771DE}"/>
              </a:ext>
            </a:extLst>
          </p:cNvPr>
          <p:cNvSpPr/>
          <p:nvPr/>
        </p:nvSpPr>
        <p:spPr>
          <a:xfrm>
            <a:off x="4242089" y="2504988"/>
            <a:ext cx="834604" cy="259773"/>
          </a:xfrm>
          <a:prstGeom prst="rightArrow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85E1515-DCC3-C04F-823D-BE0056F6C94E}"/>
              </a:ext>
            </a:extLst>
          </p:cNvPr>
          <p:cNvSpPr/>
          <p:nvPr/>
        </p:nvSpPr>
        <p:spPr>
          <a:xfrm>
            <a:off x="5124015" y="607299"/>
            <a:ext cx="1202257" cy="5232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User Interface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A94490-2637-0242-9212-E29D48708C6E}"/>
              </a:ext>
            </a:extLst>
          </p:cNvPr>
          <p:cNvSpPr/>
          <p:nvPr/>
        </p:nvSpPr>
        <p:spPr>
          <a:xfrm>
            <a:off x="6395113" y="596959"/>
            <a:ext cx="1202257" cy="5232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User Interface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6AF2091-DA1F-A14D-A38C-746D03E31F30}"/>
              </a:ext>
            </a:extLst>
          </p:cNvPr>
          <p:cNvSpPr/>
          <p:nvPr/>
        </p:nvSpPr>
        <p:spPr>
          <a:xfrm>
            <a:off x="7659045" y="594351"/>
            <a:ext cx="1202257" cy="5232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API Interface</a:t>
            </a:r>
          </a:p>
        </p:txBody>
      </p:sp>
    </p:spTree>
    <p:extLst>
      <p:ext uri="{BB962C8B-B14F-4D97-AF65-F5344CB8AC3E}">
        <p14:creationId xmlns:p14="http://schemas.microsoft.com/office/powerpoint/2010/main" val="1015972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5F77-BA9C-7542-82D0-75AA3015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34" y="1"/>
            <a:ext cx="7828334" cy="994172"/>
          </a:xfrm>
        </p:spPr>
        <p:txBody>
          <a:bodyPr/>
          <a:lstStyle/>
          <a:p>
            <a:r>
              <a:rPr lang="en-US" dirty="0"/>
              <a:t>Serverless Architectures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48F09D6-0F68-6444-B666-FA41BDD47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420626"/>
              </p:ext>
            </p:extLst>
          </p:nvPr>
        </p:nvGraphicFramePr>
        <p:xfrm>
          <a:off x="-111724" y="704850"/>
          <a:ext cx="9255724" cy="387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4070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1EA5-0DAA-BA4A-89C7-F5F04BB4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85" y="0"/>
            <a:ext cx="8205304" cy="857250"/>
          </a:xfrm>
        </p:spPr>
        <p:txBody>
          <a:bodyPr/>
          <a:lstStyle/>
          <a:p>
            <a:r>
              <a:rPr lang="en-US" dirty="0"/>
              <a:t>Serverless Design</a:t>
            </a:r>
            <a:r>
              <a:rPr lang="zh-TW" altLang="en-US" dirty="0"/>
              <a:t> </a:t>
            </a:r>
            <a:r>
              <a:rPr lang="en-US" altLang="zh-TW" dirty="0"/>
              <a:t>Best Practices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EB4AADD-4CB1-6B4A-B3BA-552A881F82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234825"/>
              </p:ext>
            </p:extLst>
          </p:nvPr>
        </p:nvGraphicFramePr>
        <p:xfrm>
          <a:off x="425160" y="670214"/>
          <a:ext cx="8603673" cy="392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6609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2: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39" y="972186"/>
            <a:ext cx="8205304" cy="3622436"/>
          </a:xfrm>
        </p:spPr>
        <p:txBody>
          <a:bodyPr>
            <a:normAutofit/>
          </a:bodyPr>
          <a:lstStyle/>
          <a:p>
            <a:r>
              <a:rPr lang="en-US" sz="2400" dirty="0"/>
              <a:t>Building digital libraries</a:t>
            </a:r>
          </a:p>
          <a:p>
            <a:r>
              <a:rPr lang="en-US" sz="2400" dirty="0"/>
              <a:t>Cloud, Serverless Computing </a:t>
            </a:r>
          </a:p>
          <a:p>
            <a:r>
              <a:rPr lang="en-US" sz="2400" dirty="0"/>
              <a:t>NLP, Deep Learning, and Machine Learning, </a:t>
            </a:r>
            <a:r>
              <a:rPr lang="en-US" sz="2400" dirty="0" err="1"/>
              <a:t>MLOps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654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0CAE-6EC9-334F-B4D7-703CC59B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14" y="0"/>
            <a:ext cx="7484949" cy="68974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Cloud-based Serverless Microservices Application for Digital Preservation</a:t>
            </a:r>
          </a:p>
        </p:txBody>
      </p:sp>
      <p:pic>
        <p:nvPicPr>
          <p:cNvPr id="5" name="Content Placeholder 4" descr="A picture containing diagram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3C8DAAD-F96F-AE4C-AE9A-5E5A1AADF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8824" y="812075"/>
            <a:ext cx="7641752" cy="384555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394839-E7EE-4944-A329-D51F5DD31373}"/>
              </a:ext>
            </a:extLst>
          </p:cNvPr>
          <p:cNvSpPr/>
          <p:nvPr/>
        </p:nvSpPr>
        <p:spPr>
          <a:xfrm>
            <a:off x="91959" y="4605650"/>
            <a:ext cx="72828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-25000" dirty="0" err="1">
                <a:solidFill>
                  <a:srgbClr val="000000"/>
                </a:solidFill>
                <a:latin typeface="-apple-system"/>
              </a:rPr>
              <a:t>Yinlin</a:t>
            </a:r>
            <a:r>
              <a:rPr lang="en-US" baseline="-25000" dirty="0">
                <a:solidFill>
                  <a:srgbClr val="000000"/>
                </a:solidFill>
                <a:latin typeface="-apple-system"/>
              </a:rPr>
              <a:t> Chen, James Tuttle, Alex </a:t>
            </a:r>
            <a:r>
              <a:rPr lang="en-US" baseline="-25000" dirty="0" err="1">
                <a:solidFill>
                  <a:srgbClr val="000000"/>
                </a:solidFill>
                <a:latin typeface="-apple-system"/>
              </a:rPr>
              <a:t>Kinnaman</a:t>
            </a:r>
            <a:r>
              <a:rPr lang="en-US" baseline="-25000" dirty="0">
                <a:solidFill>
                  <a:srgbClr val="000000"/>
                </a:solidFill>
                <a:latin typeface="-apple-system"/>
              </a:rPr>
              <a:t>. "A Cloud-based Serverless Microservices Application for Digital Preservation." Digital Preservation 2020, Virtual, Nov. 9-13, 2020</a:t>
            </a:r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312361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0CAE-6EC9-334F-B4D7-703CC59B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04" y="109961"/>
            <a:ext cx="1719420" cy="731217"/>
          </a:xfrm>
        </p:spPr>
        <p:txBody>
          <a:bodyPr>
            <a:normAutofit fontScale="90000"/>
          </a:bodyPr>
          <a:lstStyle/>
          <a:p>
            <a:r>
              <a:rPr lang="en-US" sz="2100" dirty="0"/>
              <a:t>Step Function Workflow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0A0AEEE-CCC7-DF4B-9541-E5E6F9B43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613" y="109961"/>
            <a:ext cx="5321289" cy="4539307"/>
          </a:xfrm>
        </p:spPr>
      </p:pic>
    </p:spTree>
    <p:extLst>
      <p:ext uri="{BB962C8B-B14F-4D97-AF65-F5344CB8AC3E}">
        <p14:creationId xmlns:p14="http://schemas.microsoft.com/office/powerpoint/2010/main" val="1478129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0CAE-6EC9-334F-B4D7-703CC59B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83" y="240964"/>
            <a:ext cx="7746565" cy="613938"/>
          </a:xfrm>
        </p:spPr>
        <p:txBody>
          <a:bodyPr>
            <a:normAutofit fontScale="90000"/>
          </a:bodyPr>
          <a:lstStyle/>
          <a:p>
            <a:r>
              <a:rPr lang="en-US" dirty="0"/>
              <a:t>Serverless Fixity Events for Digital Preservation   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6DCED8A0-1F05-0149-8483-B30496ABC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935" y="709402"/>
            <a:ext cx="7517290" cy="3959712"/>
          </a:xfrm>
        </p:spPr>
      </p:pic>
    </p:spTree>
    <p:extLst>
      <p:ext uri="{BB962C8B-B14F-4D97-AF65-F5344CB8AC3E}">
        <p14:creationId xmlns:p14="http://schemas.microsoft.com/office/powerpoint/2010/main" val="3438083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D9B1-F00E-6A46-89BA-D928314E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Event-driven Serverless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FBA0-27A7-2E4B-9135-B9424D0B9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885907"/>
            <a:ext cx="8205304" cy="37087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Uses events to trigger and communicate between decoupled services </a:t>
            </a:r>
          </a:p>
          <a:p>
            <a:r>
              <a:rPr lang="en-US" dirty="0"/>
              <a:t>Three key components: </a:t>
            </a:r>
          </a:p>
          <a:p>
            <a:pPr lvl="1"/>
            <a:r>
              <a:rPr lang="en-US" dirty="0"/>
              <a:t>Event producer: publishes events to the routers</a:t>
            </a:r>
          </a:p>
          <a:p>
            <a:pPr lvl="1"/>
            <a:r>
              <a:rPr lang="en-US" dirty="0"/>
              <a:t>Event router: filters and pushes the events to consumers</a:t>
            </a:r>
          </a:p>
          <a:p>
            <a:pPr lvl="1"/>
            <a:r>
              <a:rPr lang="en-US" dirty="0"/>
              <a:t>Event consumer: consumes received events</a:t>
            </a:r>
          </a:p>
          <a:p>
            <a:r>
              <a:rPr lang="en-US" dirty="0"/>
              <a:t>Producer services and consumer services are decoupled, which allows them to be scaled, updated, and deployed independently</a:t>
            </a:r>
          </a:p>
        </p:txBody>
      </p:sp>
    </p:spTree>
    <p:extLst>
      <p:ext uri="{BB962C8B-B14F-4D97-AF65-F5344CB8AC3E}">
        <p14:creationId xmlns:p14="http://schemas.microsoft.com/office/powerpoint/2010/main" val="1560014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"/>
          <p:cNvSpPr txBox="1"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spcBef>
                <a:spcPts val="0"/>
              </a:spcBef>
              <a:buClr>
                <a:srgbClr val="3F3F3F"/>
              </a:buClr>
              <a:buSzPts val="2800"/>
            </a:pPr>
            <a:r>
              <a:rPr lang="en-US" dirty="0"/>
              <a:t>Image Processing Workflow - IIIF Image Tiling 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D86333-BA51-6F43-A3DB-DF70F8797D49}"/>
              </a:ext>
            </a:extLst>
          </p:cNvPr>
          <p:cNvGrpSpPr/>
          <p:nvPr/>
        </p:nvGrpSpPr>
        <p:grpSpPr>
          <a:xfrm>
            <a:off x="109063" y="738943"/>
            <a:ext cx="8875532" cy="3573469"/>
            <a:chOff x="109063" y="738943"/>
            <a:chExt cx="8875532" cy="3573469"/>
          </a:xfrm>
        </p:grpSpPr>
        <p:sp>
          <p:nvSpPr>
            <p:cNvPr id="353" name="Google Shape;353;p20"/>
            <p:cNvSpPr/>
            <p:nvPr/>
          </p:nvSpPr>
          <p:spPr>
            <a:xfrm>
              <a:off x="166472" y="1424854"/>
              <a:ext cx="1823253" cy="2786393"/>
            </a:xfrm>
            <a:prstGeom prst="rect">
              <a:avLst/>
            </a:prstGeom>
            <a:solidFill>
              <a:srgbClr val="5A6B86">
                <a:alpha val="9803"/>
              </a:srgbClr>
            </a:solidFill>
            <a:ln>
              <a:noFill/>
            </a:ln>
          </p:spPr>
          <p:txBody>
            <a:bodyPr spcFirstLastPara="1" wrap="square" lIns="91425" tIns="91425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5" name="Google Shape;355;p20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65142" y="1905893"/>
              <a:ext cx="711200" cy="71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20"/>
            <p:cNvSpPr txBox="1"/>
            <p:nvPr/>
          </p:nvSpPr>
          <p:spPr>
            <a:xfrm>
              <a:off x="2590236" y="2632241"/>
              <a:ext cx="150655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AWS Lambda</a:t>
              </a:r>
              <a:endParaRPr/>
            </a:p>
          </p:txBody>
        </p:sp>
        <p:pic>
          <p:nvPicPr>
            <p:cNvPr id="357" name="Google Shape;357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8648" y="1593687"/>
              <a:ext cx="711200" cy="71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20"/>
            <p:cNvSpPr txBox="1"/>
            <p:nvPr/>
          </p:nvSpPr>
          <p:spPr>
            <a:xfrm>
              <a:off x="109063" y="2271524"/>
              <a:ext cx="122797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Amazon S3</a:t>
              </a:r>
              <a:endParaRPr/>
            </a:p>
          </p:txBody>
        </p:sp>
        <p:pic>
          <p:nvPicPr>
            <p:cNvPr id="361" name="Google Shape;361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15006" y="1905998"/>
              <a:ext cx="711200" cy="71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20"/>
            <p:cNvSpPr txBox="1"/>
            <p:nvPr/>
          </p:nvSpPr>
          <p:spPr>
            <a:xfrm>
              <a:off x="7756617" y="2635319"/>
              <a:ext cx="12279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Amazon S3</a:t>
              </a: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5260949" y="1115476"/>
              <a:ext cx="2160310" cy="3196936"/>
            </a:xfrm>
            <a:prstGeom prst="rect">
              <a:avLst/>
            </a:prstGeom>
            <a:noFill/>
            <a:ln w="12700" cap="flat" cmpd="sng">
              <a:solidFill>
                <a:srgbClr val="5A6B8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5A6B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4" name="Google Shape;3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21919" y="738943"/>
              <a:ext cx="711200" cy="71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20"/>
            <p:cNvSpPr txBox="1"/>
            <p:nvPr/>
          </p:nvSpPr>
          <p:spPr>
            <a:xfrm>
              <a:off x="5894090" y="819930"/>
              <a:ext cx="10965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AWS Batch</a:t>
              </a: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5569772" y="1593687"/>
              <a:ext cx="1570535" cy="407019"/>
            </a:xfrm>
            <a:prstGeom prst="flowChartTerminator">
              <a:avLst/>
            </a:prstGeom>
            <a:solidFill>
              <a:schemeClr val="accent6"/>
            </a:solidFill>
            <a:ln w="25400" cap="flat" cmpd="sng">
              <a:solidFill>
                <a:srgbClr val="B46D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Batch Job – image set 1</a:t>
              </a:r>
              <a:endParaRPr dirty="0"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5569771" y="2163635"/>
              <a:ext cx="1570535" cy="407019"/>
            </a:xfrm>
            <a:prstGeom prst="flowChartTerminator">
              <a:avLst/>
            </a:prstGeom>
            <a:solidFill>
              <a:schemeClr val="accent6"/>
            </a:solidFill>
            <a:ln w="25400" cap="flat" cmpd="sng">
              <a:solidFill>
                <a:srgbClr val="B46D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Batch Job – image set 2</a:t>
              </a: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5569770" y="2733583"/>
              <a:ext cx="1570535" cy="407019"/>
            </a:xfrm>
            <a:prstGeom prst="flowChartTerminator">
              <a:avLst/>
            </a:prstGeom>
            <a:solidFill>
              <a:schemeClr val="accent6"/>
            </a:solidFill>
            <a:ln w="25400" cap="flat" cmpd="sng">
              <a:solidFill>
                <a:srgbClr val="B46D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Batch Job – image set 3</a:t>
              </a: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5617168" y="3804228"/>
              <a:ext cx="1570535" cy="407019"/>
            </a:xfrm>
            <a:prstGeom prst="flowChartTerminator">
              <a:avLst/>
            </a:prstGeom>
            <a:solidFill>
              <a:schemeClr val="accent6"/>
            </a:solidFill>
            <a:ln w="25400" cap="flat" cmpd="sng">
              <a:solidFill>
                <a:srgbClr val="B46D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Batch Job – image set N</a:t>
              </a: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6357468" y="3312266"/>
              <a:ext cx="87891" cy="100361"/>
            </a:xfrm>
            <a:prstGeom prst="ellipse">
              <a:avLst/>
            </a:prstGeom>
            <a:gradFill>
              <a:gsLst>
                <a:gs pos="0">
                  <a:srgbClr val="FF932B"/>
                </a:gs>
                <a:gs pos="100000">
                  <a:srgbClr val="FFB673"/>
                </a:gs>
              </a:gsLst>
              <a:lin ang="16200000" scaled="0"/>
            </a:gradFill>
            <a:ln w="9525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6357467" y="3558247"/>
              <a:ext cx="87891" cy="100361"/>
            </a:xfrm>
            <a:prstGeom prst="ellipse">
              <a:avLst/>
            </a:prstGeom>
            <a:gradFill>
              <a:gsLst>
                <a:gs pos="0">
                  <a:srgbClr val="FF932B"/>
                </a:gs>
                <a:gs pos="100000">
                  <a:srgbClr val="FFB673"/>
                </a:gs>
              </a:gsLst>
              <a:lin ang="16200000" scaled="0"/>
            </a:gradFill>
            <a:ln w="9525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2" name="Google Shape;372;p20"/>
            <p:cNvCxnSpPr>
              <a:stCxn id="355" idx="3"/>
              <a:endCxn id="366" idx="1"/>
            </p:cNvCxnSpPr>
            <p:nvPr/>
          </p:nvCxnSpPr>
          <p:spPr>
            <a:xfrm flipV="1">
              <a:off x="3676342" y="1797197"/>
              <a:ext cx="1893430" cy="464296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3" name="Google Shape;373;p20"/>
            <p:cNvCxnSpPr>
              <a:stCxn id="355" idx="3"/>
              <a:endCxn id="367" idx="1"/>
            </p:cNvCxnSpPr>
            <p:nvPr/>
          </p:nvCxnSpPr>
          <p:spPr>
            <a:xfrm>
              <a:off x="3676342" y="2261493"/>
              <a:ext cx="1893429" cy="105652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4" name="Google Shape;374;p20"/>
            <p:cNvCxnSpPr>
              <a:stCxn id="355" idx="3"/>
              <a:endCxn id="368" idx="1"/>
            </p:cNvCxnSpPr>
            <p:nvPr/>
          </p:nvCxnSpPr>
          <p:spPr>
            <a:xfrm>
              <a:off x="3676342" y="2261493"/>
              <a:ext cx="1893428" cy="67560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5" name="Google Shape;375;p20"/>
            <p:cNvCxnSpPr>
              <a:stCxn id="355" idx="3"/>
              <a:endCxn id="369" idx="1"/>
            </p:cNvCxnSpPr>
            <p:nvPr/>
          </p:nvCxnSpPr>
          <p:spPr>
            <a:xfrm>
              <a:off x="3676342" y="2261493"/>
              <a:ext cx="1940826" cy="1746245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6" name="Google Shape;376;p20"/>
            <p:cNvCxnSpPr>
              <a:stCxn id="366" idx="3"/>
              <a:endCxn id="361" idx="1"/>
            </p:cNvCxnSpPr>
            <p:nvPr/>
          </p:nvCxnSpPr>
          <p:spPr>
            <a:xfrm>
              <a:off x="7140307" y="1797197"/>
              <a:ext cx="874800" cy="46440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7" name="Google Shape;377;p20"/>
            <p:cNvCxnSpPr>
              <a:stCxn id="367" idx="3"/>
              <a:endCxn id="361" idx="1"/>
            </p:cNvCxnSpPr>
            <p:nvPr/>
          </p:nvCxnSpPr>
          <p:spPr>
            <a:xfrm rot="10800000" flipH="1">
              <a:off x="7140306" y="2261544"/>
              <a:ext cx="874800" cy="10560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8" name="Google Shape;378;p20"/>
            <p:cNvCxnSpPr>
              <a:stCxn id="368" idx="3"/>
              <a:endCxn id="361" idx="1"/>
            </p:cNvCxnSpPr>
            <p:nvPr/>
          </p:nvCxnSpPr>
          <p:spPr>
            <a:xfrm rot="10800000" flipH="1">
              <a:off x="7140305" y="2261493"/>
              <a:ext cx="874800" cy="67560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9" name="Google Shape;379;p20"/>
            <p:cNvCxnSpPr>
              <a:stCxn id="369" idx="3"/>
              <a:endCxn id="361" idx="1"/>
            </p:cNvCxnSpPr>
            <p:nvPr/>
          </p:nvCxnSpPr>
          <p:spPr>
            <a:xfrm rot="10800000" flipH="1">
              <a:off x="7187703" y="2261738"/>
              <a:ext cx="827400" cy="174600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pic>
          <p:nvPicPr>
            <p:cNvPr id="380" name="Google Shape;380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206008" y="2990828"/>
              <a:ext cx="469900" cy="469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20"/>
            <p:cNvSpPr txBox="1"/>
            <p:nvPr/>
          </p:nvSpPr>
          <p:spPr>
            <a:xfrm>
              <a:off x="7941326" y="3496456"/>
              <a:ext cx="9992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Tiles &amp;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Manifest</a:t>
              </a:r>
              <a:endParaRPr/>
            </a:p>
          </p:txBody>
        </p:sp>
        <p:pic>
          <p:nvPicPr>
            <p:cNvPr id="382" name="Google Shape;382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70740" y="1587115"/>
              <a:ext cx="469900" cy="469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20"/>
            <p:cNvSpPr txBox="1"/>
            <p:nvPr/>
          </p:nvSpPr>
          <p:spPr>
            <a:xfrm>
              <a:off x="889554" y="2043779"/>
              <a:ext cx="9992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Raw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images</a:t>
              </a:r>
              <a:endParaRPr/>
            </a:p>
          </p:txBody>
        </p:sp>
        <p:sp>
          <p:nvSpPr>
            <p:cNvPr id="389" name="Google Shape;389;p20"/>
            <p:cNvSpPr txBox="1"/>
            <p:nvPr/>
          </p:nvSpPr>
          <p:spPr>
            <a:xfrm>
              <a:off x="321444" y="3906746"/>
              <a:ext cx="151330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Task files</a:t>
              </a:r>
              <a:endParaRPr dirty="0"/>
            </a:p>
          </p:txBody>
        </p:sp>
        <p:cxnSp>
          <p:nvCxnSpPr>
            <p:cNvPr id="390" name="Google Shape;390;p20"/>
            <p:cNvCxnSpPr>
              <a:cxnSpLocks/>
              <a:endCxn id="355" idx="1"/>
            </p:cNvCxnSpPr>
            <p:nvPr/>
          </p:nvCxnSpPr>
          <p:spPr>
            <a:xfrm>
              <a:off x="1989725" y="2261493"/>
              <a:ext cx="975417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43" name="Google Shape;390;p20">
              <a:extLst>
                <a:ext uri="{FF2B5EF4-FFF2-40B4-BE49-F238E27FC236}">
                  <a16:creationId xmlns:a16="http://schemas.microsoft.com/office/drawing/2014/main" id="{A1BCF64E-C77C-1B4D-9B51-C4A388C8D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097" y="2591750"/>
              <a:ext cx="0" cy="1314996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1B1DED2-7837-4D32-8964-F6D00660CCDE}"/>
              </a:ext>
            </a:extLst>
          </p:cNvPr>
          <p:cNvSpPr/>
          <p:nvPr/>
        </p:nvSpPr>
        <p:spPr>
          <a:xfrm>
            <a:off x="118919" y="4615647"/>
            <a:ext cx="64036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-25000" dirty="0" err="1">
                <a:solidFill>
                  <a:srgbClr val="000000"/>
                </a:solidFill>
                <a:latin typeface="-apple-system"/>
              </a:rPr>
              <a:t>Yinlin</a:t>
            </a:r>
            <a:r>
              <a:rPr lang="en-US" baseline="-25000" dirty="0">
                <a:solidFill>
                  <a:srgbClr val="000000"/>
                </a:solidFill>
                <a:latin typeface="-apple-system"/>
              </a:rPr>
              <a:t> Chen, </a:t>
            </a:r>
            <a:r>
              <a:rPr lang="en-US" baseline="-25000" dirty="0" err="1">
                <a:solidFill>
                  <a:srgbClr val="000000"/>
                </a:solidFill>
                <a:latin typeface="-apple-system"/>
              </a:rPr>
              <a:t>Soumik</a:t>
            </a:r>
            <a:r>
              <a:rPr lang="en-US" baseline="-25000" dirty="0">
                <a:solidFill>
                  <a:srgbClr val="000000"/>
                </a:solidFill>
                <a:latin typeface="-apple-system"/>
              </a:rPr>
              <a:t> Ghosh, </a:t>
            </a:r>
            <a:r>
              <a:rPr lang="en-US" baseline="-25000" dirty="0" err="1">
                <a:solidFill>
                  <a:srgbClr val="000000"/>
                </a:solidFill>
                <a:latin typeface="-apple-system"/>
              </a:rPr>
              <a:t>Tingting</a:t>
            </a:r>
            <a:r>
              <a:rPr lang="en-US" baseline="-25000" dirty="0">
                <a:solidFill>
                  <a:srgbClr val="000000"/>
                </a:solidFill>
                <a:latin typeface="-apple-system"/>
              </a:rPr>
              <a:t> Jiang, and James Tuttle. Scaling IIIF Image Tiling in the Cloud. Code4Lib Journal Issue 47, Feb. 2020</a:t>
            </a:r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"/>
          <p:cNvSpPr txBox="1"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n-US"/>
              <a:t>Batch Job Workflow </a:t>
            </a:r>
            <a:endParaRPr dirty="0"/>
          </a:p>
        </p:txBody>
      </p:sp>
      <p:pic>
        <p:nvPicPr>
          <p:cNvPr id="399" name="Google Shape;3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5172" y="1388395"/>
            <a:ext cx="1133707" cy="96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3460" y="1535770"/>
            <a:ext cx="7112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1"/>
          <p:cNvSpPr txBox="1"/>
          <p:nvPr/>
        </p:nvSpPr>
        <p:spPr>
          <a:xfrm>
            <a:off x="6825071" y="2265091"/>
            <a:ext cx="12279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Amazon S3</a:t>
            </a:r>
            <a:endParaRPr/>
          </a:p>
        </p:txBody>
      </p:sp>
      <p:cxnSp>
        <p:nvCxnSpPr>
          <p:cNvPr id="402" name="Google Shape;402;p21"/>
          <p:cNvCxnSpPr>
            <a:stCxn id="399" idx="3"/>
            <a:endCxn id="400" idx="1"/>
          </p:cNvCxnSpPr>
          <p:nvPr/>
        </p:nvCxnSpPr>
        <p:spPr>
          <a:xfrm>
            <a:off x="4708879" y="1870896"/>
            <a:ext cx="2374581" cy="20474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04" name="Google Shape;404;p21"/>
          <p:cNvSpPr/>
          <p:nvPr/>
        </p:nvSpPr>
        <p:spPr>
          <a:xfrm>
            <a:off x="3380517" y="2786571"/>
            <a:ext cx="1813525" cy="1465984"/>
          </a:xfrm>
          <a:prstGeom prst="flowChartAlternateProcess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Command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Environment variables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vCPUs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Memory</a:t>
            </a:r>
            <a:endParaRPr dirty="0"/>
          </a:p>
        </p:txBody>
      </p:sp>
      <p:cxnSp>
        <p:nvCxnSpPr>
          <p:cNvPr id="405" name="Google Shape;405;p21"/>
          <p:cNvCxnSpPr>
            <a:cxnSpLocks/>
          </p:cNvCxnSpPr>
          <p:nvPr/>
        </p:nvCxnSpPr>
        <p:spPr>
          <a:xfrm>
            <a:off x="1674007" y="1929686"/>
            <a:ext cx="1901165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406" name="Google Shape;40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0750" y="2528804"/>
            <a:ext cx="4699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1"/>
          <p:cNvSpPr txBox="1"/>
          <p:nvPr/>
        </p:nvSpPr>
        <p:spPr>
          <a:xfrm>
            <a:off x="7006068" y="3034432"/>
            <a:ext cx="9992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Tiles &amp;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Manifest</a:t>
            </a:r>
            <a:endParaRPr/>
          </a:p>
        </p:txBody>
      </p:sp>
      <p:pic>
        <p:nvPicPr>
          <p:cNvPr id="408" name="Google Shape;40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0862" y="1931957"/>
            <a:ext cx="510320" cy="51032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1"/>
          <p:cNvSpPr txBox="1"/>
          <p:nvPr/>
        </p:nvSpPr>
        <p:spPr>
          <a:xfrm>
            <a:off x="4391821" y="2459852"/>
            <a:ext cx="1068401" cy="18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IIIF</a:t>
            </a: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612780" y="1074202"/>
            <a:ext cx="7566020" cy="3371629"/>
          </a:xfrm>
          <a:prstGeom prst="rect">
            <a:avLst/>
          </a:prstGeom>
          <a:noFill/>
          <a:ln w="12700" cap="flat" cmpd="sng">
            <a:solidFill>
              <a:srgbClr val="5A6B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A6B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3750" y="697669"/>
            <a:ext cx="596483" cy="596483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1"/>
          <p:cNvSpPr txBox="1"/>
          <p:nvPr/>
        </p:nvSpPr>
        <p:spPr>
          <a:xfrm>
            <a:off x="1170233" y="797203"/>
            <a:ext cx="12577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AWS Batch</a:t>
            </a:r>
            <a:endParaRPr/>
          </a:p>
        </p:txBody>
      </p:sp>
      <p:pic>
        <p:nvPicPr>
          <p:cNvPr id="22" name="Google Shape;400;p21">
            <a:extLst>
              <a:ext uri="{FF2B5EF4-FFF2-40B4-BE49-F238E27FC236}">
                <a16:creationId xmlns:a16="http://schemas.microsoft.com/office/drawing/2014/main" id="{165D9F96-1076-F54E-B4A0-1119493640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728" y="1559277"/>
            <a:ext cx="7112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401;p21">
            <a:extLst>
              <a:ext uri="{FF2B5EF4-FFF2-40B4-BE49-F238E27FC236}">
                <a16:creationId xmlns:a16="http://schemas.microsoft.com/office/drawing/2014/main" id="{019E6274-C437-E84A-8BAE-4D4B6C64E82B}"/>
              </a:ext>
            </a:extLst>
          </p:cNvPr>
          <p:cNvSpPr txBox="1"/>
          <p:nvPr/>
        </p:nvSpPr>
        <p:spPr>
          <a:xfrm>
            <a:off x="692339" y="2288598"/>
            <a:ext cx="12279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Amazon S3</a:t>
            </a:r>
            <a:endParaRPr/>
          </a:p>
        </p:txBody>
      </p:sp>
      <p:pic>
        <p:nvPicPr>
          <p:cNvPr id="24" name="Google Shape;406;p21">
            <a:extLst>
              <a:ext uri="{FF2B5EF4-FFF2-40B4-BE49-F238E27FC236}">
                <a16:creationId xmlns:a16="http://schemas.microsoft.com/office/drawing/2014/main" id="{B8C5B839-F331-F840-8C27-5181FA5A29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8018" y="2552311"/>
            <a:ext cx="4699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407;p21">
            <a:extLst>
              <a:ext uri="{FF2B5EF4-FFF2-40B4-BE49-F238E27FC236}">
                <a16:creationId xmlns:a16="http://schemas.microsoft.com/office/drawing/2014/main" id="{201E0B5A-3947-6649-8EA0-E7110D47AFBA}"/>
              </a:ext>
            </a:extLst>
          </p:cNvPr>
          <p:cNvSpPr txBox="1"/>
          <p:nvPr/>
        </p:nvSpPr>
        <p:spPr>
          <a:xfrm>
            <a:off x="873336" y="3057939"/>
            <a:ext cx="9992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Raw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images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FAC4-D2BC-054F-9BAB-C75D5BE3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Time and Cost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83FEC-F0D9-9D40-BCDE-D41D21100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9" y="561245"/>
            <a:ext cx="6777036" cy="40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6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355AAE28-75D6-7A44-B213-2FF1DBC54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7308" y="1955409"/>
            <a:ext cx="514686" cy="514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DD3AC-F192-0846-AD99-45C7C7FA1C88}"/>
              </a:ext>
            </a:extLst>
          </p:cNvPr>
          <p:cNvSpPr txBox="1"/>
          <p:nvPr/>
        </p:nvSpPr>
        <p:spPr>
          <a:xfrm>
            <a:off x="2496551" y="2433870"/>
            <a:ext cx="1176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AWS Lambda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E14A5F-B604-3746-BD1A-AF050816B988}"/>
              </a:ext>
            </a:extLst>
          </p:cNvPr>
          <p:cNvSpPr/>
          <p:nvPr/>
        </p:nvSpPr>
        <p:spPr>
          <a:xfrm>
            <a:off x="366587" y="504030"/>
            <a:ext cx="8410825" cy="38168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200" dirty="0">
                <a:solidFill>
                  <a:sysClr val="windowText" lastClr="000000"/>
                </a:solidFill>
              </a:rPr>
              <a:t>AWS Cloud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D56FC2-7AC0-4E41-895B-4CC00F3EA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587" y="504030"/>
            <a:ext cx="330200" cy="330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2E6E4-6D41-9A42-81F1-776156375017}"/>
              </a:ext>
            </a:extLst>
          </p:cNvPr>
          <p:cNvSpPr/>
          <p:nvPr/>
        </p:nvSpPr>
        <p:spPr>
          <a:xfrm>
            <a:off x="7148567" y="896309"/>
            <a:ext cx="1391795" cy="1261394"/>
          </a:xfrm>
          <a:prstGeom prst="rect">
            <a:avLst/>
          </a:prstGeom>
          <a:noFill/>
          <a:ln w="12700">
            <a:solidFill>
              <a:srgbClr val="5A6B8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5A6B86"/>
                </a:solidFill>
              </a:rPr>
              <a:t>Common Crawl data files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FBA454-71E5-CE42-BA5B-FC59C673F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34528" y="1407884"/>
            <a:ext cx="469900" cy="46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926912-69D1-C248-A32E-4AC313E6F1BA}"/>
              </a:ext>
            </a:extLst>
          </p:cNvPr>
          <p:cNvSpPr txBox="1"/>
          <p:nvPr/>
        </p:nvSpPr>
        <p:spPr>
          <a:xfrm>
            <a:off x="7116202" y="1852321"/>
            <a:ext cx="1506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Amazon S3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2C405-80C3-EE4F-9E48-3885AFEE49DD}"/>
              </a:ext>
            </a:extLst>
          </p:cNvPr>
          <p:cNvSpPr txBox="1"/>
          <p:nvPr/>
        </p:nvSpPr>
        <p:spPr>
          <a:xfrm>
            <a:off x="559145" y="3302133"/>
            <a:ext cx="151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Task file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F2BE04-A52C-3744-B160-01DA10281B68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 flipV="1">
            <a:off x="3341994" y="1203459"/>
            <a:ext cx="1455775" cy="1009293"/>
          </a:xfrm>
          <a:prstGeom prst="straightConnector1">
            <a:avLst/>
          </a:prstGeom>
          <a:ln w="12700">
            <a:solidFill>
              <a:srgbClr val="545B6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D0235E7-C871-D74A-B7D4-9B4058AA400E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6433537" y="3414855"/>
            <a:ext cx="731899" cy="1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A6F6FAE-BFA2-EE4C-B81C-EE2A667C818A}"/>
              </a:ext>
            </a:extLst>
          </p:cNvPr>
          <p:cNvSpPr/>
          <p:nvPr/>
        </p:nvSpPr>
        <p:spPr>
          <a:xfrm>
            <a:off x="7165436" y="2821215"/>
            <a:ext cx="1391795" cy="1187281"/>
          </a:xfrm>
          <a:prstGeom prst="rect">
            <a:avLst/>
          </a:prstGeom>
          <a:noFill/>
          <a:ln w="12700">
            <a:solidFill>
              <a:srgbClr val="5A6B8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5A6B86"/>
                </a:solidFill>
              </a:rPr>
              <a:t>Result output files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C545A038-A414-E74D-A5A9-3446F9CCE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8398" y="3205683"/>
            <a:ext cx="469900" cy="4699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93B370B-CB99-C54B-97C6-0DF0447B35DB}"/>
              </a:ext>
            </a:extLst>
          </p:cNvPr>
          <p:cNvSpPr txBox="1"/>
          <p:nvPr/>
        </p:nvSpPr>
        <p:spPr>
          <a:xfrm>
            <a:off x="7100072" y="3650120"/>
            <a:ext cx="1506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Amazon S3</a:t>
            </a:r>
          </a:p>
        </p:txBody>
      </p:sp>
      <p:sp>
        <p:nvSpPr>
          <p:cNvPr id="34" name="TextBox 18">
            <a:extLst>
              <a:ext uri="{FF2B5EF4-FFF2-40B4-BE49-F238E27FC236}">
                <a16:creationId xmlns:a16="http://schemas.microsoft.com/office/drawing/2014/main" id="{ACE318DE-102E-204C-B37F-A24001005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971" y="668879"/>
            <a:ext cx="11043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Batch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6C5CB8-2B61-8649-B932-9594D5C59FE3}"/>
              </a:ext>
            </a:extLst>
          </p:cNvPr>
          <p:cNvSpPr/>
          <p:nvPr/>
        </p:nvSpPr>
        <p:spPr>
          <a:xfrm>
            <a:off x="4235737" y="865727"/>
            <a:ext cx="2193668" cy="3166244"/>
          </a:xfrm>
          <a:prstGeom prst="rect">
            <a:avLst/>
          </a:prstGeom>
          <a:noFill/>
          <a:ln w="12700">
            <a:solidFill>
              <a:srgbClr val="5A6B8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5A6B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6">
            <a:extLst>
              <a:ext uri="{FF2B5EF4-FFF2-40B4-BE49-F238E27FC236}">
                <a16:creationId xmlns:a16="http://schemas.microsoft.com/office/drawing/2014/main" id="{DB71FDE8-4119-BF4A-B28B-55AF3283C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27" y="581091"/>
            <a:ext cx="517495" cy="51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90C43A9-7B30-2C45-A2AC-67D267000AA8}"/>
              </a:ext>
            </a:extLst>
          </p:cNvPr>
          <p:cNvSpPr/>
          <p:nvPr/>
        </p:nvSpPr>
        <p:spPr>
          <a:xfrm>
            <a:off x="4797769" y="1005894"/>
            <a:ext cx="1267230" cy="3951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Batch Job – </a:t>
            </a:r>
          </a:p>
          <a:p>
            <a:pPr algn="ctr"/>
            <a:r>
              <a:rPr lang="en-US" sz="1100" dirty="0" err="1"/>
              <a:t>Warc</a:t>
            </a:r>
            <a:r>
              <a:rPr lang="en-US" sz="1100" dirty="0"/>
              <a:t> file 1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6F982BD-4EFE-FF46-A7DA-A3A10526B58B}"/>
              </a:ext>
            </a:extLst>
          </p:cNvPr>
          <p:cNvSpPr/>
          <p:nvPr/>
        </p:nvSpPr>
        <p:spPr>
          <a:xfrm>
            <a:off x="4786423" y="1521635"/>
            <a:ext cx="1267230" cy="3951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Batch Job – </a:t>
            </a:r>
          </a:p>
          <a:p>
            <a:pPr algn="ctr"/>
            <a:r>
              <a:rPr lang="en-US" sz="1100" dirty="0" err="1"/>
              <a:t>Warc</a:t>
            </a:r>
            <a:r>
              <a:rPr lang="en-US" sz="1100" dirty="0"/>
              <a:t> file 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2BB0231-47CB-414D-A26D-EFD33CF71BF2}"/>
              </a:ext>
            </a:extLst>
          </p:cNvPr>
          <p:cNvSpPr/>
          <p:nvPr/>
        </p:nvSpPr>
        <p:spPr>
          <a:xfrm>
            <a:off x="4786423" y="2027188"/>
            <a:ext cx="1267230" cy="3951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Batch Job – </a:t>
            </a:r>
          </a:p>
          <a:p>
            <a:pPr algn="ctr"/>
            <a:r>
              <a:rPr lang="en-US" sz="1100" dirty="0" err="1"/>
              <a:t>Warc</a:t>
            </a:r>
            <a:r>
              <a:rPr lang="en-US" sz="1100" dirty="0"/>
              <a:t> file 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92CB42F-E2FA-BF41-A1C7-1A8DB5AE634A}"/>
              </a:ext>
            </a:extLst>
          </p:cNvPr>
          <p:cNvSpPr/>
          <p:nvPr/>
        </p:nvSpPr>
        <p:spPr>
          <a:xfrm>
            <a:off x="4791393" y="2530928"/>
            <a:ext cx="1267230" cy="3951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Batch Job – </a:t>
            </a:r>
          </a:p>
          <a:p>
            <a:pPr algn="ctr"/>
            <a:r>
              <a:rPr lang="en-US" sz="1100" dirty="0" err="1"/>
              <a:t>Warc</a:t>
            </a:r>
            <a:r>
              <a:rPr lang="en-US" sz="1100" dirty="0"/>
              <a:t> file 4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E58E368-AA25-BA4B-A185-84EFAA9313E1}"/>
              </a:ext>
            </a:extLst>
          </p:cNvPr>
          <p:cNvSpPr/>
          <p:nvPr/>
        </p:nvSpPr>
        <p:spPr>
          <a:xfrm>
            <a:off x="4763027" y="3531990"/>
            <a:ext cx="1267230" cy="3951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Batch Job – </a:t>
            </a:r>
          </a:p>
          <a:p>
            <a:pPr algn="ctr"/>
            <a:r>
              <a:rPr lang="en-US" sz="1100" dirty="0" err="1"/>
              <a:t>Warc</a:t>
            </a:r>
            <a:r>
              <a:rPr lang="en-US" sz="1100" dirty="0"/>
              <a:t> file 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483AE5-8A97-2641-9F2A-A6F8069DF93F}"/>
              </a:ext>
            </a:extLst>
          </p:cNvPr>
          <p:cNvCxnSpPr>
            <a:cxnSpLocks/>
            <a:stCxn id="4" idx="3"/>
            <a:endCxn id="37" idx="1"/>
          </p:cNvCxnSpPr>
          <p:nvPr/>
        </p:nvCxnSpPr>
        <p:spPr>
          <a:xfrm flipV="1">
            <a:off x="3341994" y="1719200"/>
            <a:ext cx="1444429" cy="493552"/>
          </a:xfrm>
          <a:prstGeom prst="straightConnector1">
            <a:avLst/>
          </a:prstGeom>
          <a:ln w="12700">
            <a:solidFill>
              <a:srgbClr val="545B6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3AC0D83-CC3C-984F-8379-DC7F5916B698}"/>
              </a:ext>
            </a:extLst>
          </p:cNvPr>
          <p:cNvCxnSpPr>
            <a:cxnSpLocks/>
            <a:stCxn id="4" idx="3"/>
            <a:endCxn id="39" idx="1"/>
          </p:cNvCxnSpPr>
          <p:nvPr/>
        </p:nvCxnSpPr>
        <p:spPr>
          <a:xfrm>
            <a:off x="3341994" y="2212752"/>
            <a:ext cx="1444429" cy="12001"/>
          </a:xfrm>
          <a:prstGeom prst="straightConnector1">
            <a:avLst/>
          </a:prstGeom>
          <a:ln w="12700">
            <a:solidFill>
              <a:srgbClr val="545B6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304D7EE-5F4C-EB45-8015-95B2CD7A1AAC}"/>
              </a:ext>
            </a:extLst>
          </p:cNvPr>
          <p:cNvCxnSpPr>
            <a:cxnSpLocks/>
            <a:stCxn id="4" idx="3"/>
            <a:endCxn id="40" idx="1"/>
          </p:cNvCxnSpPr>
          <p:nvPr/>
        </p:nvCxnSpPr>
        <p:spPr>
          <a:xfrm>
            <a:off x="3341994" y="2212752"/>
            <a:ext cx="1449399" cy="515741"/>
          </a:xfrm>
          <a:prstGeom prst="straightConnector1">
            <a:avLst/>
          </a:prstGeom>
          <a:ln w="12700">
            <a:solidFill>
              <a:srgbClr val="545B6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50ACC87-9688-674A-8C88-E78629060474}"/>
              </a:ext>
            </a:extLst>
          </p:cNvPr>
          <p:cNvCxnSpPr>
            <a:cxnSpLocks/>
            <a:stCxn id="4" idx="3"/>
            <a:endCxn id="42" idx="1"/>
          </p:cNvCxnSpPr>
          <p:nvPr/>
        </p:nvCxnSpPr>
        <p:spPr>
          <a:xfrm>
            <a:off x="3341994" y="2212752"/>
            <a:ext cx="1421033" cy="1516803"/>
          </a:xfrm>
          <a:prstGeom prst="straightConnector1">
            <a:avLst/>
          </a:prstGeom>
          <a:ln w="12700">
            <a:solidFill>
              <a:srgbClr val="545B6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735D84F-13C9-B745-B67A-9161B0B3EAE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445587" y="1527006"/>
            <a:ext cx="702980" cy="0"/>
          </a:xfrm>
          <a:prstGeom prst="straightConnector1">
            <a:avLst/>
          </a:prstGeom>
          <a:ln w="12700">
            <a:solidFill>
              <a:srgbClr val="545B6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932352B-3E9E-EA45-96C4-C3D0E61BE0CB}"/>
              </a:ext>
            </a:extLst>
          </p:cNvPr>
          <p:cNvSpPr txBox="1"/>
          <p:nvPr/>
        </p:nvSpPr>
        <p:spPr>
          <a:xfrm>
            <a:off x="3341994" y="3494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D227F74-1CC7-AB43-9BEA-C8C85F2507C6}"/>
              </a:ext>
            </a:extLst>
          </p:cNvPr>
          <p:cNvSpPr/>
          <p:nvPr/>
        </p:nvSpPr>
        <p:spPr>
          <a:xfrm>
            <a:off x="5368653" y="3024159"/>
            <a:ext cx="72165" cy="779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6581301-6B36-0F43-BB98-4B8107EC69B1}"/>
              </a:ext>
            </a:extLst>
          </p:cNvPr>
          <p:cNvSpPr/>
          <p:nvPr/>
        </p:nvSpPr>
        <p:spPr>
          <a:xfrm>
            <a:off x="5370321" y="3190033"/>
            <a:ext cx="72165" cy="779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E87835F-C714-C04B-8F0B-353015477CBA}"/>
              </a:ext>
            </a:extLst>
          </p:cNvPr>
          <p:cNvSpPr/>
          <p:nvPr/>
        </p:nvSpPr>
        <p:spPr>
          <a:xfrm>
            <a:off x="5368832" y="3342472"/>
            <a:ext cx="72165" cy="779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F73EBA0F-82DC-B144-BC94-239A1F5AE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4076" y="1928423"/>
            <a:ext cx="469900" cy="4699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9E3571-CD0D-CC46-82DB-381758560362}"/>
              </a:ext>
            </a:extLst>
          </p:cNvPr>
          <p:cNvSpPr txBox="1"/>
          <p:nvPr/>
        </p:nvSpPr>
        <p:spPr>
          <a:xfrm>
            <a:off x="565750" y="2372860"/>
            <a:ext cx="1506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Amazon S3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C1E8693-04A9-D641-A7B7-18C724BBCEE7}"/>
              </a:ext>
            </a:extLst>
          </p:cNvPr>
          <p:cNvCxnSpPr>
            <a:cxnSpLocks/>
          </p:cNvCxnSpPr>
          <p:nvPr/>
        </p:nvCxnSpPr>
        <p:spPr>
          <a:xfrm>
            <a:off x="1594986" y="2190111"/>
            <a:ext cx="1244190" cy="4529"/>
          </a:xfrm>
          <a:prstGeom prst="straightConnector1">
            <a:avLst/>
          </a:prstGeom>
          <a:ln w="12700">
            <a:solidFill>
              <a:srgbClr val="545B6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D41A127-A6D9-3A4B-B86A-360218FD57A7}"/>
              </a:ext>
            </a:extLst>
          </p:cNvPr>
          <p:cNvCxnSpPr>
            <a:cxnSpLocks/>
            <a:stCxn id="14" idx="0"/>
            <a:endCxn id="50" idx="2"/>
          </p:cNvCxnSpPr>
          <p:nvPr/>
        </p:nvCxnSpPr>
        <p:spPr>
          <a:xfrm flipV="1">
            <a:off x="1319026" y="2649859"/>
            <a:ext cx="0" cy="652274"/>
          </a:xfrm>
          <a:prstGeom prst="straightConnector1">
            <a:avLst/>
          </a:prstGeom>
          <a:ln w="12700">
            <a:solidFill>
              <a:srgbClr val="545B6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975C6D-5D74-48D9-8186-E8B9A8F7403A}"/>
              </a:ext>
            </a:extLst>
          </p:cNvPr>
          <p:cNvSpPr/>
          <p:nvPr/>
        </p:nvSpPr>
        <p:spPr>
          <a:xfrm>
            <a:off x="257741" y="4593867"/>
            <a:ext cx="61093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-25000" dirty="0" err="1">
                <a:solidFill>
                  <a:srgbClr val="000000"/>
                </a:solidFill>
                <a:latin typeface="-apple-system"/>
              </a:rPr>
              <a:t>Yinlin</a:t>
            </a:r>
            <a:r>
              <a:rPr lang="en-US" baseline="-25000" dirty="0">
                <a:solidFill>
                  <a:srgbClr val="000000"/>
                </a:solidFill>
                <a:latin typeface="-apple-system"/>
              </a:rPr>
              <a:t> Chen. "Analyzing WARC on serverless computing." IIPC Web Archiving Conference 2021. Virtual, June 15-16, 2021</a:t>
            </a:r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975676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C23F-D2FE-8645-BF52-F31EF240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Compute Environment Automatically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93FBC55-3E11-0544-9553-EA22FC043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75" y="1163126"/>
            <a:ext cx="8882849" cy="2403939"/>
          </a:xfrm>
        </p:spPr>
      </p:pic>
    </p:spTree>
    <p:extLst>
      <p:ext uri="{BB962C8B-B14F-4D97-AF65-F5344CB8AC3E}">
        <p14:creationId xmlns:p14="http://schemas.microsoft.com/office/powerpoint/2010/main" val="1761655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D9B1-F00E-6A46-89BA-D928314E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Native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FBA0-27A7-2E4B-9135-B9424D0B9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84" y="899102"/>
            <a:ext cx="8432056" cy="35304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Cloud native applications are designed to build and deploy specifically in the cloud (public, private, and hybrid)</a:t>
            </a:r>
          </a:p>
          <a:p>
            <a:r>
              <a:rPr lang="en-US" dirty="0"/>
              <a:t>Cloud native architecture includes DevOps, continuous integration (CI), continuous delivery (CD), microservices, and containers</a:t>
            </a:r>
          </a:p>
          <a:p>
            <a:r>
              <a:rPr lang="en-US" dirty="0"/>
              <a:t>Exploits the advantages of the cloud computing delivery model as much as possible</a:t>
            </a:r>
          </a:p>
          <a:p>
            <a:r>
              <a:rPr lang="en-US" dirty="0"/>
              <a:t>Apply twelve-factor methodology to design scalable and robust cloud native applications</a:t>
            </a:r>
          </a:p>
          <a:p>
            <a:r>
              <a:rPr lang="en-US" dirty="0"/>
              <a:t>Applications are stateless by nature, and communicate with each other using REST-based protocols or messaging</a:t>
            </a:r>
          </a:p>
        </p:txBody>
      </p:sp>
    </p:spTree>
    <p:extLst>
      <p:ext uri="{BB962C8B-B14F-4D97-AF65-F5344CB8AC3E}">
        <p14:creationId xmlns:p14="http://schemas.microsoft.com/office/powerpoint/2010/main" val="371454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3905-6E0E-1B4E-B29E-3BBAC5E4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2CFCB-E495-3E4C-8168-8FC2C32C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8" y="830581"/>
            <a:ext cx="8420321" cy="3764042"/>
          </a:xfrm>
        </p:spPr>
        <p:txBody>
          <a:bodyPr>
            <a:normAutofit/>
          </a:bodyPr>
          <a:lstStyle/>
          <a:p>
            <a:r>
              <a:rPr lang="en-US" sz="2400" dirty="0"/>
              <a:t>Be able to build a digital library</a:t>
            </a:r>
          </a:p>
          <a:p>
            <a:r>
              <a:rPr lang="en-US" sz="2400" dirty="0"/>
              <a:t>Describe Cloud and Serverless technologies that extend DL capabilities</a:t>
            </a:r>
          </a:p>
          <a:p>
            <a:r>
              <a:rPr lang="en-US" sz="2400" dirty="0"/>
              <a:t>Explain different serverless architectures and how to apply them in different DL scenarios</a:t>
            </a:r>
          </a:p>
          <a:p>
            <a:r>
              <a:rPr lang="en-US" sz="2400" dirty="0"/>
              <a:t>Apply cloud services and microservices to build DL services</a:t>
            </a:r>
          </a:p>
          <a:p>
            <a:r>
              <a:rPr lang="en-US" sz="2400" dirty="0"/>
              <a:t>Describe how to handle text collections with NLP and ML operations (</a:t>
            </a:r>
            <a:r>
              <a:rPr lang="en-US" sz="2400" dirty="0" err="1"/>
              <a:t>MLOps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1488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66DF-06AB-CD49-B3A8-3140DED1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91" y="102929"/>
            <a:ext cx="3204526" cy="1096178"/>
          </a:xfrm>
        </p:spPr>
        <p:txBody>
          <a:bodyPr/>
          <a:lstStyle/>
          <a:p>
            <a:r>
              <a:rPr lang="en-US" dirty="0"/>
              <a:t>AWS Amplify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2DC491-7925-4603-8EA8-98A24A8D33D9}"/>
              </a:ext>
            </a:extLst>
          </p:cNvPr>
          <p:cNvSpPr txBox="1"/>
          <p:nvPr/>
        </p:nvSpPr>
        <p:spPr>
          <a:xfrm>
            <a:off x="-16921" y="2771724"/>
            <a:ext cx="1122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Users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131A53-83E3-ED47-8F8D-D7DD58D93F0D}"/>
              </a:ext>
            </a:extLst>
          </p:cNvPr>
          <p:cNvGrpSpPr/>
          <p:nvPr/>
        </p:nvGrpSpPr>
        <p:grpSpPr>
          <a:xfrm>
            <a:off x="104381" y="620268"/>
            <a:ext cx="8911032" cy="3956495"/>
            <a:chOff x="104381" y="620268"/>
            <a:chExt cx="8549226" cy="37752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4DA91A-03A2-CE48-9ABD-3613D167CE21}"/>
                </a:ext>
              </a:extLst>
            </p:cNvPr>
            <p:cNvSpPr/>
            <p:nvPr/>
          </p:nvSpPr>
          <p:spPr>
            <a:xfrm>
              <a:off x="1976451" y="625929"/>
              <a:ext cx="6667574" cy="3752306"/>
            </a:xfrm>
            <a:prstGeom prst="rect">
              <a:avLst/>
            </a:prstGeom>
            <a:noFill/>
            <a:ln w="12700">
              <a:solidFill>
                <a:srgbClr val="141B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0" tIns="68580"/>
            <a:lstStyle/>
            <a:p>
              <a:pPr>
                <a:defRPr/>
              </a:pPr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AWS Cloud</a:t>
              </a:r>
            </a:p>
          </p:txBody>
        </p:sp>
        <p:pic>
          <p:nvPicPr>
            <p:cNvPr id="5" name="Graphic 29">
              <a:extLst>
                <a:ext uri="{FF2B5EF4-FFF2-40B4-BE49-F238E27FC236}">
                  <a16:creationId xmlns:a16="http://schemas.microsoft.com/office/drawing/2014/main" id="{FC0A3931-39EF-A640-9EF0-2EE4D188A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451" y="620268"/>
              <a:ext cx="234148" cy="23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63D60C-58A1-124B-BB08-B55A58F63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480" y="2894309"/>
              <a:ext cx="168235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AWS Amplify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F4767F-4704-C243-8640-3387990EB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181" y="2179080"/>
              <a:ext cx="964746" cy="6817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B4B805-8BA4-FC40-938D-CBBF279EC916}"/>
                </a:ext>
              </a:extLst>
            </p:cNvPr>
            <p:cNvSpPr txBox="1"/>
            <p:nvPr/>
          </p:nvSpPr>
          <p:spPr>
            <a:xfrm>
              <a:off x="1933903" y="2876456"/>
              <a:ext cx="702890" cy="2077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en-US" sz="1200" dirty="0"/>
                <a:t>React</a:t>
              </a:r>
              <a:endParaRPr lang="en-US" sz="75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F56E47-B993-2249-9E7E-62048DFCAC2D}"/>
                </a:ext>
              </a:extLst>
            </p:cNvPr>
            <p:cNvCxnSpPr>
              <a:cxnSpLocks/>
              <a:endCxn id="8" idx="1"/>
            </p:cNvCxnSpPr>
            <p:nvPr/>
          </p:nvCxnSpPr>
          <p:spPr bwMode="auto">
            <a:xfrm flipV="1">
              <a:off x="1013942" y="2519957"/>
              <a:ext cx="852239" cy="18410"/>
            </a:xfrm>
            <a:prstGeom prst="straightConnector1">
              <a:avLst/>
            </a:prstGeom>
            <a:ln w="12700">
              <a:solidFill>
                <a:srgbClr val="545B64"/>
              </a:solidFill>
              <a:headEnd type="none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Graphic 19">
              <a:extLst>
                <a:ext uri="{FF2B5EF4-FFF2-40B4-BE49-F238E27FC236}">
                  <a16:creationId xmlns:a16="http://schemas.microsoft.com/office/drawing/2014/main" id="{E4AC0730-ED05-804E-83FA-BE1CA72F1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788" y="3390287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EBE70D72-1BB3-8D41-B5E2-D7598A4436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5813" y="3961787"/>
              <a:ext cx="17097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AWS Identity and Access Management (IAM)</a:t>
              </a:r>
            </a:p>
          </p:txBody>
        </p:sp>
        <p:pic>
          <p:nvPicPr>
            <p:cNvPr id="24" name="Graphic 32">
              <a:extLst>
                <a:ext uri="{FF2B5EF4-FFF2-40B4-BE49-F238E27FC236}">
                  <a16:creationId xmlns:a16="http://schemas.microsoft.com/office/drawing/2014/main" id="{854C750A-20DF-E545-9F30-00C112898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016" y="2147037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984B2E07-C23C-1A48-80BC-E74A70451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9372" y="2719727"/>
              <a:ext cx="170973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AWS AppSync</a:t>
              </a:r>
            </a:p>
          </p:txBody>
        </p:sp>
        <p:pic>
          <p:nvPicPr>
            <p:cNvPr id="26" name="Graphic 17">
              <a:extLst>
                <a:ext uri="{FF2B5EF4-FFF2-40B4-BE49-F238E27FC236}">
                  <a16:creationId xmlns:a16="http://schemas.microsoft.com/office/drawing/2014/main" id="{237863DC-47E5-DE41-B997-B26279249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016" y="977041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A7854ED3-7562-0246-82D4-829D64617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088" y="1548541"/>
              <a:ext cx="171926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Amazon Cognito</a:t>
              </a:r>
            </a:p>
          </p:txBody>
        </p:sp>
        <p:pic>
          <p:nvPicPr>
            <p:cNvPr id="30" name="Graphic 7">
              <a:extLst>
                <a:ext uri="{FF2B5EF4-FFF2-40B4-BE49-F238E27FC236}">
                  <a16:creationId xmlns:a16="http://schemas.microsoft.com/office/drawing/2014/main" id="{70B2028B-368C-E544-9788-2A2B03363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912" y="675583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16AA43BD-BA0C-CD4F-8588-E80B12B339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3787" y="1870255"/>
              <a:ext cx="112990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AWS Lambda</a:t>
              </a:r>
            </a:p>
          </p:txBody>
        </p:sp>
        <p:grpSp>
          <p:nvGrpSpPr>
            <p:cNvPr id="32" name="Group 21">
              <a:extLst>
                <a:ext uri="{FF2B5EF4-FFF2-40B4-BE49-F238E27FC236}">
                  <a16:creationId xmlns:a16="http://schemas.microsoft.com/office/drawing/2014/main" id="{342D6420-B619-7C4E-B627-17DA87C0226F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4291278" y="1189732"/>
              <a:ext cx="1183370" cy="2552156"/>
              <a:chOff x="8228637" y="4518536"/>
              <a:chExt cx="1639961" cy="399415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F92323A-D362-6645-BDB0-D5E91AC6E507}"/>
                  </a:ext>
                </a:extLst>
              </p:cNvPr>
              <p:cNvSpPr/>
              <p:nvPr/>
            </p:nvSpPr>
            <p:spPr>
              <a:xfrm>
                <a:off x="8228637" y="4518536"/>
                <a:ext cx="916729" cy="399415"/>
              </a:xfrm>
              <a:custGeom>
                <a:avLst/>
                <a:gdLst>
                  <a:gd name="connsiteX0" fmla="*/ 38637 w 914400"/>
                  <a:gd name="connsiteY0" fmla="*/ 0 h 399245"/>
                  <a:gd name="connsiteX1" fmla="*/ 914400 w 914400"/>
                  <a:gd name="connsiteY1" fmla="*/ 0 h 399245"/>
                  <a:gd name="connsiteX2" fmla="*/ 914400 w 914400"/>
                  <a:gd name="connsiteY2" fmla="*/ 399245 h 399245"/>
                  <a:gd name="connsiteX3" fmla="*/ 0 w 914400"/>
                  <a:gd name="connsiteY3" fmla="*/ 399245 h 399245"/>
                  <a:gd name="connsiteX0" fmla="*/ 9837 w 914400"/>
                  <a:gd name="connsiteY0" fmla="*/ 3600 h 399245"/>
                  <a:gd name="connsiteX1" fmla="*/ 914400 w 914400"/>
                  <a:gd name="connsiteY1" fmla="*/ 0 h 399245"/>
                  <a:gd name="connsiteX2" fmla="*/ 914400 w 914400"/>
                  <a:gd name="connsiteY2" fmla="*/ 399245 h 399245"/>
                  <a:gd name="connsiteX3" fmla="*/ 0 w 914400"/>
                  <a:gd name="connsiteY3" fmla="*/ 399245 h 399245"/>
                  <a:gd name="connsiteX0" fmla="*/ 0 w 922563"/>
                  <a:gd name="connsiteY0" fmla="*/ 7200 h 399245"/>
                  <a:gd name="connsiteX1" fmla="*/ 922563 w 922563"/>
                  <a:gd name="connsiteY1" fmla="*/ 0 h 399245"/>
                  <a:gd name="connsiteX2" fmla="*/ 922563 w 922563"/>
                  <a:gd name="connsiteY2" fmla="*/ 399245 h 399245"/>
                  <a:gd name="connsiteX3" fmla="*/ 8163 w 922563"/>
                  <a:gd name="connsiteY3" fmla="*/ 399245 h 399245"/>
                  <a:gd name="connsiteX0" fmla="*/ 0 w 915363"/>
                  <a:gd name="connsiteY0" fmla="*/ 3600 h 399245"/>
                  <a:gd name="connsiteX1" fmla="*/ 915363 w 915363"/>
                  <a:gd name="connsiteY1" fmla="*/ 0 h 399245"/>
                  <a:gd name="connsiteX2" fmla="*/ 915363 w 915363"/>
                  <a:gd name="connsiteY2" fmla="*/ 399245 h 399245"/>
                  <a:gd name="connsiteX3" fmla="*/ 963 w 915363"/>
                  <a:gd name="connsiteY3" fmla="*/ 399245 h 399245"/>
                  <a:gd name="connsiteX0" fmla="*/ 0 w 915363"/>
                  <a:gd name="connsiteY0" fmla="*/ 0 h 399415"/>
                  <a:gd name="connsiteX1" fmla="*/ 915363 w 915363"/>
                  <a:gd name="connsiteY1" fmla="*/ 170 h 399415"/>
                  <a:gd name="connsiteX2" fmla="*/ 915363 w 915363"/>
                  <a:gd name="connsiteY2" fmla="*/ 399415 h 399415"/>
                  <a:gd name="connsiteX3" fmla="*/ 963 w 915363"/>
                  <a:gd name="connsiteY3" fmla="*/ 399415 h 39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5363" h="399415">
                    <a:moveTo>
                      <a:pt x="0" y="0"/>
                    </a:moveTo>
                    <a:lnTo>
                      <a:pt x="915363" y="170"/>
                    </a:lnTo>
                    <a:lnTo>
                      <a:pt x="915363" y="399415"/>
                    </a:lnTo>
                    <a:lnTo>
                      <a:pt x="963" y="399415"/>
                    </a:lnTo>
                  </a:path>
                </a:pathLst>
              </a:custGeom>
              <a:noFill/>
              <a:ln w="12700">
                <a:solidFill>
                  <a:schemeClr val="tx2"/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940B242-C475-4B41-9272-FBE565E8D31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228637" y="4719926"/>
                <a:ext cx="1639961" cy="0"/>
              </a:xfrm>
              <a:prstGeom prst="straightConnector1">
                <a:avLst/>
              </a:prstGeom>
              <a:ln w="12700">
                <a:solidFill>
                  <a:schemeClr val="tx2"/>
                </a:solidFill>
                <a:headEnd type="arrow" w="med" len="sm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0D39075-8769-2743-AAD3-DFB4AAF2A4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1977" y="1780733"/>
              <a:ext cx="0" cy="311178"/>
            </a:xfrm>
            <a:prstGeom prst="straightConnector1">
              <a:avLst/>
            </a:prstGeom>
            <a:ln w="12700">
              <a:solidFill>
                <a:srgbClr val="8FA7C4"/>
              </a:solidFill>
              <a:headEnd type="none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FCEDDBE-7543-B347-8A30-E01752F87F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9374" y="1780733"/>
              <a:ext cx="0" cy="300123"/>
            </a:xfrm>
            <a:prstGeom prst="straightConnector1">
              <a:avLst/>
            </a:prstGeom>
            <a:ln w="12700">
              <a:solidFill>
                <a:srgbClr val="8FA7C4"/>
              </a:solidFill>
              <a:headEnd type="arrow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0079D65-7031-DF40-BD76-DC6138EDCB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1977" y="2992313"/>
              <a:ext cx="0" cy="311178"/>
            </a:xfrm>
            <a:prstGeom prst="straightConnector1">
              <a:avLst/>
            </a:prstGeom>
            <a:ln w="12700">
              <a:solidFill>
                <a:srgbClr val="8FA7C4"/>
              </a:solidFill>
              <a:headEnd type="none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B1F239B-1DEC-234D-B829-310751D732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9374" y="2992313"/>
              <a:ext cx="0" cy="300123"/>
            </a:xfrm>
            <a:prstGeom prst="straightConnector1">
              <a:avLst/>
            </a:prstGeom>
            <a:ln w="12700">
              <a:solidFill>
                <a:srgbClr val="8FA7C4"/>
              </a:solidFill>
              <a:headEnd type="arrow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Graphic 23">
              <a:extLst>
                <a:ext uri="{FF2B5EF4-FFF2-40B4-BE49-F238E27FC236}">
                  <a16:creationId xmlns:a16="http://schemas.microsoft.com/office/drawing/2014/main" id="{567C4946-0B1C-DD4C-AB31-B1361036E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7999" y="3593197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E742EC23-CFA2-5140-A144-56F0944AF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3869" y="4164697"/>
              <a:ext cx="170973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Amazon DynamoDB</a:t>
              </a:r>
            </a:p>
          </p:txBody>
        </p:sp>
        <p:sp>
          <p:nvSpPr>
            <p:cNvPr id="53" name="TextBox 6">
              <a:extLst>
                <a:ext uri="{FF2B5EF4-FFF2-40B4-BE49-F238E27FC236}">
                  <a16:creationId xmlns:a16="http://schemas.microsoft.com/office/drawing/2014/main" id="{BF6EAF77-E7E5-0542-B294-11757B8F1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6037" y="2731792"/>
              <a:ext cx="14954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Amazon Elasticsearch Service</a:t>
              </a:r>
              <a:endParaRPr lang="en-US" altLang="en-US" sz="9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Graphic 7">
              <a:extLst>
                <a:ext uri="{FF2B5EF4-FFF2-40B4-BE49-F238E27FC236}">
                  <a16:creationId xmlns:a16="http://schemas.microsoft.com/office/drawing/2014/main" id="{0359B44F-7A45-BE44-9B63-6D2C23129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049" y="2180533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Graphic 43">
              <a:extLst>
                <a:ext uri="{FF2B5EF4-FFF2-40B4-BE49-F238E27FC236}">
                  <a16:creationId xmlns:a16="http://schemas.microsoft.com/office/drawing/2014/main" id="{72291243-F0B6-E247-B2FC-8D207E16C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7323" y="3085928"/>
              <a:ext cx="422831" cy="422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Group 21">
              <a:extLst>
                <a:ext uri="{FF2B5EF4-FFF2-40B4-BE49-F238E27FC236}">
                  <a16:creationId xmlns:a16="http://schemas.microsoft.com/office/drawing/2014/main" id="{D1C0AB44-EBEB-BF46-98FC-DE1D7CE75E3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104120" y="923032"/>
              <a:ext cx="1198693" cy="3112934"/>
              <a:chOff x="8228637" y="4518536"/>
              <a:chExt cx="1639961" cy="399415"/>
            </a:xfrm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87C9FE37-F029-504E-AAA0-BA376EA48D12}"/>
                  </a:ext>
                </a:extLst>
              </p:cNvPr>
              <p:cNvSpPr/>
              <p:nvPr/>
            </p:nvSpPr>
            <p:spPr>
              <a:xfrm>
                <a:off x="8228637" y="4518536"/>
                <a:ext cx="916729" cy="399415"/>
              </a:xfrm>
              <a:custGeom>
                <a:avLst/>
                <a:gdLst>
                  <a:gd name="connsiteX0" fmla="*/ 38637 w 914400"/>
                  <a:gd name="connsiteY0" fmla="*/ 0 h 399245"/>
                  <a:gd name="connsiteX1" fmla="*/ 914400 w 914400"/>
                  <a:gd name="connsiteY1" fmla="*/ 0 h 399245"/>
                  <a:gd name="connsiteX2" fmla="*/ 914400 w 914400"/>
                  <a:gd name="connsiteY2" fmla="*/ 399245 h 399245"/>
                  <a:gd name="connsiteX3" fmla="*/ 0 w 914400"/>
                  <a:gd name="connsiteY3" fmla="*/ 399245 h 399245"/>
                  <a:gd name="connsiteX0" fmla="*/ 9837 w 914400"/>
                  <a:gd name="connsiteY0" fmla="*/ 3600 h 399245"/>
                  <a:gd name="connsiteX1" fmla="*/ 914400 w 914400"/>
                  <a:gd name="connsiteY1" fmla="*/ 0 h 399245"/>
                  <a:gd name="connsiteX2" fmla="*/ 914400 w 914400"/>
                  <a:gd name="connsiteY2" fmla="*/ 399245 h 399245"/>
                  <a:gd name="connsiteX3" fmla="*/ 0 w 914400"/>
                  <a:gd name="connsiteY3" fmla="*/ 399245 h 399245"/>
                  <a:gd name="connsiteX0" fmla="*/ 0 w 922563"/>
                  <a:gd name="connsiteY0" fmla="*/ 7200 h 399245"/>
                  <a:gd name="connsiteX1" fmla="*/ 922563 w 922563"/>
                  <a:gd name="connsiteY1" fmla="*/ 0 h 399245"/>
                  <a:gd name="connsiteX2" fmla="*/ 922563 w 922563"/>
                  <a:gd name="connsiteY2" fmla="*/ 399245 h 399245"/>
                  <a:gd name="connsiteX3" fmla="*/ 8163 w 922563"/>
                  <a:gd name="connsiteY3" fmla="*/ 399245 h 399245"/>
                  <a:gd name="connsiteX0" fmla="*/ 0 w 915363"/>
                  <a:gd name="connsiteY0" fmla="*/ 3600 h 399245"/>
                  <a:gd name="connsiteX1" fmla="*/ 915363 w 915363"/>
                  <a:gd name="connsiteY1" fmla="*/ 0 h 399245"/>
                  <a:gd name="connsiteX2" fmla="*/ 915363 w 915363"/>
                  <a:gd name="connsiteY2" fmla="*/ 399245 h 399245"/>
                  <a:gd name="connsiteX3" fmla="*/ 963 w 915363"/>
                  <a:gd name="connsiteY3" fmla="*/ 399245 h 399245"/>
                  <a:gd name="connsiteX0" fmla="*/ 0 w 915363"/>
                  <a:gd name="connsiteY0" fmla="*/ 0 h 399415"/>
                  <a:gd name="connsiteX1" fmla="*/ 915363 w 915363"/>
                  <a:gd name="connsiteY1" fmla="*/ 170 h 399415"/>
                  <a:gd name="connsiteX2" fmla="*/ 915363 w 915363"/>
                  <a:gd name="connsiteY2" fmla="*/ 399415 h 399415"/>
                  <a:gd name="connsiteX3" fmla="*/ 963 w 915363"/>
                  <a:gd name="connsiteY3" fmla="*/ 399415 h 39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5363" h="399415">
                    <a:moveTo>
                      <a:pt x="0" y="0"/>
                    </a:moveTo>
                    <a:lnTo>
                      <a:pt x="915363" y="170"/>
                    </a:lnTo>
                    <a:lnTo>
                      <a:pt x="915363" y="399415"/>
                    </a:lnTo>
                    <a:lnTo>
                      <a:pt x="963" y="399415"/>
                    </a:lnTo>
                  </a:path>
                </a:pathLst>
              </a:custGeom>
              <a:noFill/>
              <a:ln w="12700">
                <a:solidFill>
                  <a:schemeClr val="tx2"/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3D60CBC0-213B-2B48-B8A6-76192C3730C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228637" y="4719926"/>
                <a:ext cx="1639961" cy="0"/>
              </a:xfrm>
              <a:prstGeom prst="straightConnector1">
                <a:avLst/>
              </a:prstGeom>
              <a:ln w="12700">
                <a:solidFill>
                  <a:schemeClr val="tx2"/>
                </a:solidFill>
                <a:headEnd type="arrow" w="med" len="sm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8B17BC8-7210-BF49-B1B9-45B1D71B54C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32750" y="3303160"/>
              <a:ext cx="673490" cy="0"/>
            </a:xfrm>
            <a:prstGeom prst="straightConnector1">
              <a:avLst/>
            </a:prstGeom>
            <a:ln w="12700">
              <a:solidFill>
                <a:srgbClr val="545B64"/>
              </a:solidFill>
              <a:headEnd type="none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6A810A7-83A1-E54D-B663-F58501FC37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9323" y="1687340"/>
              <a:ext cx="673490" cy="0"/>
            </a:xfrm>
            <a:prstGeom prst="straightConnector1">
              <a:avLst/>
            </a:prstGeom>
            <a:ln w="12700">
              <a:solidFill>
                <a:srgbClr val="545B64"/>
              </a:solidFill>
              <a:headEnd type="none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c 7">
              <a:extLst>
                <a:ext uri="{FF2B5EF4-FFF2-40B4-BE49-F238E27FC236}">
                  <a16:creationId xmlns:a16="http://schemas.microsoft.com/office/drawing/2014/main" id="{F8DA3062-83E4-6443-B63D-16694343D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566" y="1301995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Graphic 103">
              <a:extLst>
                <a:ext uri="{FF2B5EF4-FFF2-40B4-BE49-F238E27FC236}">
                  <a16:creationId xmlns:a16="http://schemas.microsoft.com/office/drawing/2014/main" id="{846F6EA6-CD2E-496B-AF63-9D1D045D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381" y="1987340"/>
              <a:ext cx="857250" cy="857250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A9E6DB-AD6C-41E7-871E-06E7AC05732D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2691384" y="2493645"/>
              <a:ext cx="868403" cy="0"/>
            </a:xfrm>
            <a:prstGeom prst="straightConnector1">
              <a:avLst/>
            </a:prstGeom>
            <a:ln w="12700">
              <a:solidFill>
                <a:srgbClr val="545B64"/>
              </a:solidFill>
              <a:headEnd type="arrow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D1F3E2C-2D42-40A7-9313-454E44BC744D}"/>
                </a:ext>
              </a:extLst>
            </p:cNvPr>
            <p:cNvCxnSpPr>
              <a:cxnSpLocks/>
              <a:stCxn id="41" idx="0"/>
              <a:endCxn id="51" idx="2"/>
            </p:cNvCxnSpPr>
            <p:nvPr/>
          </p:nvCxnSpPr>
          <p:spPr>
            <a:xfrm flipH="1" flipV="1">
              <a:off x="3914717" y="1641215"/>
              <a:ext cx="670" cy="496830"/>
            </a:xfrm>
            <a:prstGeom prst="straightConnector1">
              <a:avLst/>
            </a:prstGeom>
            <a:ln w="12700">
              <a:solidFill>
                <a:srgbClr val="545B64"/>
              </a:solidFill>
              <a:headEnd type="arrow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aphic 26">
              <a:extLst>
                <a:ext uri="{FF2B5EF4-FFF2-40B4-BE49-F238E27FC236}">
                  <a16:creationId xmlns:a16="http://schemas.microsoft.com/office/drawing/2014/main" id="{2966AC17-3078-4DA9-9161-9260EC964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59787" y="2138045"/>
              <a:ext cx="711200" cy="711200"/>
            </a:xfrm>
            <a:prstGeom prst="rect">
              <a:avLst/>
            </a:prstGeom>
          </p:spPr>
        </p:pic>
        <p:pic>
          <p:nvPicPr>
            <p:cNvPr id="42" name="Graphic 103">
              <a:extLst>
                <a:ext uri="{FF2B5EF4-FFF2-40B4-BE49-F238E27FC236}">
                  <a16:creationId xmlns:a16="http://schemas.microsoft.com/office/drawing/2014/main" id="{CFF9C921-F216-4115-80BC-02A3558C2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2888" y="761107"/>
              <a:ext cx="857250" cy="857250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DA6F5663-EE2A-425A-B966-433D58EE3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54801" y="713514"/>
              <a:ext cx="726958" cy="726958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DE9BF88-425A-4300-8B6E-E0A12E02D9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8136" y="1082902"/>
              <a:ext cx="2251651" cy="6093"/>
            </a:xfrm>
            <a:prstGeom prst="straightConnector1">
              <a:avLst/>
            </a:prstGeom>
            <a:ln w="12700">
              <a:solidFill>
                <a:srgbClr val="545B64"/>
              </a:solidFill>
              <a:headEnd type="arrow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AC4402-1D08-4798-80F3-3972A69FFCE3}"/>
                </a:ext>
              </a:extLst>
            </p:cNvPr>
            <p:cNvSpPr txBox="1"/>
            <p:nvPr/>
          </p:nvSpPr>
          <p:spPr>
            <a:xfrm>
              <a:off x="204368" y="1502512"/>
              <a:ext cx="1122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Devs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4B31D3-F25F-44EB-A5E3-DD4B7ED6FC7D}"/>
                </a:ext>
              </a:extLst>
            </p:cNvPr>
            <p:cNvSpPr txBox="1"/>
            <p:nvPr/>
          </p:nvSpPr>
          <p:spPr>
            <a:xfrm>
              <a:off x="3353551" y="1394994"/>
              <a:ext cx="1122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GitHub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4617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Fully Automated CI/CD Pipeline">
            <a:extLst>
              <a:ext uri="{FF2B5EF4-FFF2-40B4-BE49-F238E27FC236}">
                <a16:creationId xmlns:a16="http://schemas.microsoft.com/office/drawing/2014/main" id="{C9B0D9B1-F00E-6A46-89BA-D928314E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34" y="1"/>
            <a:ext cx="7828334" cy="994172"/>
          </a:xfrm>
        </p:spPr>
        <p:txBody>
          <a:bodyPr/>
          <a:lstStyle/>
          <a:p>
            <a:r>
              <a:rPr lang="en-US" dirty="0"/>
              <a:t>Fully Automated CI/CD Pipeline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53C59B2-0775-844F-A15E-3419FE299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1" y="500063"/>
            <a:ext cx="7789162" cy="41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07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D9B1-F00E-6A46-89BA-D928314E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Cloud-based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FBA0-27A7-2E4B-9135-B9424D0B9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972187"/>
            <a:ext cx="8205304" cy="36224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Building and deploying modern web applications in the cloud environment</a:t>
            </a:r>
          </a:p>
          <a:p>
            <a:r>
              <a:rPr lang="en-US" dirty="0"/>
              <a:t>Traditional cloud-based application architecture involves load balancers, web servers, application servers, and databases</a:t>
            </a:r>
          </a:p>
          <a:p>
            <a:r>
              <a:rPr lang="en-US" dirty="0"/>
              <a:t>Serverless cloud-based application architecture involves web servers, databases, and other cloud-native services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59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A5EB-0CA7-4372-933B-CE5B24F4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&amp; Logging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93589-2BEE-443E-979C-F425641A3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880725"/>
            <a:ext cx="8205304" cy="3713897"/>
          </a:xfrm>
        </p:spPr>
        <p:txBody>
          <a:bodyPr/>
          <a:lstStyle/>
          <a:p>
            <a:pPr lvl="0">
              <a:spcBef>
                <a:spcPts val="0"/>
              </a:spcBef>
              <a:buSzPts val="2590"/>
            </a:pPr>
            <a:r>
              <a:rPr lang="en-US" dirty="0"/>
              <a:t>Log everything and monitor it at near </a:t>
            </a:r>
            <a:r>
              <a:rPr lang="en-US" dirty="0" err="1"/>
              <a:t>realtime</a:t>
            </a:r>
            <a:endParaRPr lang="en-US" dirty="0"/>
          </a:p>
          <a:p>
            <a:pPr lvl="0">
              <a:spcBef>
                <a:spcPts val="0"/>
              </a:spcBef>
              <a:buSzPts val="2590"/>
            </a:pPr>
            <a:r>
              <a:rPr lang="en-US" dirty="0"/>
              <a:t>Track resource usage</a:t>
            </a:r>
          </a:p>
          <a:p>
            <a:pPr lvl="0">
              <a:spcBef>
                <a:spcPts val="0"/>
              </a:spcBef>
              <a:buSzPts val="2590"/>
            </a:pPr>
            <a:r>
              <a:rPr lang="en-US" dirty="0"/>
              <a:t>Monitor task status </a:t>
            </a:r>
          </a:p>
          <a:p>
            <a:pPr lvl="0">
              <a:spcBef>
                <a:spcPts val="0"/>
              </a:spcBef>
              <a:buSzPts val="2590"/>
            </a:pPr>
            <a:r>
              <a:rPr lang="en-US" dirty="0"/>
              <a:t>Log analysis</a:t>
            </a:r>
          </a:p>
          <a:p>
            <a:pPr lvl="0">
              <a:spcBef>
                <a:spcPts val="0"/>
              </a:spcBef>
              <a:buSzPts val="2590"/>
            </a:pPr>
            <a:r>
              <a:rPr lang="en-US" dirty="0"/>
              <a:t>Cost reports</a:t>
            </a:r>
          </a:p>
          <a:p>
            <a:r>
              <a:rPr lang="en-US" dirty="0"/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13201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95A3D6-A261-EA45-AF57-29101775CA0D}"/>
              </a:ext>
            </a:extLst>
          </p:cNvPr>
          <p:cNvSpPr/>
          <p:nvPr/>
        </p:nvSpPr>
        <p:spPr>
          <a:xfrm>
            <a:off x="0" y="123385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2C2A82-1E43-4E4E-8246-C3077158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52" y="52591"/>
            <a:ext cx="8205304" cy="857250"/>
          </a:xfrm>
        </p:spPr>
        <p:txBody>
          <a:bodyPr>
            <a:normAutofit/>
          </a:bodyPr>
          <a:lstStyle/>
          <a:p>
            <a:r>
              <a:rPr lang="en-US" dirty="0"/>
              <a:t>Monitor Cluster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B029A-BBA0-C942-BA22-FD0A466AD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951E5E-532E-BC46-A4EF-4CEA0FE53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745148"/>
            <a:ext cx="9077325" cy="42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24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7D85-B016-0345-AF22-03EDC003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67" y="50778"/>
            <a:ext cx="8205304" cy="857250"/>
          </a:xfrm>
        </p:spPr>
        <p:txBody>
          <a:bodyPr>
            <a:normAutofit/>
          </a:bodyPr>
          <a:lstStyle/>
          <a:p>
            <a:r>
              <a:rPr lang="en-US" dirty="0"/>
              <a:t>Monitor Lambda Status</a:t>
            </a:r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57BF338-8D70-6E42-8A2E-EBFC73D1C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234" y="513668"/>
            <a:ext cx="8415829" cy="4150430"/>
          </a:xfrm>
        </p:spPr>
      </p:pic>
    </p:spTree>
    <p:extLst>
      <p:ext uri="{BB962C8B-B14F-4D97-AF65-F5344CB8AC3E}">
        <p14:creationId xmlns:p14="http://schemas.microsoft.com/office/powerpoint/2010/main" val="3783257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C9C6-8A90-8940-92FE-8BC61C7F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32" y="98676"/>
            <a:ext cx="8205304" cy="857250"/>
          </a:xfrm>
        </p:spPr>
        <p:txBody>
          <a:bodyPr/>
          <a:lstStyle/>
          <a:p>
            <a:r>
              <a:rPr lang="en-US" dirty="0"/>
              <a:t>Monitor Batch Job Progress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01635B-9E96-DA42-B1AB-EA5A4CA8C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26" y="1172274"/>
            <a:ext cx="9023547" cy="2798952"/>
          </a:xfrm>
        </p:spPr>
      </p:pic>
    </p:spTree>
    <p:extLst>
      <p:ext uri="{BB962C8B-B14F-4D97-AF65-F5344CB8AC3E}">
        <p14:creationId xmlns:p14="http://schemas.microsoft.com/office/powerpoint/2010/main" val="2179443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n-US" dirty="0"/>
              <a:t>Monitor Multiple Batch Job Process in Parallel</a:t>
            </a:r>
            <a:endParaRPr dirty="0"/>
          </a:p>
        </p:txBody>
      </p:sp>
      <p:pic>
        <p:nvPicPr>
          <p:cNvPr id="420" name="Google Shape;420;p22" descr="A screenshot of a social media pos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862" y="895350"/>
            <a:ext cx="9058275" cy="3481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6D71-1265-0140-8FDB-F3D1B569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Logs, Metrics, and Traces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0F5ED49C-AD02-6045-B458-40B2A711B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33" y="942392"/>
            <a:ext cx="9036479" cy="3077158"/>
          </a:xfrm>
        </p:spPr>
      </p:pic>
    </p:spTree>
    <p:extLst>
      <p:ext uri="{BB962C8B-B14F-4D97-AF65-F5344CB8AC3E}">
        <p14:creationId xmlns:p14="http://schemas.microsoft.com/office/powerpoint/2010/main" val="1890218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724D-AF90-2F4C-9E1A-248F3C02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03" y="0"/>
            <a:ext cx="8205304" cy="857250"/>
          </a:xfrm>
        </p:spPr>
        <p:txBody>
          <a:bodyPr/>
          <a:lstStyle/>
          <a:p>
            <a:r>
              <a:rPr lang="en-US" dirty="0"/>
              <a:t>Query Log Results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DA31B5-5669-644F-9D1D-41C6F1741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609" y="534037"/>
            <a:ext cx="6888781" cy="4075425"/>
          </a:xfrm>
        </p:spPr>
      </p:pic>
    </p:spTree>
    <p:extLst>
      <p:ext uri="{BB962C8B-B14F-4D97-AF65-F5344CB8AC3E}">
        <p14:creationId xmlns:p14="http://schemas.microsoft.com/office/powerpoint/2010/main" val="4103224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2: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39" y="972186"/>
            <a:ext cx="8205304" cy="3622436"/>
          </a:xfrm>
        </p:spPr>
        <p:txBody>
          <a:bodyPr>
            <a:normAutofit/>
          </a:bodyPr>
          <a:lstStyle/>
          <a:p>
            <a:r>
              <a:rPr lang="en-US" b="1" dirty="0"/>
              <a:t>Building digital libraries</a:t>
            </a:r>
          </a:p>
          <a:p>
            <a:r>
              <a:rPr lang="en-US" dirty="0"/>
              <a:t>Cloud, Serverless Computing </a:t>
            </a:r>
          </a:p>
          <a:p>
            <a:r>
              <a:rPr lang="en-US" dirty="0"/>
              <a:t>NLP, Deep Learning, and Machine Learning, </a:t>
            </a:r>
            <a:r>
              <a:rPr lang="en-US" dirty="0" err="1"/>
              <a:t>MLOps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237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67F6-0FBE-4C3D-BE2F-1BBFAE7B9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Name Resolution Service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289D5-BA7C-4AE3-9408-45DB82F49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68" y="826327"/>
            <a:ext cx="8523526" cy="3599921"/>
          </a:xfrm>
        </p:spPr>
        <p:txBody>
          <a:bodyPr>
            <a:normAutofit fontScale="92500"/>
          </a:bodyPr>
          <a:lstStyle/>
          <a:p>
            <a:r>
              <a:rPr lang="en-US" dirty="0"/>
              <a:t>ID Minting Service: Nice Opaque Identifier (NOID) minting</a:t>
            </a:r>
          </a:p>
          <a:p>
            <a:pPr lvl="1"/>
            <a:r>
              <a:rPr lang="en-US" dirty="0"/>
              <a:t>https://github.com/vt-digital-libraries-platform/mint</a:t>
            </a:r>
          </a:p>
          <a:p>
            <a:r>
              <a:rPr lang="en-US" dirty="0"/>
              <a:t>Resolution service</a:t>
            </a:r>
          </a:p>
          <a:p>
            <a:pPr lvl="1"/>
            <a:r>
              <a:rPr lang="en-US" dirty="0"/>
              <a:t>https://github.com/vt-digital-libraries-platform/resolution-service</a:t>
            </a:r>
          </a:p>
          <a:p>
            <a:r>
              <a:rPr lang="en-US" dirty="0"/>
              <a:t>Service integration</a:t>
            </a:r>
          </a:p>
          <a:p>
            <a:pPr lvl="1"/>
            <a:r>
              <a:rPr lang="en-US" dirty="0"/>
              <a:t>https://github.com/vt-digital-libraries-platform/DLPServices</a:t>
            </a:r>
          </a:p>
        </p:txBody>
      </p:sp>
    </p:spTree>
    <p:extLst>
      <p:ext uri="{BB962C8B-B14F-4D97-AF65-F5344CB8AC3E}">
        <p14:creationId xmlns:p14="http://schemas.microsoft.com/office/powerpoint/2010/main" val="2694364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2: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39" y="972186"/>
            <a:ext cx="8205304" cy="3622436"/>
          </a:xfrm>
        </p:spPr>
        <p:txBody>
          <a:bodyPr>
            <a:normAutofit/>
          </a:bodyPr>
          <a:lstStyle/>
          <a:p>
            <a:r>
              <a:rPr lang="en-US" dirty="0"/>
              <a:t>Building digital libraries</a:t>
            </a:r>
          </a:p>
          <a:p>
            <a:r>
              <a:rPr lang="en-US" dirty="0"/>
              <a:t>Cloud, Serverless Computing </a:t>
            </a:r>
          </a:p>
          <a:p>
            <a:r>
              <a:rPr lang="en-US" b="1" dirty="0"/>
              <a:t>NLP, Deep Learning, and Machine Learning, </a:t>
            </a:r>
            <a:r>
              <a:rPr lang="en-US" b="1" dirty="0" err="1"/>
              <a:t>MLOps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1378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87402-6BEF-4E32-A2FF-59F5A329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Language Processing (NLP)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F67D5-8ED7-4002-B6A6-54A26917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808195"/>
            <a:ext cx="8205304" cy="3786427"/>
          </a:xfrm>
        </p:spPr>
        <p:txBody>
          <a:bodyPr>
            <a:normAutofit/>
          </a:bodyPr>
          <a:lstStyle/>
          <a:p>
            <a:r>
              <a:rPr lang="en-US" dirty="0"/>
              <a:t>Natural Language Processing (NLP) is a field of artificial intelligence (AI) that enables computers to analyze and understand human language, both written and spoken</a:t>
            </a:r>
          </a:p>
          <a:p>
            <a:r>
              <a:rPr lang="en-US" b="1" dirty="0"/>
              <a:t>Natural</a:t>
            </a:r>
            <a:r>
              <a:rPr lang="en-US" dirty="0"/>
              <a:t> languages: English, Mandarin, French, Swahili, Arabic, Nahuatl, ….</a:t>
            </a:r>
          </a:p>
          <a:p>
            <a:r>
              <a:rPr lang="en-US" dirty="0"/>
              <a:t>Ultimate goal: Natural human-to-computer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066772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54EAE-7192-491B-8645-C27C64558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B8022-80F0-4AA8-9F30-32179CD21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909219"/>
            <a:ext cx="8205304" cy="3685403"/>
          </a:xfrm>
        </p:spPr>
        <p:txBody>
          <a:bodyPr/>
          <a:lstStyle/>
          <a:p>
            <a:r>
              <a:rPr lang="en-US" dirty="0"/>
              <a:t>Spell checking, keyword search</a:t>
            </a:r>
          </a:p>
          <a:p>
            <a:r>
              <a:rPr lang="en-US" dirty="0"/>
              <a:t>Information extraction</a:t>
            </a:r>
          </a:p>
          <a:p>
            <a:r>
              <a:rPr lang="en-US" dirty="0"/>
              <a:t>Classification, positive/negative sentiment of documents</a:t>
            </a:r>
          </a:p>
          <a:p>
            <a:r>
              <a:rPr lang="en-US" dirty="0"/>
              <a:t>Machine translation</a:t>
            </a:r>
          </a:p>
          <a:p>
            <a:r>
              <a:rPr lang="en-US" dirty="0"/>
              <a:t>Spoken dialog systems, chat bots</a:t>
            </a:r>
          </a:p>
          <a:p>
            <a:r>
              <a:rPr lang="en-US" dirty="0"/>
              <a:t>Question answering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46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078D-EE2F-7645-BCBB-8708B8F9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616584"/>
          </a:xfrm>
        </p:spPr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4D42-27AC-F241-96F4-51AE7A9E3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9" y="788430"/>
            <a:ext cx="3693844" cy="382524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Neural network: the networks trained by deep learning methods </a:t>
            </a:r>
          </a:p>
          <a:p>
            <a:r>
              <a:rPr lang="en-US" dirty="0"/>
              <a:t>Applications:</a:t>
            </a:r>
          </a:p>
          <a:p>
            <a:pPr lvl="1"/>
            <a:r>
              <a:rPr lang="en-US" dirty="0"/>
              <a:t>Visual object recognition</a:t>
            </a:r>
          </a:p>
          <a:p>
            <a:pPr lvl="1"/>
            <a:r>
              <a:rPr lang="en-US" dirty="0"/>
              <a:t>Machine translation</a:t>
            </a:r>
          </a:p>
          <a:p>
            <a:pPr lvl="1"/>
            <a:r>
              <a:rPr lang="en-US" dirty="0"/>
              <a:t>Speech recognition</a:t>
            </a:r>
          </a:p>
          <a:p>
            <a:pPr lvl="1"/>
            <a:r>
              <a:rPr lang="en-US" dirty="0"/>
              <a:t>Image synthesis</a:t>
            </a:r>
          </a:p>
          <a:p>
            <a:pPr lvl="1"/>
            <a:r>
              <a:rPr lang="en-US" dirty="0"/>
              <a:t>Reinforcement learning </a:t>
            </a:r>
          </a:p>
          <a:p>
            <a:pPr lvl="1"/>
            <a:r>
              <a:rPr lang="en-US" dirty="0"/>
              <a:t>Many many more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C4B56D0-4ED5-5441-8A49-55304389B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191" y="876300"/>
            <a:ext cx="5379923" cy="2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52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078D-EE2F-7645-BCBB-8708B8F9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616584"/>
          </a:xfrm>
        </p:spPr>
        <p:txBody>
          <a:bodyPr/>
          <a:lstStyle/>
          <a:p>
            <a:r>
              <a:rPr lang="en-US" dirty="0"/>
              <a:t>Deep Learning Network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8B487E9-1C82-7241-BFE2-C43991477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0580" y="756503"/>
            <a:ext cx="7661513" cy="3837722"/>
          </a:xfrm>
        </p:spPr>
      </p:pic>
    </p:spTree>
    <p:extLst>
      <p:ext uri="{BB962C8B-B14F-4D97-AF65-F5344CB8AC3E}">
        <p14:creationId xmlns:p14="http://schemas.microsoft.com/office/powerpoint/2010/main" val="734331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BDB3E-62AE-48E6-80D5-7DEA9A5C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57711-E338-46C7-AA27-77DC76510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818556"/>
            <a:ext cx="8523526" cy="37760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Deep learning algorithms attempt to learn (multiple levels of) representation by using a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hierarchy of multiple layers</a:t>
            </a:r>
            <a:endParaRPr lang="en-US" dirty="0"/>
          </a:p>
          <a:p>
            <a:r>
              <a:rPr lang="en-US" dirty="0"/>
              <a:t>Representation learning attempts to automatically learn good features or representations</a:t>
            </a:r>
          </a:p>
          <a:p>
            <a:r>
              <a:rPr lang="en-US" dirty="0"/>
              <a:t>Learned Features are easy to adapt, fast to learn</a:t>
            </a:r>
          </a:p>
          <a:p>
            <a:r>
              <a:rPr lang="en-US" dirty="0"/>
              <a:t>Deep learning provides a very flexible, universal, learnable framework for representing world, visual, and linguistic information</a:t>
            </a:r>
          </a:p>
          <a:p>
            <a:r>
              <a:rPr lang="en-US" dirty="0"/>
              <a:t>Both unsupervised and supervised learning methods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94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73A9-3597-40A4-AF01-DE9BBFEA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6864E-D83D-4275-BA65-9423AEDE6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839279"/>
            <a:ext cx="8205304" cy="375534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Challenges in current NLP systems:</a:t>
            </a:r>
          </a:p>
          <a:p>
            <a:pPr lvl="1"/>
            <a:r>
              <a:rPr lang="en-US" dirty="0"/>
              <a:t>Handcrafting features is usually difficult and time-consuming</a:t>
            </a:r>
          </a:p>
          <a:p>
            <a:pPr lvl="1"/>
            <a:r>
              <a:rPr lang="en-US" dirty="0"/>
              <a:t>Symbolic representation (grammar rules) makes NLP system fragile</a:t>
            </a:r>
          </a:p>
          <a:p>
            <a:endParaRPr lang="en-US" dirty="0"/>
          </a:p>
          <a:p>
            <a:r>
              <a:rPr lang="en-US" dirty="0"/>
              <a:t>Advantages of deep learning</a:t>
            </a:r>
          </a:p>
          <a:p>
            <a:pPr lvl="1"/>
            <a:r>
              <a:rPr lang="en-US" dirty="0"/>
              <a:t>Distributed representation is more (computationally) efficient than one-hot vector representation </a:t>
            </a:r>
          </a:p>
          <a:p>
            <a:pPr lvl="1"/>
            <a:r>
              <a:rPr lang="en-US" dirty="0"/>
              <a:t>Learn from unlabeled data</a:t>
            </a:r>
          </a:p>
          <a:p>
            <a:pPr lvl="1"/>
            <a:r>
              <a:rPr lang="en-US" dirty="0"/>
              <a:t>Learn multiple levels of abstraction: word – phrase – sentence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9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A00F-DA28-4AB5-B8BF-2B28D69E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and Transfer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97E26-EC1B-4958-8258-B80A1FF12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898859"/>
            <a:ext cx="8554610" cy="3695764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Pre-trained word embeddings have been an essential component of most deep learning models</a:t>
            </a:r>
          </a:p>
          <a:p>
            <a:r>
              <a:rPr lang="en-CA" dirty="0"/>
              <a:t>Pre-train a language model (LM) on a large general-domain corpus</a:t>
            </a:r>
          </a:p>
          <a:p>
            <a:r>
              <a:rPr lang="en-CA" dirty="0"/>
              <a:t>Fine-tune it on the target task using novel techniques</a:t>
            </a:r>
          </a:p>
          <a:p>
            <a:r>
              <a:rPr lang="en-CA" dirty="0"/>
              <a:t>Universal</a:t>
            </a:r>
            <a:r>
              <a:rPr lang="en-CA" b="1" dirty="0"/>
              <a:t> </a:t>
            </a:r>
            <a:r>
              <a:rPr lang="en-CA" dirty="0"/>
              <a:t>method </a:t>
            </a:r>
            <a:endParaRPr lang="en-CA" b="1" dirty="0"/>
          </a:p>
          <a:p>
            <a:pPr lvl="1"/>
            <a:r>
              <a:rPr lang="en-CA" dirty="0"/>
              <a:t>Works across tasks varying in document size, number, and label type</a:t>
            </a:r>
          </a:p>
          <a:p>
            <a:pPr lvl="1"/>
            <a:r>
              <a:rPr lang="en-CA" dirty="0"/>
              <a:t>Uses single architecture and training process</a:t>
            </a:r>
          </a:p>
          <a:p>
            <a:pPr lvl="1"/>
            <a:r>
              <a:rPr lang="en-CA" dirty="0"/>
              <a:t>Requires no custom feature engineering or pre-processing</a:t>
            </a:r>
          </a:p>
          <a:p>
            <a:pPr lvl="1"/>
            <a:r>
              <a:rPr lang="en-CA" dirty="0"/>
              <a:t>Does not require additional in-domain documents or labels</a:t>
            </a:r>
          </a:p>
          <a:p>
            <a:r>
              <a:rPr lang="en-CA" dirty="0"/>
              <a:t>BERT, GPT-2, and </a:t>
            </a:r>
            <a:r>
              <a:rPr lang="en-CA" dirty="0">
                <a:hlinkClick r:id="rId2"/>
              </a:rPr>
              <a:t>many more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00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F6F25-2E1A-4D98-8778-A1D7F7B8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D31A7-3141-476C-9E5C-B9F34BEA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972187"/>
            <a:ext cx="8205304" cy="3622436"/>
          </a:xfrm>
        </p:spPr>
        <p:txBody>
          <a:bodyPr/>
          <a:lstStyle/>
          <a:p>
            <a:r>
              <a:rPr lang="en-US" dirty="0"/>
              <a:t>Text classification</a:t>
            </a:r>
          </a:p>
          <a:p>
            <a:r>
              <a:rPr lang="en-US" dirty="0"/>
              <a:t>Question answering</a:t>
            </a:r>
          </a:p>
          <a:p>
            <a:r>
              <a:rPr lang="en-US" dirty="0"/>
              <a:t>Summarization</a:t>
            </a:r>
          </a:p>
          <a:p>
            <a:r>
              <a:rPr lang="en-US" dirty="0"/>
              <a:t>Fill Mask</a:t>
            </a:r>
          </a:p>
          <a:p>
            <a:r>
              <a:rPr lang="en-US" dirty="0"/>
              <a:t>Zero-shot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14771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8818-0870-E445-BD67-F86F4A7F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5S in Serverless Digital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98E1D-4EB5-CA4A-84EC-2FCFB4772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47" y="831273"/>
            <a:ext cx="8337863" cy="381461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Scenarios</a:t>
            </a:r>
            <a:r>
              <a:rPr lang="en-US" dirty="0"/>
              <a:t>: under the serverless architecture, a DL can continue to evolve to accomplish tasks</a:t>
            </a:r>
          </a:p>
          <a:p>
            <a:r>
              <a:rPr lang="en-US" b="1" dirty="0"/>
              <a:t>Spaces</a:t>
            </a:r>
            <a:r>
              <a:rPr lang="en-US" dirty="0"/>
              <a:t>: under the constraints in local, cloud, or hybrid environments</a:t>
            </a:r>
          </a:p>
          <a:p>
            <a:r>
              <a:rPr lang="en-US" b="1" dirty="0"/>
              <a:t>Structures</a:t>
            </a:r>
            <a:r>
              <a:rPr lang="en-US" dirty="0"/>
              <a:t>: managed services and microservices are organized as an organic group</a:t>
            </a:r>
          </a:p>
          <a:p>
            <a:r>
              <a:rPr lang="en-US" b="1" dirty="0"/>
              <a:t>Societies</a:t>
            </a:r>
            <a:r>
              <a:rPr lang="en-US" dirty="0"/>
              <a:t>: services communicate with each other to perform different tasks</a:t>
            </a:r>
          </a:p>
          <a:p>
            <a:r>
              <a:rPr lang="en-US" b="1" dirty="0"/>
              <a:t>Streams</a:t>
            </a:r>
            <a:r>
              <a:rPr lang="en-US" dirty="0"/>
              <a:t>: tasks flow through different services and each step is triggered by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34C1-F7A4-4216-A1D9-CCD83C2A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Workflow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427C4-3935-4D2E-99C8-C8F7D5D06D3F}"/>
              </a:ext>
            </a:extLst>
          </p:cNvPr>
          <p:cNvSpPr/>
          <p:nvPr/>
        </p:nvSpPr>
        <p:spPr>
          <a:xfrm>
            <a:off x="3320852" y="1097451"/>
            <a:ext cx="1533498" cy="1041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Model implementing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1B980-194F-4449-AFDC-283A73B62A8F}"/>
              </a:ext>
            </a:extLst>
          </p:cNvPr>
          <p:cNvSpPr/>
          <p:nvPr/>
        </p:nvSpPr>
        <p:spPr>
          <a:xfrm>
            <a:off x="781859" y="1097018"/>
            <a:ext cx="1533498" cy="1041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Data gathering and pre-processing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9A0FE6-039F-4ECE-B64F-942B99DEB243}"/>
              </a:ext>
            </a:extLst>
          </p:cNvPr>
          <p:cNvSpPr/>
          <p:nvPr/>
        </p:nvSpPr>
        <p:spPr>
          <a:xfrm>
            <a:off x="5797676" y="1087522"/>
            <a:ext cx="1533498" cy="1041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Training, evaluating and tuning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2E1C9-9A04-4A10-9055-AF9F791AEC5A}"/>
              </a:ext>
            </a:extLst>
          </p:cNvPr>
          <p:cNvSpPr/>
          <p:nvPr/>
        </p:nvSpPr>
        <p:spPr>
          <a:xfrm>
            <a:off x="682563" y="3231915"/>
            <a:ext cx="1533498" cy="1041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Model deployment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E61E15-FBB2-4572-A81F-592FCF04DCDE}"/>
              </a:ext>
            </a:extLst>
          </p:cNvPr>
          <p:cNvSpPr/>
          <p:nvPr/>
        </p:nvSpPr>
        <p:spPr>
          <a:xfrm>
            <a:off x="2856745" y="3231915"/>
            <a:ext cx="1533498" cy="1041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Get predictions from the model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B07C4A-5002-4725-9F92-62510C359FF8}"/>
              </a:ext>
            </a:extLst>
          </p:cNvPr>
          <p:cNvSpPr/>
          <p:nvPr/>
        </p:nvSpPr>
        <p:spPr>
          <a:xfrm>
            <a:off x="4933789" y="3231915"/>
            <a:ext cx="1533498" cy="1041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Monitor the ongoing predictions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9BA16E-50D9-4F1C-BAF9-4EE4E36BB3A2}"/>
              </a:ext>
            </a:extLst>
          </p:cNvPr>
          <p:cNvSpPr/>
          <p:nvPr/>
        </p:nvSpPr>
        <p:spPr>
          <a:xfrm>
            <a:off x="7107971" y="3221986"/>
            <a:ext cx="1533498" cy="1041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Manage models and versions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9937CF-7CC0-4FE3-AE04-B5B99D0CC53E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2315357" y="1617682"/>
            <a:ext cx="1005495" cy="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6B8E010-092B-4ED5-BE79-C259FEA9A1D8}"/>
              </a:ext>
            </a:extLst>
          </p:cNvPr>
          <p:cNvCxnSpPr>
            <a:stCxn id="4" idx="3"/>
            <a:endCxn id="6" idx="1"/>
          </p:cNvCxnSpPr>
          <p:nvPr/>
        </p:nvCxnSpPr>
        <p:spPr>
          <a:xfrm flipV="1">
            <a:off x="4854350" y="1608186"/>
            <a:ext cx="943326" cy="9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73D59438-B5EA-4006-992B-3D41353995AB}"/>
              </a:ext>
            </a:extLst>
          </p:cNvPr>
          <p:cNvCxnSpPr>
            <a:stCxn id="6" idx="3"/>
            <a:endCxn id="7" idx="0"/>
          </p:cNvCxnSpPr>
          <p:nvPr/>
        </p:nvCxnSpPr>
        <p:spPr>
          <a:xfrm flipH="1">
            <a:off x="1449312" y="1608186"/>
            <a:ext cx="5881862" cy="1623729"/>
          </a:xfrm>
          <a:prstGeom prst="bentConnector4">
            <a:avLst>
              <a:gd name="adj1" fmla="val -3887"/>
              <a:gd name="adj2" fmla="val 6603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79117D-91BC-4BA6-90B8-68C95BEA2800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2216061" y="3752579"/>
            <a:ext cx="6406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98E53D-2123-4BBF-8CE0-F4393D2081DE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4390243" y="3752579"/>
            <a:ext cx="5435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DFDF6D-7B0A-4C12-BC09-9E0007E7FE14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6467287" y="3742650"/>
            <a:ext cx="640684" cy="9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557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D0BE-0E2B-48BA-A9BA-5A6F9666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Operations (</a:t>
            </a:r>
            <a:r>
              <a:rPr lang="en-US" dirty="0" err="1"/>
              <a:t>MLOps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D8F83-EC3A-468F-AF84-9F04FAAAC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96" y="634641"/>
            <a:ext cx="8612540" cy="582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Incorporating CI/CD practices to build automated end-to-end machine learning workflow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650EED-4132-4CBD-9C65-5FA36C0D5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73" y="972186"/>
            <a:ext cx="7412185" cy="3752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81980A-823F-4D5B-91CA-A8A659A48988}"/>
              </a:ext>
            </a:extLst>
          </p:cNvPr>
          <p:cNvSpPr/>
          <p:nvPr/>
        </p:nvSpPr>
        <p:spPr>
          <a:xfrm>
            <a:off x="169669" y="4699074"/>
            <a:ext cx="6746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 source: https://github.com/aws-samples/mlops-amazon-sagemaker-devops-with-ml</a:t>
            </a:r>
          </a:p>
        </p:txBody>
      </p:sp>
    </p:spTree>
    <p:extLst>
      <p:ext uri="{BB962C8B-B14F-4D97-AF65-F5344CB8AC3E}">
        <p14:creationId xmlns:p14="http://schemas.microsoft.com/office/powerpoint/2010/main" val="3358517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88C0-44F5-4E4D-9004-DBFAD194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0" y="435656"/>
            <a:ext cx="2784605" cy="1944407"/>
          </a:xfrm>
        </p:spPr>
        <p:txBody>
          <a:bodyPr/>
          <a:lstStyle/>
          <a:p>
            <a:r>
              <a:rPr lang="en-US" dirty="0"/>
              <a:t>Demo: MLOPs in AWS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1C9A87-BBF5-4A5D-B61C-4074418D5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96" y="2763438"/>
            <a:ext cx="7050983" cy="18881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EB868-0790-42AA-9E47-D36C175AF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041" y="149694"/>
            <a:ext cx="3926833" cy="25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14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8" y="-1"/>
            <a:ext cx="8194962" cy="1105231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Q &amp; A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45171" y="2299677"/>
            <a:ext cx="6053658" cy="1111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rgbClr val="595A5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73598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2: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39" y="972186"/>
            <a:ext cx="8205304" cy="3622436"/>
          </a:xfrm>
        </p:spPr>
        <p:txBody>
          <a:bodyPr>
            <a:normAutofit/>
          </a:bodyPr>
          <a:lstStyle/>
          <a:p>
            <a:r>
              <a:rPr lang="en-US" dirty="0"/>
              <a:t>Building digital libraries</a:t>
            </a:r>
          </a:p>
          <a:p>
            <a:r>
              <a:rPr lang="en-US" b="1" dirty="0"/>
              <a:t>Cloud, Serverless Computing </a:t>
            </a:r>
          </a:p>
          <a:p>
            <a:r>
              <a:rPr lang="en-US" dirty="0"/>
              <a:t>NLP, Deep Learning, and Machine Learning, </a:t>
            </a:r>
            <a:r>
              <a:rPr lang="en-US" dirty="0" err="1"/>
              <a:t>MLOps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4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F940-88FB-4C4A-867D-492843CE7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 Digital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5FB08-8B63-6741-B067-84F9BE8D3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39" y="972187"/>
            <a:ext cx="8205304" cy="3622436"/>
          </a:xfrm>
        </p:spPr>
        <p:txBody>
          <a:bodyPr/>
          <a:lstStyle/>
          <a:p>
            <a:r>
              <a:rPr lang="en-US" dirty="0"/>
              <a:t>Collection Services</a:t>
            </a:r>
          </a:p>
          <a:p>
            <a:r>
              <a:rPr lang="en-US" dirty="0"/>
              <a:t>Index Services</a:t>
            </a:r>
          </a:p>
          <a:p>
            <a:r>
              <a:rPr lang="en-US" dirty="0"/>
              <a:t>Name Service</a:t>
            </a:r>
          </a:p>
          <a:p>
            <a:r>
              <a:rPr lang="en-US" dirty="0"/>
              <a:t>Repository Services</a:t>
            </a:r>
          </a:p>
          <a:p>
            <a:r>
              <a:rPr lang="en-US" dirty="0"/>
              <a:t>User Interface</a:t>
            </a:r>
          </a:p>
          <a:p>
            <a:r>
              <a:rPr lang="en-US" dirty="0"/>
              <a:t>Digital Preservation Service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19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Virginia Tech Digital Libraries Platform (VTDLP)</a:t>
            </a:r>
          </a:p>
        </p:txBody>
      </p:sp>
      <p:pic>
        <p:nvPicPr>
          <p:cNvPr id="43" name="Picture 4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DF8CD439-F87B-AB45-9EA7-B55206C67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48" y="676573"/>
            <a:ext cx="8205304" cy="379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1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E1D4-CFC9-B146-8ACE-A7372EDD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87984-708C-A945-9805-4F22B54B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36" y="849745"/>
            <a:ext cx="8776166" cy="3744877"/>
          </a:xfrm>
        </p:spPr>
        <p:txBody>
          <a:bodyPr>
            <a:normAutofit/>
          </a:bodyPr>
          <a:lstStyle/>
          <a:p>
            <a:r>
              <a:rPr lang="en-US" sz="2400" dirty="0"/>
              <a:t>Types of cloud computing: Public vs. Private vs. Hybrid cloud</a:t>
            </a:r>
          </a:p>
          <a:p>
            <a:r>
              <a:rPr lang="en-US" sz="2400" dirty="0"/>
              <a:t>Types of cloud services: IaaS, PaaS, Serverless, and SaaS</a:t>
            </a:r>
          </a:p>
          <a:p>
            <a:r>
              <a:rPr lang="en-US" sz="2400" dirty="0"/>
              <a:t>Quick development and deployment</a:t>
            </a:r>
          </a:p>
          <a:p>
            <a:r>
              <a:rPr lang="en-US" sz="2400" dirty="0"/>
              <a:t>Automatic software updates and integration</a:t>
            </a:r>
          </a:p>
          <a:p>
            <a:r>
              <a:rPr lang="en-US" sz="2400" dirty="0"/>
              <a:t>Security, reliability, scalability, and flexibility</a:t>
            </a:r>
          </a:p>
          <a:p>
            <a:r>
              <a:rPr lang="en-US" sz="2400" dirty="0"/>
              <a:t>Efficiency and cost optimization and reduction</a:t>
            </a:r>
          </a:p>
        </p:txBody>
      </p:sp>
    </p:spTree>
    <p:extLst>
      <p:ext uri="{BB962C8B-B14F-4D97-AF65-F5344CB8AC3E}">
        <p14:creationId xmlns:p14="http://schemas.microsoft.com/office/powerpoint/2010/main" val="330465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78191</TotalTime>
  <Words>2137</Words>
  <Application>Microsoft Macintosh PowerPoint</Application>
  <PresentationFormat>On-screen Show (16:9)</PresentationFormat>
  <Paragraphs>382</Paragraphs>
  <Slides>53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-apple-system</vt:lpstr>
      <vt:lpstr>Arial</vt:lpstr>
      <vt:lpstr>Calibri</vt:lpstr>
      <vt:lpstr>Office Theme</vt:lpstr>
      <vt:lpstr>Tutorial: Introduction to Digital Libraries</vt:lpstr>
      <vt:lpstr>Session 2: Agenda</vt:lpstr>
      <vt:lpstr>Learning Objectives</vt:lpstr>
      <vt:lpstr>Session 2: Agenda</vt:lpstr>
      <vt:lpstr>5S in Serverless Digital Library</vt:lpstr>
      <vt:lpstr>Session 2: Agenda</vt:lpstr>
      <vt:lpstr>Components of a Digital Library</vt:lpstr>
      <vt:lpstr>Virginia Tech Digital Libraries Platform (VTDLP)</vt:lpstr>
      <vt:lpstr>Cloud Computing</vt:lpstr>
      <vt:lpstr>Infrastructure as Code </vt:lpstr>
      <vt:lpstr>Monitor Metrics for Applications in Near Real-time</vt:lpstr>
      <vt:lpstr>Resource Usage Optimization and Automation</vt:lpstr>
      <vt:lpstr>Monolithic Architecture</vt:lpstr>
      <vt:lpstr>Serverless Computing</vt:lpstr>
      <vt:lpstr>Microservices</vt:lpstr>
      <vt:lpstr>Microservices Architecture</vt:lpstr>
      <vt:lpstr>PowerPoint Presentation</vt:lpstr>
      <vt:lpstr>Serverless Architectures</vt:lpstr>
      <vt:lpstr>Serverless Design Best Practices</vt:lpstr>
      <vt:lpstr>A Cloud-based Serverless Microservices Application for Digital Preservation</vt:lpstr>
      <vt:lpstr>Step Function Workflow</vt:lpstr>
      <vt:lpstr>Serverless Fixity Events for Digital Preservation   </vt:lpstr>
      <vt:lpstr>Event-driven Serverless Architecture</vt:lpstr>
      <vt:lpstr>Image Processing Workflow - IIIF Image Tiling </vt:lpstr>
      <vt:lpstr>Batch Job Workflow </vt:lpstr>
      <vt:lpstr>Execution Time and Cost</vt:lpstr>
      <vt:lpstr>PowerPoint Presentation</vt:lpstr>
      <vt:lpstr>Manage Compute Environment Automatically</vt:lpstr>
      <vt:lpstr>Cloud Native Architecture</vt:lpstr>
      <vt:lpstr>AWS Amplify</vt:lpstr>
      <vt:lpstr>Fully Automated CI/CD Pipeline</vt:lpstr>
      <vt:lpstr>Cloud-based Architecture</vt:lpstr>
      <vt:lpstr>Monitor &amp; Logging</vt:lpstr>
      <vt:lpstr>Monitor Cluster Status</vt:lpstr>
      <vt:lpstr>Monitor Lambda Status</vt:lpstr>
      <vt:lpstr>Monitor Batch Job Progress</vt:lpstr>
      <vt:lpstr>Monitor Multiple Batch Job Process in Parallel</vt:lpstr>
      <vt:lpstr>Logs, Metrics, and Traces</vt:lpstr>
      <vt:lpstr>Query Log Results</vt:lpstr>
      <vt:lpstr>Demo: Name Resolution Service </vt:lpstr>
      <vt:lpstr>Session 2: Agenda</vt:lpstr>
      <vt:lpstr>Natural Language Processing (NLP)</vt:lpstr>
      <vt:lpstr>NLP Applications</vt:lpstr>
      <vt:lpstr>Deep Learning</vt:lpstr>
      <vt:lpstr>Deep Learning Network</vt:lpstr>
      <vt:lpstr>Deep Learning Advantages</vt:lpstr>
      <vt:lpstr>Deep Learning in NLP</vt:lpstr>
      <vt:lpstr>Pre-training and Transfer Learning </vt:lpstr>
      <vt:lpstr>Demo</vt:lpstr>
      <vt:lpstr>Machine Learning Workflow</vt:lpstr>
      <vt:lpstr>Machine Learning Operations (MLOps)</vt:lpstr>
      <vt:lpstr>Demo: MLOPs in AWS</vt:lpstr>
      <vt:lpstr>Q &amp; A</vt:lpstr>
    </vt:vector>
  </TitlesOfParts>
  <Company>Amazon.com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Catalano, Alec</dc:creator>
  <cp:lastModifiedBy>Fox, Edward</cp:lastModifiedBy>
  <cp:revision>2926</cp:revision>
  <cp:lastPrinted>2018-09-05T15:36:00Z</cp:lastPrinted>
  <dcterms:created xsi:type="dcterms:W3CDTF">2012-12-27T19:47:40Z</dcterms:created>
  <dcterms:modified xsi:type="dcterms:W3CDTF">2021-09-26T23:55:36Z</dcterms:modified>
</cp:coreProperties>
</file>