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532" r:id="rId3"/>
    <p:sldId id="490" r:id="rId4"/>
    <p:sldId id="574" r:id="rId5"/>
    <p:sldId id="575" r:id="rId6"/>
    <p:sldId id="576" r:id="rId7"/>
    <p:sldId id="581" r:id="rId8"/>
    <p:sldId id="582" r:id="rId9"/>
    <p:sldId id="577" r:id="rId10"/>
    <p:sldId id="583" r:id="rId11"/>
    <p:sldId id="584" r:id="rId12"/>
    <p:sldId id="585" r:id="rId13"/>
    <p:sldId id="587" r:id="rId14"/>
    <p:sldId id="588" r:id="rId15"/>
    <p:sldId id="578" r:id="rId16"/>
    <p:sldId id="579" r:id="rId17"/>
    <p:sldId id="593" r:id="rId18"/>
  </p:sldIdLst>
  <p:sldSz cx="9144000" cy="6858000" type="screen4x3"/>
  <p:notesSz cx="9144000" cy="6858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 panose="020F07020304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 panose="020F07020304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 panose="020F07020304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 panose="020F07020304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 panose="020F07020304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 panose="020F07020304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 panose="020F07020304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 panose="020F07020304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 panose="020F0702030404030204"/>
      </a:defRPr>
    </a:lvl9pPr>
  </p:defaultTextStyle>
  <p:extLst>
    <p:ext uri="{521415D9-36F7-43E2-AB2F-B90AF26B5E84}">
      <p14:sectionLst xmlns:p14="http://schemas.microsoft.com/office/powerpoint/2010/main">
        <p14:section name="INSTRUCTIONS" id="{210222C3-FA11-C44C-AC44-024949E15F89}">
          <p14:sldIdLst/>
        </p14:section>
        <p14:section name="Walk-In/Walk-Out Branded Slides" id="{94BD1465-D7AC-3A4A-9F89-916219C36A63}">
          <p14:sldIdLst/>
        </p14:section>
        <p14:section name="Title Slides" id="{F04DB47C-5B9C-D947-B4DB-7EBDC805F4B8}">
          <p14:sldIdLst>
            <p14:sldId id="532"/>
            <p14:sldId id="490"/>
            <p14:sldId id="574"/>
            <p14:sldId id="575"/>
            <p14:sldId id="576"/>
            <p14:sldId id="581"/>
            <p14:sldId id="582"/>
            <p14:sldId id="577"/>
            <p14:sldId id="583"/>
            <p14:sldId id="584"/>
            <p14:sldId id="585"/>
            <p14:sldId id="587"/>
            <p14:sldId id="588"/>
            <p14:sldId id="578"/>
            <p14:sldId id="579"/>
            <p14:sldId id="59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5787B"/>
    <a:srgbClr val="E87822"/>
    <a:srgbClr val="861F41"/>
    <a:srgbClr val="FFFFFF"/>
    <a:srgbClr val="DBDBDB"/>
    <a:srgbClr val="EDEDED"/>
    <a:srgbClr val="6C1035"/>
    <a:srgbClr val="E8E8E8"/>
    <a:srgbClr val="747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/>
    <p:restoredTop sz="96405"/>
  </p:normalViewPr>
  <p:slideViewPr>
    <p:cSldViewPr snapToGrid="0" snapToObjects="1">
      <p:cViewPr varScale="1">
        <p:scale>
          <a:sx n="245" d="100"/>
          <a:sy n="245" d="100"/>
        </p:scale>
        <p:origin x="365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4472ACD0-DDB6-5F42-9D73-687896C9AF6A}" type="datetimeFigureOut">
              <a:rPr lang="en-US" smtClean="0"/>
              <a:t>5/25/21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C1E0C75F-3AC2-F744-8CDC-98F5FE625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solidFill>
          <a:schemeClr val="accent1"/>
        </a:solidFill>
        <a:latin typeface="+mj-lt"/>
        <a:ea typeface="+mj-ea"/>
        <a:cs typeface="+mj-cs"/>
        <a:sym typeface="Calibri" panose="020F0702030404030204"/>
      </a:defRPr>
    </a:lvl1pPr>
    <a:lvl2pPr indent="228600" latinLnBrk="0">
      <a:defRPr sz="1200">
        <a:solidFill>
          <a:schemeClr val="accent1"/>
        </a:solidFill>
        <a:latin typeface="+mj-lt"/>
        <a:ea typeface="+mj-ea"/>
        <a:cs typeface="+mj-cs"/>
        <a:sym typeface="Calibri" panose="020F0702030404030204"/>
      </a:defRPr>
    </a:lvl2pPr>
    <a:lvl3pPr indent="457200" latinLnBrk="0">
      <a:defRPr sz="1200">
        <a:solidFill>
          <a:schemeClr val="accent1"/>
        </a:solidFill>
        <a:latin typeface="+mj-lt"/>
        <a:ea typeface="+mj-ea"/>
        <a:cs typeface="+mj-cs"/>
        <a:sym typeface="Calibri" panose="020F0702030404030204"/>
      </a:defRPr>
    </a:lvl3pPr>
    <a:lvl4pPr indent="685800" latinLnBrk="0">
      <a:defRPr sz="1200">
        <a:solidFill>
          <a:schemeClr val="accent1"/>
        </a:solidFill>
        <a:latin typeface="+mj-lt"/>
        <a:ea typeface="+mj-ea"/>
        <a:cs typeface="+mj-cs"/>
        <a:sym typeface="Calibri" panose="020F0702030404030204"/>
      </a:defRPr>
    </a:lvl4pPr>
    <a:lvl5pPr indent="914400" latinLnBrk="0">
      <a:defRPr sz="1200">
        <a:solidFill>
          <a:schemeClr val="accent1"/>
        </a:solidFill>
        <a:latin typeface="+mj-lt"/>
        <a:ea typeface="+mj-ea"/>
        <a:cs typeface="+mj-cs"/>
        <a:sym typeface="Calibri" panose="020F0702030404030204"/>
      </a:defRPr>
    </a:lvl5pPr>
    <a:lvl6pPr indent="1143000" latinLnBrk="0">
      <a:defRPr sz="1200">
        <a:solidFill>
          <a:schemeClr val="accent1"/>
        </a:solidFill>
        <a:latin typeface="+mj-lt"/>
        <a:ea typeface="+mj-ea"/>
        <a:cs typeface="+mj-cs"/>
        <a:sym typeface="Calibri" panose="020F0702030404030204"/>
      </a:defRPr>
    </a:lvl6pPr>
    <a:lvl7pPr indent="1371600" latinLnBrk="0">
      <a:defRPr sz="1200">
        <a:solidFill>
          <a:schemeClr val="accent1"/>
        </a:solidFill>
        <a:latin typeface="+mj-lt"/>
        <a:ea typeface="+mj-ea"/>
        <a:cs typeface="+mj-cs"/>
        <a:sym typeface="Calibri" panose="020F0702030404030204"/>
      </a:defRPr>
    </a:lvl7pPr>
    <a:lvl8pPr indent="1600200" latinLnBrk="0">
      <a:defRPr sz="1200">
        <a:solidFill>
          <a:schemeClr val="accent1"/>
        </a:solidFill>
        <a:latin typeface="+mj-lt"/>
        <a:ea typeface="+mj-ea"/>
        <a:cs typeface="+mj-cs"/>
        <a:sym typeface="Calibri" panose="020F0702030404030204"/>
      </a:defRPr>
    </a:lvl8pPr>
    <a:lvl9pPr indent="1828800" latinLnBrk="0">
      <a:defRPr sz="1200">
        <a:solidFill>
          <a:schemeClr val="accent1"/>
        </a:solidFill>
        <a:latin typeface="+mj-lt"/>
        <a:ea typeface="+mj-ea"/>
        <a:cs typeface="+mj-cs"/>
        <a:sym typeface="Calibri" panose="020F07020304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59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</p:spTree>
  </p:cSld>
  <p:clrMapOvr>
    <a:masterClrMapping/>
  </p:clrMapOvr>
  <p:transition spd="med"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 circle pictur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aight Connector 57"/>
          <p:cNvSpPr/>
          <p:nvPr userDrawn="1"/>
        </p:nvSpPr>
        <p:spPr>
          <a:xfrm>
            <a:off x="2054180" y="454677"/>
            <a:ext cx="8992386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22" name="Picture Placeholder 12"/>
          <p:cNvSpPr>
            <a:spLocks noGrp="1" noChangeAspect="1"/>
          </p:cNvSpPr>
          <p:nvPr>
            <p:ph type="pic" sz="quarter" idx="4294967295"/>
          </p:nvPr>
        </p:nvSpPr>
        <p:spPr>
          <a:xfrm>
            <a:off x="608609" y="1556339"/>
            <a:ext cx="1719072" cy="1719072"/>
          </a:xfrm>
          <a:prstGeom prst="ellipse">
            <a:avLst/>
          </a:prstGeom>
        </p:spPr>
      </p:sp>
      <p:sp>
        <p:nvSpPr>
          <p:cNvPr id="23" name="Picture Placeholder 12"/>
          <p:cNvSpPr>
            <a:spLocks noGrp="1" noChangeAspect="1"/>
          </p:cNvSpPr>
          <p:nvPr>
            <p:ph type="pic" sz="quarter" idx="9"/>
          </p:nvPr>
        </p:nvSpPr>
        <p:spPr>
          <a:xfrm>
            <a:off x="3299790" y="3220440"/>
            <a:ext cx="1719072" cy="1719072"/>
          </a:xfrm>
          <a:prstGeom prst="ellipse">
            <a:avLst/>
          </a:prstGeom>
        </p:spPr>
      </p:sp>
      <p:sp>
        <p:nvSpPr>
          <p:cNvPr id="24" name="Picture Placeholder 12"/>
          <p:cNvSpPr>
            <a:spLocks noGrp="1" noChangeAspect="1"/>
          </p:cNvSpPr>
          <p:nvPr>
            <p:ph type="pic" sz="quarter" idx="19"/>
          </p:nvPr>
        </p:nvSpPr>
        <p:spPr>
          <a:xfrm>
            <a:off x="6313714" y="2079893"/>
            <a:ext cx="1719072" cy="1719072"/>
          </a:xfrm>
          <a:prstGeom prst="ellipse">
            <a:avLst/>
          </a:prstGeom>
        </p:spPr>
      </p:sp>
      <p:sp>
        <p:nvSpPr>
          <p:cNvPr id="13" name="Oval 26"/>
          <p:cNvSpPr/>
          <p:nvPr userDrawn="1"/>
        </p:nvSpPr>
        <p:spPr>
          <a:xfrm>
            <a:off x="542029" y="1489759"/>
            <a:ext cx="1852233" cy="1852233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  <p:sp>
        <p:nvSpPr>
          <p:cNvPr id="15" name="Line"/>
          <p:cNvSpPr/>
          <p:nvPr userDrawn="1"/>
        </p:nvSpPr>
        <p:spPr>
          <a:xfrm>
            <a:off x="2260026" y="2939429"/>
            <a:ext cx="1069507" cy="75209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34289" rIns="34289"/>
          <a:lstStyle/>
          <a:p>
            <a:endParaRPr sz="1350" dirty="0">
              <a:latin typeface="Acherus Grotesque Light" panose="02000505000000020004" pitchFamily="2" charset="77"/>
            </a:endParaRPr>
          </a:p>
        </p:txBody>
      </p:sp>
      <p:sp>
        <p:nvSpPr>
          <p:cNvPr id="19" name="Oval 26"/>
          <p:cNvSpPr/>
          <p:nvPr userDrawn="1"/>
        </p:nvSpPr>
        <p:spPr>
          <a:xfrm>
            <a:off x="3228079" y="3153860"/>
            <a:ext cx="1852233" cy="1852233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  <p:sp>
        <p:nvSpPr>
          <p:cNvPr id="20" name="Line"/>
          <p:cNvSpPr/>
          <p:nvPr userDrawn="1"/>
        </p:nvSpPr>
        <p:spPr>
          <a:xfrm flipV="1">
            <a:off x="5018862" y="3246011"/>
            <a:ext cx="1280567" cy="45339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34289" rIns="34289"/>
          <a:lstStyle/>
          <a:p>
            <a:endParaRPr sz="1350" dirty="0">
              <a:latin typeface="Acherus Grotesque Light" panose="02000505000000020004" pitchFamily="2" charset="77"/>
            </a:endParaRPr>
          </a:p>
        </p:txBody>
      </p:sp>
      <p:sp>
        <p:nvSpPr>
          <p:cNvPr id="21" name="Oval 26"/>
          <p:cNvSpPr/>
          <p:nvPr userDrawn="1"/>
        </p:nvSpPr>
        <p:spPr>
          <a:xfrm>
            <a:off x="6237979" y="2014372"/>
            <a:ext cx="1852233" cy="185223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</p:spTree>
  </p:cSld>
  <p:clrMapOvr>
    <a:masterClrMapping/>
  </p:clrMapOvr>
  <p:transition spd="med"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/>
          <p:nvPr userDrawn="1"/>
        </p:nvSpPr>
        <p:spPr>
          <a:xfrm>
            <a:off x="7470650" y="6357147"/>
            <a:ext cx="187037" cy="415217"/>
          </a:xfrm>
          <a:prstGeom prst="rect">
            <a:avLst/>
          </a:prstGeom>
          <a:ln w="12700">
            <a:miter lim="400000"/>
          </a:ln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"/>
                <a:ea typeface="Acherus Grotesque"/>
                <a:cs typeface="Acherus Grotesque"/>
                <a:sym typeface="Acherus Grotesque"/>
              </a:defRPr>
            </a:pP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7" name="Oval 26"/>
          <p:cNvSpPr/>
          <p:nvPr userDrawn="1"/>
        </p:nvSpPr>
        <p:spPr>
          <a:xfrm>
            <a:off x="6450425" y="3608246"/>
            <a:ext cx="1852233" cy="1852233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  <p:sp>
        <p:nvSpPr>
          <p:cNvPr id="8" name="Oval 26"/>
          <p:cNvSpPr/>
          <p:nvPr userDrawn="1"/>
        </p:nvSpPr>
        <p:spPr>
          <a:xfrm>
            <a:off x="531726" y="1475989"/>
            <a:ext cx="1852233" cy="1852233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4294967295"/>
          </p:nvPr>
        </p:nvSpPr>
        <p:spPr>
          <a:xfrm>
            <a:off x="598306" y="1542569"/>
            <a:ext cx="1719072" cy="1719072"/>
          </a:xfrm>
          <a:prstGeom prst="ellipse">
            <a:avLst/>
          </a:prstGeom>
        </p:spPr>
      </p:sp>
      <p:sp>
        <p:nvSpPr>
          <p:cNvPr id="14" name="Picture Placeholder 12"/>
          <p:cNvSpPr>
            <a:spLocks noGrp="1" noChangeAspect="1"/>
          </p:cNvSpPr>
          <p:nvPr>
            <p:ph type="pic" sz="quarter" idx="9"/>
          </p:nvPr>
        </p:nvSpPr>
        <p:spPr>
          <a:xfrm>
            <a:off x="6517005" y="3674826"/>
            <a:ext cx="1719072" cy="1719072"/>
          </a:xfrm>
          <a:prstGeom prst="ellipse">
            <a:avLst/>
          </a:prstGeom>
        </p:spPr>
      </p:sp>
    </p:spTree>
  </p:cSld>
  <p:clrMapOvr>
    <a:masterClrMapping/>
  </p:clrMapOvr>
  <p:transition spd="med"/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background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pic>
        <p:nvPicPr>
          <p:cNvPr id="3" name="VT-grid-02.png" descr="VT-grid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8705" y="6174022"/>
            <a:ext cx="7950605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</p:cSld>
  <p:clrMapOvr>
    <a:masterClrMapping/>
  </p:clrMapOvr>
  <p:transition spd="med"/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</p:cSld>
  <p:clrMapOvr>
    <a:masterClrMapping/>
  </p:clrMapOvr>
  <p:transition spd="med"/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 graphic empty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 userDrawn="1"/>
        </p:nvSpPr>
        <p:spPr>
          <a:xfrm>
            <a:off x="0" y="0"/>
            <a:ext cx="37719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 sz="135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pty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12395" y="6464935"/>
            <a:ext cx="7537450" cy="321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70203040403020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70203040403020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70203040403020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70203040403020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70203040403020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r>
              <a:rPr sz="1500" b="1" dirty="0">
                <a:solidFill>
                  <a:schemeClr val="tx2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1</a:t>
            </a:r>
            <a:r>
              <a:rPr lang="en-US" sz="1500" b="1" dirty="0">
                <a:solidFill>
                  <a:schemeClr val="tx2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8</a:t>
            </a:r>
            <a:r>
              <a:rPr sz="1500" b="1" dirty="0">
                <a:solidFill>
                  <a:schemeClr val="tx2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th International Conference on Information Systems for Crisis Response and Management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8671560" y="6074410"/>
            <a:ext cx="472440" cy="257175"/>
          </a:xfrm>
        </p:spPr>
        <p:txBody>
          <a:bodyPr/>
          <a:lstStyle>
            <a:lvl1pPr algn="ctr">
              <a:defRPr sz="1200" b="1">
                <a:solidFill>
                  <a:schemeClr val="tx2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33DE3087-8E0F-4F4C-A2B6-0AA1A0F480FD}" type="slidenum">
              <a:rPr lang="en-US" altLang="zh-CN"/>
              <a:t>‹#›</a:t>
            </a:fld>
            <a:endParaRPr lang="en-US" altLang="zh-CN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430" y="6385878"/>
            <a:ext cx="9144000" cy="0"/>
          </a:xfrm>
          <a:prstGeom prst="line">
            <a:avLst/>
          </a:prstGeom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1580" y="6386195"/>
            <a:ext cx="1582420" cy="480060"/>
          </a:xfrm>
          <a:prstGeom prst="rect">
            <a:avLst/>
          </a:prstGeom>
        </p:spPr>
      </p:pic>
    </p:spTree>
  </p:cSld>
  <p:clrMapOvr>
    <a:masterClrMapping/>
  </p:clrMapOvr>
  <p:transition spd="med"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hoto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</p:cSld>
  <p:clrMapOvr>
    <a:masterClrMapping/>
  </p:clrMapOvr>
  <p:transition spd="med"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w/ 4 pho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742950" y="1718733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 panose="020F0702030404030204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07246" y="1552615"/>
            <a:ext cx="2501459" cy="222412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321954" y="1757600"/>
            <a:ext cx="1688377" cy="149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35024" y="3932118"/>
            <a:ext cx="277368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3321954" y="3413484"/>
            <a:ext cx="1961899" cy="17335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pic>
        <p:nvPicPr>
          <p:cNvPr id="14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299" y="1326668"/>
            <a:ext cx="225947" cy="2259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6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284128" y="5146989"/>
            <a:ext cx="225947" cy="22594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w/ 4 photos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742950" y="1718733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 panose="020F0702030404030204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07246" y="1552615"/>
            <a:ext cx="2501459" cy="222412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321954" y="1757600"/>
            <a:ext cx="1688377" cy="149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35024" y="3932118"/>
            <a:ext cx="277368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3321954" y="3413484"/>
            <a:ext cx="1961899" cy="17335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11" name="Straight Connector 57"/>
          <p:cNvSpPr/>
          <p:nvPr userDrawn="1"/>
        </p:nvSpPr>
        <p:spPr>
          <a:xfrm>
            <a:off x="2054180" y="454677"/>
            <a:ext cx="8992386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pic>
        <p:nvPicPr>
          <p:cNvPr id="12" name="VT-grid-02.png" descr="VT-grid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8705" y="6174022"/>
            <a:ext cx="7950605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3" name="pasted-image.pdf" descr="pasted-image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299" y="1326668"/>
            <a:ext cx="225947" cy="2259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4" name="pasted-image.pdf" descr="pasted-image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284128" y="5146989"/>
            <a:ext cx="225947" cy="22594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text + 1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13720" y="1373267"/>
            <a:ext cx="4414539" cy="3930253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6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773" y="1147320"/>
            <a:ext cx="225947" cy="2259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128259" y="5303520"/>
            <a:ext cx="225947" cy="22594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side text + 1 picture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13720" y="1373267"/>
            <a:ext cx="4414539" cy="3930253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7" name="VT-grid-02.png" descr="VT-grid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8705" y="6174022"/>
            <a:ext cx="7950605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" name="Straight Connector 57"/>
          <p:cNvSpPr/>
          <p:nvPr userDrawn="1"/>
        </p:nvSpPr>
        <p:spPr>
          <a:xfrm>
            <a:off x="2054180" y="454677"/>
            <a:ext cx="8992386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pic>
        <p:nvPicPr>
          <p:cNvPr id="9" name="pasted-image.pdf" descr="pasted-image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773" y="1147320"/>
            <a:ext cx="225947" cy="2259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" name="pasted-image.pdf" descr="pasted-image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128259" y="5303520"/>
            <a:ext cx="225947" cy="22594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742950" y="1718733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 panose="020F0702030404030204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16760" y="689015"/>
            <a:ext cx="8126784" cy="5486105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9" name="Straight Connector 57"/>
          <p:cNvSpPr/>
          <p:nvPr userDrawn="1"/>
        </p:nvSpPr>
        <p:spPr>
          <a:xfrm>
            <a:off x="2054180" y="454677"/>
            <a:ext cx="8992386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pic>
        <p:nvPicPr>
          <p:cNvPr id="9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813" y="463068"/>
            <a:ext cx="225947" cy="2259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643544" y="6175120"/>
            <a:ext cx="225947" cy="22594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1706" y="-643262"/>
            <a:ext cx="9167411" cy="8144524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742950" y="1718733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 panose="020F0702030404030204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16760" y="689015"/>
            <a:ext cx="2418061" cy="5486105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9" name="Straight Connector 57"/>
          <p:cNvSpPr/>
          <p:nvPr userDrawn="1"/>
        </p:nvSpPr>
        <p:spPr>
          <a:xfrm>
            <a:off x="2054180" y="454677"/>
            <a:ext cx="8992386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25483" y="2816614"/>
            <a:ext cx="2418061" cy="335543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225483" y="689457"/>
            <a:ext cx="2418061" cy="1892379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3108680" y="692670"/>
            <a:ext cx="2942496" cy="334144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3108680" y="4321846"/>
            <a:ext cx="2942496" cy="1850206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13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813" y="463068"/>
            <a:ext cx="225947" cy="2259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6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643544" y="6175120"/>
            <a:ext cx="225947" cy="22594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625" b="0" i="0" u="none" strike="noStrike" cap="none" spc="150" baseline="0">
          <a:ln>
            <a:noFill/>
          </a:ln>
          <a:solidFill>
            <a:schemeClr val="bg2"/>
          </a:solidFill>
          <a:uFillTx/>
          <a:latin typeface="Acherus Grotesque"/>
          <a:ea typeface="Acherus Grotesque"/>
          <a:cs typeface="Acherus Grotesque"/>
          <a:sym typeface="Acherus Grotesque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 panose="020B0604020202090204"/>
        <a:buChar char="•"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 panose="020F0702030404030204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 panose="020B0604020202090204"/>
        <a:buChar char="•"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 panose="020F0702030404030204"/>
        </a:defRPr>
      </a:lvl2pPr>
      <a:lvl3pPr marL="925830" marR="0" indent="-24003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 panose="020B0604020202090204"/>
        <a:buChar char="•"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 panose="020F0702030404030204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 panose="020B0604020202090204"/>
        <a:buChar char="•"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 panose="020F0702030404030204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 panose="020B0604020202090204"/>
        <a:buChar char="•"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 panose="020F0702030404030204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 panose="020B0604020202090204"/>
        <a:buChar char="•"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 panose="020F0702030404030204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 panose="020B0604020202090204"/>
        <a:buChar char="•"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 panose="020F0702030404030204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 panose="020B0604020202090204"/>
        <a:buChar char="•"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 panose="020F0702030404030204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 panose="020B0604020202090204"/>
        <a:buChar char="•"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 panose="020F0702030404030204"/>
        </a:defRPr>
      </a:lvl9pPr>
    </p:bodyStyle>
    <p:other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1pPr>
      <a:lvl2pPr marL="0" marR="0" indent="3429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2pPr>
      <a:lvl3pPr marL="0" marR="0" indent="6858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3pPr>
      <a:lvl4pPr marL="0" marR="0" indent="10287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4pPr>
      <a:lvl5pPr marL="0" marR="0" indent="13716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5pPr>
      <a:lvl6pPr marL="0" marR="0" indent="17145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6pPr>
      <a:lvl7pPr marL="0" marR="0" indent="20574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7pPr>
      <a:lvl8pPr marL="0" marR="0" indent="24003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8pPr>
      <a:lvl9pPr marL="0" marR="0" indent="27432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7020304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3.m4a"/><Relationship Id="rId7" Type="http://schemas.openxmlformats.org/officeDocument/2006/relationships/image" Target="../media/image26.png"/><Relationship Id="rId2" Type="http://schemas.microsoft.com/office/2007/relationships/media" Target="../media/media13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7" Type="http://schemas.openxmlformats.org/officeDocument/2006/relationships/image" Target="../media/image7.png"/><Relationship Id="rId2" Type="http://schemas.microsoft.com/office/2007/relationships/media" Target="../media/media14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eventsarchive.org" TargetMode="External"/><Relationship Id="rId13" Type="http://schemas.openxmlformats.org/officeDocument/2006/relationships/hyperlink" Target="https://liuqing.us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bit.ly/3gl8QHD" TargetMode="External"/><Relationship Id="rId12" Type="http://schemas.openxmlformats.org/officeDocument/2006/relationships/hyperlink" Target="mailto:liuqing@vt.edu" TargetMode="External"/><Relationship Id="rId17" Type="http://schemas.openxmlformats.org/officeDocument/2006/relationships/image" Target="../media/image7.png"/><Relationship Id="rId2" Type="http://schemas.openxmlformats.org/officeDocument/2006/relationships/audio" Target="../media/media16.m4a"/><Relationship Id="rId16" Type="http://schemas.openxmlformats.org/officeDocument/2006/relationships/hyperlink" Target="http://fox.cs.vt.edu/talks/2021/" TargetMode="External"/><Relationship Id="rId1" Type="http://schemas.microsoft.com/office/2007/relationships/media" Target="../media/media16.m4a"/><Relationship Id="rId6" Type="http://schemas.openxmlformats.org/officeDocument/2006/relationships/hyperlink" Target="http://github.com/liuqingli/TwiRole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3.png"/><Relationship Id="rId15" Type="http://schemas.openxmlformats.org/officeDocument/2006/relationships/hyperlink" Target="http://fox.cs.vt.edu/" TargetMode="External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27.png"/><Relationship Id="rId14" Type="http://schemas.openxmlformats.org/officeDocument/2006/relationships/hyperlink" Target="mailto:fox@vt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6.m4a"/><Relationship Id="rId7" Type="http://schemas.openxmlformats.org/officeDocument/2006/relationships/image" Target="../media/image9.png"/><Relationship Id="rId2" Type="http://schemas.microsoft.com/office/2007/relationships/media" Target="../media/media6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7.m4a"/><Relationship Id="rId7" Type="http://schemas.openxmlformats.org/officeDocument/2006/relationships/image" Target="../media/image12.png"/><Relationship Id="rId2" Type="http://schemas.microsoft.com/office/2007/relationships/media" Target="../media/media7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VT-grid-02.png" descr="VT-grid-0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9409" y="5178036"/>
            <a:ext cx="7950605" cy="51435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" name="pasted-image.pdf" descr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698" y="1188085"/>
            <a:ext cx="172359" cy="17236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" name="PRESENTATION TITLE GOES HERE"/>
          <p:cNvSpPr txBox="1"/>
          <p:nvPr/>
        </p:nvSpPr>
        <p:spPr>
          <a:xfrm>
            <a:off x="734695" y="1188085"/>
            <a:ext cx="7673975" cy="1167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fromWordArt="0" anchor="t" anchorCtr="0" forceAA="0" compatLnSpc="1">
            <a:spAutoFit/>
          </a:bodyPr>
          <a:lstStyle>
            <a:lvl1pPr defTabSz="758825">
              <a:lnSpc>
                <a:spcPct val="90000"/>
              </a:lnSpc>
              <a:defRPr sz="5310" spc="265">
                <a:solidFill>
                  <a:schemeClr val="accent5">
                    <a:hueOff val="-15428571"/>
                    <a:satOff val="-30426"/>
                    <a:lumOff val="9019"/>
                  </a:schemeClr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lvl="0" algn="ctr" defTabSz="914400" ea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spc="230" dirty="0">
                <a:solidFill>
                  <a:srgbClr val="000000"/>
                </a:solidFill>
                <a:latin typeface="+mn-cs"/>
                <a:ea typeface="Acherus Grotesque" charset="0"/>
                <a:cs typeface="+mn-cs"/>
                <a:sym typeface="+mn-ea"/>
              </a:rPr>
              <a:t>Disaster Response Patterns across Different </a:t>
            </a:r>
          </a:p>
          <a:p>
            <a:pPr lvl="0" algn="ctr" defTabSz="914400" ea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spc="230" dirty="0">
                <a:solidFill>
                  <a:srgbClr val="000000"/>
                </a:solidFill>
                <a:latin typeface="+mn-cs"/>
                <a:ea typeface="Acherus Grotesque" charset="0"/>
                <a:cs typeface="+mn-cs"/>
                <a:sym typeface="+mn-ea"/>
              </a:rPr>
              <a:t>User Groups on Twitter: </a:t>
            </a:r>
          </a:p>
          <a:p>
            <a:pPr lvl="0" algn="ctr" defTabSz="914400" ea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spc="230" dirty="0">
                <a:solidFill>
                  <a:srgbClr val="000000"/>
                </a:solidFill>
                <a:latin typeface="+mn-cs"/>
                <a:ea typeface="Acherus Grotesque" charset="0"/>
                <a:cs typeface="+mn-cs"/>
                <a:sym typeface="+mn-ea"/>
              </a:rPr>
              <a:t>A Case Study during Hurricane Dorian </a:t>
            </a:r>
          </a:p>
        </p:txBody>
      </p:sp>
      <p:sp>
        <p:nvSpPr>
          <p:cNvPr id="14" name="Professor Albert Einstein June 23, 2018"/>
          <p:cNvSpPr txBox="1"/>
          <p:nvPr/>
        </p:nvSpPr>
        <p:spPr>
          <a:xfrm>
            <a:off x="209550" y="5304790"/>
            <a:ext cx="8724900" cy="13620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fromWordArt="0" anchor="t" anchorCtr="0" forceAA="0" compatLnSpc="1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b="1" spc="50" dirty="0">
                <a:solidFill>
                  <a:schemeClr val="tx2"/>
                </a:solidFill>
                <a:uFillTx/>
                <a:latin typeface="Calibri Bold" panose="020F0702030404030204" charset="0"/>
                <a:ea typeface="Crimson Text Roman"/>
                <a:cs typeface="Calibri Bold" panose="020F0702030404030204" charset="0"/>
                <a:sym typeface="+mn-ea"/>
              </a:rPr>
              <a:t>Department of Computer Science</a:t>
            </a:r>
          </a:p>
          <a:p>
            <a:pPr lvl="0" algn="ctr">
              <a:lnSpc>
                <a:spcPct val="115000"/>
              </a:lnSpc>
            </a:pPr>
            <a:r>
              <a:rPr b="1" spc="50" dirty="0">
                <a:solidFill>
                  <a:schemeClr val="tx2"/>
                </a:solidFill>
                <a:uFillTx/>
                <a:latin typeface="Calibri Bold" panose="020F0702030404030204" charset="0"/>
                <a:ea typeface="Crimson Text Roman"/>
                <a:cs typeface="Calibri Bold" panose="020F0702030404030204" charset="0"/>
                <a:sym typeface="+mn-ea"/>
              </a:rPr>
              <a:t>Virginia Polytechnic Institute and State University </a:t>
            </a:r>
          </a:p>
          <a:p>
            <a:pPr lvl="0" algn="ctr">
              <a:lnSpc>
                <a:spcPct val="115000"/>
              </a:lnSpc>
            </a:pPr>
            <a:r>
              <a:rPr b="1" spc="50" dirty="0">
                <a:solidFill>
                  <a:schemeClr val="tx2"/>
                </a:solidFill>
                <a:uFillTx/>
                <a:latin typeface="Calibri Bold" panose="020F0702030404030204" charset="0"/>
                <a:ea typeface="Crimson Text Roman"/>
                <a:cs typeface="Calibri Bold" panose="020F0702030404030204" charset="0"/>
                <a:sym typeface="+mn-ea"/>
              </a:rPr>
              <a:t>Blacksburg, VA 24061 USA</a:t>
            </a:r>
          </a:p>
          <a:p>
            <a:pPr lvl="0" algn="ctr">
              <a:lnSpc>
                <a:spcPct val="115000"/>
              </a:lnSpc>
            </a:pPr>
            <a:r>
              <a:rPr b="1" spc="50" dirty="0">
                <a:solidFill>
                  <a:schemeClr val="tx2"/>
                </a:solidFill>
                <a:uFillTx/>
                <a:latin typeface="Calibri Bold" panose="020F0702030404030204" charset="0"/>
                <a:ea typeface="Crimson Text Roman"/>
                <a:cs typeface="Calibri Bold" panose="020F0702030404030204" charset="0"/>
                <a:sym typeface="+mn-ea"/>
              </a:rPr>
              <a:t>May </a:t>
            </a:r>
            <a:r>
              <a:rPr lang="en-US" b="1" spc="50" dirty="0">
                <a:solidFill>
                  <a:schemeClr val="tx2"/>
                </a:solidFill>
                <a:uFillTx/>
                <a:latin typeface="Calibri Bold" panose="020F0702030404030204" charset="0"/>
                <a:ea typeface="Crimson Text Roman"/>
                <a:cs typeface="Calibri Bold" panose="020F0702030404030204" charset="0"/>
                <a:sym typeface="+mn-ea"/>
              </a:rPr>
              <a:t>26, 2021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77165" y="229870"/>
            <a:ext cx="8789035" cy="7258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15000"/>
              </a:lnSpc>
              <a:buClrTx/>
              <a:buSzTx/>
              <a:buFontTx/>
              <a:buNone/>
            </a:pPr>
            <a:r>
              <a:rPr dirty="0">
                <a:solidFill>
                  <a:schemeClr val="tx2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  <a:sym typeface="+mn-ea"/>
              </a:rPr>
              <a:t>ISCRAM 202</a:t>
            </a:r>
            <a:r>
              <a:rPr lang="en-US" dirty="0">
                <a:solidFill>
                  <a:schemeClr val="tx2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  <a:sym typeface="+mn-ea"/>
              </a:rPr>
              <a:t>1</a:t>
            </a:r>
            <a:endParaRPr dirty="0">
              <a:solidFill>
                <a:schemeClr val="tx2"/>
              </a:solidFill>
              <a:latin typeface="Calibri Regular" panose="020F0702030404030204" charset="0"/>
              <a:ea typeface="Crimson Text Roman"/>
              <a:cs typeface="Calibri Regular" panose="020F0702030404030204" charset="0"/>
              <a:sym typeface="+mn-ea"/>
            </a:endParaRPr>
          </a:p>
          <a:p>
            <a:pPr marL="0" marR="0" indent="0" algn="ctr" defTabSz="914400" rtl="0" fontAlgn="auto" latinLnBrk="0" hangingPunct="0">
              <a:lnSpc>
                <a:spcPct val="115000"/>
              </a:lnSpc>
              <a:buClrTx/>
              <a:buSzTx/>
              <a:buFontTx/>
              <a:buNone/>
            </a:pPr>
            <a:r>
              <a:rPr dirty="0">
                <a:solidFill>
                  <a:schemeClr val="tx2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  <a:sym typeface="+mn-ea"/>
              </a:rPr>
              <a:t>1</a:t>
            </a:r>
            <a:r>
              <a:rPr lang="en-US" dirty="0">
                <a:solidFill>
                  <a:schemeClr val="tx2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  <a:sym typeface="+mn-ea"/>
              </a:rPr>
              <a:t>8</a:t>
            </a:r>
            <a:r>
              <a:rPr dirty="0">
                <a:solidFill>
                  <a:schemeClr val="tx2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  <a:sym typeface="+mn-ea"/>
              </a:rPr>
              <a:t>th International Conference on Information Systems for Crisis Response and Management</a:t>
            </a:r>
          </a:p>
        </p:txBody>
      </p:sp>
      <p:sp>
        <p:nvSpPr>
          <p:cNvPr id="13" name="Professor Albert Einstein June 23, 2018"/>
          <p:cNvSpPr/>
          <p:nvPr/>
        </p:nvSpPr>
        <p:spPr>
          <a:xfrm>
            <a:off x="1541145" y="3996055"/>
            <a:ext cx="2809875" cy="1010285"/>
          </a:xfrm>
          <a:prstGeom prst="rect">
            <a:avLst/>
          </a:prstGeom>
          <a:ln w="12700">
            <a:miter lim="400000"/>
          </a:ln>
        </p:spPr>
        <p:txBody>
          <a:bodyPr wrap="square" lIns="34289" rIns="34289">
            <a:spAutoFit/>
          </a:bodyPr>
          <a:lstStyle/>
          <a:p>
            <a:pPr algn="ctr">
              <a:lnSpc>
                <a:spcPct val="115000"/>
              </a:lnSpc>
              <a:defRPr sz="240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endParaRPr sz="1600" b="1" spc="50" dirty="0">
              <a:solidFill>
                <a:srgbClr val="E87822"/>
              </a:solidFill>
              <a:uFillTx/>
              <a:latin typeface="Helvetica Bold" charset="0"/>
              <a:ea typeface="Crimson Text Roman"/>
              <a:cs typeface="Helvetica Bold" charset="0"/>
            </a:endParaRPr>
          </a:p>
          <a:p>
            <a:pPr algn="ctr">
              <a:lnSpc>
                <a:spcPct val="115000"/>
              </a:lnSpc>
              <a:defRPr sz="240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sz="1800" b="1" spc="50" dirty="0">
                <a:solidFill>
                  <a:srgbClr val="E87822"/>
                </a:solidFill>
                <a:uFillTx/>
                <a:latin typeface="Helvetica Bold" charset="0"/>
                <a:ea typeface="Crimson Text Roman"/>
                <a:cs typeface="Helvetica Bold" charset="0"/>
              </a:rPr>
              <a:t>Liuqing Li</a:t>
            </a:r>
          </a:p>
          <a:p>
            <a:pPr algn="ctr">
              <a:lnSpc>
                <a:spcPct val="115000"/>
              </a:lnSpc>
              <a:defRPr sz="240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sz="1800" b="1" spc="50" dirty="0">
                <a:solidFill>
                  <a:srgbClr val="E87822"/>
                </a:solidFill>
                <a:uFillTx/>
                <a:latin typeface="Helvetica Bold" charset="0"/>
                <a:ea typeface="Crimson Text Roman"/>
                <a:cs typeface="Helvetica Bold" charset="0"/>
              </a:rPr>
              <a:t>liuqing@vt.edu</a:t>
            </a:r>
          </a:p>
        </p:txBody>
      </p:sp>
      <p:sp>
        <p:nvSpPr>
          <p:cNvPr id="6" name="Professor Albert Einstein June 23, 2018"/>
          <p:cNvSpPr/>
          <p:nvPr/>
        </p:nvSpPr>
        <p:spPr>
          <a:xfrm>
            <a:off x="4794250" y="3996055"/>
            <a:ext cx="2809875" cy="1010285"/>
          </a:xfrm>
          <a:prstGeom prst="rect">
            <a:avLst/>
          </a:prstGeom>
          <a:ln w="12700">
            <a:miter lim="400000"/>
          </a:ln>
        </p:spPr>
        <p:txBody>
          <a:bodyPr wrap="square" lIns="34289" rIns="34289">
            <a:spAutoFit/>
          </a:bodyPr>
          <a:lstStyle/>
          <a:p>
            <a:pPr algn="ctr">
              <a:lnSpc>
                <a:spcPct val="115000"/>
              </a:lnSpc>
              <a:defRPr sz="240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600" b="1" spc="50" dirty="0">
                <a:solidFill>
                  <a:schemeClr val="tx2"/>
                </a:solidFill>
                <a:uFillTx/>
                <a:latin typeface="+mn-lt"/>
                <a:ea typeface="Crimson Text Roman"/>
                <a:cs typeface="+mn-lt"/>
              </a:rPr>
              <a:t>Presenter</a:t>
            </a:r>
            <a:endParaRPr sz="1800" b="1" spc="50" dirty="0">
              <a:solidFill>
                <a:srgbClr val="E87822"/>
              </a:solidFill>
              <a:uFillTx/>
              <a:latin typeface="+mn-lt"/>
              <a:ea typeface="Crimson Text Roman"/>
              <a:cs typeface="+mn-lt"/>
            </a:endParaRPr>
          </a:p>
          <a:p>
            <a:pPr algn="ctr">
              <a:lnSpc>
                <a:spcPct val="115000"/>
              </a:lnSpc>
              <a:defRPr sz="240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sz="1800" b="1" spc="50" dirty="0">
                <a:solidFill>
                  <a:srgbClr val="E87822"/>
                </a:solidFill>
                <a:uFillTx/>
                <a:latin typeface="+mn-lt"/>
                <a:ea typeface="Crimson Text Roman"/>
                <a:cs typeface="+mn-lt"/>
              </a:rPr>
              <a:t>Edward A. Fox</a:t>
            </a:r>
          </a:p>
          <a:p>
            <a:pPr algn="ctr">
              <a:lnSpc>
                <a:spcPct val="115000"/>
              </a:lnSpc>
              <a:defRPr sz="240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sz="1800" b="1" spc="50" dirty="0">
                <a:solidFill>
                  <a:srgbClr val="E87822"/>
                </a:solidFill>
                <a:uFillTx/>
                <a:latin typeface="+mn-lt"/>
                <a:ea typeface="Crimson Text Roman"/>
                <a:cs typeface="+mn-lt"/>
              </a:rPr>
              <a:t>fox@vt.edu</a:t>
            </a:r>
            <a:endParaRPr lang="en-US" sz="1800" b="1" spc="50" dirty="0">
              <a:solidFill>
                <a:srgbClr val="E87822"/>
              </a:solidFill>
              <a:uFillTx/>
              <a:latin typeface="+mn-lt"/>
              <a:ea typeface="Crimson Text Roman"/>
              <a:cs typeface="+mn-lt"/>
            </a:endParaRPr>
          </a:p>
        </p:txBody>
      </p:sp>
      <p:pic>
        <p:nvPicPr>
          <p:cNvPr id="7" name="Picture 6" descr="profile_new_square copy"/>
          <p:cNvPicPr>
            <a:picLocks noChangeAspect="1"/>
          </p:cNvPicPr>
          <p:nvPr/>
        </p:nvPicPr>
        <p:blipFill>
          <a:blip r:embed="rId7">
            <a:lum bright="-6000"/>
          </a:blip>
          <a:stretch>
            <a:fillRect/>
          </a:stretch>
        </p:blipFill>
        <p:spPr>
          <a:xfrm>
            <a:off x="2272665" y="2649855"/>
            <a:ext cx="1346200" cy="1346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lum bright="6000"/>
          </a:blip>
          <a:stretch>
            <a:fillRect/>
          </a:stretch>
        </p:blipFill>
        <p:spPr>
          <a:xfrm>
            <a:off x="5526405" y="2650490"/>
            <a:ext cx="1345565" cy="13455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DE5974-EC93-5D4D-AB1D-45E4DCE333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21" y="4584031"/>
            <a:ext cx="1758184" cy="92536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2F73DB3-6692-4445-875C-6074F0A5F9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108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5">
            <a:alphaModFix amt="25000"/>
          </a:blip>
          <a:srcRect l="6871" r="6871"/>
          <a:stretch>
            <a:fillRect/>
          </a:stretch>
        </p:blipFill>
        <p:spPr>
          <a:xfrm>
            <a:off x="-636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1045" y="382905"/>
            <a:ext cx="8002905" cy="672465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FINDINGS - EMOTION ANALYSIS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10</a:t>
            </a:fld>
            <a:endParaRPr lang="en-US" altLang="zh-CN"/>
          </a:p>
        </p:txBody>
      </p:sp>
      <p:pic>
        <p:nvPicPr>
          <p:cNvPr id="8" name="Picture 7" descr="4_emo_sadness_per_d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9330" y="3670935"/>
            <a:ext cx="3973326" cy="1980000"/>
          </a:xfrm>
          <a:prstGeom prst="rect">
            <a:avLst/>
          </a:prstGeom>
        </p:spPr>
      </p:pic>
      <p:pic>
        <p:nvPicPr>
          <p:cNvPr id="13" name="Picture 12" descr="4_emo_joy_per_da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920" y="1131570"/>
            <a:ext cx="3978878" cy="1980000"/>
          </a:xfrm>
          <a:prstGeom prst="rect">
            <a:avLst/>
          </a:prstGeom>
        </p:spPr>
      </p:pic>
      <p:pic>
        <p:nvPicPr>
          <p:cNvPr id="15" name="Picture 14" descr="4_emo_fear_per_da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4410" y="1131570"/>
            <a:ext cx="3968307" cy="198000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1120775" y="3111500"/>
            <a:ext cx="2508885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Average score of the joy emotion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505450" y="3111500"/>
            <a:ext cx="2581910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Average score of the fear emotion</a:t>
            </a:r>
          </a:p>
        </p:txBody>
      </p:sp>
      <p:pic>
        <p:nvPicPr>
          <p:cNvPr id="23" name="Picture 22" descr="4_emo_surprise_per_da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540" y="3670935"/>
            <a:ext cx="3962769" cy="1980000"/>
          </a:xfrm>
          <a:prstGeom prst="rect">
            <a:avLst/>
          </a:prstGeom>
        </p:spPr>
      </p:pic>
      <p:sp>
        <p:nvSpPr>
          <p:cNvPr id="24" name="Text Box 23"/>
          <p:cNvSpPr txBox="1"/>
          <p:nvPr/>
        </p:nvSpPr>
        <p:spPr>
          <a:xfrm>
            <a:off x="939165" y="5650865"/>
            <a:ext cx="2874645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Average score of the surprise emotion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5365115" y="5650865"/>
            <a:ext cx="2863850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Average score of the sadness emotion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CA7687E-A1EF-D54A-ADE1-85524BDB8D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257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5">
            <a:alphaModFix amt="25000"/>
          </a:blip>
          <a:srcRect l="6871" r="6871"/>
          <a:stretch>
            <a:fillRect/>
          </a:stretch>
        </p:blipFill>
        <p:spPr>
          <a:xfrm>
            <a:off x="-636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1045" y="382905"/>
            <a:ext cx="8002905" cy="672465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FINDINGS - TEXT ANALYSIS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11</a:t>
            </a:fld>
            <a:endParaRPr lang="en-US" altLang="zh-CN"/>
          </a:p>
        </p:txBody>
      </p:sp>
      <p:sp>
        <p:nvSpPr>
          <p:cNvPr id="24" name="Text Box 23"/>
          <p:cNvSpPr txBox="1"/>
          <p:nvPr/>
        </p:nvSpPr>
        <p:spPr>
          <a:xfrm>
            <a:off x="1391920" y="5243830"/>
            <a:ext cx="1945640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Regular" panose="020F0702030404030204" charset="0"/>
                <a:ea typeface="+mj-ea"/>
                <a:cs typeface="Calibri Regular" panose="020F0702030404030204" charset="0"/>
                <a:sym typeface="Calibri" panose="020F0702030404030204"/>
              </a:rPr>
              <a:t>Hashtags and frequencies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5902325" y="5243830"/>
            <a:ext cx="1765935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Regular" panose="020F0702030404030204" charset="0"/>
                <a:ea typeface="+mj-ea"/>
                <a:cs typeface="Calibri Regular" panose="020F0702030404030204" charset="0"/>
                <a:sym typeface="Calibri" panose="020F0702030404030204"/>
              </a:rPr>
              <a:t>Words and frequencies</a:t>
            </a:r>
          </a:p>
        </p:txBody>
      </p:sp>
      <p:pic>
        <p:nvPicPr>
          <p:cNvPr id="4" name="Picture 3" descr="4_hashtag_hot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05" y="1131570"/>
            <a:ext cx="4319085" cy="3960000"/>
          </a:xfrm>
          <a:prstGeom prst="rect">
            <a:avLst/>
          </a:prstGeom>
        </p:spPr>
      </p:pic>
      <p:pic>
        <p:nvPicPr>
          <p:cNvPr id="5" name="Picture 4" descr="4_word_hot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5340" y="1131570"/>
            <a:ext cx="4319703" cy="3960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279015" y="5828665"/>
            <a:ext cx="4584700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Top 20 hashtags (left) and words (right) posted by all users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149040B-A952-BE42-AD24-190A45E850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33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5">
            <a:alphaModFix amt="25000"/>
          </a:blip>
          <a:srcRect l="6871" r="6871"/>
          <a:stretch>
            <a:fillRect/>
          </a:stretch>
        </p:blipFill>
        <p:spPr>
          <a:xfrm>
            <a:off x="-636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1045" y="382905"/>
            <a:ext cx="8002905" cy="672465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FINDINGS - TEXT ANALYSIS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12</a:t>
            </a:fld>
            <a:endParaRPr lang="en-US" altLang="zh-CN"/>
          </a:p>
        </p:txBody>
      </p:sp>
      <p:sp>
        <p:nvSpPr>
          <p:cNvPr id="24" name="Text Box 23"/>
          <p:cNvSpPr txBox="1"/>
          <p:nvPr/>
        </p:nvSpPr>
        <p:spPr>
          <a:xfrm>
            <a:off x="1351915" y="5243830"/>
            <a:ext cx="2026285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Regular" panose="020F0702030404030204" charset="0"/>
                <a:ea typeface="+mj-ea"/>
                <a:cs typeface="Calibri Regular" panose="020F0702030404030204" charset="0"/>
                <a:sym typeface="Calibri" panose="020F0702030404030204"/>
              </a:rPr>
              <a:t>Top hashtags by frequency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5869305" y="5243830"/>
            <a:ext cx="1832610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Regular" panose="020F0702030404030204" charset="0"/>
                <a:ea typeface="+mj-ea"/>
                <a:cs typeface="Calibri Regular" panose="020F0702030404030204" charset="0"/>
                <a:sym typeface="Calibri" panose="020F0702030404030204"/>
              </a:rPr>
              <a:t>Top words by frequency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53135" y="5828665"/>
            <a:ext cx="7200265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Top hashtags (left) and words (right) by frequency, showing |brand - individual| values</a:t>
            </a:r>
          </a:p>
        </p:txBody>
      </p:sp>
      <p:pic>
        <p:nvPicPr>
          <p:cNvPr id="7" name="Picture 6" descr="4_hashtag_d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05" y="1131570"/>
            <a:ext cx="4319703" cy="3960000"/>
          </a:xfrm>
          <a:prstGeom prst="rect">
            <a:avLst/>
          </a:prstGeom>
        </p:spPr>
      </p:pic>
      <p:pic>
        <p:nvPicPr>
          <p:cNvPr id="8" name="Picture 7" descr="4_word_d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5340" y="1131570"/>
            <a:ext cx="4319703" cy="3960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23C4EDA-ED26-0B43-883F-4910951F50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54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6">
            <a:alphaModFix amt="25000"/>
          </a:blip>
          <a:srcRect l="6871" r="6871"/>
          <a:stretch>
            <a:fillRect/>
          </a:stretch>
        </p:blipFill>
        <p:spPr>
          <a:xfrm>
            <a:off x="-636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1045" y="382905"/>
            <a:ext cx="8002905" cy="672465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FINDINGS - TEMPORAL ANALYSIS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13</a:t>
            </a:fld>
            <a:endParaRPr lang="en-US" altLang="zh-CN"/>
          </a:p>
        </p:txBody>
      </p:sp>
      <p:sp>
        <p:nvSpPr>
          <p:cNvPr id="6" name="Text Box 5"/>
          <p:cNvSpPr txBox="1"/>
          <p:nvPr/>
        </p:nvSpPr>
        <p:spPr>
          <a:xfrm>
            <a:off x="965200" y="5828665"/>
            <a:ext cx="7200265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Percentages of tweets related to the three topics posted by brand and individual users</a:t>
            </a:r>
          </a:p>
        </p:txBody>
      </p:sp>
      <p:graphicFrame>
        <p:nvGraphicFramePr>
          <p:cNvPr id="4" name="Table 3"/>
          <p:cNvGraphicFramePr/>
          <p:nvPr>
            <p:custDataLst>
              <p:tags r:id="rId1"/>
            </p:custDataLst>
          </p:nvPr>
        </p:nvGraphicFramePr>
        <p:xfrm>
          <a:off x="965200" y="1131570"/>
          <a:ext cx="72136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Topic Type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Words (lowercase)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Calibri Regular" panose="020F0702030404030204" charset="0"/>
                          <a:ea typeface="+mj-ea"/>
                          <a:cs typeface="Calibri Regular" panose="020F0702030404030204" charset="0"/>
                          <a:sym typeface="Calibri" panose="020F0702030404030204"/>
                        </a:rPr>
                        <a:t>Casualty-related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Calibri Regular" panose="020F0702030404030204" charset="0"/>
                          <a:ea typeface="+mj-ea"/>
                          <a:cs typeface="Calibri Regular" panose="020F0702030404030204" charset="0"/>
                          <a:sym typeface="Calibri" panose="020F0702030404030204"/>
                        </a:rPr>
                        <a:t>victim, dead, death, kill, die, loss, drown, missing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Calibri Regular" panose="020F0702030404030204" charset="0"/>
                          <a:ea typeface="+mj-ea"/>
                          <a:cs typeface="Calibri Regular" panose="020F0702030404030204" charset="0"/>
                          <a:sym typeface="Calibri" panose="020F0702030404030204"/>
                        </a:rPr>
                        <a:t>Prayer-related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Calibri Regular" panose="020F0702030404030204" charset="0"/>
                          <a:ea typeface="+mj-ea"/>
                          <a:cs typeface="Calibri Regular" panose="020F0702030404030204" charset="0"/>
                          <a:sym typeface="Calibri" panose="020F0702030404030204"/>
                        </a:rPr>
                        <a:t>pray, prayer, r.i.p, hope, god, wish, brace, crave, appeal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Calibri Regular" panose="020F0702030404030204" charset="0"/>
                          <a:ea typeface="+mj-ea"/>
                          <a:cs typeface="Calibri Regular" panose="020F0702030404030204" charset="0"/>
                          <a:sym typeface="Calibri" panose="020F0702030404030204"/>
                        </a:rPr>
                        <a:t>Trump-related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Calibri Regular" panose="020F0702030404030204" charset="0"/>
                          <a:ea typeface="+mj-ea"/>
                          <a:cs typeface="Calibri Regular" panose="020F0702030404030204" charset="0"/>
                          <a:sym typeface="Calibri" panose="020F0702030404030204"/>
                        </a:rPr>
                        <a:t>golf, mar-a-lago, alabama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 descr="4_word_diff_window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10" t="1161" r="310" b="387"/>
          <a:stretch>
            <a:fillRect/>
          </a:stretch>
        </p:blipFill>
        <p:spPr>
          <a:xfrm>
            <a:off x="495935" y="2573655"/>
            <a:ext cx="8138795" cy="322961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FA3AFA6-880D-F040-8F48-3C718CD4E86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40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6">
            <a:alphaModFix amt="25000"/>
          </a:blip>
          <a:srcRect l="6871" r="687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1045" y="382905"/>
            <a:ext cx="6916420" cy="672465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CONCLUSION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14</a:t>
            </a:fld>
            <a:endParaRPr lang="en-US" altLang="zh-CN"/>
          </a:p>
        </p:txBody>
      </p:sp>
      <p:sp>
        <p:nvSpPr>
          <p:cNvPr id="9" name="Text Box 8"/>
          <p:cNvSpPr txBox="1"/>
          <p:nvPr/>
        </p:nvSpPr>
        <p:spPr>
          <a:xfrm>
            <a:off x="539750" y="1055370"/>
            <a:ext cx="8369300" cy="187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A Case Study with Comprehensive Analysis</a:t>
            </a:r>
            <a:endParaRPr lang="en-US" sz="2400" dirty="0">
              <a:solidFill>
                <a:srgbClr val="000000"/>
              </a:solidFill>
              <a:latin typeface="Calibri Regular" panose="020F0702030404030204" charset="0"/>
              <a:ea typeface="Crimson Text Roman"/>
              <a:cs typeface="Calibri Regular" panose="020F0702030404030204" charset="0"/>
            </a:endParaRP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Response patterns across user groups during Hurricane Dorian</a:t>
            </a: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Basic analysis, emotion analysis, text analysis, and temporal analysis</a:t>
            </a:r>
            <a:endParaRPr lang="en-US" dirty="0">
              <a:solidFill>
                <a:srgbClr val="000000"/>
              </a:solidFill>
              <a:latin typeface="Calibri Regular" panose="020F0702030404030204" charset="0"/>
              <a:ea typeface="Crimson Text Roman"/>
              <a:cs typeface="Calibri Regular" panose="020F0702030404030204" charset="0"/>
            </a:endParaRPr>
          </a:p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Analysis Results</a:t>
            </a:r>
          </a:p>
        </p:txBody>
      </p:sp>
      <p:graphicFrame>
        <p:nvGraphicFramePr>
          <p:cNvPr id="7" name="Table 6"/>
          <p:cNvGraphicFramePr/>
          <p:nvPr>
            <p:custDataLst>
              <p:tags r:id="rId1"/>
            </p:custDataLst>
          </p:nvPr>
        </p:nvGraphicFramePr>
        <p:xfrm>
          <a:off x="374650" y="3111500"/>
          <a:ext cx="83947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0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Brand Users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Individual Users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solidFill>
                            <a:schemeClr val="accent2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More and more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 active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solidFill>
                            <a:srgbClr val="861F41"/>
                          </a:solidFill>
                          <a:latin typeface="Calibri" panose="020F0702030404030204" charset="0"/>
                          <a:cs typeface="Calibri" panose="020F0702030404030204" charset="0"/>
                        </a:rPr>
                        <a:t>Less and less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 active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solidFill>
                            <a:schemeClr val="accent2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More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tweets on average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solidFill>
                            <a:srgbClr val="861F41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Less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tweets on average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More </a:t>
                      </a:r>
                      <a:r>
                        <a:rPr lang="en-US" sz="2000" b="0">
                          <a:solidFill>
                            <a:schemeClr val="accent2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joy-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 and </a:t>
                      </a:r>
                      <a:r>
                        <a:rPr lang="en-US" sz="2000" b="0">
                          <a:solidFill>
                            <a:schemeClr val="accent2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surprise-related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 tweets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More </a:t>
                      </a:r>
                      <a:r>
                        <a:rPr lang="en-US" sz="2000" b="0">
                          <a:solidFill>
                            <a:srgbClr val="861F41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sadness-related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 tweets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solidFill>
                            <a:schemeClr val="accent2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Simple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hashtags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solidFill>
                            <a:srgbClr val="861F41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Compound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hashtags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solidFill>
                            <a:schemeClr val="accent2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Hurricane-related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 words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solidFill>
                            <a:srgbClr val="861F41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Feeling or event-related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 words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Focus on </a:t>
                      </a:r>
                      <a:r>
                        <a:rPr lang="en-US" sz="2000" b="0">
                          <a:solidFill>
                            <a:schemeClr val="accent2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casualties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Focus on topics of </a:t>
                      </a:r>
                      <a:r>
                        <a:rPr lang="en-US" sz="2000" b="0">
                          <a:solidFill>
                            <a:srgbClr val="861F41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prayer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and </a:t>
                      </a:r>
                      <a:r>
                        <a:rPr lang="en-US" sz="2000" b="0">
                          <a:solidFill>
                            <a:srgbClr val="861F41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president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83CACA5-F5BE-1745-BBE9-8C6A2CDE0BC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29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5">
            <a:alphaModFix amt="25000"/>
          </a:blip>
          <a:srcRect l="6871" r="687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1045" y="382905"/>
            <a:ext cx="6916420" cy="672465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FUTURE WORK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15</a:t>
            </a:fld>
            <a:endParaRPr lang="en-US" altLang="zh-CN"/>
          </a:p>
        </p:txBody>
      </p:sp>
      <p:sp>
        <p:nvSpPr>
          <p:cNvPr id="5" name="Text Box 4"/>
          <p:cNvSpPr txBox="1"/>
          <p:nvPr/>
        </p:nvSpPr>
        <p:spPr>
          <a:xfrm>
            <a:off x="539115" y="1055370"/>
            <a:ext cx="8252788" cy="364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More Collections</a:t>
            </a:r>
            <a:endParaRPr lang="en-US" sz="2400" dirty="0">
              <a:solidFill>
                <a:srgbClr val="000000"/>
              </a:solidFill>
              <a:latin typeface="Calibri Regular" panose="020F0702030404030204" charset="0"/>
              <a:ea typeface="Crimson Text Roman"/>
              <a:cs typeface="Calibri Regular" panose="020F0702030404030204" charset="0"/>
            </a:endParaRP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Add more </a:t>
            </a: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  <a:sym typeface="+mn-ea"/>
              </a:rPr>
              <a:t>hurricane-related tweet collections -&gt; a group case study</a:t>
            </a:r>
            <a:endParaRPr lang="en-US" dirty="0">
              <a:solidFill>
                <a:srgbClr val="000000"/>
              </a:solidFill>
              <a:latin typeface="Calibri Regular" panose="020F0702030404030204" charset="0"/>
              <a:ea typeface="Crimson Text Roman"/>
              <a:cs typeface="Calibri Regular" panose="020F0702030404030204" charset="0"/>
            </a:endParaRPr>
          </a:p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More Information</a:t>
            </a:r>
            <a:endParaRPr lang="en-US" sz="2400" dirty="0">
              <a:solidFill>
                <a:srgbClr val="000000"/>
              </a:solidFill>
              <a:latin typeface="Calibri Regular" panose="020F0702030404030204" charset="0"/>
              <a:ea typeface="Crimson Text Roman"/>
              <a:cs typeface="Calibri Regular" panose="020F0702030404030204" charset="0"/>
            </a:endParaRP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  <a:sym typeface="+mn-ea"/>
              </a:rPr>
              <a:t>Geo-tagged tweets -&gt; examine spatial distribution: brand / individuals</a:t>
            </a:r>
            <a:endParaRPr lang="en-US" dirty="0">
              <a:solidFill>
                <a:srgbClr val="000000"/>
              </a:solidFill>
              <a:latin typeface="Calibri Regular" panose="020F0702030404030204" charset="0"/>
              <a:ea typeface="Crimson Text Roman"/>
              <a:cs typeface="Calibri Regular" panose="020F0702030404030204" charset="0"/>
            </a:endParaRPr>
          </a:p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Further Improvement</a:t>
            </a:r>
            <a:endParaRPr lang="en-US" sz="2400" dirty="0">
              <a:solidFill>
                <a:srgbClr val="000000"/>
              </a:solidFill>
              <a:latin typeface="Calibri Regular" panose="020F0702030404030204" charset="0"/>
              <a:ea typeface="Crimson Text Roman"/>
              <a:cs typeface="Calibri Regular" panose="020F0702030404030204" charset="0"/>
            </a:endParaRP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Topic modeling on emotional tweets -&gt; understand differences regarding emotional topics (between different user groups)</a:t>
            </a:r>
            <a:endParaRPr lang="en-US" dirty="0">
              <a:solidFill>
                <a:srgbClr val="000000"/>
              </a:solidFill>
              <a:latin typeface="Calibri Regular" panose="020F0702030404030204" charset="0"/>
              <a:ea typeface="Crimson Text Roman"/>
              <a:cs typeface="Calibri Regular" panose="020F0702030404030204" charset="0"/>
            </a:endParaRPr>
          </a:p>
          <a:p>
            <a:pPr algn="l" defTabSz="685800" eaLnBrk="1" hangingPunct="1"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68CD7F3-5D97-B04F-BE54-93DCFC4DFA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133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5">
            <a:alphaModFix amt="25000"/>
          </a:blip>
          <a:srcRect l="6871" r="6871"/>
          <a:stretch>
            <a:fillRect/>
          </a:stretch>
        </p:blipFill>
        <p:spPr>
          <a:xfrm>
            <a:off x="-1" y="-15240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16</a:t>
            </a:fld>
            <a:endParaRPr lang="en-US" altLang="zh-CN"/>
          </a:p>
        </p:txBody>
      </p:sp>
      <p:sp>
        <p:nvSpPr>
          <p:cNvPr id="10" name="Text Box 9"/>
          <p:cNvSpPr txBox="1"/>
          <p:nvPr/>
        </p:nvSpPr>
        <p:spPr>
          <a:xfrm>
            <a:off x="-66040" y="-723768"/>
            <a:ext cx="9276080" cy="3239770"/>
          </a:xfrm>
          <a:prstGeom prst="rect">
            <a:avLst/>
          </a:prstGeom>
          <a:noFill/>
          <a:ln w="12700" cap="flat">
            <a:solidFill>
              <a:schemeClr val="tx2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EDEDED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anchorCtr="0" forceAA="0">
            <a:spAutoFit/>
          </a:bodyPr>
          <a:lstStyle/>
          <a:p>
            <a:pPr marL="0" marR="0" indent="0" algn="ctr" defTabSz="914400" rtl="0" eaLnBrk="1">
              <a:lnSpc>
                <a:spcPct val="115000"/>
              </a:lnSpc>
              <a:buClrTx/>
              <a:buSzTx/>
              <a:buFontTx/>
              <a:buNone/>
            </a:pPr>
            <a:endParaRPr lang="en-US" sz="4000" b="1" dirty="0">
              <a:solidFill>
                <a:schemeClr val="accent2"/>
              </a:solidFill>
              <a:latin typeface="Calibri Bold" panose="020F0702030404030204" charset="0"/>
              <a:ea typeface="Crimson Text Roman"/>
              <a:cs typeface="Calibri Bold" panose="020F0702030404030204" charset="0"/>
              <a:sym typeface="+mn-ea"/>
            </a:endParaRPr>
          </a:p>
          <a:p>
            <a:pPr marL="0" marR="0" indent="0" algn="ctr" defTabSz="914400" rtl="0" eaLnBrk="1">
              <a:lnSpc>
                <a:spcPct val="115000"/>
              </a:lnSpc>
              <a:buClrTx/>
              <a:buSzTx/>
              <a:buFontTx/>
              <a:buNone/>
            </a:pPr>
            <a:endParaRPr lang="en-US" sz="4000" b="1" dirty="0">
              <a:solidFill>
                <a:schemeClr val="accent2"/>
              </a:solidFill>
              <a:latin typeface="Calibri Bold" panose="020F0702030404030204" charset="0"/>
              <a:ea typeface="Crimson Text Roman"/>
              <a:cs typeface="Calibri Bold" panose="020F0702030404030204" charset="0"/>
              <a:sym typeface="+mn-ea"/>
            </a:endParaRPr>
          </a:p>
          <a:p>
            <a:pPr marL="0" marR="0" indent="0" algn="ctr" defTabSz="914400" rtl="0" eaLnBrk="1">
              <a:lnSpc>
                <a:spcPct val="115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accent2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  <a:sym typeface="+mn-ea"/>
              </a:rPr>
              <a:t>Thank you !</a:t>
            </a:r>
          </a:p>
          <a:p>
            <a:pPr marL="0" marR="0" indent="0" algn="ctr" defTabSz="914400" rtl="0" eaLnBrk="1">
              <a:lnSpc>
                <a:spcPct val="115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accent2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  <a:sym typeface="+mn-ea"/>
              </a:rPr>
              <a:t>Q &amp; A</a:t>
            </a:r>
          </a:p>
          <a:p>
            <a:pPr marL="0" marR="0" indent="0" algn="ctr" defTabSz="914400" rtl="0" eaLnBrk="1">
              <a:lnSpc>
                <a:spcPct val="115000"/>
              </a:lnSpc>
              <a:buClrTx/>
              <a:buSzTx/>
              <a:buFontTx/>
              <a:buNone/>
            </a:pPr>
            <a:endParaRPr lang="en-US" b="1" dirty="0">
              <a:solidFill>
                <a:schemeClr val="accent2"/>
              </a:solidFill>
              <a:latin typeface="Calibri Bold" panose="020F0702030404030204" charset="0"/>
              <a:ea typeface="Crimson Text Roman"/>
              <a:cs typeface="Calibri Bold" panose="020F0702030404030204" charset="0"/>
              <a:sym typeface="+mn-ea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555625" y="4330460"/>
            <a:ext cx="8115935" cy="200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</a:rPr>
              <a:t>Resources</a:t>
            </a:r>
          </a:p>
          <a:p>
            <a:pPr marL="457200" lvl="1" indent="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</a:pP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sym typeface="+mn-ea"/>
              </a:rPr>
              <a:t>	  TwiRole Code	</a:t>
            </a: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sym typeface="+mn-ea"/>
                <a:hlinkClick r:id="rId6"/>
              </a:rPr>
              <a:t>http://github.com/liuqingli/TwiRole</a:t>
            </a:r>
            <a:endParaRPr lang="en-US" dirty="0">
              <a:solidFill>
                <a:srgbClr val="000000"/>
              </a:solidFill>
              <a:latin typeface="Cambria Regular" panose="02040503050406030204" charset="0"/>
              <a:ea typeface="Crimson Text Roman"/>
              <a:cs typeface="Cambria Regular" panose="02040503050406030204" charset="0"/>
              <a:sym typeface="+mn-ea"/>
            </a:endParaRPr>
          </a:p>
          <a:p>
            <a:pPr marL="457200" lvl="1" indent="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</a:pP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sym typeface="+mn-ea"/>
              </a:rPr>
              <a:t>	  Hurricane Dorian 	</a:t>
            </a: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sym typeface="+mn-ea"/>
                <a:hlinkClick r:id="rId7"/>
              </a:rPr>
              <a:t>https://bit.ly/3gl8QHD</a:t>
            </a: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sym typeface="+mn-ea"/>
              </a:rPr>
              <a:t> (Tweet ID Only)</a:t>
            </a:r>
          </a:p>
          <a:p>
            <a:pPr marL="457200" lvl="1" indent="0" algn="l" defTabSz="685800" eaLnBrk="1" hangingPunct="1">
              <a:lnSpc>
                <a:spcPct val="115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sym typeface="+mn-ea"/>
              </a:rPr>
              <a:t>	  GETAR Project	</a:t>
            </a: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sym typeface="+mn-ea"/>
                <a:hlinkClick r:id="rId8"/>
              </a:rPr>
              <a:t>http://eventsarchive.org</a:t>
            </a:r>
            <a:endParaRPr lang="en-US" dirty="0">
              <a:solidFill>
                <a:srgbClr val="000000"/>
              </a:solidFill>
              <a:latin typeface="Cambria Regular" panose="02040503050406030204" charset="0"/>
              <a:ea typeface="Crimson Text Roman"/>
              <a:cs typeface="Cambria Regular" panose="02040503050406030204" charset="0"/>
              <a:sym typeface="+mn-ea"/>
            </a:endParaRPr>
          </a:p>
          <a:p>
            <a:pPr marL="457200" lvl="1" indent="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</a:pP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sym typeface="+mn-ea"/>
              </a:rPr>
              <a:t>				NSF (IIS-1619028 and 1619371)	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F8CED6-2703-FE45-AE1C-920F7E5566DC}"/>
              </a:ext>
            </a:extLst>
          </p:cNvPr>
          <p:cNvGrpSpPr/>
          <p:nvPr/>
        </p:nvGrpSpPr>
        <p:grpSpPr>
          <a:xfrm>
            <a:off x="954296" y="4842920"/>
            <a:ext cx="324000" cy="1117115"/>
            <a:chOff x="938530" y="4520565"/>
            <a:chExt cx="324000" cy="11171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38530" y="4520565"/>
              <a:ext cx="324000" cy="324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56310" y="4932680"/>
              <a:ext cx="288000" cy="28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69645" y="5313680"/>
              <a:ext cx="261067" cy="324000"/>
            </a:xfrm>
            <a:prstGeom prst="rect">
              <a:avLst/>
            </a:prstGeom>
          </p:spPr>
        </p:pic>
      </p:grpSp>
      <p:sp>
        <p:nvSpPr>
          <p:cNvPr id="9" name="Text Box 11">
            <a:extLst>
              <a:ext uri="{FF2B5EF4-FFF2-40B4-BE49-F238E27FC236}">
                <a16:creationId xmlns:a16="http://schemas.microsoft.com/office/drawing/2014/main" id="{83E5EAE3-FC34-3947-B849-0C83CECF4C2C}"/>
              </a:ext>
            </a:extLst>
          </p:cNvPr>
          <p:cNvSpPr txBox="1"/>
          <p:nvPr/>
        </p:nvSpPr>
        <p:spPr>
          <a:xfrm>
            <a:off x="555625" y="2604117"/>
            <a:ext cx="8115935" cy="1605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</a:rPr>
              <a:t>Contact Us</a:t>
            </a: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</a:rPr>
              <a:t>Liuqing Li		</a:t>
            </a: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hlinkClick r:id="rId12"/>
              </a:rPr>
              <a:t>liuqing@vt.edu</a:t>
            </a: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</a:rPr>
              <a:t> 	</a:t>
            </a: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hlinkClick r:id="rId13" action="ppaction://hlinkfile"/>
              </a:rPr>
              <a:t>https://liuqing.us/</a:t>
            </a:r>
            <a:endParaRPr lang="en-US" dirty="0">
              <a:solidFill>
                <a:srgbClr val="000000"/>
              </a:solidFill>
              <a:latin typeface="Cambria Regular" panose="02040503050406030204" charset="0"/>
              <a:ea typeface="Crimson Text Roman"/>
              <a:cs typeface="Cambria Regular" panose="02040503050406030204" charset="0"/>
            </a:endParaRP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</a:rPr>
              <a:t>Edward A. Fox	</a:t>
            </a: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hlinkClick r:id="rId14"/>
              </a:rPr>
              <a:t>fox@vt.edu</a:t>
            </a: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</a:rPr>
              <a:t> 		</a:t>
            </a: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hlinkClick r:id="rId15"/>
              </a:rPr>
              <a:t>http://fox.cs.vt.edu/</a:t>
            </a:r>
            <a:endParaRPr lang="en-US" dirty="0">
              <a:solidFill>
                <a:srgbClr val="000000"/>
              </a:solidFill>
              <a:latin typeface="Cambria Regular" panose="02040503050406030204" charset="0"/>
              <a:ea typeface="Crimson Text Roman"/>
              <a:cs typeface="Cambria Regular" panose="02040503050406030204" charset="0"/>
            </a:endParaRP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sym typeface="+mn-ea"/>
              </a:rPr>
              <a:t>                                                       </a:t>
            </a: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sym typeface="+mn-ea"/>
                <a:hlinkClick r:id="rId16"/>
              </a:rPr>
              <a:t>http://fox.cs.vt.edu/talks/2021/</a:t>
            </a:r>
            <a:r>
              <a:rPr lang="en-US" dirty="0">
                <a:solidFill>
                  <a:srgbClr val="000000"/>
                </a:solidFill>
                <a:latin typeface="Cambria Regular" panose="02040503050406030204" charset="0"/>
                <a:ea typeface="Crimson Text Roman"/>
                <a:cs typeface="Cambria Regular" panose="02040503050406030204" charset="0"/>
                <a:sym typeface="+mn-ea"/>
              </a:rPr>
              <a:t>  	 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E08AC50-7DEB-F247-A283-CFE8BB39BC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07399"/>
      </p:ext>
    </p:extLst>
  </p:cSld>
  <p:clrMapOvr>
    <a:masterClrMapping/>
  </p:clrMapOvr>
  <p:transition spd="med" advTm="412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5">
            <a:alphaModFix amt="25000"/>
          </a:blip>
          <a:srcRect l="6871" r="687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0762" y="382797"/>
            <a:ext cx="4479103" cy="672737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BACKGROUND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2</a:t>
            </a:fld>
            <a:endParaRPr lang="en-US" altLang="zh-CN"/>
          </a:p>
        </p:txBody>
      </p:sp>
      <p:sp>
        <p:nvSpPr>
          <p:cNvPr id="4" name="Text Box 3"/>
          <p:cNvSpPr txBox="1"/>
          <p:nvPr/>
        </p:nvSpPr>
        <p:spPr>
          <a:xfrm>
            <a:off x="539750" y="1055370"/>
            <a:ext cx="8369300" cy="358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Disaster Response across Different Communities</a:t>
            </a: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News media: uniquely situated to gather &amp; transmit information</a:t>
            </a: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Humanitarian organizations: provide disaster aid, ...</a:t>
            </a: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Individuals: rescue those affected, share experiences, ...</a:t>
            </a:r>
          </a:p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Social Media in Disasters</a:t>
            </a: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  <a:sym typeface="+mn-ea"/>
              </a:rPr>
              <a:t>Information sharing</a:t>
            </a: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  <a:sym typeface="+mn-ea"/>
              </a:rPr>
              <a:t>Different roles of users -&gt; different behavior across disasters</a:t>
            </a:r>
          </a:p>
          <a:p>
            <a:pPr marL="800100" lvl="1" indent="-342900" defTabSz="685800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  <a:sym typeface="+mn-ea"/>
              </a:rPr>
              <a:t>Unavailable user information -&gt; Lack of user-based research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5095240"/>
            <a:ext cx="9144000" cy="899795"/>
            <a:chOff x="0" y="7622"/>
            <a:chExt cx="14400" cy="1417"/>
          </a:xfrm>
        </p:grpSpPr>
        <p:sp>
          <p:nvSpPr>
            <p:cNvPr id="39" name="Rectangles 38"/>
            <p:cNvSpPr/>
            <p:nvPr/>
          </p:nvSpPr>
          <p:spPr>
            <a:xfrm>
              <a:off x="0" y="7622"/>
              <a:ext cx="14400" cy="1417"/>
            </a:xfrm>
            <a:prstGeom prst="rect">
              <a:avLst/>
            </a:prstGeom>
            <a:solidFill>
              <a:srgbClr val="E87822">
                <a:alpha val="15000"/>
              </a:srgbClr>
            </a:solidFill>
            <a:ln w="12700">
              <a:miter lim="400000"/>
            </a:ln>
          </p:spPr>
          <p:txBody>
            <a:bodyPr wrap="square" lIns="45719" rIns="45719">
              <a:spAutoFit/>
            </a:bodyPr>
            <a:lstStyle/>
            <a:p>
              <a:endParaRPr lang="en-US" dirty="0"/>
            </a:p>
          </p:txBody>
        </p:sp>
        <p:sp>
          <p:nvSpPr>
            <p:cNvPr id="41" name="Text Box 40"/>
            <p:cNvSpPr txBox="1"/>
            <p:nvPr/>
          </p:nvSpPr>
          <p:spPr>
            <a:xfrm>
              <a:off x="798" y="7700"/>
              <a:ext cx="12803" cy="126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ctr" anchorCtr="0" forceAA="0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10000"/>
                </a:lnSpc>
                <a:buClrTx/>
                <a:buSzTx/>
                <a:buFontTx/>
                <a:buNone/>
              </a:pPr>
              <a:r>
                <a:rPr lang="en-US" sz="2100" i="1" dirty="0">
                  <a:solidFill>
                    <a:srgbClr val="000000"/>
                  </a:solidFill>
                  <a:cs typeface="+mj-lt"/>
                  <a:sym typeface="Calibri" panose="020F0702030404030204"/>
                </a:rPr>
                <a:t>We conduct a </a:t>
              </a:r>
              <a:r>
                <a:rPr lang="en-US" sz="2100" b="1" i="1" dirty="0">
                  <a:solidFill>
                    <a:srgbClr val="E87822"/>
                  </a:solidFill>
                  <a:cs typeface="+mj-lt"/>
                  <a:sym typeface="Calibri" panose="020F0702030404030204"/>
                </a:rPr>
                <a:t>user-based comprehensive analysis</a:t>
              </a:r>
              <a:r>
                <a:rPr lang="en-US" sz="2100" i="1" dirty="0">
                  <a:solidFill>
                    <a:srgbClr val="000000"/>
                  </a:solidFill>
                  <a:cs typeface="+mj-lt"/>
                  <a:sym typeface="Calibri" panose="020F0702030404030204"/>
                </a:rPr>
                <a:t> to understand </a:t>
              </a:r>
              <a:r>
                <a:rPr lang="en-US" sz="2100" b="1" i="1" dirty="0">
                  <a:solidFill>
                    <a:srgbClr val="E87822"/>
                  </a:solidFill>
                  <a:cs typeface="+mj-lt"/>
                  <a:sym typeface="Calibri" panose="020F0702030404030204"/>
                </a:rPr>
                <a:t>response patterns</a:t>
              </a:r>
              <a:r>
                <a:rPr lang="en-US" sz="2100" i="1" dirty="0">
                  <a:solidFill>
                    <a:srgbClr val="000000"/>
                  </a:solidFill>
                  <a:cs typeface="+mj-lt"/>
                  <a:sym typeface="Calibri" panose="020F0702030404030204"/>
                </a:rPr>
                <a:t> of </a:t>
              </a:r>
              <a:r>
                <a:rPr lang="en-US" sz="2100" b="1" i="1" dirty="0">
                  <a:solidFill>
                    <a:srgbClr val="E87822"/>
                  </a:solidFill>
                  <a:cs typeface="+mj-lt"/>
                  <a:sym typeface="Calibri" panose="020F0702030404030204"/>
                </a:rPr>
                <a:t>different user groups</a:t>
              </a:r>
              <a:r>
                <a:rPr lang="en-US" sz="2100" i="1" dirty="0">
                  <a:solidFill>
                    <a:srgbClr val="000000"/>
                  </a:solidFill>
                  <a:cs typeface="+mj-lt"/>
                  <a:sym typeface="Calibri" panose="020F0702030404030204"/>
                </a:rPr>
                <a:t> during Hurricane Dorian.</a:t>
              </a:r>
            </a:p>
          </p:txBody>
        </p:sp>
      </p:grp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B9C7CC9-A1AD-F341-B73B-476C334B96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443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5">
            <a:alphaModFix amt="25000"/>
          </a:blip>
          <a:srcRect l="6871" r="687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0762" y="382797"/>
            <a:ext cx="4479103" cy="672737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RELATED WORK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3</a:t>
            </a:fld>
            <a:endParaRPr lang="en-US" altLang="zh-CN"/>
          </a:p>
        </p:txBody>
      </p:sp>
      <p:sp>
        <p:nvSpPr>
          <p:cNvPr id="4" name="Text Box 3"/>
          <p:cNvSpPr txBox="1"/>
          <p:nvPr/>
        </p:nvSpPr>
        <p:spPr>
          <a:xfrm>
            <a:off x="539750" y="1055370"/>
            <a:ext cx="8369300" cy="358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User Classification</a:t>
            </a: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Organization-related, Democrat/Republican, …, Gender</a:t>
            </a:r>
          </a:p>
          <a:p>
            <a:pPr marL="800100" lvl="1" indent="-342900" defTabSz="685800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DEMO: </a:t>
            </a:r>
            <a:r>
              <a:rPr lang="en-US" sz="2000" dirty="0" err="1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TwiRole</a:t>
            </a: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 for 3-way (brand, female, male) classification</a:t>
            </a:r>
          </a:p>
          <a:p>
            <a:pPr marL="800100" lvl="1" indent="-342900" defTabSz="685800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endParaRPr lang="en-US" sz="2000" dirty="0">
              <a:solidFill>
                <a:srgbClr val="000000"/>
              </a:solidFill>
              <a:latin typeface="Calibri Regular" panose="020F0702030404030204" charset="0"/>
              <a:ea typeface="Crimson Text Roman"/>
              <a:cs typeface="Calibri Regular" panose="020F0702030404030204" charset="0"/>
            </a:endParaRPr>
          </a:p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User-centered Analysis</a:t>
            </a: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  <a:sym typeface="+mn-ea"/>
              </a:rPr>
              <a:t>Research during disasters for many years</a:t>
            </a: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  <a:sym typeface="+mn-ea"/>
              </a:rPr>
              <a:t>Specific rules to manually select a set of users</a:t>
            </a: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  <a:sym typeface="+mn-ea"/>
              </a:rPr>
              <a:t>Small scale -&gt; limited generality</a:t>
            </a:r>
          </a:p>
        </p:txBody>
      </p:sp>
      <p:sp>
        <p:nvSpPr>
          <p:cNvPr id="8" name="Rectangles 7"/>
          <p:cNvSpPr/>
          <p:nvPr/>
        </p:nvSpPr>
        <p:spPr>
          <a:xfrm>
            <a:off x="0" y="5095240"/>
            <a:ext cx="9144000" cy="899795"/>
          </a:xfrm>
          <a:prstGeom prst="rect">
            <a:avLst/>
          </a:prstGeom>
          <a:solidFill>
            <a:srgbClr val="E87822">
              <a:alpha val="15000"/>
            </a:srgbClr>
          </a:solidFill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endParaRPr lang="en-US" dirty="0"/>
          </a:p>
        </p:txBody>
      </p:sp>
      <p:sp>
        <p:nvSpPr>
          <p:cNvPr id="10" name="Text Box 9"/>
          <p:cNvSpPr txBox="1"/>
          <p:nvPr/>
        </p:nvSpPr>
        <p:spPr>
          <a:xfrm>
            <a:off x="198755" y="5144770"/>
            <a:ext cx="8747125" cy="8001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anchorCtr="0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10000"/>
              </a:lnSpc>
              <a:buClrTx/>
              <a:buSzTx/>
              <a:buFontTx/>
              <a:buNone/>
            </a:pPr>
            <a:r>
              <a:rPr lang="en-US" sz="2100" i="1" dirty="0">
                <a:solidFill>
                  <a:srgbClr val="000000"/>
                </a:solidFill>
                <a:cs typeface="+mj-lt"/>
                <a:sym typeface="Calibri" panose="020F0702030404030204"/>
              </a:rPr>
              <a:t>We fill the gap between </a:t>
            </a:r>
            <a:r>
              <a:rPr lang="en-US" sz="2100" b="1" i="1" dirty="0">
                <a:solidFill>
                  <a:schemeClr val="accent2"/>
                </a:solidFill>
                <a:latin typeface="Calibri Bold Italic" panose="020F0702030404030204" charset="0"/>
                <a:cs typeface="Calibri Bold Italic" panose="020F0702030404030204" charset="0"/>
                <a:sym typeface="Calibri" panose="020F0702030404030204"/>
              </a:rPr>
              <a:t>user classification</a:t>
            </a:r>
            <a:r>
              <a:rPr lang="en-US" sz="2100" i="1" dirty="0">
                <a:solidFill>
                  <a:srgbClr val="000000"/>
                </a:solidFill>
                <a:cs typeface="+mj-lt"/>
                <a:sym typeface="Calibri" panose="020F0702030404030204"/>
              </a:rPr>
              <a:t> and </a:t>
            </a:r>
            <a:r>
              <a:rPr lang="en-US" sz="2100" b="1" i="1" dirty="0">
                <a:solidFill>
                  <a:schemeClr val="accent2"/>
                </a:solidFill>
                <a:latin typeface="Calibri Bold Italic" panose="020F0702030404030204" charset="0"/>
                <a:cs typeface="Calibri Bold Italic" panose="020F0702030404030204" charset="0"/>
                <a:sym typeface="Calibri" panose="020F0702030404030204"/>
              </a:rPr>
              <a:t>user-centered analysis</a:t>
            </a:r>
            <a:endParaRPr lang="en-US" sz="2100" b="1" i="1" dirty="0">
              <a:solidFill>
                <a:srgbClr val="000000"/>
              </a:solidFill>
              <a:latin typeface="Calibri Bold Italic" panose="020F0702030404030204" charset="0"/>
              <a:cs typeface="+mj-lt"/>
            </a:endParaRPr>
          </a:p>
          <a:p>
            <a:pPr marL="0" marR="0" indent="0" algn="ctr" defTabSz="914400" rtl="0" fontAlgn="auto" latinLnBrk="0" hangingPunct="0">
              <a:lnSpc>
                <a:spcPct val="110000"/>
              </a:lnSpc>
              <a:buClrTx/>
              <a:buSzTx/>
              <a:buFontTx/>
              <a:buNone/>
            </a:pPr>
            <a:r>
              <a:rPr lang="en-US" sz="2100" i="1" dirty="0">
                <a:solidFill>
                  <a:srgbClr val="000000"/>
                </a:solidFill>
                <a:cs typeface="+mj-lt"/>
                <a:sym typeface="Calibri" panose="020F0702030404030204"/>
              </a:rPr>
              <a:t> -&gt; understand response patterns </a:t>
            </a:r>
            <a:r>
              <a:rPr lang="en-US" sz="2100" b="1" i="1" dirty="0">
                <a:solidFill>
                  <a:srgbClr val="E87822"/>
                </a:solidFill>
                <a:latin typeface="Calibri Bold Italic" panose="020F0702030404030204" charset="0"/>
                <a:cs typeface="Calibri Bold Italic" panose="020F0702030404030204" charset="0"/>
                <a:sym typeface="Calibri" panose="020F0702030404030204"/>
              </a:rPr>
              <a:t>at scale</a:t>
            </a:r>
            <a:r>
              <a:rPr lang="en-US" sz="2100" i="1" dirty="0">
                <a:solidFill>
                  <a:srgbClr val="000000"/>
                </a:solidFill>
                <a:latin typeface="Calibri Italic" panose="020F0702030404030204" charset="0"/>
                <a:cs typeface="Calibri Italic" panose="020F0702030404030204" charset="0"/>
                <a:sym typeface="Calibri" panose="020F0702030404030204"/>
              </a:rPr>
              <a:t>.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1887F8B-653D-C848-889A-06C887FD79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497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5">
            <a:alphaModFix amt="25000"/>
          </a:blip>
          <a:srcRect l="6871" r="687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1045" y="382905"/>
            <a:ext cx="6916420" cy="672465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RESEARCH QUESTIONS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4</a:t>
            </a:fld>
            <a:endParaRPr lang="en-US" altLang="zh-CN"/>
          </a:p>
        </p:txBody>
      </p:sp>
      <p:grpSp>
        <p:nvGrpSpPr>
          <p:cNvPr id="29" name="Group 28"/>
          <p:cNvGrpSpPr/>
          <p:nvPr/>
        </p:nvGrpSpPr>
        <p:grpSpPr>
          <a:xfrm>
            <a:off x="0" y="1197610"/>
            <a:ext cx="9144000" cy="828040"/>
            <a:chOff x="0" y="1886"/>
            <a:chExt cx="14400" cy="1304"/>
          </a:xfrm>
        </p:grpSpPr>
        <p:sp>
          <p:nvSpPr>
            <p:cNvPr id="6" name="Rectangles 5"/>
            <p:cNvSpPr/>
            <p:nvPr/>
          </p:nvSpPr>
          <p:spPr>
            <a:xfrm>
              <a:off x="0" y="1886"/>
              <a:ext cx="14400" cy="1304"/>
            </a:xfrm>
            <a:prstGeom prst="rect">
              <a:avLst/>
            </a:prstGeom>
            <a:solidFill>
              <a:srgbClr val="E87822">
                <a:alpha val="15000"/>
              </a:srgbClr>
            </a:solidFill>
            <a:ln w="12700">
              <a:miter lim="400000"/>
            </a:ln>
          </p:spPr>
          <p:txBody>
            <a:bodyPr wrap="square" lIns="45719" rIns="45719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Rectangles 6"/>
            <p:cNvSpPr/>
            <p:nvPr/>
          </p:nvSpPr>
          <p:spPr>
            <a:xfrm>
              <a:off x="0" y="1886"/>
              <a:ext cx="981" cy="1304"/>
            </a:xfrm>
            <a:prstGeom prst="rect">
              <a:avLst/>
            </a:prstGeom>
            <a:solidFill>
              <a:srgbClr val="E87822"/>
            </a:solidFill>
            <a:ln w="12700">
              <a:miter lim="400000"/>
            </a:ln>
          </p:spPr>
          <p:txBody>
            <a:bodyPr wrap="square" lIns="45719" rIns="45719" anchor="ctr" anchorCtr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Helvetica Bold" charset="0"/>
                  <a:cs typeface="Helvetica Bold" charset="0"/>
                </a:rPr>
                <a:t>1</a:t>
              </a:r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1300" y="1886"/>
              <a:ext cx="12560" cy="130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ctr" anchorCtr="0" forceAA="0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10000"/>
                </a:lnSpc>
                <a:buClrTx/>
                <a:buSzTx/>
                <a:buFontTx/>
                <a:buNone/>
              </a:pPr>
              <a:r>
                <a:rPr lang="en-US" sz="2100" i="1">
                  <a:solidFill>
                    <a:srgbClr val="000000"/>
                  </a:solidFill>
                  <a:latin typeface="Arial Italic" panose="020B0604020202090204" charset="0"/>
                  <a:cs typeface="Arial Italic" panose="020B0604020202090204" charset="0"/>
                  <a:sym typeface="Calibri" panose="020F0702030404030204"/>
                </a:rPr>
                <a:t>How do tweeters and tweets demonstrate differences among user groups related to Hurricane Dorian?</a:t>
              </a:r>
              <a:endParaRPr kumimoji="0" lang="en-US" sz="210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Italic" panose="020B0604020202090204" charset="0"/>
                <a:ea typeface="+mj-ea"/>
                <a:cs typeface="Arial Italic" panose="020B0604020202090204" charset="0"/>
                <a:sym typeface="Calibri" panose="020F0702030404030204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0" y="2190115"/>
            <a:ext cx="9144000" cy="828040"/>
            <a:chOff x="0" y="1886"/>
            <a:chExt cx="14400" cy="1304"/>
          </a:xfrm>
        </p:grpSpPr>
        <p:sp>
          <p:nvSpPr>
            <p:cNvPr id="31" name="Rectangles 30"/>
            <p:cNvSpPr/>
            <p:nvPr/>
          </p:nvSpPr>
          <p:spPr>
            <a:xfrm>
              <a:off x="0" y="1886"/>
              <a:ext cx="14400" cy="1304"/>
            </a:xfrm>
            <a:prstGeom prst="rect">
              <a:avLst/>
            </a:prstGeom>
            <a:solidFill>
              <a:srgbClr val="E87822">
                <a:alpha val="15000"/>
              </a:srgbClr>
            </a:solidFill>
            <a:ln w="12700">
              <a:miter lim="400000"/>
            </a:ln>
          </p:spPr>
          <p:txBody>
            <a:bodyPr wrap="square" lIns="45719" rIns="45719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Rectangles 31"/>
            <p:cNvSpPr/>
            <p:nvPr/>
          </p:nvSpPr>
          <p:spPr>
            <a:xfrm>
              <a:off x="0" y="1886"/>
              <a:ext cx="981" cy="1304"/>
            </a:xfrm>
            <a:prstGeom prst="rect">
              <a:avLst/>
            </a:prstGeom>
            <a:solidFill>
              <a:srgbClr val="E87822"/>
            </a:solidFill>
            <a:ln w="12700">
              <a:miter lim="400000"/>
            </a:ln>
          </p:spPr>
          <p:txBody>
            <a:bodyPr wrap="square" lIns="45719" rIns="45719" anchor="ctr" anchorCtr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Helvetica Bold" charset="0"/>
                  <a:cs typeface="Helvetica Bold" charset="0"/>
                </a:rPr>
                <a:t>2</a:t>
              </a:r>
            </a:p>
          </p:txBody>
        </p:sp>
        <p:sp>
          <p:nvSpPr>
            <p:cNvPr id="33" name="Text Box 32"/>
            <p:cNvSpPr txBox="1"/>
            <p:nvPr/>
          </p:nvSpPr>
          <p:spPr>
            <a:xfrm>
              <a:off x="1300" y="1908"/>
              <a:ext cx="12560" cy="126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ctr" anchorCtr="0" forceAA="0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10000"/>
                </a:lnSpc>
                <a:buClrTx/>
                <a:buSzTx/>
                <a:buFontTx/>
                <a:buNone/>
              </a:pPr>
              <a:r>
                <a:rPr lang="en-US" sz="2100" i="1">
                  <a:solidFill>
                    <a:srgbClr val="000000"/>
                  </a:solidFill>
                  <a:latin typeface="Arial Italic" panose="020B0604020202090204" charset="0"/>
                  <a:cs typeface="Arial Italic" panose="020B0604020202090204" charset="0"/>
                  <a:sym typeface="Calibri" panose="020F0702030404030204"/>
                </a:rPr>
                <a:t>How does the </a:t>
              </a:r>
              <a:r>
                <a:rPr kumimoji="0" lang="en-US" sz="210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 Italic" panose="020B0604020202090204" charset="0"/>
                  <a:ea typeface="+mj-ea"/>
                  <a:cs typeface="Arial Italic" panose="020B0604020202090204" charset="0"/>
                  <a:sym typeface="Calibri" panose="020F0702030404030204"/>
                </a:rPr>
                <a:t>average number of tweets change each day for each group?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0" y="5167630"/>
            <a:ext cx="9144000" cy="828040"/>
            <a:chOff x="0" y="1886"/>
            <a:chExt cx="14400" cy="1304"/>
          </a:xfrm>
        </p:grpSpPr>
        <p:sp>
          <p:nvSpPr>
            <p:cNvPr id="35" name="Rectangles 34"/>
            <p:cNvSpPr/>
            <p:nvPr/>
          </p:nvSpPr>
          <p:spPr>
            <a:xfrm>
              <a:off x="0" y="1886"/>
              <a:ext cx="14400" cy="1304"/>
            </a:xfrm>
            <a:prstGeom prst="rect">
              <a:avLst/>
            </a:prstGeom>
            <a:solidFill>
              <a:srgbClr val="E87822">
                <a:alpha val="15000"/>
              </a:srgbClr>
            </a:solidFill>
            <a:ln w="12700">
              <a:miter lim="400000"/>
            </a:ln>
          </p:spPr>
          <p:txBody>
            <a:bodyPr wrap="square" lIns="45719" rIns="45719">
              <a:spAutoFit/>
            </a:bodyPr>
            <a:lstStyle/>
            <a:p>
              <a:endParaRPr lang="en-US" dirty="0"/>
            </a:p>
          </p:txBody>
        </p:sp>
        <p:sp>
          <p:nvSpPr>
            <p:cNvPr id="36" name="Rectangles 35"/>
            <p:cNvSpPr/>
            <p:nvPr/>
          </p:nvSpPr>
          <p:spPr>
            <a:xfrm>
              <a:off x="0" y="1886"/>
              <a:ext cx="981" cy="1304"/>
            </a:xfrm>
            <a:prstGeom prst="rect">
              <a:avLst/>
            </a:prstGeom>
            <a:solidFill>
              <a:srgbClr val="E87822"/>
            </a:solidFill>
            <a:ln w="12700">
              <a:miter lim="400000"/>
            </a:ln>
          </p:spPr>
          <p:txBody>
            <a:bodyPr wrap="square" lIns="45719" rIns="45719" anchor="ctr" anchorCtr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Helvetica Bold" charset="0"/>
                  <a:cs typeface="Helvetica Bold" charset="0"/>
                </a:rPr>
                <a:t>5</a:t>
              </a:r>
            </a:p>
          </p:txBody>
        </p:sp>
        <p:sp>
          <p:nvSpPr>
            <p:cNvPr id="37" name="Text Box 36"/>
            <p:cNvSpPr txBox="1"/>
            <p:nvPr/>
          </p:nvSpPr>
          <p:spPr>
            <a:xfrm>
              <a:off x="1300" y="1909"/>
              <a:ext cx="12560" cy="126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ctr" anchorCtr="0" forceAA="0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10000"/>
                </a:lnSpc>
                <a:buClrTx/>
                <a:buSzTx/>
                <a:buFontTx/>
                <a:buNone/>
              </a:pPr>
              <a:r>
                <a:rPr lang="en-US" sz="2100" i="1">
                  <a:solidFill>
                    <a:srgbClr val="000000"/>
                  </a:solidFill>
                  <a:latin typeface="Arial Italic" panose="020B0604020202090204" charset="0"/>
                  <a:cs typeface="Arial Italic" panose="020B0604020202090204" charset="0"/>
                  <a:sym typeface="Calibri" panose="020F0702030404030204"/>
                </a:rPr>
                <a:t>Regarding specific topics, is there any difference in tweet posting patterns of the two user groups?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0" y="4175125"/>
            <a:ext cx="9144000" cy="828040"/>
            <a:chOff x="0" y="1886"/>
            <a:chExt cx="14400" cy="1304"/>
          </a:xfrm>
        </p:grpSpPr>
        <p:sp>
          <p:nvSpPr>
            <p:cNvPr id="39" name="Rectangles 38"/>
            <p:cNvSpPr/>
            <p:nvPr/>
          </p:nvSpPr>
          <p:spPr>
            <a:xfrm>
              <a:off x="0" y="1886"/>
              <a:ext cx="14400" cy="1304"/>
            </a:xfrm>
            <a:prstGeom prst="rect">
              <a:avLst/>
            </a:prstGeom>
            <a:solidFill>
              <a:srgbClr val="E87822">
                <a:alpha val="15000"/>
              </a:srgbClr>
            </a:solidFill>
            <a:ln w="12700">
              <a:miter lim="400000"/>
            </a:ln>
          </p:spPr>
          <p:txBody>
            <a:bodyPr wrap="square" lIns="45719" rIns="45719">
              <a:spAutoFit/>
            </a:bodyPr>
            <a:lstStyle/>
            <a:p>
              <a:endParaRPr lang="en-US" dirty="0"/>
            </a:p>
          </p:txBody>
        </p:sp>
        <p:sp>
          <p:nvSpPr>
            <p:cNvPr id="40" name="Rectangles 39"/>
            <p:cNvSpPr/>
            <p:nvPr/>
          </p:nvSpPr>
          <p:spPr>
            <a:xfrm>
              <a:off x="0" y="1886"/>
              <a:ext cx="981" cy="1304"/>
            </a:xfrm>
            <a:prstGeom prst="rect">
              <a:avLst/>
            </a:prstGeom>
            <a:solidFill>
              <a:srgbClr val="E87822"/>
            </a:solidFill>
            <a:ln w="12700">
              <a:miter lim="400000"/>
            </a:ln>
          </p:spPr>
          <p:txBody>
            <a:bodyPr wrap="square" lIns="45719" rIns="45719" anchor="ctr" anchorCtr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Helvetica Bold" charset="0"/>
                  <a:cs typeface="Helvetica Bold" charset="0"/>
                </a:rPr>
                <a:t>4</a:t>
              </a:r>
            </a:p>
          </p:txBody>
        </p:sp>
        <p:sp>
          <p:nvSpPr>
            <p:cNvPr id="41" name="Text Box 40"/>
            <p:cNvSpPr txBox="1"/>
            <p:nvPr/>
          </p:nvSpPr>
          <p:spPr>
            <a:xfrm>
              <a:off x="1300" y="1909"/>
              <a:ext cx="12560" cy="126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ctr" anchorCtr="0" forceAA="0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10000"/>
                </a:lnSpc>
                <a:buClrTx/>
                <a:buSzTx/>
                <a:buFontTx/>
                <a:buNone/>
              </a:pPr>
              <a:r>
                <a:rPr lang="en-US" sz="2100" i="1">
                  <a:solidFill>
                    <a:srgbClr val="000000"/>
                  </a:solidFill>
                  <a:latin typeface="Arial Italic" panose="020B0604020202090204" charset="0"/>
                  <a:cs typeface="Arial Italic" panose="020B0604020202090204" charset="0"/>
                  <a:sym typeface="Calibri" panose="020F0702030404030204"/>
                </a:rPr>
                <a:t>What are the favorite hashtags or words used by different types of users?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0" y="3182620"/>
            <a:ext cx="9144000" cy="828040"/>
            <a:chOff x="0" y="1886"/>
            <a:chExt cx="14400" cy="1304"/>
          </a:xfrm>
        </p:grpSpPr>
        <p:sp>
          <p:nvSpPr>
            <p:cNvPr id="43" name="Rectangles 42"/>
            <p:cNvSpPr/>
            <p:nvPr/>
          </p:nvSpPr>
          <p:spPr>
            <a:xfrm>
              <a:off x="0" y="1886"/>
              <a:ext cx="14400" cy="1304"/>
            </a:xfrm>
            <a:prstGeom prst="rect">
              <a:avLst/>
            </a:prstGeom>
            <a:solidFill>
              <a:srgbClr val="E87822">
                <a:alpha val="15000"/>
              </a:srgbClr>
            </a:solidFill>
            <a:ln w="12700">
              <a:miter lim="400000"/>
            </a:ln>
          </p:spPr>
          <p:txBody>
            <a:bodyPr wrap="square" lIns="45719" rIns="45719">
              <a:spAutoFit/>
            </a:bodyPr>
            <a:lstStyle/>
            <a:p>
              <a:endParaRPr lang="en-US" dirty="0"/>
            </a:p>
          </p:txBody>
        </p:sp>
        <p:sp>
          <p:nvSpPr>
            <p:cNvPr id="44" name="Rectangles 43"/>
            <p:cNvSpPr/>
            <p:nvPr/>
          </p:nvSpPr>
          <p:spPr>
            <a:xfrm>
              <a:off x="0" y="1886"/>
              <a:ext cx="981" cy="1304"/>
            </a:xfrm>
            <a:prstGeom prst="rect">
              <a:avLst/>
            </a:prstGeom>
            <a:solidFill>
              <a:srgbClr val="E87822"/>
            </a:solidFill>
            <a:ln w="12700">
              <a:miter lim="400000"/>
            </a:ln>
          </p:spPr>
          <p:txBody>
            <a:bodyPr wrap="square" lIns="45719" rIns="45719" anchor="ctr" anchorCtr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Helvetica Bold" charset="0"/>
                  <a:cs typeface="Helvetica Bold" charset="0"/>
                </a:rPr>
                <a:t>3</a:t>
              </a:r>
            </a:p>
          </p:txBody>
        </p:sp>
        <p:sp>
          <p:nvSpPr>
            <p:cNvPr id="45" name="Text Box 44"/>
            <p:cNvSpPr txBox="1"/>
            <p:nvPr/>
          </p:nvSpPr>
          <p:spPr>
            <a:xfrm>
              <a:off x="1300" y="2189"/>
              <a:ext cx="12560" cy="70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ctr" anchorCtr="0" forceAA="0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10000"/>
                </a:lnSpc>
                <a:buClrTx/>
                <a:buSzTx/>
                <a:buFontTx/>
                <a:buNone/>
              </a:pPr>
              <a:r>
                <a:rPr lang="en-US" sz="2100" i="1">
                  <a:solidFill>
                    <a:srgbClr val="000000"/>
                  </a:solidFill>
                  <a:latin typeface="Arial Italic" panose="020B0604020202090204" charset="0"/>
                  <a:cs typeface="Arial Italic" panose="020B0604020202090204" charset="0"/>
                  <a:sym typeface="Calibri" panose="020F0702030404030204"/>
                </a:rPr>
                <a:t>Are there any differences in certain emotions between the groups?</a:t>
              </a:r>
            </a:p>
          </p:txBody>
        </p:sp>
      </p:grp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670E673-F170-6940-95E9-979E43B174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320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5">
            <a:alphaModFix amt="25000"/>
          </a:blip>
          <a:srcRect l="6871" r="6871"/>
          <a:stretch>
            <a:fillRect/>
          </a:stretch>
        </p:blipFill>
        <p:spPr>
          <a:xfrm>
            <a:off x="5254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1045" y="382905"/>
            <a:ext cx="6916420" cy="672465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METHODOLOGY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5</a:t>
            </a:fld>
            <a:endParaRPr lang="en-US" altLang="zh-CN"/>
          </a:p>
        </p:txBody>
      </p:sp>
      <p:pic>
        <p:nvPicPr>
          <p:cNvPr id="6" name="Picture 5" descr="iscram2020_3_architecture"/>
          <p:cNvPicPr>
            <a:picLocks noChangeAspect="1"/>
          </p:cNvPicPr>
          <p:nvPr/>
        </p:nvPicPr>
        <p:blipFill>
          <a:blip r:embed="rId6"/>
          <a:srcRect r="3836"/>
          <a:stretch>
            <a:fillRect/>
          </a:stretch>
        </p:blipFill>
        <p:spPr>
          <a:xfrm>
            <a:off x="286385" y="1661795"/>
            <a:ext cx="8572500" cy="196723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39750" y="1055370"/>
            <a:ext cx="8065135" cy="515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</a:pPr>
            <a:r>
              <a:rPr sz="24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Data Flow Diagram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39115" y="3825875"/>
            <a:ext cx="8065135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sz="20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Cleaned Tweets</a:t>
            </a:r>
            <a:endParaRPr sz="2000" dirty="0">
              <a:solidFill>
                <a:srgbClr val="000000"/>
              </a:solidFill>
              <a:latin typeface="Calibri Regular" panose="020F0702030404030204" charset="0"/>
              <a:ea typeface="Crimson Text Roman"/>
              <a:cs typeface="Calibri Regular" panose="020F0702030404030204" charset="0"/>
            </a:endParaRP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S</a:t>
            </a:r>
            <a:r>
              <a:rPr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ubset </a:t>
            </a: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of tweet collection</a:t>
            </a:r>
            <a:r>
              <a:rPr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 within a time window</a:t>
            </a:r>
          </a:p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Sampled Users</a:t>
            </a:r>
            <a:endParaRPr sz="2000" dirty="0">
              <a:solidFill>
                <a:srgbClr val="000000"/>
              </a:solidFill>
              <a:latin typeface="Calibri Regular" panose="020F0702030404030204" charset="0"/>
              <a:ea typeface="Crimson Text Roman"/>
              <a:cs typeface="Calibri Regular" panose="020F0702030404030204" charset="0"/>
            </a:endParaRPr>
          </a:p>
          <a:p>
            <a:pPr marL="800100" lvl="1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charset="0"/>
              <a:buChar char="ú"/>
            </a:pPr>
            <a:r>
              <a:rPr lang="en-US" sz="2000" dirty="0">
                <a:solidFill>
                  <a:srgbClr val="000000"/>
                </a:solidFill>
                <a:latin typeface="Calibri Regular" panose="020F0702030404030204" charset="0"/>
                <a:ea typeface="Crimson Text Roman"/>
                <a:cs typeface="Calibri Regular" panose="020F0702030404030204" charset="0"/>
              </a:rPr>
              <a:t>TwiRole -&gt;  brand and individual users</a:t>
            </a:r>
          </a:p>
          <a:p>
            <a:pPr marL="342900" indent="-342900" algn="l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Comprehensive Analysis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7793897-F116-1C41-B35A-E4608FFF7B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32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6">
            <a:alphaModFix amt="25000"/>
          </a:blip>
          <a:srcRect l="6871" r="687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1045" y="382905"/>
            <a:ext cx="6916420" cy="672465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METHODOLOGY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6</a:t>
            </a:fld>
            <a:endParaRPr lang="en-US" altLang="zh-CN"/>
          </a:p>
        </p:txBody>
      </p:sp>
      <p:pic>
        <p:nvPicPr>
          <p:cNvPr id="5" name="Picture 4" descr="3_timeline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140" y="1774190"/>
            <a:ext cx="8680450" cy="2604135"/>
          </a:xfrm>
          <a:prstGeom prst="rect">
            <a:avLst/>
          </a:prstGeom>
        </p:spPr>
      </p:pic>
      <p:pic>
        <p:nvPicPr>
          <p:cNvPr id="10" name="334E55B0-647D-440b-865C-3EC943EB4CBC-1" descr="/private/var/folders/2b/jtwzlqvn7x3b80jxp0187l880000gn/T/com.kingsoft.wpsoffice.mac.global/wpsoffice.blmuOUwpsoffice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0740" y="2817495"/>
            <a:ext cx="2414905" cy="243205"/>
          </a:xfrm>
          <a:prstGeom prst="rect">
            <a:avLst/>
          </a:prstGeom>
        </p:spPr>
      </p:pic>
      <p:graphicFrame>
        <p:nvGraphicFramePr>
          <p:cNvPr id="11" name="Table 10"/>
          <p:cNvGraphicFramePr/>
          <p:nvPr>
            <p:custDataLst>
              <p:tags r:id="rId1"/>
            </p:custDataLst>
          </p:nvPr>
        </p:nvGraphicFramePr>
        <p:xfrm>
          <a:off x="469265" y="4505325"/>
          <a:ext cx="8204835" cy="1489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8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 Bold" panose="020F0702030404030204" charset="0"/>
                          <a:ea typeface="Crimson Text Roman"/>
                          <a:cs typeface="Calibri Bold" panose="020F0702030404030204" charset="0"/>
                        </a:rPr>
                        <a:t>Phase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effectLst/>
                          <a:latin typeface="Calibri Bold" panose="020F0702030404030204" charset="0"/>
                          <a:ea typeface="Crimson Text Roman"/>
                          <a:cs typeface="Calibri Bold" panose="020F0702030404030204" charset="0"/>
                        </a:rPr>
                        <a:t># of Tweets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1. Raw collection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591,094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2. Remove retweets and non-English tweets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565,911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3. Subset within time window (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  <a:sym typeface="+mn-ea"/>
                        </a:rPr>
                        <a:t>08/27/2019 - 09/09/2019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)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521,886 (207,894 users)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1"/>
          <p:cNvSpPr txBox="1"/>
          <p:nvPr/>
        </p:nvSpPr>
        <p:spPr>
          <a:xfrm>
            <a:off x="539750" y="1055370"/>
            <a:ext cx="8065135" cy="515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</a:pPr>
            <a:r>
              <a:rPr lang="en-US" sz="24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Cleaned Tweets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028690" y="3162300"/>
            <a:ext cx="2199005" cy="367030"/>
            <a:chOff x="9088" y="4880"/>
            <a:chExt cx="3463" cy="578"/>
          </a:xfrm>
        </p:grpSpPr>
        <p:pic>
          <p:nvPicPr>
            <p:cNvPr id="15" name="334E55B0-647D-440b-865C-3EC943EB4CBC-2" descr="/private/var/folders/2b/jtwzlqvn7x3b80jxp0187l880000gn/T/com.kingsoft.wpsoffice.mac.global/wpsoffice.XfvnMvwpsoffice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437" y="4998"/>
              <a:ext cx="1114" cy="383"/>
            </a:xfrm>
            <a:prstGeom prst="rect">
              <a:avLst/>
            </a:prstGeom>
          </p:spPr>
        </p:pic>
        <p:sp>
          <p:nvSpPr>
            <p:cNvPr id="17" name="Text Box 16"/>
            <p:cNvSpPr txBox="1"/>
            <p:nvPr/>
          </p:nvSpPr>
          <p:spPr>
            <a:xfrm>
              <a:off x="9088" y="4880"/>
              <a:ext cx="2353" cy="57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9" tIns="45719" rIns="45719" bIns="45719" numCol="1" spcCol="38100" rtlCol="0" anchor="t" forceAA="0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 panose="020F0702030404030204"/>
                </a:rPr>
                <a:t>Time Window: </a:t>
              </a:r>
            </a:p>
          </p:txBody>
        </p:sp>
      </p:grp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59689E8-719D-D64F-A842-6D196534CDB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46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6">
            <a:alphaModFix amt="25000"/>
          </a:blip>
          <a:srcRect l="6871" r="687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1045" y="382905"/>
            <a:ext cx="6916420" cy="672465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METHODOLOGY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7</a:t>
            </a:fld>
            <a:endParaRPr lang="en-US" altLang="zh-CN"/>
          </a:p>
        </p:txBody>
      </p:sp>
      <p:sp>
        <p:nvSpPr>
          <p:cNvPr id="12" name="Text Box 11"/>
          <p:cNvSpPr txBox="1"/>
          <p:nvPr/>
        </p:nvSpPr>
        <p:spPr>
          <a:xfrm>
            <a:off x="539750" y="1055370"/>
            <a:ext cx="8065135" cy="515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hangingPunct="1">
              <a:lnSpc>
                <a:spcPct val="115000"/>
              </a:lnSpc>
              <a:spcAft>
                <a:spcPts val="600"/>
              </a:spcAft>
              <a:buFont typeface="Arial" panose="020B0604020202090204" pitchFamily="34" charset="0"/>
            </a:pPr>
            <a:r>
              <a:rPr lang="en-US" sz="2400" b="1" dirty="0">
                <a:solidFill>
                  <a:srgbClr val="000000"/>
                </a:solidFill>
                <a:latin typeface="Calibri Bold" panose="020F0702030404030204" charset="0"/>
                <a:ea typeface="Crimson Text Roman"/>
                <a:cs typeface="Calibri Bold" panose="020F0702030404030204" charset="0"/>
              </a:rPr>
              <a:t>TwiRole: Role-related User Classification</a:t>
            </a:r>
          </a:p>
        </p:txBody>
      </p:sp>
      <p:graphicFrame>
        <p:nvGraphicFramePr>
          <p:cNvPr id="8" name="Table 7"/>
          <p:cNvGraphicFramePr/>
          <p:nvPr>
            <p:custDataLst>
              <p:tags r:id="rId1"/>
            </p:custDataLst>
          </p:nvPr>
        </p:nvGraphicFramePr>
        <p:xfrm>
          <a:off x="467360" y="4503420"/>
          <a:ext cx="8209280" cy="149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4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28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2745">
                <a:tc rowSpan="2"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Evaluation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Total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Manual Labeled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87822">
                        <a:alpha val="1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Botometer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1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4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Brand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87822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Individual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87822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Precision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87822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Bot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Percentage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74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Predicted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Brand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150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143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87822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87822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95.3%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87822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6.67%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 Bold" panose="020F0702030404030204" charset="0"/>
                          <a:cs typeface="Calibri Bold" panose="020F0702030404030204" charset="0"/>
                        </a:rPr>
                        <a:t>Individual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150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87822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140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87822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93.3%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87822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 Regular" panose="020F0702030404030204" charset="0"/>
                          <a:cs typeface="Calibri Regular" panose="020F0702030404030204" charset="0"/>
                        </a:rPr>
                        <a:t>2.00%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360" y="1858010"/>
            <a:ext cx="4138403" cy="2304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Text Box 13"/>
          <p:cNvSpPr txBox="1"/>
          <p:nvPr/>
        </p:nvSpPr>
        <p:spPr>
          <a:xfrm>
            <a:off x="4990465" y="1856105"/>
            <a:ext cx="3686810" cy="23056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15000"/>
              </a:lnSpc>
              <a:buClrTx/>
              <a:buSzTx/>
              <a:buFontTx/>
              <a:buNone/>
            </a:pPr>
            <a:r>
              <a:rPr kumimoji="0" lang="en-US" sz="1800" b="1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Raw Collection</a:t>
            </a: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 panose="020F0702030404030204"/>
            </a:endParaRPr>
          </a:p>
          <a:p>
            <a:pPr marL="0" marR="0" indent="0" algn="l" defTabSz="914400" rtl="0" eaLnBrk="1">
              <a:lnSpc>
                <a:spcPct val="115000"/>
              </a:lnSpc>
              <a:spcAft>
                <a:spcPts val="1200"/>
              </a:spcAft>
              <a:buClrTx/>
              <a:buSzTx/>
              <a:buFontTx/>
              <a:buNone/>
            </a:pPr>
            <a:r>
              <a:rPr kumimoji="0" lang="en-US" sz="18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702030404030204" charset="0"/>
                <a:ea typeface="+mj-ea"/>
                <a:cs typeface="Calibri" panose="020F0702030404030204" charset="0"/>
                <a:sym typeface="Calibri" panose="020F0702030404030204"/>
              </a:rPr>
              <a:t>56,528 users (90,000 sampled tweets)</a:t>
            </a: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ea typeface="+mj-ea"/>
              <a:cs typeface="+mj-cs"/>
              <a:sym typeface="Calibri" panose="020F0702030404030204"/>
            </a:endParaRPr>
          </a:p>
          <a:p>
            <a:pPr marL="0" marR="0" indent="0" algn="l" defTabSz="914400" rtl="0" fontAlgn="auto" latinLnBrk="0" hangingPunct="0">
              <a:lnSpc>
                <a:spcPct val="115000"/>
              </a:lnSpc>
              <a:buClrTx/>
              <a:buSzTx/>
              <a:buFontTx/>
              <a:buNone/>
            </a:pPr>
            <a:r>
              <a:rPr kumimoji="0" lang="en-US" sz="1800" b="1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TwiRole</a:t>
            </a: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 panose="020F0702030404030204"/>
            </a:endParaRPr>
          </a:p>
          <a:p>
            <a:pPr marL="0" marR="0" indent="0" algn="l" defTabSz="914400" rtl="0" eaLnBrk="1">
              <a:lnSpc>
                <a:spcPct val="115000"/>
              </a:lnSpc>
              <a:spcAft>
                <a:spcPts val="1200"/>
              </a:spcAft>
              <a:buClrTx/>
              <a:buSzTx/>
              <a:buFontTx/>
              <a:buNone/>
            </a:pPr>
            <a:r>
              <a:rPr kumimoji="0" lang="en-US" sz="18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702030404030204" charset="0"/>
                <a:ea typeface="+mj-ea"/>
                <a:cs typeface="Calibri" panose="020F0702030404030204" charset="0"/>
                <a:sym typeface="Calibri" panose="020F0702030404030204"/>
              </a:rPr>
              <a:t>48,753 users (successfully analyzed)</a:t>
            </a: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 panose="020F0702030404030204"/>
            </a:endParaRPr>
          </a:p>
          <a:p>
            <a:pPr marL="0" marR="0" indent="0" algn="l" defTabSz="914400" rtl="0" fontAlgn="auto" latinLnBrk="0" hangingPunct="0">
              <a:lnSpc>
                <a:spcPct val="115000"/>
              </a:lnSpc>
              <a:buClrTx/>
              <a:buSzTx/>
              <a:buFontTx/>
              <a:buNone/>
            </a:pPr>
            <a:r>
              <a:rPr kumimoji="0" lang="en-US" sz="1800" b="1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Within the selected time window</a:t>
            </a: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2"/>
              </a:solidFill>
              <a:effectLst/>
              <a:uFillTx/>
              <a:latin typeface="+mj-lt"/>
              <a:ea typeface="+mj-ea"/>
              <a:cs typeface="+mj-cs"/>
              <a:sym typeface="Calibri" panose="020F0702030404030204"/>
            </a:endParaRPr>
          </a:p>
          <a:p>
            <a:pPr marL="0" marR="0" indent="0" algn="l" defTabSz="914400" rtl="0" fontAlgn="auto" latinLnBrk="0" hangingPunct="0">
              <a:lnSpc>
                <a:spcPct val="115000"/>
              </a:lnSpc>
              <a:buClrTx/>
              <a:buSzTx/>
              <a:buFontTx/>
              <a:buNone/>
            </a:pPr>
            <a:r>
              <a:rPr kumimoji="0" lang="en-US" sz="18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702030404030204" charset="0"/>
                <a:ea typeface="+mj-ea"/>
                <a:cs typeface="Calibri" panose="020F0702030404030204" charset="0"/>
                <a:sym typeface="Calibri" panose="020F0702030404030204"/>
              </a:rPr>
              <a:t>45,237 users (267,842 tweets)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C288932-7458-A740-86F6-E752809B32D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1005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5">
            <a:alphaModFix amt="25000"/>
          </a:blip>
          <a:srcRect l="6871" r="687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1045" y="382905"/>
            <a:ext cx="6916420" cy="672465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FINDINGS - BASIC ANALYSIS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8</a:t>
            </a:fld>
            <a:endParaRPr lang="en-US" altLang="zh-CN"/>
          </a:p>
        </p:txBody>
      </p:sp>
      <p:pic>
        <p:nvPicPr>
          <p:cNvPr id="4" name="Picture 3" descr="4_num_of_users_per_day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985" y="1131570"/>
            <a:ext cx="3954145" cy="1979930"/>
          </a:xfrm>
          <a:prstGeom prst="rect">
            <a:avLst/>
          </a:prstGeom>
        </p:spPr>
      </p:pic>
      <p:pic>
        <p:nvPicPr>
          <p:cNvPr id="5" name="Picture 4" descr="4_num_of_tweets_per_day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0755" y="1131570"/>
            <a:ext cx="4035425" cy="1979930"/>
          </a:xfrm>
          <a:prstGeom prst="rect">
            <a:avLst/>
          </a:prstGeom>
        </p:spPr>
      </p:pic>
      <p:pic>
        <p:nvPicPr>
          <p:cNvPr id="7" name="Picture 6" descr="4_avg_tweets_per_user_per_day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330" y="3670935"/>
            <a:ext cx="4021569" cy="198000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953770" y="3111500"/>
            <a:ext cx="2823210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Proportion of users in the two groups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826635" y="3111500"/>
            <a:ext cx="3945890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Proportion of tweets posted by different user groups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930593" y="5650865"/>
            <a:ext cx="2869565" cy="5207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 Average number of tweets posted by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different user groups per day</a:t>
            </a:r>
          </a:p>
        </p:txBody>
      </p:sp>
      <p:pic>
        <p:nvPicPr>
          <p:cNvPr id="14" name="Picture 13" descr="Screen Shot 2021-04-15 at 11.03.11 PM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1605" y="3670935"/>
            <a:ext cx="3134452" cy="1980000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5205095" y="5650865"/>
            <a:ext cx="3166745" cy="5207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Top 10 brand users with their descriptions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and the total number of tweets posted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CD1F405E-8764-544B-8938-8651EA5051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581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s 11"/>
          <p:cNvSpPr/>
          <p:nvPr/>
        </p:nvSpPr>
        <p:spPr>
          <a:xfrm>
            <a:off x="-635" y="5094605"/>
            <a:ext cx="9144635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endParaRPr kumimoji="0" lang="en-US" b="1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Calibri Bold" panose="020F0702030404030204" charset="0"/>
              <a:ea typeface="+mj-ea"/>
              <a:cs typeface="Calibri Bold" panose="020F0702030404030204" charset="0"/>
              <a:sym typeface="Calibri" panose="020F0702030404030204"/>
            </a:endParaRPr>
          </a:p>
          <a:p>
            <a:endParaRPr lang="en-US" dirty="0"/>
          </a:p>
        </p:txBody>
      </p:sp>
      <p:pic>
        <p:nvPicPr>
          <p:cNvPr id="16" name="VT-grid-02.png" descr="VT-grid-02.png"/>
          <p:cNvPicPr>
            <a:picLocks noChangeAspect="1"/>
          </p:cNvPicPr>
          <p:nvPr/>
        </p:nvPicPr>
        <p:blipFill rotWithShape="1">
          <a:blip r:embed="rId5">
            <a:alphaModFix amt="25000"/>
          </a:blip>
          <a:srcRect l="6871" r="6871"/>
          <a:stretch>
            <a:fillRect/>
          </a:stretch>
        </p:blipFill>
        <p:spPr>
          <a:xfrm>
            <a:off x="-636" y="0"/>
            <a:ext cx="9144001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267246" y="191709"/>
            <a:ext cx="685800" cy="61361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ECTION TITLE"/>
          <p:cNvSpPr/>
          <p:nvPr/>
        </p:nvSpPr>
        <p:spPr>
          <a:xfrm>
            <a:off x="741045" y="382905"/>
            <a:ext cx="8002905" cy="672465"/>
          </a:xfrm>
          <a:prstGeom prst="rect">
            <a:avLst/>
          </a:prstGeom>
          <a:ln w="12700">
            <a:miter lim="400000"/>
          </a:ln>
        </p:spPr>
        <p:txBody>
          <a:bodyPr lIns="34289" rIns="34289" anchor="ctr" anchorCtr="0">
            <a:noAutofit/>
          </a:bodyPr>
          <a:lstStyle>
            <a:lvl1pPr defTabSz="657860">
              <a:lnSpc>
                <a:spcPct val="90000"/>
              </a:lnSpc>
              <a:defRPr sz="5185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2800" spc="450" dirty="0">
                <a:solidFill>
                  <a:schemeClr val="accent2"/>
                </a:solidFill>
                <a:latin typeface="Acherus Grotesque Medium" panose="02000505000000020004" pitchFamily="2" charset="77"/>
              </a:rPr>
              <a:t>FINDINGS - EMOTION ANALYSIS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/>
              <a:t>9</a:t>
            </a:fld>
            <a:endParaRPr lang="en-US" altLang="zh-CN"/>
          </a:p>
        </p:txBody>
      </p:sp>
      <p:sp>
        <p:nvSpPr>
          <p:cNvPr id="10" name="Text Box 9"/>
          <p:cNvSpPr txBox="1"/>
          <p:nvPr/>
        </p:nvSpPr>
        <p:spPr>
          <a:xfrm>
            <a:off x="1565275" y="4596130"/>
            <a:ext cx="6065520" cy="305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Bold" panose="020F0702030404030204" charset="0"/>
                <a:ea typeface="+mj-ea"/>
                <a:cs typeface="Calibri Bold" panose="020F0702030404030204" charset="0"/>
                <a:sym typeface="Calibri" panose="020F0702030404030204"/>
              </a:rPr>
              <a:t>Average scores of emotions between brand users (left) and individual users (right)</a:t>
            </a:r>
          </a:p>
        </p:txBody>
      </p:sp>
      <p:pic>
        <p:nvPicPr>
          <p:cNvPr id="6" name="Picture 5" descr="4_group_emo_di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365" y="1148080"/>
            <a:ext cx="7366000" cy="344805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292100" y="5191760"/>
            <a:ext cx="8558530" cy="7054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00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Italic" panose="020F0702030404030204" charset="0"/>
                <a:ea typeface="+mj-ea"/>
                <a:cs typeface="Calibri Italic" panose="020F0702030404030204" charset="0"/>
                <a:sym typeface="Calibri" panose="020F0702030404030204"/>
              </a:rPr>
              <a:t>Brand users posted more joy- and surprise-related tweets than individual users.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00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Italic" panose="020F0702030404030204" charset="0"/>
                <a:ea typeface="+mj-ea"/>
                <a:cs typeface="Calibri Italic" panose="020F0702030404030204" charset="0"/>
                <a:sym typeface="Calibri" panose="020F0702030404030204"/>
              </a:rPr>
              <a:t>In contrast, individual users seemed sadder than brand users.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80F107E-CA07-D642-B769-E736136D53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384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3fa321c-36d1-47b5-8747-a78b5db56f6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3964e1c-b4f2-4c2b-a234-dab33aba55c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8388013-3ec1-4048-a349-74497744d1f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f707431-eac4-4db4-8ee3-56db75348d1e}"/>
</p:tagLst>
</file>

<file path=ppt/theme/theme1.xml><?xml version="1.0" encoding="utf-8"?>
<a:theme xmlns:a="http://schemas.openxmlformats.org/drawingml/2006/main" name="Office Theme">
  <a:themeElements>
    <a:clrScheme name="Theme Colors 2">
      <a:dk1>
        <a:srgbClr val="861F41"/>
      </a:dk1>
      <a:lt1>
        <a:srgbClr val="FFFFFF"/>
      </a:lt1>
      <a:dk2>
        <a:srgbClr val="75787B"/>
      </a:dk2>
      <a:lt2>
        <a:srgbClr val="DBDBDB"/>
      </a:lt2>
      <a:accent1>
        <a:srgbClr val="861F41"/>
      </a:accent1>
      <a:accent2>
        <a:srgbClr val="E87731"/>
      </a:accent2>
      <a:accent3>
        <a:srgbClr val="A5A5A5"/>
      </a:accent3>
      <a:accent4>
        <a:srgbClr val="417C79"/>
      </a:accent4>
      <a:accent5>
        <a:srgbClr val="E5E1E6"/>
      </a:accent5>
      <a:accent6>
        <a:srgbClr val="003C7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miter lim="400000"/>
        </a:ln>
      </a:spPr>
      <a:bodyPr lIns="45719" rIns="45719">
        <a:spAutoFit/>
      </a:bodyPr>
      <a:lstStyle>
        <a:defPPr>
          <a:defRPr dirty="0" smtClean="0"/>
        </a:defPPr>
      </a:lst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 panose="020F07020304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6C1035"/>
      </a:dk1>
      <a:lt1>
        <a:srgbClr val="5C6C66"/>
      </a:lt1>
      <a:dk2>
        <a:srgbClr val="A7A7A7"/>
      </a:dk2>
      <a:lt2>
        <a:srgbClr val="535353"/>
      </a:lt2>
      <a:accent1>
        <a:srgbClr val="6C1035"/>
      </a:accent1>
      <a:accent2>
        <a:srgbClr val="E57631"/>
      </a:accent2>
      <a:accent3>
        <a:srgbClr val="A5A5A5"/>
      </a:accent3>
      <a:accent4>
        <a:srgbClr val="417C79"/>
      </a:accent4>
      <a:accent5>
        <a:srgbClr val="E5E1EF"/>
      </a:accent5>
      <a:accent6>
        <a:srgbClr val="003C7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 panose="020F07020304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 panose="020F07020304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334E55B0-647D-440b-865C-3EC943EB4CBC-1">
      <extobjdata type="334E55B0-647D-440b-865C-3EC943EB4CBC" data="ewogICAiSW1nU2V0dGluZ0pzb24iIDogIiIsCiAgICJMYXRleCIgOiAiXFxiZWdpbntkaXNwbGF5bWF0aH1cblxcbXU9MjI2LjQ4aCwgXFxzaWdtYT04MC43M2hcblxcZW5ke2Rpc3BsYXltYXRofSIsCiAgICJMYXRleEltZ0Jhc2U2NCIgOiAiIgp9Cg=="/>
    </extobj>
    <extobj name="334E55B0-647D-440b-865C-3EC943EB4CBC-2">
      <extobjdata type="334E55B0-647D-440b-865C-3EC943EB4CBC" data="ewogICAiSW1nU2V0dGluZ0pzb24iIDogIiIsCiAgICJMYXRleCIgOiAiXFxiZWdpbntkaXNwbGF5bWF0aH1cblxcbXUgXFxwbSAyXFxzaWdtYVxuXFxlbmR7ZGlzcGxheW1hdGh9IiwKICAgIkxhdGV4SW1nQmFzZTY0IiA6ICIiCn0K"/>
    </extobj>
  </extobjs>
</s:customData>
</file>

<file path=customXml/itemProps1.xml><?xml version="1.0" encoding="utf-8"?>
<ds:datastoreItem xmlns:ds="http://schemas.openxmlformats.org/officeDocument/2006/customXml" ds:itemID="{347651C6-B7B0-724D-BDE9-BE41808BE66C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Eddy Proposals</Template>
  <TotalTime>91</TotalTime>
  <Words>909</Words>
  <Application>Microsoft Macintosh PowerPoint</Application>
  <PresentationFormat>On-screen Show (4:3)</PresentationFormat>
  <Paragraphs>186</Paragraphs>
  <Slides>16</Slides>
  <Notes>16</Notes>
  <HiddenSlides>0</HiddenSlides>
  <MMClips>16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Acherus Grotesque</vt:lpstr>
      <vt:lpstr>Acherus Grotesque Light</vt:lpstr>
      <vt:lpstr>Acherus Grotesque Medium</vt:lpstr>
      <vt:lpstr>Arial</vt:lpstr>
      <vt:lpstr>Arial Italic</vt:lpstr>
      <vt:lpstr>Calibri</vt:lpstr>
      <vt:lpstr>Calibri Bold</vt:lpstr>
      <vt:lpstr>Calibri Bold Italic</vt:lpstr>
      <vt:lpstr>Calibri Italic</vt:lpstr>
      <vt:lpstr>Calibri Light</vt:lpstr>
      <vt:lpstr>Calibri Regular</vt:lpstr>
      <vt:lpstr>Cambria Regular</vt:lpstr>
      <vt:lpstr>Helvetica</vt:lpstr>
      <vt:lpstr>Helvetica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Fox, Edward</cp:lastModifiedBy>
  <cp:revision>417</cp:revision>
  <cp:lastPrinted>2021-04-16T15:52:29Z</cp:lastPrinted>
  <dcterms:created xsi:type="dcterms:W3CDTF">2021-04-16T15:52:29Z</dcterms:created>
  <dcterms:modified xsi:type="dcterms:W3CDTF">2021-05-25T06:01:30Z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1033-3.1.2.5330</vt:lpwstr>
  </property>
</Properties>
</file>