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6"/>
  </p:notesMasterIdLst>
  <p:sldIdLst>
    <p:sldId id="256" r:id="rId2"/>
    <p:sldId id="257" r:id="rId3"/>
    <p:sldId id="258" r:id="rId4"/>
    <p:sldId id="259" r:id="rId5"/>
    <p:sldId id="260" r:id="rId6"/>
    <p:sldId id="329" r:id="rId7"/>
    <p:sldId id="307" r:id="rId8"/>
    <p:sldId id="262" r:id="rId9"/>
    <p:sldId id="263" r:id="rId10"/>
    <p:sldId id="264" r:id="rId11"/>
    <p:sldId id="265" r:id="rId12"/>
    <p:sldId id="322" r:id="rId13"/>
    <p:sldId id="267" r:id="rId14"/>
    <p:sldId id="317" r:id="rId15"/>
    <p:sldId id="268" r:id="rId16"/>
    <p:sldId id="320" r:id="rId17"/>
    <p:sldId id="266" r:id="rId18"/>
    <p:sldId id="274" r:id="rId19"/>
    <p:sldId id="330" r:id="rId20"/>
    <p:sldId id="273" r:id="rId21"/>
    <p:sldId id="272" r:id="rId22"/>
    <p:sldId id="275" r:id="rId23"/>
    <p:sldId id="276" r:id="rId24"/>
    <p:sldId id="277" r:id="rId25"/>
    <p:sldId id="278" r:id="rId26"/>
    <p:sldId id="308" r:id="rId27"/>
    <p:sldId id="279" r:id="rId28"/>
    <p:sldId id="280" r:id="rId29"/>
    <p:sldId id="328" r:id="rId30"/>
    <p:sldId id="327" r:id="rId31"/>
    <p:sldId id="270" r:id="rId32"/>
    <p:sldId id="291" r:id="rId33"/>
    <p:sldId id="334" r:id="rId34"/>
    <p:sldId id="292" r:id="rId35"/>
    <p:sldId id="271" r:id="rId36"/>
    <p:sldId id="269" r:id="rId37"/>
    <p:sldId id="281" r:id="rId38"/>
    <p:sldId id="337" r:id="rId39"/>
    <p:sldId id="287" r:id="rId40"/>
    <p:sldId id="288" r:id="rId41"/>
    <p:sldId id="293" r:id="rId42"/>
    <p:sldId id="312" r:id="rId43"/>
    <p:sldId id="286" r:id="rId44"/>
    <p:sldId id="331" r:id="rId45"/>
    <p:sldId id="295" r:id="rId46"/>
    <p:sldId id="310" r:id="rId47"/>
    <p:sldId id="311" r:id="rId48"/>
    <p:sldId id="283" r:id="rId49"/>
    <p:sldId id="284" r:id="rId50"/>
    <p:sldId id="285" r:id="rId51"/>
    <p:sldId id="282" r:id="rId52"/>
    <p:sldId id="316" r:id="rId53"/>
    <p:sldId id="289" r:id="rId54"/>
    <p:sldId id="294" r:id="rId55"/>
    <p:sldId id="333" r:id="rId56"/>
    <p:sldId id="332" r:id="rId57"/>
    <p:sldId id="296" r:id="rId58"/>
    <p:sldId id="297" r:id="rId59"/>
    <p:sldId id="298" r:id="rId60"/>
    <p:sldId id="325" r:id="rId61"/>
    <p:sldId id="299" r:id="rId62"/>
    <p:sldId id="336" r:id="rId63"/>
    <p:sldId id="302" r:id="rId64"/>
    <p:sldId id="300" r:id="rId65"/>
    <p:sldId id="321" r:id="rId66"/>
    <p:sldId id="315" r:id="rId67"/>
    <p:sldId id="301" r:id="rId68"/>
    <p:sldId id="303" r:id="rId69"/>
    <p:sldId id="326" r:id="rId70"/>
    <p:sldId id="290" r:id="rId71"/>
    <p:sldId id="306" r:id="rId72"/>
    <p:sldId id="319" r:id="rId73"/>
    <p:sldId id="318" r:id="rId74"/>
    <p:sldId id="335" r:id="rId75"/>
  </p:sldIdLst>
  <p:sldSz cx="9144000" cy="5143500" type="screen16x9"/>
  <p:notesSz cx="6858000" cy="9144000"/>
  <p:embeddedFontLst>
    <p:embeddedFont>
      <p:font typeface="Helvetica Neue" panose="020B0604020202020204" charset="0"/>
      <p:regular r:id="rId77"/>
      <p:bold r:id="rId78"/>
      <p:italic r:id="rId79"/>
      <p:boldItalic r:id="rId80"/>
    </p:embeddedFont>
    <p:embeddedFont>
      <p:font typeface="Helvetica Neue Light" panose="020B0604020202020204" charset="0"/>
      <p:regular r:id="rId81"/>
      <p:bold r:id="rId82"/>
      <p:italic r:id="rId83"/>
      <p:boldItalic r:id="rId84"/>
    </p:embeddedFont>
    <p:embeddedFont>
      <p:font typeface="Impact" panose="020B0806030902050204" pitchFamily="34" charset="0"/>
      <p:regular r:id="rId85"/>
    </p:embeddedFont>
    <p:embeddedFont>
      <p:font typeface="Lobster" panose="020B0604020202020204" charset="0"/>
      <p:regular r:id="rId86"/>
    </p:embeddedFont>
    <p:embeddedFont>
      <p:font typeface="Open Sans" panose="020B0604020202020204" charset="0"/>
      <p:regular r:id="rId87"/>
      <p:bold r:id="rId88"/>
      <p:italic r:id="rId89"/>
      <p:boldItalic r:id="rId90"/>
    </p:embeddedFont>
    <p:embeddedFont>
      <p:font typeface="Open Sans Light" panose="020B0604020202020204" charset="0"/>
      <p:regular r:id="rId91"/>
      <p:bold r:id="rId92"/>
      <p:italic r:id="rId93"/>
      <p:boldItalic r:id="rId94"/>
    </p:embeddedFont>
    <p:embeddedFont>
      <p:font typeface="Roboto" panose="020B0604020202020204" charset="0"/>
      <p:regular r:id="rId95"/>
      <p:bold r:id="rId96"/>
      <p:italic r:id="rId97"/>
      <p:boldItalic r:id="rId98"/>
    </p:embeddedFont>
    <p:embeddedFont>
      <p:font typeface="Roboto Thin" panose="020B0604020202020204" charset="0"/>
      <p:regular r:id="rId99"/>
      <p:bold r:id="rId100"/>
      <p:italic r:id="rId101"/>
      <p:boldItalic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gra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4443"/>
    <a:srgbClr val="3CA4D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21351-CEE3-F54F-8DD1-310C74DC39A7}" v="430" dt="2020-08-03T16:00:33.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84644"/>
  </p:normalViewPr>
  <p:slideViewPr>
    <p:cSldViewPr snapToGrid="0" snapToObjects="1">
      <p:cViewPr>
        <p:scale>
          <a:sx n="170" d="100"/>
          <a:sy n="170" d="100"/>
        </p:scale>
        <p:origin x="1064" y="2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102" Type="http://schemas.openxmlformats.org/officeDocument/2006/relationships/font" Target="fonts/font26.fntdata"/><Relationship Id="rId5" Type="http://schemas.openxmlformats.org/officeDocument/2006/relationships/slide" Target="slides/slide4.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1pPr>
            <a:lvl2pPr marL="914400" marR="0" lvl="1"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2pPr>
            <a:lvl3pPr marL="1371600" marR="0" lvl="2"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4pPr>
            <a:lvl5pPr marL="2286000" marR="0" lvl="4"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5pPr>
            <a:lvl6pPr marL="2743200" marR="0" lvl="5"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6pPr>
            <a:lvl7pPr marL="3200400" marR="0" lvl="6"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7pPr>
            <a:lvl8pPr marL="3657600" marR="0" lvl="7"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8pPr>
            <a:lvl9pPr marL="4114800" marR="0" lvl="8" indent="-317500"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ture.com/news/1-500-scientists-lift-the-lid-on-reproducibility-1.1997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cm.org/publications/policies/artifact-review-badg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itbook.com/book/bids/the-practice-of-reproducible-research/detai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itbook.com/book/bids/the-practice-of-reproducible-research/detai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odeocean.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oi.org/10.1038/sdata.2016.18"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odeocean.com/2018/01/16/a-modularized-efficient-framework-for-non-markov-time-series-estimation/code"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codeocean.com/2018/06/28/on-writing-reproducible-and-interactive-papers/code" TargetMode="External"/><Relationship Id="rId4" Type="http://schemas.openxmlformats.org/officeDocument/2006/relationships/hyperlink" Target="https://codeocean.com/2017/12/08/fractal-generation-with-l-systems/cod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ure.com/news/1-500-scientists-lift-the-lid-on-reproducibility-1.1997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16317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163175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Participants should have:</a:t>
            </a:r>
            <a:endParaRPr/>
          </a:p>
          <a:p>
            <a:pPr marL="914400" lvl="1" indent="-317500" algn="l" rtl="0">
              <a:spcBef>
                <a:spcPts val="0"/>
              </a:spcBef>
              <a:spcAft>
                <a:spcPts val="0"/>
              </a:spcAft>
              <a:buSzPts val="1400"/>
              <a:buChar char="○"/>
            </a:pPr>
            <a:r>
              <a:rPr lang="en"/>
              <a:t>A laptop or other computer.</a:t>
            </a:r>
            <a:endParaRPr/>
          </a:p>
          <a:p>
            <a:pPr marL="914400" lvl="1" indent="-317500" algn="l" rtl="0">
              <a:spcBef>
                <a:spcPts val="0"/>
              </a:spcBef>
              <a:spcAft>
                <a:spcPts val="0"/>
              </a:spcAft>
              <a:buSzPts val="1400"/>
              <a:buChar char="○"/>
            </a:pPr>
            <a:r>
              <a:rPr lang="en"/>
              <a:t>A supported browser (not IE or Edge).</a:t>
            </a:r>
            <a:endParaRPr/>
          </a:p>
          <a:p>
            <a:pPr marL="457200" lvl="0" indent="-317500" algn="l" rtl="0">
              <a:spcBef>
                <a:spcPts val="0"/>
              </a:spcBef>
              <a:spcAft>
                <a:spcPts val="0"/>
              </a:spcAft>
              <a:buSzPts val="1400"/>
              <a:buChar char="●"/>
            </a:pPr>
            <a:r>
              <a:rPr lang="en"/>
              <a:t>Participants should follow along with the slide deck at the bitly link.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65c582d6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65c582d6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Therefore, when thinking about adopting best practices to tackle reproducibility, adopt first those practices that will benefit yourself first - as your future self is the most frequent re-user of your research.</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65c582d6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65c582d6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However, we are going to frame this question in a different way.</a:t>
            </a:r>
            <a:endParaRPr dirty="0"/>
          </a:p>
          <a:p>
            <a:pPr marL="914400" lvl="1" indent="-317500" algn="l" rtl="0">
              <a:spcBef>
                <a:spcPts val="0"/>
              </a:spcBef>
              <a:spcAft>
                <a:spcPts val="0"/>
              </a:spcAft>
              <a:buSzPts val="1400"/>
              <a:buChar char="○"/>
            </a:pPr>
            <a:r>
              <a:rPr lang="en" dirty="0"/>
              <a:t>With a show of hands, how many participants have had difficulty reproducing someone else’s work?</a:t>
            </a:r>
            <a:endParaRPr dirty="0"/>
          </a:p>
          <a:p>
            <a:pPr marL="914400" lvl="1" indent="-317500" algn="l" rtl="0">
              <a:spcBef>
                <a:spcPts val="0"/>
              </a:spcBef>
              <a:spcAft>
                <a:spcPts val="0"/>
              </a:spcAft>
              <a:buSzPts val="1400"/>
              <a:buChar char="○"/>
            </a:pPr>
            <a:r>
              <a:rPr lang="en" dirty="0"/>
              <a:t>And how many participants have had difficulty reproducing your own work a few weeks, months, or years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See survey results in </a:t>
            </a:r>
            <a:endParaRPr dirty="0"/>
          </a:p>
          <a:p>
            <a:pPr marL="0" lvl="0" indent="0" algn="l" rtl="0">
              <a:spcBef>
                <a:spcPts val="0"/>
              </a:spcBef>
              <a:spcAft>
                <a:spcPts val="0"/>
              </a:spcAft>
              <a:buClr>
                <a:schemeClr val="dk1"/>
              </a:buClr>
              <a:buSzPts val="1100"/>
              <a:buFont typeface="Arial"/>
              <a:buNone/>
            </a:pPr>
            <a:r>
              <a:rPr lang="en" u="sng" dirty="0">
                <a:solidFill>
                  <a:schemeClr val="accent5"/>
                </a:solidFill>
                <a:hlinkClick r:id="rId3"/>
              </a:rPr>
              <a:t>https://www.nature.com/news/1-500-scientists-lift-the-lid-on-reproducibility-1.19970</a:t>
            </a:r>
            <a:r>
              <a:rPr lang="en" dirty="0"/>
              <a:t> (2016) </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This is how I prefer to frame issues about reproducibility.</a:t>
            </a:r>
            <a:endParaRPr dirty="0"/>
          </a:p>
          <a:p>
            <a:pPr marL="457200" lvl="0" indent="-317500" algn="l" rtl="0">
              <a:spcBef>
                <a:spcPts val="0"/>
              </a:spcBef>
              <a:spcAft>
                <a:spcPts val="0"/>
              </a:spcAft>
              <a:buSzPts val="1400"/>
              <a:buChar char="●"/>
            </a:pPr>
            <a:r>
              <a:rPr lang="en" dirty="0"/>
              <a:t>Difficulty reproducing our own work or the work of peers is very, very common in research.</a:t>
            </a:r>
            <a:endParaRPr dirty="0"/>
          </a:p>
          <a:p>
            <a:pPr marL="457200" lvl="0" indent="-317500" algn="l" rtl="0">
              <a:spcBef>
                <a:spcPts val="0"/>
              </a:spcBef>
              <a:spcAft>
                <a:spcPts val="0"/>
              </a:spcAft>
              <a:buSzPts val="1400"/>
              <a:buChar char="●"/>
            </a:pPr>
            <a:r>
              <a:rPr lang="en" dirty="0"/>
              <a:t>Many of the steps that a researcher can take to address irreproducibility of published research also improves the reusability of their research for themselves, </a:t>
            </a:r>
            <a:r>
              <a:rPr lang="en" dirty="0" err="1"/>
              <a:t>labmates</a:t>
            </a:r>
            <a:r>
              <a:rPr lang="en" dirty="0"/>
              <a:t>, and close collaborators.</a:t>
            </a: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65c582d6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65c582d6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a:effectLst/>
              </a:rPr>
              <a:t>Artifact Review and Badging. Retrieved August 1, 2020 from </a:t>
            </a:r>
            <a:r>
              <a:rPr lang="en-US" dirty="0">
                <a:effectLst/>
                <a:hlinkClick r:id="rId3"/>
              </a:rPr>
              <a:t>https://www.acm.org/publications/policies/artifact-review-badging</a:t>
            </a:r>
            <a:endParaRPr lang="en-US" dirty="0">
              <a:effectLst/>
            </a:endParaRPr>
          </a:p>
          <a:p>
            <a:pPr marL="285750" indent="-285750">
              <a:lnSpc>
                <a:spcPct val="100000"/>
              </a:lnSpc>
              <a:spcBef>
                <a:spcPts val="444"/>
              </a:spcBef>
            </a:pPr>
            <a:endParaRPr lang="en-US" sz="1100" i="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indent="-285750">
              <a:lnSpc>
                <a:spcPct val="100000"/>
              </a:lnSpc>
              <a:spcBef>
                <a:spcPts val="444"/>
              </a:spcBef>
            </a:pPr>
            <a:r>
              <a:rPr lang="en-US" sz="1100" i="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Repeatability</a:t>
            </a:r>
            <a:r>
              <a:rPr lang="en-US" sz="1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US" sz="11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Same team; same experimental setup — a researcher can reliably repeat her own computation</a:t>
            </a:r>
            <a:endPar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285750" indent="-285750">
              <a:lnSpc>
                <a:spcPct val="100000"/>
              </a:lnSpc>
              <a:spcBef>
                <a:spcPts val="444"/>
              </a:spcBef>
            </a:pPr>
            <a:r>
              <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Reproducibility: Different team; same experimental setup — an independent group can obtain the same result result by repeating the same experiment </a:t>
            </a:r>
          </a:p>
          <a:p>
            <a:pPr marL="285750" indent="-285750">
              <a:lnSpc>
                <a:spcPct val="100000"/>
              </a:lnSpc>
              <a:spcBef>
                <a:spcPts val="444"/>
              </a:spcBef>
            </a:pPr>
            <a:r>
              <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Replicability: Different team; different experimental setup — an independent group can obtain the same result by doing a different experiment</a:t>
            </a:r>
          </a:p>
          <a:p>
            <a:pPr marL="285750" indent="-285750">
              <a:lnSpc>
                <a:spcPct val="100000"/>
              </a:lnSpc>
              <a:spcBef>
                <a:spcPts val="444"/>
              </a:spcBef>
            </a:pPr>
            <a:endPar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285750" indent="-285750">
              <a:lnSpc>
                <a:spcPct val="100000"/>
              </a:lnSpc>
              <a:spcBef>
                <a:spcPts val="444"/>
              </a:spcBef>
            </a:pPr>
            <a:r>
              <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Our definition is based on </a:t>
            </a:r>
            <a:r>
              <a:rPr lang="en-US" sz="1100" dirty="0" err="1">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Stodden</a:t>
            </a:r>
            <a:r>
              <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100" dirty="0" err="1">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Leisch</a:t>
            </a:r>
            <a:r>
              <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 &amp; Peng (2014) , which is itself based on definitions from </a:t>
            </a:r>
            <a:r>
              <a:rPr lang="en-US" sz="1100" dirty="0" err="1">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Claerbout</a:t>
            </a:r>
            <a:r>
              <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lang="en-US" sz="1100" dirty="0" err="1">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Donoho</a:t>
            </a:r>
            <a:r>
              <a:rPr lang="en-US" sz="11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 and Peng</a:t>
            </a:r>
          </a:p>
        </p:txBody>
      </p:sp>
    </p:spTree>
    <p:extLst>
      <p:ext uri="{BB962C8B-B14F-4D97-AF65-F5344CB8AC3E}">
        <p14:creationId xmlns:p14="http://schemas.microsoft.com/office/powerpoint/2010/main" val="156607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fbc9ca9f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3fbc9ca9f9_0_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dirty="0"/>
              <a:t>For our purposes, computational reproducibility is the ability for a new researcher to rerun the data and code of the original research to create the same figures, tables, and values shared by the original researcher.</a:t>
            </a:r>
            <a:endParaRPr dirty="0"/>
          </a:p>
          <a:p>
            <a:pPr marL="914400" lvl="1" indent="-317500" algn="l" rtl="0">
              <a:spcBef>
                <a:spcPts val="0"/>
              </a:spcBef>
              <a:spcAft>
                <a:spcPts val="0"/>
              </a:spcAft>
              <a:buSzPts val="1400"/>
              <a:buChar char="○"/>
            </a:pPr>
            <a:r>
              <a:rPr lang="en" dirty="0"/>
              <a:t>Almost all research relies on software and code for some aspect of its methods. Computational reproducibility relies on the sharing of that software and code in addition to a published narrative of the methods. This is why the founders of our idea of reproducibility describe a published article as just an advertising of the research. The actual research includes our research software and code.</a:t>
            </a:r>
            <a:endParaRPr dirty="0"/>
          </a:p>
          <a:p>
            <a:pPr marL="457200" lvl="0" indent="-317500" algn="l" rtl="0">
              <a:spcBef>
                <a:spcPts val="0"/>
              </a:spcBef>
              <a:spcAft>
                <a:spcPts val="0"/>
              </a:spcAft>
              <a:buSzPts val="1400"/>
              <a:buChar char="●"/>
            </a:pPr>
            <a:r>
              <a:rPr lang="en" dirty="0"/>
              <a:t>Unavailable code and methods is a barrier to computational reproducibility. So to improve computational reproducibility, we want to know how best to share our methods and code.</a:t>
            </a: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fbc9ca9f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3fbc9ca9f9_0_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US" dirty="0"/>
              <a:t>Oftentimes, raw data sets are large and complex or not publicly available</a:t>
            </a:r>
          </a:p>
          <a:p>
            <a:pPr marL="457200" marR="0" lvl="0" indent="-317500" algn="l" rtl="0">
              <a:lnSpc>
                <a:spcPct val="100000"/>
              </a:lnSpc>
              <a:spcBef>
                <a:spcPts val="0"/>
              </a:spcBef>
              <a:spcAft>
                <a:spcPts val="0"/>
              </a:spcAft>
              <a:buClr>
                <a:schemeClr val="dk1"/>
              </a:buClr>
              <a:buSzPts val="1400"/>
              <a:buFont typeface="Arial"/>
              <a:buChar char="●"/>
            </a:pPr>
            <a:r>
              <a:rPr lang="en-US" dirty="0"/>
              <a:t>Provenance tracking is important document the full chain of computational events along the research pipeline from raw data to conclusion </a:t>
            </a:r>
          </a:p>
          <a:p>
            <a:pPr marL="457200" marR="0" lvl="0" indent="-317500" algn="l" rtl="0">
              <a:lnSpc>
                <a:spcPct val="100000"/>
              </a:lnSpc>
              <a:spcBef>
                <a:spcPts val="0"/>
              </a:spcBef>
              <a:spcAft>
                <a:spcPts val="0"/>
              </a:spcAft>
              <a:buClr>
                <a:schemeClr val="dk1"/>
              </a:buClr>
              <a:buSzPts val="1400"/>
              <a:buFont typeface="Arial"/>
              <a:buChar char="●"/>
            </a:pPr>
            <a:r>
              <a:rPr lang="en" u="sng" dirty="0">
                <a:solidFill>
                  <a:schemeClr val="hlink"/>
                </a:solidFill>
                <a:hlinkClick r:id="rId3"/>
              </a:rPr>
              <a:t>The Practice of Reproducible Research</a:t>
            </a:r>
            <a:r>
              <a:rPr lang="en" u="none" dirty="0">
                <a:solidFill>
                  <a:schemeClr val="hlink"/>
                </a:solidFill>
              </a:rPr>
              <a:t> gives this advise on provenance tracking:</a:t>
            </a:r>
            <a:endParaRPr lang="en-US" dirty="0"/>
          </a:p>
          <a:p>
            <a:pPr marL="914400" marR="0" lvl="1" indent="-317500" algn="l" rtl="0">
              <a:lnSpc>
                <a:spcPct val="100000"/>
              </a:lnSpc>
              <a:spcBef>
                <a:spcPts val="0"/>
              </a:spcBef>
              <a:spcAft>
                <a:spcPts val="0"/>
              </a:spcAft>
              <a:buClr>
                <a:schemeClr val="dk1"/>
              </a:buClr>
              <a:buSzPts val="1400"/>
              <a:buFont typeface="Arial"/>
              <a:buChar char="●"/>
            </a:pPr>
            <a:r>
              <a:rPr lang="en-US" dirty="0"/>
              <a:t>Record what software was used to process the raw data.  Include the version of the software, what settings and parameters were chosen.</a:t>
            </a:r>
          </a:p>
          <a:p>
            <a:pPr marL="914400" marR="0" lvl="1" indent="-317500" algn="l" rtl="0">
              <a:lnSpc>
                <a:spcPct val="100000"/>
              </a:lnSpc>
              <a:spcBef>
                <a:spcPts val="0"/>
              </a:spcBef>
              <a:spcAft>
                <a:spcPts val="0"/>
              </a:spcAft>
              <a:buClr>
                <a:schemeClr val="dk1"/>
              </a:buClr>
              <a:buSzPts val="1400"/>
              <a:buFont typeface="Arial"/>
              <a:buChar char="●"/>
            </a:pPr>
            <a:r>
              <a:rPr lang="en-US" dirty="0"/>
              <a:t>If databases were accessed, include the exact query used and access dates</a:t>
            </a:r>
          </a:p>
          <a:p>
            <a:pPr marL="914400" marR="0" lvl="1" indent="-317500" algn="l" rtl="0">
              <a:lnSpc>
                <a:spcPct val="100000"/>
              </a:lnSpc>
              <a:spcBef>
                <a:spcPts val="0"/>
              </a:spcBef>
              <a:spcAft>
                <a:spcPts val="0"/>
              </a:spcAft>
              <a:buClr>
                <a:schemeClr val="dk1"/>
              </a:buClr>
              <a:buSzPts val="1400"/>
              <a:buFont typeface="Arial"/>
              <a:buChar char="●"/>
            </a:pPr>
            <a:r>
              <a:rPr lang="en-US" dirty="0"/>
              <a:t>Include all scripts for data cleaning and explain decisions about data that was decarded or missing</a:t>
            </a: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625005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a:p>
            <a:pPr marL="0" marR="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2208941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fbc9ca9f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3fbc9ca9f9_0_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Remember that, like reproducibility generally, computational reproducibility is a spectrum. Integrating one or two new practices into your research will make your research more reproducible - it is not all or nothing. And each of these steps will benefit yourself first!</a:t>
            </a:r>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3294184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40d73430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40d73430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We are living in a golden age of reproducibility guidance for researchers. </a:t>
            </a:r>
            <a:endParaRPr dirty="0"/>
          </a:p>
          <a:p>
            <a:pPr marL="457200" lvl="0" indent="-317500" algn="l" rtl="0">
              <a:spcBef>
                <a:spcPts val="0"/>
              </a:spcBef>
              <a:spcAft>
                <a:spcPts val="0"/>
              </a:spcAft>
              <a:buSzPts val="1400"/>
              <a:buChar char="●"/>
            </a:pPr>
            <a:r>
              <a:rPr lang="en" dirty="0"/>
              <a:t>Guidance on reproducible best practices is necessarily specific to discipline and research method, so it is best to look for examples of guidance specific to your discipline.</a:t>
            </a:r>
            <a:endParaRPr dirty="0"/>
          </a:p>
          <a:p>
            <a:pPr marL="457200" lvl="0" indent="-317500" algn="l" rtl="0">
              <a:spcBef>
                <a:spcPts val="0"/>
              </a:spcBef>
              <a:spcAft>
                <a:spcPts val="0"/>
              </a:spcAft>
              <a:buSzPts val="1400"/>
              <a:buChar char="●"/>
            </a:pPr>
            <a:r>
              <a:rPr lang="en" dirty="0"/>
              <a:t>One great guidance document that is appropriate across disciplines is this free </a:t>
            </a:r>
            <a:r>
              <a:rPr lang="en" dirty="0" err="1"/>
              <a:t>gitbook</a:t>
            </a:r>
            <a:r>
              <a:rPr lang="en" dirty="0"/>
              <a:t>: </a:t>
            </a:r>
            <a:r>
              <a:rPr lang="en" u="sng" dirty="0">
                <a:solidFill>
                  <a:schemeClr val="hlink"/>
                </a:solidFill>
                <a:hlinkClick r:id="rId3"/>
              </a:rPr>
              <a:t>The Practice of Reproducible Research</a:t>
            </a:r>
            <a:r>
              <a:rPr lang="en" dirty="0"/>
              <a:t>. The strength of this book is that it includes case studies, which bridge the gap between theory and practice with real-life examples of researchers.</a:t>
            </a:r>
            <a:endParaRPr dirty="0"/>
          </a:p>
          <a:p>
            <a:pPr marL="457200" lvl="0" indent="-317500" algn="l" rtl="0">
              <a:spcBef>
                <a:spcPts val="0"/>
              </a:spcBef>
              <a:spcAft>
                <a:spcPts val="0"/>
              </a:spcAft>
              <a:buSzPts val="1400"/>
              <a:buChar char="●"/>
            </a:pPr>
            <a:r>
              <a:rPr lang="en" dirty="0"/>
              <a:t>I have also included two more recommendations of computational reproducibility guidance in the example capsule we will be working with in a moment.</a:t>
            </a:r>
            <a:endParaRPr dirty="0"/>
          </a:p>
          <a:p>
            <a:pPr marL="457200" lvl="0" indent="-317500" algn="l" rtl="0">
              <a:spcBef>
                <a:spcPts val="0"/>
              </a:spcBef>
              <a:spcAft>
                <a:spcPts val="0"/>
              </a:spcAft>
              <a:buSzPts val="1400"/>
              <a:buChar char="●"/>
            </a:pPr>
            <a:r>
              <a:rPr lang="en" dirty="0"/>
              <a:t>Despite the diversity of guidance, there are four facets or themes to reproducibility guidance that repeat across disciplines:</a:t>
            </a:r>
            <a:endParaRPr dirty="0"/>
          </a:p>
          <a:p>
            <a:pPr marL="914400" lvl="1" indent="-317500" algn="l" rtl="0">
              <a:spcBef>
                <a:spcPts val="0"/>
              </a:spcBef>
              <a:spcAft>
                <a:spcPts val="0"/>
              </a:spcAft>
              <a:buSzPts val="1400"/>
              <a:buChar char="○"/>
            </a:pPr>
            <a:r>
              <a:rPr lang="en" dirty="0"/>
              <a:t>Organization</a:t>
            </a:r>
            <a:endParaRPr dirty="0"/>
          </a:p>
          <a:p>
            <a:pPr marL="914400" lvl="1" indent="-317500" algn="l" rtl="0">
              <a:spcBef>
                <a:spcPts val="0"/>
              </a:spcBef>
              <a:spcAft>
                <a:spcPts val="0"/>
              </a:spcAft>
              <a:buSzPts val="1400"/>
              <a:buChar char="○"/>
            </a:pPr>
            <a:r>
              <a:rPr lang="en" dirty="0"/>
              <a:t>Documentation</a:t>
            </a:r>
            <a:endParaRPr dirty="0"/>
          </a:p>
          <a:p>
            <a:pPr marL="914400" lvl="1" indent="-317500" algn="l" rtl="0">
              <a:spcBef>
                <a:spcPts val="0"/>
              </a:spcBef>
              <a:spcAft>
                <a:spcPts val="0"/>
              </a:spcAft>
              <a:buSzPts val="1400"/>
              <a:buChar char="○"/>
            </a:pPr>
            <a:r>
              <a:rPr lang="en" dirty="0"/>
              <a:t>Automation</a:t>
            </a:r>
            <a:endParaRPr dirty="0"/>
          </a:p>
          <a:p>
            <a:pPr marL="914400" lvl="1" indent="-317500" algn="l" rtl="0">
              <a:spcBef>
                <a:spcPts val="0"/>
              </a:spcBef>
              <a:spcAft>
                <a:spcPts val="0"/>
              </a:spcAft>
              <a:buSzPts val="1400"/>
              <a:buChar char="○"/>
            </a:pPr>
            <a:r>
              <a:rPr lang="en" dirty="0"/>
              <a:t>Dissemination</a:t>
            </a:r>
            <a:endParaRPr dirty="0"/>
          </a:p>
          <a:p>
            <a:pPr marL="457200" lvl="0" indent="-317500" algn="l" rtl="0">
              <a:spcBef>
                <a:spcPts val="0"/>
              </a:spcBef>
              <a:spcAft>
                <a:spcPts val="0"/>
              </a:spcAft>
              <a:buSzPts val="1400"/>
              <a:buChar char="●"/>
            </a:pPr>
            <a:r>
              <a:rPr lang="en" dirty="0"/>
              <a:t>But ultimately each of us needs to pick our battles and the battle I am now going to pic with you is that dependencies are bad and you probably have too many of them.</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67e5903ee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67e5903e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dirty="0"/>
              <a:t>We can take a 10 minute break after questions </a:t>
            </a:r>
            <a:endParaRPr dirty="0"/>
          </a:p>
          <a:p>
            <a:pPr marL="457200" marR="0" lvl="0" indent="-317500" algn="l" rtl="0">
              <a:lnSpc>
                <a:spcPct val="100000"/>
              </a:lnSpc>
              <a:spcBef>
                <a:spcPts val="0"/>
              </a:spcBef>
              <a:spcAft>
                <a:spcPts val="0"/>
              </a:spcAft>
              <a:buSzPts val="1400"/>
              <a:buChar char="●"/>
            </a:pPr>
            <a:r>
              <a:rPr lang="en" dirty="0"/>
              <a:t>When we come back, we will begin our discussion of documentation</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How will we try to accomplish our Workshop POP?</a:t>
            </a:r>
            <a:endParaRPr dirty="0"/>
          </a:p>
        </p:txBody>
      </p:sp>
    </p:spTree>
    <p:extLst>
      <p:ext uri="{BB962C8B-B14F-4D97-AF65-F5344CB8AC3E}">
        <p14:creationId xmlns:p14="http://schemas.microsoft.com/office/powerpoint/2010/main" val="214121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7220a74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7220a74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fd54dcc8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fd54dcc8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Learning from Woodbridge’s finding, we can organize for reproducibility:</a:t>
            </a:r>
            <a:endParaRPr/>
          </a:p>
          <a:p>
            <a:pPr marL="457200" lvl="0" indent="-317500" algn="l" rtl="0">
              <a:spcBef>
                <a:spcPts val="0"/>
              </a:spcBef>
              <a:spcAft>
                <a:spcPts val="0"/>
              </a:spcAft>
              <a:buSzPts val="1400"/>
              <a:buChar char="●"/>
            </a:pPr>
            <a:r>
              <a:rPr lang="en"/>
              <a:t>Archive the exact versions of data used and include them in your repository.</a:t>
            </a:r>
            <a:endParaRPr/>
          </a:p>
          <a:p>
            <a:pPr marL="457200" lvl="0" indent="-317500" algn="l" rtl="0">
              <a:spcBef>
                <a:spcPts val="0"/>
              </a:spcBef>
              <a:spcAft>
                <a:spcPts val="0"/>
              </a:spcAft>
              <a:buSzPts val="1400"/>
              <a:buChar char="●"/>
            </a:pPr>
            <a:r>
              <a:rPr lang="en"/>
              <a:t>Bundle dependencies and include them in your repository rather than retrieve on demand.</a:t>
            </a:r>
            <a:endParaRPr/>
          </a:p>
          <a:p>
            <a:pPr marL="457200" lvl="0" indent="-317500" algn="l" rtl="0">
              <a:spcBef>
                <a:spcPts val="0"/>
              </a:spcBef>
              <a:spcAft>
                <a:spcPts val="0"/>
              </a:spcAft>
              <a:buSzPts val="1400"/>
              <a:buChar char="●"/>
            </a:pPr>
            <a:r>
              <a:rPr lang="en"/>
              <a:t>Link to repositories rather than individual code files or data files.</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e15af0ea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e15af0ea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The first thing that Mark Woodbridge and his colleagues learned was that the files, data, and dependencies needed to execute analyses were often missing from the publication or accompanying repository.</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fd54dcc8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fd54dcc8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So, the first way to overcome the risk of missing files, data, or dependencies that Woodbridge found is to put everything in one repository.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Therefore, exercise 2 will be to create one repository for all our research materials. We will use Code Ocean in this workshop, but you could do this locally with a file folder or using a git repository.</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3818ff0c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3818ff0c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Everyone put your pink sticky up!</a:t>
            </a:r>
            <a:endParaRPr dirty="0"/>
          </a:p>
          <a:p>
            <a:pPr marL="457200" lvl="0" indent="-317500" algn="l" rtl="0">
              <a:spcBef>
                <a:spcPts val="0"/>
              </a:spcBef>
              <a:spcAft>
                <a:spcPts val="0"/>
              </a:spcAft>
              <a:buSzPts val="1400"/>
              <a:buChar char="●"/>
            </a:pPr>
            <a:r>
              <a:rPr lang="en" dirty="0"/>
              <a:t>We are going to create a Code Ocean account to create a repository, called a “capsule”, on Code Ocean for all research materials.</a:t>
            </a:r>
            <a:endParaRPr dirty="0"/>
          </a:p>
          <a:p>
            <a:pPr marL="457200" lvl="0" indent="-317500" algn="l" rtl="0">
              <a:spcBef>
                <a:spcPts val="0"/>
              </a:spcBef>
              <a:spcAft>
                <a:spcPts val="0"/>
              </a:spcAft>
              <a:buSzPts val="1400"/>
              <a:buChar char="●"/>
            </a:pPr>
            <a:r>
              <a:rPr lang="en" dirty="0"/>
              <a:t>Participants should:</a:t>
            </a:r>
            <a:endParaRPr dirty="0"/>
          </a:p>
          <a:p>
            <a:pPr marL="914400" lvl="1" indent="-317500" algn="l" rtl="0">
              <a:spcBef>
                <a:spcPts val="0"/>
              </a:spcBef>
              <a:spcAft>
                <a:spcPts val="0"/>
              </a:spcAft>
              <a:buSzPts val="1400"/>
              <a:buChar char="○"/>
            </a:pPr>
            <a:r>
              <a:rPr lang="en" dirty="0"/>
              <a:t>Go to </a:t>
            </a:r>
            <a:r>
              <a:rPr lang="en" u="sng" dirty="0">
                <a:solidFill>
                  <a:schemeClr val="hlink"/>
                </a:solidFill>
                <a:hlinkClick r:id="rId3"/>
              </a:rPr>
              <a:t>https://codeocean.com/</a:t>
            </a:r>
            <a:endParaRPr dirty="0"/>
          </a:p>
          <a:p>
            <a:pPr marL="914400" lvl="1" indent="-317500" algn="l" rtl="0">
              <a:spcBef>
                <a:spcPts val="0"/>
              </a:spcBef>
              <a:spcAft>
                <a:spcPts val="0"/>
              </a:spcAft>
              <a:buSzPts val="1400"/>
              <a:buChar char="○"/>
            </a:pPr>
            <a:r>
              <a:rPr lang="en" dirty="0"/>
              <a:t>Sign up</a:t>
            </a:r>
            <a:endParaRPr dirty="0"/>
          </a:p>
          <a:p>
            <a:pPr marL="914400" lvl="1" indent="-317500" algn="l" rtl="0">
              <a:spcBef>
                <a:spcPts val="0"/>
              </a:spcBef>
              <a:spcAft>
                <a:spcPts val="0"/>
              </a:spcAft>
              <a:buSzPts val="1400"/>
              <a:buChar char="○"/>
            </a:pPr>
            <a:r>
              <a:rPr lang="en" dirty="0"/>
              <a:t>They will need to verify their email address (sometimes they will need to resend this several times).</a:t>
            </a:r>
            <a:endParaRPr dirty="0"/>
          </a:p>
          <a:p>
            <a:pPr marL="457200" lvl="0" indent="-317500" algn="l" rtl="0">
              <a:spcBef>
                <a:spcPts val="0"/>
              </a:spcBef>
              <a:spcAft>
                <a:spcPts val="0"/>
              </a:spcAft>
              <a:buSzPts val="1400"/>
              <a:buChar char="●"/>
            </a:pPr>
            <a:r>
              <a:rPr lang="en" dirty="0"/>
              <a:t>Participants can delete their account and opt out of any communications if you wish! There is a check box on the survey where they should select “No” to receiving news if they wish.</a:t>
            </a:r>
            <a:endParaRPr dirty="0"/>
          </a:p>
          <a:p>
            <a:pPr marL="457200" lvl="0" indent="-317500" algn="l" rtl="0">
              <a:spcBef>
                <a:spcPts val="0"/>
              </a:spcBef>
              <a:spcAft>
                <a:spcPts val="0"/>
              </a:spcAft>
              <a:buSzPts val="1400"/>
              <a:buChar char="●"/>
            </a:pPr>
            <a:r>
              <a:rPr lang="en" dirty="0"/>
              <a:t>Code Ocean is for completing the exercises only, but the exercises can make code more reproducible no matter which platform participants which to use for themselves in the future.</a:t>
            </a:r>
            <a:endParaRPr dirty="0"/>
          </a:p>
          <a:p>
            <a:pPr marL="457200" lvl="0" indent="-317500" algn="l" rtl="0">
              <a:spcBef>
                <a:spcPts val="0"/>
              </a:spcBef>
              <a:spcAft>
                <a:spcPts val="0"/>
              </a:spcAft>
              <a:buSzPts val="1400"/>
              <a:buChar char="●"/>
            </a:pPr>
            <a:r>
              <a:rPr lang="en" dirty="0"/>
              <a:t>Once they have successfully created an account, they should switch to a green sticky.</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61208be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61208be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Participants should</a:t>
            </a:r>
            <a:endParaRPr dirty="0"/>
          </a:p>
          <a:p>
            <a:pPr marL="914400" lvl="1" indent="-317500" algn="l" rtl="0">
              <a:spcBef>
                <a:spcPts val="0"/>
              </a:spcBef>
              <a:spcAft>
                <a:spcPts val="0"/>
              </a:spcAft>
              <a:buSzPts val="1400"/>
              <a:buChar char="○"/>
            </a:pPr>
            <a:r>
              <a:rPr lang="en" dirty="0"/>
              <a:t>Ensure they are in “Classic” Code Ocean mode for the workshop.</a:t>
            </a:r>
            <a:endParaRPr dirty="0"/>
          </a:p>
          <a:p>
            <a:pPr marL="914400" lvl="1" indent="-317500" algn="l" rtl="0">
              <a:spcBef>
                <a:spcPts val="0"/>
              </a:spcBef>
              <a:spcAft>
                <a:spcPts val="0"/>
              </a:spcAft>
              <a:buSzPts val="1400"/>
              <a:buChar char="○"/>
            </a:pPr>
            <a:r>
              <a:rPr lang="en" dirty="0"/>
              <a:t>Select the ellipses [...].</a:t>
            </a:r>
            <a:endParaRPr dirty="0"/>
          </a:p>
          <a:p>
            <a:pPr marL="914400" lvl="1" indent="-317500" algn="l" rtl="0">
              <a:spcBef>
                <a:spcPts val="0"/>
              </a:spcBef>
              <a:spcAft>
                <a:spcPts val="0"/>
              </a:spcAft>
              <a:buSzPts val="1400"/>
              <a:buChar char="○"/>
            </a:pPr>
            <a:r>
              <a:rPr lang="en" dirty="0"/>
              <a:t>Click Duplicate</a:t>
            </a:r>
            <a:endParaRPr dirty="0"/>
          </a:p>
          <a:p>
            <a:pPr marL="457200" lvl="0" indent="-317500" algn="l" rtl="0">
              <a:spcBef>
                <a:spcPts val="0"/>
              </a:spcBef>
              <a:spcAft>
                <a:spcPts val="0"/>
              </a:spcAft>
              <a:buSzPts val="1400"/>
              <a:buChar char="●"/>
            </a:pPr>
            <a:r>
              <a:rPr lang="en" dirty="0"/>
              <a:t>Duplicating this capsule creates a copy owned by you, and you know you are successful when you have a capsule named “____ Workshop (copy)”</a:t>
            </a:r>
            <a:endParaRPr dirty="0"/>
          </a:p>
          <a:p>
            <a:pPr marL="457200" lvl="0" indent="-317500" algn="l" rtl="0">
              <a:spcBef>
                <a:spcPts val="0"/>
              </a:spcBef>
              <a:spcAft>
                <a:spcPts val="0"/>
              </a:spcAft>
              <a:buSzPts val="1400"/>
              <a:buChar char="●"/>
            </a:pPr>
            <a:r>
              <a:rPr lang="en" dirty="0"/>
              <a:t>Once they have successfully duplicated the capsule, they should switch to a green sticky.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About this capsule:</a:t>
            </a:r>
            <a:endParaRPr dirty="0"/>
          </a:p>
          <a:p>
            <a:pPr marL="457200" lvl="0" indent="-317500" algn="l" rtl="0">
              <a:spcBef>
                <a:spcPts val="0"/>
              </a:spcBef>
              <a:spcAft>
                <a:spcPts val="0"/>
              </a:spcAft>
              <a:buSzPts val="1400"/>
              <a:buChar char="●"/>
            </a:pPr>
            <a:r>
              <a:rPr lang="en" dirty="0"/>
              <a:t>This is an example and reference capsule for the workshop.</a:t>
            </a:r>
            <a:endParaRPr dirty="0"/>
          </a:p>
          <a:p>
            <a:pPr marL="457200" lvl="0" indent="-317500" algn="l" rtl="0">
              <a:spcBef>
                <a:spcPts val="0"/>
              </a:spcBef>
              <a:spcAft>
                <a:spcPts val="0"/>
              </a:spcAft>
              <a:buSzPts val="1400"/>
              <a:buChar char="●"/>
            </a:pPr>
            <a:r>
              <a:rPr lang="en" dirty="0"/>
              <a:t>It is a skeleton example of where are headed with our exercises.</a:t>
            </a:r>
            <a:endParaRPr dirty="0"/>
          </a:p>
          <a:p>
            <a:pPr marL="457200" lvl="0" indent="-317500" algn="l" rtl="0">
              <a:spcBef>
                <a:spcPts val="0"/>
              </a:spcBef>
              <a:spcAft>
                <a:spcPts val="0"/>
              </a:spcAft>
              <a:buSzPts val="1400"/>
              <a:buChar char="●"/>
            </a:pPr>
            <a:r>
              <a:rPr lang="en" dirty="0"/>
              <a:t>It also includes 3 papers that can be great resources for computational reproducibility if you wish to read further.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818ff0c8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3818ff0c8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For the exercises, start a new computer capsule and import the code from my </a:t>
            </a:r>
            <a:r>
              <a:rPr lang="en-US" dirty="0" err="1"/>
              <a:t>github</a:t>
            </a:r>
            <a:endParaRPr lang="en-US" dirty="0"/>
          </a:p>
          <a:p>
            <a:pPr marL="171450" lvl="0" indent="-171450" algn="l" rtl="0">
              <a:spcBef>
                <a:spcPts val="0"/>
              </a:spcBef>
              <a:spcAft>
                <a:spcPts val="0"/>
              </a:spcAft>
            </a:pPr>
            <a:r>
              <a:rPr lang="en-US" dirty="0"/>
              <a:t>Alternatively, you may want to import your own project</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3156712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d54dcc8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fd54dcc8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a:solidFill>
                <a:schemeClr val="dk2"/>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89fd03f4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89fd03f4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How do we organize for reproducibility?</a:t>
            </a:r>
            <a:endParaRPr dirty="0"/>
          </a:p>
          <a:p>
            <a:pPr marL="457200" lvl="0" indent="-317500" algn="l" rtl="0">
              <a:lnSpc>
                <a:spcPct val="115000"/>
              </a:lnSpc>
              <a:spcBef>
                <a:spcPts val="0"/>
              </a:spcBef>
              <a:spcAft>
                <a:spcPts val="0"/>
              </a:spcAft>
              <a:buSzPts val="1400"/>
              <a:buChar char="●"/>
            </a:pPr>
            <a:r>
              <a:rPr lang="en" dirty="0"/>
              <a:t>For your reference, we have created these reference slides within the slide deck with key points, tools, and resources.</a:t>
            </a:r>
            <a:endParaRPr dirty="0"/>
          </a:p>
          <a:p>
            <a:pPr marL="457200" lvl="0" indent="-317500" algn="l" rtl="0">
              <a:lnSpc>
                <a:spcPct val="115000"/>
              </a:lnSpc>
              <a:spcBef>
                <a:spcPts val="0"/>
              </a:spcBef>
              <a:spcAft>
                <a:spcPts val="0"/>
              </a:spcAft>
              <a:buSzPts val="1400"/>
              <a:buChar char="●"/>
            </a:pPr>
            <a:r>
              <a:rPr lang="en" dirty="0"/>
              <a:t>We won’t spend time on these reference slides as they are intended for your future reference, and will just go over the main points.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Reproducible organization includes:</a:t>
            </a:r>
            <a:endParaRPr dirty="0"/>
          </a:p>
          <a:p>
            <a:pPr marL="457200" lvl="0" indent="-317500" algn="l" rtl="0">
              <a:lnSpc>
                <a:spcPct val="115000"/>
              </a:lnSpc>
              <a:spcBef>
                <a:spcPts val="0"/>
              </a:spcBef>
              <a:spcAft>
                <a:spcPts val="0"/>
              </a:spcAft>
              <a:buSzPts val="1400"/>
              <a:buChar char="●"/>
            </a:pPr>
            <a:r>
              <a:rPr lang="en" dirty="0"/>
              <a:t>Creating one repository for all your research materials.</a:t>
            </a:r>
            <a:endParaRPr dirty="0"/>
          </a:p>
          <a:p>
            <a:pPr marL="457200" lvl="0" indent="-317500" algn="l" rtl="0">
              <a:lnSpc>
                <a:spcPct val="115000"/>
              </a:lnSpc>
              <a:spcBef>
                <a:spcPts val="0"/>
              </a:spcBef>
              <a:spcAft>
                <a:spcPts val="0"/>
              </a:spcAft>
              <a:buSzPts val="1400"/>
              <a:buChar char="●"/>
            </a:pPr>
            <a:r>
              <a:rPr lang="en" dirty="0"/>
              <a:t>Separating data and code.</a:t>
            </a:r>
            <a:endParaRPr dirty="0"/>
          </a:p>
          <a:p>
            <a:pPr marL="457200" lvl="0" indent="-317500" algn="l" rtl="0">
              <a:lnSpc>
                <a:spcPct val="115000"/>
              </a:lnSpc>
              <a:spcBef>
                <a:spcPts val="0"/>
              </a:spcBef>
              <a:spcAft>
                <a:spcPts val="0"/>
              </a:spcAft>
              <a:buSzPts val="1400"/>
              <a:buChar char="●"/>
            </a:pPr>
            <a:r>
              <a:rPr lang="en" dirty="0"/>
              <a:t>And saving your results explicitly as a function of your data and code.</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Free tools are available to help organize your research materials:</a:t>
            </a:r>
            <a:endParaRPr dirty="0"/>
          </a:p>
          <a:p>
            <a:pPr marL="457200" lvl="0" indent="-317500" algn="l" rtl="0">
              <a:lnSpc>
                <a:spcPct val="115000"/>
              </a:lnSpc>
              <a:spcBef>
                <a:spcPts val="0"/>
              </a:spcBef>
              <a:spcAft>
                <a:spcPts val="0"/>
              </a:spcAft>
              <a:buSzPts val="1400"/>
              <a:buChar char="●"/>
            </a:pPr>
            <a:r>
              <a:rPr lang="en" dirty="0"/>
              <a:t>The OSF is a free, open source, collaboration tool.</a:t>
            </a:r>
            <a:endParaRPr dirty="0"/>
          </a:p>
          <a:p>
            <a:pPr marL="457200" lvl="0" indent="-317500" algn="l" rtl="0">
              <a:lnSpc>
                <a:spcPct val="115000"/>
              </a:lnSpc>
              <a:spcBef>
                <a:spcPts val="0"/>
              </a:spcBef>
              <a:spcAft>
                <a:spcPts val="0"/>
              </a:spcAft>
              <a:buSzPts val="1400"/>
              <a:buChar char="●"/>
            </a:pPr>
            <a:r>
              <a:rPr lang="en" dirty="0" err="1"/>
              <a:t>Github</a:t>
            </a:r>
            <a:r>
              <a:rPr lang="en" dirty="0"/>
              <a:t> provides free public repositories for collaborative coding and project management.</a:t>
            </a:r>
            <a:endParaRPr dirty="0"/>
          </a:p>
          <a:p>
            <a:pPr marL="457200" lvl="0" indent="-317500" algn="l" rtl="0">
              <a:lnSpc>
                <a:spcPct val="115000"/>
              </a:lnSpc>
              <a:spcBef>
                <a:spcPts val="0"/>
              </a:spcBef>
              <a:spcAft>
                <a:spcPts val="0"/>
              </a:spcAft>
              <a:buSzPts val="1400"/>
              <a:buChar char="●"/>
            </a:pPr>
            <a:r>
              <a:rPr lang="en" dirty="0"/>
              <a:t>Electronic lab notebooks help to organize a lab, and Harvard’s Features Matrix is a great place to start comparing them.</a:t>
            </a:r>
            <a:endParaRPr dirty="0"/>
          </a:p>
          <a:p>
            <a:pPr marL="457200" lvl="0" indent="-317500" algn="l" rtl="0">
              <a:lnSpc>
                <a:spcPct val="115000"/>
              </a:lnSpc>
              <a:spcBef>
                <a:spcPts val="0"/>
              </a:spcBef>
              <a:spcAft>
                <a:spcPts val="0"/>
              </a:spcAft>
              <a:buSzPts val="1400"/>
              <a:buChar char="●"/>
            </a:pPr>
            <a:r>
              <a:rPr lang="en" dirty="0"/>
              <a:t>Code Ocean structures their repository to separate data and code and save results explicitly.</a:t>
            </a:r>
            <a:endParaRPr dirty="0"/>
          </a:p>
          <a:p>
            <a:pPr marL="0" lvl="0" indent="0" algn="l" rtl="0">
              <a:lnSpc>
                <a:spcPct val="115000"/>
              </a:lnSpc>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ea1d588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g8ea1d58875_0_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 sz="1300" dirty="0">
                <a:solidFill>
                  <a:srgbClr val="434343"/>
                </a:solidFill>
                <a:highlight>
                  <a:schemeClr val="lt1"/>
                </a:highlight>
              </a:rPr>
              <a:t>Knuth, Donald E. 1992. “Literate Programming.” CSLI Lecture Notes, Stanford, CA: Center for the Study of Language and Information (CSLI), 1992 1. </a:t>
            </a: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38367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ea1d5887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ea1d5887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ea1d588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g8ea1d58875_0_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 sz="1300" dirty="0">
                <a:solidFill>
                  <a:srgbClr val="434343"/>
                </a:solidFill>
                <a:highlight>
                  <a:schemeClr val="lt1"/>
                </a:highlight>
              </a:rPr>
              <a:t>Knuth, Donald E. 1992. “Literate Programming.” CSLI Lecture Notes, Stanford, CA: Center for the Study of Language and Information (CSLI), 1992 1. </a:t>
            </a: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647279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ea1d588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g8ea1d58875_0_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 sz="1300" dirty="0">
                <a:solidFill>
                  <a:srgbClr val="434343"/>
                </a:solidFill>
                <a:highlight>
                  <a:schemeClr val="lt1"/>
                </a:highlight>
              </a:rPr>
              <a:t>Knuth, Donald E. 1992. “Literate Programming.” CSLI Lecture Notes, Stanford, CA: Center for the Study of Language and Information (CSLI), 1992 1. </a:t>
            </a: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2308307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072fa630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072fa630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ea1d588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g8ea1d58875_0_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sz="1400" dirty="0">
                <a:highlight>
                  <a:schemeClr val="lt1"/>
                </a:highlight>
                <a:hlinkClick r:id="rId3"/>
              </a:rPr>
              <a:t>https://www.go-fair.org/fair-principles/</a:t>
            </a:r>
            <a:endParaRPr lang="en-US" sz="1400" dirty="0">
              <a:highlight>
                <a:schemeClr val="lt1"/>
              </a:highlight>
            </a:endParaRPr>
          </a:p>
          <a:p>
            <a:r>
              <a:rPr lang="en-US" dirty="0">
                <a:effectLst/>
              </a:rPr>
              <a:t>Mark D. Wilkinson, Michel Dumontier, </a:t>
            </a:r>
            <a:r>
              <a:rPr lang="en-US" dirty="0" err="1">
                <a:effectLst/>
              </a:rPr>
              <a:t>IJsbrand</a:t>
            </a:r>
            <a:r>
              <a:rPr lang="en-US" dirty="0">
                <a:effectLst/>
              </a:rPr>
              <a:t> Jan </a:t>
            </a:r>
            <a:r>
              <a:rPr lang="en-US" dirty="0" err="1">
                <a:effectLst/>
              </a:rPr>
              <a:t>Aalbersberg</a:t>
            </a:r>
            <a:r>
              <a:rPr lang="en-US" dirty="0">
                <a:effectLst/>
              </a:rPr>
              <a:t>, Gabrielle Appleton, Myles Axton, Arie </a:t>
            </a:r>
            <a:r>
              <a:rPr lang="en-US" dirty="0" err="1">
                <a:effectLst/>
              </a:rPr>
              <a:t>Baak</a:t>
            </a:r>
            <a:r>
              <a:rPr lang="en-US" dirty="0">
                <a:effectLst/>
              </a:rPr>
              <a:t>, </a:t>
            </a:r>
            <a:r>
              <a:rPr lang="en-US" dirty="0" err="1">
                <a:effectLst/>
              </a:rPr>
              <a:t>Niklas</a:t>
            </a:r>
            <a:r>
              <a:rPr lang="en-US" dirty="0">
                <a:effectLst/>
              </a:rPr>
              <a:t> Blomberg, Jan-Willem </a:t>
            </a:r>
            <a:r>
              <a:rPr lang="en-US" dirty="0" err="1">
                <a:effectLst/>
              </a:rPr>
              <a:t>Boiten</a:t>
            </a:r>
            <a:r>
              <a:rPr lang="en-US" dirty="0">
                <a:effectLst/>
              </a:rPr>
              <a:t>, Luiz Bonino da Silva Santos, Philip E. </a:t>
            </a:r>
            <a:r>
              <a:rPr lang="en-US" dirty="0" err="1">
                <a:effectLst/>
              </a:rPr>
              <a:t>Bourne</a:t>
            </a:r>
            <a:r>
              <a:rPr lang="en-US" dirty="0">
                <a:effectLst/>
              </a:rPr>
              <a:t>, </a:t>
            </a:r>
            <a:r>
              <a:rPr lang="en-US" dirty="0" err="1">
                <a:effectLst/>
              </a:rPr>
              <a:t>Jildau</a:t>
            </a:r>
            <a:r>
              <a:rPr lang="en-US" dirty="0">
                <a:effectLst/>
              </a:rPr>
              <a:t> </a:t>
            </a:r>
            <a:r>
              <a:rPr lang="en-US" dirty="0" err="1">
                <a:effectLst/>
              </a:rPr>
              <a:t>Bouwman</a:t>
            </a:r>
            <a:r>
              <a:rPr lang="en-US" dirty="0">
                <a:effectLst/>
              </a:rPr>
              <a:t>, Anthony J. Brookes, Tim Clark, </a:t>
            </a:r>
            <a:r>
              <a:rPr lang="en-US" dirty="0" err="1">
                <a:effectLst/>
              </a:rPr>
              <a:t>Mercè</a:t>
            </a:r>
            <a:r>
              <a:rPr lang="en-US" dirty="0">
                <a:effectLst/>
              </a:rPr>
              <a:t> </a:t>
            </a:r>
            <a:r>
              <a:rPr lang="en-US" dirty="0" err="1">
                <a:effectLst/>
              </a:rPr>
              <a:t>Crosas</a:t>
            </a:r>
            <a:r>
              <a:rPr lang="en-US" dirty="0">
                <a:effectLst/>
              </a:rPr>
              <a:t>, Ingrid </a:t>
            </a:r>
            <a:r>
              <a:rPr lang="en-US" dirty="0" err="1">
                <a:effectLst/>
              </a:rPr>
              <a:t>Dillo</a:t>
            </a:r>
            <a:r>
              <a:rPr lang="en-US" dirty="0">
                <a:effectLst/>
              </a:rPr>
              <a:t>, Olivier </a:t>
            </a:r>
            <a:r>
              <a:rPr lang="en-US" dirty="0" err="1">
                <a:effectLst/>
              </a:rPr>
              <a:t>Dumon</a:t>
            </a:r>
            <a:r>
              <a:rPr lang="en-US" dirty="0">
                <a:effectLst/>
              </a:rPr>
              <a:t>, Scott Edmunds, Chris T. </a:t>
            </a:r>
            <a:r>
              <a:rPr lang="en-US" dirty="0" err="1">
                <a:effectLst/>
              </a:rPr>
              <a:t>Evelo</a:t>
            </a:r>
            <a:r>
              <a:rPr lang="en-US" dirty="0">
                <a:effectLst/>
              </a:rPr>
              <a:t>, Richard </a:t>
            </a:r>
            <a:r>
              <a:rPr lang="en-US" dirty="0" err="1">
                <a:effectLst/>
              </a:rPr>
              <a:t>Finkers</a:t>
            </a:r>
            <a:r>
              <a:rPr lang="en-US" dirty="0">
                <a:effectLst/>
              </a:rPr>
              <a:t>, Alejandra Gonzalez-Beltran, Alasdair J. G. Gray, Paul </a:t>
            </a:r>
            <a:r>
              <a:rPr lang="en-US" dirty="0" err="1">
                <a:effectLst/>
              </a:rPr>
              <a:t>Groth</a:t>
            </a:r>
            <a:r>
              <a:rPr lang="en-US" dirty="0">
                <a:effectLst/>
              </a:rPr>
              <a:t>, Carole Goble, Jeffrey S. </a:t>
            </a:r>
            <a:r>
              <a:rPr lang="en-US" dirty="0" err="1">
                <a:effectLst/>
              </a:rPr>
              <a:t>Grethe</a:t>
            </a:r>
            <a:r>
              <a:rPr lang="en-US" dirty="0">
                <a:effectLst/>
              </a:rPr>
              <a:t>, Jaap </a:t>
            </a:r>
            <a:r>
              <a:rPr lang="en-US" dirty="0" err="1">
                <a:effectLst/>
              </a:rPr>
              <a:t>Heringa</a:t>
            </a:r>
            <a:r>
              <a:rPr lang="en-US" dirty="0">
                <a:effectLst/>
              </a:rPr>
              <a:t>, Peter A. C. ’t </a:t>
            </a:r>
            <a:r>
              <a:rPr lang="en-US" dirty="0" err="1">
                <a:effectLst/>
              </a:rPr>
              <a:t>Hoen</a:t>
            </a:r>
            <a:r>
              <a:rPr lang="en-US" dirty="0">
                <a:effectLst/>
              </a:rPr>
              <a:t>, Rob </a:t>
            </a:r>
            <a:r>
              <a:rPr lang="en-US" dirty="0" err="1">
                <a:effectLst/>
              </a:rPr>
              <a:t>Hooft</a:t>
            </a:r>
            <a:r>
              <a:rPr lang="en-US" dirty="0">
                <a:effectLst/>
              </a:rPr>
              <a:t>, Tobias Kuhn, Ruben </a:t>
            </a:r>
            <a:r>
              <a:rPr lang="en-US" dirty="0" err="1">
                <a:effectLst/>
              </a:rPr>
              <a:t>Kok</a:t>
            </a:r>
            <a:r>
              <a:rPr lang="en-US" dirty="0">
                <a:effectLst/>
              </a:rPr>
              <a:t>, Joost </a:t>
            </a:r>
            <a:r>
              <a:rPr lang="en-US" dirty="0" err="1">
                <a:effectLst/>
              </a:rPr>
              <a:t>Kok</a:t>
            </a:r>
            <a:r>
              <a:rPr lang="en-US" dirty="0">
                <a:effectLst/>
              </a:rPr>
              <a:t>, Scott J. Lusher, Maryann E. Martone, Albert Mons, Abel L. Packer, Bengt Persson, Philippe Rocca-Serra, Marco </a:t>
            </a:r>
            <a:r>
              <a:rPr lang="en-US" dirty="0" err="1">
                <a:effectLst/>
              </a:rPr>
              <a:t>Roos</a:t>
            </a:r>
            <a:r>
              <a:rPr lang="en-US" dirty="0">
                <a:effectLst/>
              </a:rPr>
              <a:t>, Rene van Schaik, Susanna-Assunta Sansone, Erik </a:t>
            </a:r>
            <a:r>
              <a:rPr lang="en-US" dirty="0" err="1">
                <a:effectLst/>
              </a:rPr>
              <a:t>Schultes</a:t>
            </a:r>
            <a:r>
              <a:rPr lang="en-US" dirty="0">
                <a:effectLst/>
              </a:rPr>
              <a:t>, Thierry </a:t>
            </a:r>
            <a:r>
              <a:rPr lang="en-US" dirty="0" err="1">
                <a:effectLst/>
              </a:rPr>
              <a:t>Sengstag</a:t>
            </a:r>
            <a:r>
              <a:rPr lang="en-US" dirty="0">
                <a:effectLst/>
              </a:rPr>
              <a:t>, Ted Slater, George Strawn, Morris A. </a:t>
            </a:r>
            <a:r>
              <a:rPr lang="en-US" dirty="0" err="1">
                <a:effectLst/>
              </a:rPr>
              <a:t>Swertz</a:t>
            </a:r>
            <a:r>
              <a:rPr lang="en-US" dirty="0">
                <a:effectLst/>
              </a:rPr>
              <a:t>, Mark Thompson, Johan van der Lei, Erik van </a:t>
            </a:r>
            <a:r>
              <a:rPr lang="en-US" dirty="0" err="1">
                <a:effectLst/>
              </a:rPr>
              <a:t>Mulligen</a:t>
            </a:r>
            <a:r>
              <a:rPr lang="en-US" dirty="0">
                <a:effectLst/>
              </a:rPr>
              <a:t>, Jan </a:t>
            </a:r>
            <a:r>
              <a:rPr lang="en-US" dirty="0" err="1">
                <a:effectLst/>
              </a:rPr>
              <a:t>Velterop</a:t>
            </a:r>
            <a:r>
              <a:rPr lang="en-US" dirty="0">
                <a:effectLst/>
              </a:rPr>
              <a:t>, </a:t>
            </a:r>
            <a:r>
              <a:rPr lang="en-US" dirty="0" err="1">
                <a:effectLst/>
              </a:rPr>
              <a:t>Andra</a:t>
            </a:r>
            <a:r>
              <a:rPr lang="en-US" dirty="0">
                <a:effectLst/>
              </a:rPr>
              <a:t> </a:t>
            </a:r>
            <a:r>
              <a:rPr lang="en-US" dirty="0" err="1">
                <a:effectLst/>
              </a:rPr>
              <a:t>Waagmeester</a:t>
            </a:r>
            <a:r>
              <a:rPr lang="en-US" dirty="0">
                <a:effectLst/>
              </a:rPr>
              <a:t>, Peter </a:t>
            </a:r>
            <a:r>
              <a:rPr lang="en-US" dirty="0" err="1">
                <a:effectLst/>
              </a:rPr>
              <a:t>Wittenburg</a:t>
            </a:r>
            <a:r>
              <a:rPr lang="en-US" dirty="0">
                <a:effectLst/>
              </a:rPr>
              <a:t>, Katherine </a:t>
            </a:r>
            <a:r>
              <a:rPr lang="en-US" dirty="0" err="1">
                <a:effectLst/>
              </a:rPr>
              <a:t>Wolstencroft</a:t>
            </a:r>
            <a:r>
              <a:rPr lang="en-US" dirty="0">
                <a:effectLst/>
              </a:rPr>
              <a:t>, Jun Zhao, and Barend Mons. 2016. The FAIR Guiding Principles for scientific data management and stewardship. </a:t>
            </a:r>
            <a:r>
              <a:rPr lang="en-US" i="1" dirty="0">
                <a:effectLst/>
              </a:rPr>
              <a:t>Scientific Data</a:t>
            </a:r>
            <a:r>
              <a:rPr lang="en-US" dirty="0">
                <a:effectLst/>
              </a:rPr>
              <a:t> 3, 1 (March 2016), 160018. </a:t>
            </a:r>
            <a:r>
              <a:rPr lang="en-US" dirty="0" err="1">
                <a:effectLst/>
              </a:rPr>
              <a:t>DOI:</a:t>
            </a:r>
            <a:r>
              <a:rPr lang="en-US" dirty="0" err="1">
                <a:effectLst/>
                <a:hlinkClick r:id="rId4"/>
              </a:rPr>
              <a:t>https</a:t>
            </a:r>
            <a:r>
              <a:rPr lang="en-US" dirty="0">
                <a:effectLst/>
                <a:hlinkClick r:id="rId4"/>
              </a:rPr>
              <a:t>://doi.org/10.1038/sdata.2016.18</a:t>
            </a:r>
            <a:endParaRPr lang="en-US" dirty="0">
              <a:effectLst/>
            </a:endParaRPr>
          </a:p>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3932180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fd54dcc8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fd54dcc8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a:solidFill>
                <a:schemeClr val="dk2"/>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bc9ca9f9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bc9ca9f9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We mentioned that sharing code, data, and methods is necessary for computational reproducibility.</a:t>
            </a:r>
            <a:endParaRPr/>
          </a:p>
          <a:p>
            <a:pPr marL="457200" lvl="0" indent="-317500" algn="l" rtl="0">
              <a:spcBef>
                <a:spcPts val="0"/>
              </a:spcBef>
              <a:spcAft>
                <a:spcPts val="0"/>
              </a:spcAft>
              <a:buSzPts val="1400"/>
              <a:buChar char="●"/>
            </a:pPr>
            <a:r>
              <a:rPr lang="en"/>
              <a:t>However, sharing just the code and methods does not ensure reproducibility. This was demonstrated by an informal study by Woodbridge et al. to reproduce code from published papers in the form of Jupyter Notebooks.</a:t>
            </a:r>
            <a:endParaRPr/>
          </a:p>
          <a:p>
            <a:pPr marL="457200" lvl="0" indent="-317500" algn="l" rtl="0">
              <a:spcBef>
                <a:spcPts val="0"/>
              </a:spcBef>
              <a:spcAft>
                <a:spcPts val="0"/>
              </a:spcAft>
              <a:buSzPts val="1400"/>
              <a:buChar char="●"/>
            </a:pPr>
            <a:r>
              <a:rPr lang="en"/>
              <a:t>They were able to successfully execute only one of the ~25 notebooks that they downloaded.</a:t>
            </a:r>
            <a:endParaRPr/>
          </a:p>
          <a:p>
            <a:pPr marL="457200" lvl="0" indent="-317500" algn="l" rtl="0">
              <a:spcBef>
                <a:spcPts val="0"/>
              </a:spcBef>
              <a:spcAft>
                <a:spcPts val="0"/>
              </a:spcAft>
              <a:buSzPts val="1400"/>
              <a:buChar char="●"/>
            </a:pPr>
            <a:r>
              <a:rPr lang="en"/>
              <a:t>We don’t have to be naive like them - we can learn from their attempt.</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rgbClr val="000000"/>
                </a:solidFill>
              </a:rPr>
              <a:t>If people do not know what a jupyter notebook is, you can talk about the uses of notebooks:</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a:solidFill>
                  <a:srgbClr val="000000"/>
                </a:solidFill>
              </a:rPr>
              <a:t>Documentation of analyses</a:t>
            </a:r>
            <a:endParaRPr>
              <a:solidFill>
                <a:srgbClr val="000000"/>
              </a:solidFill>
            </a:endParaRPr>
          </a:p>
          <a:p>
            <a:pPr marL="914400" lvl="1" indent="-298450" algn="l" rtl="0">
              <a:lnSpc>
                <a:spcPct val="115000"/>
              </a:lnSpc>
              <a:spcBef>
                <a:spcPts val="0"/>
              </a:spcBef>
              <a:spcAft>
                <a:spcPts val="0"/>
              </a:spcAft>
              <a:buClr>
                <a:srgbClr val="000000"/>
              </a:buClr>
              <a:buSzPts val="1100"/>
              <a:buFont typeface="Arial"/>
              <a:buChar char="○"/>
            </a:pPr>
            <a:r>
              <a:rPr lang="en">
                <a:solidFill>
                  <a:srgbClr val="000000"/>
                </a:solidFill>
              </a:rPr>
              <a:t>A Modularized Efficient Framework for Non-Markov Time Series Estimation: </a:t>
            </a:r>
            <a:r>
              <a:rPr lang="en" u="sng">
                <a:solidFill>
                  <a:srgbClr val="000000"/>
                </a:solidFill>
                <a:hlinkClick r:id="rId3"/>
              </a:rPr>
              <a:t>https://codeocean.com/2018/01/16/a-modularized-efficient-framework-for-non-markov-time-series-estimation/code</a:t>
            </a:r>
            <a:endParaRPr>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a:solidFill>
                  <a:srgbClr val="000000"/>
                </a:solidFill>
              </a:rPr>
              <a:t>Programming or statistical education</a:t>
            </a:r>
            <a:endParaRPr>
              <a:solidFill>
                <a:srgbClr val="000000"/>
              </a:solidFill>
            </a:endParaRPr>
          </a:p>
          <a:p>
            <a:pPr marL="914400" lvl="1" indent="-298450" algn="l" rtl="0">
              <a:lnSpc>
                <a:spcPct val="115000"/>
              </a:lnSpc>
              <a:spcBef>
                <a:spcPts val="0"/>
              </a:spcBef>
              <a:spcAft>
                <a:spcPts val="0"/>
              </a:spcAft>
              <a:buClr>
                <a:srgbClr val="000000"/>
              </a:buClr>
              <a:buSzPts val="1100"/>
              <a:buFont typeface="Arial"/>
              <a:buChar char="○"/>
            </a:pPr>
            <a:r>
              <a:rPr lang="en">
                <a:solidFill>
                  <a:srgbClr val="000000"/>
                </a:solidFill>
              </a:rPr>
              <a:t>Fractal Generation with L-Systems:</a:t>
            </a:r>
            <a:br>
              <a:rPr lang="en">
                <a:solidFill>
                  <a:srgbClr val="000000"/>
                </a:solidFill>
              </a:rPr>
            </a:br>
            <a:r>
              <a:rPr lang="en" u="sng">
                <a:solidFill>
                  <a:srgbClr val="000000"/>
                </a:solidFill>
                <a:hlinkClick r:id="rId4"/>
              </a:rPr>
              <a:t>https://codeocean.com/2017/12/08/fractal-generation-with-l-systems/code</a:t>
            </a:r>
            <a:endParaRPr>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a:solidFill>
                  <a:srgbClr val="000000"/>
                </a:solidFill>
              </a:rPr>
              <a:t>Executable article</a:t>
            </a:r>
            <a:endParaRPr>
              <a:solidFill>
                <a:srgbClr val="000000"/>
              </a:solidFill>
            </a:endParaRPr>
          </a:p>
          <a:p>
            <a:pPr marL="914400" lvl="1" indent="-298450" algn="l" rtl="0">
              <a:lnSpc>
                <a:spcPct val="115000"/>
              </a:lnSpc>
              <a:spcBef>
                <a:spcPts val="0"/>
              </a:spcBef>
              <a:spcAft>
                <a:spcPts val="0"/>
              </a:spcAft>
              <a:buClr>
                <a:srgbClr val="000000"/>
              </a:buClr>
              <a:buSzPts val="1100"/>
              <a:buFont typeface="Arial"/>
              <a:buChar char="○"/>
            </a:pPr>
            <a:r>
              <a:rPr lang="en">
                <a:solidFill>
                  <a:srgbClr val="000000"/>
                </a:solidFill>
              </a:rPr>
              <a:t>On Writing Reproducible and Interactive Papers: </a:t>
            </a:r>
            <a:r>
              <a:rPr lang="en" u="sng">
                <a:solidFill>
                  <a:srgbClr val="000000"/>
                </a:solidFill>
                <a:hlinkClick r:id="rId5"/>
              </a:rPr>
              <a:t>https://codeocean.com/2018/06/28/on-writing-reproducible-and-interactive-papers/code</a:t>
            </a:r>
            <a:endParaRPr>
              <a:solidFill>
                <a:srgbClr val="000000"/>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85123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ea1d5887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g8ea1d58875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584480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e15af0ea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e15af0ea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627715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ea1d5887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g8ea1d58875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 dirty="0"/>
              <a:t>A standard way for managing dependencies in Python is to use the pip package-management system</a:t>
            </a:r>
            <a:endParaRPr dirty="0"/>
          </a:p>
          <a:p>
            <a:pPr marL="457200" lvl="0" indent="-317500" algn="l" rtl="0">
              <a:spcBef>
                <a:spcPts val="0"/>
              </a:spcBef>
              <a:spcAft>
                <a:spcPts val="0"/>
              </a:spcAft>
              <a:buSzPts val="1400"/>
              <a:buChar char="●"/>
            </a:pPr>
            <a:r>
              <a:rPr lang="en" dirty="0"/>
              <a:t>Dependencies are declared in a </a:t>
            </a:r>
            <a:r>
              <a:rPr lang="en" dirty="0" err="1"/>
              <a:t>requirements.txt</a:t>
            </a:r>
            <a:r>
              <a:rPr lang="en" dirty="0"/>
              <a:t> file</a:t>
            </a:r>
            <a:endParaRPr dirty="0"/>
          </a:p>
          <a:p>
            <a:pPr marL="457200" lvl="0" indent="-317500" algn="l" rtl="0">
              <a:spcBef>
                <a:spcPts val="0"/>
              </a:spcBef>
              <a:spcAft>
                <a:spcPts val="0"/>
              </a:spcAft>
              <a:buSzPts val="1400"/>
              <a:buChar char="●"/>
            </a:pPr>
            <a:r>
              <a:rPr lang="en" dirty="0"/>
              <a:t>Specific versions of packages can be declared</a:t>
            </a:r>
            <a:endParaRPr dirty="0"/>
          </a:p>
          <a:p>
            <a:pPr marL="457200" lvl="0" indent="-317500" algn="l" rtl="0">
              <a:spcBef>
                <a:spcPts val="0"/>
              </a:spcBef>
              <a:spcAft>
                <a:spcPts val="0"/>
              </a:spcAft>
              <a:buSzPts val="1400"/>
              <a:buChar char="●"/>
            </a:pPr>
            <a:r>
              <a:rPr lang="en" dirty="0"/>
              <a:t>Problems:</a:t>
            </a:r>
            <a:endParaRPr dirty="0"/>
          </a:p>
          <a:p>
            <a:pPr marL="914400" lvl="1" indent="-317500" algn="l" rtl="0">
              <a:spcBef>
                <a:spcPts val="0"/>
              </a:spcBef>
              <a:spcAft>
                <a:spcPts val="0"/>
              </a:spcAft>
              <a:buSzPts val="1400"/>
              <a:buChar char="○"/>
            </a:pPr>
            <a:r>
              <a:rPr lang="en" dirty="0"/>
              <a:t>Specific versions are necessary in order to recreate the computational environment of the original researchers</a:t>
            </a:r>
            <a:endParaRPr dirty="0"/>
          </a:p>
          <a:p>
            <a:pPr marL="914400" lvl="1" indent="-317500" algn="l" rtl="0">
              <a:spcBef>
                <a:spcPts val="0"/>
              </a:spcBef>
              <a:spcAft>
                <a:spcPts val="0"/>
              </a:spcAft>
              <a:buSzPts val="1400"/>
              <a:buChar char="○"/>
            </a:pPr>
            <a:r>
              <a:rPr lang="en" dirty="0"/>
              <a:t>Optimistically declaring minimum versions only (or no version requirement at all) -- later versions might not be “backward compatible” with the packages used by the original researchers</a:t>
            </a:r>
            <a:endParaRPr dirty="0"/>
          </a:p>
          <a:p>
            <a:pPr marL="914400" lvl="1" indent="-317500" algn="l" rtl="0">
              <a:spcBef>
                <a:spcPts val="0"/>
              </a:spcBef>
              <a:spcAft>
                <a:spcPts val="0"/>
              </a:spcAft>
              <a:buSzPts val="1400"/>
              <a:buChar char="○"/>
            </a:pPr>
            <a:r>
              <a:rPr lang="en" dirty="0"/>
              <a:t>Older versions might no longer be available -- i.e., “code rot”</a:t>
            </a:r>
            <a:endParaRPr dirty="0"/>
          </a:p>
          <a:p>
            <a:pPr marL="914400" lvl="1" indent="-317500" algn="l" rtl="0">
              <a:spcBef>
                <a:spcPts val="0"/>
              </a:spcBef>
              <a:spcAft>
                <a:spcPts val="0"/>
              </a:spcAft>
              <a:buSzPts val="1400"/>
              <a:buChar char="○"/>
            </a:pPr>
            <a:r>
              <a:rPr lang="en" dirty="0"/>
              <a:t>Packages often have their own set of required dependencies </a:t>
            </a:r>
            <a:endParaRPr dirty="0"/>
          </a:p>
          <a:p>
            <a:pPr marL="457200" lvl="0" indent="-317500" algn="l" rtl="0">
              <a:spcBef>
                <a:spcPts val="0"/>
              </a:spcBef>
              <a:spcAft>
                <a:spcPts val="0"/>
              </a:spcAft>
              <a:buSzPts val="1400"/>
              <a:buChar char="●"/>
            </a:pPr>
            <a:r>
              <a:rPr lang="en" dirty="0"/>
              <a:t>While it is necessary for researchers to list dependencies, it is not sufficient </a:t>
            </a: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3049400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fd54dcc8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fd54dcc8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2"/>
                </a:solidFill>
                <a:latin typeface="Open Sans"/>
                <a:ea typeface="Open Sans"/>
                <a:cs typeface="Open Sans"/>
                <a:sym typeface="Open Sans"/>
              </a:rPr>
              <a:t>This comes with miniconda and is called conda.</a:t>
            </a:r>
            <a:endParaRPr sz="1600">
              <a:solidFill>
                <a:schemeClr val="dk2"/>
              </a:solidFill>
              <a:latin typeface="Open Sans"/>
              <a:ea typeface="Open Sans"/>
              <a:cs typeface="Open Sans"/>
              <a:sym typeface="Open Sans"/>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3561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ea1d588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ea1d588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fd54dcc8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fd54dcc8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best way to record your dependencies and their versions is to write that information down as you do your research. It is more difficult to figure out (or try to remember) what you did after your research is finished. </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89fd03f4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89fd03f4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67e5903ee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67e5903e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dirty="0"/>
              <a:t>We can take a 10 minute break after questions </a:t>
            </a:r>
            <a:endParaRPr dirty="0"/>
          </a:p>
          <a:p>
            <a:pPr marL="457200" marR="0" lvl="0" indent="-317500" algn="l" rtl="0">
              <a:lnSpc>
                <a:spcPct val="100000"/>
              </a:lnSpc>
              <a:spcBef>
                <a:spcPts val="0"/>
              </a:spcBef>
              <a:spcAft>
                <a:spcPts val="0"/>
              </a:spcAft>
              <a:buSzPts val="1400"/>
              <a:buChar char="●"/>
            </a:pPr>
            <a:r>
              <a:rPr lang="en" dirty="0"/>
              <a:t>When we come back, we will begin our discussion of documentation</a:t>
            </a:r>
            <a:endParaRPr dirty="0"/>
          </a:p>
        </p:txBody>
      </p:sp>
    </p:spTree>
    <p:extLst>
      <p:ext uri="{BB962C8B-B14F-4D97-AF65-F5344CB8AC3E}">
        <p14:creationId xmlns:p14="http://schemas.microsoft.com/office/powerpoint/2010/main" val="2529899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af573d4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af573d4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How will we try to accomplish our Workshop POP?</a:t>
            </a:r>
            <a:endParaRPr dirty="0"/>
          </a:p>
        </p:txBody>
      </p:sp>
    </p:spTree>
    <p:extLst>
      <p:ext uri="{BB962C8B-B14F-4D97-AF65-F5344CB8AC3E}">
        <p14:creationId xmlns:p14="http://schemas.microsoft.com/office/powerpoint/2010/main" val="3534282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fd54dcc85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fd54dcc8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sz="1600">
              <a:solidFill>
                <a:schemeClr val="dk2"/>
              </a:solidFill>
              <a:latin typeface="Open Sans"/>
              <a:ea typeface="Open Sans"/>
              <a:cs typeface="Open Sans"/>
              <a:sym typeface="Open Sans"/>
            </a:endParaRPr>
          </a:p>
          <a:p>
            <a:pPr marL="914400" lvl="0" indent="0" algn="l" rtl="0">
              <a:lnSpc>
                <a:spcPct val="115000"/>
              </a:lnSpc>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a:p>
            <a:pPr marL="0" marR="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1137817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Docker containers ”ameliorate one of the biggest pain points for reproducible research: building the software on a different machine.” —</a:t>
            </a:r>
            <a:r>
              <a:rPr lang="en-US" dirty="0" err="1"/>
              <a:t>Mesnard</a:t>
            </a:r>
            <a:r>
              <a:rPr lang="en-US" dirty="0"/>
              <a:t> and Barba (2020)</a:t>
            </a: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673571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7933ddf1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7933ddf1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a:p>
        </p:txBody>
      </p:sp>
    </p:spTree>
    <p:extLst>
      <p:ext uri="{BB962C8B-B14F-4D97-AF65-F5344CB8AC3E}">
        <p14:creationId xmlns:p14="http://schemas.microsoft.com/office/powerpoint/2010/main" val="2559883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7933ddf1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7933ddf1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a:p>
        </p:txBody>
      </p:sp>
    </p:spTree>
    <p:extLst>
      <p:ext uri="{BB962C8B-B14F-4D97-AF65-F5344CB8AC3E}">
        <p14:creationId xmlns:p14="http://schemas.microsoft.com/office/powerpoint/2010/main" val="130503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ea1d588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ea1d588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Why are we here?</a:t>
            </a:r>
            <a:endParaRPr/>
          </a:p>
          <a:p>
            <a:pPr marL="457200" lvl="0" indent="-317500" algn="l" rtl="0">
              <a:spcBef>
                <a:spcPts val="0"/>
              </a:spcBef>
              <a:spcAft>
                <a:spcPts val="0"/>
              </a:spcAft>
              <a:buSzPts val="1400"/>
              <a:buChar char="●"/>
            </a:pPr>
            <a:r>
              <a:rPr lang="en"/>
              <a:t>What do we hope to accomplish together?</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7933ddf1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7933ddf1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a:p>
        </p:txBody>
      </p:sp>
    </p:spTree>
    <p:extLst>
      <p:ext uri="{BB962C8B-B14F-4D97-AF65-F5344CB8AC3E}">
        <p14:creationId xmlns:p14="http://schemas.microsoft.com/office/powerpoint/2010/main" val="3411625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fd54dcc8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fd54dcc8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a:p>
        </p:txBody>
      </p:sp>
    </p:spTree>
    <p:extLst>
      <p:ext uri="{BB962C8B-B14F-4D97-AF65-F5344CB8AC3E}">
        <p14:creationId xmlns:p14="http://schemas.microsoft.com/office/powerpoint/2010/main" val="3350792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a:p>
            <a:pPr marL="0" marR="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688065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9f5477e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9f5477e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505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89fd03f4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89fd03f4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67e5903ee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67e5903e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dirty="0"/>
              <a:t>We can take a 10 minute break after questions </a:t>
            </a:r>
            <a:endParaRPr dirty="0"/>
          </a:p>
          <a:p>
            <a:pPr marL="457200" marR="0" lvl="0" indent="-317500" algn="l" rtl="0">
              <a:lnSpc>
                <a:spcPct val="100000"/>
              </a:lnSpc>
              <a:spcBef>
                <a:spcPts val="0"/>
              </a:spcBef>
              <a:spcAft>
                <a:spcPts val="0"/>
              </a:spcAft>
              <a:buSzPts val="1400"/>
              <a:buChar char="●"/>
            </a:pPr>
            <a:r>
              <a:rPr lang="en" dirty="0"/>
              <a:t>When we come back, we will begin our discussion of documentation</a:t>
            </a:r>
            <a:endParaRPr dirty="0"/>
          </a:p>
        </p:txBody>
      </p:sp>
    </p:spTree>
    <p:extLst>
      <p:ext uri="{BB962C8B-B14F-4D97-AF65-F5344CB8AC3E}">
        <p14:creationId xmlns:p14="http://schemas.microsoft.com/office/powerpoint/2010/main" val="507751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How will we try to accomplish our Workshop POP?</a:t>
            </a:r>
            <a:endParaRPr dirty="0"/>
          </a:p>
        </p:txBody>
      </p:sp>
    </p:spTree>
    <p:extLst>
      <p:ext uri="{BB962C8B-B14F-4D97-AF65-F5344CB8AC3E}">
        <p14:creationId xmlns:p14="http://schemas.microsoft.com/office/powerpoint/2010/main" val="1821684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fd54dcc85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fd54dcc8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fd54dcc85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fd54dcc8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fd54dcc85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fd54dcc8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an example of changing a path:</a:t>
            </a:r>
            <a:endParaRPr/>
          </a:p>
          <a:p>
            <a:pPr marL="457200" lvl="0" indent="-317500" algn="l" rtl="0">
              <a:spcBef>
                <a:spcPts val="0"/>
              </a:spcBef>
              <a:spcAft>
                <a:spcPts val="0"/>
              </a:spcAft>
              <a:buSzPts val="1400"/>
              <a:buChar char="●"/>
            </a:pPr>
            <a:r>
              <a:rPr lang="en"/>
              <a:t>In the python code “fig1_happiness_of_individuals”</a:t>
            </a:r>
            <a:endParaRPr/>
          </a:p>
          <a:p>
            <a:pPr marL="914400" lvl="1" indent="-317500" algn="l" rtl="0">
              <a:spcBef>
                <a:spcPts val="0"/>
              </a:spcBef>
              <a:spcAft>
                <a:spcPts val="0"/>
              </a:spcAft>
              <a:buSzPts val="1400"/>
              <a:buChar char="○"/>
            </a:pPr>
            <a:r>
              <a:rPr lang="en"/>
              <a:t>Change “data = pd.read_csv('../data/data.csv')” to “data = pd.read_csv('C:/Users/SomeOne/Projects/data/data.csv')”</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How will we try to accomplish our Workshop POP?</a:t>
            </a:r>
            <a:endParaRPr dirty="0"/>
          </a:p>
        </p:txBody>
      </p:sp>
    </p:spTree>
    <p:extLst>
      <p:ext uri="{BB962C8B-B14F-4D97-AF65-F5344CB8AC3E}">
        <p14:creationId xmlns:p14="http://schemas.microsoft.com/office/powerpoint/2010/main" val="302008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chemeClr val="dk1"/>
              </a:buClr>
              <a:buSzPts val="1400"/>
              <a:buFont typeface="Arial"/>
              <a:buChar char="●"/>
              <a:tabLst/>
              <a:defRPr/>
            </a:pP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David L.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Donoho</a:t>
            </a: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 Arian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Maleki</a:t>
            </a: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Inam</a:t>
            </a: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 Ur Rahman,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Morteza</a:t>
            </a: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 Shahram, and Victoria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Stodden</a:t>
            </a: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 2009. Reproducible Research in Computational Harmonic Analysis. Computing in Science Engineering 11, 1 (January 2009), 8–18.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1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/10.1109/MCSE.2009.15</a:t>
            </a:r>
          </a:p>
          <a:p>
            <a:r>
              <a:rPr lang="en-US" dirty="0"/>
              <a:t>“The scientific method’s central motivation is the ubiquity of error - the awareness that mistakes and self-delusion can creep in absolutely anywhere and that the scientist’s effort is primarily expended in recognizing and rooting out error.”</a:t>
            </a:r>
          </a:p>
        </p:txBody>
      </p:sp>
    </p:spTree>
    <p:extLst>
      <p:ext uri="{BB962C8B-B14F-4D97-AF65-F5344CB8AC3E}">
        <p14:creationId xmlns:p14="http://schemas.microsoft.com/office/powerpoint/2010/main" val="9916305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89fd03f4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89fd03f4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endParaRPr sz="1600">
              <a:solidFill>
                <a:srgbClr val="666666"/>
              </a:solidFill>
              <a:latin typeface="Open Sans"/>
              <a:ea typeface="Open Sans"/>
              <a:cs typeface="Open Sans"/>
              <a:sym typeface="Open San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3681910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fd54dcc85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3fd54dcc85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rgbClr val="666666"/>
                </a:solidFill>
                <a:latin typeface="Open Sans"/>
                <a:ea typeface="Open Sans"/>
                <a:cs typeface="Open Sans"/>
                <a:sym typeface="Open Sans"/>
              </a:rPr>
              <a:t>Add a licence.txt file to your project or select one in the metadata section (CO or GitHub)</a:t>
            </a:r>
            <a:endParaRPr sz="1400">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400">
              <a:solidFill>
                <a:schemeClr val="dk2"/>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2"/>
              </a:buClr>
              <a:buSzPts val="1400"/>
              <a:buFont typeface="Open Sans"/>
              <a:buChar char="●"/>
            </a:pPr>
            <a:r>
              <a:rPr lang="en" sz="1400">
                <a:solidFill>
                  <a:schemeClr val="dk2"/>
                </a:solidFill>
                <a:latin typeface="Open Sans"/>
                <a:ea typeface="Open Sans"/>
                <a:cs typeface="Open Sans"/>
                <a:sym typeface="Open Sans"/>
              </a:rPr>
              <a:t>Consider Creative Commons licenses for data and text, either CC-0 or CC-BY.</a:t>
            </a:r>
            <a:endParaRPr sz="1400">
              <a:solidFill>
                <a:schemeClr val="dk2"/>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2"/>
              </a:buClr>
              <a:buSzPts val="1400"/>
              <a:buFont typeface="Open Sans"/>
              <a:buChar char="●"/>
            </a:pPr>
            <a:r>
              <a:rPr lang="en" sz="1400">
                <a:solidFill>
                  <a:schemeClr val="dk2"/>
                </a:solidFill>
                <a:latin typeface="Open Sans"/>
                <a:ea typeface="Open Sans"/>
                <a:cs typeface="Open Sans"/>
                <a:sym typeface="Open Sans"/>
              </a:rPr>
              <a:t>For software, we recommend a permissive open source license such as the MIT, BSD, or Apache license</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fd54dcc8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3fd54dcc8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a:solidFill>
                <a:schemeClr val="dk2"/>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3875414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ea1d5887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g8ea1d58875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Code Ocean preserves compute capsules in the CLOCKSS Archive to ensure the long-term accessibility of code associated with research articles</a:t>
            </a:r>
          </a:p>
          <a:p>
            <a:pPr marL="457200" lvl="0" indent="-317500" algn="l" rtl="0">
              <a:spcBef>
                <a:spcPts val="0"/>
              </a:spcBef>
              <a:spcAft>
                <a:spcPts val="0"/>
              </a:spcAft>
              <a:buSzPts val="1400"/>
              <a:buChar char="●"/>
            </a:pPr>
            <a:r>
              <a:rPr lang="en-US" dirty="0" err="1"/>
              <a:t>Figshare</a:t>
            </a:r>
            <a:r>
              <a:rPr lang="en-US" dirty="0"/>
              <a:t> uses the </a:t>
            </a:r>
            <a:r>
              <a:rPr lang="en-US" dirty="0" err="1"/>
              <a:t>DuraSpace</a:t>
            </a:r>
            <a:r>
              <a:rPr lang="en-US" dirty="0"/>
              <a:t> </a:t>
            </a:r>
            <a:r>
              <a:rPr lang="en-US" dirty="0" err="1"/>
              <a:t>DuraCloud</a:t>
            </a:r>
            <a:r>
              <a:rPr lang="en-US" dirty="0"/>
              <a:t> Vault deposit node to add content into </a:t>
            </a:r>
            <a:r>
              <a:rPr lang="en-US" dirty="0" err="1"/>
              <a:t>Chronopolis</a:t>
            </a:r>
            <a:endParaRPr lang="en-US" dirty="0"/>
          </a:p>
          <a:p>
            <a:pPr marL="457200" lvl="0" indent="-317500" algn="l" rtl="0">
              <a:spcBef>
                <a:spcPts val="0"/>
              </a:spcBef>
              <a:spcAft>
                <a:spcPts val="0"/>
              </a:spcAft>
              <a:buSzPts val="1400"/>
              <a:buChar char="●"/>
            </a:pPr>
            <a:r>
              <a:rPr lang="en-US" dirty="0" err="1"/>
              <a:t>Zenodo</a:t>
            </a:r>
            <a:r>
              <a:rPr lang="en-US" dirty="0"/>
              <a:t> is based on the </a:t>
            </a:r>
            <a:r>
              <a:rPr lang="en-US" dirty="0" err="1"/>
              <a:t>Invenio</a:t>
            </a:r>
            <a:r>
              <a:rPr lang="en-US" dirty="0"/>
              <a:t> Digital Library framework</a:t>
            </a:r>
          </a:p>
          <a:p>
            <a:pPr marL="457200" lvl="0" indent="-317500" algn="l" rtl="0">
              <a:spcBef>
                <a:spcPts val="0"/>
              </a:spcBef>
              <a:spcAft>
                <a:spcPts val="0"/>
              </a:spcAft>
              <a:buSzPts val="1400"/>
              <a:buChar char="●"/>
            </a:pPr>
            <a:endParaRPr lang="en-US" dirty="0"/>
          </a:p>
          <a:p>
            <a:pPr marL="457200" lvl="0" indent="-317500" algn="l" rtl="0">
              <a:spcBef>
                <a:spcPts val="0"/>
              </a:spcBef>
              <a:spcAft>
                <a:spcPts val="0"/>
              </a:spcAft>
              <a:buSzPts val="1400"/>
              <a:buChar char="●"/>
            </a:pPr>
            <a:endParaRPr dirty="0"/>
          </a:p>
          <a:p>
            <a:pPr marL="0" lvl="0" indent="0" algn="l" rtl="0">
              <a:spcBef>
                <a:spcPts val="0"/>
              </a:spcBef>
              <a:spcAft>
                <a:spcPts val="0"/>
              </a:spcAft>
              <a:buNone/>
            </a:pPr>
            <a:endParaRPr dirty="0"/>
          </a:p>
          <a:p>
            <a:pPr marL="0" marR="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2693351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fd54dcc85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fd54dcc85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dirty="0">
              <a:solidFill>
                <a:schemeClr val="dk2"/>
              </a:solidFill>
              <a:latin typeface="Open Sans"/>
              <a:ea typeface="Open Sans"/>
              <a:cs typeface="Open Sans"/>
              <a:sym typeface="Open Sans"/>
            </a:endParaRPr>
          </a:p>
          <a:p>
            <a:pPr marL="0" lvl="0" indent="0" algn="l" rtl="0">
              <a:spcBef>
                <a:spcPts val="0"/>
              </a:spcBef>
              <a:spcAft>
                <a:spcPts val="0"/>
              </a:spcAft>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fd54dcc8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fd54dcc8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Open Sans"/>
              <a:buChar char="●"/>
            </a:pPr>
            <a:endParaRPr sz="160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chemeClr val="dk1"/>
              </a:buClr>
              <a:buSzPts val="1400"/>
              <a:buFont typeface="Arial"/>
              <a:buChar char="●"/>
              <a:tabLst/>
              <a:defRPr/>
            </a:pPr>
            <a:endParaRPr lang="en-US" dirty="0"/>
          </a:p>
        </p:txBody>
      </p:sp>
    </p:spTree>
    <p:extLst>
      <p:ext uri="{BB962C8B-B14F-4D97-AF65-F5344CB8AC3E}">
        <p14:creationId xmlns:p14="http://schemas.microsoft.com/office/powerpoint/2010/main" val="285828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dirty="0"/>
              <a:t>This is an adaptable agenda:</a:t>
            </a:r>
          </a:p>
          <a:p>
            <a:pPr marL="914400" lvl="1" indent="-317500" algn="l" rtl="0">
              <a:spcBef>
                <a:spcPts val="0"/>
              </a:spcBef>
              <a:spcAft>
                <a:spcPts val="0"/>
              </a:spcAft>
              <a:buSzPts val="1400"/>
              <a:buChar char="○"/>
            </a:pPr>
            <a:r>
              <a:rPr lang="en-US" dirty="0"/>
              <a:t>We will take two short breaks together, plus one long break between parts.</a:t>
            </a:r>
          </a:p>
          <a:p>
            <a:pPr marL="914400" lvl="1" indent="-317500" algn="l" rtl="0">
              <a:spcBef>
                <a:spcPts val="0"/>
              </a:spcBef>
              <a:spcAft>
                <a:spcPts val="0"/>
              </a:spcAft>
              <a:buSzPts val="1400"/>
              <a:buChar char="○"/>
            </a:pPr>
            <a:r>
              <a:rPr lang="en-US" dirty="0"/>
              <a:t>Participants should feel free to take breaks whenever they wish.</a:t>
            </a:r>
          </a:p>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30966374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af573d48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af573d48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8764348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951091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18ff0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18ff0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dirty="0"/>
          </a:p>
        </p:txBody>
      </p:sp>
    </p:spTree>
    <p:extLst>
      <p:ext uri="{BB962C8B-B14F-4D97-AF65-F5344CB8AC3E}">
        <p14:creationId xmlns:p14="http://schemas.microsoft.com/office/powerpoint/2010/main" val="371101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67e5903e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67e5903e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With a show of hands, ask the participants whether they think there is a reproducibility crisis in their discipline:</a:t>
            </a:r>
            <a:endParaRPr dirty="0"/>
          </a:p>
          <a:p>
            <a:pPr marL="457200" lvl="0" indent="-317500" algn="l" rtl="0">
              <a:spcBef>
                <a:spcPts val="0"/>
              </a:spcBef>
              <a:spcAft>
                <a:spcPts val="0"/>
              </a:spcAft>
              <a:buSzPts val="1400"/>
              <a:buAutoNum type="arabicPeriod"/>
            </a:pPr>
            <a:r>
              <a:rPr lang="en" dirty="0"/>
              <a:t>Yes, a significant crisis.</a:t>
            </a:r>
            <a:endParaRPr dirty="0"/>
          </a:p>
          <a:p>
            <a:pPr marL="457200" lvl="0" indent="-317500" algn="l" rtl="0">
              <a:spcBef>
                <a:spcPts val="0"/>
              </a:spcBef>
              <a:spcAft>
                <a:spcPts val="0"/>
              </a:spcAft>
              <a:buSzPts val="1400"/>
              <a:buAutoNum type="arabicPeriod"/>
            </a:pPr>
            <a:r>
              <a:rPr lang="en" dirty="0"/>
              <a:t>Yes, a slight crisis.</a:t>
            </a:r>
            <a:endParaRPr dirty="0"/>
          </a:p>
          <a:p>
            <a:pPr marL="457200" lvl="0" indent="-317500" algn="l" rtl="0">
              <a:spcBef>
                <a:spcPts val="0"/>
              </a:spcBef>
              <a:spcAft>
                <a:spcPts val="0"/>
              </a:spcAft>
              <a:buSzPts val="1400"/>
              <a:buAutoNum type="arabicPeriod"/>
            </a:pPr>
            <a:r>
              <a:rPr lang="en" dirty="0"/>
              <a:t>Don’t know.</a:t>
            </a:r>
            <a:endParaRPr dirty="0"/>
          </a:p>
          <a:p>
            <a:pPr marL="457200" lvl="0" indent="-317500" algn="l" rtl="0">
              <a:spcBef>
                <a:spcPts val="0"/>
              </a:spcBef>
              <a:spcAft>
                <a:spcPts val="0"/>
              </a:spcAft>
              <a:buSzPts val="1400"/>
              <a:buAutoNum type="arabicPeriod"/>
            </a:pPr>
            <a:r>
              <a:rPr lang="en" dirty="0"/>
              <a:t>No, there is no crisis.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Source information: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1,500 scientists lift the lid on reproducibility</a:t>
            </a:r>
            <a:br>
              <a:rPr lang="en" dirty="0"/>
            </a:br>
            <a:br>
              <a:rPr lang="en" dirty="0"/>
            </a:br>
            <a:r>
              <a:rPr lang="en" u="sng" dirty="0">
                <a:solidFill>
                  <a:schemeClr val="hlink"/>
                </a:solidFill>
                <a:hlinkClick r:id="rId3"/>
              </a:rPr>
              <a:t>https://www.nature.com/news/1-500-scientists-lift-the-lid-on-reproducibility-1.19970</a:t>
            </a:r>
            <a:r>
              <a:rPr lang="en" dirty="0"/>
              <a:t> (2016)</a:t>
            </a:r>
            <a:br>
              <a:rPr lang="en" dirty="0"/>
            </a:br>
            <a:br>
              <a:rPr lang="en" dirty="0"/>
            </a:br>
            <a:r>
              <a:rPr lang="en" dirty="0"/>
              <a:t>“A minority of respondents reported ever having tried to publish a replication study. When work does not reproduce, researchers often assume there is a perfectly valid (and probably boring) reason. What's more, incentives to publish positive replications are low and journals can be reluctant to publish negative findings. In fact, several respondents who had published a failed replication said that editors and reviewers demanded that they play down comparisons with the original study.”</a:t>
            </a:r>
            <a:br>
              <a:rPr lang="en" dirty="0"/>
            </a:br>
            <a:br>
              <a:rPr lang="en" dirty="0"/>
            </a:br>
            <a:r>
              <a:rPr lang="en" dirty="0"/>
              <a:t>“The survey — which was e-mailed to Nature readers and advertised on affiliated websites and social-media outlets as being 'about reproducibility' — probably selected for respondents who are more receptive to and aware of concerns about reproducibility.”</a:t>
            </a: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65c582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65c582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Most researchers think that reproducibility is an issue in their discipline, but may disagree about the urgency.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85750" algn="ctr">
              <a:spcBef>
                <a:spcPts val="1600"/>
              </a:spcBef>
              <a:spcAft>
                <a:spcPts val="0"/>
              </a:spcAft>
              <a:buSzPts val="900"/>
              <a:buChar char="○"/>
              <a:defRPr/>
            </a:lvl2pPr>
            <a:lvl3pPr marL="1371600" lvl="2" indent="-285750" algn="ctr">
              <a:spcBef>
                <a:spcPts val="1600"/>
              </a:spcBef>
              <a:spcAft>
                <a:spcPts val="0"/>
              </a:spcAft>
              <a:buSzPts val="900"/>
              <a:buChar char="■"/>
              <a:defRPr/>
            </a:lvl3pPr>
            <a:lvl4pPr marL="1828800" lvl="3" indent="-285750" algn="ctr">
              <a:spcBef>
                <a:spcPts val="1600"/>
              </a:spcBef>
              <a:spcAft>
                <a:spcPts val="0"/>
              </a:spcAft>
              <a:buSzPts val="900"/>
              <a:buChar char="●"/>
              <a:defRPr/>
            </a:lvl4pPr>
            <a:lvl5pPr marL="2286000" lvl="4" indent="-285750" algn="ctr">
              <a:spcBef>
                <a:spcPts val="1600"/>
              </a:spcBef>
              <a:spcAft>
                <a:spcPts val="0"/>
              </a:spcAft>
              <a:buSzPts val="900"/>
              <a:buChar char="○"/>
              <a:defRPr/>
            </a:lvl5pPr>
            <a:lvl6pPr marL="2743200" lvl="5" indent="-285750" algn="ctr">
              <a:spcBef>
                <a:spcPts val="1600"/>
              </a:spcBef>
              <a:spcAft>
                <a:spcPts val="0"/>
              </a:spcAft>
              <a:buSzPts val="900"/>
              <a:buChar char="■"/>
              <a:defRPr/>
            </a:lvl6pPr>
            <a:lvl7pPr marL="3200400" lvl="6" indent="-285750" algn="ctr">
              <a:spcBef>
                <a:spcPts val="1600"/>
              </a:spcBef>
              <a:spcAft>
                <a:spcPts val="0"/>
              </a:spcAft>
              <a:buSzPts val="900"/>
              <a:buChar char="●"/>
              <a:defRPr/>
            </a:lvl7pPr>
            <a:lvl8pPr marL="3657600" lvl="7" indent="-285750" algn="ctr">
              <a:spcBef>
                <a:spcPts val="1600"/>
              </a:spcBef>
              <a:spcAft>
                <a:spcPts val="0"/>
              </a:spcAft>
              <a:buSzPts val="900"/>
              <a:buChar char="○"/>
              <a:defRPr/>
            </a:lvl8pPr>
            <a:lvl9pPr marL="4114800" lvl="8" indent="-285750" algn="ctr">
              <a:spcBef>
                <a:spcPts val="1600"/>
              </a:spcBef>
              <a:spcAft>
                <a:spcPts val="1600"/>
              </a:spcAft>
              <a:buSzPts val="9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669727" y="133945"/>
            <a:ext cx="7804500" cy="1138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5200"/>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53" name="Google Shape;53;p13"/>
          <p:cNvSpPr txBox="1">
            <a:spLocks noGrp="1"/>
          </p:cNvSpPr>
          <p:nvPr>
            <p:ph type="sldNum" idx="12"/>
          </p:nvPr>
        </p:nvSpPr>
        <p:spPr>
          <a:xfrm>
            <a:off x="4449997" y="4902398"/>
            <a:ext cx="239100" cy="17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000"/>
              <a:buFont typeface="Helvetica Neue Light"/>
              <a:buNone/>
              <a:defRPr sz="10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solidFill>
                <a:schemeClr val="dk2"/>
              </a:solidFill>
              <a:latin typeface="Open Sans Light"/>
              <a:ea typeface="Open Sans Light"/>
              <a:cs typeface="Open Sans Light"/>
              <a:sym typeface="Open Sans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85750">
              <a:spcBef>
                <a:spcPts val="1600"/>
              </a:spcBef>
              <a:spcAft>
                <a:spcPts val="0"/>
              </a:spcAft>
              <a:buSzPts val="900"/>
              <a:buChar char="○"/>
              <a:defRPr/>
            </a:lvl2pPr>
            <a:lvl3pPr marL="1371600" lvl="2" indent="-285750">
              <a:spcBef>
                <a:spcPts val="1600"/>
              </a:spcBef>
              <a:spcAft>
                <a:spcPts val="0"/>
              </a:spcAft>
              <a:buSzPts val="900"/>
              <a:buChar char="■"/>
              <a:defRPr/>
            </a:lvl3pPr>
            <a:lvl4pPr marL="1828800" lvl="3" indent="-285750">
              <a:spcBef>
                <a:spcPts val="1600"/>
              </a:spcBef>
              <a:spcAft>
                <a:spcPts val="0"/>
              </a:spcAft>
              <a:buSzPts val="900"/>
              <a:buChar char="●"/>
              <a:defRPr/>
            </a:lvl4pPr>
            <a:lvl5pPr marL="2286000" lvl="4" indent="-285750">
              <a:spcBef>
                <a:spcPts val="1600"/>
              </a:spcBef>
              <a:spcAft>
                <a:spcPts val="0"/>
              </a:spcAft>
              <a:buSzPts val="900"/>
              <a:buChar char="○"/>
              <a:defRPr/>
            </a:lvl5pPr>
            <a:lvl6pPr marL="2743200" lvl="5" indent="-285750">
              <a:spcBef>
                <a:spcPts val="1600"/>
              </a:spcBef>
              <a:spcAft>
                <a:spcPts val="0"/>
              </a:spcAft>
              <a:buSzPts val="900"/>
              <a:buChar char="■"/>
              <a:defRPr/>
            </a:lvl6pPr>
            <a:lvl7pPr marL="3200400" lvl="6" indent="-285750">
              <a:spcBef>
                <a:spcPts val="1600"/>
              </a:spcBef>
              <a:spcAft>
                <a:spcPts val="0"/>
              </a:spcAft>
              <a:buSzPts val="900"/>
              <a:buChar char="●"/>
              <a:defRPr/>
            </a:lvl7pPr>
            <a:lvl8pPr marL="3657600" lvl="7" indent="-285750">
              <a:spcBef>
                <a:spcPts val="1600"/>
              </a:spcBef>
              <a:spcAft>
                <a:spcPts val="0"/>
              </a:spcAft>
              <a:buSzPts val="900"/>
              <a:buChar char="○"/>
              <a:defRPr/>
            </a:lvl8pPr>
            <a:lvl9pPr marL="4114800" lvl="8" indent="-285750">
              <a:spcBef>
                <a:spcPts val="1600"/>
              </a:spcBef>
              <a:spcAft>
                <a:spcPts val="1600"/>
              </a:spcAft>
              <a:buSzPts val="9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1150">
              <a:spcBef>
                <a:spcPts val="0"/>
              </a:spcBef>
              <a:spcAft>
                <a:spcPts val="0"/>
              </a:spcAft>
              <a:buSzPts val="1300"/>
              <a:buChar char="●"/>
              <a:defRPr/>
            </a:lvl1pPr>
            <a:lvl2pPr marL="914400" lvl="1" indent="-285750">
              <a:spcBef>
                <a:spcPts val="1600"/>
              </a:spcBef>
              <a:spcAft>
                <a:spcPts val="0"/>
              </a:spcAft>
              <a:buSzPts val="900"/>
              <a:buChar char="○"/>
              <a:defRPr/>
            </a:lvl2pPr>
            <a:lvl3pPr marL="1371600" lvl="2" indent="-285750">
              <a:spcBef>
                <a:spcPts val="1600"/>
              </a:spcBef>
              <a:spcAft>
                <a:spcPts val="0"/>
              </a:spcAft>
              <a:buSzPts val="900"/>
              <a:buChar char="■"/>
              <a:defRPr/>
            </a:lvl3pPr>
            <a:lvl4pPr marL="1828800" lvl="3" indent="-285750">
              <a:spcBef>
                <a:spcPts val="1600"/>
              </a:spcBef>
              <a:spcAft>
                <a:spcPts val="0"/>
              </a:spcAft>
              <a:buSzPts val="900"/>
              <a:buChar char="●"/>
              <a:defRPr/>
            </a:lvl4pPr>
            <a:lvl5pPr marL="2286000" lvl="4" indent="-285750">
              <a:spcBef>
                <a:spcPts val="1600"/>
              </a:spcBef>
              <a:spcAft>
                <a:spcPts val="0"/>
              </a:spcAft>
              <a:buSzPts val="900"/>
              <a:buChar char="○"/>
              <a:defRPr/>
            </a:lvl5pPr>
            <a:lvl6pPr marL="2743200" lvl="5" indent="-285750">
              <a:spcBef>
                <a:spcPts val="1600"/>
              </a:spcBef>
              <a:spcAft>
                <a:spcPts val="0"/>
              </a:spcAft>
              <a:buSzPts val="900"/>
              <a:buChar char="■"/>
              <a:defRPr/>
            </a:lvl6pPr>
            <a:lvl7pPr marL="3200400" lvl="6" indent="-285750">
              <a:spcBef>
                <a:spcPts val="1600"/>
              </a:spcBef>
              <a:spcAft>
                <a:spcPts val="0"/>
              </a:spcAft>
              <a:buSzPts val="900"/>
              <a:buChar char="●"/>
              <a:defRPr/>
            </a:lvl7pPr>
            <a:lvl8pPr marL="3657600" lvl="7" indent="-285750">
              <a:spcBef>
                <a:spcPts val="1600"/>
              </a:spcBef>
              <a:spcAft>
                <a:spcPts val="0"/>
              </a:spcAft>
              <a:buSzPts val="900"/>
              <a:buChar char="○"/>
              <a:defRPr/>
            </a:lvl8pPr>
            <a:lvl9pPr marL="4114800" lvl="8" indent="-285750">
              <a:spcBef>
                <a:spcPts val="1600"/>
              </a:spcBef>
              <a:spcAft>
                <a:spcPts val="1600"/>
              </a:spcAft>
              <a:buSzPts val="9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1pPr>
            <a:lvl2pPr lvl="1">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2pPr>
            <a:lvl3pPr lvl="2">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3pPr>
            <a:lvl4pPr lvl="3">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4pPr>
            <a:lvl5pPr lvl="4">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5pPr>
            <a:lvl6pPr lvl="5">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6pPr>
            <a:lvl7pPr lvl="6">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7pPr>
            <a:lvl8pPr lvl="7">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8pPr>
            <a:lvl9pPr lvl="8">
              <a:spcBef>
                <a:spcPts val="0"/>
              </a:spcBef>
              <a:spcAft>
                <a:spcPts val="0"/>
              </a:spcAft>
              <a:buClr>
                <a:schemeClr val="dk1"/>
              </a:buClr>
              <a:buSzPts val="2800"/>
              <a:buFont typeface="Open Sans Light"/>
              <a:buNone/>
              <a:defRPr sz="2800">
                <a:solidFill>
                  <a:schemeClr val="dk1"/>
                </a:solidFill>
                <a:latin typeface="Open Sans Light"/>
                <a:ea typeface="Open Sans Light"/>
                <a:cs typeface="Open Sans Light"/>
                <a:sym typeface="Open Sans Light"/>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Open Sans Light"/>
              <a:buChar char="●"/>
              <a:defRPr sz="1300">
                <a:solidFill>
                  <a:schemeClr val="dk2"/>
                </a:solidFill>
                <a:latin typeface="Open Sans Light"/>
                <a:ea typeface="Open Sans Light"/>
                <a:cs typeface="Open Sans Light"/>
                <a:sym typeface="Open Sans Light"/>
              </a:defRPr>
            </a:lvl1pPr>
            <a:lvl2pPr marL="914400" lvl="1" indent="-285750">
              <a:lnSpc>
                <a:spcPct val="115000"/>
              </a:lnSpc>
              <a:spcBef>
                <a:spcPts val="1600"/>
              </a:spcBef>
              <a:spcAft>
                <a:spcPts val="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2pPr>
            <a:lvl3pPr marL="1371600" lvl="2" indent="-285750">
              <a:lnSpc>
                <a:spcPct val="115000"/>
              </a:lnSpc>
              <a:spcBef>
                <a:spcPts val="1600"/>
              </a:spcBef>
              <a:spcAft>
                <a:spcPts val="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3pPr>
            <a:lvl4pPr marL="1828800" lvl="3" indent="-285750">
              <a:lnSpc>
                <a:spcPct val="115000"/>
              </a:lnSpc>
              <a:spcBef>
                <a:spcPts val="1600"/>
              </a:spcBef>
              <a:spcAft>
                <a:spcPts val="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4pPr>
            <a:lvl5pPr marL="2286000" lvl="4" indent="-285750">
              <a:lnSpc>
                <a:spcPct val="115000"/>
              </a:lnSpc>
              <a:spcBef>
                <a:spcPts val="1600"/>
              </a:spcBef>
              <a:spcAft>
                <a:spcPts val="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5pPr>
            <a:lvl6pPr marL="2743200" lvl="5" indent="-285750">
              <a:lnSpc>
                <a:spcPct val="115000"/>
              </a:lnSpc>
              <a:spcBef>
                <a:spcPts val="1600"/>
              </a:spcBef>
              <a:spcAft>
                <a:spcPts val="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6pPr>
            <a:lvl7pPr marL="3200400" lvl="6" indent="-285750">
              <a:lnSpc>
                <a:spcPct val="115000"/>
              </a:lnSpc>
              <a:spcBef>
                <a:spcPts val="1600"/>
              </a:spcBef>
              <a:spcAft>
                <a:spcPts val="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7pPr>
            <a:lvl8pPr marL="3657600" lvl="7" indent="-285750">
              <a:lnSpc>
                <a:spcPct val="115000"/>
              </a:lnSpc>
              <a:spcBef>
                <a:spcPts val="1600"/>
              </a:spcBef>
              <a:spcAft>
                <a:spcPts val="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8pPr>
            <a:lvl9pPr marL="4114800" lvl="8" indent="-285750">
              <a:lnSpc>
                <a:spcPct val="115000"/>
              </a:lnSpc>
              <a:spcBef>
                <a:spcPts val="1600"/>
              </a:spcBef>
              <a:spcAft>
                <a:spcPts val="1600"/>
              </a:spcAft>
              <a:buClr>
                <a:schemeClr val="dk2"/>
              </a:buClr>
              <a:buSzPts val="900"/>
              <a:buFont typeface="Open Sans Light"/>
              <a:buChar char="■"/>
              <a:defRPr sz="900">
                <a:solidFill>
                  <a:schemeClr val="dk2"/>
                </a:solidFill>
                <a:latin typeface="Open Sans Light"/>
                <a:ea typeface="Open Sans Light"/>
                <a:cs typeface="Open Sans Light"/>
                <a:sym typeface="Open Sans Light"/>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Light"/>
                <a:ea typeface="Open Sans Light"/>
                <a:cs typeface="Open Sans Light"/>
                <a:sym typeface="Open Sans Light"/>
              </a:defRPr>
            </a:lvl1pPr>
            <a:lvl2pPr lvl="1" algn="r">
              <a:buNone/>
              <a:defRPr sz="1000">
                <a:solidFill>
                  <a:schemeClr val="dk2"/>
                </a:solidFill>
                <a:latin typeface="Open Sans Light"/>
                <a:ea typeface="Open Sans Light"/>
                <a:cs typeface="Open Sans Light"/>
                <a:sym typeface="Open Sans Light"/>
              </a:defRPr>
            </a:lvl2pPr>
            <a:lvl3pPr lvl="2" algn="r">
              <a:buNone/>
              <a:defRPr sz="1000">
                <a:solidFill>
                  <a:schemeClr val="dk2"/>
                </a:solidFill>
                <a:latin typeface="Open Sans Light"/>
                <a:ea typeface="Open Sans Light"/>
                <a:cs typeface="Open Sans Light"/>
                <a:sym typeface="Open Sans Light"/>
              </a:defRPr>
            </a:lvl3pPr>
            <a:lvl4pPr lvl="3" algn="r">
              <a:buNone/>
              <a:defRPr sz="1000">
                <a:solidFill>
                  <a:schemeClr val="dk2"/>
                </a:solidFill>
                <a:latin typeface="Open Sans Light"/>
                <a:ea typeface="Open Sans Light"/>
                <a:cs typeface="Open Sans Light"/>
                <a:sym typeface="Open Sans Light"/>
              </a:defRPr>
            </a:lvl4pPr>
            <a:lvl5pPr lvl="4" algn="r">
              <a:buNone/>
              <a:defRPr sz="1000">
                <a:solidFill>
                  <a:schemeClr val="dk2"/>
                </a:solidFill>
                <a:latin typeface="Open Sans Light"/>
                <a:ea typeface="Open Sans Light"/>
                <a:cs typeface="Open Sans Light"/>
                <a:sym typeface="Open Sans Light"/>
              </a:defRPr>
            </a:lvl5pPr>
            <a:lvl6pPr lvl="5" algn="r">
              <a:buNone/>
              <a:defRPr sz="1000">
                <a:solidFill>
                  <a:schemeClr val="dk2"/>
                </a:solidFill>
                <a:latin typeface="Open Sans Light"/>
                <a:ea typeface="Open Sans Light"/>
                <a:cs typeface="Open Sans Light"/>
                <a:sym typeface="Open Sans Light"/>
              </a:defRPr>
            </a:lvl6pPr>
            <a:lvl7pPr lvl="6" algn="r">
              <a:buNone/>
              <a:defRPr sz="1000">
                <a:solidFill>
                  <a:schemeClr val="dk2"/>
                </a:solidFill>
                <a:latin typeface="Open Sans Light"/>
                <a:ea typeface="Open Sans Light"/>
                <a:cs typeface="Open Sans Light"/>
                <a:sym typeface="Open Sans Light"/>
              </a:defRPr>
            </a:lvl7pPr>
            <a:lvl8pPr lvl="7" algn="r">
              <a:buNone/>
              <a:defRPr sz="1000">
                <a:solidFill>
                  <a:schemeClr val="dk2"/>
                </a:solidFill>
                <a:latin typeface="Open Sans Light"/>
                <a:ea typeface="Open Sans Light"/>
                <a:cs typeface="Open Sans Light"/>
                <a:sym typeface="Open Sans Light"/>
              </a:defRPr>
            </a:lvl8pPr>
            <a:lvl9pPr lvl="8" algn="r">
              <a:buNone/>
              <a:defRPr sz="1000">
                <a:solidFill>
                  <a:schemeClr val="dk2"/>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60950" y="4777525"/>
            <a:ext cx="4511050" cy="279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ourier New"/>
                <a:ea typeface="Courier New"/>
                <a:cs typeface="Courier New"/>
                <a:sym typeface="Courier New"/>
              </a:rPr>
              <a:t>https://</a:t>
            </a:r>
            <a:r>
              <a:rPr lang="en-US" dirty="0" err="1">
                <a:latin typeface="Courier New"/>
                <a:ea typeface="Courier New"/>
                <a:cs typeface="Courier New"/>
                <a:sym typeface="Courier New"/>
              </a:rPr>
              <a:t>bit.ly</a:t>
            </a:r>
            <a:r>
              <a:rPr lang="en-US" dirty="0">
                <a:latin typeface="Courier New"/>
                <a:ea typeface="Courier New"/>
                <a:cs typeface="Courier New"/>
                <a:sym typeface="Courier New"/>
              </a:rPr>
              <a:t>/</a:t>
            </a:r>
            <a:r>
              <a:rPr lang="en-US" dirty="0" err="1">
                <a:latin typeface="Courier New"/>
                <a:ea typeface="Courier New"/>
                <a:cs typeface="Courier New"/>
                <a:sym typeface="Courier New"/>
              </a:rPr>
              <a:t>jcdl</a:t>
            </a:r>
            <a:r>
              <a:rPr lang="en-US" dirty="0">
                <a:latin typeface="Courier New"/>
                <a:ea typeface="Courier New"/>
                <a:cs typeface="Courier New"/>
                <a:sym typeface="Courier New"/>
              </a:rPr>
              <a:t>-reproducibility-pptx</a:t>
            </a:r>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pwww.stanford.edu/oldsep/matt/join/redoc/web/iri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m.org/publications/policies/artifact-review-badg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leanpub.com/reportwritin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45/2723872.2723882"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arxiv.org/abs/1410.084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26/science.1213847"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racticereproducibleresearch.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arkwoodbridge.com/2017/03/05/jupyter-reproducible-science.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odeocean.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bit.ly/etd-exampl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github.com/waingram/npc-analysis"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kbroman.org/steps2rr/"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kbroman.org/steps2rr/pages/organize.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s://docs.google.com/spreadsheets/d/1ar8fgwagOh30E31EAPL-Gorwn_g6XNf81g3VDQnQ_I8/edit?usp=sharing" TargetMode="External"/><Relationship Id="rId10" Type="http://schemas.openxmlformats.org/officeDocument/2006/relationships/image" Target="../media/image12.png"/><Relationship Id="rId4" Type="http://schemas.openxmlformats.org/officeDocument/2006/relationships/hyperlink" Target="https://docs.google.com/document/d/11wb9zs9pPYsfe-4uL84w23iYTi_236WptfsarDNd9rg/edit?usp=sharing" TargetMode="External"/><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https://www.dataone.org/best-practices/create-data-dictionary" TargetMode="External"/><Relationship Id="rId7" Type="http://schemas.openxmlformats.org/officeDocument/2006/relationships/hyperlink" Target="https://dataverse.harvard.edu/dataset.xhtml?persistentId=doi:10.7910/DVN/EZSJ1S"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kbroman.org/dataorg/pages/dictionary.html" TargetMode="External"/><Relationship Id="rId5" Type="http://schemas.openxmlformats.org/officeDocument/2006/relationships/hyperlink" Target="https://guides.library.upenn.edu/datamgmt/documentation" TargetMode="External"/><Relationship Id="rId4" Type="http://schemas.openxmlformats.org/officeDocument/2006/relationships/hyperlink" Target="http://www.medicine.mcgill.ca/epidemiology/joseph/pbelisle/CodebookCookbook.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ata.research.cornell.edu/content/readme"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github.com/adam-p/markdown-here/wiki/Markdown-Cheatshee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bit.ly/jcdl-exampl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bit.ly/rmarkdown-exampl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go-fair.org/fair-principl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ataverse.harvard.edu/dataset.xhtml?persistentId=doi:10.7910/DVN/EZSJ1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github.com/adam-p/markdown-here/wiki/Markdown-Cheatsheet" TargetMode="External"/><Relationship Id="rId4" Type="http://schemas.openxmlformats.org/officeDocument/2006/relationships/hyperlink" Target="https://www.dataone.org/best-practices/create-data-dictionar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markwoodbridge.com/2017/03/05/jupyter-reproducible-science.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ataverse.harvard.edu/dataset.xhtml?persistentId=doi:10.7910/DVN/EZSJ1S"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mybinder.readthedocs.io/en/latest/using.html#preparing-a-repository-for-binder"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pip.pypa.io/en/latest/reference/pip_install/#example-requirements-file"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mybinder.readthedocs.io/en/latest/using.html#preparing-a-repository-for-binder"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codeocean.com/2018/01/16/a-modularized-efficient-framework-for-non-markov-time-series-estimation/code" TargetMode="External"/><Relationship Id="rId3" Type="http://schemas.openxmlformats.org/officeDocument/2006/relationships/image" Target="../media/image7.png"/><Relationship Id="rId7" Type="http://schemas.openxmlformats.org/officeDocument/2006/relationships/hyperlink" Target="https://opensource.org/licenses" TargetMode="External"/><Relationship Id="rId12"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www.dcc.ac.uk/resources/how-guides/license-research-data" TargetMode="External"/><Relationship Id="rId11" Type="http://schemas.openxmlformats.org/officeDocument/2006/relationships/image" Target="../media/image18.png"/><Relationship Id="rId5" Type="http://schemas.openxmlformats.org/officeDocument/2006/relationships/hyperlink" Target="https://data.research.cornell.edu/content/readme" TargetMode="External"/><Relationship Id="rId1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hyperlink" Target="https://www.dataone.org/best-practices/create-data-dictionary" TargetMode="External"/><Relationship Id="rId9" Type="http://schemas.openxmlformats.org/officeDocument/2006/relationships/image" Target="../media/image16.png"/><Relationship Id="rId1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research-it.berkeley.edu/publications/bce-berkeley%E2%80%99s-common-scientific-compute-environment-research-and-education"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docs.docker.com/" TargetMode="External"/><Relationship Id="rId7" Type="http://schemas.openxmlformats.org/officeDocument/2006/relationships/hyperlink" Target="http://arxiv.org/abs/1904.07981"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s://doi.org/10.1109/MCSE.2019.2941702" TargetMode="External"/><Relationship Id="rId5" Type="http://schemas.openxmlformats.org/officeDocument/2006/relationships/hyperlink" Target="https://arxiv.org/abs/1410.0846" TargetMode="External"/><Relationship Id="rId4" Type="http://schemas.openxmlformats.org/officeDocument/2006/relationships/hyperlink" Target="https://doi.org/10.1145/2723872.272388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towardsdatascience.com/learn-enough-docker-to-be-useful-b7ba70caeb4b"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towardsdatascience.com/learn-enough-docker-to-be-useful-b7ba70caeb4b"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doi.org/10.1145/2723872.2723882"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038/d41586-019-03366-x"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help.codeocean.com/getting-started/the-computational-environment/selecting-a-base-environment" TargetMode="External"/><Relationship Id="rId10" Type="http://schemas.openxmlformats.org/officeDocument/2006/relationships/image" Target="../media/image27.png"/><Relationship Id="rId4" Type="http://schemas.openxmlformats.org/officeDocument/2006/relationships/hyperlink" Target="http://mybinder.readthedocs.io/en/latest/using.html#preparing-a-repository-for-binder" TargetMode="External"/><Relationship Id="rId9"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bids.gitbooks.io/the-practice-of-reproducible-research/core-chapters/3-basic.html"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kbroman.org/steps2rr/pages/organize.html"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hyperlink" Target="http://kbroman.org/dataorg/pages/dictionary.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hyperlink" Target="https://www.practicereproducibleresearch.org/core-chapters/3-basic.html" TargetMode="External"/><Relationship Id="rId10" Type="http://schemas.openxmlformats.org/officeDocument/2006/relationships/image" Target="../media/image27.png"/><Relationship Id="rId4" Type="http://schemas.openxmlformats.org/officeDocument/2006/relationships/hyperlink" Target="http://kbroman.org/steps2rr/pages/organize.html" TargetMode="External"/><Relationship Id="rId9"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www.dcc.ac.uk/resources/how-guides/license-research-data"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hyperlink" Target="https://opensource.org/licenses" TargetMode="External"/><Relationship Id="rId4" Type="http://schemas.openxmlformats.org/officeDocument/2006/relationships/hyperlink" Target="http://kbroman.org/steps2rr/pages/licenses.htm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www.doi.org/" TargetMode="External"/><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hyperlink" Target="https://www.iso.org/standard/43506.html"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dpworkshop.org/"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hyperlink" Target="http://www.mdpi.com/2411-5150/2/3/29"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hyperlink" Target="https://www.cambridge.org/core/journals/behavioural-public-policy/article/contact-hypothesis-reevaluated/142C913E7FA9E121277B29E994124EC5/core-reader"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doi.org/10.6084/m9.figshare.104539.v1"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codeocean.com/capsule/9584745/"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hyperlink" Target="https://codeocean.com/capsule/8475497/"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38/533452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nature.com/news/1-500-scientists-lift-the-lid-on-reproducibility-1.199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Shape 57"/>
        <p:cNvGrpSpPr/>
        <p:nvPr/>
      </p:nvGrpSpPr>
      <p:grpSpPr>
        <a:xfrm>
          <a:off x="0" y="0"/>
          <a:ext cx="0" cy="0"/>
          <a:chOff x="0" y="0"/>
          <a:chExt cx="0" cy="0"/>
        </a:xfrm>
      </p:grpSpPr>
      <p:sp>
        <p:nvSpPr>
          <p:cNvPr id="58" name="Google Shape;58;p14"/>
          <p:cNvSpPr/>
          <p:nvPr/>
        </p:nvSpPr>
        <p:spPr>
          <a:xfrm>
            <a:off x="419100" y="743700"/>
            <a:ext cx="8305800" cy="2418600"/>
          </a:xfrm>
          <a:prstGeom prst="rect">
            <a:avLst/>
          </a:prstGeom>
          <a:solidFill>
            <a:srgbClr val="50859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 name="Google Shape;59;p14"/>
          <p:cNvSpPr txBox="1"/>
          <p:nvPr/>
        </p:nvSpPr>
        <p:spPr>
          <a:xfrm>
            <a:off x="1027350" y="3043375"/>
            <a:ext cx="7089300" cy="68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666666"/>
              </a:buClr>
              <a:buSzPts val="1400"/>
              <a:buFont typeface="Arial"/>
              <a:buNone/>
            </a:pPr>
            <a:br>
              <a:rPr lang="en" sz="1400" u="none" strike="noStrike" cap="none"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Arial"/>
              </a:rPr>
            </a:br>
            <a:r>
              <a:rPr lang="en"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rPr>
              <a:t>William A. Ingram and Edward A. Fox</a:t>
            </a:r>
            <a:br>
              <a:rPr lang="en"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rPr>
            </a:br>
            <a:r>
              <a:rPr lang="en"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rPr>
              <a:t>Virginia Tech</a:t>
            </a:r>
            <a:br>
              <a:rPr lang="en"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rPr>
            </a:br>
            <a:r>
              <a:rPr lang="en"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rPr>
              <a:t>Blacksburg, VA 24061</a:t>
            </a:r>
            <a:endParaRPr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rtl="0">
              <a:lnSpc>
                <a:spcPct val="100000"/>
              </a:lnSpc>
              <a:spcBef>
                <a:spcPts val="0"/>
              </a:spcBef>
              <a:spcAft>
                <a:spcPts val="0"/>
              </a:spcAft>
              <a:buClr>
                <a:srgbClr val="666666"/>
              </a:buClr>
              <a:buSzPts val="1400"/>
              <a:buFont typeface="Arial"/>
              <a:buNone/>
            </a:pPr>
            <a:r>
              <a:rPr lang="en"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rPr>
              <a:t>USA</a:t>
            </a:r>
            <a:endParaRPr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Google Shape;60;p14"/>
          <p:cNvSpPr txBox="1"/>
          <p:nvPr/>
        </p:nvSpPr>
        <p:spPr>
          <a:xfrm>
            <a:off x="409500" y="2477850"/>
            <a:ext cx="8325000" cy="68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Open Sans"/>
              </a:rPr>
              <a:t>JCDL 2020</a:t>
            </a:r>
            <a:endParaRPr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ctr" rtl="0">
              <a:spcBef>
                <a:spcPts val="0"/>
              </a:spcBef>
              <a:spcAft>
                <a:spcPts val="0"/>
              </a:spcAft>
              <a:buNone/>
            </a:pPr>
            <a:r>
              <a:rPr lang="en"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August 3, 2020</a:t>
            </a:r>
            <a:endParaRPr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lvl="0" indent="0" algn="ctr" rtl="0">
              <a:spcBef>
                <a:spcPts val="0"/>
              </a:spcBef>
              <a:spcAft>
                <a:spcPts val="0"/>
              </a:spcAft>
              <a:buNone/>
            </a:pPr>
            <a:endParaRPr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61" name="Google Shape;61;p14"/>
          <p:cNvSpPr txBox="1"/>
          <p:nvPr/>
        </p:nvSpPr>
        <p:spPr>
          <a:xfrm>
            <a:off x="1027350" y="862625"/>
            <a:ext cx="7089300" cy="1262275"/>
          </a:xfrm>
          <a:prstGeom prst="rect">
            <a:avLst/>
          </a:prstGeom>
          <a:noFill/>
          <a:ln>
            <a:noFill/>
          </a:ln>
        </p:spPr>
        <p:txBody>
          <a:bodyPr spcFirstLastPara="1" wrap="square" lIns="91425" tIns="91425" rIns="91425" bIns="91425" anchor="t" anchorCtr="0">
            <a:noAutofit/>
          </a:bodyPr>
          <a:lstStyle/>
          <a:p>
            <a:pPr marL="0" marR="0" lvl="0" indent="0" algn="ctr" rtl="0">
              <a:lnSpc>
                <a:spcPct val="116666"/>
              </a:lnSpc>
              <a:spcBef>
                <a:spcPts val="0"/>
              </a:spcBef>
              <a:spcAft>
                <a:spcPts val="0"/>
              </a:spcAft>
              <a:buClr>
                <a:schemeClr val="dk1"/>
              </a:buClr>
              <a:buSzPts val="1100"/>
              <a:buFont typeface="Arial"/>
              <a:buNone/>
            </a:pPr>
            <a:r>
              <a:rPr lang="en" sz="2700" b="1"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Preparing code and data </a:t>
            </a:r>
            <a:br>
              <a:rPr lang="en" sz="2700" b="1"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Open Sans"/>
              </a:rPr>
            </a:br>
            <a:r>
              <a:rPr lang="en" sz="2700" b="1"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for reproducible publication:  </a:t>
            </a:r>
            <a:br>
              <a:rPr lang="en" sz="2700" b="1"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Open Sans"/>
              </a:rPr>
            </a:br>
            <a:r>
              <a:rPr lang="en" sz="2700" b="1"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 hands-on tutorial</a:t>
            </a:r>
            <a:endParaRPr sz="2700" b="1"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62" name="Google Shape;62;p14" descr="Creative Commons License"/>
          <p:cNvPicPr preferRelativeResize="0"/>
          <p:nvPr/>
        </p:nvPicPr>
        <p:blipFill>
          <a:blip r:embed="rId3">
            <a:alphaModFix/>
          </a:blip>
          <a:stretch>
            <a:fillRect/>
          </a:stretch>
        </p:blipFill>
        <p:spPr>
          <a:xfrm>
            <a:off x="8231050" y="4777675"/>
            <a:ext cx="838200" cy="295275"/>
          </a:xfrm>
          <a:prstGeom prst="rect">
            <a:avLst/>
          </a:prstGeom>
          <a:noFill/>
          <a:ln>
            <a:noFill/>
          </a:ln>
        </p:spPr>
      </p:pic>
      <p:sp>
        <p:nvSpPr>
          <p:cNvPr id="63" name="Google Shape;63;p14"/>
          <p:cNvSpPr txBox="1"/>
          <p:nvPr/>
        </p:nvSpPr>
        <p:spPr>
          <a:xfrm>
            <a:off x="5650050" y="4646450"/>
            <a:ext cx="2612700" cy="49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This work is licensed under a </a:t>
            </a:r>
            <a:r>
              <a:rPr lang="en" sz="900" u="sng">
                <a:solidFill>
                  <a:srgbClr val="FFFFFF"/>
                </a:solidFill>
                <a:latin typeface="Roboto"/>
                <a:ea typeface="Roboto"/>
                <a:cs typeface="Roboto"/>
                <a:sym typeface="Roboto"/>
                <a:hlinkClick r:id="rId4"/>
              </a:rPr>
              <a:t>Creative Commons Attribution 4.0 International License</a:t>
            </a:r>
            <a:r>
              <a:rPr lang="en" sz="900">
                <a:solidFill>
                  <a:srgbClr val="FFFFFF"/>
                </a:solidFill>
                <a:latin typeface="Roboto"/>
                <a:ea typeface="Roboto"/>
                <a:cs typeface="Roboto"/>
                <a:sym typeface="Roboto"/>
              </a:rPr>
              <a:t>.</a:t>
            </a:r>
            <a:endParaRPr sz="900">
              <a:solidFill>
                <a:srgbClr val="FFFFFF"/>
              </a:solidFill>
              <a:latin typeface="Roboto"/>
              <a:ea typeface="Roboto"/>
              <a:cs typeface="Roboto"/>
              <a:sym typeface="Roboto"/>
            </a:endParaRPr>
          </a:p>
        </p:txBody>
      </p:sp>
      <p:sp>
        <p:nvSpPr>
          <p:cNvPr id="2" name="Title 1">
            <a:extLst>
              <a:ext uri="{FF2B5EF4-FFF2-40B4-BE49-F238E27FC236}">
                <a16:creationId xmlns:a16="http://schemas.microsoft.com/office/drawing/2014/main" id="{A9FED693-B7D4-1640-9757-4624614673C4}"/>
              </a:ext>
            </a:extLst>
          </p:cNvPr>
          <p:cNvSpPr>
            <a:spLocks noGrp="1"/>
          </p:cNvSpPr>
          <p:nvPr>
            <p:ph type="title" idx="4294967295"/>
          </p:nvPr>
        </p:nvSpPr>
        <p:spPr/>
        <p:txBody>
          <a:bodyPr/>
          <a:lstStyle/>
          <a:p>
            <a:r>
              <a:rPr lang="en-US" baseline="0" dirty="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 opportunity to help your future self</a:t>
            </a:r>
            <a:endParaRPr dirty="0"/>
          </a:p>
        </p:txBody>
      </p:sp>
      <p:sp>
        <p:nvSpPr>
          <p:cNvPr id="113" name="Google Shape;11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444"/>
              </a:spcBef>
              <a:spcAft>
                <a:spcPts val="0"/>
              </a:spcAft>
              <a:buNone/>
            </a:pPr>
            <a:r>
              <a:rPr lang="en"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“It takes some effort to organize your research to be reproducible… the </a:t>
            </a:r>
            <a:r>
              <a:rPr lang="en" sz="1800" dirty="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sym typeface="Calibri"/>
              </a:rPr>
              <a:t>principal beneficiary is generally the author herself</a:t>
            </a:r>
            <a:r>
              <a:rPr lang="en"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 Schwab &amp; </a:t>
            </a:r>
            <a:r>
              <a:rPr lang="en" sz="1800" dirty="0" err="1">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Claerbout</a:t>
            </a:r>
            <a:endParaRPr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lvl="0" indent="0" algn="l" rtl="0">
              <a:lnSpc>
                <a:spcPct val="100000"/>
              </a:lnSpc>
              <a:spcBef>
                <a:spcPts val="1600"/>
              </a:spcBef>
              <a:spcAft>
                <a:spcPts val="0"/>
              </a:spcAft>
              <a:buNone/>
            </a:pPr>
            <a:r>
              <a:rPr lang="en"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See: </a:t>
            </a:r>
            <a:r>
              <a:rPr lang="en" sz="1800" u="sng" dirty="0">
                <a:solidFill>
                  <a:schemeClr val="hlink"/>
                </a:solidFill>
                <a:latin typeface="Open Sans Light" panose="020B0306030504020204" pitchFamily="34" charset="0"/>
                <a:ea typeface="Open Sans Light" panose="020B0306030504020204" pitchFamily="34" charset="0"/>
                <a:cs typeface="Open Sans Light" panose="020B0306030504020204" pitchFamily="34" charset="0"/>
                <a:sym typeface="Arial"/>
                <a:hlinkClick r:id="rId3"/>
              </a:rPr>
              <a:t>Making Scientific Contributions Reproducible</a:t>
            </a:r>
            <a:endParaRPr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666666"/>
                </a:solidFill>
                <a:latin typeface="Open Sans" panose="020B0606030504020204" pitchFamily="34" charset="0"/>
                <a:ea typeface="Open Sans" panose="020B0606030504020204" pitchFamily="34" charset="0"/>
                <a:cs typeface="Open Sans" panose="020B0606030504020204" pitchFamily="34" charset="0"/>
              </a:rPr>
              <a:t>Your experience </a:t>
            </a:r>
            <a:endParaRPr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Google Shape;119;p23"/>
          <p:cNvSpPr/>
          <p:nvPr/>
        </p:nvSpPr>
        <p:spPr>
          <a:xfrm>
            <a:off x="4654275" y="1503950"/>
            <a:ext cx="4251000" cy="328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txBox="1"/>
          <p:nvPr/>
        </p:nvSpPr>
        <p:spPr>
          <a:xfrm>
            <a:off x="311700" y="1276525"/>
            <a:ext cx="8593500" cy="319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rgbClr val="666666"/>
                </a:solidFill>
                <a:latin typeface="Open Sans Light"/>
                <a:ea typeface="Open Sans Light"/>
                <a:cs typeface="Open Sans Light"/>
                <a:sym typeface="Open Sans Light"/>
              </a:rPr>
              <a:t>Have you failed to reproduce an experiment? </a:t>
            </a:r>
            <a:endParaRPr sz="2200" dirty="0">
              <a:solidFill>
                <a:srgbClr val="666666"/>
              </a:solidFill>
              <a:latin typeface="Open Sans Light"/>
              <a:ea typeface="Open Sans Light"/>
              <a:cs typeface="Open Sans Light"/>
              <a:sym typeface="Open Sans Light"/>
            </a:endParaRPr>
          </a:p>
          <a:p>
            <a:pPr marL="457200" lvl="0" indent="-368300" algn="l" rtl="0">
              <a:lnSpc>
                <a:spcPct val="115000"/>
              </a:lnSpc>
              <a:spcBef>
                <a:spcPts val="0"/>
              </a:spcBef>
              <a:spcAft>
                <a:spcPts val="0"/>
              </a:spcAft>
              <a:buSzPts val="2200"/>
              <a:buFont typeface="Open Sans Light"/>
              <a:buChar char="●"/>
            </a:pPr>
            <a:r>
              <a:rPr lang="en" sz="2200" dirty="0">
                <a:solidFill>
                  <a:srgbClr val="666666"/>
                </a:solidFill>
                <a:latin typeface="Open Sans Light"/>
                <a:ea typeface="Open Sans Light"/>
                <a:cs typeface="Open Sans Light"/>
                <a:sym typeface="Open Sans Light"/>
              </a:rPr>
              <a:t>How many participants have had difficulty reproducing someone else’s work?</a:t>
            </a:r>
            <a:endParaRPr sz="2200" dirty="0">
              <a:solidFill>
                <a:srgbClr val="666666"/>
              </a:solidFill>
              <a:latin typeface="Open Sans Light"/>
              <a:ea typeface="Open Sans Light"/>
              <a:cs typeface="Open Sans Light"/>
              <a:sym typeface="Open Sans Light"/>
            </a:endParaRPr>
          </a:p>
          <a:p>
            <a:pPr marL="457200" lvl="0" indent="-368300" algn="l" rtl="0">
              <a:lnSpc>
                <a:spcPct val="115000"/>
              </a:lnSpc>
              <a:spcBef>
                <a:spcPts val="0"/>
              </a:spcBef>
              <a:spcAft>
                <a:spcPts val="0"/>
              </a:spcAft>
              <a:buSzPts val="2200"/>
              <a:buFont typeface="Open Sans Light"/>
              <a:buChar char="●"/>
            </a:pPr>
            <a:r>
              <a:rPr lang="en" sz="2200" dirty="0">
                <a:solidFill>
                  <a:srgbClr val="666666"/>
                </a:solidFill>
                <a:latin typeface="Open Sans Light"/>
                <a:ea typeface="Open Sans Light"/>
                <a:cs typeface="Open Sans Light"/>
                <a:sym typeface="Open Sans Light"/>
              </a:rPr>
              <a:t>How many participants have had difficulty reproducing your own work a few weeks, months, or years later?</a:t>
            </a:r>
            <a:endParaRPr sz="2200" dirty="0">
              <a:solidFill>
                <a:srgbClr val="666666"/>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2200" dirty="0">
              <a:solidFill>
                <a:srgbClr val="666666"/>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666666"/>
                </a:solidFill>
                <a:latin typeface="Open Sans" panose="020B0606030504020204" pitchFamily="34" charset="0"/>
                <a:ea typeface="Open Sans" panose="020B0606030504020204" pitchFamily="34" charset="0"/>
                <a:cs typeface="Open Sans" panose="020B0606030504020204" pitchFamily="34" charset="0"/>
              </a:rPr>
              <a:t>Defining reproducibility</a:t>
            </a:r>
            <a:endParaRPr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Google Shape;11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nSpc>
                <a:spcPct val="100000"/>
              </a:lnSpc>
              <a:spcBef>
                <a:spcPts val="444"/>
              </a:spcBef>
              <a:buNone/>
            </a:pPr>
            <a:r>
              <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ACM Definitions: </a:t>
            </a:r>
            <a:r>
              <a:rPr lang="en-US" sz="1600" dirty="0">
                <a:hlinkClick r:id="rId3"/>
              </a:rPr>
              <a:t>https://www.acm.org/publications/policies/artifact-review-badging</a:t>
            </a:r>
            <a:endPar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indent="-285750">
              <a:lnSpc>
                <a:spcPct val="100000"/>
              </a:lnSpc>
              <a:spcBef>
                <a:spcPts val="444"/>
              </a:spcBef>
            </a:pPr>
            <a:r>
              <a:rPr lang="en-US" sz="16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Repeatability:  </a:t>
            </a:r>
            <a:r>
              <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Same team; same experimental setup</a:t>
            </a:r>
          </a:p>
          <a:p>
            <a:pPr marL="285750" indent="-285750">
              <a:lnSpc>
                <a:spcPct val="100000"/>
              </a:lnSpc>
              <a:spcBef>
                <a:spcPts val="444"/>
              </a:spcBef>
            </a:pPr>
            <a:r>
              <a:rPr lang="en-US" sz="16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Reproducibility</a:t>
            </a:r>
            <a:r>
              <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 Different team; same experimental setup</a:t>
            </a:r>
          </a:p>
          <a:p>
            <a:pPr marL="285750" indent="-285750">
              <a:lnSpc>
                <a:spcPct val="100000"/>
              </a:lnSpc>
              <a:spcBef>
                <a:spcPts val="444"/>
              </a:spcBef>
            </a:pPr>
            <a:r>
              <a:rPr lang="en-US" sz="16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Replicability</a:t>
            </a:r>
            <a:r>
              <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 Different team; different experimental setup </a:t>
            </a:r>
          </a:p>
          <a:p>
            <a:pPr marL="0" indent="0">
              <a:lnSpc>
                <a:spcPct val="100000"/>
              </a:lnSpc>
              <a:spcBef>
                <a:spcPts val="444"/>
              </a:spcBef>
              <a:buNone/>
            </a:pPr>
            <a:endPar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indent="0">
              <a:lnSpc>
                <a:spcPct val="100000"/>
              </a:lnSpc>
              <a:spcBef>
                <a:spcPts val="444"/>
              </a:spcBef>
              <a:buNone/>
            </a:pPr>
            <a:r>
              <a:rPr lang="en-US" sz="1600" b="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Our definition </a:t>
            </a:r>
            <a:r>
              <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of </a:t>
            </a:r>
            <a:r>
              <a:rPr lang="en-US" sz="16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computational reproducibility </a:t>
            </a:r>
            <a:r>
              <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 based Victoria </a:t>
            </a:r>
            <a:r>
              <a:rPr lang="en-US" sz="1600" dirty="0" err="1">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Stodden</a:t>
            </a:r>
            <a:r>
              <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rPr>
              <a:t> et al. (2014): </a:t>
            </a:r>
          </a:p>
          <a:p>
            <a:pPr marL="0" indent="0">
              <a:lnSpc>
                <a:spcPct val="100000"/>
              </a:lnSpc>
              <a:spcBef>
                <a:spcPts val="444"/>
              </a:spcBef>
              <a:buNone/>
            </a:pPr>
            <a:r>
              <a:rPr lang="en-US" sz="1800" dirty="0">
                <a:solidFill>
                  <a:srgbClr val="3CA4DC"/>
                </a:solidFill>
                <a:latin typeface="Open Sans" panose="020B0606030504020204" pitchFamily="34" charset="0"/>
                <a:ea typeface="Open Sans" panose="020B0606030504020204" pitchFamily="34" charset="0"/>
                <a:cs typeface="Open Sans" panose="020B0606030504020204" pitchFamily="34" charset="0"/>
                <a:sym typeface="Calibri"/>
              </a:rPr>
              <a:t>The calculation of quantitative scientific results by an independent person or group using the original datasets and methods</a:t>
            </a:r>
            <a:endParaRPr lang="en-US" sz="16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indent="0">
              <a:lnSpc>
                <a:spcPct val="100000"/>
              </a:lnSpc>
              <a:spcBef>
                <a:spcPts val="444"/>
              </a:spcBef>
              <a:buNone/>
            </a:pPr>
            <a:endParaRPr lang="en-US" sz="1600" dirty="0">
              <a:solidFill>
                <a:srgbClr val="3CA4DC"/>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indent="0">
              <a:lnSpc>
                <a:spcPct val="100000"/>
              </a:lnSpc>
              <a:spcBef>
                <a:spcPts val="444"/>
              </a:spcBef>
              <a:buNone/>
            </a:pPr>
            <a:r>
              <a:rPr lang="en-US" sz="1600" dirty="0">
                <a:solidFill>
                  <a:srgbClr val="434443"/>
                </a:solidFill>
                <a:latin typeface="Open Sans" panose="020B0606030504020204" pitchFamily="34" charset="0"/>
                <a:ea typeface="Open Sans" panose="020B0606030504020204" pitchFamily="34" charset="0"/>
                <a:cs typeface="Open Sans" panose="020B0606030504020204" pitchFamily="34" charset="0"/>
                <a:sym typeface="Calibri"/>
              </a:rPr>
              <a:t>Computational reproducibility </a:t>
            </a:r>
            <a:r>
              <a:rPr lang="en-US" sz="1600" b="1" dirty="0">
                <a:solidFill>
                  <a:srgbClr val="434443"/>
                </a:solidFill>
                <a:latin typeface="Open Sans" panose="020B0606030504020204" pitchFamily="34" charset="0"/>
                <a:ea typeface="Open Sans" panose="020B0606030504020204" pitchFamily="34" charset="0"/>
                <a:cs typeface="Open Sans" panose="020B0606030504020204" pitchFamily="34" charset="0"/>
                <a:sym typeface="Calibri"/>
              </a:rPr>
              <a:t>depends</a:t>
            </a:r>
            <a:r>
              <a:rPr lang="en-US" sz="1600" dirty="0">
                <a:solidFill>
                  <a:srgbClr val="434443"/>
                </a:solidFill>
                <a:latin typeface="Open Sans" panose="020B0606030504020204" pitchFamily="34" charset="0"/>
                <a:ea typeface="Open Sans" panose="020B0606030504020204" pitchFamily="34" charset="0"/>
                <a:cs typeface="Open Sans" panose="020B0606030504020204" pitchFamily="34" charset="0"/>
                <a:sym typeface="Calibri"/>
              </a:rPr>
              <a:t> on open code and data.</a:t>
            </a:r>
          </a:p>
        </p:txBody>
      </p:sp>
    </p:spTree>
    <p:extLst>
      <p:ext uri="{BB962C8B-B14F-4D97-AF65-F5344CB8AC3E}">
        <p14:creationId xmlns:p14="http://schemas.microsoft.com/office/powerpoint/2010/main" val="218277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p:nvPr/>
        </p:nvSpPr>
        <p:spPr>
          <a:xfrm>
            <a:off x="330850" y="1166250"/>
            <a:ext cx="8637600" cy="1766100"/>
          </a:xfrm>
          <a:prstGeom prst="rect">
            <a:avLst/>
          </a:prstGeom>
          <a:noFill/>
          <a:ln>
            <a:noFill/>
          </a:ln>
        </p:spPr>
        <p:txBody>
          <a:bodyPr spcFirstLastPara="1" wrap="square" lIns="32750" tIns="32750" rIns="32750" bIns="32750" anchor="ctr" anchorCtr="0">
            <a:noAutofit/>
          </a:bodyPr>
          <a:lstStyle/>
          <a:p>
            <a:pPr marL="0" marR="0" lvl="0" indent="0" algn="l" rtl="0">
              <a:lnSpc>
                <a:spcPct val="100000"/>
              </a:lnSpc>
              <a:spcBef>
                <a:spcPts val="0"/>
              </a:spcBef>
              <a:spcAft>
                <a:spcPts val="0"/>
              </a:spcAft>
              <a:buClr>
                <a:srgbClr val="000000"/>
              </a:buClr>
              <a:buSzPts val="2200"/>
              <a:buFont typeface="Helvetica Neue"/>
              <a:buNone/>
            </a:pPr>
            <a:r>
              <a:rPr lang="en" sz="1800" u="none" strike="noStrike" cap="none" dirty="0">
                <a:solidFill>
                  <a:srgbClr val="666666"/>
                </a:solidFill>
                <a:latin typeface="Open Sans"/>
                <a:ea typeface="Open Sans"/>
                <a:cs typeface="Open Sans"/>
                <a:sym typeface="Open Sans"/>
              </a:rPr>
              <a:t>“An article about computational science in a scientific publication is not the scholarship itself, it is merely advertising of the scholarship. The actual scholarship is the </a:t>
            </a:r>
            <a:r>
              <a:rPr lang="en" sz="1800" b="1" u="none" strike="noStrike" cap="none" dirty="0">
                <a:solidFill>
                  <a:srgbClr val="3CA4DC"/>
                </a:solidFill>
                <a:latin typeface="Open Sans"/>
                <a:ea typeface="Open Sans"/>
                <a:cs typeface="Open Sans"/>
                <a:sym typeface="Open Sans"/>
              </a:rPr>
              <a:t>complete software development environment and the complete set of instructions</a:t>
            </a:r>
            <a:r>
              <a:rPr lang="en" sz="1800" u="none" strike="noStrike" cap="none" dirty="0">
                <a:solidFill>
                  <a:srgbClr val="3CA4DC"/>
                </a:solidFill>
                <a:latin typeface="Open Sans"/>
                <a:ea typeface="Open Sans"/>
                <a:cs typeface="Open Sans"/>
                <a:sym typeface="Open Sans"/>
              </a:rPr>
              <a:t> </a:t>
            </a:r>
            <a:r>
              <a:rPr lang="en" sz="1800" u="none" strike="noStrike" cap="none" dirty="0">
                <a:solidFill>
                  <a:srgbClr val="666666"/>
                </a:solidFill>
                <a:latin typeface="Open Sans"/>
                <a:ea typeface="Open Sans"/>
                <a:cs typeface="Open Sans"/>
                <a:sym typeface="Open Sans"/>
              </a:rPr>
              <a:t>which generated the figure.”</a:t>
            </a:r>
            <a:endParaRPr sz="1800" dirty="0">
              <a:solidFill>
                <a:srgbClr val="666666"/>
              </a:solidFill>
              <a:latin typeface="Open Sans"/>
              <a:ea typeface="Open Sans"/>
              <a:cs typeface="Open Sans"/>
              <a:sym typeface="Open Sans"/>
            </a:endParaRPr>
          </a:p>
        </p:txBody>
      </p:sp>
      <p:sp>
        <p:nvSpPr>
          <p:cNvPr id="136" name="Google Shape;136;p25"/>
          <p:cNvSpPr txBox="1"/>
          <p:nvPr/>
        </p:nvSpPr>
        <p:spPr>
          <a:xfrm>
            <a:off x="330850" y="2850450"/>
            <a:ext cx="7953300" cy="606900"/>
          </a:xfrm>
          <a:prstGeom prst="rect">
            <a:avLst/>
          </a:prstGeom>
          <a:noFill/>
          <a:ln>
            <a:noFill/>
          </a:ln>
        </p:spPr>
        <p:txBody>
          <a:bodyPr spcFirstLastPara="1" wrap="square" lIns="32750" tIns="32750" rIns="32750" bIns="32750" anchor="ctr" anchorCtr="0">
            <a:noAutofit/>
          </a:bodyPr>
          <a:lstStyle/>
          <a:p>
            <a:pPr marL="457200" marR="0" lvl="0" indent="-342900" algn="l" rtl="0">
              <a:lnSpc>
                <a:spcPct val="100000"/>
              </a:lnSpc>
              <a:spcBef>
                <a:spcPts val="0"/>
              </a:spcBef>
              <a:spcAft>
                <a:spcPts val="0"/>
              </a:spcAft>
              <a:buClr>
                <a:srgbClr val="666666"/>
              </a:buClr>
              <a:buSzPts val="1800"/>
              <a:buFont typeface="Open Sans"/>
              <a:buChar char="-"/>
            </a:pPr>
            <a:r>
              <a:rPr lang="en" sz="1800" u="none" strike="noStrike" cap="none" dirty="0" err="1">
                <a:solidFill>
                  <a:srgbClr val="666666"/>
                </a:solidFill>
                <a:latin typeface="Open Sans"/>
                <a:ea typeface="Open Sans"/>
                <a:cs typeface="Open Sans"/>
                <a:sym typeface="Open Sans"/>
              </a:rPr>
              <a:t>Buckheit</a:t>
            </a:r>
            <a:r>
              <a:rPr lang="en" sz="1800" u="none" strike="noStrike" cap="none" dirty="0">
                <a:solidFill>
                  <a:srgbClr val="666666"/>
                </a:solidFill>
                <a:latin typeface="Open Sans"/>
                <a:ea typeface="Open Sans"/>
                <a:cs typeface="Open Sans"/>
                <a:sym typeface="Open Sans"/>
              </a:rPr>
              <a:t> and </a:t>
            </a:r>
            <a:r>
              <a:rPr lang="en" sz="1800" u="none" strike="noStrike" cap="none" dirty="0" err="1">
                <a:solidFill>
                  <a:srgbClr val="666666"/>
                </a:solidFill>
                <a:latin typeface="Open Sans"/>
                <a:ea typeface="Open Sans"/>
                <a:cs typeface="Open Sans"/>
                <a:sym typeface="Open Sans"/>
              </a:rPr>
              <a:t>Donoho</a:t>
            </a:r>
            <a:r>
              <a:rPr lang="en" sz="1800" u="none" strike="noStrike" cap="none" dirty="0">
                <a:solidFill>
                  <a:srgbClr val="666666"/>
                </a:solidFill>
                <a:latin typeface="Open Sans"/>
                <a:ea typeface="Open Sans"/>
                <a:cs typeface="Open Sans"/>
                <a:sym typeface="Open Sans"/>
              </a:rPr>
              <a:t> (1995)’s distillation of </a:t>
            </a:r>
            <a:r>
              <a:rPr lang="en" sz="1800" u="none" strike="noStrike" cap="none" dirty="0" err="1">
                <a:solidFill>
                  <a:srgbClr val="666666"/>
                </a:solidFill>
                <a:latin typeface="Open Sans"/>
                <a:ea typeface="Open Sans"/>
                <a:cs typeface="Open Sans"/>
                <a:sym typeface="Open Sans"/>
              </a:rPr>
              <a:t>Claerbout</a:t>
            </a:r>
            <a:r>
              <a:rPr lang="en" sz="1800" u="none" strike="noStrike" cap="none" dirty="0">
                <a:solidFill>
                  <a:srgbClr val="666666"/>
                </a:solidFill>
                <a:latin typeface="Open Sans"/>
                <a:ea typeface="Open Sans"/>
                <a:cs typeface="Open Sans"/>
                <a:sym typeface="Open Sans"/>
              </a:rPr>
              <a:t> and </a:t>
            </a:r>
            <a:r>
              <a:rPr lang="en" sz="1800" u="none" strike="noStrike" cap="none" dirty="0" err="1">
                <a:solidFill>
                  <a:srgbClr val="666666"/>
                </a:solidFill>
                <a:latin typeface="Open Sans"/>
                <a:ea typeface="Open Sans"/>
                <a:cs typeface="Open Sans"/>
                <a:sym typeface="Open Sans"/>
              </a:rPr>
              <a:t>Karrenbach</a:t>
            </a:r>
            <a:r>
              <a:rPr lang="en" sz="1800" u="none" strike="noStrike" cap="none" dirty="0">
                <a:solidFill>
                  <a:srgbClr val="666666"/>
                </a:solidFill>
                <a:latin typeface="Open Sans"/>
                <a:ea typeface="Open Sans"/>
                <a:cs typeface="Open Sans"/>
                <a:sym typeface="Open Sans"/>
              </a:rPr>
              <a:t> (1992)</a:t>
            </a:r>
            <a:endParaRPr sz="1800" dirty="0">
              <a:solidFill>
                <a:srgbClr val="666666"/>
              </a:solidFill>
              <a:latin typeface="Open Sans"/>
              <a:ea typeface="Open Sans"/>
              <a:cs typeface="Open Sans"/>
              <a:sym typeface="Open Sans"/>
            </a:endParaRPr>
          </a:p>
        </p:txBody>
      </p:sp>
      <p:sp>
        <p:nvSpPr>
          <p:cNvPr id="137" name="Google Shape;137;p25"/>
          <p:cNvSpPr txBox="1"/>
          <p:nvPr/>
        </p:nvSpPr>
        <p:spPr>
          <a:xfrm>
            <a:off x="330850" y="419850"/>
            <a:ext cx="7953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666666"/>
                </a:solidFill>
                <a:latin typeface="Open Sans"/>
                <a:ea typeface="Open Sans"/>
                <a:cs typeface="Open Sans"/>
                <a:sym typeface="Open Sans"/>
              </a:rPr>
              <a:t>Computational reproducibility</a:t>
            </a:r>
            <a:endParaRPr sz="2800" dirty="0">
              <a:solidFill>
                <a:srgbClr val="666666"/>
              </a:solidFill>
              <a:latin typeface="Open Sans"/>
              <a:ea typeface="Open Sans"/>
              <a:cs typeface="Open Sans"/>
              <a:sym typeface="Open Sans"/>
            </a:endParaRPr>
          </a:p>
        </p:txBody>
      </p:sp>
      <p:sp>
        <p:nvSpPr>
          <p:cNvPr id="138" name="Google Shape;138;p25"/>
          <p:cNvSpPr txBox="1"/>
          <p:nvPr/>
        </p:nvSpPr>
        <p:spPr>
          <a:xfrm>
            <a:off x="330850" y="3612325"/>
            <a:ext cx="7780500" cy="1013700"/>
          </a:xfrm>
          <a:prstGeom prst="rect">
            <a:avLst/>
          </a:prstGeom>
          <a:noFill/>
          <a:ln>
            <a:noFill/>
          </a:ln>
        </p:spPr>
        <p:txBody>
          <a:bodyPr spcFirstLastPara="1" wrap="square" lIns="91425" tIns="91425" rIns="91425" bIns="91425" anchor="t" anchorCtr="0">
            <a:noAutofit/>
          </a:bodyPr>
          <a:lstStyle/>
          <a:p>
            <a:pPr lvl="0"/>
            <a:r>
              <a:rPr lang="en-US" sz="12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Jon F </a:t>
            </a:r>
            <a:r>
              <a:rPr lang="en-US" sz="12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Claerbout</a:t>
            </a:r>
            <a:r>
              <a:rPr lang="en-US" sz="12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 and Martin </a:t>
            </a:r>
            <a:r>
              <a:rPr lang="en-US" sz="12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Karrenbach</a:t>
            </a:r>
            <a:r>
              <a:rPr lang="en-US" sz="12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 1992. Electronic documents give reproducible research a new meaning. In SEG technical program expanded abstracts 1992. Society of Exploration Geophysicists, 601–604.</a:t>
            </a:r>
          </a:p>
          <a:p>
            <a:pPr marL="0" lvl="0" indent="0" algn="l" rtl="0">
              <a:spcBef>
                <a:spcPts val="0"/>
              </a:spcBef>
              <a:spcAft>
                <a:spcPts val="0"/>
              </a:spcAft>
              <a:buNone/>
            </a:pPr>
            <a:endParaRPr sz="1200" dirty="0">
              <a:solidFill>
                <a:srgbClr val="43434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endParaRPr>
          </a:p>
          <a:p>
            <a:pPr lvl="0"/>
            <a:r>
              <a:rPr lang="en-US" sz="12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Jonathan B </a:t>
            </a:r>
            <a:r>
              <a:rPr lang="en-US" sz="12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Buckheit</a:t>
            </a:r>
            <a:r>
              <a:rPr lang="en-US" sz="12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 and David L </a:t>
            </a:r>
            <a:r>
              <a:rPr lang="en-US" sz="12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Donoho</a:t>
            </a:r>
            <a:r>
              <a:rPr lang="en-US" sz="12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 1995. </a:t>
            </a:r>
            <a:r>
              <a:rPr lang="en-US" sz="12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Wavelab</a:t>
            </a:r>
            <a:r>
              <a:rPr lang="en-US" sz="12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 and reproducible research. In Wavelets and statistics. Springer, 55–81.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7" name="Google Shape;137;p25"/>
          <p:cNvSpPr txBox="1"/>
          <p:nvPr/>
        </p:nvSpPr>
        <p:spPr>
          <a:xfrm>
            <a:off x="330850" y="419850"/>
            <a:ext cx="7953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666666"/>
                </a:solidFill>
                <a:latin typeface="Open Sans"/>
                <a:ea typeface="Open Sans"/>
                <a:cs typeface="Open Sans"/>
                <a:sym typeface="Open Sans"/>
              </a:rPr>
              <a:t>Research data pipeline</a:t>
            </a:r>
            <a:endParaRPr sz="2800" dirty="0">
              <a:solidFill>
                <a:srgbClr val="666666"/>
              </a:solidFill>
              <a:latin typeface="Open Sans"/>
              <a:ea typeface="Open Sans"/>
              <a:cs typeface="Open Sans"/>
              <a:sym typeface="Open Sans"/>
            </a:endParaRPr>
          </a:p>
        </p:txBody>
      </p:sp>
      <p:sp>
        <p:nvSpPr>
          <p:cNvPr id="3" name="Rounded Rectangle 2">
            <a:extLst>
              <a:ext uri="{FF2B5EF4-FFF2-40B4-BE49-F238E27FC236}">
                <a16:creationId xmlns:a16="http://schemas.microsoft.com/office/drawing/2014/main" id="{805D8BC2-8073-6544-A890-F69359A9BB8B}"/>
              </a:ext>
            </a:extLst>
          </p:cNvPr>
          <p:cNvSpPr/>
          <p:nvPr/>
        </p:nvSpPr>
        <p:spPr>
          <a:xfrm>
            <a:off x="479705" y="1450571"/>
            <a:ext cx="1414131" cy="77617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Raw Data</a:t>
            </a:r>
          </a:p>
        </p:txBody>
      </p:sp>
      <p:sp>
        <p:nvSpPr>
          <p:cNvPr id="8" name="Rounded Rectangle 7">
            <a:extLst>
              <a:ext uri="{FF2B5EF4-FFF2-40B4-BE49-F238E27FC236}">
                <a16:creationId xmlns:a16="http://schemas.microsoft.com/office/drawing/2014/main" id="{0CBDA802-E626-B345-A120-31E79DBB5E21}"/>
              </a:ext>
            </a:extLst>
          </p:cNvPr>
          <p:cNvSpPr/>
          <p:nvPr/>
        </p:nvSpPr>
        <p:spPr>
          <a:xfrm>
            <a:off x="2200938" y="1450570"/>
            <a:ext cx="1414131" cy="77617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Analytic Data</a:t>
            </a:r>
          </a:p>
        </p:txBody>
      </p:sp>
      <p:sp>
        <p:nvSpPr>
          <p:cNvPr id="9" name="Rounded Rectangle 8">
            <a:extLst>
              <a:ext uri="{FF2B5EF4-FFF2-40B4-BE49-F238E27FC236}">
                <a16:creationId xmlns:a16="http://schemas.microsoft.com/office/drawing/2014/main" id="{B3891EE8-5C7F-8240-9018-FB2751D8EE0A}"/>
              </a:ext>
            </a:extLst>
          </p:cNvPr>
          <p:cNvSpPr/>
          <p:nvPr/>
        </p:nvSpPr>
        <p:spPr>
          <a:xfrm>
            <a:off x="3884426" y="1450571"/>
            <a:ext cx="1577785" cy="77617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Computational Results</a:t>
            </a:r>
          </a:p>
        </p:txBody>
      </p:sp>
      <p:sp>
        <p:nvSpPr>
          <p:cNvPr id="10" name="Rounded Rectangle 9">
            <a:extLst>
              <a:ext uri="{FF2B5EF4-FFF2-40B4-BE49-F238E27FC236}">
                <a16:creationId xmlns:a16="http://schemas.microsoft.com/office/drawing/2014/main" id="{B26F8A3C-30A6-414F-B73B-69CE6481D075}"/>
              </a:ext>
            </a:extLst>
          </p:cNvPr>
          <p:cNvSpPr/>
          <p:nvPr/>
        </p:nvSpPr>
        <p:spPr>
          <a:xfrm>
            <a:off x="5707203" y="1450569"/>
            <a:ext cx="1414131" cy="77617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Figures &amp; Tables</a:t>
            </a:r>
          </a:p>
        </p:txBody>
      </p:sp>
      <p:sp>
        <p:nvSpPr>
          <p:cNvPr id="11" name="Rounded Rectangle 10">
            <a:extLst>
              <a:ext uri="{FF2B5EF4-FFF2-40B4-BE49-F238E27FC236}">
                <a16:creationId xmlns:a16="http://schemas.microsoft.com/office/drawing/2014/main" id="{5743CF1F-EF9F-BC43-B806-E13FC4E03191}"/>
              </a:ext>
            </a:extLst>
          </p:cNvPr>
          <p:cNvSpPr/>
          <p:nvPr/>
        </p:nvSpPr>
        <p:spPr>
          <a:xfrm>
            <a:off x="7364638" y="1450569"/>
            <a:ext cx="1414131" cy="77617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Article or Paper</a:t>
            </a:r>
          </a:p>
        </p:txBody>
      </p:sp>
      <p:cxnSp>
        <p:nvCxnSpPr>
          <p:cNvPr id="5" name="Straight Arrow Connector 4">
            <a:extLst>
              <a:ext uri="{FF2B5EF4-FFF2-40B4-BE49-F238E27FC236}">
                <a16:creationId xmlns:a16="http://schemas.microsoft.com/office/drawing/2014/main" id="{00038113-4919-1540-80BE-AD8CA3595A80}"/>
              </a:ext>
            </a:extLst>
          </p:cNvPr>
          <p:cNvCxnSpPr>
            <a:cxnSpLocks/>
            <a:stCxn id="3" idx="3"/>
            <a:endCxn id="8" idx="1"/>
          </p:cNvCxnSpPr>
          <p:nvPr/>
        </p:nvCxnSpPr>
        <p:spPr>
          <a:xfrm flipV="1">
            <a:off x="1893836" y="1838659"/>
            <a:ext cx="30710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95BBCDA-B945-C94E-B942-F229D9082677}"/>
              </a:ext>
            </a:extLst>
          </p:cNvPr>
          <p:cNvCxnSpPr>
            <a:cxnSpLocks/>
            <a:stCxn id="8" idx="3"/>
            <a:endCxn id="9" idx="1"/>
          </p:cNvCxnSpPr>
          <p:nvPr/>
        </p:nvCxnSpPr>
        <p:spPr>
          <a:xfrm>
            <a:off x="3615069" y="1838659"/>
            <a:ext cx="2693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E71DC7-674D-C543-8747-58BC6DE18D75}"/>
              </a:ext>
            </a:extLst>
          </p:cNvPr>
          <p:cNvCxnSpPr>
            <a:cxnSpLocks/>
            <a:stCxn id="9" idx="3"/>
            <a:endCxn id="10" idx="1"/>
          </p:cNvCxnSpPr>
          <p:nvPr/>
        </p:nvCxnSpPr>
        <p:spPr>
          <a:xfrm flipV="1">
            <a:off x="5462211" y="1838658"/>
            <a:ext cx="24499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A046F3-C292-1B40-B6BA-06B1A19C152A}"/>
              </a:ext>
            </a:extLst>
          </p:cNvPr>
          <p:cNvCxnSpPr>
            <a:cxnSpLocks/>
            <a:stCxn id="10" idx="3"/>
            <a:endCxn id="11" idx="1"/>
          </p:cNvCxnSpPr>
          <p:nvPr/>
        </p:nvCxnSpPr>
        <p:spPr>
          <a:xfrm>
            <a:off x="7121334" y="1838658"/>
            <a:ext cx="2433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518271-B535-C04F-9913-ABDCC31A1836}"/>
              </a:ext>
            </a:extLst>
          </p:cNvPr>
          <p:cNvCxnSpPr/>
          <p:nvPr/>
        </p:nvCxnSpPr>
        <p:spPr>
          <a:xfrm>
            <a:off x="2031437" y="1838657"/>
            <a:ext cx="0" cy="671183"/>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AAA92F7-5A48-184D-8FEC-7569BECDC5C9}"/>
              </a:ext>
            </a:extLst>
          </p:cNvPr>
          <p:cNvSpPr txBox="1"/>
          <p:nvPr/>
        </p:nvSpPr>
        <p:spPr>
          <a:xfrm>
            <a:off x="1249011" y="2509840"/>
            <a:ext cx="1564852" cy="307777"/>
          </a:xfrm>
          <a:prstGeom prst="rect">
            <a:avLst/>
          </a:prstGeom>
          <a:noFill/>
        </p:spPr>
        <p:txBody>
          <a:bodyPr wrap="non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Processing Code</a:t>
            </a:r>
          </a:p>
        </p:txBody>
      </p:sp>
      <p:cxnSp>
        <p:nvCxnSpPr>
          <p:cNvPr id="23" name="Straight Connector 22">
            <a:extLst>
              <a:ext uri="{FF2B5EF4-FFF2-40B4-BE49-F238E27FC236}">
                <a16:creationId xmlns:a16="http://schemas.microsoft.com/office/drawing/2014/main" id="{CB774F5D-335D-B240-95F3-A0D9F1765685}"/>
              </a:ext>
            </a:extLst>
          </p:cNvPr>
          <p:cNvCxnSpPr/>
          <p:nvPr/>
        </p:nvCxnSpPr>
        <p:spPr>
          <a:xfrm>
            <a:off x="3725559" y="1843689"/>
            <a:ext cx="0" cy="67118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0C96BC2-3218-8540-A602-1551824C9090}"/>
              </a:ext>
            </a:extLst>
          </p:cNvPr>
          <p:cNvSpPr txBox="1"/>
          <p:nvPr/>
        </p:nvSpPr>
        <p:spPr>
          <a:xfrm>
            <a:off x="3061765" y="2509839"/>
            <a:ext cx="1317990" cy="307777"/>
          </a:xfrm>
          <a:prstGeom prst="rect">
            <a:avLst/>
          </a:prstGeom>
          <a:noFill/>
        </p:spPr>
        <p:txBody>
          <a:bodyPr wrap="non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Analytic Code</a:t>
            </a:r>
          </a:p>
        </p:txBody>
      </p:sp>
      <p:cxnSp>
        <p:nvCxnSpPr>
          <p:cNvPr id="25" name="Straight Connector 24">
            <a:extLst>
              <a:ext uri="{FF2B5EF4-FFF2-40B4-BE49-F238E27FC236}">
                <a16:creationId xmlns:a16="http://schemas.microsoft.com/office/drawing/2014/main" id="{52EAB585-5716-1542-91EE-91F51C6FE334}"/>
              </a:ext>
            </a:extLst>
          </p:cNvPr>
          <p:cNvCxnSpPr/>
          <p:nvPr/>
        </p:nvCxnSpPr>
        <p:spPr>
          <a:xfrm>
            <a:off x="5565222" y="1838657"/>
            <a:ext cx="0" cy="671183"/>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B69DE36-058E-7A48-A46E-393B33278F67}"/>
              </a:ext>
            </a:extLst>
          </p:cNvPr>
          <p:cNvSpPr txBox="1"/>
          <p:nvPr/>
        </p:nvSpPr>
        <p:spPr>
          <a:xfrm>
            <a:off x="4680125" y="2509839"/>
            <a:ext cx="1736373" cy="307777"/>
          </a:xfrm>
          <a:prstGeom prst="rect">
            <a:avLst/>
          </a:prstGeom>
          <a:noFill/>
        </p:spPr>
        <p:txBody>
          <a:bodyPr wrap="non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Presentation Code</a:t>
            </a:r>
          </a:p>
        </p:txBody>
      </p:sp>
      <p:sp>
        <p:nvSpPr>
          <p:cNvPr id="37" name="Google Shape;138;p25">
            <a:extLst>
              <a:ext uri="{FF2B5EF4-FFF2-40B4-BE49-F238E27FC236}">
                <a16:creationId xmlns:a16="http://schemas.microsoft.com/office/drawing/2014/main" id="{E2EBE649-CA21-A046-A995-15BCF69910E1}"/>
              </a:ext>
            </a:extLst>
          </p:cNvPr>
          <p:cNvSpPr txBox="1"/>
          <p:nvPr/>
        </p:nvSpPr>
        <p:spPr>
          <a:xfrm>
            <a:off x="457550" y="4020113"/>
            <a:ext cx="7780500" cy="623115"/>
          </a:xfrm>
          <a:prstGeom prst="rect">
            <a:avLst/>
          </a:prstGeom>
          <a:noFill/>
          <a:ln>
            <a:noFill/>
          </a:ln>
        </p:spPr>
        <p:txBody>
          <a:bodyPr spcFirstLastPara="1" wrap="square" lIns="91425" tIns="91425" rIns="91425" bIns="91425" numCol="1" anchor="t" anchorCtr="0">
            <a:noAutofit/>
          </a:bodyPr>
          <a:lstStyle/>
          <a:p>
            <a:pPr lvl="0"/>
            <a:r>
              <a:rPr lang="en-US" sz="1600" dirty="0">
                <a:solidFill>
                  <a:srgbClr val="43434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Provenance tracking is important document the full chain of computational events along </a:t>
            </a:r>
            <a:r>
              <a:rPr lang="en-US" sz="16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the research pipeline. </a:t>
            </a:r>
            <a:endParaRPr sz="1600" dirty="0">
              <a:solidFill>
                <a:srgbClr val="43434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Rectangle 33">
            <a:extLst>
              <a:ext uri="{FF2B5EF4-FFF2-40B4-BE49-F238E27FC236}">
                <a16:creationId xmlns:a16="http://schemas.microsoft.com/office/drawing/2014/main" id="{6B3F5406-2344-7548-8645-3884D1FE8EF6}"/>
              </a:ext>
            </a:extLst>
          </p:cNvPr>
          <p:cNvSpPr/>
          <p:nvPr/>
        </p:nvSpPr>
        <p:spPr>
          <a:xfrm>
            <a:off x="3615070" y="3203242"/>
            <a:ext cx="5163700" cy="738664"/>
          </a:xfrm>
          <a:prstGeom prst="rect">
            <a:avLst/>
          </a:prstGeom>
        </p:spPr>
        <p:txBody>
          <a:bodyPr wrap="square">
            <a:spAutoFit/>
          </a:bodyPr>
          <a:lstStyle/>
          <a:p>
            <a:pPr lvl="0"/>
            <a:r>
              <a:rPr lang="en-US"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Roger Peng. 2015. Report writing for data science in R. </a:t>
            </a:r>
            <a:r>
              <a:rPr lang="en-US"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Leanpub</a:t>
            </a:r>
            <a:r>
              <a:rPr lang="en-US"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 Retrieved from </a:t>
            </a:r>
            <a:r>
              <a:rPr lang="en-US"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https://leanpub.com/reportwriting</a:t>
            </a:r>
            <a:r>
              <a:rPr lang="en-US"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rPr>
              <a:t> </a:t>
            </a:r>
          </a:p>
          <a:p>
            <a:pPr lvl="0"/>
            <a:endParaRPr lang="en-US"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9313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p:nvPr/>
        </p:nvSpPr>
        <p:spPr>
          <a:xfrm>
            <a:off x="330850" y="1166250"/>
            <a:ext cx="8637600" cy="2809500"/>
          </a:xfrm>
          <a:prstGeom prst="rect">
            <a:avLst/>
          </a:prstGeom>
          <a:noFill/>
          <a:ln>
            <a:noFill/>
          </a:ln>
        </p:spPr>
        <p:txBody>
          <a:bodyPr spcFirstLastPara="1" wrap="square" lIns="32750" tIns="32750" rIns="32750" bIns="32750" anchor="t" anchorCtr="0">
            <a:noAutofit/>
          </a:bodyPr>
          <a:lstStyle/>
          <a:p>
            <a:pPr marL="457200" marR="0" lvl="0" indent="-381000" algn="l" rtl="0">
              <a:lnSpc>
                <a:spcPct val="115000"/>
              </a:lnSpc>
              <a:spcBef>
                <a:spcPts val="0"/>
              </a:spcBef>
              <a:spcAft>
                <a:spcPts val="0"/>
              </a:spcAft>
              <a:buClr>
                <a:srgbClr val="666666"/>
              </a:buClr>
              <a:buSzPts val="2400"/>
              <a:buFont typeface="Open Sans"/>
              <a:buChar char="●"/>
            </a:pPr>
            <a:r>
              <a:rPr lang="en" sz="2400" dirty="0">
                <a:solidFill>
                  <a:srgbClr val="666666"/>
                </a:solidFill>
                <a:latin typeface="Open Sans"/>
                <a:ea typeface="Open Sans"/>
                <a:cs typeface="Open Sans"/>
                <a:sym typeface="Open Sans"/>
              </a:rPr>
              <a:t>“Dependency Hell”</a:t>
            </a:r>
            <a:endParaRPr sz="2400" dirty="0">
              <a:solidFill>
                <a:srgbClr val="666666"/>
              </a:solidFill>
              <a:latin typeface="Open Sans"/>
              <a:ea typeface="Open Sans"/>
              <a:cs typeface="Open Sans"/>
              <a:sym typeface="Open Sans"/>
            </a:endParaRPr>
          </a:p>
          <a:p>
            <a:pPr marL="914400" marR="0" lvl="1"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Frustration with software packages which have dependencies on specific versions of other software packages</a:t>
            </a:r>
            <a:endParaRPr dirty="0">
              <a:solidFill>
                <a:srgbClr val="666666"/>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666666"/>
              </a:buClr>
              <a:buSzPts val="2400"/>
              <a:buFont typeface="Open Sans"/>
              <a:buChar char="●"/>
            </a:pPr>
            <a:r>
              <a:rPr lang="en" sz="2400" dirty="0">
                <a:solidFill>
                  <a:srgbClr val="666666"/>
                </a:solidFill>
                <a:latin typeface="Open Sans"/>
                <a:ea typeface="Open Sans"/>
                <a:cs typeface="Open Sans"/>
                <a:sym typeface="Open Sans"/>
              </a:rPr>
              <a:t>Imprecise documentation</a:t>
            </a:r>
            <a:endParaRPr sz="2400" dirty="0">
              <a:solidFill>
                <a:srgbClr val="666666"/>
              </a:solidFill>
              <a:latin typeface="Open Sans"/>
              <a:ea typeface="Open Sans"/>
              <a:cs typeface="Open Sans"/>
              <a:sym typeface="Open Sans"/>
            </a:endParaRPr>
          </a:p>
          <a:p>
            <a:pPr marL="914400" marR="0" lvl="1"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Or none at all</a:t>
            </a:r>
            <a:endParaRPr dirty="0">
              <a:solidFill>
                <a:srgbClr val="666666"/>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666666"/>
              </a:buClr>
              <a:buSzPts val="2400"/>
              <a:buFont typeface="Open Sans"/>
              <a:buChar char="●"/>
            </a:pPr>
            <a:r>
              <a:rPr lang="en" sz="2400" dirty="0">
                <a:solidFill>
                  <a:srgbClr val="666666"/>
                </a:solidFill>
                <a:latin typeface="Open Sans"/>
                <a:ea typeface="Open Sans"/>
                <a:cs typeface="Open Sans"/>
                <a:sym typeface="Open Sans"/>
              </a:rPr>
              <a:t>Code rot</a:t>
            </a:r>
            <a:endParaRPr sz="2400" dirty="0">
              <a:solidFill>
                <a:srgbClr val="666666"/>
              </a:solidFill>
              <a:latin typeface="Open Sans"/>
              <a:ea typeface="Open Sans"/>
              <a:cs typeface="Open Sans"/>
              <a:sym typeface="Open Sans"/>
            </a:endParaRPr>
          </a:p>
          <a:p>
            <a:pPr marL="914400" marR="0" lvl="1"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Dependency packages no longer available</a:t>
            </a:r>
            <a:endParaRPr dirty="0">
              <a:solidFill>
                <a:srgbClr val="666666"/>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666666"/>
              </a:buClr>
              <a:buSzPts val="2400"/>
              <a:buFont typeface="Open Sans"/>
              <a:buChar char="●"/>
            </a:pPr>
            <a:r>
              <a:rPr lang="en" sz="2400" dirty="0">
                <a:solidFill>
                  <a:srgbClr val="666666"/>
                </a:solidFill>
                <a:latin typeface="Open Sans"/>
                <a:ea typeface="Open Sans"/>
                <a:cs typeface="Open Sans"/>
                <a:sym typeface="Open Sans"/>
              </a:rPr>
              <a:t>Barriers to adoption </a:t>
            </a:r>
            <a:endParaRPr sz="2400" dirty="0">
              <a:solidFill>
                <a:srgbClr val="666666"/>
              </a:solidFill>
              <a:latin typeface="Open Sans"/>
              <a:ea typeface="Open Sans"/>
              <a:cs typeface="Open Sans"/>
              <a:sym typeface="Open Sans"/>
            </a:endParaRPr>
          </a:p>
          <a:p>
            <a:pPr marL="914400" marR="0" lvl="1" indent="-317500" algn="l" rtl="0">
              <a:lnSpc>
                <a:spcPct val="115000"/>
              </a:lnSpc>
              <a:spcBef>
                <a:spcPts val="0"/>
              </a:spcBef>
              <a:spcAft>
                <a:spcPts val="0"/>
              </a:spcAft>
              <a:buClr>
                <a:srgbClr val="666666"/>
              </a:buClr>
              <a:buSzPts val="1400"/>
              <a:buFont typeface="Open Sans"/>
              <a:buChar char="○"/>
            </a:pPr>
            <a:r>
              <a:rPr lang="en" dirty="0">
                <a:solidFill>
                  <a:srgbClr val="666666"/>
                </a:solidFill>
                <a:latin typeface="Open Sans"/>
                <a:ea typeface="Open Sans"/>
                <a:cs typeface="Open Sans"/>
                <a:sym typeface="Open Sans"/>
              </a:rPr>
              <a:t>New technologies to learn and associated opportunity costs </a:t>
            </a:r>
            <a:endParaRPr dirty="0">
              <a:solidFill>
                <a:srgbClr val="666666"/>
              </a:solidFill>
              <a:latin typeface="Open Sans"/>
              <a:ea typeface="Open Sans"/>
              <a:cs typeface="Open Sans"/>
              <a:sym typeface="Open Sans"/>
            </a:endParaRPr>
          </a:p>
        </p:txBody>
      </p:sp>
      <p:sp>
        <p:nvSpPr>
          <p:cNvPr id="144" name="Google Shape;144;p26"/>
          <p:cNvSpPr txBox="1"/>
          <p:nvPr/>
        </p:nvSpPr>
        <p:spPr>
          <a:xfrm>
            <a:off x="330850" y="419850"/>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a:ea typeface="Open Sans"/>
                <a:cs typeface="Open Sans"/>
                <a:sym typeface="Open Sans"/>
              </a:rPr>
              <a:t>Technical barriers to computational reproducibility </a:t>
            </a:r>
            <a:endParaRPr sz="2700" dirty="0">
              <a:solidFill>
                <a:srgbClr val="666666"/>
              </a:solidFill>
              <a:latin typeface="Open Sans"/>
              <a:ea typeface="Open Sans"/>
              <a:cs typeface="Open Sans"/>
              <a:sym typeface="Open Sans"/>
            </a:endParaRPr>
          </a:p>
        </p:txBody>
      </p:sp>
      <p:sp>
        <p:nvSpPr>
          <p:cNvPr id="145" name="Google Shape;145;p26"/>
          <p:cNvSpPr txBox="1"/>
          <p:nvPr/>
        </p:nvSpPr>
        <p:spPr>
          <a:xfrm>
            <a:off x="820150" y="4204400"/>
            <a:ext cx="6974700" cy="10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rgbClr val="434343"/>
                </a:solidFill>
                <a:highlight>
                  <a:srgbClr val="FFFFFF"/>
                </a:highlight>
                <a:latin typeface="Open Sans" panose="020B0606030504020204" pitchFamily="34" charset="0"/>
                <a:ea typeface="Open Sans" panose="020B0606030504020204" pitchFamily="34" charset="0"/>
                <a:cs typeface="Open Sans" panose="020B0606030504020204" pitchFamily="34" charset="0"/>
              </a:rPr>
              <a:t>Carl Boettiger. 2015. An introduction to Docker for reproducible research. SIGOPS </a:t>
            </a:r>
            <a:r>
              <a:rPr lang="en" sz="1300" dirty="0" err="1">
                <a:solidFill>
                  <a:srgbClr val="434343"/>
                </a:solidFill>
                <a:highlight>
                  <a:srgbClr val="FFFFFF"/>
                </a:highlight>
                <a:latin typeface="Open Sans" panose="020B0606030504020204" pitchFamily="34" charset="0"/>
                <a:ea typeface="Open Sans" panose="020B0606030504020204" pitchFamily="34" charset="0"/>
                <a:cs typeface="Open Sans" panose="020B0606030504020204" pitchFamily="34" charset="0"/>
              </a:rPr>
              <a:t>Oper</a:t>
            </a:r>
            <a:r>
              <a:rPr lang="en" sz="1300" dirty="0">
                <a:solidFill>
                  <a:srgbClr val="434343"/>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Syst. Rev. 49, 1 (January 2015), 71–79.</a:t>
            </a:r>
            <a:r>
              <a:rPr lang="en" sz="1300" dirty="0">
                <a:solidFill>
                  <a:srgbClr val="222222"/>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 sz="1300" u="sng" dirty="0">
                <a:solidFill>
                  <a:schemeClr val="hlink"/>
                </a:solidFill>
                <a:highlight>
                  <a:srgbClr val="FFFFFF"/>
                </a:highlight>
                <a:latin typeface="Open Sans" panose="020B0606030504020204" pitchFamily="34" charset="0"/>
                <a:ea typeface="Open Sans" panose="020B0606030504020204" pitchFamily="34" charset="0"/>
                <a:cs typeface="Open Sans" panose="020B0606030504020204" pitchFamily="34" charset="0"/>
                <a:hlinkClick r:id="rId3"/>
              </a:rPr>
              <a:t>doi:10.1145/2723872.2723882</a:t>
            </a:r>
            <a:r>
              <a:rPr lang="en" sz="1300" dirty="0">
                <a:solidFill>
                  <a:srgbClr val="222222"/>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 sz="1300" u="sng" dirty="0">
                <a:solidFill>
                  <a:schemeClr val="hlink"/>
                </a:solidFill>
                <a:highlight>
                  <a:srgbClr val="FFFFFF"/>
                </a:highlight>
                <a:latin typeface="Open Sans" panose="020B0606030504020204" pitchFamily="34" charset="0"/>
                <a:ea typeface="Open Sans" panose="020B0606030504020204" pitchFamily="34" charset="0"/>
                <a:cs typeface="Open Sans" panose="020B0606030504020204" pitchFamily="34" charset="0"/>
                <a:hlinkClick r:id="rId4"/>
              </a:rPr>
              <a:t>arXiv:1410.0846</a:t>
            </a:r>
            <a:r>
              <a:rPr lang="en" sz="1300" dirty="0">
                <a:solidFill>
                  <a:srgbClr val="333333"/>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endParaRPr sz="1300" dirty="0">
              <a:solidFill>
                <a:srgbClr val="222222"/>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5216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7" name="Google Shape;137;p25"/>
          <p:cNvSpPr txBox="1"/>
          <p:nvPr/>
        </p:nvSpPr>
        <p:spPr>
          <a:xfrm>
            <a:off x="330850" y="419850"/>
            <a:ext cx="7953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666666"/>
                </a:solidFill>
                <a:latin typeface="Open Sans"/>
                <a:ea typeface="Open Sans"/>
                <a:cs typeface="Open Sans"/>
                <a:sym typeface="Open Sans"/>
              </a:rPr>
              <a:t>Reproducibility is a spectrum</a:t>
            </a:r>
            <a:endParaRPr sz="2800" dirty="0">
              <a:solidFill>
                <a:srgbClr val="666666"/>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9EF2745C-67EA-D44E-8C0E-FE2CB45F05B6}"/>
              </a:ext>
            </a:extLst>
          </p:cNvPr>
          <p:cNvSpPr/>
          <p:nvPr/>
        </p:nvSpPr>
        <p:spPr>
          <a:xfrm>
            <a:off x="330850" y="1166250"/>
            <a:ext cx="7953300" cy="1610697"/>
          </a:xfrm>
          <a:prstGeom prst="rect">
            <a:avLst/>
          </a:prstGeom>
        </p:spPr>
        <p:txBody>
          <a:bodyPr wrap="square">
            <a:spAutoFit/>
          </a:bodyPr>
          <a:lstStyle/>
          <a:p>
            <a:pPr lvl="0">
              <a:spcBef>
                <a:spcPts val="1600"/>
              </a:spcBef>
              <a:spcAft>
                <a:spcPts val="1600"/>
              </a:spcAft>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Roger D. Peng. 2011. Reproducible Research in Computational Science. Science 334, 6060 (December 2011), 1226–1227. </a:t>
            </a:r>
            <a:r>
              <a:rPr lang="en-US" sz="1800" dirty="0" err="1">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DOI:</a:t>
            </a:r>
            <a:r>
              <a:rPr lang="en-US" sz="1800" dirty="0" err="1">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hlinkClick r:id="rId3"/>
              </a:rPr>
              <a:t>https</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hlinkClick r:id="rId3"/>
              </a:rPr>
              <a:t>://doi.org/10.1126/science.1213847</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  </a:t>
            </a:r>
          </a:p>
          <a:p>
            <a:pPr lvl="0">
              <a:spcBef>
                <a:spcPts val="1600"/>
              </a:spcBef>
              <a:spcAft>
                <a:spcPts val="1600"/>
              </a:spcAft>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Calibri"/>
              </a:rPr>
              <a:t>See: Fig. 1. The spectrum of reproducibility</a:t>
            </a:r>
          </a:p>
        </p:txBody>
      </p:sp>
    </p:spTree>
    <p:extLst>
      <p:ext uri="{BB962C8B-B14F-4D97-AF65-F5344CB8AC3E}">
        <p14:creationId xmlns:p14="http://schemas.microsoft.com/office/powerpoint/2010/main" val="335711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body" idx="1"/>
          </p:nvPr>
        </p:nvSpPr>
        <p:spPr>
          <a:xfrm>
            <a:off x="311700" y="1834787"/>
            <a:ext cx="8520600" cy="2949864"/>
          </a:xfrm>
          <a:prstGeom prst="rect">
            <a:avLst/>
          </a:prstGeom>
        </p:spPr>
        <p:txBody>
          <a:bodyPr spcFirstLastPara="1" wrap="square" lIns="91425" tIns="91425" rIns="91425" bIns="91425" anchor="t" anchorCtr="0">
            <a:noAutofit/>
          </a:bodyPr>
          <a:lstStyle/>
          <a:p>
            <a:pPr marL="0" lvl="0" indent="0">
              <a:spcAft>
                <a:spcPts val="1600"/>
              </a:spcAft>
              <a:buNone/>
            </a:pPr>
            <a:r>
              <a:rPr lang="en" sz="1800" dirty="0">
                <a:solidFill>
                  <a:srgbClr val="666666"/>
                </a:solidFill>
              </a:rPr>
              <a:t>“At a beginning level, the first of these practices largely involves placing files in a </a:t>
            </a:r>
            <a:r>
              <a:rPr lang="en" sz="1800" b="1" dirty="0">
                <a:solidFill>
                  <a:srgbClr val="3CA4DC"/>
                </a:solidFill>
              </a:rPr>
              <a:t>clear directory structure</a:t>
            </a:r>
            <a:r>
              <a:rPr lang="en" sz="1800" dirty="0">
                <a:solidFill>
                  <a:srgbClr val="3CA4DC"/>
                </a:solidFill>
              </a:rPr>
              <a:t> </a:t>
            </a:r>
            <a:r>
              <a:rPr lang="en" sz="1800" dirty="0">
                <a:solidFill>
                  <a:srgbClr val="666666"/>
                </a:solidFill>
              </a:rPr>
              <a:t>and </a:t>
            </a:r>
            <a:r>
              <a:rPr lang="en" sz="1800" b="1" dirty="0">
                <a:solidFill>
                  <a:srgbClr val="3CA4DC"/>
                </a:solidFill>
              </a:rPr>
              <a:t>creating metadata </a:t>
            </a:r>
            <a:r>
              <a:rPr lang="en" sz="1800" dirty="0">
                <a:solidFill>
                  <a:srgbClr val="666666"/>
                </a:solidFill>
              </a:rPr>
              <a:t>to describe them. The second is met by writing code, or scripts, to </a:t>
            </a:r>
            <a:r>
              <a:rPr lang="en" sz="1800" b="1" dirty="0">
                <a:solidFill>
                  <a:srgbClr val="3CA4DC"/>
                </a:solidFill>
              </a:rPr>
              <a:t>perform each step automatically</a:t>
            </a:r>
            <a:r>
              <a:rPr lang="en" sz="1800" dirty="0">
                <a:solidFill>
                  <a:srgbClr val="666666"/>
                </a:solidFill>
              </a:rPr>
              <a:t>, or where this is not possible, </a:t>
            </a:r>
            <a:r>
              <a:rPr lang="en" sz="1800" b="1" dirty="0">
                <a:solidFill>
                  <a:srgbClr val="3CA4DC"/>
                </a:solidFill>
              </a:rPr>
              <a:t>documenting all manual steps</a:t>
            </a:r>
            <a:r>
              <a:rPr lang="en" sz="1800" dirty="0">
                <a:solidFill>
                  <a:srgbClr val="3CA4DC"/>
                </a:solidFill>
              </a:rPr>
              <a:t> </a:t>
            </a:r>
            <a:r>
              <a:rPr lang="en" sz="1800" dirty="0">
                <a:solidFill>
                  <a:srgbClr val="666666"/>
                </a:solidFill>
              </a:rPr>
              <a:t>needed to complete a task at a level that would allow a second researcher to unambiguously repeat them. The third is met through the </a:t>
            </a:r>
            <a:r>
              <a:rPr lang="en" sz="1800" b="1" dirty="0">
                <a:solidFill>
                  <a:srgbClr val="3CA4DC"/>
                </a:solidFill>
              </a:rPr>
              <a:t>overall workflow design</a:t>
            </a:r>
            <a:r>
              <a:rPr lang="en" sz="1800" dirty="0">
                <a:solidFill>
                  <a:srgbClr val="666666"/>
                </a:solidFill>
              </a:rPr>
              <a:t>, especially a clear conceptualization of the different operations that need to occur sequentially and how they support each other. </a:t>
            </a:r>
            <a:r>
              <a:rPr lang="en-US" sz="1800" dirty="0">
                <a:solidFill>
                  <a:srgbClr val="666666"/>
                </a:solidFill>
              </a:rPr>
              <a:t>… Crucial to reproducing a study is </a:t>
            </a:r>
            <a:r>
              <a:rPr lang="en-US" sz="1800" b="1" dirty="0">
                <a:solidFill>
                  <a:srgbClr val="3CA4DC"/>
                </a:solidFill>
              </a:rPr>
              <a:t>providing sufficient details</a:t>
            </a:r>
            <a:r>
              <a:rPr lang="en-US" sz="1800" dirty="0">
                <a:solidFill>
                  <a:srgbClr val="666666"/>
                </a:solidFill>
              </a:rPr>
              <a:t> about its execution through </a:t>
            </a:r>
            <a:r>
              <a:rPr lang="en-US" sz="1800" b="1" dirty="0">
                <a:solidFill>
                  <a:srgbClr val="3CA4DC"/>
                </a:solidFill>
              </a:rPr>
              <a:t>reports, papers, lab notebooks, etc.</a:t>
            </a:r>
            <a:r>
              <a:rPr lang="en" sz="1800" dirty="0">
                <a:solidFill>
                  <a:srgbClr val="666666"/>
                </a:solidFill>
              </a:rPr>
              <a:t>”</a:t>
            </a:r>
            <a:endParaRPr sz="1800" dirty="0">
              <a:solidFill>
                <a:srgbClr val="666666"/>
              </a:solidFill>
            </a:endParaRPr>
          </a:p>
        </p:txBody>
      </p:sp>
      <p:sp>
        <p:nvSpPr>
          <p:cNvPr id="126" name="Google Shape;126;p24"/>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00B0F0"/>
                </a:solidFill>
                <a:latin typeface="Open Sans Light"/>
                <a:ea typeface="Open Sans Light"/>
                <a:cs typeface="Open Sans Light"/>
                <a:sym typeface="Open Sans Light"/>
              </a:rPr>
              <a:t>Organization</a:t>
            </a:r>
            <a:endParaRPr sz="1200">
              <a:solidFill>
                <a:srgbClr val="00B0F0"/>
              </a:solidFill>
              <a:latin typeface="Open Sans Light"/>
              <a:ea typeface="Open Sans Light"/>
              <a:cs typeface="Open Sans Light"/>
              <a:sym typeface="Open Sans Light"/>
            </a:endParaRPr>
          </a:p>
        </p:txBody>
      </p:sp>
      <p:sp>
        <p:nvSpPr>
          <p:cNvPr id="127" name="Google Shape;127;p24"/>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28" name="Google Shape;128;p24"/>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129" name="Google Shape;129;p24"/>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130" name="Google Shape;130;p24"/>
          <p:cNvSpPr txBox="1"/>
          <p:nvPr/>
        </p:nvSpPr>
        <p:spPr>
          <a:xfrm>
            <a:off x="311700" y="482718"/>
            <a:ext cx="8724000" cy="14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434343"/>
                </a:solidFill>
                <a:latin typeface="Open Sans"/>
                <a:ea typeface="Open Sans"/>
                <a:cs typeface="Open Sans"/>
                <a:sym typeface="Open Sans"/>
              </a:rPr>
              <a:t>The Practice of Reproducible Research</a:t>
            </a:r>
            <a:endParaRPr sz="1800" b="1" dirty="0">
              <a:solidFill>
                <a:srgbClr val="434343"/>
              </a:solidFill>
              <a:latin typeface="Open Sans"/>
              <a:ea typeface="Open Sans"/>
              <a:cs typeface="Open Sans"/>
              <a:sym typeface="Open Sans"/>
            </a:endParaRPr>
          </a:p>
          <a:p>
            <a:pPr marL="0" lvl="0" indent="0" algn="l" rtl="0">
              <a:spcBef>
                <a:spcPts val="0"/>
              </a:spcBef>
              <a:spcAft>
                <a:spcPts val="0"/>
              </a:spcAft>
              <a:buNone/>
            </a:pPr>
            <a:endParaRPr sz="800" b="1" dirty="0">
              <a:solidFill>
                <a:srgbClr val="434343"/>
              </a:solidFill>
              <a:latin typeface="Open Sans"/>
              <a:ea typeface="Open Sans"/>
              <a:cs typeface="Open Sans"/>
              <a:sym typeface="Open Sans"/>
            </a:endParaRPr>
          </a:p>
          <a:p>
            <a:pPr lvl="0"/>
            <a:r>
              <a:rPr lang="en-US" sz="1700" dirty="0">
                <a:solidFill>
                  <a:srgbClr val="434343"/>
                </a:solidFill>
                <a:latin typeface="Open Sans"/>
                <a:ea typeface="Open Sans"/>
                <a:cs typeface="Open Sans"/>
                <a:sym typeface="Open Sans"/>
              </a:rPr>
              <a:t>Justin </a:t>
            </a:r>
            <a:r>
              <a:rPr lang="en-US" sz="1700" dirty="0" err="1">
                <a:solidFill>
                  <a:srgbClr val="434343"/>
                </a:solidFill>
                <a:latin typeface="Open Sans"/>
                <a:ea typeface="Open Sans"/>
                <a:cs typeface="Open Sans"/>
                <a:sym typeface="Open Sans"/>
              </a:rPr>
              <a:t>Kitzes</a:t>
            </a:r>
            <a:r>
              <a:rPr lang="en-US" sz="1700" dirty="0">
                <a:solidFill>
                  <a:srgbClr val="434343"/>
                </a:solidFill>
                <a:latin typeface="Open Sans"/>
                <a:ea typeface="Open Sans"/>
                <a:cs typeface="Open Sans"/>
                <a:sym typeface="Open Sans"/>
              </a:rPr>
              <a:t>, Daniel </a:t>
            </a:r>
            <a:r>
              <a:rPr lang="en-US" sz="1700" dirty="0" err="1">
                <a:solidFill>
                  <a:srgbClr val="434343"/>
                </a:solidFill>
                <a:latin typeface="Open Sans"/>
                <a:ea typeface="Open Sans"/>
                <a:cs typeface="Open Sans"/>
                <a:sym typeface="Open Sans"/>
              </a:rPr>
              <a:t>Turek</a:t>
            </a:r>
            <a:r>
              <a:rPr lang="en-US" sz="1700" dirty="0">
                <a:solidFill>
                  <a:srgbClr val="434343"/>
                </a:solidFill>
                <a:latin typeface="Open Sans"/>
                <a:ea typeface="Open Sans"/>
                <a:cs typeface="Open Sans"/>
                <a:sym typeface="Open Sans"/>
              </a:rPr>
              <a:t>, and Fatma Deniz (Eds.). 2017. The practice of reproducible research: case studies and lessons from the data-intensive sciences. Univ of California Press. Retrieved from </a:t>
            </a:r>
            <a:r>
              <a:rPr lang="en-US" sz="1700" dirty="0">
                <a:solidFill>
                  <a:srgbClr val="434343"/>
                </a:solidFill>
                <a:latin typeface="Open Sans"/>
                <a:ea typeface="Open Sans"/>
                <a:cs typeface="Open Sans"/>
                <a:sym typeface="Open Sans"/>
                <a:hlinkClick r:id="rId3"/>
              </a:rPr>
              <a:t>https://www.practicereproducibleresearch.org/</a:t>
            </a:r>
            <a:r>
              <a:rPr lang="en-US" sz="1700" dirty="0">
                <a:solidFill>
                  <a:srgbClr val="434343"/>
                </a:solidFill>
                <a:latin typeface="Open Sans"/>
                <a:ea typeface="Open Sans"/>
                <a:cs typeface="Open Sans"/>
                <a:sym typeface="Open Sans"/>
              </a:rPr>
              <a:t> </a:t>
            </a:r>
          </a:p>
          <a:p>
            <a:pPr lvl="0"/>
            <a:endParaRPr lang="en-US" sz="1700" dirty="0" err="1">
              <a:solidFill>
                <a:srgbClr val="434343"/>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11700" y="293350"/>
            <a:ext cx="4168200" cy="40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Lobster"/>
                <a:ea typeface="Lobster"/>
                <a:cs typeface="Lobster"/>
                <a:sym typeface="Lobster"/>
              </a:rPr>
              <a:t>Questions? </a:t>
            </a:r>
            <a:endParaRPr sz="2400" dirty="0"/>
          </a:p>
          <a:p>
            <a:pPr marL="0" lvl="0" indent="0" algn="ctr" rtl="0">
              <a:spcBef>
                <a:spcPts val="0"/>
              </a:spcBef>
              <a:spcAft>
                <a:spcPts val="0"/>
              </a:spcAft>
              <a:buNone/>
            </a:pPr>
            <a:r>
              <a:rPr lang="en" sz="2400" dirty="0"/>
              <a:t> </a:t>
            </a:r>
            <a:endParaRPr sz="2400" dirty="0"/>
          </a:p>
        </p:txBody>
      </p:sp>
      <p:pic>
        <p:nvPicPr>
          <p:cNvPr id="191" name="Google Shape;191;p32"/>
          <p:cNvPicPr preferRelativeResize="0"/>
          <p:nvPr/>
        </p:nvPicPr>
        <p:blipFill>
          <a:blip r:embed="rId3">
            <a:alphaModFix/>
          </a:blip>
          <a:stretch>
            <a:fillRect/>
          </a:stretch>
        </p:blipFill>
        <p:spPr>
          <a:xfrm>
            <a:off x="4468950" y="1115499"/>
            <a:ext cx="4168248" cy="26876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93" name="Google Shape;93;p19"/>
          <p:cNvSpPr txBox="1">
            <a:spLocks noGrp="1"/>
          </p:cNvSpPr>
          <p:nvPr>
            <p:ph type="body" idx="1"/>
          </p:nvPr>
        </p:nvSpPr>
        <p:spPr>
          <a:xfrm>
            <a:off x="311700" y="944825"/>
            <a:ext cx="4245900" cy="36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dirty="0">
                <a:latin typeface="Open Sans"/>
                <a:ea typeface="Open Sans"/>
                <a:cs typeface="Open Sans"/>
                <a:sym typeface="Open Sans"/>
              </a:rPr>
              <a:t>Introduction</a:t>
            </a:r>
            <a:endParaRPr sz="1600" b="1" i="1" dirty="0">
              <a:latin typeface="Open Sans"/>
              <a:ea typeface="Open Sans"/>
              <a:cs typeface="Open Sans"/>
              <a:sym typeface="Open Sans"/>
            </a:endParaRPr>
          </a:p>
          <a:p>
            <a:pPr marL="0" lvl="0" indent="0" algn="l" rtl="0">
              <a:lnSpc>
                <a:spcPct val="100000"/>
              </a:lnSpc>
              <a:spcBef>
                <a:spcPts val="1600"/>
              </a:spcBef>
              <a:spcAft>
                <a:spcPts val="0"/>
              </a:spcAft>
              <a:buNone/>
            </a:pPr>
            <a:r>
              <a:rPr lang="en" sz="1600" b="1" dirty="0">
                <a:latin typeface="Open Sans"/>
                <a:ea typeface="Open Sans"/>
                <a:cs typeface="Open Sans"/>
                <a:sym typeface="Open Sans"/>
              </a:rPr>
              <a:t>Organization</a:t>
            </a:r>
            <a:endParaRPr sz="1600" b="1"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1: One repository</a:t>
            </a:r>
            <a:endParaRPr sz="1600"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2: Separate code &amp; data</a:t>
            </a:r>
            <a:endParaRPr sz="1600" i="1" dirty="0">
              <a:latin typeface="Open Sans"/>
              <a:ea typeface="Open Sans"/>
              <a:cs typeface="Open Sans"/>
              <a:sym typeface="Open Sans"/>
            </a:endParaRPr>
          </a:p>
          <a:p>
            <a:pPr marL="0" lvl="0" indent="0" algn="l" rtl="0">
              <a:spcBef>
                <a:spcPts val="1600"/>
              </a:spcBef>
              <a:spcAft>
                <a:spcPts val="0"/>
              </a:spcAft>
              <a:buClr>
                <a:schemeClr val="dk1"/>
              </a:buClr>
              <a:buSzPts val="1100"/>
              <a:buFont typeface="Arial"/>
              <a:buNone/>
            </a:pPr>
            <a:r>
              <a:rPr lang="en" sz="1600" b="1" dirty="0">
                <a:latin typeface="Open Sans"/>
                <a:ea typeface="Open Sans"/>
                <a:cs typeface="Open Sans"/>
                <a:sym typeface="Open Sans"/>
              </a:rPr>
              <a:t>Documentation</a:t>
            </a:r>
            <a:endParaRPr sz="1600" b="1" dirty="0">
              <a:latin typeface="Open Sans"/>
              <a:ea typeface="Open Sans"/>
              <a:cs typeface="Open Sans"/>
              <a:sym typeface="Open Sans"/>
            </a:endParaRPr>
          </a:p>
          <a:p>
            <a:pPr indent="-330200">
              <a:buSzPts val="1600"/>
              <a:buFont typeface="Open Sans"/>
              <a:buChar char="●"/>
            </a:pPr>
            <a:r>
              <a:rPr lang="en" sz="1600" dirty="0">
                <a:latin typeface="Open Sans"/>
                <a:ea typeface="Open Sans"/>
                <a:cs typeface="Open Sans"/>
                <a:sym typeface="Open Sans"/>
              </a:rPr>
              <a:t>Exercise 3: </a:t>
            </a:r>
            <a:r>
              <a:rPr lang="en-US" sz="1600" dirty="0">
                <a:latin typeface="Open Sans"/>
                <a:ea typeface="Open Sans"/>
                <a:cs typeface="Open Sans"/>
                <a:sym typeface="Open Sans"/>
              </a:rPr>
              <a:t>Document data &amp; code</a:t>
            </a:r>
            <a:endParaRPr lang="en-US" sz="1600" i="1"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4: Specify run environment</a:t>
            </a:r>
            <a:endParaRPr sz="1600"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5: Specify dependencies</a:t>
            </a:r>
            <a:endParaRPr sz="1600" dirty="0"/>
          </a:p>
          <a:p>
            <a:pPr marL="0" lvl="0" indent="0" algn="l" rtl="0">
              <a:spcBef>
                <a:spcPts val="1600"/>
              </a:spcBef>
              <a:spcAft>
                <a:spcPts val="0"/>
              </a:spcAft>
              <a:buNone/>
            </a:pPr>
            <a:endParaRPr sz="1600" dirty="0"/>
          </a:p>
          <a:p>
            <a:pPr marL="0" lvl="0" indent="0" algn="l" rtl="0">
              <a:spcBef>
                <a:spcPts val="1600"/>
              </a:spcBef>
              <a:spcAft>
                <a:spcPts val="1600"/>
              </a:spcAft>
              <a:buClr>
                <a:schemeClr val="dk1"/>
              </a:buClr>
              <a:buSzPts val="1100"/>
              <a:buFont typeface="Arial"/>
              <a:buNone/>
            </a:pPr>
            <a:endParaRPr sz="1600" dirty="0"/>
          </a:p>
        </p:txBody>
      </p:sp>
      <p:sp>
        <p:nvSpPr>
          <p:cNvPr id="94" name="Google Shape;94;p19"/>
          <p:cNvSpPr txBox="1"/>
          <p:nvPr/>
        </p:nvSpPr>
        <p:spPr>
          <a:xfrm>
            <a:off x="4703125" y="865325"/>
            <a:ext cx="4237200" cy="370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b="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Automation</a:t>
            </a:r>
            <a:endParaRPr sz="1600" b="1" dirty="0">
              <a:solidFill>
                <a:schemeClr val="dk2"/>
              </a:solidFill>
              <a:latin typeface="Open Sans"/>
              <a:ea typeface="Open Sans"/>
              <a:cs typeface="Open Sans"/>
              <a:sym typeface="Open Sans"/>
            </a:endParaRPr>
          </a:p>
          <a:p>
            <a:pPr marL="457200" lvl="0" indent="-330200">
              <a:lnSpc>
                <a:spcPct val="115000"/>
              </a:lnSpc>
              <a:buClr>
                <a:schemeClr val="dk2"/>
              </a:buClr>
              <a:buSzPts val="1600"/>
              <a:buFont typeface="Open Sans"/>
              <a:buChar char="●"/>
            </a:pPr>
            <a:r>
              <a:rPr lang="en-US" sz="1600" dirty="0">
                <a:solidFill>
                  <a:schemeClr val="dk2"/>
                </a:solidFill>
                <a:latin typeface="Open Sans"/>
                <a:ea typeface="Open Sans"/>
                <a:cs typeface="Open Sans"/>
                <a:sym typeface="Open Sans"/>
              </a:rPr>
              <a:t>Exercise 6: Containerization</a:t>
            </a: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7: Create a master script</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8: Create relative paths</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i="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Dissemination</a:t>
            </a:r>
            <a:endParaRPr sz="1600" i="1"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9: Specify a license</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10: Share your code!</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chemeClr val="dk2"/>
              </a:solidFill>
              <a:latin typeface="Open Sans"/>
              <a:ea typeface="Open Sans"/>
              <a:cs typeface="Open Sans"/>
              <a:sym typeface="Open Sa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754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Instructors</a:t>
            </a:r>
            <a:endParaRPr dirty="0"/>
          </a:p>
        </p:txBody>
      </p:sp>
      <p:sp>
        <p:nvSpPr>
          <p:cNvPr id="69" name="Google Shape;69;p15"/>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04800">
              <a:lnSpc>
                <a:spcPct val="115000"/>
              </a:lnSpc>
              <a:buClr>
                <a:srgbClr val="595959"/>
              </a:buClr>
              <a:buSzPts val="1200"/>
              <a:buFont typeface="Fira Sans Condensed"/>
              <a:buChar char="●"/>
            </a:pPr>
            <a:r>
              <a:rPr lang="en" sz="1800" b="1"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William A. (Bill) Ingram </a:t>
            </a:r>
            <a:endParaRPr sz="1800" b="1"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1" indent="-342900" algn="l" rtl="0">
              <a:lnSpc>
                <a:spcPct val="115000"/>
              </a:lnSpc>
              <a:spcBef>
                <a:spcPts val="0"/>
              </a:spcBef>
              <a:spcAft>
                <a:spcPts val="0"/>
              </a:spcAft>
              <a:buClr>
                <a:srgbClr val="434343"/>
              </a:buClr>
              <a:buSzPts val="1800"/>
              <a:buFont typeface="Open Sans"/>
              <a:buChar char="○"/>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M.S., L.I.S. from </a:t>
            </a:r>
            <a:r>
              <a:rPr lang="en" sz="18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iSchool</a:t>
            </a: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UIUC; Ph.D. (in progress) Computer Science at Virginia Tech</a:t>
            </a: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1" indent="-342900">
              <a:lnSpc>
                <a:spcPct val="115000"/>
              </a:lnSpc>
              <a:buClr>
                <a:srgbClr val="434343"/>
              </a:buClr>
              <a:buSzPts val="1800"/>
              <a:buFont typeface="Open Sans"/>
              <a:buChar char="○"/>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Assistant Dean, Virginia Tech University Libraries</a:t>
            </a:r>
          </a:p>
          <a:p>
            <a:pPr marL="1258888" lvl="8" indent="-349250">
              <a:lnSpc>
                <a:spcPct val="115000"/>
              </a:lnSpc>
              <a:buClr>
                <a:srgbClr val="434343"/>
              </a:buClr>
              <a:buSzPts val="1800"/>
              <a:buFont typeface="Arial" panose="020B0604020202020204" pitchFamily="34" charset="0"/>
              <a:buChar char="•"/>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Overseeing: Digital Libraries, IT Services, Digital Preservation and Imaging, Special Collections and University Archives, Policy and Governance, Finance</a:t>
            </a:r>
          </a:p>
          <a:p>
            <a:pPr marL="914400" lvl="1" indent="-342900">
              <a:lnSpc>
                <a:spcPct val="115000"/>
              </a:lnSpc>
              <a:buClr>
                <a:srgbClr val="434343"/>
              </a:buClr>
              <a:buSzPts val="1800"/>
              <a:buFont typeface="Open Sans"/>
              <a:buChar char="○"/>
            </a:pPr>
            <a:r>
              <a:rPr lang="en-US"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~20 years IT experience</a:t>
            </a:r>
          </a:p>
          <a:p>
            <a:pPr marL="914400" lvl="1" indent="-342900">
              <a:lnSpc>
                <a:spcPct val="115000"/>
              </a:lnSpc>
              <a:buClr>
                <a:srgbClr val="434343"/>
              </a:buClr>
              <a:buSzPts val="1800"/>
              <a:buFont typeface="Open Sans"/>
              <a:buChar char="○"/>
            </a:pPr>
            <a:r>
              <a:rPr lang="en-US"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~15 years in libraries, mostly in digital libraries</a:t>
            </a:r>
          </a:p>
          <a:p>
            <a:pPr marL="914400" lvl="1" indent="-342900" algn="l" rtl="0">
              <a:lnSpc>
                <a:spcPct val="115000"/>
              </a:lnSpc>
              <a:spcBef>
                <a:spcPts val="0"/>
              </a:spcBef>
              <a:spcAft>
                <a:spcPts val="0"/>
              </a:spcAft>
              <a:buClr>
                <a:srgbClr val="434343"/>
              </a:buClr>
              <a:buSzPts val="1800"/>
              <a:buFont typeface="Open Sans"/>
              <a:buChar char="○"/>
            </a:pP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We can </a:t>
            </a:r>
            <a:r>
              <a:rPr lang="en" sz="2400" b="1">
                <a:solidFill>
                  <a:srgbClr val="3CA4DC"/>
                </a:solidFill>
              </a:rPr>
              <a:t>organize for reproducibility</a:t>
            </a:r>
            <a:r>
              <a:rPr lang="en" sz="2400">
                <a:solidFill>
                  <a:srgbClr val="666666"/>
                </a:solidFill>
              </a:rPr>
              <a:t>:</a:t>
            </a:r>
            <a:endParaRPr sz="2400">
              <a:solidFill>
                <a:srgbClr val="666666"/>
              </a:solidFill>
            </a:endParaRPr>
          </a:p>
          <a:p>
            <a:pPr marL="457200" lvl="0" indent="-381000" algn="l" rtl="0">
              <a:spcBef>
                <a:spcPts val="1200"/>
              </a:spcBef>
              <a:spcAft>
                <a:spcPts val="0"/>
              </a:spcAft>
              <a:buClr>
                <a:srgbClr val="666666"/>
              </a:buClr>
              <a:buSzPts val="2400"/>
              <a:buChar char="●"/>
            </a:pPr>
            <a:r>
              <a:rPr lang="en" sz="2400" b="1">
                <a:solidFill>
                  <a:srgbClr val="666666"/>
                </a:solidFill>
              </a:rPr>
              <a:t>Archive the exact versions</a:t>
            </a:r>
            <a:r>
              <a:rPr lang="en" sz="2400">
                <a:solidFill>
                  <a:srgbClr val="666666"/>
                </a:solidFill>
              </a:rPr>
              <a:t> of data used and include them in your repository.</a:t>
            </a:r>
            <a:endParaRPr sz="2400">
              <a:solidFill>
                <a:srgbClr val="666666"/>
              </a:solidFill>
            </a:endParaRPr>
          </a:p>
          <a:p>
            <a:pPr marL="457200" lvl="0" indent="-381000" algn="l" rtl="0">
              <a:spcBef>
                <a:spcPts val="0"/>
              </a:spcBef>
              <a:spcAft>
                <a:spcPts val="0"/>
              </a:spcAft>
              <a:buClr>
                <a:srgbClr val="666666"/>
              </a:buClr>
              <a:buSzPts val="2400"/>
              <a:buChar char="●"/>
            </a:pPr>
            <a:r>
              <a:rPr lang="en" sz="2400" b="1">
                <a:solidFill>
                  <a:srgbClr val="666666"/>
                </a:solidFill>
              </a:rPr>
              <a:t>Bundle dependencies</a:t>
            </a:r>
            <a:r>
              <a:rPr lang="en" sz="2400">
                <a:solidFill>
                  <a:srgbClr val="666666"/>
                </a:solidFill>
              </a:rPr>
              <a:t> and include them in your repository rather than retrieve on demand.</a:t>
            </a:r>
            <a:endParaRPr sz="2400">
              <a:solidFill>
                <a:srgbClr val="666666"/>
              </a:solidFill>
            </a:endParaRPr>
          </a:p>
          <a:p>
            <a:pPr marL="457200" lvl="0" indent="-381000" algn="l" rtl="0">
              <a:spcBef>
                <a:spcPts val="0"/>
              </a:spcBef>
              <a:spcAft>
                <a:spcPts val="0"/>
              </a:spcAft>
              <a:buClr>
                <a:srgbClr val="666666"/>
              </a:buClr>
              <a:buSzPts val="2400"/>
              <a:buChar char="●"/>
            </a:pPr>
            <a:r>
              <a:rPr lang="en" sz="2400" b="1">
                <a:solidFill>
                  <a:srgbClr val="666666"/>
                </a:solidFill>
              </a:rPr>
              <a:t>Link to repositories</a:t>
            </a:r>
            <a:r>
              <a:rPr lang="en" sz="2400">
                <a:solidFill>
                  <a:srgbClr val="666666"/>
                </a:solidFill>
              </a:rPr>
              <a:t>.</a:t>
            </a:r>
            <a:br>
              <a:rPr lang="en" sz="2400">
                <a:solidFill>
                  <a:srgbClr val="666666"/>
                </a:solidFill>
              </a:rPr>
            </a:br>
            <a:endParaRPr sz="2400">
              <a:solidFill>
                <a:srgbClr val="666666"/>
              </a:solidFill>
            </a:endParaRPr>
          </a:p>
        </p:txBody>
      </p:sp>
      <p:sp>
        <p:nvSpPr>
          <p:cNvPr id="182" name="Google Shape;182;p31"/>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Organization</a:t>
            </a:r>
            <a:endParaRPr sz="1200">
              <a:solidFill>
                <a:srgbClr val="FFFFFF"/>
              </a:solidFill>
              <a:latin typeface="Open Sans Light"/>
              <a:ea typeface="Open Sans Light"/>
              <a:cs typeface="Open Sans Light"/>
              <a:sym typeface="Open Sans Light"/>
            </a:endParaRPr>
          </a:p>
        </p:txBody>
      </p:sp>
      <p:sp>
        <p:nvSpPr>
          <p:cNvPr id="183" name="Google Shape;183;p31"/>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84" name="Google Shape;184;p31"/>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185" name="Google Shape;185;p31"/>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spcBef>
                <a:spcPts val="300"/>
              </a:spcBef>
              <a:buNone/>
            </a:pPr>
            <a:r>
              <a:rPr lang="en" sz="2000" dirty="0">
                <a:solidFill>
                  <a:srgbClr val="666666"/>
                </a:solidFill>
              </a:rPr>
              <a:t>Woodbridge et al. </a:t>
            </a:r>
            <a:r>
              <a:rPr lang="en-US" sz="2000" dirty="0">
                <a:solidFill>
                  <a:srgbClr val="666666"/>
                </a:solidFill>
              </a:rPr>
              <a:t>analyzed the validity of a small sample of </a:t>
            </a:r>
            <a:r>
              <a:rPr lang="en-US" sz="2000" dirty="0" err="1">
                <a:solidFill>
                  <a:srgbClr val="666666"/>
                </a:solidFill>
              </a:rPr>
              <a:t>Jupyter</a:t>
            </a:r>
            <a:r>
              <a:rPr lang="en-US" sz="2000" dirty="0">
                <a:solidFill>
                  <a:srgbClr val="666666"/>
                </a:solidFill>
              </a:rPr>
              <a:t> notebooks associated with papers in PubMed Central. </a:t>
            </a:r>
            <a:endParaRPr sz="2000" dirty="0">
              <a:solidFill>
                <a:srgbClr val="666666"/>
              </a:solidFill>
            </a:endParaRPr>
          </a:p>
          <a:p>
            <a:pPr marL="457200" lvl="0" indent="-381000" algn="l" rtl="0">
              <a:spcBef>
                <a:spcPts val="1200"/>
              </a:spcBef>
              <a:spcAft>
                <a:spcPts val="0"/>
              </a:spcAft>
              <a:buClr>
                <a:srgbClr val="666666"/>
              </a:buClr>
              <a:buSzPts val="2400"/>
              <a:buChar char="●"/>
            </a:pPr>
            <a:r>
              <a:rPr lang="en" sz="1800" dirty="0">
                <a:solidFill>
                  <a:srgbClr val="666666"/>
                </a:solidFill>
              </a:rPr>
              <a:t>Files, data, dependencies needed to execute analyses </a:t>
            </a:r>
            <a:r>
              <a:rPr lang="en" sz="1800" b="1" dirty="0">
                <a:solidFill>
                  <a:srgbClr val="666666"/>
                </a:solidFill>
              </a:rPr>
              <a:t>were often missing</a:t>
            </a:r>
            <a:r>
              <a:rPr lang="en" sz="1800" dirty="0">
                <a:solidFill>
                  <a:srgbClr val="666666"/>
                </a:solidFill>
              </a:rPr>
              <a:t>.</a:t>
            </a:r>
          </a:p>
          <a:p>
            <a:pPr lvl="0" indent="-381000">
              <a:spcBef>
                <a:spcPts val="1200"/>
              </a:spcBef>
              <a:buClr>
                <a:srgbClr val="666666"/>
              </a:buClr>
              <a:buSzPts val="2400"/>
            </a:pPr>
            <a:r>
              <a:rPr lang="en-US" sz="1800" dirty="0">
                <a:solidFill>
                  <a:srgbClr val="666666"/>
                </a:solidFill>
              </a:rPr>
              <a:t>They were able to successfully execute </a:t>
            </a:r>
            <a:r>
              <a:rPr lang="en-US" sz="1800" b="1" dirty="0">
                <a:solidFill>
                  <a:srgbClr val="666666"/>
                </a:solidFill>
              </a:rPr>
              <a:t>only one </a:t>
            </a:r>
            <a:r>
              <a:rPr lang="en-US" sz="1800" dirty="0">
                <a:solidFill>
                  <a:srgbClr val="666666"/>
                </a:solidFill>
              </a:rPr>
              <a:t>of the ~25 notebooks that they tested.</a:t>
            </a:r>
            <a:endParaRPr sz="1800" dirty="0">
              <a:solidFill>
                <a:srgbClr val="666666"/>
              </a:solidFill>
            </a:endParaRPr>
          </a:p>
        </p:txBody>
      </p:sp>
      <p:sp>
        <p:nvSpPr>
          <p:cNvPr id="172" name="Google Shape;172;p30"/>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FFFFFF"/>
                </a:solidFill>
                <a:latin typeface="Open Sans Light"/>
                <a:ea typeface="Open Sans Light"/>
                <a:cs typeface="Open Sans Light"/>
                <a:sym typeface="Open Sans Light"/>
              </a:rPr>
              <a:t>Organization</a:t>
            </a:r>
            <a:endParaRPr sz="1200" dirty="0">
              <a:solidFill>
                <a:srgbClr val="FFFFFF"/>
              </a:solidFill>
              <a:latin typeface="Open Sans Light"/>
              <a:ea typeface="Open Sans Light"/>
              <a:cs typeface="Open Sans Light"/>
              <a:sym typeface="Open Sans Light"/>
            </a:endParaRPr>
          </a:p>
        </p:txBody>
      </p:sp>
      <p:sp>
        <p:nvSpPr>
          <p:cNvPr id="173" name="Google Shape;173;p30"/>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74" name="Google Shape;174;p30"/>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175" name="Google Shape;175;p30"/>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176" name="Google Shape;176;p30"/>
          <p:cNvSpPr txBox="1"/>
          <p:nvPr/>
        </p:nvSpPr>
        <p:spPr>
          <a:xfrm>
            <a:off x="456625" y="3806575"/>
            <a:ext cx="85206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pen Sans Light" panose="020B0306030504020204" pitchFamily="34" charset="0"/>
                <a:ea typeface="Open Sans Light" panose="020B0306030504020204" pitchFamily="34" charset="0"/>
                <a:cs typeface="Open Sans Light" panose="020B0306030504020204" pitchFamily="34" charset="0"/>
              </a:rPr>
              <a:t>Mark Woodbridge. 2017. </a:t>
            </a:r>
            <a:r>
              <a:rPr lang="en" sz="1600" dirty="0" err="1">
                <a:latin typeface="Open Sans Light" panose="020B0306030504020204" pitchFamily="34" charset="0"/>
                <a:ea typeface="Open Sans Light" panose="020B0306030504020204" pitchFamily="34" charset="0"/>
                <a:cs typeface="Open Sans Light" panose="020B0306030504020204" pitchFamily="34" charset="0"/>
              </a:rPr>
              <a:t>Jupyter</a:t>
            </a:r>
            <a:r>
              <a:rPr lang="en" sz="1600" dirty="0">
                <a:latin typeface="Open Sans Light" panose="020B0306030504020204" pitchFamily="34" charset="0"/>
                <a:ea typeface="Open Sans Light" panose="020B0306030504020204" pitchFamily="34" charset="0"/>
                <a:cs typeface="Open Sans Light" panose="020B0306030504020204" pitchFamily="34" charset="0"/>
              </a:rPr>
              <a:t> Notebooks and reproducible data science, </a:t>
            </a:r>
            <a:r>
              <a:rPr lang="en" sz="1600" u="sng" dirty="0">
                <a:solidFill>
                  <a:schemeClr val="hlink"/>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https://markwoodbridge.com/2017/03/05/jupyter-reproducible-science.html</a:t>
            </a:r>
            <a:r>
              <a:rPr lang="en" sz="1600" dirty="0">
                <a:latin typeface="Open Sans Light" panose="020B0306030504020204" pitchFamily="34" charset="0"/>
                <a:ea typeface="Open Sans Light" panose="020B0306030504020204" pitchFamily="34" charset="0"/>
                <a:cs typeface="Open Sans Light" panose="020B0306030504020204" pitchFamily="34" charset="0"/>
              </a:rPr>
              <a:t>.</a:t>
            </a: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Exercise 1:</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Create one repository that holds all related research files: </a:t>
            </a:r>
            <a:endParaRPr sz="2400" b="1" dirty="0">
              <a:solidFill>
                <a:srgbClr val="666666"/>
              </a:solidFill>
            </a:endParaRPr>
          </a:p>
          <a:p>
            <a:pPr marL="914400" lvl="1" indent="-381000" algn="l" rtl="0">
              <a:spcBef>
                <a:spcPts val="0"/>
              </a:spcBef>
              <a:spcAft>
                <a:spcPts val="0"/>
              </a:spcAft>
              <a:buClr>
                <a:srgbClr val="666666"/>
              </a:buClr>
              <a:buSzPts val="2400"/>
              <a:buChar char="○"/>
            </a:pPr>
            <a:r>
              <a:rPr lang="en" sz="2400" dirty="0">
                <a:solidFill>
                  <a:srgbClr val="666666"/>
                </a:solidFill>
              </a:rPr>
              <a:t>Data</a:t>
            </a:r>
            <a:endParaRPr sz="2400" dirty="0">
              <a:solidFill>
                <a:srgbClr val="666666"/>
              </a:solidFill>
            </a:endParaRPr>
          </a:p>
          <a:p>
            <a:pPr marL="914400" lvl="1" indent="-381000" algn="l" rtl="0">
              <a:spcBef>
                <a:spcPts val="0"/>
              </a:spcBef>
              <a:spcAft>
                <a:spcPts val="0"/>
              </a:spcAft>
              <a:buClr>
                <a:srgbClr val="666666"/>
              </a:buClr>
              <a:buSzPts val="2400"/>
              <a:buChar char="○"/>
            </a:pPr>
            <a:r>
              <a:rPr lang="en" sz="2400" dirty="0">
                <a:solidFill>
                  <a:srgbClr val="666666"/>
                </a:solidFill>
              </a:rPr>
              <a:t>Code</a:t>
            </a:r>
            <a:endParaRPr sz="2400" dirty="0">
              <a:solidFill>
                <a:srgbClr val="666666"/>
              </a:solidFill>
            </a:endParaRPr>
          </a:p>
          <a:p>
            <a:pPr marL="914400" lvl="1" indent="-381000" algn="l" rtl="0">
              <a:spcBef>
                <a:spcPts val="0"/>
              </a:spcBef>
              <a:spcAft>
                <a:spcPts val="0"/>
              </a:spcAft>
              <a:buClr>
                <a:srgbClr val="666666"/>
              </a:buClr>
              <a:buSzPts val="2400"/>
              <a:buChar char="○"/>
            </a:pPr>
            <a:r>
              <a:rPr lang="en" sz="2400" dirty="0">
                <a:solidFill>
                  <a:srgbClr val="666666"/>
                </a:solidFill>
              </a:rPr>
              <a:t>Notebooks</a:t>
            </a:r>
            <a:endParaRPr sz="2400" dirty="0">
              <a:solidFill>
                <a:srgbClr val="666666"/>
              </a:solidFill>
            </a:endParaRPr>
          </a:p>
          <a:p>
            <a:pPr marL="914400" lvl="1" indent="-381000" algn="l" rtl="0">
              <a:spcBef>
                <a:spcPts val="0"/>
              </a:spcBef>
              <a:spcAft>
                <a:spcPts val="0"/>
              </a:spcAft>
              <a:buClr>
                <a:srgbClr val="666666"/>
              </a:buClr>
              <a:buSzPts val="2400"/>
              <a:buChar char="○"/>
            </a:pPr>
            <a:r>
              <a:rPr lang="en" sz="2400" dirty="0">
                <a:solidFill>
                  <a:srgbClr val="666666"/>
                </a:solidFill>
              </a:rPr>
              <a:t>Documentation</a:t>
            </a:r>
            <a:endParaRPr sz="2400" dirty="0">
              <a:solidFill>
                <a:srgbClr val="666666"/>
              </a:solidFill>
            </a:endParaRPr>
          </a:p>
          <a:p>
            <a:pPr marL="914400" lvl="1" indent="-381000" algn="l" rtl="0">
              <a:spcBef>
                <a:spcPts val="0"/>
              </a:spcBef>
              <a:spcAft>
                <a:spcPts val="0"/>
              </a:spcAft>
              <a:buClr>
                <a:srgbClr val="666666"/>
              </a:buClr>
              <a:buSzPts val="2400"/>
              <a:buChar char="○"/>
            </a:pPr>
            <a:r>
              <a:rPr lang="en" sz="2400" dirty="0">
                <a:solidFill>
                  <a:srgbClr val="666666"/>
                </a:solidFill>
              </a:rPr>
              <a:t>etc.</a:t>
            </a:r>
            <a:br>
              <a:rPr lang="en" sz="2400" b="1" dirty="0">
                <a:solidFill>
                  <a:srgbClr val="666666"/>
                </a:solidFill>
              </a:rPr>
            </a:br>
            <a:br>
              <a:rPr lang="en" sz="2400" dirty="0">
                <a:solidFill>
                  <a:srgbClr val="666666"/>
                </a:solidFill>
              </a:rPr>
            </a:br>
            <a:endParaRPr sz="2400" dirty="0">
              <a:solidFill>
                <a:srgbClr val="666666"/>
              </a:solidFill>
            </a:endParaRPr>
          </a:p>
        </p:txBody>
      </p:sp>
      <p:sp>
        <p:nvSpPr>
          <p:cNvPr id="197" name="Google Shape;197;p33"/>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Organization</a:t>
            </a:r>
            <a:endParaRPr sz="1200">
              <a:solidFill>
                <a:srgbClr val="FFFFFF"/>
              </a:solidFill>
              <a:latin typeface="Open Sans Light"/>
              <a:ea typeface="Open Sans Light"/>
              <a:cs typeface="Open Sans Light"/>
              <a:sym typeface="Open Sans Light"/>
            </a:endParaRPr>
          </a:p>
        </p:txBody>
      </p:sp>
      <p:sp>
        <p:nvSpPr>
          <p:cNvPr id="198" name="Google Shape;198;p33"/>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99" name="Google Shape;199;p33"/>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200" name="Google Shape;200;p33"/>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204425"/>
            <a:ext cx="85206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a Code Ocean account</a:t>
            </a:r>
            <a:endParaRPr/>
          </a:p>
        </p:txBody>
      </p:sp>
      <p:sp>
        <p:nvSpPr>
          <p:cNvPr id="206" name="Google Shape;206;p34"/>
          <p:cNvSpPr txBox="1"/>
          <p:nvPr/>
        </p:nvSpPr>
        <p:spPr>
          <a:xfrm>
            <a:off x="5755025" y="1505875"/>
            <a:ext cx="3263400" cy="3148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800" dirty="0">
              <a:solidFill>
                <a:srgbClr val="666666"/>
              </a:solidFill>
              <a:latin typeface="Open Sans"/>
              <a:ea typeface="Open Sans"/>
              <a:cs typeface="Open Sans"/>
              <a:sym typeface="Open Sans"/>
            </a:endParaRPr>
          </a:p>
          <a:p>
            <a:pPr marL="457200" lvl="0" indent="-342900" algn="l" rtl="0">
              <a:spcBef>
                <a:spcPts val="0"/>
              </a:spcBef>
              <a:spcAft>
                <a:spcPts val="0"/>
              </a:spcAft>
              <a:buClr>
                <a:srgbClr val="3CA4DC"/>
              </a:buClr>
              <a:buSzPts val="1800"/>
              <a:buFont typeface="Open Sans"/>
              <a:buChar char="●"/>
            </a:pPr>
            <a:r>
              <a:rPr lang="en" sz="1800" u="sng" dirty="0">
                <a:solidFill>
                  <a:srgbClr val="3CA4DC"/>
                </a:solidFill>
                <a:latin typeface="Open Sans"/>
                <a:ea typeface="Open Sans"/>
                <a:cs typeface="Open Sans"/>
                <a:sym typeface="Open Sans"/>
                <a:hlinkClick r:id="rId3"/>
              </a:rPr>
              <a:t>https://codeocean.com/</a:t>
            </a:r>
            <a:endParaRPr sz="1800" dirty="0">
              <a:solidFill>
                <a:srgbClr val="3CA4DC"/>
              </a:solidFill>
              <a:latin typeface="Open Sans"/>
              <a:ea typeface="Open Sans"/>
              <a:cs typeface="Open Sans"/>
              <a:sym typeface="Open Sans"/>
            </a:endParaRPr>
          </a:p>
          <a:p>
            <a:pPr marL="457200" lvl="0" indent="-342900" algn="l" rtl="0">
              <a:spcBef>
                <a:spcPts val="0"/>
              </a:spcBef>
              <a:spcAft>
                <a:spcPts val="0"/>
              </a:spcAft>
              <a:buClr>
                <a:srgbClr val="666666"/>
              </a:buClr>
              <a:buSzPts val="1800"/>
              <a:buChar char="●"/>
            </a:pPr>
            <a:r>
              <a:rPr lang="en" sz="1800" dirty="0">
                <a:solidFill>
                  <a:srgbClr val="666666"/>
                </a:solidFill>
                <a:latin typeface="Open Sans"/>
                <a:ea typeface="Open Sans"/>
                <a:cs typeface="Open Sans"/>
                <a:sym typeface="Open Sans"/>
              </a:rPr>
              <a:t>You can </a:t>
            </a:r>
            <a:r>
              <a:rPr lang="en" sz="1800" b="1" dirty="0">
                <a:solidFill>
                  <a:srgbClr val="666666"/>
                </a:solidFill>
                <a:latin typeface="Open Sans"/>
                <a:ea typeface="Open Sans"/>
                <a:cs typeface="Open Sans"/>
                <a:sym typeface="Open Sans"/>
              </a:rPr>
              <a:t>delete it and opt out of any communications</a:t>
            </a:r>
            <a:r>
              <a:rPr lang="en" sz="1800" dirty="0">
                <a:solidFill>
                  <a:srgbClr val="666666"/>
                </a:solidFill>
                <a:latin typeface="Open Sans"/>
                <a:ea typeface="Open Sans"/>
                <a:cs typeface="Open Sans"/>
                <a:sym typeface="Open Sans"/>
              </a:rPr>
              <a:t> if you wish! For completing the exercises only. :)</a:t>
            </a:r>
            <a:endParaRPr sz="1800" dirty="0">
              <a:solidFill>
                <a:srgbClr val="666666"/>
              </a:solidFill>
              <a:latin typeface="Open Sans"/>
              <a:ea typeface="Open Sans"/>
              <a:cs typeface="Open Sans"/>
              <a:sym typeface="Open Sans"/>
            </a:endParaRPr>
          </a:p>
          <a:p>
            <a:pPr marL="457200" lvl="0" indent="-342900" algn="l" rtl="0">
              <a:spcBef>
                <a:spcPts val="0"/>
              </a:spcBef>
              <a:spcAft>
                <a:spcPts val="0"/>
              </a:spcAft>
              <a:buClr>
                <a:srgbClr val="666666"/>
              </a:buClr>
              <a:buSzPts val="1800"/>
              <a:buFont typeface="Open Sans"/>
              <a:buChar char="●"/>
            </a:pPr>
            <a:r>
              <a:rPr lang="en" sz="1800" dirty="0">
                <a:solidFill>
                  <a:srgbClr val="666666"/>
                </a:solidFill>
                <a:latin typeface="Open Sans"/>
                <a:ea typeface="Open Sans"/>
                <a:cs typeface="Open Sans"/>
                <a:sym typeface="Open Sans"/>
              </a:rPr>
              <a:t>You will need to verify your email address</a:t>
            </a:r>
            <a:endParaRPr sz="1800" dirty="0">
              <a:solidFill>
                <a:srgbClr val="666666"/>
              </a:solidFill>
              <a:latin typeface="Open Sans"/>
              <a:ea typeface="Open Sans"/>
              <a:cs typeface="Open Sans"/>
              <a:sym typeface="Open Sans"/>
            </a:endParaRPr>
          </a:p>
        </p:txBody>
      </p:sp>
      <p:pic>
        <p:nvPicPr>
          <p:cNvPr id="207" name="Google Shape;207;p34" descr="This is a screenshot of the landing page for Code Ocean. Highlighted on the landing page is a white button on the top right of the screen that says &quot;Sign Up&quot;." title="Code Ocean landing page"/>
          <p:cNvPicPr preferRelativeResize="0"/>
          <p:nvPr/>
        </p:nvPicPr>
        <p:blipFill>
          <a:blip r:embed="rId4">
            <a:alphaModFix/>
          </a:blip>
          <a:stretch>
            <a:fillRect/>
          </a:stretch>
        </p:blipFill>
        <p:spPr>
          <a:xfrm>
            <a:off x="218125" y="1231325"/>
            <a:ext cx="5572249" cy="2433350"/>
          </a:xfrm>
          <a:prstGeom prst="rect">
            <a:avLst/>
          </a:prstGeom>
          <a:noFill/>
          <a:ln w="9525" cap="flat" cmpd="sng">
            <a:solidFill>
              <a:srgbClr val="595959"/>
            </a:solidFill>
            <a:prstDash val="solid"/>
            <a:round/>
            <a:headEnd type="none" w="sm" len="sm"/>
            <a:tailEnd type="none" w="sm" len="sm"/>
          </a:ln>
        </p:spPr>
      </p:pic>
      <p:sp>
        <p:nvSpPr>
          <p:cNvPr id="208" name="Google Shape;208;p34"/>
          <p:cNvSpPr/>
          <p:nvPr/>
        </p:nvSpPr>
        <p:spPr>
          <a:xfrm>
            <a:off x="5214200" y="1207750"/>
            <a:ext cx="494700" cy="2982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4"/>
          <p:cNvSpPr/>
          <p:nvPr/>
        </p:nvSpPr>
        <p:spPr>
          <a:xfrm rot="-5400000">
            <a:off x="6056179" y="831850"/>
            <a:ext cx="670800" cy="10500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body" idx="1"/>
          </p:nvPr>
        </p:nvSpPr>
        <p:spPr>
          <a:xfrm>
            <a:off x="426925" y="301900"/>
            <a:ext cx="8305500" cy="8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Duplicate this capsule: </a:t>
            </a:r>
            <a:r>
              <a:rPr lang="en" sz="3000" u="sng" dirty="0">
                <a:solidFill>
                  <a:schemeClr val="hlink"/>
                </a:solidFill>
                <a:hlinkClick r:id="rId3"/>
              </a:rPr>
              <a:t>http://bit.ly/etd-example</a:t>
            </a:r>
            <a:endParaRPr sz="3000" dirty="0"/>
          </a:p>
          <a:p>
            <a:pPr marL="0" lvl="0" indent="0" algn="l" rtl="0">
              <a:spcBef>
                <a:spcPts val="1600"/>
              </a:spcBef>
              <a:spcAft>
                <a:spcPts val="0"/>
              </a:spcAft>
              <a:buNone/>
            </a:pPr>
            <a:endParaRPr sz="3600" dirty="0"/>
          </a:p>
          <a:p>
            <a:pPr marL="0" lvl="0" indent="0" algn="l" rtl="0">
              <a:spcBef>
                <a:spcPts val="1600"/>
              </a:spcBef>
              <a:spcAft>
                <a:spcPts val="0"/>
              </a:spcAft>
              <a:buNone/>
            </a:pPr>
            <a:endParaRPr sz="3600" dirty="0"/>
          </a:p>
          <a:p>
            <a:pPr marL="457200" lvl="0" indent="0" algn="l" rtl="0">
              <a:spcBef>
                <a:spcPts val="1600"/>
              </a:spcBef>
              <a:spcAft>
                <a:spcPts val="0"/>
              </a:spcAft>
              <a:buNone/>
            </a:pPr>
            <a:endParaRPr sz="2400" dirty="0"/>
          </a:p>
          <a:p>
            <a:pPr marL="457200" lvl="0" indent="0" algn="l" rtl="0">
              <a:spcBef>
                <a:spcPts val="1600"/>
              </a:spcBef>
              <a:spcAft>
                <a:spcPts val="0"/>
              </a:spcAft>
              <a:buNone/>
            </a:pPr>
            <a:endParaRPr sz="1800" dirty="0"/>
          </a:p>
          <a:p>
            <a:pPr marL="457200" lvl="0" indent="0" algn="l" rtl="0">
              <a:spcBef>
                <a:spcPts val="1600"/>
              </a:spcBef>
              <a:spcAft>
                <a:spcPts val="0"/>
              </a:spcAft>
              <a:buNone/>
            </a:pPr>
            <a:endParaRPr sz="1800" dirty="0"/>
          </a:p>
          <a:p>
            <a:pPr marL="457200" lvl="0" indent="0" algn="l" rtl="0">
              <a:spcBef>
                <a:spcPts val="1600"/>
              </a:spcBef>
              <a:spcAft>
                <a:spcPts val="1600"/>
              </a:spcAft>
              <a:buNone/>
            </a:pPr>
            <a:endParaRPr sz="2400" dirty="0"/>
          </a:p>
        </p:txBody>
      </p:sp>
      <p:sp>
        <p:nvSpPr>
          <p:cNvPr id="215" name="Google Shape;215;p35"/>
          <p:cNvSpPr txBox="1"/>
          <p:nvPr/>
        </p:nvSpPr>
        <p:spPr>
          <a:xfrm>
            <a:off x="6456850" y="1505875"/>
            <a:ext cx="2561700" cy="3148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800" dirty="0">
              <a:latin typeface="Open Sans"/>
              <a:ea typeface="Open Sans"/>
              <a:cs typeface="Open Sans"/>
              <a:sym typeface="Open Sans"/>
            </a:endParaRPr>
          </a:p>
          <a:p>
            <a:pPr marL="457200" lvl="0" indent="-342900" algn="l" rtl="0">
              <a:spcBef>
                <a:spcPts val="0"/>
              </a:spcBef>
              <a:spcAft>
                <a:spcPts val="0"/>
              </a:spcAft>
              <a:buClr>
                <a:srgbClr val="666666"/>
              </a:buClr>
              <a:buSzPts val="1800"/>
              <a:buFont typeface="Open Sans"/>
              <a:buChar char="●"/>
            </a:pPr>
            <a:r>
              <a:rPr lang="en" sz="1800" dirty="0">
                <a:solidFill>
                  <a:srgbClr val="666666"/>
                </a:solidFill>
                <a:latin typeface="Open Sans"/>
                <a:ea typeface="Open Sans"/>
                <a:cs typeface="Open Sans"/>
                <a:sym typeface="Open Sans"/>
              </a:rPr>
              <a:t>Click “Capsule”</a:t>
            </a:r>
            <a:endParaRPr sz="1800" dirty="0">
              <a:solidFill>
                <a:srgbClr val="666666"/>
              </a:solidFill>
              <a:latin typeface="Open Sans"/>
              <a:ea typeface="Open Sans"/>
              <a:cs typeface="Open Sans"/>
              <a:sym typeface="Open Sans"/>
            </a:endParaRPr>
          </a:p>
          <a:p>
            <a:pPr marL="457200" lvl="0" indent="-342900" algn="l" rtl="0">
              <a:spcBef>
                <a:spcPts val="0"/>
              </a:spcBef>
              <a:spcAft>
                <a:spcPts val="0"/>
              </a:spcAft>
              <a:buClr>
                <a:srgbClr val="666666"/>
              </a:buClr>
              <a:buSzPts val="1800"/>
              <a:buFont typeface="Open Sans"/>
              <a:buChar char="●"/>
            </a:pPr>
            <a:r>
              <a:rPr lang="en" sz="1800" dirty="0">
                <a:solidFill>
                  <a:srgbClr val="666666"/>
                </a:solidFill>
                <a:latin typeface="Open Sans"/>
                <a:ea typeface="Open Sans"/>
                <a:cs typeface="Open Sans"/>
                <a:sym typeface="Open Sans"/>
              </a:rPr>
              <a:t>Select “Duplicate”</a:t>
            </a:r>
            <a:endParaRPr sz="1800" dirty="0">
              <a:solidFill>
                <a:srgbClr val="666666"/>
              </a:solidFill>
              <a:latin typeface="Open Sans"/>
              <a:ea typeface="Open Sans"/>
              <a:cs typeface="Open Sans"/>
              <a:sym typeface="Open Sans"/>
            </a:endParaRPr>
          </a:p>
        </p:txBody>
      </p:sp>
      <p:pic>
        <p:nvPicPr>
          <p:cNvPr id="216" name="Google Shape;216;p35" descr="The screenshot of an example Code Ocean capsule highlights how to find the Duplicate command. The Capsule menu on the top left of the screen is selected, with an arrow highlighting the Duplicate command in that menu." title="Screenshot of an example Code Ocean capsule"/>
          <p:cNvPicPr preferRelativeResize="0"/>
          <p:nvPr/>
        </p:nvPicPr>
        <p:blipFill>
          <a:blip r:embed="rId4">
            <a:alphaModFix/>
          </a:blip>
          <a:stretch>
            <a:fillRect/>
          </a:stretch>
        </p:blipFill>
        <p:spPr>
          <a:xfrm>
            <a:off x="426925" y="1141600"/>
            <a:ext cx="6029924" cy="3322950"/>
          </a:xfrm>
          <a:prstGeom prst="rect">
            <a:avLst/>
          </a:prstGeom>
          <a:noFill/>
          <a:ln>
            <a:noFill/>
          </a:ln>
        </p:spPr>
      </p:pic>
      <p:sp>
        <p:nvSpPr>
          <p:cNvPr id="217" name="Google Shape;217;p35"/>
          <p:cNvSpPr/>
          <p:nvPr/>
        </p:nvSpPr>
        <p:spPr>
          <a:xfrm rot="-5400000">
            <a:off x="2078506" y="1115664"/>
            <a:ext cx="670800" cy="10968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727718" y="1535231"/>
            <a:ext cx="1096800" cy="2550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204425"/>
            <a:ext cx="85206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a new compute capsule</a:t>
            </a:r>
            <a:endParaRPr/>
          </a:p>
        </p:txBody>
      </p:sp>
      <p:sp>
        <p:nvSpPr>
          <p:cNvPr id="224" name="Google Shape;224;p36"/>
          <p:cNvSpPr txBox="1"/>
          <p:nvPr/>
        </p:nvSpPr>
        <p:spPr>
          <a:xfrm>
            <a:off x="7885525" y="380175"/>
            <a:ext cx="839100" cy="76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Open Sans"/>
                <a:ea typeface="Open Sans"/>
                <a:cs typeface="Open Sans"/>
                <a:sym typeface="Open Sans"/>
              </a:rPr>
              <a:t>Pink sticky up!</a:t>
            </a:r>
            <a:endParaRPr>
              <a:solidFill>
                <a:srgbClr val="FFFFFF"/>
              </a:solidFill>
              <a:latin typeface="Open Sans"/>
              <a:ea typeface="Open Sans"/>
              <a:cs typeface="Open Sans"/>
              <a:sym typeface="Open Sans"/>
            </a:endParaRPr>
          </a:p>
        </p:txBody>
      </p:sp>
      <p:pic>
        <p:nvPicPr>
          <p:cNvPr id="225" name="Google Shape;225;p36" descr="This screenshot highlights the location of the Code Ocean logo within a Code Ocean capsule. It is in the top left of the screen." title="Highlighting the Code Ocean logo"/>
          <p:cNvPicPr preferRelativeResize="0"/>
          <p:nvPr/>
        </p:nvPicPr>
        <p:blipFill>
          <a:blip r:embed="rId3">
            <a:alphaModFix/>
          </a:blip>
          <a:stretch>
            <a:fillRect/>
          </a:stretch>
        </p:blipFill>
        <p:spPr>
          <a:xfrm>
            <a:off x="152400" y="1318025"/>
            <a:ext cx="4781474" cy="2386174"/>
          </a:xfrm>
          <a:prstGeom prst="rect">
            <a:avLst/>
          </a:prstGeom>
          <a:noFill/>
          <a:ln w="9525" cap="flat" cmpd="sng">
            <a:solidFill>
              <a:srgbClr val="000000"/>
            </a:solidFill>
            <a:prstDash val="solid"/>
            <a:round/>
            <a:headEnd type="none" w="sm" len="sm"/>
            <a:tailEnd type="none" w="sm" len="sm"/>
          </a:ln>
        </p:spPr>
      </p:pic>
      <p:sp>
        <p:nvSpPr>
          <p:cNvPr id="226" name="Google Shape;226;p36"/>
          <p:cNvSpPr/>
          <p:nvPr/>
        </p:nvSpPr>
        <p:spPr>
          <a:xfrm>
            <a:off x="91025" y="1247500"/>
            <a:ext cx="451800" cy="3963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p:nvPr/>
        </p:nvSpPr>
        <p:spPr>
          <a:xfrm rot="-5400000">
            <a:off x="923632" y="957575"/>
            <a:ext cx="670800" cy="12393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36" descr="This screenshot shows the Code Ocean dashboard, highlighting the Import Git Repository button on the top right." title="Import Git Repository"/>
          <p:cNvPicPr preferRelativeResize="0"/>
          <p:nvPr/>
        </p:nvPicPr>
        <p:blipFill>
          <a:blip r:embed="rId4">
            <a:alphaModFix/>
          </a:blip>
          <a:stretch>
            <a:fillRect/>
          </a:stretch>
        </p:blipFill>
        <p:spPr>
          <a:xfrm>
            <a:off x="824750" y="3106326"/>
            <a:ext cx="7494483" cy="1678800"/>
          </a:xfrm>
          <a:prstGeom prst="rect">
            <a:avLst/>
          </a:prstGeom>
          <a:noFill/>
          <a:ln w="9525" cap="flat" cmpd="sng">
            <a:solidFill>
              <a:schemeClr val="dk2"/>
            </a:solidFill>
            <a:prstDash val="solid"/>
            <a:round/>
            <a:headEnd type="none" w="sm" len="sm"/>
            <a:tailEnd type="none" w="sm" len="sm"/>
          </a:ln>
        </p:spPr>
      </p:pic>
      <p:sp>
        <p:nvSpPr>
          <p:cNvPr id="229" name="Google Shape;229;p36"/>
          <p:cNvSpPr/>
          <p:nvPr/>
        </p:nvSpPr>
        <p:spPr>
          <a:xfrm>
            <a:off x="6357125" y="3106325"/>
            <a:ext cx="1480200" cy="3255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6"/>
          <p:cNvSpPr/>
          <p:nvPr/>
        </p:nvSpPr>
        <p:spPr>
          <a:xfrm rot="-5400000">
            <a:off x="8169782" y="2649425"/>
            <a:ext cx="670800" cy="1239300"/>
          </a:xfrm>
          <a:prstGeom prst="up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6"/>
          <p:cNvSpPr txBox="1"/>
          <p:nvPr/>
        </p:nvSpPr>
        <p:spPr>
          <a:xfrm>
            <a:off x="4933875" y="1523600"/>
            <a:ext cx="4191000" cy="1367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Font typeface="Open Sans"/>
              <a:buAutoNum type="arabicPeriod"/>
            </a:pPr>
            <a:r>
              <a:rPr lang="en" dirty="0">
                <a:solidFill>
                  <a:srgbClr val="666666"/>
                </a:solidFill>
                <a:latin typeface="Open Sans"/>
                <a:ea typeface="Open Sans"/>
                <a:cs typeface="Open Sans"/>
                <a:sym typeface="Open Sans"/>
              </a:rPr>
              <a:t>Click “Code Ocean” logo</a:t>
            </a:r>
            <a:endParaRPr dirty="0">
              <a:solidFill>
                <a:srgbClr val="666666"/>
              </a:solidFill>
              <a:latin typeface="Open Sans"/>
              <a:ea typeface="Open Sans"/>
              <a:cs typeface="Open Sans"/>
              <a:sym typeface="Open Sans"/>
            </a:endParaRPr>
          </a:p>
          <a:p>
            <a:pPr marL="457200" lvl="0" indent="-317500" algn="l" rtl="0">
              <a:spcBef>
                <a:spcPts val="0"/>
              </a:spcBef>
              <a:spcAft>
                <a:spcPts val="0"/>
              </a:spcAft>
              <a:buClr>
                <a:srgbClr val="666666"/>
              </a:buClr>
              <a:buSzPts val="1400"/>
              <a:buFont typeface="Open Sans"/>
              <a:buAutoNum type="arabicPeriod"/>
            </a:pPr>
            <a:r>
              <a:rPr lang="en" dirty="0">
                <a:solidFill>
                  <a:srgbClr val="666666"/>
                </a:solidFill>
                <a:latin typeface="Open Sans"/>
                <a:ea typeface="Open Sans"/>
                <a:cs typeface="Open Sans"/>
                <a:sym typeface="Open Sans"/>
              </a:rPr>
              <a:t>Click “Dashboard”</a:t>
            </a:r>
            <a:endParaRPr dirty="0">
              <a:solidFill>
                <a:srgbClr val="666666"/>
              </a:solidFill>
              <a:latin typeface="Open Sans"/>
              <a:ea typeface="Open Sans"/>
              <a:cs typeface="Open Sans"/>
              <a:sym typeface="Open Sans"/>
            </a:endParaRPr>
          </a:p>
          <a:p>
            <a:pPr marL="457200" lvl="0" indent="-317500" algn="l" rtl="0">
              <a:spcBef>
                <a:spcPts val="0"/>
              </a:spcBef>
              <a:spcAft>
                <a:spcPts val="0"/>
              </a:spcAft>
              <a:buClr>
                <a:srgbClr val="666666"/>
              </a:buClr>
              <a:buSzPts val="1400"/>
              <a:buFont typeface="Open Sans"/>
              <a:buAutoNum type="arabicPeriod"/>
            </a:pPr>
            <a:r>
              <a:rPr lang="en" dirty="0">
                <a:solidFill>
                  <a:srgbClr val="666666"/>
                </a:solidFill>
                <a:latin typeface="Open Sans"/>
                <a:ea typeface="Open Sans"/>
                <a:cs typeface="Open Sans"/>
                <a:sym typeface="Open Sans"/>
              </a:rPr>
              <a:t>Click “Import Git Repository”</a:t>
            </a:r>
            <a:endParaRPr dirty="0">
              <a:solidFill>
                <a:srgbClr val="666666"/>
              </a:solidFill>
              <a:latin typeface="Open Sans"/>
              <a:ea typeface="Open Sans"/>
              <a:cs typeface="Open Sans"/>
              <a:sym typeface="Open Sans"/>
            </a:endParaRPr>
          </a:p>
          <a:p>
            <a:pPr marL="457200" lvl="0" indent="-317500" algn="l" rtl="0">
              <a:spcBef>
                <a:spcPts val="0"/>
              </a:spcBef>
              <a:spcAft>
                <a:spcPts val="0"/>
              </a:spcAft>
              <a:buClr>
                <a:srgbClr val="666666"/>
              </a:buClr>
              <a:buSzPts val="1400"/>
              <a:buFont typeface="Open Sans"/>
              <a:buAutoNum type="arabicPeriod"/>
            </a:pPr>
            <a:r>
              <a:rPr lang="en" dirty="0">
                <a:solidFill>
                  <a:srgbClr val="666666"/>
                </a:solidFill>
                <a:latin typeface="Open Sans"/>
                <a:ea typeface="Open Sans"/>
                <a:cs typeface="Open Sans"/>
                <a:sym typeface="Open Sans"/>
              </a:rPr>
              <a:t>Type </a:t>
            </a:r>
            <a:br>
              <a:rPr lang="en" dirty="0">
                <a:solidFill>
                  <a:srgbClr val="666666"/>
                </a:solidFill>
                <a:latin typeface="Open Sans"/>
                <a:ea typeface="Open Sans"/>
                <a:cs typeface="Open Sans"/>
                <a:sym typeface="Open Sans"/>
              </a:rPr>
            </a:br>
            <a:r>
              <a:rPr lang="en-US" u="sng" dirty="0">
                <a:solidFill>
                  <a:schemeClr val="hlink"/>
                </a:solidFill>
                <a:latin typeface="Open Sans"/>
                <a:ea typeface="Open Sans"/>
                <a:cs typeface="Open Sans"/>
                <a:sym typeface="Open Sans"/>
                <a:hlinkClick r:id="rId5"/>
              </a:rPr>
              <a:t>https://github.com/waingram/npc-analysis</a:t>
            </a:r>
            <a:endParaRPr dirty="0">
              <a:solidFill>
                <a:srgbClr val="666666"/>
              </a:solidFill>
              <a:latin typeface="Open Sans"/>
              <a:ea typeface="Open Sans"/>
              <a:cs typeface="Open Sans"/>
              <a:sym typeface="Open Sans"/>
            </a:endParaRPr>
          </a:p>
        </p:txBody>
      </p:sp>
      <p:sp>
        <p:nvSpPr>
          <p:cNvPr id="232" name="Google Shape;232;p36"/>
          <p:cNvSpPr txBox="1"/>
          <p:nvPr/>
        </p:nvSpPr>
        <p:spPr>
          <a:xfrm>
            <a:off x="426925" y="677750"/>
            <a:ext cx="8466900" cy="7275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2800" dirty="0">
                <a:solidFill>
                  <a:schemeClr val="hlink"/>
                </a:solidFill>
                <a:uFill>
                  <a:noFill/>
                </a:uFill>
                <a:latin typeface="Open Sans"/>
                <a:ea typeface="Open Sans"/>
                <a:cs typeface="Open Sans"/>
                <a:sym typeface="Open Sans"/>
                <a:hlinkClick r:id="rId5"/>
              </a:rPr>
              <a:t>https://github.com/waingram/npc-analysis</a:t>
            </a:r>
            <a:r>
              <a:rPr lang="en-US" sz="2800" dirty="0">
                <a:solidFill>
                  <a:schemeClr val="hlink"/>
                </a:solidFill>
                <a:uFill>
                  <a:noFill/>
                </a:uFill>
                <a:latin typeface="Open Sans"/>
                <a:ea typeface="Open Sans"/>
                <a:cs typeface="Open Sans"/>
                <a:sym typeface="Open Sans"/>
              </a:rPr>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p:nvPr/>
        </p:nvSpPr>
        <p:spPr>
          <a:xfrm>
            <a:off x="330850" y="1389543"/>
            <a:ext cx="8637600" cy="2809500"/>
          </a:xfrm>
          <a:prstGeom prst="rect">
            <a:avLst/>
          </a:prstGeom>
          <a:noFill/>
          <a:ln>
            <a:noFill/>
          </a:ln>
        </p:spPr>
        <p:txBody>
          <a:bodyPr spcFirstLastPara="1" wrap="square" lIns="32750" tIns="32750" rIns="32750" bIns="32750" anchor="t" anchorCtr="0">
            <a:noAutofit/>
          </a:bodyPr>
          <a:lstStyle/>
          <a:p>
            <a:pPr marL="76200" lvl="0">
              <a:lnSpc>
                <a:spcPct val="115000"/>
              </a:lnSpc>
              <a:buClr>
                <a:srgbClr val="666666"/>
              </a:buClr>
              <a:buSzPts val="2400"/>
            </a:pPr>
            <a:r>
              <a:rPr lang="en-US" sz="2400" dirty="0">
                <a:solidFill>
                  <a:srgbClr val="666666"/>
                </a:solidFill>
                <a:latin typeface="Open Sans"/>
                <a:ea typeface="Open Sans"/>
                <a:cs typeface="Open Sans"/>
                <a:sym typeface="Open Sans"/>
              </a:rPr>
              <a:t>“Perhaps the most important step to take towards ease of reproducibility is to be </a:t>
            </a:r>
            <a:r>
              <a:rPr lang="en-US" sz="2400" i="1" dirty="0">
                <a:solidFill>
                  <a:srgbClr val="666666"/>
                </a:solidFill>
                <a:latin typeface="Open Sans"/>
                <a:ea typeface="Open Sans"/>
                <a:cs typeface="Open Sans"/>
                <a:sym typeface="Open Sans"/>
              </a:rPr>
              <a:t>organized</a:t>
            </a:r>
            <a:r>
              <a:rPr lang="en-US" sz="2400" dirty="0">
                <a:solidFill>
                  <a:srgbClr val="666666"/>
                </a:solidFill>
                <a:latin typeface="Open Sans"/>
                <a:ea typeface="Open Sans"/>
                <a:cs typeface="Open Sans"/>
                <a:sym typeface="Open Sans"/>
              </a:rPr>
              <a:t>.”</a:t>
            </a:r>
          </a:p>
          <a:p>
            <a:pPr marL="76200" lvl="0">
              <a:lnSpc>
                <a:spcPct val="115000"/>
              </a:lnSpc>
              <a:buClr>
                <a:srgbClr val="666666"/>
              </a:buClr>
              <a:buSzPts val="2400"/>
            </a:pPr>
            <a:endParaRPr lang="en-US" dirty="0">
              <a:solidFill>
                <a:srgbClr val="666666"/>
              </a:solidFill>
              <a:latin typeface="Open Sans"/>
              <a:ea typeface="Open Sans"/>
              <a:cs typeface="Open Sans"/>
              <a:sym typeface="Open Sans"/>
            </a:endParaRPr>
          </a:p>
          <a:p>
            <a:pPr marL="361950" lvl="0" indent="-285750">
              <a:lnSpc>
                <a:spcPct val="115000"/>
              </a:lnSpc>
              <a:buClr>
                <a:srgbClr val="666666"/>
              </a:buClr>
              <a:buSzPts val="2400"/>
              <a:buFont typeface="Arial" panose="020B0604020202020204" pitchFamily="34" charset="0"/>
              <a:buChar char="•"/>
            </a:pPr>
            <a:endParaRPr dirty="0">
              <a:solidFill>
                <a:srgbClr val="666666"/>
              </a:solidFill>
              <a:latin typeface="Open Sans"/>
              <a:ea typeface="Open Sans"/>
              <a:cs typeface="Open Sans"/>
              <a:sym typeface="Open Sans"/>
            </a:endParaRPr>
          </a:p>
        </p:txBody>
      </p:sp>
      <p:sp>
        <p:nvSpPr>
          <p:cNvPr id="144" name="Google Shape;144;p26"/>
          <p:cNvSpPr txBox="1"/>
          <p:nvPr/>
        </p:nvSpPr>
        <p:spPr>
          <a:xfrm>
            <a:off x="330850" y="643143"/>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a:ea typeface="Open Sans"/>
                <a:cs typeface="Open Sans"/>
                <a:sym typeface="Open Sans"/>
              </a:rPr>
              <a:t>Organization</a:t>
            </a:r>
            <a:endParaRPr sz="2700" dirty="0">
              <a:solidFill>
                <a:srgbClr val="666666"/>
              </a:solidFill>
              <a:latin typeface="Open Sans"/>
              <a:ea typeface="Open Sans"/>
              <a:cs typeface="Open Sans"/>
              <a:sym typeface="Open Sans"/>
            </a:endParaRPr>
          </a:p>
        </p:txBody>
      </p:sp>
      <p:sp>
        <p:nvSpPr>
          <p:cNvPr id="145" name="Google Shape;145;p26"/>
          <p:cNvSpPr txBox="1"/>
          <p:nvPr/>
        </p:nvSpPr>
        <p:spPr>
          <a:xfrm>
            <a:off x="820150" y="4204400"/>
            <a:ext cx="6974700" cy="1013700"/>
          </a:xfrm>
          <a:prstGeom prst="rect">
            <a:avLst/>
          </a:prstGeom>
          <a:noFill/>
          <a:ln>
            <a:noFill/>
          </a:ln>
        </p:spPr>
        <p:txBody>
          <a:bodyPr spcFirstLastPara="1" wrap="square" lIns="91425" tIns="91425" rIns="91425" bIns="91425" anchor="t" anchorCtr="0">
            <a:noAutofit/>
          </a:bodyPr>
          <a:lstStyle/>
          <a:p>
            <a:pPr lvl="0"/>
            <a:r>
              <a:rPr lang="en-US" sz="1300" dirty="0">
                <a:solidFill>
                  <a:srgbClr val="434343"/>
                </a:solidFill>
              </a:rPr>
              <a:t>Broman, K. Initial steps toward reproducible research. </a:t>
            </a:r>
            <a:r>
              <a:rPr lang="en-US" sz="1300" dirty="0">
                <a:solidFill>
                  <a:srgbClr val="434343"/>
                </a:solidFill>
                <a:hlinkClick r:id="rId3"/>
              </a:rPr>
              <a:t>http://</a:t>
            </a:r>
            <a:r>
              <a:rPr lang="en-US" sz="1300" dirty="0" err="1">
                <a:solidFill>
                  <a:srgbClr val="434343"/>
                </a:solidFill>
                <a:hlinkClick r:id="rId3"/>
              </a:rPr>
              <a:t>kbroman.org</a:t>
            </a:r>
            <a:r>
              <a:rPr lang="en-US" sz="1300" dirty="0">
                <a:solidFill>
                  <a:srgbClr val="434343"/>
                </a:solidFill>
                <a:hlinkClick r:id="rId3"/>
              </a:rPr>
              <a:t>/steps2rr/ </a:t>
            </a:r>
            <a:r>
              <a:rPr lang="en-US" sz="1300" dirty="0">
                <a:solidFill>
                  <a:srgbClr val="434343"/>
                </a:solidFill>
              </a:rPr>
              <a:t>(2016).</a:t>
            </a:r>
            <a:endParaRPr sz="1300" dirty="0">
              <a:solidFill>
                <a:srgbClr val="222222"/>
              </a:solidFill>
              <a:highlight>
                <a:srgbClr val="FFFFFF"/>
              </a:highlight>
            </a:endParaRPr>
          </a:p>
        </p:txBody>
      </p:sp>
      <p:sp>
        <p:nvSpPr>
          <p:cNvPr id="5" name="Google Shape;238;p37">
            <a:extLst>
              <a:ext uri="{FF2B5EF4-FFF2-40B4-BE49-F238E27FC236}">
                <a16:creationId xmlns:a16="http://schemas.microsoft.com/office/drawing/2014/main" id="{D11E25D8-8E97-B940-976B-8EA647571BC1}"/>
              </a:ext>
            </a:extLst>
          </p:cNvPr>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Organization</a:t>
            </a:r>
            <a:endParaRPr sz="1200">
              <a:solidFill>
                <a:srgbClr val="FFFFFF"/>
              </a:solidFill>
              <a:latin typeface="Open Sans Light"/>
              <a:ea typeface="Open Sans Light"/>
              <a:cs typeface="Open Sans Light"/>
              <a:sym typeface="Open Sans Light"/>
            </a:endParaRPr>
          </a:p>
        </p:txBody>
      </p:sp>
      <p:sp>
        <p:nvSpPr>
          <p:cNvPr id="6" name="Google Shape;239;p37">
            <a:extLst>
              <a:ext uri="{FF2B5EF4-FFF2-40B4-BE49-F238E27FC236}">
                <a16:creationId xmlns:a16="http://schemas.microsoft.com/office/drawing/2014/main" id="{8449CFA7-DEA6-894D-839F-D3483DE542EC}"/>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7" name="Google Shape;240;p37">
            <a:extLst>
              <a:ext uri="{FF2B5EF4-FFF2-40B4-BE49-F238E27FC236}">
                <a16:creationId xmlns:a16="http://schemas.microsoft.com/office/drawing/2014/main" id="{B2F3D762-FBB9-7842-934E-ADCD31C8D485}"/>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8" name="Google Shape;241;p37">
            <a:extLst>
              <a:ext uri="{FF2B5EF4-FFF2-40B4-BE49-F238E27FC236}">
                <a16:creationId xmlns:a16="http://schemas.microsoft.com/office/drawing/2014/main" id="{55EEAAEC-31E2-9948-8261-AAEFED337A1C}"/>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31986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body" idx="1"/>
          </p:nvPr>
        </p:nvSpPr>
        <p:spPr>
          <a:xfrm>
            <a:off x="311700" y="975250"/>
            <a:ext cx="6122520" cy="3099875"/>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Exercise 2:</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Organize your research to separate code from data.</a:t>
            </a:r>
            <a:endParaRPr sz="2400" b="1"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r>
              <a:rPr lang="en" sz="1400" dirty="0">
                <a:solidFill>
                  <a:srgbClr val="666666"/>
                </a:solidFill>
              </a:rPr>
              <a:t>Resource on reproducible organization:</a:t>
            </a:r>
            <a:endParaRPr sz="1400" dirty="0">
              <a:solidFill>
                <a:srgbClr val="666666"/>
              </a:solidFill>
            </a:endParaRPr>
          </a:p>
          <a:p>
            <a:pPr marL="457200" lvl="0" indent="-311150" algn="l" rtl="0">
              <a:spcBef>
                <a:spcPts val="1200"/>
              </a:spcBef>
              <a:spcAft>
                <a:spcPts val="0"/>
              </a:spcAft>
              <a:buSzPts val="1300"/>
              <a:buChar char="●"/>
            </a:pPr>
            <a:r>
              <a:rPr lang="en" sz="1400" dirty="0">
                <a:solidFill>
                  <a:srgbClr val="666666"/>
                </a:solidFill>
              </a:rPr>
              <a:t>Karl Broman: </a:t>
            </a:r>
            <a:r>
              <a:rPr lang="en" sz="1400" u="sng" dirty="0">
                <a:solidFill>
                  <a:schemeClr val="hlink"/>
                </a:solidFill>
                <a:hlinkClick r:id="rId3"/>
              </a:rPr>
              <a:t>http://kbroman.org/steps2rr/pages/organize.html</a:t>
            </a:r>
            <a:br>
              <a:rPr lang="en" sz="1400" b="1" dirty="0">
                <a:solidFill>
                  <a:srgbClr val="666666"/>
                </a:solidFill>
              </a:rPr>
            </a:br>
            <a:endParaRPr sz="2400" dirty="0">
              <a:solidFill>
                <a:srgbClr val="666666"/>
              </a:solidFill>
            </a:endParaRPr>
          </a:p>
        </p:txBody>
      </p:sp>
      <p:sp>
        <p:nvSpPr>
          <p:cNvPr id="238" name="Google Shape;238;p37"/>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Organization</a:t>
            </a:r>
            <a:endParaRPr sz="1200">
              <a:solidFill>
                <a:srgbClr val="FFFFFF"/>
              </a:solidFill>
              <a:latin typeface="Open Sans Light"/>
              <a:ea typeface="Open Sans Light"/>
              <a:cs typeface="Open Sans Light"/>
              <a:sym typeface="Open Sans Light"/>
            </a:endParaRPr>
          </a:p>
        </p:txBody>
      </p:sp>
      <p:sp>
        <p:nvSpPr>
          <p:cNvPr id="239" name="Google Shape;239;p37"/>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240" name="Google Shape;240;p37"/>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241" name="Google Shape;241;p37"/>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242" name="Google Shape;242;p37"/>
          <p:cNvSpPr/>
          <p:nvPr/>
        </p:nvSpPr>
        <p:spPr>
          <a:xfrm>
            <a:off x="154550" y="3022425"/>
            <a:ext cx="8703900" cy="10527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37" descr="This is a screenshot from Karl Broman's blog post series on reproducible research. It shows an example project structure that he recommends. It includes the files: Citation; README; Licence; requirements.txt; data folder; doc folder; results folder; and src folder." title="Example project structure"/>
          <p:cNvPicPr preferRelativeResize="0"/>
          <p:nvPr/>
        </p:nvPicPr>
        <p:blipFill>
          <a:blip r:embed="rId4">
            <a:alphaModFix/>
          </a:blip>
          <a:stretch>
            <a:fillRect/>
          </a:stretch>
        </p:blipFill>
        <p:spPr>
          <a:xfrm>
            <a:off x="6434220" y="1248136"/>
            <a:ext cx="2286000" cy="261871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Organization</a:t>
            </a:r>
            <a:endParaRPr sz="1200">
              <a:solidFill>
                <a:srgbClr val="FFFFFF"/>
              </a:solidFill>
              <a:latin typeface="Open Sans Light"/>
              <a:ea typeface="Open Sans Light"/>
              <a:cs typeface="Open Sans Light"/>
              <a:sym typeface="Open Sans Light"/>
            </a:endParaRPr>
          </a:p>
        </p:txBody>
      </p:sp>
      <p:sp>
        <p:nvSpPr>
          <p:cNvPr id="249" name="Google Shape;249;p38"/>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250" name="Google Shape;250;p38"/>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251" name="Google Shape;251;p38"/>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pic>
        <p:nvPicPr>
          <p:cNvPr id="252" name="Google Shape;252;p38"/>
          <p:cNvPicPr preferRelativeResize="0"/>
          <p:nvPr/>
        </p:nvPicPr>
        <p:blipFill>
          <a:blip r:embed="rId3">
            <a:alphaModFix/>
          </a:blip>
          <a:stretch>
            <a:fillRect/>
          </a:stretch>
        </p:blipFill>
        <p:spPr>
          <a:xfrm>
            <a:off x="5737150" y="542075"/>
            <a:ext cx="1989085" cy="2278574"/>
          </a:xfrm>
          <a:prstGeom prst="rect">
            <a:avLst/>
          </a:prstGeom>
          <a:noFill/>
          <a:ln>
            <a:noFill/>
          </a:ln>
        </p:spPr>
      </p:pic>
      <p:grpSp>
        <p:nvGrpSpPr>
          <p:cNvPr id="253" name="Google Shape;253;p38"/>
          <p:cNvGrpSpPr/>
          <p:nvPr/>
        </p:nvGrpSpPr>
        <p:grpSpPr>
          <a:xfrm>
            <a:off x="779363" y="716175"/>
            <a:ext cx="2486829" cy="3711155"/>
            <a:chOff x="1118224" y="283725"/>
            <a:chExt cx="2090826" cy="4076400"/>
          </a:xfrm>
        </p:grpSpPr>
        <p:sp>
          <p:nvSpPr>
            <p:cNvPr id="254" name="Google Shape;254;p38"/>
            <p:cNvSpPr/>
            <p:nvPr/>
          </p:nvSpPr>
          <p:spPr>
            <a:xfrm>
              <a:off x="1178650" y="283725"/>
              <a:ext cx="2030400" cy="4076400"/>
            </a:xfrm>
            <a:prstGeom prst="rect">
              <a:avLst/>
            </a:prstGeom>
            <a:solidFill>
              <a:srgbClr val="3CA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1118224" y="341749"/>
              <a:ext cx="2048100" cy="2490600"/>
            </a:xfrm>
            <a:prstGeom prst="rect">
              <a:avLst/>
            </a:prstGeom>
            <a:solidFill>
              <a:srgbClr val="FFFFFF"/>
            </a:solidFill>
            <a:ln w="19050"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CA4DC"/>
                  </a:solidFill>
                  <a:latin typeface="Roboto"/>
                  <a:ea typeface="Roboto"/>
                  <a:cs typeface="Roboto"/>
                  <a:sym typeface="Roboto"/>
                </a:rPr>
                <a:t>Checklist</a:t>
              </a:r>
              <a:endParaRPr sz="3600">
                <a:solidFill>
                  <a:srgbClr val="3CA4DC"/>
                </a:solidFill>
                <a:latin typeface="Roboto Thin"/>
                <a:ea typeface="Roboto Thin"/>
                <a:cs typeface="Roboto Thin"/>
                <a:sym typeface="Roboto Thin"/>
              </a:endParaRPr>
            </a:p>
          </p:txBody>
        </p:sp>
        <p:sp>
          <p:nvSpPr>
            <p:cNvPr id="257" name="Google Shape;257;p3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Create one repository or directory that holds all related research files.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Organize your research to separate data, code, and results.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Save results explicitly.</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Identify a strategy for sensitive data.</a:t>
              </a:r>
              <a:b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b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259" name="Google Shape;259;p38"/>
          <p:cNvGrpSpPr/>
          <p:nvPr/>
        </p:nvGrpSpPr>
        <p:grpSpPr>
          <a:xfrm>
            <a:off x="3256913" y="716175"/>
            <a:ext cx="2558498" cy="3711155"/>
            <a:chOff x="1057968" y="283725"/>
            <a:chExt cx="2151082" cy="4076400"/>
          </a:xfrm>
        </p:grpSpPr>
        <p:sp>
          <p:nvSpPr>
            <p:cNvPr id="260" name="Google Shape;260;p38"/>
            <p:cNvSpPr/>
            <p:nvPr/>
          </p:nvSpPr>
          <p:spPr>
            <a:xfrm>
              <a:off x="1178650" y="283725"/>
              <a:ext cx="2030400" cy="4076400"/>
            </a:xfrm>
            <a:prstGeom prst="rect">
              <a:avLst/>
            </a:prstGeom>
            <a:solidFill>
              <a:srgbClr val="359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8"/>
            <p:cNvSpPr/>
            <p:nvPr/>
          </p:nvSpPr>
          <p:spPr>
            <a:xfrm>
              <a:off x="1118224" y="341749"/>
              <a:ext cx="2048100" cy="2490600"/>
            </a:xfrm>
            <a:prstGeom prst="rect">
              <a:avLst/>
            </a:prstGeom>
            <a:solidFill>
              <a:srgbClr val="FFFFFF"/>
            </a:solidFill>
            <a:ln w="19050" cap="flat" cmpd="sng">
              <a:solidFill>
                <a:srgbClr val="3591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591C3"/>
                  </a:solidFill>
                  <a:latin typeface="Roboto"/>
                  <a:ea typeface="Roboto"/>
                  <a:cs typeface="Roboto"/>
                  <a:sym typeface="Roboto"/>
                </a:rPr>
                <a:t>Tools</a:t>
              </a:r>
              <a:endParaRPr sz="3600">
                <a:solidFill>
                  <a:srgbClr val="3591C3"/>
                </a:solidFill>
                <a:latin typeface="Roboto Thin"/>
                <a:ea typeface="Roboto Thin"/>
                <a:cs typeface="Roboto Thin"/>
                <a:sym typeface="Roboto Thin"/>
              </a:endParaRPr>
            </a:p>
          </p:txBody>
        </p:sp>
        <p:sp>
          <p:nvSpPr>
            <p:cNvPr id="263" name="Google Shape;263;p3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p:nvPr/>
          </p:nvSpPr>
          <p:spPr>
            <a:xfrm>
              <a:off x="1057968" y="3172455"/>
              <a:ext cx="2108357" cy="10854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Open Science Framework: collaborative project organization tool </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GitHub: collaborative coding, and project management</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err="1">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eLNs</a:t>
              </a: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 free or paid, lab organization</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Code Ocean: built in best practices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265" name="Google Shape;265;p38"/>
          <p:cNvGrpSpPr/>
          <p:nvPr/>
        </p:nvGrpSpPr>
        <p:grpSpPr>
          <a:xfrm>
            <a:off x="5877800" y="716175"/>
            <a:ext cx="2486829" cy="3711155"/>
            <a:chOff x="1118224" y="283725"/>
            <a:chExt cx="2090826" cy="4076400"/>
          </a:xfrm>
        </p:grpSpPr>
        <p:sp>
          <p:nvSpPr>
            <p:cNvPr id="266" name="Google Shape;266;p38"/>
            <p:cNvSpPr/>
            <p:nvPr/>
          </p:nvSpPr>
          <p:spPr>
            <a:xfrm>
              <a:off x="1178650" y="283725"/>
              <a:ext cx="2030400" cy="4076400"/>
            </a:xfrm>
            <a:prstGeom prst="rect">
              <a:avLst/>
            </a:prstGeom>
            <a:solidFill>
              <a:srgbClr val="2C7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8"/>
            <p:cNvSpPr/>
            <p:nvPr/>
          </p:nvSpPr>
          <p:spPr>
            <a:xfrm>
              <a:off x="1118224" y="341749"/>
              <a:ext cx="2048100" cy="2490600"/>
            </a:xfrm>
            <a:prstGeom prst="rect">
              <a:avLst/>
            </a:prstGeom>
            <a:solidFill>
              <a:srgbClr val="FFFFFF"/>
            </a:solidFill>
            <a:ln w="19050" cap="flat" cmpd="sng">
              <a:solidFill>
                <a:srgbClr val="2C78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p:nvPr/>
          </p:nvSpPr>
          <p:spPr>
            <a:xfrm>
              <a:off x="1118349" y="470593"/>
              <a:ext cx="20304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2C78A2"/>
                  </a:solidFill>
                  <a:latin typeface="Roboto"/>
                  <a:ea typeface="Roboto"/>
                  <a:cs typeface="Roboto"/>
                  <a:sym typeface="Roboto"/>
                </a:rPr>
                <a:t>Resources</a:t>
              </a:r>
              <a:endParaRPr sz="3600">
                <a:solidFill>
                  <a:srgbClr val="2C78A2"/>
                </a:solidFill>
                <a:latin typeface="Roboto Thin"/>
                <a:ea typeface="Roboto Thin"/>
                <a:cs typeface="Roboto Thin"/>
                <a:sym typeface="Roboto Thin"/>
              </a:endParaRPr>
            </a:p>
          </p:txBody>
        </p:sp>
        <p:sp>
          <p:nvSpPr>
            <p:cNvPr id="269" name="Google Shape;269;p3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p:nvPr/>
          </p:nvSpPr>
          <p:spPr>
            <a:xfrm>
              <a:off x="1118308" y="3080517"/>
              <a:ext cx="2030400" cy="11772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Strategies for sensitive data sharing: </a:t>
              </a:r>
              <a:r>
                <a:rPr lang="en" sz="8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4"/>
                </a:rPr>
                <a:t>Code Ocean Summary</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Harvard </a:t>
              </a:r>
              <a:r>
                <a:rPr lang="en" sz="800" dirty="0" err="1">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eLN</a:t>
              </a: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 Features Matrix</a:t>
              </a:r>
              <a:r>
                <a:rPr lang="en" sz="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 </a:t>
              </a:r>
              <a:r>
                <a:rPr lang="en" sz="8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5"/>
                </a:rPr>
                <a:t>https://docs.google.com/spreadsheets/d/1ar8fgwagOh30E31EAPL-Gorwn_g6XNf81g3VDQnQ_I8/edit?usp=sharing</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pic>
        <p:nvPicPr>
          <p:cNvPr id="271" name="Google Shape;271;p38" title="Github logo"/>
          <p:cNvPicPr preferRelativeResize="0"/>
          <p:nvPr/>
        </p:nvPicPr>
        <p:blipFill>
          <a:blip r:embed="rId6">
            <a:alphaModFix/>
          </a:blip>
          <a:stretch>
            <a:fillRect/>
          </a:stretch>
        </p:blipFill>
        <p:spPr>
          <a:xfrm>
            <a:off x="3756601" y="2010525"/>
            <a:ext cx="947370" cy="278050"/>
          </a:xfrm>
          <a:prstGeom prst="rect">
            <a:avLst/>
          </a:prstGeom>
          <a:noFill/>
          <a:ln>
            <a:noFill/>
          </a:ln>
        </p:spPr>
      </p:pic>
      <p:pic>
        <p:nvPicPr>
          <p:cNvPr id="272" name="Google Shape;272;p38" title="Open Science Framework logo"/>
          <p:cNvPicPr preferRelativeResize="0"/>
          <p:nvPr/>
        </p:nvPicPr>
        <p:blipFill>
          <a:blip r:embed="rId7">
            <a:alphaModFix/>
          </a:blip>
          <a:stretch>
            <a:fillRect/>
          </a:stretch>
        </p:blipFill>
        <p:spPr>
          <a:xfrm>
            <a:off x="3459671" y="1640725"/>
            <a:ext cx="872950" cy="329150"/>
          </a:xfrm>
          <a:prstGeom prst="rect">
            <a:avLst/>
          </a:prstGeom>
          <a:noFill/>
          <a:ln>
            <a:noFill/>
          </a:ln>
        </p:spPr>
      </p:pic>
      <p:pic>
        <p:nvPicPr>
          <p:cNvPr id="273" name="Google Shape;273;p38" title="Harvard electronic lab notebook matrix screenshot"/>
          <p:cNvPicPr preferRelativeResize="0"/>
          <p:nvPr/>
        </p:nvPicPr>
        <p:blipFill>
          <a:blip r:embed="rId8">
            <a:alphaModFix/>
          </a:blip>
          <a:stretch>
            <a:fillRect/>
          </a:stretch>
        </p:blipFill>
        <p:spPr>
          <a:xfrm>
            <a:off x="6224174" y="1564525"/>
            <a:ext cx="1794076" cy="1327350"/>
          </a:xfrm>
          <a:prstGeom prst="rect">
            <a:avLst/>
          </a:prstGeom>
          <a:noFill/>
          <a:ln w="9525" cap="flat" cmpd="sng">
            <a:solidFill>
              <a:srgbClr val="000000"/>
            </a:solidFill>
            <a:prstDash val="solid"/>
            <a:round/>
            <a:headEnd type="none" w="sm" len="sm"/>
            <a:tailEnd type="none" w="sm" len="sm"/>
          </a:ln>
        </p:spPr>
      </p:pic>
      <p:pic>
        <p:nvPicPr>
          <p:cNvPr id="274" name="Google Shape;274;p38" descr="This screenshot shows an example directory structure that separates code, data, and results into subdirectories." title="Separate code, data, and results"/>
          <p:cNvPicPr preferRelativeResize="0"/>
          <p:nvPr/>
        </p:nvPicPr>
        <p:blipFill>
          <a:blip r:embed="rId9">
            <a:alphaModFix/>
          </a:blip>
          <a:stretch>
            <a:fillRect/>
          </a:stretch>
        </p:blipFill>
        <p:spPr>
          <a:xfrm>
            <a:off x="1288663" y="1564525"/>
            <a:ext cx="1468262" cy="1396250"/>
          </a:xfrm>
          <a:prstGeom prst="rect">
            <a:avLst/>
          </a:prstGeom>
          <a:noFill/>
          <a:ln w="9525" cap="flat" cmpd="sng">
            <a:solidFill>
              <a:srgbClr val="000000"/>
            </a:solidFill>
            <a:prstDash val="solid"/>
            <a:round/>
            <a:headEnd type="none" w="sm" len="sm"/>
            <a:tailEnd type="none" w="sm" len="sm"/>
          </a:ln>
        </p:spPr>
      </p:pic>
      <p:pic>
        <p:nvPicPr>
          <p:cNvPr id="275" name="Google Shape;275;p38" title="SciNote logo"/>
          <p:cNvPicPr preferRelativeResize="0"/>
          <p:nvPr/>
        </p:nvPicPr>
        <p:blipFill>
          <a:blip r:embed="rId10">
            <a:alphaModFix/>
          </a:blip>
          <a:stretch>
            <a:fillRect/>
          </a:stretch>
        </p:blipFill>
        <p:spPr>
          <a:xfrm>
            <a:off x="4628300" y="2673236"/>
            <a:ext cx="1032312" cy="185489"/>
          </a:xfrm>
          <a:prstGeom prst="rect">
            <a:avLst/>
          </a:prstGeom>
          <a:noFill/>
          <a:ln>
            <a:noFill/>
          </a:ln>
        </p:spPr>
      </p:pic>
      <p:pic>
        <p:nvPicPr>
          <p:cNvPr id="276" name="Google Shape;276;p38" title="Code Ocean logo"/>
          <p:cNvPicPr preferRelativeResize="0"/>
          <p:nvPr/>
        </p:nvPicPr>
        <p:blipFill>
          <a:blip r:embed="rId11">
            <a:alphaModFix/>
          </a:blip>
          <a:stretch>
            <a:fillRect/>
          </a:stretch>
        </p:blipFill>
        <p:spPr>
          <a:xfrm>
            <a:off x="4030722" y="2363322"/>
            <a:ext cx="1428924" cy="235150"/>
          </a:xfrm>
          <a:prstGeom prst="rect">
            <a:avLst/>
          </a:prstGeom>
          <a:noFill/>
          <a:ln>
            <a:noFill/>
          </a:ln>
        </p:spPr>
      </p:pic>
      <p:sp>
        <p:nvSpPr>
          <p:cNvPr id="277" name="Google Shape;277;p38"/>
          <p:cNvSpPr/>
          <p:nvPr/>
        </p:nvSpPr>
        <p:spPr>
          <a:xfrm rot="10800000">
            <a:off x="8229600" y="0"/>
            <a:ext cx="914400" cy="9126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8" name="Google Shape;278;p38"/>
          <p:cNvSpPr/>
          <p:nvPr/>
        </p:nvSpPr>
        <p:spPr>
          <a:xfrm>
            <a:off x="8229600" y="0"/>
            <a:ext cx="914400" cy="912600"/>
          </a:xfrm>
          <a:prstGeom prst="rtTriangle">
            <a:avLst/>
          </a:prstGeom>
          <a:solidFill>
            <a:srgbClr val="FFFFFF"/>
          </a:solidFill>
          <a:ln w="9525" cap="flat" cmpd="sng">
            <a:solidFill>
              <a:srgbClr val="2C78A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8"/>
          <p:cNvSpPr txBox="1"/>
          <p:nvPr/>
        </p:nvSpPr>
        <p:spPr>
          <a:xfrm>
            <a:off x="8167750" y="483325"/>
            <a:ext cx="7683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434343"/>
                </a:solidFill>
                <a:latin typeface="Impact"/>
                <a:ea typeface="Impact"/>
                <a:cs typeface="Impact"/>
                <a:sym typeface="Impact"/>
              </a:rPr>
              <a:t>Reference </a:t>
            </a:r>
            <a:endParaRPr sz="1000" dirty="0">
              <a:solidFill>
                <a:srgbClr val="434343"/>
              </a:solidFill>
              <a:latin typeface="Impact"/>
              <a:ea typeface="Impact"/>
              <a:cs typeface="Impact"/>
              <a:sym typeface="Impact"/>
            </a:endParaRPr>
          </a:p>
          <a:p>
            <a:pPr marL="0" lvl="0" indent="0" algn="l" rtl="0">
              <a:spcBef>
                <a:spcPts val="0"/>
              </a:spcBef>
              <a:spcAft>
                <a:spcPts val="0"/>
              </a:spcAft>
              <a:buNone/>
            </a:pPr>
            <a:r>
              <a:rPr lang="en" sz="1000" dirty="0">
                <a:solidFill>
                  <a:srgbClr val="434343"/>
                </a:solidFill>
                <a:latin typeface="Impact"/>
                <a:ea typeface="Impact"/>
                <a:cs typeface="Impact"/>
                <a:sym typeface="Impact"/>
              </a:rPr>
              <a:t>Slide</a:t>
            </a:r>
            <a:endParaRPr sz="1000" dirty="0">
              <a:solidFill>
                <a:srgbClr val="434343"/>
              </a:solidFill>
              <a:latin typeface="Impact"/>
              <a:ea typeface="Impact"/>
              <a:cs typeface="Impact"/>
              <a:sym typeface="Impac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8"/>
          <p:cNvSpPr txBox="1"/>
          <p:nvPr/>
        </p:nvSpPr>
        <p:spPr>
          <a:xfrm>
            <a:off x="330850" y="685665"/>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a:ea typeface="Open Sans"/>
                <a:cs typeface="Open Sans"/>
                <a:sym typeface="Open Sans"/>
              </a:rPr>
              <a:t>Document your data</a:t>
            </a:r>
            <a:endParaRPr sz="2700" dirty="0">
              <a:solidFill>
                <a:srgbClr val="666666"/>
              </a:solidFill>
              <a:latin typeface="Open Sans"/>
              <a:ea typeface="Open Sans"/>
              <a:cs typeface="Open Sans"/>
              <a:sym typeface="Open Sans"/>
            </a:endParaRPr>
          </a:p>
        </p:txBody>
      </p:sp>
      <p:sp>
        <p:nvSpPr>
          <p:cNvPr id="4" name="Google Shape;392;p50">
            <a:extLst>
              <a:ext uri="{FF2B5EF4-FFF2-40B4-BE49-F238E27FC236}">
                <a16:creationId xmlns:a16="http://schemas.microsoft.com/office/drawing/2014/main" id="{350F1B8A-850C-0647-8482-13F91F8FF316}"/>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5" name="Google Shape;393;p50">
            <a:extLst>
              <a:ext uri="{FF2B5EF4-FFF2-40B4-BE49-F238E27FC236}">
                <a16:creationId xmlns:a16="http://schemas.microsoft.com/office/drawing/2014/main" id="{F8FD81F6-5790-9C4D-A173-3E8F011C2192}"/>
              </a:ext>
            </a:extLst>
          </p:cNvPr>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FFFFFF"/>
                </a:solidFill>
                <a:latin typeface="Open Sans Light"/>
                <a:ea typeface="Open Sans Light"/>
                <a:cs typeface="Open Sans Light"/>
                <a:sym typeface="Open Sans Light"/>
              </a:rPr>
              <a:t>Documentation</a:t>
            </a:r>
            <a:endParaRPr sz="1200" dirty="0">
              <a:solidFill>
                <a:srgbClr val="FFFFFF"/>
              </a:solidFill>
              <a:latin typeface="Open Sans Light"/>
              <a:ea typeface="Open Sans Light"/>
              <a:cs typeface="Open Sans Light"/>
              <a:sym typeface="Open Sans Light"/>
            </a:endParaRPr>
          </a:p>
        </p:txBody>
      </p:sp>
      <p:sp>
        <p:nvSpPr>
          <p:cNvPr id="6" name="Google Shape;394;p50">
            <a:extLst>
              <a:ext uri="{FF2B5EF4-FFF2-40B4-BE49-F238E27FC236}">
                <a16:creationId xmlns:a16="http://schemas.microsoft.com/office/drawing/2014/main" id="{06B47890-4D57-7547-821E-7D10CB148374}"/>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7" name="Google Shape;395;p50">
            <a:extLst>
              <a:ext uri="{FF2B5EF4-FFF2-40B4-BE49-F238E27FC236}">
                <a16:creationId xmlns:a16="http://schemas.microsoft.com/office/drawing/2014/main" id="{D55027A7-2A78-AB4D-944B-EBB89E58E960}"/>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EC972024-E5E1-A64E-AD65-F51CD4192ADF}"/>
              </a:ext>
            </a:extLst>
          </p:cNvPr>
          <p:cNvSpPr/>
          <p:nvPr/>
        </p:nvSpPr>
        <p:spPr>
          <a:xfrm>
            <a:off x="427850" y="1293839"/>
            <a:ext cx="8288300" cy="3539430"/>
          </a:xfrm>
          <a:prstGeom prst="rect">
            <a:avLst/>
          </a:prstGeom>
        </p:spPr>
        <p:txBody>
          <a:bodyPr wrap="square">
            <a:spAutoFit/>
          </a:bodyPr>
          <a:lstStyle/>
          <a:p>
            <a:pPr fontAlgn="base">
              <a:buFont typeface="Arial" panose="020B0604020202020204" pitchFamily="34" charset="0"/>
              <a:buChar char="•"/>
            </a:pPr>
            <a:r>
              <a:rPr lang="en-US" sz="1600" dirty="0">
                <a:solidFill>
                  <a:srgbClr val="24292E"/>
                </a:solidFill>
                <a:latin typeface="Open Sans" panose="020B0606030504020204" pitchFamily="34" charset="0"/>
              </a:rPr>
              <a:t>Make a codebook or data dictionary.</a:t>
            </a:r>
          </a:p>
          <a:p>
            <a:pPr marL="742950" lvl="1" indent="-285750" fontAlgn="base">
              <a:buFont typeface="Arial" panose="020B0604020202020204" pitchFamily="34" charset="0"/>
              <a:buChar char="•"/>
            </a:pPr>
            <a:r>
              <a:rPr lang="en-US" sz="1600" dirty="0">
                <a:solidFill>
                  <a:srgbClr val="24292E"/>
                </a:solidFill>
                <a:latin typeface="Open Sans" panose="020B0606030504020204" pitchFamily="34" charset="0"/>
              </a:rPr>
              <a:t>Document each element or variable</a:t>
            </a:r>
          </a:p>
          <a:p>
            <a:pPr marL="742950" lvl="1" indent="-285750" fontAlgn="base">
              <a:buFont typeface="Arial" panose="020B0604020202020204" pitchFamily="34" charset="0"/>
              <a:buChar char="•"/>
            </a:pPr>
            <a:r>
              <a:rPr lang="en-US" sz="1600" dirty="0">
                <a:solidFill>
                  <a:srgbClr val="24292E"/>
                </a:solidFill>
                <a:latin typeface="Open Sans" panose="020B0606030504020204" pitchFamily="34" charset="0"/>
              </a:rPr>
              <a:t>in your dataset and data model.</a:t>
            </a:r>
          </a:p>
          <a:p>
            <a:pPr fontAlgn="base">
              <a:buFont typeface="Arial" panose="020B0604020202020204" pitchFamily="34" charset="0"/>
              <a:buChar char="•"/>
            </a:pPr>
            <a:r>
              <a:rPr lang="en-US" sz="1600" dirty="0">
                <a:solidFill>
                  <a:srgbClr val="24292E"/>
                </a:solidFill>
                <a:latin typeface="Open Sans" panose="020B0606030504020204" pitchFamily="34" charset="0"/>
              </a:rPr>
              <a:t>Resources on making a great codebook or data dictionary:</a:t>
            </a:r>
          </a:p>
          <a:p>
            <a:pPr marL="742950" lvl="1" indent="-285750" fontAlgn="base">
              <a:buFont typeface="Arial" panose="020B0604020202020204" pitchFamily="34" charset="0"/>
              <a:buChar char="•"/>
            </a:pPr>
            <a:r>
              <a:rPr lang="en-US" sz="1600" dirty="0" err="1">
                <a:solidFill>
                  <a:srgbClr val="24292E"/>
                </a:solidFill>
                <a:latin typeface="Open Sans" panose="020B0606030504020204" pitchFamily="34" charset="0"/>
              </a:rPr>
              <a:t>DataONE</a:t>
            </a:r>
            <a:r>
              <a:rPr lang="en-US" sz="1600" dirty="0">
                <a:solidFill>
                  <a:srgbClr val="24292E"/>
                </a:solidFill>
                <a:latin typeface="Open Sans" panose="020B0606030504020204" pitchFamily="34" charset="0"/>
              </a:rPr>
              <a:t>: </a:t>
            </a:r>
            <a:r>
              <a:rPr lang="en-US" sz="1600" u="sng" dirty="0">
                <a:solidFill>
                  <a:srgbClr val="0366D6"/>
                </a:solidFill>
                <a:latin typeface="Open Sans" panose="020B0606030504020204" pitchFamily="34" charset="0"/>
                <a:hlinkClick r:id="rId3"/>
              </a:rPr>
              <a:t>https://www.dataone.org/best-practices/create-data-dictionary</a:t>
            </a:r>
            <a:endParaRPr lang="en-US" sz="1600" dirty="0">
              <a:solidFill>
                <a:srgbClr val="24292E"/>
              </a:solidFill>
              <a:latin typeface="Open Sans" panose="020B0606030504020204" pitchFamily="34" charset="0"/>
            </a:endParaRPr>
          </a:p>
          <a:p>
            <a:pPr marL="742950" lvl="1" indent="-285750" fontAlgn="base">
              <a:buFont typeface="Arial" panose="020B0604020202020204" pitchFamily="34" charset="0"/>
              <a:buChar char="•"/>
            </a:pPr>
            <a:r>
              <a:rPr lang="en-US" sz="1600" dirty="0">
                <a:solidFill>
                  <a:srgbClr val="24292E"/>
                </a:solidFill>
                <a:latin typeface="Open Sans" panose="020B0606030504020204" pitchFamily="34" charset="0"/>
              </a:rPr>
              <a:t>McGill Codebook Cookbook: </a:t>
            </a:r>
            <a:r>
              <a:rPr lang="en-US" sz="1600" u="sng" dirty="0">
                <a:solidFill>
                  <a:srgbClr val="0366D6"/>
                </a:solidFill>
                <a:latin typeface="Open Sans" panose="020B0606030504020204" pitchFamily="34" charset="0"/>
                <a:hlinkClick r:id="rId4"/>
              </a:rPr>
              <a:t>http://www.medicine.mcgill.ca/epidemiology/joseph/pbelisle/CodebookCookbook.html</a:t>
            </a:r>
            <a:endParaRPr lang="en-US" sz="1600" dirty="0">
              <a:solidFill>
                <a:srgbClr val="24292E"/>
              </a:solidFill>
              <a:latin typeface="Open Sans" panose="020B0606030504020204" pitchFamily="34" charset="0"/>
            </a:endParaRPr>
          </a:p>
          <a:p>
            <a:pPr marL="742950" lvl="1" indent="-285750" fontAlgn="base">
              <a:buFont typeface="Arial" panose="020B0604020202020204" pitchFamily="34" charset="0"/>
              <a:buChar char="•"/>
            </a:pPr>
            <a:r>
              <a:rPr lang="en-US" sz="1600" dirty="0">
                <a:solidFill>
                  <a:srgbClr val="24292E"/>
                </a:solidFill>
                <a:latin typeface="Open Sans" panose="020B0606030504020204" pitchFamily="34" charset="0"/>
              </a:rPr>
              <a:t>UPenn: </a:t>
            </a:r>
            <a:r>
              <a:rPr lang="en-US" sz="1600" u="sng" dirty="0">
                <a:solidFill>
                  <a:srgbClr val="0366D6"/>
                </a:solidFill>
                <a:latin typeface="Open Sans" panose="020B0606030504020204" pitchFamily="34" charset="0"/>
                <a:hlinkClick r:id="rId5"/>
              </a:rPr>
              <a:t>https://guides.library.upenn.edu/datamgmt/documentation</a:t>
            </a:r>
            <a:endParaRPr lang="en-US" sz="1600" dirty="0">
              <a:solidFill>
                <a:srgbClr val="24292E"/>
              </a:solidFill>
              <a:latin typeface="Open Sans" panose="020B0606030504020204" pitchFamily="34" charset="0"/>
            </a:endParaRPr>
          </a:p>
          <a:p>
            <a:pPr marL="742950" lvl="1" indent="-285750" fontAlgn="base">
              <a:buFont typeface="Arial" panose="020B0604020202020204" pitchFamily="34" charset="0"/>
              <a:buChar char="•"/>
            </a:pPr>
            <a:r>
              <a:rPr lang="en-US" sz="1600" dirty="0">
                <a:solidFill>
                  <a:srgbClr val="24292E"/>
                </a:solidFill>
                <a:latin typeface="Open Sans" panose="020B0606030504020204" pitchFamily="34" charset="0"/>
              </a:rPr>
              <a:t>Karl Broman: </a:t>
            </a:r>
            <a:r>
              <a:rPr lang="en-US" sz="1600" u="sng" dirty="0">
                <a:solidFill>
                  <a:srgbClr val="0366D6"/>
                </a:solidFill>
                <a:latin typeface="Open Sans" panose="020B0606030504020204" pitchFamily="34" charset="0"/>
                <a:hlinkClick r:id="rId6"/>
              </a:rPr>
              <a:t>http://kbroman.org/dataorg/pages/dictionary.html</a:t>
            </a:r>
            <a:endParaRPr lang="en-US" sz="1600" dirty="0">
              <a:solidFill>
                <a:srgbClr val="24292E"/>
              </a:solidFill>
              <a:latin typeface="Open Sans" panose="020B0606030504020204" pitchFamily="34" charset="0"/>
            </a:endParaRPr>
          </a:p>
          <a:p>
            <a:pPr fontAlgn="base">
              <a:buFont typeface="Arial" panose="020B0604020202020204" pitchFamily="34" charset="0"/>
              <a:buChar char="•"/>
            </a:pPr>
            <a:r>
              <a:rPr lang="en-US" sz="1600" dirty="0">
                <a:solidFill>
                  <a:srgbClr val="24292E"/>
                </a:solidFill>
                <a:latin typeface="Open Sans" panose="020B0606030504020204" pitchFamily="34" charset="0"/>
              </a:rPr>
              <a:t>Example codebook:</a:t>
            </a:r>
          </a:p>
          <a:p>
            <a:pPr marL="742950" lvl="1" indent="-285750" fontAlgn="base">
              <a:spcAft>
                <a:spcPts val="1200"/>
              </a:spcAft>
              <a:buFont typeface="Arial" panose="020B0604020202020204" pitchFamily="34" charset="0"/>
              <a:buChar char="•"/>
            </a:pPr>
            <a:r>
              <a:rPr lang="en-US" sz="1600" dirty="0">
                <a:solidFill>
                  <a:srgbClr val="24292E"/>
                </a:solidFill>
                <a:latin typeface="Open Sans" panose="020B0606030504020204" pitchFamily="34" charset="0"/>
              </a:rPr>
              <a:t>AJPS Replication Package: </a:t>
            </a:r>
            <a:r>
              <a:rPr lang="en-US" sz="1600" u="sng" dirty="0">
                <a:solidFill>
                  <a:srgbClr val="0366D6"/>
                </a:solidFill>
                <a:latin typeface="Open Sans" panose="020B0606030504020204" pitchFamily="34" charset="0"/>
                <a:hlinkClick r:id="rId7"/>
              </a:rPr>
              <a:t>https://dataverse.harvard.edu/dataset.xhtml?persistentId=doi:10.7910/DVN/EZSJ1S</a:t>
            </a:r>
            <a:endParaRPr lang="en-US" sz="1600" dirty="0">
              <a:solidFill>
                <a:srgbClr val="24292E"/>
              </a:solidFill>
              <a:latin typeface="Open Sans" panose="020B0606030504020204" pitchFamily="34" charset="0"/>
            </a:endParaRPr>
          </a:p>
        </p:txBody>
      </p:sp>
    </p:spTree>
    <p:extLst>
      <p:ext uri="{BB962C8B-B14F-4D97-AF65-F5344CB8AC3E}">
        <p14:creationId xmlns:p14="http://schemas.microsoft.com/office/powerpoint/2010/main" val="22651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Instructors</a:t>
            </a:r>
            <a:endParaRPr dirty="0"/>
          </a:p>
        </p:txBody>
      </p:sp>
      <p:sp>
        <p:nvSpPr>
          <p:cNvPr id="75" name="Google Shape;75;p16"/>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595959"/>
              </a:buClr>
              <a:buSzPts val="1200"/>
              <a:buFont typeface="Fira Sans Condensed"/>
              <a:buChar char="●"/>
            </a:pPr>
            <a:r>
              <a:rPr lang="en" sz="1800" b="1"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Dr. Edward A. Fox</a:t>
            </a:r>
            <a:endParaRPr sz="1800" b="1"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1" indent="-342900" algn="l" rtl="0">
              <a:lnSpc>
                <a:spcPct val="115000"/>
              </a:lnSpc>
              <a:spcBef>
                <a:spcPts val="0"/>
              </a:spcBef>
              <a:spcAft>
                <a:spcPts val="0"/>
              </a:spcAft>
              <a:buClr>
                <a:srgbClr val="434343"/>
              </a:buClr>
              <a:buSzPts val="1800"/>
              <a:buFont typeface="Open Sans"/>
              <a:buChar char="○"/>
            </a:pPr>
            <a:r>
              <a:rPr lang="en-US"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Ph.D. and M.S. in Computer Science from Cornell University, and a B.S. from M.I.T.</a:t>
            </a:r>
          </a:p>
          <a:p>
            <a:pPr marL="914400" lvl="1" indent="-342900" algn="l" rtl="0">
              <a:lnSpc>
                <a:spcPct val="115000"/>
              </a:lnSpc>
              <a:spcBef>
                <a:spcPts val="0"/>
              </a:spcBef>
              <a:spcAft>
                <a:spcPts val="0"/>
              </a:spcAft>
              <a:buClr>
                <a:srgbClr val="434343"/>
              </a:buClr>
              <a:buSzPts val="1800"/>
              <a:buFont typeface="Open Sans"/>
              <a:buChar char="○"/>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Fellow of both ACM and IEEE, cited for leadership in digital libraries and information retrieval</a:t>
            </a: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1" indent="-342900" algn="l" rtl="0">
              <a:lnSpc>
                <a:spcPct val="115000"/>
              </a:lnSpc>
              <a:spcBef>
                <a:spcPts val="0"/>
              </a:spcBef>
              <a:spcAft>
                <a:spcPts val="0"/>
              </a:spcAft>
              <a:buClr>
                <a:srgbClr val="434343"/>
              </a:buClr>
              <a:buSzPts val="1800"/>
              <a:buFont typeface="Open Sans"/>
              <a:buChar char="○"/>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Executive Director and Chairman of the Board of the Networked Digital Library of Theses and Dissertations</a:t>
            </a: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1" indent="-342900" algn="l" rtl="0">
              <a:lnSpc>
                <a:spcPct val="115000"/>
              </a:lnSpc>
              <a:spcBef>
                <a:spcPts val="0"/>
              </a:spcBef>
              <a:spcAft>
                <a:spcPts val="0"/>
              </a:spcAft>
              <a:buClr>
                <a:srgbClr val="434343"/>
              </a:buClr>
              <a:buSzPts val="1800"/>
              <a:buFont typeface="Open Sans"/>
              <a:buChar char="○"/>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Professor of CS at Virginia Tech</a:t>
            </a: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914400" lvl="1" indent="-342900" algn="l" rtl="0">
              <a:lnSpc>
                <a:spcPct val="115000"/>
              </a:lnSpc>
              <a:spcBef>
                <a:spcPts val="0"/>
              </a:spcBef>
              <a:spcAft>
                <a:spcPts val="0"/>
              </a:spcAft>
              <a:buClr>
                <a:srgbClr val="434343"/>
              </a:buClr>
              <a:buSzPts val="1800"/>
              <a:buFont typeface="Open Sans"/>
              <a:buChar char="○"/>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Former Chair (now a member) of the JCDL Steering Committee as well as of the IEEE-CS Technical Committee on Digital Libraries</a:t>
            </a: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8"/>
          <p:cNvSpPr txBox="1"/>
          <p:nvPr/>
        </p:nvSpPr>
        <p:spPr>
          <a:xfrm>
            <a:off x="330850" y="685665"/>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a:ea typeface="Open Sans"/>
                <a:cs typeface="Open Sans"/>
                <a:sym typeface="Open Sans"/>
              </a:rPr>
              <a:t>Create a README</a:t>
            </a:r>
            <a:endParaRPr sz="2700" dirty="0">
              <a:solidFill>
                <a:srgbClr val="666666"/>
              </a:solidFill>
              <a:latin typeface="Open Sans"/>
              <a:ea typeface="Open Sans"/>
              <a:cs typeface="Open Sans"/>
              <a:sym typeface="Open Sans"/>
            </a:endParaRPr>
          </a:p>
        </p:txBody>
      </p:sp>
      <p:sp>
        <p:nvSpPr>
          <p:cNvPr id="4" name="Google Shape;392;p50">
            <a:extLst>
              <a:ext uri="{FF2B5EF4-FFF2-40B4-BE49-F238E27FC236}">
                <a16:creationId xmlns:a16="http://schemas.microsoft.com/office/drawing/2014/main" id="{350F1B8A-850C-0647-8482-13F91F8FF316}"/>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5" name="Google Shape;393;p50">
            <a:extLst>
              <a:ext uri="{FF2B5EF4-FFF2-40B4-BE49-F238E27FC236}">
                <a16:creationId xmlns:a16="http://schemas.microsoft.com/office/drawing/2014/main" id="{F8FD81F6-5790-9C4D-A173-3E8F011C2192}"/>
              </a:ext>
            </a:extLst>
          </p:cNvPr>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FFFFFF"/>
                </a:solidFill>
                <a:latin typeface="Open Sans Light"/>
                <a:ea typeface="Open Sans Light"/>
                <a:cs typeface="Open Sans Light"/>
                <a:sym typeface="Open Sans Light"/>
              </a:rPr>
              <a:t>Documentation</a:t>
            </a:r>
            <a:endParaRPr sz="1200" dirty="0">
              <a:solidFill>
                <a:srgbClr val="FFFFFF"/>
              </a:solidFill>
              <a:latin typeface="Open Sans Light"/>
              <a:ea typeface="Open Sans Light"/>
              <a:cs typeface="Open Sans Light"/>
              <a:sym typeface="Open Sans Light"/>
            </a:endParaRPr>
          </a:p>
        </p:txBody>
      </p:sp>
      <p:sp>
        <p:nvSpPr>
          <p:cNvPr id="6" name="Google Shape;394;p50">
            <a:extLst>
              <a:ext uri="{FF2B5EF4-FFF2-40B4-BE49-F238E27FC236}">
                <a16:creationId xmlns:a16="http://schemas.microsoft.com/office/drawing/2014/main" id="{06B47890-4D57-7547-821E-7D10CB148374}"/>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7" name="Google Shape;395;p50">
            <a:extLst>
              <a:ext uri="{FF2B5EF4-FFF2-40B4-BE49-F238E27FC236}">
                <a16:creationId xmlns:a16="http://schemas.microsoft.com/office/drawing/2014/main" id="{D55027A7-2A78-AB4D-944B-EBB89E58E960}"/>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3" name="Rectangle 2">
            <a:extLst>
              <a:ext uri="{FF2B5EF4-FFF2-40B4-BE49-F238E27FC236}">
                <a16:creationId xmlns:a16="http://schemas.microsoft.com/office/drawing/2014/main" id="{170E0854-AF7C-F946-AAB8-B4346B99A8D7}"/>
              </a:ext>
            </a:extLst>
          </p:cNvPr>
          <p:cNvSpPr/>
          <p:nvPr/>
        </p:nvSpPr>
        <p:spPr>
          <a:xfrm>
            <a:off x="330850" y="1417588"/>
            <a:ext cx="8385300" cy="3016210"/>
          </a:xfrm>
          <a:prstGeom prst="rect">
            <a:avLst/>
          </a:prstGeom>
        </p:spPr>
        <p:txBody>
          <a:bodyPr wrap="square">
            <a:spAutoFit/>
          </a:bodyPr>
          <a:lstStyle/>
          <a:p>
            <a:pPr marL="342900" indent="-342900" fontAlgn="base">
              <a:buFont typeface="Arial" panose="020B0604020202020204" pitchFamily="34" charset="0"/>
              <a:buChar char="•"/>
            </a:pPr>
            <a:r>
              <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rPr>
              <a:t>Create a </a:t>
            </a:r>
            <a:r>
              <a:rPr lang="en-US" sz="2000" dirty="0" err="1">
                <a:solidFill>
                  <a:srgbClr val="24292E"/>
                </a:solidFill>
                <a:latin typeface="Open Sans" panose="020B0606030504020204" pitchFamily="34" charset="0"/>
                <a:ea typeface="Open Sans" panose="020B0606030504020204" pitchFamily="34" charset="0"/>
                <a:cs typeface="Open Sans" panose="020B0606030504020204" pitchFamily="34" charset="0"/>
              </a:rPr>
              <a:t>README.txt</a:t>
            </a:r>
            <a:r>
              <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rPr>
              <a:t> or </a:t>
            </a:r>
            <a:r>
              <a:rPr lang="en-US" sz="2000" dirty="0" err="1">
                <a:solidFill>
                  <a:srgbClr val="24292E"/>
                </a:solidFill>
                <a:latin typeface="Open Sans" panose="020B0606030504020204" pitchFamily="34" charset="0"/>
                <a:ea typeface="Open Sans" panose="020B0606030504020204" pitchFamily="34" charset="0"/>
                <a:cs typeface="Open Sans" panose="020B0606030504020204" pitchFamily="34" charset="0"/>
              </a:rPr>
              <a:t>README.md</a:t>
            </a:r>
            <a:r>
              <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rPr>
              <a:t>.</a:t>
            </a:r>
          </a:p>
          <a:p>
            <a:pPr marL="342900" indent="-342900" fontAlgn="base">
              <a:buFont typeface="Arial" panose="020B0604020202020204" pitchFamily="34" charset="0"/>
              <a:buChar char="•"/>
            </a:pPr>
            <a:r>
              <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rPr>
              <a:t>Resource on making a great README file:</a:t>
            </a:r>
          </a:p>
          <a:p>
            <a:pPr marL="800100" lvl="1" indent="-342900" fontAlgn="base">
              <a:buFont typeface="Arial" panose="020B0604020202020204" pitchFamily="34" charset="0"/>
              <a:buChar char="•"/>
            </a:pPr>
            <a:r>
              <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rPr>
              <a:t>Cornell (includes a template): </a:t>
            </a:r>
            <a:r>
              <a:rPr lang="en-US" sz="2000" u="sng" dirty="0">
                <a:solidFill>
                  <a:srgbClr val="0366D6"/>
                </a:solidFill>
                <a:latin typeface="Open Sans" panose="020B0606030504020204" pitchFamily="34" charset="0"/>
                <a:ea typeface="Open Sans" panose="020B0606030504020204" pitchFamily="34" charset="0"/>
                <a:cs typeface="Open Sans" panose="020B0606030504020204" pitchFamily="34" charset="0"/>
                <a:hlinkClick r:id="rId3"/>
              </a:rPr>
              <a:t>https://data.research.cornell.edu/content/readme</a:t>
            </a:r>
            <a:endPar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endParaRPr>
          </a:p>
          <a:p>
            <a:pPr marL="342900" indent="-342900" fontAlgn="base">
              <a:buFont typeface="Arial" panose="020B0604020202020204" pitchFamily="34" charset="0"/>
              <a:buChar char="•"/>
            </a:pPr>
            <a:r>
              <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rPr>
              <a:t>Resource on using markdown:</a:t>
            </a:r>
          </a:p>
          <a:p>
            <a:pPr marL="800100" lvl="1" indent="-342900" fontAlgn="base">
              <a:spcAft>
                <a:spcPts val="1200"/>
              </a:spcAft>
              <a:buFont typeface="Arial" panose="020B0604020202020204" pitchFamily="34" charset="0"/>
              <a:buChar char="•"/>
            </a:pPr>
            <a:r>
              <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rPr>
              <a:t>GitHub: </a:t>
            </a:r>
            <a:r>
              <a:rPr lang="en-US" sz="2000" u="sng" dirty="0">
                <a:solidFill>
                  <a:srgbClr val="0366D6"/>
                </a:solidFill>
                <a:latin typeface="Open Sans" panose="020B0606030504020204" pitchFamily="34" charset="0"/>
                <a:ea typeface="Open Sans" panose="020B0606030504020204" pitchFamily="34" charset="0"/>
                <a:cs typeface="Open Sans" panose="020B0606030504020204" pitchFamily="34" charset="0"/>
                <a:hlinkClick r:id="rId4"/>
              </a:rPr>
              <a:t>https://github.com/adam-p/markdown-here/wiki/Markdown-Cheatsheet</a:t>
            </a:r>
            <a:endParaRPr lang="en-US" sz="2000" dirty="0">
              <a:solidFill>
                <a:srgbClr val="24292E"/>
              </a:solidFill>
              <a:latin typeface="Open Sans" panose="020B0606030504020204" pitchFamily="34" charset="0"/>
              <a:ea typeface="Open Sans" panose="020B0606030504020204" pitchFamily="34" charset="0"/>
              <a:cs typeface="Open Sans" panose="020B0606030504020204" pitchFamily="34" charset="0"/>
            </a:endParaRPr>
          </a:p>
          <a:p>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2187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p:nvPr/>
        </p:nvSpPr>
        <p:spPr>
          <a:xfrm>
            <a:off x="330850" y="1485230"/>
            <a:ext cx="8637600" cy="2139300"/>
          </a:xfrm>
          <a:prstGeom prst="rect">
            <a:avLst/>
          </a:prstGeom>
          <a:noFill/>
          <a:ln>
            <a:noFill/>
          </a:ln>
        </p:spPr>
        <p:txBody>
          <a:bodyPr spcFirstLastPara="1" wrap="square" lIns="32750" tIns="32750" rIns="32750" bIns="32750" anchor="t" anchorCtr="0">
            <a:noAutofit/>
          </a:bodyPr>
          <a:lstStyle/>
          <a:p>
            <a:pPr marL="400050" marR="0" lvl="0" indent="-285750" algn="l" rtl="0">
              <a:lnSpc>
                <a:spcPct val="115000"/>
              </a:lnSpc>
              <a:spcBef>
                <a:spcPts val="0"/>
              </a:spcBef>
              <a:spcAft>
                <a:spcPts val="0"/>
              </a:spcAft>
              <a:buClr>
                <a:srgbClr val="666666"/>
              </a:buClr>
              <a:buSzPts val="1800"/>
              <a:buFont typeface="Arial" panose="020B0604020202020204" pitchFamily="34" charset="0"/>
              <a:buChar char="•"/>
            </a:pPr>
            <a:r>
              <a:rPr lang="en"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Term coined by Donald Knuth in 1992</a:t>
            </a:r>
            <a:endParaRPr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00050" marR="0" lvl="0" indent="-285750" algn="l" rtl="0">
              <a:lnSpc>
                <a:spcPct val="115000"/>
              </a:lnSpc>
              <a:spcBef>
                <a:spcPts val="0"/>
              </a:spcBef>
              <a:spcAft>
                <a:spcPts val="0"/>
              </a:spcAft>
              <a:buClr>
                <a:srgbClr val="666666"/>
              </a:buClr>
              <a:buSzPts val="1800"/>
              <a:buFont typeface="Arial" panose="020B0604020202020204" pitchFamily="34" charset="0"/>
              <a:buChar char="•"/>
            </a:pPr>
            <a:r>
              <a:rPr lang="en"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Interleave narrative text and computer code in the same document</a:t>
            </a:r>
            <a:endParaRPr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00050" lvl="2" indent="-285750">
              <a:lnSpc>
                <a:spcPct val="115000"/>
              </a:lnSpc>
              <a:buClr>
                <a:srgbClr val="666666"/>
              </a:buClr>
              <a:buSzPts val="1800"/>
              <a:buFont typeface="Arial" panose="020B0604020202020204" pitchFamily="34" charset="0"/>
              <a:buChar char="•"/>
            </a:pPr>
            <a:r>
              <a:rPr lang="en-US" sz="18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KnitR</a:t>
            </a: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8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RMarkdown</a:t>
            </a: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8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Sweave</a:t>
            </a:r>
            <a:endPar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400050" lvl="2" indent="-285750">
              <a:lnSpc>
                <a:spcPct val="115000"/>
              </a:lnSpc>
              <a:buClr>
                <a:srgbClr val="666666"/>
              </a:buClr>
              <a:buSzPts val="1800"/>
              <a:buFont typeface="Arial" panose="020B0604020202020204" pitchFamily="34" charset="0"/>
              <a:buChar char="•"/>
            </a:pPr>
            <a:r>
              <a:rPr lang="en-US" sz="18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Jupyter</a:t>
            </a: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Notebooks</a:t>
            </a:r>
          </a:p>
          <a:p>
            <a:pPr marL="114300" lvl="0">
              <a:lnSpc>
                <a:spcPct val="115000"/>
              </a:lnSpc>
              <a:buClr>
                <a:srgbClr val="666666"/>
              </a:buClr>
              <a:buSzPts val="1800"/>
            </a:pPr>
            <a:b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br>
            <a:endParaRPr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158" name="Google Shape;158;p28"/>
          <p:cNvSpPr txBox="1"/>
          <p:nvPr/>
        </p:nvSpPr>
        <p:spPr>
          <a:xfrm>
            <a:off x="330850" y="738830"/>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a:ea typeface="Open Sans"/>
                <a:cs typeface="Open Sans"/>
                <a:sym typeface="Open Sans"/>
              </a:rPr>
              <a:t>Document your code: Literate programming</a:t>
            </a:r>
            <a:endParaRPr sz="2700" dirty="0">
              <a:solidFill>
                <a:srgbClr val="666666"/>
              </a:solidFill>
              <a:latin typeface="Open Sans"/>
              <a:ea typeface="Open Sans"/>
              <a:cs typeface="Open Sans"/>
              <a:sym typeface="Open Sans"/>
            </a:endParaRPr>
          </a:p>
        </p:txBody>
      </p:sp>
      <p:sp>
        <p:nvSpPr>
          <p:cNvPr id="4" name="Google Shape;392;p50">
            <a:extLst>
              <a:ext uri="{FF2B5EF4-FFF2-40B4-BE49-F238E27FC236}">
                <a16:creationId xmlns:a16="http://schemas.microsoft.com/office/drawing/2014/main" id="{350F1B8A-850C-0647-8482-13F91F8FF316}"/>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5" name="Google Shape;393;p50">
            <a:extLst>
              <a:ext uri="{FF2B5EF4-FFF2-40B4-BE49-F238E27FC236}">
                <a16:creationId xmlns:a16="http://schemas.microsoft.com/office/drawing/2014/main" id="{F8FD81F6-5790-9C4D-A173-3E8F011C2192}"/>
              </a:ext>
            </a:extLst>
          </p:cNvPr>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FFFFFF"/>
                </a:solidFill>
                <a:latin typeface="Open Sans Light"/>
                <a:ea typeface="Open Sans Light"/>
                <a:cs typeface="Open Sans Light"/>
                <a:sym typeface="Open Sans Light"/>
              </a:rPr>
              <a:t>Documentation</a:t>
            </a:r>
            <a:endParaRPr sz="1200" dirty="0">
              <a:solidFill>
                <a:srgbClr val="FFFFFF"/>
              </a:solidFill>
              <a:latin typeface="Open Sans Light"/>
              <a:ea typeface="Open Sans Light"/>
              <a:cs typeface="Open Sans Light"/>
              <a:sym typeface="Open Sans Light"/>
            </a:endParaRPr>
          </a:p>
        </p:txBody>
      </p:sp>
      <p:sp>
        <p:nvSpPr>
          <p:cNvPr id="6" name="Google Shape;394;p50">
            <a:extLst>
              <a:ext uri="{FF2B5EF4-FFF2-40B4-BE49-F238E27FC236}">
                <a16:creationId xmlns:a16="http://schemas.microsoft.com/office/drawing/2014/main" id="{06B47890-4D57-7547-821E-7D10CB148374}"/>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7" name="Google Shape;395;p50">
            <a:extLst>
              <a:ext uri="{FF2B5EF4-FFF2-40B4-BE49-F238E27FC236}">
                <a16:creationId xmlns:a16="http://schemas.microsoft.com/office/drawing/2014/main" id="{D55027A7-2A78-AB4D-944B-EBB89E58E960}"/>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67582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p:nvPr/>
        </p:nvSpPr>
        <p:spPr>
          <a:xfrm>
            <a:off x="223050" y="3472050"/>
            <a:ext cx="8703900" cy="12699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9"/>
          <p:cNvSpPr txBox="1">
            <a:spLocks noGrp="1"/>
          </p:cNvSpPr>
          <p:nvPr>
            <p:ph type="body" idx="1"/>
          </p:nvPr>
        </p:nvSpPr>
        <p:spPr>
          <a:xfrm>
            <a:off x="303000" y="940200"/>
            <a:ext cx="8538000" cy="24252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Demo:</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Consider using literate programming to document the analysis narrative with the code.</a:t>
            </a:r>
            <a:endParaRPr sz="1800" dirty="0">
              <a:solidFill>
                <a:srgbClr val="666666"/>
              </a:solidFill>
            </a:endParaRPr>
          </a:p>
          <a:p>
            <a:pPr marL="914400" lvl="1" indent="-342900" algn="l" rtl="0">
              <a:spcBef>
                <a:spcPts val="0"/>
              </a:spcBef>
              <a:spcAft>
                <a:spcPts val="0"/>
              </a:spcAft>
              <a:buClr>
                <a:srgbClr val="666666"/>
              </a:buClr>
              <a:buSzPts val="1800"/>
              <a:buChar char="○"/>
            </a:pPr>
            <a:r>
              <a:rPr lang="en" sz="1800" dirty="0" err="1">
                <a:solidFill>
                  <a:srgbClr val="666666"/>
                </a:solidFill>
              </a:rPr>
              <a:t>Jupyter</a:t>
            </a:r>
            <a:r>
              <a:rPr lang="en" sz="1800" dirty="0">
                <a:solidFill>
                  <a:srgbClr val="666666"/>
                </a:solidFill>
              </a:rPr>
              <a:t> Notebook </a:t>
            </a:r>
            <a:endParaRPr sz="1800" dirty="0">
              <a:solidFill>
                <a:srgbClr val="666666"/>
              </a:solidFill>
            </a:endParaRPr>
          </a:p>
          <a:p>
            <a:pPr marL="914400" lvl="1" indent="-342900" algn="l" rtl="0">
              <a:spcBef>
                <a:spcPts val="0"/>
              </a:spcBef>
              <a:spcAft>
                <a:spcPts val="0"/>
              </a:spcAft>
              <a:buClr>
                <a:srgbClr val="666666"/>
              </a:buClr>
              <a:buSzPts val="1800"/>
              <a:buChar char="○"/>
            </a:pPr>
            <a:r>
              <a:rPr lang="en" sz="1800" dirty="0" err="1">
                <a:solidFill>
                  <a:srgbClr val="666666"/>
                </a:solidFill>
              </a:rPr>
              <a:t>RMarkdown</a:t>
            </a:r>
            <a:r>
              <a:rPr lang="en" sz="1800" dirty="0">
                <a:solidFill>
                  <a:srgbClr val="666666"/>
                </a:solidFill>
              </a:rPr>
              <a:t> </a:t>
            </a:r>
            <a:endParaRPr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r>
              <a:rPr lang="en" sz="1400" dirty="0">
                <a:solidFill>
                  <a:srgbClr val="666666"/>
                </a:solidFill>
              </a:rPr>
              <a:t>Explore </a:t>
            </a:r>
            <a:r>
              <a:rPr lang="en" sz="1400" dirty="0" err="1">
                <a:solidFill>
                  <a:srgbClr val="666666"/>
                </a:solidFill>
              </a:rPr>
              <a:t>Jupyter</a:t>
            </a:r>
            <a:r>
              <a:rPr lang="en" sz="1400" dirty="0">
                <a:solidFill>
                  <a:srgbClr val="666666"/>
                </a:solidFill>
              </a:rPr>
              <a:t> notebooks in this example capsule: </a:t>
            </a:r>
            <a:r>
              <a:rPr lang="en" sz="1400" u="sng" dirty="0">
                <a:solidFill>
                  <a:schemeClr val="hlink"/>
                </a:solidFill>
                <a:hlinkClick r:id="rId3"/>
              </a:rPr>
              <a:t>http://bit.ly/jcdl-example</a:t>
            </a:r>
            <a:endParaRPr sz="1400" dirty="0">
              <a:solidFill>
                <a:srgbClr val="666666"/>
              </a:solidFill>
            </a:endParaRPr>
          </a:p>
          <a:p>
            <a:pPr marL="0" lvl="0" indent="0" algn="l" rtl="0">
              <a:spcBef>
                <a:spcPts val="1200"/>
              </a:spcBef>
              <a:spcAft>
                <a:spcPts val="0"/>
              </a:spcAft>
              <a:buNone/>
            </a:pPr>
            <a:r>
              <a:rPr lang="en" sz="1400" dirty="0">
                <a:solidFill>
                  <a:srgbClr val="666666"/>
                </a:solidFill>
              </a:rPr>
              <a:t>Explore </a:t>
            </a:r>
            <a:r>
              <a:rPr lang="en" sz="1400" dirty="0" err="1">
                <a:solidFill>
                  <a:srgbClr val="666666"/>
                </a:solidFill>
              </a:rPr>
              <a:t>RMarkdown</a:t>
            </a:r>
            <a:r>
              <a:rPr lang="en" sz="1400" dirty="0">
                <a:solidFill>
                  <a:srgbClr val="666666"/>
                </a:solidFill>
              </a:rPr>
              <a:t> in this example capsule: </a:t>
            </a:r>
            <a:r>
              <a:rPr lang="en" sz="1400" u="sng" dirty="0">
                <a:solidFill>
                  <a:schemeClr val="hlink"/>
                </a:solidFill>
                <a:hlinkClick r:id="rId4"/>
              </a:rPr>
              <a:t>http://bit.ly/rmarkdown-example</a:t>
            </a:r>
            <a:endParaRPr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1200"/>
              </a:spcAft>
              <a:buNone/>
            </a:pPr>
            <a:endParaRPr sz="1400" dirty="0">
              <a:solidFill>
                <a:srgbClr val="666666"/>
              </a:solidFill>
            </a:endParaRPr>
          </a:p>
        </p:txBody>
      </p:sp>
      <p:sp>
        <p:nvSpPr>
          <p:cNvPr id="381" name="Google Shape;381;p49"/>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382" name="Google Shape;382;p49"/>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383" name="Google Shape;383;p49"/>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384" name="Google Shape;384;p49"/>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8"/>
          <p:cNvSpPr txBox="1"/>
          <p:nvPr/>
        </p:nvSpPr>
        <p:spPr>
          <a:xfrm>
            <a:off x="233916" y="738829"/>
            <a:ext cx="2482428" cy="3609887"/>
          </a:xfrm>
          <a:prstGeom prst="rect">
            <a:avLst/>
          </a:prstGeom>
          <a:noFill/>
          <a:ln>
            <a:noFill/>
          </a:ln>
        </p:spPr>
        <p:txBody>
          <a:bodyPr spcFirstLastPara="1" wrap="square" lIns="91425" tIns="91425" rIns="91425" bIns="91425" anchor="t" anchorCtr="0">
            <a:noAutofit/>
          </a:bodyPr>
          <a:lstStyle/>
          <a:p>
            <a:pPr lvl="0"/>
            <a:r>
              <a:rPr lang="en" sz="2700" dirty="0">
                <a:solidFill>
                  <a:srgbClr val="666666"/>
                </a:solidFill>
                <a:latin typeface="Open Sans"/>
                <a:ea typeface="Open Sans"/>
                <a:cs typeface="Open Sans"/>
                <a:sym typeface="Open Sans"/>
              </a:rPr>
              <a:t>Follow </a:t>
            </a:r>
            <a:r>
              <a:rPr lang="en-US" sz="2700" dirty="0">
                <a:solidFill>
                  <a:srgbClr val="666666"/>
                </a:solidFill>
                <a:latin typeface="Open Sans"/>
                <a:ea typeface="Open Sans"/>
                <a:cs typeface="Open Sans"/>
                <a:sym typeface="Open Sans"/>
              </a:rPr>
              <a:t>the FAIR Principles:</a:t>
            </a:r>
          </a:p>
          <a:p>
            <a:pPr lvl="0"/>
            <a:br>
              <a:rPr lang="en-US" sz="2700" dirty="0">
                <a:solidFill>
                  <a:srgbClr val="666666"/>
                </a:solidFill>
                <a:latin typeface="Open Sans"/>
                <a:ea typeface="Open Sans"/>
                <a:cs typeface="Open Sans"/>
                <a:sym typeface="Open Sans"/>
              </a:rPr>
            </a:br>
            <a:r>
              <a:rPr lang="en-US" sz="2700" b="1" dirty="0">
                <a:solidFill>
                  <a:srgbClr val="3CA4DC"/>
                </a:solidFill>
                <a:latin typeface="Open Sans"/>
                <a:ea typeface="Open Sans"/>
                <a:cs typeface="Open Sans"/>
                <a:sym typeface="Open Sans"/>
              </a:rPr>
              <a:t>F</a:t>
            </a:r>
            <a:r>
              <a:rPr lang="en-US" sz="2700" dirty="0">
                <a:solidFill>
                  <a:srgbClr val="666666"/>
                </a:solidFill>
                <a:latin typeface="Open Sans"/>
                <a:ea typeface="Open Sans"/>
                <a:cs typeface="Open Sans"/>
                <a:sym typeface="Open Sans"/>
              </a:rPr>
              <a:t>indable</a:t>
            </a:r>
            <a:br>
              <a:rPr lang="en-US" sz="2700" dirty="0">
                <a:solidFill>
                  <a:srgbClr val="666666"/>
                </a:solidFill>
                <a:latin typeface="Open Sans"/>
                <a:ea typeface="Open Sans"/>
                <a:cs typeface="Open Sans"/>
                <a:sym typeface="Open Sans"/>
              </a:rPr>
            </a:br>
            <a:r>
              <a:rPr lang="en-US" sz="2700" b="1" dirty="0">
                <a:solidFill>
                  <a:srgbClr val="3CA4DC"/>
                </a:solidFill>
                <a:latin typeface="Open Sans"/>
                <a:ea typeface="Open Sans"/>
                <a:cs typeface="Open Sans"/>
                <a:sym typeface="Open Sans"/>
              </a:rPr>
              <a:t>A</a:t>
            </a:r>
            <a:r>
              <a:rPr lang="en-US" sz="2700" dirty="0">
                <a:solidFill>
                  <a:srgbClr val="666666"/>
                </a:solidFill>
                <a:latin typeface="Open Sans"/>
                <a:ea typeface="Open Sans"/>
                <a:cs typeface="Open Sans"/>
                <a:sym typeface="Open Sans"/>
              </a:rPr>
              <a:t>ccessible</a:t>
            </a:r>
            <a:br>
              <a:rPr lang="en-US" sz="2700" dirty="0">
                <a:solidFill>
                  <a:srgbClr val="666666"/>
                </a:solidFill>
                <a:latin typeface="Open Sans"/>
                <a:ea typeface="Open Sans"/>
                <a:cs typeface="Open Sans"/>
                <a:sym typeface="Open Sans"/>
              </a:rPr>
            </a:br>
            <a:r>
              <a:rPr lang="en-US" sz="2700" b="1" dirty="0">
                <a:solidFill>
                  <a:srgbClr val="3CA4DC"/>
                </a:solidFill>
                <a:latin typeface="Open Sans"/>
                <a:ea typeface="Open Sans"/>
                <a:cs typeface="Open Sans"/>
                <a:sym typeface="Open Sans"/>
              </a:rPr>
              <a:t>I</a:t>
            </a:r>
            <a:r>
              <a:rPr lang="en-US" sz="2700" dirty="0">
                <a:solidFill>
                  <a:srgbClr val="666666"/>
                </a:solidFill>
                <a:latin typeface="Open Sans"/>
                <a:ea typeface="Open Sans"/>
                <a:cs typeface="Open Sans"/>
                <a:sym typeface="Open Sans"/>
              </a:rPr>
              <a:t>nteroperable</a:t>
            </a:r>
            <a:br>
              <a:rPr lang="en-US" sz="2700" dirty="0">
                <a:solidFill>
                  <a:srgbClr val="666666"/>
                </a:solidFill>
                <a:latin typeface="Open Sans"/>
                <a:ea typeface="Open Sans"/>
                <a:cs typeface="Open Sans"/>
                <a:sym typeface="Open Sans"/>
              </a:rPr>
            </a:br>
            <a:r>
              <a:rPr lang="en-US" sz="2700" b="1" dirty="0">
                <a:solidFill>
                  <a:srgbClr val="3CA4DC"/>
                </a:solidFill>
                <a:latin typeface="Open Sans"/>
                <a:ea typeface="Open Sans"/>
                <a:cs typeface="Open Sans"/>
                <a:sym typeface="Open Sans"/>
              </a:rPr>
              <a:t>R</a:t>
            </a:r>
            <a:r>
              <a:rPr lang="en-US" sz="2700" dirty="0">
                <a:solidFill>
                  <a:srgbClr val="666666"/>
                </a:solidFill>
                <a:latin typeface="Open Sans"/>
                <a:ea typeface="Open Sans"/>
                <a:cs typeface="Open Sans"/>
                <a:sym typeface="Open Sans"/>
              </a:rPr>
              <a:t>eusable</a:t>
            </a:r>
            <a:br>
              <a:rPr lang="en-US" sz="2700" dirty="0">
                <a:solidFill>
                  <a:srgbClr val="666666"/>
                </a:solidFill>
                <a:latin typeface="Open Sans"/>
                <a:ea typeface="Open Sans"/>
                <a:cs typeface="Open Sans"/>
                <a:sym typeface="Open Sans"/>
              </a:rPr>
            </a:br>
            <a:endParaRPr sz="2700" dirty="0">
              <a:solidFill>
                <a:srgbClr val="666666"/>
              </a:solidFill>
              <a:latin typeface="Open Sans"/>
              <a:ea typeface="Open Sans"/>
              <a:cs typeface="Open Sans"/>
              <a:sym typeface="Open Sans"/>
            </a:endParaRPr>
          </a:p>
        </p:txBody>
      </p:sp>
      <p:sp>
        <p:nvSpPr>
          <p:cNvPr id="4" name="Google Shape;392;p50">
            <a:extLst>
              <a:ext uri="{FF2B5EF4-FFF2-40B4-BE49-F238E27FC236}">
                <a16:creationId xmlns:a16="http://schemas.microsoft.com/office/drawing/2014/main" id="{350F1B8A-850C-0647-8482-13F91F8FF316}"/>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5" name="Google Shape;393;p50">
            <a:extLst>
              <a:ext uri="{FF2B5EF4-FFF2-40B4-BE49-F238E27FC236}">
                <a16:creationId xmlns:a16="http://schemas.microsoft.com/office/drawing/2014/main" id="{F8FD81F6-5790-9C4D-A173-3E8F011C2192}"/>
              </a:ext>
            </a:extLst>
          </p:cNvPr>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FFFFFF"/>
                </a:solidFill>
                <a:latin typeface="Open Sans Light"/>
                <a:ea typeface="Open Sans Light"/>
                <a:cs typeface="Open Sans Light"/>
                <a:sym typeface="Open Sans Light"/>
              </a:rPr>
              <a:t>Documentation</a:t>
            </a:r>
            <a:endParaRPr sz="1200" dirty="0">
              <a:solidFill>
                <a:srgbClr val="FFFFFF"/>
              </a:solidFill>
              <a:latin typeface="Open Sans Light"/>
              <a:ea typeface="Open Sans Light"/>
              <a:cs typeface="Open Sans Light"/>
              <a:sym typeface="Open Sans Light"/>
            </a:endParaRPr>
          </a:p>
        </p:txBody>
      </p:sp>
      <p:sp>
        <p:nvSpPr>
          <p:cNvPr id="6" name="Google Shape;394;p50">
            <a:extLst>
              <a:ext uri="{FF2B5EF4-FFF2-40B4-BE49-F238E27FC236}">
                <a16:creationId xmlns:a16="http://schemas.microsoft.com/office/drawing/2014/main" id="{06B47890-4D57-7547-821E-7D10CB148374}"/>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7" name="Google Shape;395;p50">
            <a:extLst>
              <a:ext uri="{FF2B5EF4-FFF2-40B4-BE49-F238E27FC236}">
                <a16:creationId xmlns:a16="http://schemas.microsoft.com/office/drawing/2014/main" id="{D55027A7-2A78-AB4D-944B-EBB89E58E960}"/>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pic>
        <p:nvPicPr>
          <p:cNvPr id="1026" name="Picture 2">
            <a:extLst>
              <a:ext uri="{FF2B5EF4-FFF2-40B4-BE49-F238E27FC236}">
                <a16:creationId xmlns:a16="http://schemas.microsoft.com/office/drawing/2014/main" id="{0A5825BB-5B22-BF4C-AAFE-6CC955B34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534" y="465000"/>
            <a:ext cx="6411276" cy="4316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FEFEB2F-033F-AE44-9498-2DFF2C69BC12}"/>
              </a:ext>
            </a:extLst>
          </p:cNvPr>
          <p:cNvSpPr/>
          <p:nvPr/>
        </p:nvSpPr>
        <p:spPr>
          <a:xfrm>
            <a:off x="5057667" y="4781819"/>
            <a:ext cx="3600666" cy="307777"/>
          </a:xfrm>
          <a:prstGeom prst="rect">
            <a:avLst/>
          </a:prstGeom>
        </p:spPr>
        <p:txBody>
          <a:bodyPr wrap="none">
            <a:spAutoFit/>
          </a:bodyPr>
          <a:lstStyle/>
          <a:p>
            <a:pPr marL="457200" lvl="0" indent="-317500">
              <a:buSzPts val="1400"/>
              <a:buChar char="●"/>
            </a:pPr>
            <a:r>
              <a:rPr lang="en-US" dirty="0">
                <a:highlight>
                  <a:schemeClr val="lt1"/>
                </a:highlight>
                <a:hlinkClick r:id="rId4"/>
              </a:rPr>
              <a:t>https://www.go-fair.org/fair-principles/</a:t>
            </a:r>
            <a:endParaRPr lang="en-US" dirty="0">
              <a:highlight>
                <a:schemeClr val="lt1"/>
              </a:highlight>
            </a:endParaRPr>
          </a:p>
        </p:txBody>
      </p:sp>
    </p:spTree>
    <p:extLst>
      <p:ext uri="{BB962C8B-B14F-4D97-AF65-F5344CB8AC3E}">
        <p14:creationId xmlns:p14="http://schemas.microsoft.com/office/powerpoint/2010/main" val="3250068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p:nvPr/>
        </p:nvSpPr>
        <p:spPr>
          <a:xfrm>
            <a:off x="223050" y="1665400"/>
            <a:ext cx="8703900" cy="29907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0"/>
          <p:cNvSpPr txBox="1">
            <a:spLocks noGrp="1"/>
          </p:cNvSpPr>
          <p:nvPr>
            <p:ph type="body" idx="1"/>
          </p:nvPr>
        </p:nvSpPr>
        <p:spPr>
          <a:xfrm>
            <a:off x="311700" y="465000"/>
            <a:ext cx="8703900" cy="4104125"/>
          </a:xfrm>
          <a:prstGeom prst="rect">
            <a:avLst/>
          </a:prstGeom>
        </p:spPr>
        <p:txBody>
          <a:bodyPr spcFirstLastPara="1" wrap="square" lIns="91425" tIns="91425" rIns="91425" bIns="91425" anchor="t" anchorCtr="0">
            <a:noAutofit/>
          </a:bodyPr>
          <a:lstStyle/>
          <a:p>
            <a:pPr marL="76200" indent="0">
              <a:spcBef>
                <a:spcPts val="300"/>
              </a:spcBef>
              <a:buClr>
                <a:srgbClr val="666666"/>
              </a:buClr>
              <a:buSzPts val="2400"/>
              <a:buNone/>
            </a:pPr>
            <a:r>
              <a:rPr lang="en-US" sz="2400" dirty="0">
                <a:solidFill>
                  <a:srgbClr val="666666"/>
                </a:solidFill>
              </a:rPr>
              <a:t>Exercise 3:</a:t>
            </a:r>
            <a:endParaRPr lang="en" sz="2400" b="1" dirty="0">
              <a:solidFill>
                <a:srgbClr val="666666"/>
              </a:solidFill>
            </a:endParaRPr>
          </a:p>
          <a:p>
            <a:pPr marL="457200" lvl="0" indent="-381000" algn="l" rtl="0">
              <a:spcBef>
                <a:spcPts val="300"/>
              </a:spcBef>
              <a:spcAft>
                <a:spcPts val="0"/>
              </a:spcAft>
              <a:buClr>
                <a:srgbClr val="666666"/>
              </a:buClr>
              <a:buSzPts val="2400"/>
              <a:buChar char="●"/>
            </a:pPr>
            <a:r>
              <a:rPr lang="en" sz="2400" b="1" dirty="0">
                <a:solidFill>
                  <a:srgbClr val="666666"/>
                </a:solidFill>
              </a:rPr>
              <a:t>Create a README file and data dictionary.</a:t>
            </a:r>
            <a:endParaRPr sz="2400" b="1"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r>
              <a:rPr lang="en" sz="1400" dirty="0">
                <a:solidFill>
                  <a:srgbClr val="666666"/>
                </a:solidFill>
              </a:rPr>
              <a:t>Documenting your file overview and dependencies in your README: </a:t>
            </a:r>
            <a:endParaRPr sz="1400" dirty="0">
              <a:solidFill>
                <a:srgbClr val="666666"/>
              </a:solidFill>
            </a:endParaRPr>
          </a:p>
          <a:p>
            <a:pPr marL="457200" lvl="0" indent="-311150" algn="l" rtl="0">
              <a:spcBef>
                <a:spcPts val="1200"/>
              </a:spcBef>
              <a:spcAft>
                <a:spcPts val="0"/>
              </a:spcAft>
              <a:buClr>
                <a:srgbClr val="666666"/>
              </a:buClr>
              <a:buSzPts val="1300"/>
              <a:buChar char="●"/>
            </a:pPr>
            <a:r>
              <a:rPr lang="en" sz="1400" dirty="0">
                <a:solidFill>
                  <a:srgbClr val="666666"/>
                </a:solidFill>
              </a:rPr>
              <a:t>AJPS Replication Package: </a:t>
            </a:r>
            <a:r>
              <a:rPr lang="en" sz="1400" u="sng" dirty="0">
                <a:solidFill>
                  <a:schemeClr val="hlink"/>
                </a:solidFill>
                <a:hlinkClick r:id="rId3"/>
              </a:rPr>
              <a:t>https://dataverse.harvard.edu/dataset.xhtml?persistentId=doi:10.7910/DVN/EZSJ1S</a:t>
            </a:r>
            <a:endParaRPr sz="1400" dirty="0">
              <a:solidFill>
                <a:srgbClr val="666666"/>
              </a:solidFill>
            </a:endParaRPr>
          </a:p>
          <a:p>
            <a:pPr marL="0" lvl="0" indent="0" algn="l" rtl="0">
              <a:spcBef>
                <a:spcPts val="1200"/>
              </a:spcBef>
              <a:spcAft>
                <a:spcPts val="0"/>
              </a:spcAft>
              <a:buNone/>
            </a:pPr>
            <a:r>
              <a:rPr lang="en" sz="1400" dirty="0">
                <a:solidFill>
                  <a:srgbClr val="666666"/>
                </a:solidFill>
              </a:rPr>
              <a:t>Documenting your data in a codebook or data dictionary:</a:t>
            </a:r>
            <a:endParaRPr sz="1400" dirty="0">
              <a:solidFill>
                <a:srgbClr val="666666"/>
              </a:solidFill>
            </a:endParaRPr>
          </a:p>
          <a:p>
            <a:pPr marL="457200" lvl="0" indent="-317500" algn="l" rtl="0">
              <a:spcBef>
                <a:spcPts val="1200"/>
              </a:spcBef>
              <a:spcAft>
                <a:spcPts val="0"/>
              </a:spcAft>
              <a:buClr>
                <a:srgbClr val="666666"/>
              </a:buClr>
              <a:buSzPts val="1400"/>
              <a:buChar char="●"/>
            </a:pPr>
            <a:r>
              <a:rPr lang="en" sz="1400" dirty="0" err="1">
                <a:solidFill>
                  <a:srgbClr val="666666"/>
                </a:solidFill>
              </a:rPr>
              <a:t>DataONE</a:t>
            </a:r>
            <a:r>
              <a:rPr lang="en" sz="1400" dirty="0">
                <a:solidFill>
                  <a:srgbClr val="666666"/>
                </a:solidFill>
              </a:rPr>
              <a:t>: </a:t>
            </a:r>
            <a:r>
              <a:rPr lang="en" sz="1400" u="sng" dirty="0">
                <a:solidFill>
                  <a:schemeClr val="hlink"/>
                </a:solidFill>
                <a:hlinkClick r:id="rId4"/>
              </a:rPr>
              <a:t>https://www.dataone.org/best-practices/create-data-dictionary</a:t>
            </a:r>
            <a:endParaRPr sz="1400" dirty="0">
              <a:solidFill>
                <a:srgbClr val="666666"/>
              </a:solidFill>
            </a:endParaRPr>
          </a:p>
          <a:p>
            <a:pPr marL="0" lvl="0" indent="0" algn="l" rtl="0">
              <a:spcBef>
                <a:spcPts val="1200"/>
              </a:spcBef>
              <a:spcAft>
                <a:spcPts val="0"/>
              </a:spcAft>
              <a:buNone/>
            </a:pPr>
            <a:r>
              <a:rPr lang="en" sz="1400" dirty="0">
                <a:solidFill>
                  <a:srgbClr val="666666"/>
                </a:solidFill>
              </a:rPr>
              <a:t>Resource on using markdown:</a:t>
            </a:r>
            <a:endParaRPr sz="1400" dirty="0">
              <a:solidFill>
                <a:srgbClr val="666666"/>
              </a:solidFill>
            </a:endParaRPr>
          </a:p>
          <a:p>
            <a:pPr marL="457200" lvl="0" indent="-311150" algn="l" rtl="0">
              <a:spcBef>
                <a:spcPts val="1200"/>
              </a:spcBef>
              <a:spcAft>
                <a:spcPts val="0"/>
              </a:spcAft>
              <a:buClr>
                <a:srgbClr val="666666"/>
              </a:buClr>
              <a:buSzPts val="1300"/>
              <a:buChar char="●"/>
            </a:pPr>
            <a:r>
              <a:rPr lang="en" sz="1400" u="sng" dirty="0">
                <a:solidFill>
                  <a:schemeClr val="hlink"/>
                </a:solidFill>
                <a:hlinkClick r:id="rId5"/>
              </a:rPr>
              <a:t>GitHub: https://github.com/adam-p/markdown-here/wiki/Markdown-Cheatsheet</a:t>
            </a:r>
            <a:br>
              <a:rPr lang="en" sz="1400" b="1" dirty="0">
                <a:solidFill>
                  <a:srgbClr val="666666"/>
                </a:solidFill>
              </a:rPr>
            </a:br>
            <a:br>
              <a:rPr lang="en" sz="2400" dirty="0">
                <a:solidFill>
                  <a:srgbClr val="666666"/>
                </a:solidFill>
              </a:rPr>
            </a:br>
            <a:endParaRPr sz="2400" dirty="0">
              <a:solidFill>
                <a:srgbClr val="666666"/>
              </a:solidFill>
            </a:endParaRPr>
          </a:p>
        </p:txBody>
      </p:sp>
      <p:sp>
        <p:nvSpPr>
          <p:cNvPr id="391" name="Google Shape;391;p50"/>
          <p:cNvSpPr txBox="1"/>
          <p:nvPr/>
        </p:nvSpPr>
        <p:spPr>
          <a:xfrm>
            <a:off x="7961725" y="837375"/>
            <a:ext cx="839100" cy="76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Open Sans"/>
                <a:ea typeface="Open Sans"/>
                <a:cs typeface="Open Sans"/>
                <a:sym typeface="Open Sans"/>
              </a:rPr>
              <a:t>Pink sticky up!</a:t>
            </a:r>
            <a:endParaRPr>
              <a:solidFill>
                <a:srgbClr val="FFFFFF"/>
              </a:solidFill>
              <a:latin typeface="Open Sans"/>
              <a:ea typeface="Open Sans"/>
              <a:cs typeface="Open Sans"/>
              <a:sym typeface="Open Sans"/>
            </a:endParaRPr>
          </a:p>
        </p:txBody>
      </p:sp>
      <p:sp>
        <p:nvSpPr>
          <p:cNvPr id="392" name="Google Shape;392;p50"/>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393" name="Google Shape;393;p50"/>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FFFFFF"/>
                </a:solidFill>
                <a:latin typeface="Open Sans Light"/>
                <a:ea typeface="Open Sans Light"/>
                <a:cs typeface="Open Sans Light"/>
                <a:sym typeface="Open Sans Light"/>
              </a:rPr>
              <a:t>Documentation</a:t>
            </a:r>
            <a:endParaRPr sz="1200" dirty="0">
              <a:solidFill>
                <a:srgbClr val="FFFFFF"/>
              </a:solidFill>
              <a:latin typeface="Open Sans Light"/>
              <a:ea typeface="Open Sans Light"/>
              <a:cs typeface="Open Sans Light"/>
              <a:sym typeface="Open Sans Light"/>
            </a:endParaRPr>
          </a:p>
        </p:txBody>
      </p:sp>
      <p:sp>
        <p:nvSpPr>
          <p:cNvPr id="394" name="Google Shape;394;p50"/>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395" name="Google Shape;395;p50"/>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516643"/>
            <a:ext cx="8520600" cy="7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Lessons learned: testing computational reproducibility</a:t>
            </a:r>
            <a:endParaRPr sz="2400" dirty="0"/>
          </a:p>
        </p:txBody>
      </p:sp>
      <p:sp>
        <p:nvSpPr>
          <p:cNvPr id="164" name="Google Shape;164;p29"/>
          <p:cNvSpPr txBox="1">
            <a:spLocks noGrp="1"/>
          </p:cNvSpPr>
          <p:nvPr>
            <p:ph type="body" idx="1"/>
          </p:nvPr>
        </p:nvSpPr>
        <p:spPr>
          <a:xfrm>
            <a:off x="311700" y="1038505"/>
            <a:ext cx="4246800" cy="343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latin typeface="Open Sans"/>
                <a:ea typeface="Open Sans"/>
                <a:cs typeface="Open Sans"/>
                <a:sym typeface="Open Sans"/>
              </a:rPr>
              <a:t>PMC “</a:t>
            </a:r>
            <a:r>
              <a:rPr lang="en" sz="1600" dirty="0" err="1">
                <a:latin typeface="Open Sans"/>
                <a:ea typeface="Open Sans"/>
                <a:cs typeface="Open Sans"/>
                <a:sym typeface="Open Sans"/>
              </a:rPr>
              <a:t>jupyter</a:t>
            </a:r>
            <a:r>
              <a:rPr lang="en" sz="1600" dirty="0">
                <a:latin typeface="Open Sans"/>
                <a:ea typeface="Open Sans"/>
                <a:cs typeface="Open Sans"/>
                <a:sym typeface="Open Sans"/>
              </a:rPr>
              <a:t> OR </a:t>
            </a:r>
            <a:r>
              <a:rPr lang="en" sz="1600" dirty="0" err="1">
                <a:latin typeface="Open Sans"/>
                <a:ea typeface="Open Sans"/>
                <a:cs typeface="Open Sans"/>
                <a:sym typeface="Open Sans"/>
              </a:rPr>
              <a:t>ipynb</a:t>
            </a:r>
            <a:r>
              <a:rPr lang="en" sz="1600" dirty="0">
                <a:latin typeface="Open Sans"/>
                <a:ea typeface="Open Sans"/>
                <a:cs typeface="Open Sans"/>
                <a:sym typeface="Open Sans"/>
              </a:rPr>
              <a:t>” -&gt; 107 papers</a:t>
            </a:r>
            <a:endParaRPr sz="1600" dirty="0">
              <a:latin typeface="Open Sans"/>
              <a:ea typeface="Open Sans"/>
              <a:cs typeface="Open Sans"/>
              <a:sym typeface="Open Sans"/>
            </a:endParaRPr>
          </a:p>
          <a:p>
            <a:pPr marL="0" lvl="0" indent="0" algn="l" rtl="0">
              <a:lnSpc>
                <a:spcPct val="115000"/>
              </a:lnSpc>
              <a:spcBef>
                <a:spcPts val="1600"/>
              </a:spcBef>
              <a:spcAft>
                <a:spcPts val="1600"/>
              </a:spcAft>
              <a:buNone/>
            </a:pPr>
            <a:r>
              <a:rPr lang="en" sz="1600" dirty="0">
                <a:latin typeface="Open Sans"/>
                <a:ea typeface="Open Sans"/>
                <a:cs typeface="Open Sans"/>
                <a:sym typeface="Open Sans"/>
              </a:rPr>
              <a:t>“My initial thought was that </a:t>
            </a:r>
            <a:r>
              <a:rPr lang="en" sz="1600" dirty="0" err="1">
                <a:latin typeface="Open Sans"/>
                <a:ea typeface="Open Sans"/>
                <a:cs typeface="Open Sans"/>
                <a:sym typeface="Open Sans"/>
              </a:rPr>
              <a:t>analysing</a:t>
            </a:r>
            <a:r>
              <a:rPr lang="en" sz="1600" dirty="0">
                <a:latin typeface="Open Sans"/>
                <a:ea typeface="Open Sans"/>
                <a:cs typeface="Open Sans"/>
                <a:sym typeface="Open Sans"/>
              </a:rPr>
              <a:t> the validity of the notebooks would simply involve searching the text of each article for a notebook reference, then downloading and executing it … It turned out that this was hopelessly naive…”</a:t>
            </a:r>
            <a:endParaRPr sz="1600" dirty="0">
              <a:latin typeface="Open Sans"/>
              <a:ea typeface="Open Sans"/>
              <a:cs typeface="Open Sans"/>
              <a:sym typeface="Open Sans"/>
            </a:endParaRPr>
          </a:p>
        </p:txBody>
      </p:sp>
      <p:pic>
        <p:nvPicPr>
          <p:cNvPr id="165" name="Google Shape;165;p29" descr="A screenshot of the blog post by Woodbridge, Sanz, Mietchen, and Mounce in 2017. Text includes: &quot;Introduction: One of the ideas pitched by Daniel Mietchen at the London Open Research Data do-a-thon for Open Data Day 2017 was to analyse Jupyter Notebooks mentioned in PubMed Central. This is potentially valuable exercise because these notebooks are an increasingly popular tool for documenting data science workflows used in research, and therefore play an important role in making the relevant analyses replicable.&quot;" title="Jupyter Notebooks and reproducible data science"/>
          <p:cNvPicPr preferRelativeResize="0"/>
          <p:nvPr/>
        </p:nvPicPr>
        <p:blipFill>
          <a:blip r:embed="rId3">
            <a:alphaModFix/>
          </a:blip>
          <a:stretch>
            <a:fillRect/>
          </a:stretch>
        </p:blipFill>
        <p:spPr>
          <a:xfrm>
            <a:off x="4621549" y="1109396"/>
            <a:ext cx="4127575" cy="3043275"/>
          </a:xfrm>
          <a:prstGeom prst="rect">
            <a:avLst/>
          </a:prstGeom>
          <a:noFill/>
          <a:ln w="19050" cap="flat" cmpd="sng">
            <a:solidFill>
              <a:schemeClr val="dk2"/>
            </a:solidFill>
            <a:prstDash val="solid"/>
            <a:round/>
            <a:headEnd type="none" w="sm" len="sm"/>
            <a:tailEnd type="none" w="sm" len="sm"/>
          </a:ln>
        </p:spPr>
      </p:pic>
      <p:sp>
        <p:nvSpPr>
          <p:cNvPr id="166" name="Google Shape;166;p29"/>
          <p:cNvSpPr txBox="1"/>
          <p:nvPr/>
        </p:nvSpPr>
        <p:spPr>
          <a:xfrm>
            <a:off x="456625" y="4204825"/>
            <a:ext cx="85206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Mark Woodbridge, Daniel Sanz, Daniel Mietchen, &amp; Ross Mounce (2017). Jupyter Notebooks and reproducible data science, </a:t>
            </a:r>
            <a:r>
              <a:rPr lang="en" u="sng">
                <a:solidFill>
                  <a:schemeClr val="hlink"/>
                </a:solidFill>
                <a:hlinkClick r:id="rId4"/>
              </a:rPr>
              <a:t>https://markwoodbridge.com/2017/03/05/jupyter-reproducible-science.html</a:t>
            </a:r>
            <a:r>
              <a:rPr lang="en"/>
              <a:t>.</a:t>
            </a:r>
            <a:endParaRPr/>
          </a:p>
        </p:txBody>
      </p:sp>
      <p:sp>
        <p:nvSpPr>
          <p:cNvPr id="6" name="Google Shape;351;p46">
            <a:extLst>
              <a:ext uri="{FF2B5EF4-FFF2-40B4-BE49-F238E27FC236}">
                <a16:creationId xmlns:a16="http://schemas.microsoft.com/office/drawing/2014/main" id="{8D1EA73B-0FBB-534B-AB77-A25786AD8D98}"/>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7" name="Google Shape;352;p46">
            <a:extLst>
              <a:ext uri="{FF2B5EF4-FFF2-40B4-BE49-F238E27FC236}">
                <a16:creationId xmlns:a16="http://schemas.microsoft.com/office/drawing/2014/main" id="{6570DB35-878D-E346-928F-87880DF084CE}"/>
              </a:ext>
            </a:extLst>
          </p:cNvPr>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8" name="Google Shape;353;p46">
            <a:extLst>
              <a:ext uri="{FF2B5EF4-FFF2-40B4-BE49-F238E27FC236}">
                <a16:creationId xmlns:a16="http://schemas.microsoft.com/office/drawing/2014/main" id="{2BFD45A2-32B5-C541-9025-C09BC4DF7450}"/>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9" name="Google Shape;354;p46">
            <a:extLst>
              <a:ext uri="{FF2B5EF4-FFF2-40B4-BE49-F238E27FC236}">
                <a16:creationId xmlns:a16="http://schemas.microsoft.com/office/drawing/2014/main" id="{2254A13D-EFC2-D34C-A43A-8C475BA15BFB}"/>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737246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7"/>
          <p:cNvSpPr txBox="1"/>
          <p:nvPr/>
        </p:nvSpPr>
        <p:spPr>
          <a:xfrm>
            <a:off x="330849" y="611244"/>
            <a:ext cx="8260257" cy="746400"/>
          </a:xfrm>
          <a:prstGeom prst="rect">
            <a:avLst/>
          </a:prstGeom>
          <a:noFill/>
          <a:ln>
            <a:noFill/>
          </a:ln>
        </p:spPr>
        <p:txBody>
          <a:bodyPr spcFirstLastPara="1" wrap="square" lIns="91425" tIns="91425" rIns="91425" bIns="91425" anchor="t" anchorCtr="0">
            <a:noAutofit/>
          </a:bodyPr>
          <a:lstStyle/>
          <a:p>
            <a:pPr lvl="0"/>
            <a:r>
              <a:rPr lang="en-US" sz="2800" dirty="0">
                <a:solidFill>
                  <a:srgbClr val="666666"/>
                </a:solidFill>
                <a:latin typeface="Open Sans"/>
                <a:ea typeface="Open Sans"/>
                <a:cs typeface="Open Sans"/>
                <a:sym typeface="Open Sans"/>
              </a:rPr>
              <a:t>Specify your environment and package versions</a:t>
            </a:r>
            <a:endParaRPr sz="2800" dirty="0">
              <a:solidFill>
                <a:srgbClr val="666666"/>
              </a:solidFill>
              <a:latin typeface="Open Sans"/>
              <a:ea typeface="Open Sans"/>
              <a:cs typeface="Open Sans"/>
              <a:sym typeface="Open Sans"/>
            </a:endParaRPr>
          </a:p>
        </p:txBody>
      </p:sp>
      <p:sp>
        <p:nvSpPr>
          <p:cNvPr id="5" name="Google Shape;351;p46">
            <a:extLst>
              <a:ext uri="{FF2B5EF4-FFF2-40B4-BE49-F238E27FC236}">
                <a16:creationId xmlns:a16="http://schemas.microsoft.com/office/drawing/2014/main" id="{4C3026FA-AF7E-1B45-B6AA-0DA4646B44B6}"/>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6" name="Google Shape;352;p46">
            <a:extLst>
              <a:ext uri="{FF2B5EF4-FFF2-40B4-BE49-F238E27FC236}">
                <a16:creationId xmlns:a16="http://schemas.microsoft.com/office/drawing/2014/main" id="{9FA1B7B1-DB76-5E41-9F04-1C1F2220EA7D}"/>
              </a:ext>
            </a:extLst>
          </p:cNvPr>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7" name="Google Shape;353;p46">
            <a:extLst>
              <a:ext uri="{FF2B5EF4-FFF2-40B4-BE49-F238E27FC236}">
                <a16:creationId xmlns:a16="http://schemas.microsoft.com/office/drawing/2014/main" id="{83319F4B-F7BC-2D4C-B484-D750D1861352}"/>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8" name="Google Shape;354;p46">
            <a:extLst>
              <a:ext uri="{FF2B5EF4-FFF2-40B4-BE49-F238E27FC236}">
                <a16:creationId xmlns:a16="http://schemas.microsoft.com/office/drawing/2014/main" id="{71F5F221-6BE6-B249-A10A-702E6C65BA2F}"/>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2E2E9395-154B-6944-A469-B287491C5510}"/>
              </a:ext>
            </a:extLst>
          </p:cNvPr>
          <p:cNvSpPr/>
          <p:nvPr/>
        </p:nvSpPr>
        <p:spPr>
          <a:xfrm>
            <a:off x="330850" y="1293846"/>
            <a:ext cx="8482300" cy="3631763"/>
          </a:xfrm>
          <a:prstGeom prst="rect">
            <a:avLst/>
          </a:prstGeom>
        </p:spPr>
        <p:txBody>
          <a:bodyPr wrap="square">
            <a:spAutoFit/>
          </a:bodyPr>
          <a:lstStyle/>
          <a:p>
            <a:pPr marL="285750" indent="-285750" fontAlgn="base">
              <a:buFont typeface="Arial" panose="020B0604020202020204" pitchFamily="34" charset="0"/>
              <a:buChar char="•"/>
            </a:pPr>
            <a:r>
              <a:rPr lang="en-US" sz="1600" dirty="0">
                <a:solidFill>
                  <a:srgbClr val="24292E"/>
                </a:solidFill>
                <a:latin typeface="Open Sans" panose="020B0606030504020204" pitchFamily="34" charset="0"/>
              </a:rPr>
              <a:t>Specify your environment and package versions.</a:t>
            </a:r>
          </a:p>
          <a:p>
            <a:pPr marL="742950" lvl="1" indent="-285750" fontAlgn="base">
              <a:buFont typeface="Arial" panose="020B0604020202020204" pitchFamily="34" charset="0"/>
              <a:buChar char="•"/>
            </a:pPr>
            <a:r>
              <a:rPr lang="en-US" sz="1600" dirty="0">
                <a:latin typeface="Open Sans" panose="020B0606030504020204" pitchFamily="34" charset="0"/>
              </a:rPr>
              <a:t>Example in R: use </a:t>
            </a:r>
            <a:r>
              <a:rPr lang="en-US" sz="1600" dirty="0" err="1">
                <a:latin typeface="Open Sans" panose="020B0606030504020204" pitchFamily="34" charset="0"/>
              </a:rPr>
              <a:t>sessionInfo</a:t>
            </a:r>
            <a:r>
              <a:rPr lang="en-US" sz="1600" dirty="0">
                <a:latin typeface="Open Sans" panose="020B0606030504020204" pitchFamily="34" charset="0"/>
              </a:rPr>
              <a:t>() to specify your environment and package versions.</a:t>
            </a:r>
            <a:endParaRPr lang="en-US" sz="1600" dirty="0">
              <a:solidFill>
                <a:srgbClr val="24292E"/>
              </a:solidFill>
              <a:latin typeface="Open Sans" panose="020B0606030504020204" pitchFamily="34" charset="0"/>
            </a:endParaRPr>
          </a:p>
          <a:p>
            <a:pPr marL="742950" lvl="1" indent="-285750" fontAlgn="base">
              <a:buFont typeface="Arial" panose="020B0604020202020204" pitchFamily="34" charset="0"/>
              <a:buChar char="•"/>
            </a:pPr>
            <a:r>
              <a:rPr lang="en-US" sz="1600" dirty="0">
                <a:latin typeface="Open Sans" panose="020B0606030504020204" pitchFamily="34" charset="0"/>
              </a:rPr>
              <a:t>Example in Python: use pip freeze &gt; </a:t>
            </a:r>
            <a:r>
              <a:rPr lang="en-US" sz="1600" dirty="0" err="1">
                <a:latin typeface="Open Sans" panose="020B0606030504020204" pitchFamily="34" charset="0"/>
              </a:rPr>
              <a:t>requirements.txt</a:t>
            </a:r>
            <a:endParaRPr lang="en-US" sz="1600" dirty="0">
              <a:solidFill>
                <a:srgbClr val="24292E"/>
              </a:solidFill>
              <a:latin typeface="Open Sans" panose="020B0606030504020204" pitchFamily="34" charset="0"/>
            </a:endParaRPr>
          </a:p>
          <a:p>
            <a:pPr marL="285750" indent="-285750" fontAlgn="base">
              <a:buFont typeface="Arial" panose="020B0604020202020204" pitchFamily="34" charset="0"/>
              <a:buChar char="•"/>
            </a:pPr>
            <a:r>
              <a:rPr lang="en-US" sz="1600" dirty="0">
                <a:latin typeface="Open Sans" panose="020B0606030504020204" pitchFamily="34" charset="0"/>
              </a:rPr>
              <a:t>Add these to your README or create a </a:t>
            </a:r>
            <a:r>
              <a:rPr lang="en-US" sz="1600" dirty="0" err="1">
                <a:latin typeface="Open Sans" panose="020B0606030504020204" pitchFamily="34" charset="0"/>
              </a:rPr>
              <a:t>requirements.txt</a:t>
            </a:r>
            <a:r>
              <a:rPr lang="en-US" sz="1600" dirty="0">
                <a:latin typeface="Open Sans" panose="020B0606030504020204" pitchFamily="34" charset="0"/>
              </a:rPr>
              <a:t> file.</a:t>
            </a:r>
            <a:endParaRPr lang="en-US" sz="1600" dirty="0">
              <a:solidFill>
                <a:srgbClr val="24292E"/>
              </a:solidFill>
              <a:latin typeface="Open Sans" panose="020B0606030504020204" pitchFamily="34" charset="0"/>
            </a:endParaRPr>
          </a:p>
          <a:p>
            <a:pPr marL="285750" indent="-285750" fontAlgn="base">
              <a:buFont typeface="Arial" panose="020B0604020202020204" pitchFamily="34" charset="0"/>
              <a:buChar char="•"/>
            </a:pPr>
            <a:r>
              <a:rPr lang="en-US" sz="1600" dirty="0">
                <a:solidFill>
                  <a:srgbClr val="24292E"/>
                </a:solidFill>
                <a:latin typeface="Open Sans" panose="020B0606030504020204" pitchFamily="34" charset="0"/>
              </a:rPr>
              <a:t>Example of documenting packages in your README:</a:t>
            </a:r>
          </a:p>
          <a:p>
            <a:pPr marL="742950" lvl="1" indent="-285750" fontAlgn="base">
              <a:buFont typeface="Arial" panose="020B0604020202020204" pitchFamily="34" charset="0"/>
              <a:buChar char="•"/>
            </a:pPr>
            <a:r>
              <a:rPr lang="en-US" sz="1600" dirty="0">
                <a:solidFill>
                  <a:srgbClr val="24292E"/>
                </a:solidFill>
                <a:latin typeface="Open Sans" panose="020B0606030504020204" pitchFamily="34" charset="0"/>
              </a:rPr>
              <a:t>AJPS Replication Package: </a:t>
            </a:r>
            <a:r>
              <a:rPr lang="en-US" sz="1600" u="sng" dirty="0">
                <a:solidFill>
                  <a:srgbClr val="0366D6"/>
                </a:solidFill>
                <a:latin typeface="Open Sans" panose="020B0606030504020204" pitchFamily="34" charset="0"/>
                <a:hlinkClick r:id="rId3"/>
              </a:rPr>
              <a:t>https://dataverse.harvard.edu/dataset.xhtml?persistentId=doi:10.7910/DVN/EZSJ1S</a:t>
            </a:r>
            <a:endParaRPr lang="en-US" sz="1600" dirty="0">
              <a:solidFill>
                <a:srgbClr val="24292E"/>
              </a:solidFill>
              <a:latin typeface="Open Sans" panose="020B0606030504020204" pitchFamily="34" charset="0"/>
            </a:endParaRPr>
          </a:p>
          <a:p>
            <a:pPr marL="285750" indent="-285750" fontAlgn="base">
              <a:buFont typeface="Arial" panose="020B0604020202020204" pitchFamily="34" charset="0"/>
              <a:buChar char="•"/>
            </a:pPr>
            <a:r>
              <a:rPr lang="en-US" sz="1600" dirty="0">
                <a:latin typeface="Open Sans" panose="020B0606030504020204" pitchFamily="34" charset="0"/>
              </a:rPr>
              <a:t>Example of documenting dependencies:</a:t>
            </a:r>
            <a:endParaRPr lang="en-US" sz="1600" dirty="0">
              <a:solidFill>
                <a:srgbClr val="0366D6"/>
              </a:solidFill>
              <a:latin typeface="Open Sans" panose="020B0606030504020204" pitchFamily="34" charset="0"/>
            </a:endParaRPr>
          </a:p>
          <a:p>
            <a:pPr marL="742950" lvl="1" indent="-285750" fontAlgn="base">
              <a:spcAft>
                <a:spcPts val="1200"/>
              </a:spcAft>
              <a:buFont typeface="Arial" panose="020B0604020202020204" pitchFamily="34" charset="0"/>
              <a:buChar char="•"/>
            </a:pPr>
            <a:r>
              <a:rPr lang="en-US" sz="1600" dirty="0">
                <a:latin typeface="Open Sans" panose="020B0606030504020204" pitchFamily="34" charset="0"/>
              </a:rPr>
              <a:t>Binder: </a:t>
            </a:r>
            <a:r>
              <a:rPr lang="en-US" sz="1600" u="sng" dirty="0">
                <a:solidFill>
                  <a:srgbClr val="0097A7"/>
                </a:solidFill>
                <a:latin typeface="Open Sans" panose="020B0606030504020204" pitchFamily="34" charset="0"/>
                <a:hlinkClick r:id="rId4"/>
              </a:rPr>
              <a:t>http://mybinder.readthedocs.io/en/latest/using.html#preparing-a-repository-for-binder</a:t>
            </a:r>
            <a:endParaRPr lang="en-US" sz="1600" dirty="0">
              <a:solidFill>
                <a:srgbClr val="24292E"/>
              </a:solidFill>
              <a:latin typeface="Open Sans" panose="020B0606030504020204" pitchFamily="34" charset="0"/>
            </a:endParaRPr>
          </a:p>
          <a:p>
            <a:br>
              <a:rPr lang="en-US" dirty="0"/>
            </a:br>
            <a:endParaRPr lang="en-US" dirty="0"/>
          </a:p>
        </p:txBody>
      </p:sp>
    </p:spTree>
    <p:extLst>
      <p:ext uri="{BB962C8B-B14F-4D97-AF65-F5344CB8AC3E}">
        <p14:creationId xmlns:p14="http://schemas.microsoft.com/office/powerpoint/2010/main" val="2817843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283"/>
        <p:cNvGrpSpPr/>
        <p:nvPr/>
      </p:nvGrpSpPr>
      <p:grpSpPr>
        <a:xfrm>
          <a:off x="0" y="0"/>
          <a:ext cx="0" cy="0"/>
          <a:chOff x="0" y="0"/>
          <a:chExt cx="0" cy="0"/>
        </a:xfrm>
      </p:grpSpPr>
      <p:sp>
        <p:nvSpPr>
          <p:cNvPr id="284" name="Google Shape;284;p39"/>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285" name="Google Shape;285;p39"/>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286" name="Google Shape;286;p39"/>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287" name="Google Shape;287;p39"/>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288" name="Google Shape;288;p39"/>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What </a:t>
            </a:r>
            <a:r>
              <a:rPr lang="en" sz="2400" i="1" dirty="0">
                <a:solidFill>
                  <a:srgbClr val="666666"/>
                </a:solidFill>
              </a:rPr>
              <a:t>Woodbridge et al.</a:t>
            </a:r>
            <a:r>
              <a:rPr lang="en" sz="2400" dirty="0">
                <a:solidFill>
                  <a:srgbClr val="666666"/>
                </a:solidFill>
              </a:rPr>
              <a:t> found:</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dirty="0">
                <a:solidFill>
                  <a:srgbClr val="666666"/>
                </a:solidFill>
              </a:rPr>
              <a:t>There is no way for notebooks to </a:t>
            </a:r>
            <a:r>
              <a:rPr lang="en" sz="2400" b="1" dirty="0">
                <a:solidFill>
                  <a:srgbClr val="666666"/>
                </a:solidFill>
              </a:rPr>
              <a:t>directly express dependencies</a:t>
            </a:r>
            <a:r>
              <a:rPr lang="en" sz="2400" dirty="0">
                <a:solidFill>
                  <a:srgbClr val="666666"/>
                </a:solidFill>
              </a:rPr>
              <a:t> of published code.</a:t>
            </a:r>
            <a:endParaRPr sz="2400" dirty="0">
              <a:solidFill>
                <a:srgbClr val="666666"/>
              </a:solidFill>
            </a:endParaRPr>
          </a:p>
        </p:txBody>
      </p:sp>
    </p:spTree>
    <p:extLst>
      <p:ext uri="{BB962C8B-B14F-4D97-AF65-F5344CB8AC3E}">
        <p14:creationId xmlns:p14="http://schemas.microsoft.com/office/powerpoint/2010/main" val="3661834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p:nvPr/>
        </p:nvSpPr>
        <p:spPr>
          <a:xfrm>
            <a:off x="253200" y="1294596"/>
            <a:ext cx="8637600" cy="2809500"/>
          </a:xfrm>
          <a:prstGeom prst="rect">
            <a:avLst/>
          </a:prstGeom>
          <a:solidFill>
            <a:srgbClr val="F3F3F3"/>
          </a:solidFill>
          <a:ln>
            <a:noFill/>
          </a:ln>
        </p:spPr>
        <p:txBody>
          <a:bodyPr spcFirstLastPara="1" wrap="square" lIns="32750" tIns="32750" rIns="32750" bIns="32750" anchor="t" anchorCtr="0">
            <a:noAutofit/>
          </a:bodyPr>
          <a:lstStyle/>
          <a:p>
            <a:pPr marL="457200" marR="0" lvl="0" indent="0" algn="l" rtl="0">
              <a:lnSpc>
                <a:spcPct val="115000"/>
              </a:lnSpc>
              <a:spcBef>
                <a:spcPts val="0"/>
              </a:spcBef>
              <a:spcAft>
                <a:spcPts val="0"/>
              </a:spcAft>
              <a:buNone/>
            </a:pPr>
            <a:r>
              <a:rPr lang="en" dirty="0">
                <a:latin typeface="Courier New"/>
                <a:ea typeface="Courier New"/>
                <a:cs typeface="Courier New"/>
                <a:sym typeface="Courier New"/>
              </a:rPr>
              <a:t>###### Requirements without Version Specifiers ######`</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r>
              <a:rPr lang="en" dirty="0">
                <a:latin typeface="Courier New"/>
                <a:ea typeface="Courier New"/>
                <a:cs typeface="Courier New"/>
                <a:sym typeface="Courier New"/>
              </a:rPr>
              <a:t>nose</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r>
              <a:rPr lang="en" dirty="0">
                <a:latin typeface="Courier New"/>
                <a:ea typeface="Courier New"/>
                <a:cs typeface="Courier New"/>
                <a:sym typeface="Courier New"/>
              </a:rPr>
              <a:t>nose-</a:t>
            </a:r>
            <a:r>
              <a:rPr lang="en" dirty="0" err="1">
                <a:latin typeface="Courier New"/>
                <a:ea typeface="Courier New"/>
                <a:cs typeface="Courier New"/>
                <a:sym typeface="Courier New"/>
              </a:rPr>
              <a:t>cov</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r>
              <a:rPr lang="en" dirty="0">
                <a:latin typeface="Courier New"/>
                <a:ea typeface="Courier New"/>
                <a:cs typeface="Courier New"/>
                <a:sym typeface="Courier New"/>
              </a:rPr>
              <a:t>beautifulsoup4</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r>
              <a:rPr lang="en" dirty="0">
                <a:latin typeface="Courier New"/>
                <a:ea typeface="Courier New"/>
                <a:cs typeface="Courier New"/>
                <a:sym typeface="Courier New"/>
              </a:rPr>
              <a:t>###### Requirements with Version Specifiers ######`</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r>
              <a:rPr lang="en" dirty="0" err="1">
                <a:latin typeface="Courier New"/>
                <a:ea typeface="Courier New"/>
                <a:cs typeface="Courier New"/>
                <a:sym typeface="Courier New"/>
              </a:rPr>
              <a:t>docopt</a:t>
            </a:r>
            <a:r>
              <a:rPr lang="en" dirty="0">
                <a:latin typeface="Courier New"/>
                <a:ea typeface="Courier New"/>
                <a:cs typeface="Courier New"/>
                <a:sym typeface="Courier New"/>
              </a:rPr>
              <a:t> </a:t>
            </a:r>
            <a:r>
              <a:rPr lang="en" b="1" dirty="0">
                <a:latin typeface="Courier New"/>
                <a:ea typeface="Courier New"/>
                <a:cs typeface="Courier New"/>
                <a:sym typeface="Courier New"/>
              </a:rPr>
              <a:t>==</a:t>
            </a:r>
            <a:r>
              <a:rPr lang="en" dirty="0">
                <a:latin typeface="Courier New"/>
                <a:ea typeface="Courier New"/>
                <a:cs typeface="Courier New"/>
                <a:sym typeface="Courier New"/>
              </a:rPr>
              <a:t> 0.6.1           # Version Matching. Must be version 0.6.1</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r>
              <a:rPr lang="en" dirty="0">
                <a:latin typeface="Courier New"/>
                <a:ea typeface="Courier New"/>
                <a:cs typeface="Courier New"/>
                <a:sym typeface="Courier New"/>
              </a:rPr>
              <a:t>keyring &gt;</a:t>
            </a:r>
            <a:r>
              <a:rPr lang="en" b="1" dirty="0">
                <a:latin typeface="Courier New"/>
                <a:ea typeface="Courier New"/>
                <a:cs typeface="Courier New"/>
                <a:sym typeface="Courier New"/>
              </a:rPr>
              <a:t>=</a:t>
            </a:r>
            <a:r>
              <a:rPr lang="en" dirty="0">
                <a:latin typeface="Courier New"/>
                <a:ea typeface="Courier New"/>
                <a:cs typeface="Courier New"/>
                <a:sym typeface="Courier New"/>
              </a:rPr>
              <a:t> 4.1.1          # Minimum version 4.1.1</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r>
              <a:rPr lang="en" dirty="0">
                <a:latin typeface="Courier New"/>
                <a:ea typeface="Courier New"/>
                <a:cs typeface="Courier New"/>
                <a:sym typeface="Courier New"/>
              </a:rPr>
              <a:t>coverage !</a:t>
            </a:r>
            <a:r>
              <a:rPr lang="en" b="1" dirty="0">
                <a:latin typeface="Courier New"/>
                <a:ea typeface="Courier New"/>
                <a:cs typeface="Courier New"/>
                <a:sym typeface="Courier New"/>
              </a:rPr>
              <a:t>=</a:t>
            </a:r>
            <a:r>
              <a:rPr lang="en" dirty="0">
                <a:latin typeface="Courier New"/>
                <a:ea typeface="Courier New"/>
                <a:cs typeface="Courier New"/>
                <a:sym typeface="Courier New"/>
              </a:rPr>
              <a:t> 3.5           # Version Exclusion. Anything except version 3.5</a:t>
            </a:r>
            <a:endParaRPr dirty="0">
              <a:latin typeface="Courier New"/>
              <a:ea typeface="Courier New"/>
              <a:cs typeface="Courier New"/>
              <a:sym typeface="Courier New"/>
            </a:endParaRPr>
          </a:p>
          <a:p>
            <a:pPr marL="0" marR="177800" lvl="0" indent="457200" algn="l" rtl="0">
              <a:lnSpc>
                <a:spcPct val="150000"/>
              </a:lnSpc>
              <a:spcBef>
                <a:spcPts val="0"/>
              </a:spcBef>
              <a:spcAft>
                <a:spcPts val="0"/>
              </a:spcAft>
              <a:buClr>
                <a:schemeClr val="dk1"/>
              </a:buClr>
              <a:buSzPts val="1100"/>
              <a:buFont typeface="Arial"/>
              <a:buNone/>
            </a:pPr>
            <a:r>
              <a:rPr lang="en" dirty="0" err="1">
                <a:latin typeface="Courier New"/>
                <a:ea typeface="Courier New"/>
                <a:cs typeface="Courier New"/>
                <a:sym typeface="Courier New"/>
              </a:rPr>
              <a:t>Mopidy-Dirble</a:t>
            </a:r>
            <a:r>
              <a:rPr lang="en" dirty="0">
                <a:latin typeface="Courier New"/>
                <a:ea typeface="Courier New"/>
                <a:cs typeface="Courier New"/>
                <a:sym typeface="Courier New"/>
              </a:rPr>
              <a:t> ~</a:t>
            </a:r>
            <a:r>
              <a:rPr lang="en" b="1" dirty="0">
                <a:latin typeface="Courier New"/>
                <a:ea typeface="Courier New"/>
                <a:cs typeface="Courier New"/>
                <a:sym typeface="Courier New"/>
              </a:rPr>
              <a:t>=</a:t>
            </a:r>
            <a:r>
              <a:rPr lang="en" dirty="0">
                <a:latin typeface="Courier New"/>
                <a:ea typeface="Courier New"/>
                <a:cs typeface="Courier New"/>
                <a:sym typeface="Courier New"/>
              </a:rPr>
              <a:t> 1.1      # Compatible release. Same as &gt;= 1.1, == 1.*</a:t>
            </a:r>
            <a:endParaRPr dirty="0">
              <a:latin typeface="Courier New"/>
              <a:ea typeface="Courier New"/>
              <a:cs typeface="Courier New"/>
              <a:sym typeface="Courier New"/>
            </a:endParaRPr>
          </a:p>
          <a:p>
            <a:pPr marL="457200" marR="0" lvl="0" indent="0" algn="l" rtl="0">
              <a:lnSpc>
                <a:spcPct val="115000"/>
              </a:lnSpc>
              <a:spcBef>
                <a:spcPts val="0"/>
              </a:spcBef>
              <a:spcAft>
                <a:spcPts val="0"/>
              </a:spcAft>
              <a:buNone/>
            </a:pPr>
            <a:endParaRPr sz="2400" dirty="0">
              <a:latin typeface="Open Sans"/>
              <a:ea typeface="Open Sans"/>
              <a:cs typeface="Open Sans"/>
              <a:sym typeface="Open Sans"/>
            </a:endParaRPr>
          </a:p>
        </p:txBody>
      </p:sp>
      <p:sp>
        <p:nvSpPr>
          <p:cNvPr id="151" name="Google Shape;151;p27"/>
          <p:cNvSpPr txBox="1"/>
          <p:nvPr/>
        </p:nvSpPr>
        <p:spPr>
          <a:xfrm>
            <a:off x="330850" y="611244"/>
            <a:ext cx="7953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666666"/>
                </a:solidFill>
                <a:latin typeface="Open Sans"/>
                <a:ea typeface="Open Sans"/>
                <a:cs typeface="Open Sans"/>
                <a:sym typeface="Open Sans"/>
              </a:rPr>
              <a:t>Dependencies in Python</a:t>
            </a:r>
            <a:endParaRPr sz="2800" dirty="0">
              <a:solidFill>
                <a:srgbClr val="666666"/>
              </a:solidFill>
              <a:latin typeface="Open Sans"/>
              <a:ea typeface="Open Sans"/>
              <a:cs typeface="Open Sans"/>
              <a:sym typeface="Open Sans"/>
            </a:endParaRPr>
          </a:p>
        </p:txBody>
      </p:sp>
      <p:sp>
        <p:nvSpPr>
          <p:cNvPr id="152" name="Google Shape;152;p27"/>
          <p:cNvSpPr txBox="1"/>
          <p:nvPr/>
        </p:nvSpPr>
        <p:spPr>
          <a:xfrm>
            <a:off x="820150" y="4103346"/>
            <a:ext cx="6974700" cy="10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ighlight>
                  <a:srgbClr val="FFFFFF"/>
                </a:highlight>
                <a:latin typeface="Helvetica Neue"/>
                <a:ea typeface="Helvetica Neue"/>
                <a:cs typeface="Helvetica Neue"/>
                <a:sym typeface="Helvetica Neue"/>
                <a:hlinkClick r:id="rId3"/>
              </a:rPr>
              <a:t>Example Requirements File — pip 9.0.1 documentation</a:t>
            </a:r>
            <a:endParaRPr>
              <a:solidFill>
                <a:srgbClr val="222222"/>
              </a:solidFill>
              <a:highlight>
                <a:srgbClr val="FFFFFF"/>
              </a:highlight>
            </a:endParaRPr>
          </a:p>
        </p:txBody>
      </p:sp>
      <p:sp>
        <p:nvSpPr>
          <p:cNvPr id="5" name="Google Shape;351;p46">
            <a:extLst>
              <a:ext uri="{FF2B5EF4-FFF2-40B4-BE49-F238E27FC236}">
                <a16:creationId xmlns:a16="http://schemas.microsoft.com/office/drawing/2014/main" id="{4C3026FA-AF7E-1B45-B6AA-0DA4646B44B6}"/>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6" name="Google Shape;352;p46">
            <a:extLst>
              <a:ext uri="{FF2B5EF4-FFF2-40B4-BE49-F238E27FC236}">
                <a16:creationId xmlns:a16="http://schemas.microsoft.com/office/drawing/2014/main" id="{9FA1B7B1-DB76-5E41-9F04-1C1F2220EA7D}"/>
              </a:ext>
            </a:extLst>
          </p:cNvPr>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7" name="Google Shape;353;p46">
            <a:extLst>
              <a:ext uri="{FF2B5EF4-FFF2-40B4-BE49-F238E27FC236}">
                <a16:creationId xmlns:a16="http://schemas.microsoft.com/office/drawing/2014/main" id="{83319F4B-F7BC-2D4C-B484-D750D1861352}"/>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8" name="Google Shape;354;p46">
            <a:extLst>
              <a:ext uri="{FF2B5EF4-FFF2-40B4-BE49-F238E27FC236}">
                <a16:creationId xmlns:a16="http://schemas.microsoft.com/office/drawing/2014/main" id="{71F5F221-6BE6-B249-A10A-702E6C65BA2F}"/>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088485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p:nvPr/>
        </p:nvSpPr>
        <p:spPr>
          <a:xfrm>
            <a:off x="223050" y="3629200"/>
            <a:ext cx="8703900" cy="7614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5"/>
          <p:cNvSpPr txBox="1">
            <a:spLocks noGrp="1"/>
          </p:cNvSpPr>
          <p:nvPr>
            <p:ph type="body" idx="1"/>
          </p:nvPr>
        </p:nvSpPr>
        <p:spPr>
          <a:xfrm>
            <a:off x="311700" y="975250"/>
            <a:ext cx="71910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Exercise 4:</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Specify the run environment for your analyses.</a:t>
            </a:r>
            <a:endParaRPr sz="2400" b="1"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endParaRPr lang="en-US"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1200"/>
              </a:spcAft>
              <a:buNone/>
            </a:pPr>
            <a:r>
              <a:rPr lang="en" sz="1400" dirty="0">
                <a:solidFill>
                  <a:srgbClr val="666666"/>
                </a:solidFill>
              </a:rPr>
              <a:t>Example: </a:t>
            </a:r>
            <a:r>
              <a:rPr lang="en" sz="1400" b="1" dirty="0">
                <a:solidFill>
                  <a:srgbClr val="666666"/>
                </a:solidFill>
              </a:rPr>
              <a:t>Base Environment: Python 3.7.0</a:t>
            </a:r>
            <a:br>
              <a:rPr lang="en" sz="1400" b="1" dirty="0">
                <a:solidFill>
                  <a:srgbClr val="666666"/>
                </a:solidFill>
              </a:rPr>
            </a:br>
            <a:br>
              <a:rPr lang="en" sz="2400" dirty="0">
                <a:solidFill>
                  <a:srgbClr val="666666"/>
                </a:solidFill>
              </a:rPr>
            </a:br>
            <a:endParaRPr sz="2400" dirty="0">
              <a:solidFill>
                <a:srgbClr val="666666"/>
              </a:solidFill>
            </a:endParaRPr>
          </a:p>
        </p:txBody>
      </p:sp>
      <p:sp>
        <p:nvSpPr>
          <p:cNvPr id="341" name="Google Shape;341;p45"/>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342" name="Google Shape;342;p45"/>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343" name="Google Shape;343;p45"/>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344" name="Google Shape;344;p45"/>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28917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Tutorial History</a:t>
            </a:r>
            <a:endParaRPr dirty="0"/>
          </a:p>
        </p:txBody>
      </p:sp>
      <p:sp>
        <p:nvSpPr>
          <p:cNvPr id="81" name="Google Shape;81;p17"/>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 version of this tutorial was given at JCDL 2019, June 2–6, 2019, in Urbana-Champaign, Illinois, USA, by April </a:t>
            </a:r>
            <a:r>
              <a:rPr lang="en" sz="18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Clyburne-Sherin</a:t>
            </a: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and Xu Fei. </a:t>
            </a: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lvl="1">
              <a:lnSpc>
                <a:spcPct val="115000"/>
              </a:lnSpc>
              <a:spcBef>
                <a:spcPts val="1600"/>
              </a:spcBef>
            </a:pP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Disclaimer: April </a:t>
            </a:r>
            <a:r>
              <a:rPr lang="en" sz="18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Clyburne-Sherin</a:t>
            </a:r>
            <a:r>
              <a:rPr lang="en"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and Xu Fei were employees of Code Ocean, a software service featured prominently in this tutorial. </a:t>
            </a:r>
          </a:p>
          <a:p>
            <a:pPr lvl="0">
              <a:lnSpc>
                <a:spcPct val="115000"/>
              </a:lnSpc>
              <a:spcBef>
                <a:spcPts val="1600"/>
              </a:spcBef>
            </a:pPr>
            <a:r>
              <a:rPr lang="en-US"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After adapting her materials and obtaining her guidance, Ingram and Fox gave a version of this tutorial at ETD2019, November 6–8, 2019, in Porto, Portugal.</a:t>
            </a:r>
          </a:p>
          <a:p>
            <a:pPr lvl="0">
              <a:lnSpc>
                <a:spcPct val="115000"/>
              </a:lnSpc>
              <a:spcBef>
                <a:spcPts val="1600"/>
              </a:spcBef>
            </a:pPr>
            <a:r>
              <a:rPr lang="en-US"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Thanks go to April </a:t>
            </a:r>
            <a:r>
              <a:rPr lang="en-US" sz="1800" dirty="0" err="1">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Clyburne-Sherin</a:t>
            </a:r>
            <a:r>
              <a:rPr lang="en-US"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and Xu Fei for their prior assistance. </a:t>
            </a:r>
          </a:p>
          <a:p>
            <a:pPr marL="0" lvl="0" indent="0" algn="l" rtl="0">
              <a:lnSpc>
                <a:spcPct val="115000"/>
              </a:lnSpc>
              <a:spcBef>
                <a:spcPts val="1600"/>
              </a:spcBef>
              <a:spcAft>
                <a:spcPts val="1600"/>
              </a:spcAft>
              <a:buNone/>
            </a:pPr>
            <a:endParaRPr sz="1800" dirty="0">
              <a:solidFill>
                <a:srgbClr val="434343"/>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p:nvPr/>
        </p:nvSpPr>
        <p:spPr>
          <a:xfrm>
            <a:off x="223050" y="3213750"/>
            <a:ext cx="8703900" cy="15279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6"/>
          <p:cNvSpPr txBox="1">
            <a:spLocks noGrp="1"/>
          </p:cNvSpPr>
          <p:nvPr>
            <p:ph type="body" idx="1"/>
          </p:nvPr>
        </p:nvSpPr>
        <p:spPr>
          <a:xfrm>
            <a:off x="311700" y="975250"/>
            <a:ext cx="8538000" cy="22385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Exercise 5:</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Specify your packages and dependencies with versions.</a:t>
            </a:r>
            <a:endParaRPr sz="2400" b="1" dirty="0">
              <a:solidFill>
                <a:srgbClr val="666666"/>
              </a:solidFill>
            </a:endParaRPr>
          </a:p>
          <a:p>
            <a:pPr marL="914400" lvl="1" indent="-342900" algn="l" rtl="0">
              <a:spcBef>
                <a:spcPts val="0"/>
              </a:spcBef>
              <a:spcAft>
                <a:spcPts val="0"/>
              </a:spcAft>
              <a:buClr>
                <a:srgbClr val="666666"/>
              </a:buClr>
              <a:buSzPts val="1800"/>
              <a:buChar char="○"/>
            </a:pPr>
            <a:r>
              <a:rPr lang="en" sz="1800" dirty="0">
                <a:solidFill>
                  <a:srgbClr val="666666"/>
                </a:solidFill>
              </a:rPr>
              <a:t>pip freeze &gt; ../results/</a:t>
            </a:r>
            <a:r>
              <a:rPr lang="en" sz="1800" dirty="0" err="1">
                <a:solidFill>
                  <a:srgbClr val="666666"/>
                </a:solidFill>
              </a:rPr>
              <a:t>requirements.txt</a:t>
            </a:r>
            <a:endParaRPr sz="18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r>
              <a:rPr lang="en" sz="1400" dirty="0">
                <a:solidFill>
                  <a:srgbClr val="666666"/>
                </a:solidFill>
              </a:rPr>
              <a:t>Resource on documenting dependencies:</a:t>
            </a:r>
            <a:endParaRPr sz="1400" dirty="0">
              <a:solidFill>
                <a:srgbClr val="666666"/>
              </a:solidFill>
            </a:endParaRPr>
          </a:p>
          <a:p>
            <a:pPr marL="457200" lvl="0" indent="-317500" algn="l" rtl="0">
              <a:spcBef>
                <a:spcPts val="1200"/>
              </a:spcBef>
              <a:spcAft>
                <a:spcPts val="0"/>
              </a:spcAft>
              <a:buClr>
                <a:srgbClr val="666666"/>
              </a:buClr>
              <a:buSzPts val="1400"/>
              <a:buChar char="●"/>
            </a:pPr>
            <a:r>
              <a:rPr lang="en" sz="1400" dirty="0">
                <a:solidFill>
                  <a:srgbClr val="666666"/>
                </a:solidFill>
              </a:rPr>
              <a:t>Binder: </a:t>
            </a:r>
            <a:r>
              <a:rPr lang="en" sz="1400" u="sng" dirty="0">
                <a:solidFill>
                  <a:schemeClr val="hlink"/>
                </a:solidFill>
                <a:hlinkClick r:id="rId3"/>
              </a:rPr>
              <a:t>http://mybinder.readthedocs.io/en/latest/using.html#preparing-a-repository-for-binder</a:t>
            </a:r>
            <a:endParaRPr sz="1400" dirty="0">
              <a:solidFill>
                <a:srgbClr val="666666"/>
              </a:solidFill>
            </a:endParaRPr>
          </a:p>
          <a:p>
            <a:pPr marL="0" lvl="0" indent="0" algn="l" rtl="0">
              <a:spcBef>
                <a:spcPts val="1200"/>
              </a:spcBef>
              <a:spcAft>
                <a:spcPts val="1200"/>
              </a:spcAft>
              <a:buNone/>
            </a:pPr>
            <a:r>
              <a:rPr lang="en" sz="1400" dirty="0">
                <a:solidFill>
                  <a:srgbClr val="666666"/>
                </a:solidFill>
              </a:rPr>
              <a:t>Example: </a:t>
            </a:r>
            <a:r>
              <a:rPr lang="en" sz="1400" b="1" dirty="0" err="1">
                <a:solidFill>
                  <a:srgbClr val="666666"/>
                </a:solidFill>
              </a:rPr>
              <a:t>conda</a:t>
            </a:r>
            <a:r>
              <a:rPr lang="en" sz="1400" b="1" dirty="0">
                <a:solidFill>
                  <a:srgbClr val="666666"/>
                </a:solidFill>
              </a:rPr>
              <a:t> installer: </a:t>
            </a:r>
            <a:r>
              <a:rPr lang="en" sz="1400" b="1" dirty="0" err="1">
                <a:solidFill>
                  <a:srgbClr val="666666"/>
                </a:solidFill>
              </a:rPr>
              <a:t>jupyter</a:t>
            </a:r>
            <a:r>
              <a:rPr lang="en" sz="1400" b="1" dirty="0">
                <a:solidFill>
                  <a:srgbClr val="666666"/>
                </a:solidFill>
              </a:rPr>
              <a:t> 1.0.0, </a:t>
            </a:r>
            <a:r>
              <a:rPr lang="en" sz="1400" b="1" dirty="0" err="1">
                <a:solidFill>
                  <a:srgbClr val="666666"/>
                </a:solidFill>
              </a:rPr>
              <a:t>numpy</a:t>
            </a:r>
            <a:r>
              <a:rPr lang="en" sz="1400" b="1" dirty="0">
                <a:solidFill>
                  <a:srgbClr val="666666"/>
                </a:solidFill>
              </a:rPr>
              <a:t>, pandas, matplotlib</a:t>
            </a:r>
            <a:br>
              <a:rPr lang="en" sz="1400" b="1" dirty="0">
                <a:solidFill>
                  <a:srgbClr val="666666"/>
                </a:solidFill>
              </a:rPr>
            </a:br>
            <a:br>
              <a:rPr lang="en" sz="2400" dirty="0">
                <a:solidFill>
                  <a:srgbClr val="666666"/>
                </a:solidFill>
              </a:rPr>
            </a:br>
            <a:endParaRPr sz="2400" dirty="0">
              <a:solidFill>
                <a:srgbClr val="666666"/>
              </a:solidFill>
            </a:endParaRPr>
          </a:p>
        </p:txBody>
      </p:sp>
      <p:sp>
        <p:nvSpPr>
          <p:cNvPr id="351" name="Google Shape;351;p46"/>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352" name="Google Shape;352;p46"/>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353" name="Google Shape;353;p46"/>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354" name="Google Shape;354;p46"/>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401" name="Google Shape;401;p51"/>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402" name="Google Shape;402;p51"/>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403" name="Google Shape;403;p51"/>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pic>
        <p:nvPicPr>
          <p:cNvPr id="404" name="Google Shape;404;p51"/>
          <p:cNvPicPr preferRelativeResize="0"/>
          <p:nvPr/>
        </p:nvPicPr>
        <p:blipFill>
          <a:blip r:embed="rId3">
            <a:alphaModFix/>
          </a:blip>
          <a:stretch>
            <a:fillRect/>
          </a:stretch>
        </p:blipFill>
        <p:spPr>
          <a:xfrm>
            <a:off x="5737150" y="542075"/>
            <a:ext cx="1989085" cy="2278574"/>
          </a:xfrm>
          <a:prstGeom prst="rect">
            <a:avLst/>
          </a:prstGeom>
          <a:noFill/>
          <a:ln>
            <a:noFill/>
          </a:ln>
        </p:spPr>
      </p:pic>
      <p:grpSp>
        <p:nvGrpSpPr>
          <p:cNvPr id="405" name="Google Shape;405;p51"/>
          <p:cNvGrpSpPr/>
          <p:nvPr/>
        </p:nvGrpSpPr>
        <p:grpSpPr>
          <a:xfrm>
            <a:off x="779363" y="716175"/>
            <a:ext cx="2486829" cy="3711155"/>
            <a:chOff x="1118224" y="283725"/>
            <a:chExt cx="2090826" cy="4076400"/>
          </a:xfrm>
        </p:grpSpPr>
        <p:sp>
          <p:nvSpPr>
            <p:cNvPr id="406" name="Google Shape;406;p51"/>
            <p:cNvSpPr/>
            <p:nvPr/>
          </p:nvSpPr>
          <p:spPr>
            <a:xfrm>
              <a:off x="1178650" y="283725"/>
              <a:ext cx="2030400" cy="4076400"/>
            </a:xfrm>
            <a:prstGeom prst="rect">
              <a:avLst/>
            </a:prstGeom>
            <a:solidFill>
              <a:srgbClr val="3CA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1"/>
            <p:cNvSpPr/>
            <p:nvPr/>
          </p:nvSpPr>
          <p:spPr>
            <a:xfrm>
              <a:off x="1118224" y="341749"/>
              <a:ext cx="2048100" cy="2490600"/>
            </a:xfrm>
            <a:prstGeom prst="rect">
              <a:avLst/>
            </a:prstGeom>
            <a:solidFill>
              <a:srgbClr val="FFFFFF"/>
            </a:solidFill>
            <a:ln w="19050"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CA4DC"/>
                  </a:solidFill>
                  <a:latin typeface="Roboto"/>
                  <a:ea typeface="Roboto"/>
                  <a:cs typeface="Roboto"/>
                  <a:sym typeface="Roboto"/>
                </a:rPr>
                <a:t>Checklist</a:t>
              </a:r>
              <a:endParaRPr sz="3600">
                <a:solidFill>
                  <a:srgbClr val="3CA4DC"/>
                </a:solidFill>
                <a:latin typeface="Roboto Thin"/>
                <a:ea typeface="Roboto Thin"/>
                <a:cs typeface="Roboto Thin"/>
                <a:sym typeface="Roboto Thin"/>
              </a:endParaRPr>
            </a:p>
          </p:txBody>
        </p:sp>
        <p:sp>
          <p:nvSpPr>
            <p:cNvPr id="409" name="Google Shape;409;p51"/>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1"/>
            <p:cNvSpPr/>
            <p:nvPr/>
          </p:nvSpPr>
          <p:spPr>
            <a:xfrm>
              <a:off x="1118297" y="3118990"/>
              <a:ext cx="2030400" cy="11388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chemeClr val="lt1"/>
                </a:buClr>
                <a:buSzPts val="800"/>
                <a:buFont typeface="Roboto"/>
                <a:buChar char="●"/>
              </a:pPr>
              <a:r>
                <a:rPr lang="en" sz="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Roboto"/>
                </a:rPr>
                <a:t>Consider literate programming.</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Document each element or variable</a:t>
              </a:r>
              <a:b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b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in your dataset with a data dictionary / codebook.</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Create a README file.</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411" name="Google Shape;411;p51"/>
          <p:cNvGrpSpPr/>
          <p:nvPr/>
        </p:nvGrpSpPr>
        <p:grpSpPr>
          <a:xfrm>
            <a:off x="3328581" y="716175"/>
            <a:ext cx="2486829" cy="3711155"/>
            <a:chOff x="1118224" y="283725"/>
            <a:chExt cx="2090826" cy="4076400"/>
          </a:xfrm>
        </p:grpSpPr>
        <p:sp>
          <p:nvSpPr>
            <p:cNvPr id="412" name="Google Shape;412;p51"/>
            <p:cNvSpPr/>
            <p:nvPr/>
          </p:nvSpPr>
          <p:spPr>
            <a:xfrm>
              <a:off x="1178650" y="283725"/>
              <a:ext cx="2030400" cy="4076400"/>
            </a:xfrm>
            <a:prstGeom prst="rect">
              <a:avLst/>
            </a:prstGeom>
            <a:solidFill>
              <a:srgbClr val="359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1"/>
            <p:cNvSpPr/>
            <p:nvPr/>
          </p:nvSpPr>
          <p:spPr>
            <a:xfrm>
              <a:off x="1118224" y="341749"/>
              <a:ext cx="2048100" cy="2490600"/>
            </a:xfrm>
            <a:prstGeom prst="rect">
              <a:avLst/>
            </a:prstGeom>
            <a:solidFill>
              <a:srgbClr val="FFFFFF"/>
            </a:solidFill>
            <a:ln w="19050" cap="flat" cmpd="sng">
              <a:solidFill>
                <a:srgbClr val="3591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591C3"/>
                  </a:solidFill>
                  <a:latin typeface="Roboto"/>
                  <a:ea typeface="Roboto"/>
                  <a:cs typeface="Roboto"/>
                  <a:sym typeface="Roboto"/>
                </a:rPr>
                <a:t>Tools</a:t>
              </a:r>
              <a:endParaRPr sz="3600">
                <a:solidFill>
                  <a:srgbClr val="3591C3"/>
                </a:solidFill>
                <a:latin typeface="Roboto Thin"/>
                <a:ea typeface="Roboto Thin"/>
                <a:cs typeface="Roboto Thin"/>
                <a:sym typeface="Roboto Thin"/>
              </a:endParaRPr>
            </a:p>
          </p:txBody>
        </p:sp>
        <p:sp>
          <p:nvSpPr>
            <p:cNvPr id="415" name="Google Shape;415;p51"/>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1"/>
            <p:cNvSpPr/>
            <p:nvPr/>
          </p:nvSpPr>
          <p:spPr>
            <a:xfrm>
              <a:off x="1118302" y="3065799"/>
              <a:ext cx="2030400" cy="11922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Version control: git and GitHub tracks changes to documents and metadata</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Literate programming: knits documentation with code (</a:t>
              </a:r>
              <a:r>
                <a:rPr lang="en" sz="800" dirty="0" err="1">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Jupyter</a:t>
              </a: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Document &amp; share metadata: Code Ocean renders documentation, notebooks, and records metadata</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417" name="Google Shape;417;p51"/>
          <p:cNvGrpSpPr/>
          <p:nvPr/>
        </p:nvGrpSpPr>
        <p:grpSpPr>
          <a:xfrm>
            <a:off x="5877800" y="716175"/>
            <a:ext cx="2486829" cy="3711155"/>
            <a:chOff x="1118224" y="283725"/>
            <a:chExt cx="2090826" cy="4076400"/>
          </a:xfrm>
        </p:grpSpPr>
        <p:sp>
          <p:nvSpPr>
            <p:cNvPr id="418" name="Google Shape;418;p51"/>
            <p:cNvSpPr/>
            <p:nvPr/>
          </p:nvSpPr>
          <p:spPr>
            <a:xfrm>
              <a:off x="1178650" y="283725"/>
              <a:ext cx="2030400" cy="4076400"/>
            </a:xfrm>
            <a:prstGeom prst="rect">
              <a:avLst/>
            </a:prstGeom>
            <a:solidFill>
              <a:srgbClr val="2C7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1"/>
            <p:cNvSpPr/>
            <p:nvPr/>
          </p:nvSpPr>
          <p:spPr>
            <a:xfrm>
              <a:off x="1118224" y="341749"/>
              <a:ext cx="2048100" cy="2490600"/>
            </a:xfrm>
            <a:prstGeom prst="rect">
              <a:avLst/>
            </a:prstGeom>
            <a:solidFill>
              <a:srgbClr val="FFFFFF"/>
            </a:solidFill>
            <a:ln w="19050" cap="flat" cmpd="sng">
              <a:solidFill>
                <a:srgbClr val="2C78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1"/>
            <p:cNvSpPr/>
            <p:nvPr/>
          </p:nvSpPr>
          <p:spPr>
            <a:xfrm>
              <a:off x="1118349" y="470593"/>
              <a:ext cx="20304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2C78A2"/>
                  </a:solidFill>
                  <a:latin typeface="Roboto"/>
                  <a:ea typeface="Roboto"/>
                  <a:cs typeface="Roboto"/>
                  <a:sym typeface="Roboto"/>
                </a:rPr>
                <a:t>Resources</a:t>
              </a:r>
              <a:endParaRPr sz="3600">
                <a:solidFill>
                  <a:srgbClr val="2C78A2"/>
                </a:solidFill>
                <a:latin typeface="Roboto Thin"/>
                <a:ea typeface="Roboto Thin"/>
                <a:cs typeface="Roboto Thin"/>
                <a:sym typeface="Roboto Thin"/>
              </a:endParaRPr>
            </a:p>
          </p:txBody>
        </p:sp>
        <p:sp>
          <p:nvSpPr>
            <p:cNvPr id="421" name="Google Shape;421;p51"/>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1"/>
            <p:cNvSpPr/>
            <p:nvPr/>
          </p:nvSpPr>
          <p:spPr>
            <a:xfrm>
              <a:off x="1118308" y="2832357"/>
              <a:ext cx="2090700" cy="1425600"/>
            </a:xfrm>
            <a:prstGeom prst="rect">
              <a:avLst/>
            </a:prstGeom>
            <a:noFill/>
            <a:ln>
              <a:noFill/>
            </a:ln>
          </p:spPr>
          <p:txBody>
            <a:bodyPr spcFirstLastPara="1" wrap="square" lIns="91425" tIns="91425" rIns="91425" bIns="91425" anchor="t" anchorCtr="0">
              <a:noAutofit/>
            </a:bodyPr>
            <a:lstStyle/>
            <a:p>
              <a:pPr marL="457200" lvl="0" indent="-273050" algn="l" rtl="0">
                <a:lnSpc>
                  <a:spcPct val="115000"/>
                </a:lnSpc>
                <a:spcBef>
                  <a:spcPts val="0"/>
                </a:spcBef>
                <a:spcAft>
                  <a:spcPts val="0"/>
                </a:spcAft>
                <a:buClr>
                  <a:srgbClr val="FFFFFF"/>
                </a:buClr>
                <a:buSzPts val="700"/>
                <a:buFont typeface="Roboto"/>
                <a:buChar char="●"/>
              </a:pPr>
              <a:r>
                <a:rPr lang="en" sz="700" dirty="0" err="1">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DataONE</a:t>
              </a:r>
              <a:r>
                <a:rPr lang="en"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 </a:t>
              </a:r>
              <a:r>
                <a:rPr lang="en" sz="7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4"/>
                </a:rPr>
                <a:t>https://www.dataone.org/best-practices/create-data-dictionary </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3050" algn="l" rtl="0">
                <a:lnSpc>
                  <a:spcPct val="115000"/>
                </a:lnSpc>
                <a:spcBef>
                  <a:spcPts val="0"/>
                </a:spcBef>
                <a:spcAft>
                  <a:spcPts val="0"/>
                </a:spcAft>
                <a:buClr>
                  <a:srgbClr val="FFFFFF"/>
                </a:buClr>
                <a:buSzPts val="700"/>
                <a:buFont typeface="Roboto"/>
                <a:buChar char="●"/>
              </a:pPr>
              <a:r>
                <a:rPr lang="en"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Cornell: </a:t>
              </a:r>
              <a:r>
                <a:rPr lang="en" sz="7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5"/>
                </a:rPr>
                <a:t>https://data.research.cornell.edu/content/readme</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3050" algn="l" rtl="0">
                <a:lnSpc>
                  <a:spcPct val="115000"/>
                </a:lnSpc>
                <a:spcBef>
                  <a:spcPts val="0"/>
                </a:spcBef>
                <a:spcAft>
                  <a:spcPts val="0"/>
                </a:spcAft>
                <a:buClr>
                  <a:srgbClr val="FFFFFF"/>
                </a:buClr>
                <a:buSzPts val="700"/>
                <a:buFont typeface="Roboto"/>
                <a:buChar char="●"/>
              </a:pPr>
              <a:r>
                <a:rPr lang="en"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Digital Curation Center: </a:t>
              </a:r>
              <a:r>
                <a:rPr lang="en" sz="7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6"/>
                </a:rPr>
                <a:t>http://www.dcc.ac.uk/resources/how-guides/license-research-data</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3050" algn="l" rtl="0">
                <a:lnSpc>
                  <a:spcPct val="115000"/>
                </a:lnSpc>
                <a:spcBef>
                  <a:spcPts val="0"/>
                </a:spcBef>
                <a:spcAft>
                  <a:spcPts val="0"/>
                </a:spcAft>
                <a:buClr>
                  <a:srgbClr val="FFFFFF"/>
                </a:buClr>
                <a:buSzPts val="700"/>
                <a:buFont typeface="Roboto"/>
                <a:buChar char="●"/>
              </a:pPr>
              <a:r>
                <a:rPr lang="en"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OSI: </a:t>
              </a:r>
              <a:r>
                <a:rPr lang="en" sz="7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7"/>
                </a:rPr>
                <a:t>https://opensource.org/licenses</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pic>
        <p:nvPicPr>
          <p:cNvPr id="423" name="Google Shape;423;p51" title="Github logo"/>
          <p:cNvPicPr preferRelativeResize="0"/>
          <p:nvPr/>
        </p:nvPicPr>
        <p:blipFill>
          <a:blip r:embed="rId8">
            <a:alphaModFix/>
          </a:blip>
          <a:stretch>
            <a:fillRect/>
          </a:stretch>
        </p:blipFill>
        <p:spPr>
          <a:xfrm>
            <a:off x="3529874" y="1637800"/>
            <a:ext cx="900410" cy="264275"/>
          </a:xfrm>
          <a:prstGeom prst="rect">
            <a:avLst/>
          </a:prstGeom>
          <a:noFill/>
          <a:ln>
            <a:noFill/>
          </a:ln>
        </p:spPr>
      </p:pic>
      <p:pic>
        <p:nvPicPr>
          <p:cNvPr id="424" name="Google Shape;424;p51" title="Screenshot showing a Codebook example"/>
          <p:cNvPicPr preferRelativeResize="0"/>
          <p:nvPr/>
        </p:nvPicPr>
        <p:blipFill rotWithShape="1">
          <a:blip r:embed="rId9">
            <a:alphaModFix/>
          </a:blip>
          <a:srcRect b="63407"/>
          <a:stretch/>
        </p:blipFill>
        <p:spPr>
          <a:xfrm>
            <a:off x="938125" y="1539151"/>
            <a:ext cx="1813026" cy="825549"/>
          </a:xfrm>
          <a:prstGeom prst="rect">
            <a:avLst/>
          </a:prstGeom>
          <a:noFill/>
          <a:ln w="9525" cap="flat" cmpd="sng">
            <a:solidFill>
              <a:srgbClr val="000000"/>
            </a:solidFill>
            <a:prstDash val="solid"/>
            <a:round/>
            <a:headEnd type="none" w="sm" len="sm"/>
            <a:tailEnd type="none" w="sm" len="sm"/>
          </a:ln>
        </p:spPr>
      </p:pic>
      <p:pic>
        <p:nvPicPr>
          <p:cNvPr id="425" name="Google Shape;425;p51" title="Screenshot showing a README.txt file"/>
          <p:cNvPicPr preferRelativeResize="0"/>
          <p:nvPr/>
        </p:nvPicPr>
        <p:blipFill rotWithShape="1">
          <a:blip r:embed="rId10">
            <a:alphaModFix/>
          </a:blip>
          <a:srcRect b="53617"/>
          <a:stretch/>
        </p:blipFill>
        <p:spPr>
          <a:xfrm>
            <a:off x="1249150" y="1991526"/>
            <a:ext cx="1858300" cy="935875"/>
          </a:xfrm>
          <a:prstGeom prst="rect">
            <a:avLst/>
          </a:prstGeom>
          <a:noFill/>
          <a:ln w="9525" cap="flat" cmpd="sng">
            <a:solidFill>
              <a:srgbClr val="000000"/>
            </a:solidFill>
            <a:prstDash val="solid"/>
            <a:round/>
            <a:headEnd type="none" w="sm" len="sm"/>
            <a:tailEnd type="none" w="sm" len="sm"/>
          </a:ln>
        </p:spPr>
      </p:pic>
      <p:pic>
        <p:nvPicPr>
          <p:cNvPr id="426" name="Google Shape;426;p51" title="Digital Curation Center logo"/>
          <p:cNvPicPr preferRelativeResize="0"/>
          <p:nvPr/>
        </p:nvPicPr>
        <p:blipFill>
          <a:blip r:embed="rId11">
            <a:alphaModFix/>
          </a:blip>
          <a:stretch>
            <a:fillRect/>
          </a:stretch>
        </p:blipFill>
        <p:spPr>
          <a:xfrm>
            <a:off x="6006774" y="1637799"/>
            <a:ext cx="1719450" cy="264275"/>
          </a:xfrm>
          <a:prstGeom prst="rect">
            <a:avLst/>
          </a:prstGeom>
          <a:noFill/>
          <a:ln>
            <a:noFill/>
          </a:ln>
        </p:spPr>
      </p:pic>
      <p:pic>
        <p:nvPicPr>
          <p:cNvPr id="427" name="Google Shape;427;p51" title="Screenshot of popular OSI approved licenses"/>
          <p:cNvPicPr preferRelativeResize="0"/>
          <p:nvPr/>
        </p:nvPicPr>
        <p:blipFill>
          <a:blip r:embed="rId12">
            <a:alphaModFix/>
          </a:blip>
          <a:stretch>
            <a:fillRect/>
          </a:stretch>
        </p:blipFill>
        <p:spPr>
          <a:xfrm>
            <a:off x="6399681" y="1954106"/>
            <a:ext cx="1770775" cy="973300"/>
          </a:xfrm>
          <a:prstGeom prst="rect">
            <a:avLst/>
          </a:prstGeom>
          <a:noFill/>
          <a:ln w="9525" cap="flat" cmpd="sng">
            <a:solidFill>
              <a:srgbClr val="000000"/>
            </a:solidFill>
            <a:prstDash val="solid"/>
            <a:round/>
            <a:headEnd type="none" w="sm" len="sm"/>
            <a:tailEnd type="none" w="sm" len="sm"/>
          </a:ln>
        </p:spPr>
      </p:pic>
      <p:pic>
        <p:nvPicPr>
          <p:cNvPr id="428" name="Google Shape;428;p51" title="Jupyter logo">
            <a:hlinkClick r:id="rId13"/>
          </p:cNvPr>
          <p:cNvPicPr preferRelativeResize="0"/>
          <p:nvPr/>
        </p:nvPicPr>
        <p:blipFill>
          <a:blip r:embed="rId14">
            <a:alphaModFix/>
          </a:blip>
          <a:stretch>
            <a:fillRect/>
          </a:stretch>
        </p:blipFill>
        <p:spPr>
          <a:xfrm>
            <a:off x="4054926" y="2034653"/>
            <a:ext cx="1034138" cy="499499"/>
          </a:xfrm>
          <a:prstGeom prst="rect">
            <a:avLst/>
          </a:prstGeom>
          <a:noFill/>
          <a:ln>
            <a:noFill/>
          </a:ln>
        </p:spPr>
      </p:pic>
      <p:pic>
        <p:nvPicPr>
          <p:cNvPr id="429" name="Google Shape;429;p51" title="Code Ocean logo"/>
          <p:cNvPicPr preferRelativeResize="0"/>
          <p:nvPr/>
        </p:nvPicPr>
        <p:blipFill>
          <a:blip r:embed="rId15">
            <a:alphaModFix/>
          </a:blip>
          <a:stretch>
            <a:fillRect/>
          </a:stretch>
        </p:blipFill>
        <p:spPr>
          <a:xfrm>
            <a:off x="4199072" y="2666722"/>
            <a:ext cx="1428924" cy="235150"/>
          </a:xfrm>
          <a:prstGeom prst="rect">
            <a:avLst/>
          </a:prstGeom>
          <a:noFill/>
          <a:ln>
            <a:noFill/>
          </a:ln>
        </p:spPr>
      </p:pic>
      <p:sp>
        <p:nvSpPr>
          <p:cNvPr id="430" name="Google Shape;430;p51"/>
          <p:cNvSpPr/>
          <p:nvPr/>
        </p:nvSpPr>
        <p:spPr>
          <a:xfrm rot="10800000">
            <a:off x="8229600" y="0"/>
            <a:ext cx="914400" cy="9126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31" name="Google Shape;431;p51"/>
          <p:cNvSpPr/>
          <p:nvPr/>
        </p:nvSpPr>
        <p:spPr>
          <a:xfrm>
            <a:off x="8229600" y="0"/>
            <a:ext cx="914400" cy="912600"/>
          </a:xfrm>
          <a:prstGeom prst="rtTriangle">
            <a:avLst/>
          </a:prstGeom>
          <a:solidFill>
            <a:srgbClr val="FFFFFF"/>
          </a:solidFill>
          <a:ln w="9525" cap="flat" cmpd="sng">
            <a:solidFill>
              <a:srgbClr val="2C78A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1"/>
          <p:cNvSpPr txBox="1"/>
          <p:nvPr/>
        </p:nvSpPr>
        <p:spPr>
          <a:xfrm>
            <a:off x="8167750" y="483325"/>
            <a:ext cx="7683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434343"/>
                </a:solidFill>
                <a:latin typeface="Impact"/>
                <a:ea typeface="Impact"/>
                <a:cs typeface="Impact"/>
                <a:sym typeface="Impact"/>
              </a:rPr>
              <a:t>Reference </a:t>
            </a:r>
            <a:endParaRPr sz="1000">
              <a:solidFill>
                <a:srgbClr val="434343"/>
              </a:solidFill>
              <a:latin typeface="Impact"/>
              <a:ea typeface="Impact"/>
              <a:cs typeface="Impact"/>
              <a:sym typeface="Impact"/>
            </a:endParaRPr>
          </a:p>
          <a:p>
            <a:pPr marL="0" lvl="0" indent="0" algn="l" rtl="0">
              <a:spcBef>
                <a:spcPts val="0"/>
              </a:spcBef>
              <a:spcAft>
                <a:spcPts val="0"/>
              </a:spcAft>
              <a:buNone/>
            </a:pPr>
            <a:r>
              <a:rPr lang="en" sz="1000">
                <a:solidFill>
                  <a:srgbClr val="434343"/>
                </a:solidFill>
                <a:latin typeface="Impact"/>
                <a:ea typeface="Impact"/>
                <a:cs typeface="Impact"/>
                <a:sym typeface="Impact"/>
              </a:rPr>
              <a:t>Slide</a:t>
            </a:r>
            <a:endParaRPr sz="1000">
              <a:solidFill>
                <a:srgbClr val="434343"/>
              </a:solidFill>
              <a:latin typeface="Impact"/>
              <a:ea typeface="Impact"/>
              <a:cs typeface="Impact"/>
              <a:sym typeface="Impac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11700" y="293350"/>
            <a:ext cx="4168200" cy="40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Lobster"/>
                <a:ea typeface="Lobster"/>
                <a:cs typeface="Lobster"/>
                <a:sym typeface="Lobster"/>
              </a:rPr>
              <a:t>Questions? </a:t>
            </a:r>
            <a:endParaRPr sz="2400"/>
          </a:p>
          <a:p>
            <a:pPr marL="0" lvl="0" indent="0" algn="ctr" rtl="0">
              <a:spcBef>
                <a:spcPts val="0"/>
              </a:spcBef>
              <a:spcAft>
                <a:spcPts val="0"/>
              </a:spcAft>
              <a:buNone/>
            </a:pPr>
            <a:r>
              <a:rPr lang="en" sz="2400"/>
              <a:t> </a:t>
            </a:r>
            <a:endParaRPr sz="2400"/>
          </a:p>
        </p:txBody>
      </p:sp>
      <p:pic>
        <p:nvPicPr>
          <p:cNvPr id="191" name="Google Shape;191;p32"/>
          <p:cNvPicPr preferRelativeResize="0"/>
          <p:nvPr/>
        </p:nvPicPr>
        <p:blipFill>
          <a:blip r:embed="rId3">
            <a:alphaModFix/>
          </a:blip>
          <a:stretch>
            <a:fillRect/>
          </a:stretch>
        </p:blipFill>
        <p:spPr>
          <a:xfrm>
            <a:off x="4468950" y="1115499"/>
            <a:ext cx="4168248" cy="2687652"/>
          </a:xfrm>
          <a:prstGeom prst="rect">
            <a:avLst/>
          </a:prstGeom>
          <a:noFill/>
          <a:ln>
            <a:noFill/>
          </a:ln>
        </p:spPr>
      </p:pic>
    </p:spTree>
    <p:extLst>
      <p:ext uri="{BB962C8B-B14F-4D97-AF65-F5344CB8AC3E}">
        <p14:creationId xmlns:p14="http://schemas.microsoft.com/office/powerpoint/2010/main" val="573070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311700" y="293350"/>
            <a:ext cx="4761000" cy="40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Lobster"/>
                <a:ea typeface="Lobster"/>
                <a:cs typeface="Lobster"/>
                <a:sym typeface="Lobster"/>
              </a:rPr>
              <a:t>BREAK </a:t>
            </a:r>
            <a:endParaRPr sz="2400"/>
          </a:p>
          <a:p>
            <a:pPr marL="0" lvl="0" indent="0" algn="ctr" rtl="0">
              <a:spcBef>
                <a:spcPts val="0"/>
              </a:spcBef>
              <a:spcAft>
                <a:spcPts val="0"/>
              </a:spcAft>
              <a:buNone/>
            </a:pPr>
            <a:r>
              <a:rPr lang="en" sz="2400"/>
              <a:t> </a:t>
            </a:r>
            <a:endParaRPr sz="2400"/>
          </a:p>
        </p:txBody>
      </p:sp>
      <p:pic>
        <p:nvPicPr>
          <p:cNvPr id="334" name="Google Shape;334;p44" title="Adorable sleeping puppy"/>
          <p:cNvPicPr preferRelativeResize="0"/>
          <p:nvPr/>
        </p:nvPicPr>
        <p:blipFill>
          <a:blip r:embed="rId3">
            <a:alphaModFix/>
          </a:blip>
          <a:stretch>
            <a:fillRect/>
          </a:stretch>
        </p:blipFill>
        <p:spPr>
          <a:xfrm>
            <a:off x="5072800" y="548900"/>
            <a:ext cx="3469558" cy="38208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93" name="Google Shape;93;p19"/>
          <p:cNvSpPr txBox="1">
            <a:spLocks noGrp="1"/>
          </p:cNvSpPr>
          <p:nvPr>
            <p:ph type="body" idx="1"/>
          </p:nvPr>
        </p:nvSpPr>
        <p:spPr>
          <a:xfrm>
            <a:off x="311700" y="944825"/>
            <a:ext cx="4245900" cy="36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dirty="0">
                <a:latin typeface="Open Sans"/>
                <a:ea typeface="Open Sans"/>
                <a:cs typeface="Open Sans"/>
                <a:sym typeface="Open Sans"/>
              </a:rPr>
              <a:t>Introduction</a:t>
            </a:r>
            <a:endParaRPr sz="1600" b="1" i="1" dirty="0">
              <a:latin typeface="Open Sans"/>
              <a:ea typeface="Open Sans"/>
              <a:cs typeface="Open Sans"/>
              <a:sym typeface="Open Sans"/>
            </a:endParaRPr>
          </a:p>
          <a:p>
            <a:pPr marL="0" lvl="0" indent="0" algn="l" rtl="0">
              <a:lnSpc>
                <a:spcPct val="100000"/>
              </a:lnSpc>
              <a:spcBef>
                <a:spcPts val="1600"/>
              </a:spcBef>
              <a:spcAft>
                <a:spcPts val="0"/>
              </a:spcAft>
              <a:buNone/>
            </a:pPr>
            <a:r>
              <a:rPr lang="en" sz="1600" b="1" dirty="0">
                <a:latin typeface="Open Sans"/>
                <a:ea typeface="Open Sans"/>
                <a:cs typeface="Open Sans"/>
                <a:sym typeface="Open Sans"/>
              </a:rPr>
              <a:t>Organization</a:t>
            </a:r>
            <a:endParaRPr sz="1600" b="1"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1: One repository</a:t>
            </a:r>
            <a:endParaRPr sz="1600"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2: Separate code &amp; data</a:t>
            </a:r>
            <a:endParaRPr sz="1600" i="1" dirty="0">
              <a:latin typeface="Open Sans"/>
              <a:ea typeface="Open Sans"/>
              <a:cs typeface="Open Sans"/>
              <a:sym typeface="Open Sans"/>
            </a:endParaRPr>
          </a:p>
          <a:p>
            <a:pPr marL="0" lvl="0" indent="0" algn="l" rtl="0">
              <a:spcBef>
                <a:spcPts val="1600"/>
              </a:spcBef>
              <a:spcAft>
                <a:spcPts val="0"/>
              </a:spcAft>
              <a:buClr>
                <a:schemeClr val="dk1"/>
              </a:buClr>
              <a:buSzPts val="1100"/>
              <a:buFont typeface="Arial"/>
              <a:buNone/>
            </a:pPr>
            <a:r>
              <a:rPr lang="en" sz="1600" b="1" dirty="0">
                <a:latin typeface="Open Sans"/>
                <a:ea typeface="Open Sans"/>
                <a:cs typeface="Open Sans"/>
                <a:sym typeface="Open Sans"/>
              </a:rPr>
              <a:t>Documentation</a:t>
            </a:r>
            <a:endParaRPr sz="1600" b="1" dirty="0">
              <a:latin typeface="Open Sans"/>
              <a:ea typeface="Open Sans"/>
              <a:cs typeface="Open Sans"/>
              <a:sym typeface="Open Sans"/>
            </a:endParaRPr>
          </a:p>
          <a:p>
            <a:pPr indent="-330200">
              <a:buSzPts val="1600"/>
              <a:buFont typeface="Open Sans"/>
              <a:buChar char="●"/>
            </a:pPr>
            <a:r>
              <a:rPr lang="en" sz="1600" dirty="0">
                <a:latin typeface="Open Sans"/>
                <a:ea typeface="Open Sans"/>
                <a:cs typeface="Open Sans"/>
                <a:sym typeface="Open Sans"/>
              </a:rPr>
              <a:t>Exercise 3: </a:t>
            </a:r>
            <a:r>
              <a:rPr lang="en-US" sz="1600" dirty="0">
                <a:latin typeface="Open Sans"/>
                <a:ea typeface="Open Sans"/>
                <a:cs typeface="Open Sans"/>
                <a:sym typeface="Open Sans"/>
              </a:rPr>
              <a:t>Document data &amp; code</a:t>
            </a:r>
            <a:endParaRPr lang="en-US" sz="1600" i="1"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4: Specify run environment</a:t>
            </a:r>
            <a:endParaRPr sz="1600"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5: Specify dependencies</a:t>
            </a:r>
            <a:endParaRPr sz="1600" dirty="0"/>
          </a:p>
          <a:p>
            <a:pPr marL="0" lvl="0" indent="0" algn="l" rtl="0">
              <a:spcBef>
                <a:spcPts val="1600"/>
              </a:spcBef>
              <a:spcAft>
                <a:spcPts val="0"/>
              </a:spcAft>
              <a:buNone/>
            </a:pPr>
            <a:endParaRPr sz="1600" dirty="0"/>
          </a:p>
          <a:p>
            <a:pPr marL="0" lvl="0" indent="0" algn="l" rtl="0">
              <a:spcBef>
                <a:spcPts val="1600"/>
              </a:spcBef>
              <a:spcAft>
                <a:spcPts val="1600"/>
              </a:spcAft>
              <a:buClr>
                <a:schemeClr val="dk1"/>
              </a:buClr>
              <a:buSzPts val="1100"/>
              <a:buFont typeface="Arial"/>
              <a:buNone/>
            </a:pPr>
            <a:endParaRPr sz="1600" dirty="0"/>
          </a:p>
        </p:txBody>
      </p:sp>
      <p:sp>
        <p:nvSpPr>
          <p:cNvPr id="94" name="Google Shape;94;p19"/>
          <p:cNvSpPr txBox="1"/>
          <p:nvPr/>
        </p:nvSpPr>
        <p:spPr>
          <a:xfrm>
            <a:off x="4703125" y="865325"/>
            <a:ext cx="4237200" cy="370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b="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Automation</a:t>
            </a:r>
            <a:endParaRPr sz="1600" b="1" dirty="0">
              <a:solidFill>
                <a:schemeClr val="dk2"/>
              </a:solidFill>
              <a:latin typeface="Open Sans"/>
              <a:ea typeface="Open Sans"/>
              <a:cs typeface="Open Sans"/>
              <a:sym typeface="Open Sans"/>
            </a:endParaRPr>
          </a:p>
          <a:p>
            <a:pPr marL="457200" lvl="0" indent="-330200">
              <a:lnSpc>
                <a:spcPct val="115000"/>
              </a:lnSpc>
              <a:buClr>
                <a:schemeClr val="dk2"/>
              </a:buClr>
              <a:buSzPts val="1600"/>
              <a:buFont typeface="Open Sans"/>
              <a:buChar char="●"/>
            </a:pPr>
            <a:r>
              <a:rPr lang="en-US" sz="1600" dirty="0">
                <a:solidFill>
                  <a:schemeClr val="dk2"/>
                </a:solidFill>
                <a:latin typeface="Open Sans"/>
                <a:ea typeface="Open Sans"/>
                <a:cs typeface="Open Sans"/>
                <a:sym typeface="Open Sans"/>
              </a:rPr>
              <a:t>Exercise 6: Containerization</a:t>
            </a: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7: Create a master script</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8: Create relative paths</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i="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Dissemination</a:t>
            </a:r>
            <a:endParaRPr sz="1600" i="1"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9: Specify a license</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10: Share your code!</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chemeClr val="dk2"/>
              </a:solidFill>
              <a:latin typeface="Open Sans"/>
              <a:ea typeface="Open Sans"/>
              <a:cs typeface="Open Sans"/>
              <a:sym typeface="Open Sa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93733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3"/>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473" name="Google Shape;473;p53"/>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474" name="Google Shape;474;p53"/>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475" name="Google Shape;475;p53"/>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476" name="Google Shape;476;p53"/>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What </a:t>
            </a:r>
            <a:r>
              <a:rPr lang="en" sz="2400" i="1">
                <a:solidFill>
                  <a:srgbClr val="666666"/>
                </a:solidFill>
              </a:rPr>
              <a:t>Woodbridge et al.</a:t>
            </a:r>
            <a:r>
              <a:rPr lang="en" sz="2400">
                <a:solidFill>
                  <a:srgbClr val="666666"/>
                </a:solidFill>
              </a:rPr>
              <a:t> found:</a:t>
            </a:r>
            <a:endParaRPr sz="2400">
              <a:solidFill>
                <a:srgbClr val="666666"/>
              </a:solidFill>
            </a:endParaRPr>
          </a:p>
          <a:p>
            <a:pPr marL="457200" lvl="0" indent="-381000" algn="l" rtl="0">
              <a:spcBef>
                <a:spcPts val="1200"/>
              </a:spcBef>
              <a:spcAft>
                <a:spcPts val="0"/>
              </a:spcAft>
              <a:buClr>
                <a:srgbClr val="666666"/>
              </a:buClr>
              <a:buSzPts val="2400"/>
              <a:buChar char="●"/>
            </a:pPr>
            <a:r>
              <a:rPr lang="en" sz="2400" b="1">
                <a:solidFill>
                  <a:srgbClr val="666666"/>
                </a:solidFill>
              </a:rPr>
              <a:t>Manual manipulation or setup</a:t>
            </a:r>
            <a:r>
              <a:rPr lang="en" sz="2400">
                <a:solidFill>
                  <a:srgbClr val="666666"/>
                </a:solidFill>
              </a:rPr>
              <a:t> was needed to reproduce results, often without documentation of how the results were produced.</a:t>
            </a:r>
            <a:endParaRPr sz="2400">
              <a:solidFill>
                <a:srgbClr val="666666"/>
              </a:solidFill>
            </a:endParaRPr>
          </a:p>
        </p:txBody>
      </p:sp>
      <p:sp>
        <p:nvSpPr>
          <p:cNvPr id="477" name="Google Shape;477;p53"/>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478" name="Google Shape;478;p53"/>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Documentation</a:t>
            </a:r>
            <a:endParaRPr sz="1200" dirty="0">
              <a:solidFill>
                <a:srgbClr val="3CA4DC"/>
              </a:solidFill>
              <a:latin typeface="Open Sans Light"/>
              <a:ea typeface="Open Sans Light"/>
              <a:cs typeface="Open Sans Light"/>
              <a:sym typeface="Open Sans Light"/>
            </a:endParaRPr>
          </a:p>
        </p:txBody>
      </p:sp>
      <p:sp>
        <p:nvSpPr>
          <p:cNvPr id="479" name="Google Shape;479;p53"/>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480" name="Google Shape;480;p53"/>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p:nvPr/>
        </p:nvSpPr>
        <p:spPr>
          <a:xfrm>
            <a:off x="330850" y="1166250"/>
            <a:ext cx="8637600" cy="2809500"/>
          </a:xfrm>
          <a:prstGeom prst="rect">
            <a:avLst/>
          </a:prstGeom>
          <a:noFill/>
          <a:ln>
            <a:noFill/>
          </a:ln>
        </p:spPr>
        <p:txBody>
          <a:bodyPr spcFirstLastPara="1" wrap="square" lIns="32750" tIns="32750" rIns="32750" bIns="32750" anchor="t" anchorCtr="0">
            <a:noAutofit/>
          </a:bodyPr>
          <a:lstStyle/>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rPr>
              <a:t>Short for </a:t>
            </a:r>
            <a:r>
              <a:rPr lang="en-US" sz="1800" b="1" dirty="0">
                <a:solidFill>
                  <a:srgbClr val="666666"/>
                </a:solidFill>
                <a:latin typeface="Open Sans"/>
                <a:ea typeface="Open Sans"/>
                <a:cs typeface="Open Sans"/>
                <a:sym typeface="Open Sans"/>
              </a:rPr>
              <a:t>Dev</a:t>
            </a:r>
            <a:r>
              <a:rPr lang="en-US" sz="1800" dirty="0">
                <a:solidFill>
                  <a:srgbClr val="666666"/>
                </a:solidFill>
                <a:latin typeface="Open Sans"/>
                <a:ea typeface="Open Sans"/>
                <a:cs typeface="Open Sans"/>
                <a:sym typeface="Open Sans"/>
              </a:rPr>
              <a:t>elopment and Systems </a:t>
            </a:r>
            <a:r>
              <a:rPr lang="en-US" sz="1800" b="1" dirty="0">
                <a:solidFill>
                  <a:srgbClr val="666666"/>
                </a:solidFill>
                <a:latin typeface="Open Sans"/>
                <a:ea typeface="Open Sans"/>
                <a:cs typeface="Open Sans"/>
                <a:sym typeface="Open Sans"/>
              </a:rPr>
              <a:t>Op</a:t>
            </a:r>
            <a:r>
              <a:rPr lang="en-US" sz="1800" dirty="0">
                <a:solidFill>
                  <a:srgbClr val="666666"/>
                </a:solidFill>
                <a:latin typeface="Open Sans"/>
                <a:ea typeface="Open Sans"/>
                <a:cs typeface="Open Sans"/>
                <a:sym typeface="Open Sans"/>
              </a:rPr>
              <a:t>eration</a:t>
            </a:r>
          </a:p>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rPr>
              <a:t>Practice depends on  </a:t>
            </a:r>
            <a:r>
              <a:rPr lang="en-US" sz="1800" i="1" dirty="0">
                <a:solidFill>
                  <a:srgbClr val="666666"/>
                </a:solidFill>
                <a:latin typeface="Open Sans"/>
                <a:ea typeface="Open Sans"/>
                <a:cs typeface="Open Sans"/>
                <a:sym typeface="Open Sans"/>
              </a:rPr>
              <a:t>scripting</a:t>
            </a:r>
            <a:r>
              <a:rPr lang="en-US" sz="1800" dirty="0">
                <a:solidFill>
                  <a:srgbClr val="666666"/>
                </a:solidFill>
                <a:latin typeface="Open Sans"/>
                <a:ea typeface="Open Sans"/>
                <a:cs typeface="Open Sans"/>
                <a:sym typeface="Open Sans"/>
              </a:rPr>
              <a:t>, rather than </a:t>
            </a:r>
            <a:r>
              <a:rPr lang="en-US" sz="1800" i="1" dirty="0">
                <a:solidFill>
                  <a:srgbClr val="666666"/>
                </a:solidFill>
                <a:latin typeface="Open Sans"/>
                <a:ea typeface="Open Sans"/>
                <a:cs typeface="Open Sans"/>
                <a:sym typeface="Open Sans"/>
              </a:rPr>
              <a:t>documenting</a:t>
            </a:r>
            <a:r>
              <a:rPr lang="en-US" sz="1800" dirty="0">
                <a:solidFill>
                  <a:srgbClr val="666666"/>
                </a:solidFill>
                <a:latin typeface="Open Sans"/>
                <a:ea typeface="Open Sans"/>
                <a:cs typeface="Open Sans"/>
                <a:sym typeface="Open Sans"/>
              </a:rPr>
              <a:t>, to set up the development environment of the original researchers</a:t>
            </a:r>
          </a:p>
          <a:p>
            <a:pPr marL="361950" lvl="8"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rPr>
              <a:t>E.g., </a:t>
            </a:r>
            <a:r>
              <a:rPr lang="en-US" sz="1800" dirty="0" err="1">
                <a:solidFill>
                  <a:srgbClr val="666666"/>
                </a:solidFill>
                <a:latin typeface="Open Sans"/>
                <a:ea typeface="Open Sans"/>
                <a:cs typeface="Open Sans"/>
                <a:sym typeface="Open Sans"/>
              </a:rPr>
              <a:t>Makefiles</a:t>
            </a:r>
            <a:r>
              <a:rPr lang="en-US" sz="1800" dirty="0">
                <a:solidFill>
                  <a:srgbClr val="666666"/>
                </a:solidFill>
                <a:latin typeface="Open Sans"/>
                <a:ea typeface="Open Sans"/>
                <a:cs typeface="Open Sans"/>
                <a:sym typeface="Open Sans"/>
              </a:rPr>
              <a:t>, bash scripts</a:t>
            </a:r>
          </a:p>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rPr>
              <a:t>Adds complexity</a:t>
            </a:r>
          </a:p>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rPr>
              <a:t>Researchers might lack the necessary technical skills</a:t>
            </a:r>
          </a:p>
        </p:txBody>
      </p:sp>
      <p:sp>
        <p:nvSpPr>
          <p:cNvPr id="144" name="Google Shape;144;p26"/>
          <p:cNvSpPr txBox="1"/>
          <p:nvPr/>
        </p:nvSpPr>
        <p:spPr>
          <a:xfrm>
            <a:off x="330850" y="621877"/>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a:ea typeface="Open Sans"/>
                <a:cs typeface="Open Sans"/>
                <a:sym typeface="Open Sans"/>
              </a:rPr>
              <a:t>DevOps </a:t>
            </a:r>
            <a:endParaRPr sz="2700" dirty="0">
              <a:solidFill>
                <a:srgbClr val="666666"/>
              </a:solidFill>
              <a:latin typeface="Open Sans"/>
              <a:ea typeface="Open Sans"/>
              <a:cs typeface="Open Sans"/>
              <a:sym typeface="Open Sans"/>
            </a:endParaRPr>
          </a:p>
        </p:txBody>
      </p:sp>
      <p:sp>
        <p:nvSpPr>
          <p:cNvPr id="145" name="Google Shape;145;p26"/>
          <p:cNvSpPr txBox="1"/>
          <p:nvPr/>
        </p:nvSpPr>
        <p:spPr>
          <a:xfrm>
            <a:off x="1036150" y="3734725"/>
            <a:ext cx="6974700" cy="1013700"/>
          </a:xfrm>
          <a:prstGeom prst="rect">
            <a:avLst/>
          </a:prstGeom>
          <a:noFill/>
          <a:ln>
            <a:noFill/>
          </a:ln>
        </p:spPr>
        <p:txBody>
          <a:bodyPr spcFirstLastPara="1" wrap="square" lIns="91425" tIns="91425" rIns="91425" bIns="91425" anchor="t" anchorCtr="0">
            <a:noAutofit/>
          </a:bodyPr>
          <a:lstStyle/>
          <a:p>
            <a:pPr lvl="0"/>
            <a:r>
              <a:rPr lang="en-US" sz="1300" dirty="0">
                <a:solidFill>
                  <a:srgbClr val="434343"/>
                </a:solidFill>
              </a:rPr>
              <a:t>Clark, </a:t>
            </a:r>
            <a:r>
              <a:rPr lang="en-US" sz="1300" dirty="0" err="1">
                <a:solidFill>
                  <a:srgbClr val="434343"/>
                </a:solidFill>
              </a:rPr>
              <a:t>Dav</a:t>
            </a:r>
            <a:r>
              <a:rPr lang="en-US" sz="1300" dirty="0">
                <a:solidFill>
                  <a:srgbClr val="434343"/>
                </a:solidFill>
              </a:rPr>
              <a:t> et al. "BCE: Berkeley’s Common Scientific Compute Environment for Research and Education". In Proceedings of the 13th Python in Science Conference, 2014. </a:t>
            </a:r>
            <a:r>
              <a:rPr lang="en-US" sz="1300" dirty="0">
                <a:solidFill>
                  <a:srgbClr val="434343"/>
                </a:solidFill>
                <a:hlinkClick r:id="rId3"/>
              </a:rPr>
              <a:t>https://research-it.berkeley.edu/publications/bce-berkeley%E2%80%99s-common-scientific-compute-environment-research-and-education</a:t>
            </a:r>
            <a:r>
              <a:rPr lang="en-US" sz="1300" dirty="0">
                <a:solidFill>
                  <a:srgbClr val="434343"/>
                </a:solidFill>
              </a:rPr>
              <a:t> </a:t>
            </a:r>
            <a:endParaRPr sz="1300" dirty="0">
              <a:solidFill>
                <a:srgbClr val="222222"/>
              </a:solidFill>
              <a:highlight>
                <a:srgbClr val="FFFFFF"/>
              </a:highlight>
            </a:endParaRPr>
          </a:p>
        </p:txBody>
      </p:sp>
      <p:sp>
        <p:nvSpPr>
          <p:cNvPr id="5" name="Google Shape;489;p54">
            <a:extLst>
              <a:ext uri="{FF2B5EF4-FFF2-40B4-BE49-F238E27FC236}">
                <a16:creationId xmlns:a16="http://schemas.microsoft.com/office/drawing/2014/main" id="{E4D4FC9E-7D75-0B4E-92F3-C453A619402E}"/>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6" name="Google Shape;490;p54">
            <a:extLst>
              <a:ext uri="{FF2B5EF4-FFF2-40B4-BE49-F238E27FC236}">
                <a16:creationId xmlns:a16="http://schemas.microsoft.com/office/drawing/2014/main" id="{F9F56D0C-8EAF-DF4D-980D-20E35CC93D96}"/>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7" name="Google Shape;491;p54">
            <a:extLst>
              <a:ext uri="{FF2B5EF4-FFF2-40B4-BE49-F238E27FC236}">
                <a16:creationId xmlns:a16="http://schemas.microsoft.com/office/drawing/2014/main" id="{EAA7C613-BF56-5B4F-A606-E225FDA61DF5}"/>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8" name="Google Shape;492;p54">
            <a:extLst>
              <a:ext uri="{FF2B5EF4-FFF2-40B4-BE49-F238E27FC236}">
                <a16:creationId xmlns:a16="http://schemas.microsoft.com/office/drawing/2014/main" id="{AFC5EA87-A8DB-9546-BF50-8856DB4481DA}"/>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095767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p:nvPr/>
        </p:nvSpPr>
        <p:spPr>
          <a:xfrm>
            <a:off x="330850" y="1177326"/>
            <a:ext cx="8637600" cy="2224282"/>
          </a:xfrm>
          <a:prstGeom prst="rect">
            <a:avLst/>
          </a:prstGeom>
          <a:noFill/>
          <a:ln>
            <a:noFill/>
          </a:ln>
        </p:spPr>
        <p:txBody>
          <a:bodyPr spcFirstLastPara="1" wrap="square" lIns="32750" tIns="32750" rIns="32750" bIns="32750" anchor="t" anchorCtr="0">
            <a:noAutofit/>
          </a:bodyPr>
          <a:lstStyle/>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hlinkClick r:id="rId3"/>
              </a:rPr>
              <a:t>https://docs.docker.com/</a:t>
            </a:r>
            <a:endParaRPr lang="en-US" sz="1800" dirty="0">
              <a:solidFill>
                <a:srgbClr val="666666"/>
              </a:solidFill>
              <a:latin typeface="Open Sans"/>
              <a:ea typeface="Open Sans"/>
              <a:cs typeface="Open Sans"/>
              <a:sym typeface="Open Sans"/>
            </a:endParaRPr>
          </a:p>
          <a:p>
            <a:pPr marL="361950" lvl="6"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rPr>
              <a:t>Docker containers allow researchers to share prebuilt application runtime environments (including dependencies) from one machine to another.</a:t>
            </a:r>
          </a:p>
          <a:p>
            <a:pPr marL="361950" lvl="6"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a:ea typeface="Open Sans"/>
                <a:cs typeface="Open Sans"/>
                <a:sym typeface="Open Sans"/>
              </a:rPr>
              <a:t>Lighter and faster than VMs, containers do not include a full operating system.</a:t>
            </a:r>
          </a:p>
        </p:txBody>
      </p:sp>
      <p:sp>
        <p:nvSpPr>
          <p:cNvPr id="144" name="Google Shape;144;p26"/>
          <p:cNvSpPr txBox="1"/>
          <p:nvPr/>
        </p:nvSpPr>
        <p:spPr>
          <a:xfrm>
            <a:off x="330850" y="643140"/>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a:ea typeface="Open Sans"/>
                <a:cs typeface="Open Sans"/>
                <a:sym typeface="Open Sans"/>
              </a:rPr>
              <a:t>Docker </a:t>
            </a:r>
            <a:endParaRPr sz="2700" dirty="0">
              <a:solidFill>
                <a:srgbClr val="666666"/>
              </a:solidFill>
              <a:latin typeface="Open Sans"/>
              <a:ea typeface="Open Sans"/>
              <a:cs typeface="Open Sans"/>
              <a:sym typeface="Open Sans"/>
            </a:endParaRPr>
          </a:p>
        </p:txBody>
      </p:sp>
      <p:sp>
        <p:nvSpPr>
          <p:cNvPr id="145" name="Google Shape;145;p26"/>
          <p:cNvSpPr txBox="1"/>
          <p:nvPr/>
        </p:nvSpPr>
        <p:spPr>
          <a:xfrm>
            <a:off x="1993750" y="3078210"/>
            <a:ext cx="6974700" cy="1558335"/>
          </a:xfrm>
          <a:prstGeom prst="rect">
            <a:avLst/>
          </a:prstGeom>
          <a:noFill/>
          <a:ln>
            <a:noFill/>
          </a:ln>
        </p:spPr>
        <p:txBody>
          <a:bodyPr spcFirstLastPara="1" wrap="square" lIns="91425" tIns="91425" rIns="91425" bIns="91425" anchor="t" anchorCtr="0">
            <a:noAutofit/>
          </a:bodyPr>
          <a:lstStyle/>
          <a:p>
            <a:pPr lvl="0"/>
            <a:r>
              <a:rPr lang="en-US" sz="1300" dirty="0">
                <a:solidFill>
                  <a:srgbClr val="43434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Carl Boettiger. 2015. An introduction to Docker for reproducible research. SIGOPS </a:t>
            </a:r>
            <a:r>
              <a:rPr lang="en-US" sz="1300" dirty="0" err="1">
                <a:solidFill>
                  <a:srgbClr val="43434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Oper</a:t>
            </a:r>
            <a:r>
              <a:rPr lang="en-US" sz="1300" dirty="0">
                <a:solidFill>
                  <a:srgbClr val="43434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 Syst. Rev. 49, 1 (January 2015), 71–79.</a:t>
            </a:r>
            <a:r>
              <a:rPr lang="en-US" sz="1300" dirty="0">
                <a:solidFill>
                  <a:srgbClr val="222222"/>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a:solidFill>
                  <a:srgbClr val="222222"/>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DOI:</a:t>
            </a:r>
            <a:r>
              <a:rPr lang="en-US" sz="1300" u="sng" dirty="0" err="1">
                <a:solidFill>
                  <a:schemeClr val="hlink"/>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hlinkClick r:id="rId4"/>
              </a:rPr>
              <a:t>https</a:t>
            </a:r>
            <a:r>
              <a:rPr lang="en-US" sz="1300" u="sng" dirty="0">
                <a:solidFill>
                  <a:schemeClr val="hlink"/>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hlinkClick r:id="rId4"/>
              </a:rPr>
              <a:t>://doi.org/10.1145/2723872.2723882</a:t>
            </a:r>
            <a:r>
              <a:rPr lang="en-US" sz="1300" dirty="0">
                <a:solidFill>
                  <a:srgbClr val="222222"/>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 </a:t>
            </a:r>
            <a:r>
              <a:rPr lang="en-US" sz="1300" u="sng" dirty="0">
                <a:solidFill>
                  <a:schemeClr val="hlink"/>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hlinkClick r:id="rId5"/>
              </a:rPr>
              <a:t>https://arxiv.org/abs/1410.0846</a:t>
            </a:r>
            <a:r>
              <a:rPr lang="en-US" sz="1300" dirty="0">
                <a:solidFill>
                  <a:srgbClr val="33333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 </a:t>
            </a:r>
          </a:p>
          <a:p>
            <a:pPr lvl="0"/>
            <a:endParaRPr lang="en-US" sz="1300" dirty="0">
              <a:solidFill>
                <a:srgbClr val="33333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endParaRPr>
          </a:p>
          <a:p>
            <a:pPr lvl="0"/>
            <a:r>
              <a:rPr lang="en-US" sz="130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rPr>
              <a:t>Olivier </a:t>
            </a:r>
            <a:r>
              <a:rPr lang="en-US" sz="1300" dirty="0" err="1">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rPr>
              <a:t>Mesnard</a:t>
            </a:r>
            <a:r>
              <a:rPr lang="en-US" sz="130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rPr>
              <a:t> and Lorena A. Barba. 2020. Reproducible Workflow on a Public Cloud for Computational Fluid Dynamics. Computing in Science Engineering 22, 1 (January 2020), 102–116. </a:t>
            </a:r>
            <a:r>
              <a:rPr lang="en-US" sz="1300" dirty="0" err="1">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rPr>
              <a:t>DOI:</a:t>
            </a:r>
            <a:r>
              <a:rPr lang="en-US" sz="1300" dirty="0" err="1">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hlinkClick r:id="rId6"/>
              </a:rPr>
              <a:t>https</a:t>
            </a:r>
            <a:r>
              <a:rPr lang="en-US" sz="130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hlinkClick r:id="rId6"/>
              </a:rPr>
              <a:t>://doi.org/10.1109/MCSE.2019.2941702</a:t>
            </a:r>
            <a:r>
              <a:rPr lang="en-US" sz="130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hlinkClick r:id="rId7"/>
              </a:rPr>
              <a:t>http://arxiv.org/abs/1904.07981</a:t>
            </a:r>
            <a:r>
              <a:rPr lang="en-US" sz="130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rPr>
              <a:t> </a:t>
            </a:r>
          </a:p>
          <a:p>
            <a:pPr lvl="0"/>
            <a:endParaRPr lang="en-US" sz="1300" dirty="0">
              <a:solidFill>
                <a:srgbClr val="222222"/>
              </a:solidFill>
              <a:latin typeface="Open Sans Light" panose="020B0306030504020204" pitchFamily="34" charset="0"/>
              <a:ea typeface="Open Sans Light" panose="020B0306030504020204" pitchFamily="34" charset="0"/>
              <a:cs typeface="Open Sans Light" panose="020B0306030504020204" pitchFamily="34" charset="0"/>
            </a:endParaRPr>
          </a:p>
          <a:p>
            <a:pPr lvl="0"/>
            <a:endParaRPr lang="en-US" sz="1300" dirty="0">
              <a:solidFill>
                <a:srgbClr val="222222"/>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Google Shape;489;p54">
            <a:extLst>
              <a:ext uri="{FF2B5EF4-FFF2-40B4-BE49-F238E27FC236}">
                <a16:creationId xmlns:a16="http://schemas.microsoft.com/office/drawing/2014/main" id="{80BDC931-EBBB-8643-9C1A-A143C6710865}"/>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6" name="Google Shape;490;p54">
            <a:extLst>
              <a:ext uri="{FF2B5EF4-FFF2-40B4-BE49-F238E27FC236}">
                <a16:creationId xmlns:a16="http://schemas.microsoft.com/office/drawing/2014/main" id="{F23D7707-0BEF-FB44-A443-DF1719287A14}"/>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7" name="Google Shape;491;p54">
            <a:extLst>
              <a:ext uri="{FF2B5EF4-FFF2-40B4-BE49-F238E27FC236}">
                <a16:creationId xmlns:a16="http://schemas.microsoft.com/office/drawing/2014/main" id="{0258414B-204A-3A4C-A2EB-8EBF6B75942A}"/>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8" name="Google Shape;492;p54">
            <a:extLst>
              <a:ext uri="{FF2B5EF4-FFF2-40B4-BE49-F238E27FC236}">
                <a16:creationId xmlns:a16="http://schemas.microsoft.com/office/drawing/2014/main" id="{071426C8-694F-4E48-9633-A1FF813AC25E}"/>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270292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6" name="Google Shape;306;p41"/>
          <p:cNvSpPr txBox="1">
            <a:spLocks noGrp="1"/>
          </p:cNvSpPr>
          <p:nvPr>
            <p:ph type="body" idx="1"/>
          </p:nvPr>
        </p:nvSpPr>
        <p:spPr>
          <a:xfrm>
            <a:off x="311700" y="679125"/>
            <a:ext cx="7865100" cy="3889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The terms:</a:t>
            </a:r>
            <a:endParaRPr sz="2400" dirty="0">
              <a:solidFill>
                <a:srgbClr val="666666"/>
              </a:solidFill>
            </a:endParaRPr>
          </a:p>
          <a:p>
            <a:pPr marL="457200" lvl="0" indent="-355600" algn="l" rtl="0">
              <a:spcBef>
                <a:spcPts val="1200"/>
              </a:spcBef>
              <a:spcAft>
                <a:spcPts val="0"/>
              </a:spcAft>
              <a:buClr>
                <a:srgbClr val="666666"/>
              </a:buClr>
              <a:buSzPts val="2000"/>
              <a:buChar char="●"/>
            </a:pPr>
            <a:r>
              <a:rPr lang="en" sz="2000" b="1" dirty="0" err="1">
                <a:solidFill>
                  <a:srgbClr val="666666"/>
                </a:solidFill>
              </a:rPr>
              <a:t>Dockerfile</a:t>
            </a:r>
            <a:r>
              <a:rPr lang="en" sz="2000" dirty="0">
                <a:solidFill>
                  <a:srgbClr val="666666"/>
                </a:solidFill>
              </a:rPr>
              <a:t>: Readable instructions for how to build an image.</a:t>
            </a:r>
            <a:endParaRPr sz="2000" dirty="0">
              <a:solidFill>
                <a:srgbClr val="666666"/>
              </a:solidFill>
            </a:endParaRPr>
          </a:p>
          <a:p>
            <a:pPr marL="457200" lvl="0" indent="-355600" algn="l" rtl="0">
              <a:spcBef>
                <a:spcPts val="0"/>
              </a:spcBef>
              <a:spcAft>
                <a:spcPts val="0"/>
              </a:spcAft>
              <a:buClr>
                <a:srgbClr val="666666"/>
              </a:buClr>
              <a:buSzPts val="2000"/>
              <a:buChar char="●"/>
            </a:pPr>
            <a:r>
              <a:rPr lang="en" sz="2000" b="1" dirty="0">
                <a:solidFill>
                  <a:srgbClr val="666666"/>
                </a:solidFill>
              </a:rPr>
              <a:t>Image</a:t>
            </a:r>
            <a:r>
              <a:rPr lang="en" sz="2000" dirty="0">
                <a:solidFill>
                  <a:srgbClr val="666666"/>
                </a:solidFill>
              </a:rPr>
              <a:t>: Everything your application needs to run, all bundled together (includes </a:t>
            </a:r>
            <a:r>
              <a:rPr lang="en" sz="2000" dirty="0" err="1">
                <a:solidFill>
                  <a:srgbClr val="666666"/>
                </a:solidFill>
              </a:rPr>
              <a:t>Dockerfile</a:t>
            </a:r>
            <a:r>
              <a:rPr lang="en" sz="2000" dirty="0">
                <a:solidFill>
                  <a:srgbClr val="666666"/>
                </a:solidFill>
              </a:rPr>
              <a:t>, libraries, and code).</a:t>
            </a:r>
            <a:endParaRPr sz="2000" dirty="0">
              <a:solidFill>
                <a:srgbClr val="666666"/>
              </a:solidFill>
            </a:endParaRPr>
          </a:p>
          <a:p>
            <a:pPr marL="457200" lvl="0" indent="-355600" algn="l" rtl="0">
              <a:spcBef>
                <a:spcPts val="0"/>
              </a:spcBef>
              <a:spcAft>
                <a:spcPts val="0"/>
              </a:spcAft>
              <a:buClr>
                <a:srgbClr val="666666"/>
              </a:buClr>
              <a:buSzPts val="2000"/>
              <a:buChar char="●"/>
            </a:pPr>
            <a:r>
              <a:rPr lang="en" sz="2000" b="1" dirty="0">
                <a:solidFill>
                  <a:srgbClr val="666666"/>
                </a:solidFill>
              </a:rPr>
              <a:t>Layer</a:t>
            </a:r>
            <a:r>
              <a:rPr lang="en" sz="2000" dirty="0">
                <a:solidFill>
                  <a:srgbClr val="666666"/>
                </a:solidFill>
              </a:rPr>
              <a:t>: A </a:t>
            </a:r>
            <a:r>
              <a:rPr lang="en" sz="2000" dirty="0" err="1">
                <a:solidFill>
                  <a:srgbClr val="666666"/>
                </a:solidFill>
              </a:rPr>
              <a:t>Dockerfile</a:t>
            </a:r>
            <a:r>
              <a:rPr lang="en" sz="2000" dirty="0">
                <a:solidFill>
                  <a:srgbClr val="666666"/>
                </a:solidFill>
              </a:rPr>
              <a:t> directs Docker to build the initial image layer from a base image, and then other layers are built on top.</a:t>
            </a:r>
            <a:endParaRPr sz="2000" dirty="0">
              <a:solidFill>
                <a:srgbClr val="666666"/>
              </a:solidFill>
            </a:endParaRPr>
          </a:p>
          <a:p>
            <a:pPr marL="457200" lvl="0" indent="-355600" algn="l" rtl="0">
              <a:spcBef>
                <a:spcPts val="0"/>
              </a:spcBef>
              <a:spcAft>
                <a:spcPts val="0"/>
              </a:spcAft>
              <a:buClr>
                <a:srgbClr val="666666"/>
              </a:buClr>
              <a:buSzPts val="2000"/>
              <a:buChar char="●"/>
            </a:pPr>
            <a:r>
              <a:rPr lang="en" sz="2000" b="1" dirty="0">
                <a:solidFill>
                  <a:srgbClr val="666666"/>
                </a:solidFill>
              </a:rPr>
              <a:t>Container</a:t>
            </a:r>
            <a:r>
              <a:rPr lang="en" sz="2000" dirty="0">
                <a:solidFill>
                  <a:srgbClr val="666666"/>
                </a:solidFill>
              </a:rPr>
              <a:t>: Started and created from an image.</a:t>
            </a:r>
            <a:endParaRPr sz="2000" dirty="0">
              <a:solidFill>
                <a:srgbClr val="666666"/>
              </a:solidFill>
            </a:endParaRPr>
          </a:p>
          <a:p>
            <a:pPr marL="457200" lvl="0" indent="-342900" algn="l" rtl="0">
              <a:spcBef>
                <a:spcPts val="0"/>
              </a:spcBef>
              <a:spcAft>
                <a:spcPts val="0"/>
              </a:spcAft>
              <a:buClr>
                <a:srgbClr val="666666"/>
              </a:buClr>
              <a:buSzPts val="1800"/>
              <a:buChar char="●"/>
            </a:pPr>
            <a:r>
              <a:rPr lang="en" sz="2000" b="1" dirty="0">
                <a:solidFill>
                  <a:srgbClr val="666666"/>
                </a:solidFill>
              </a:rPr>
              <a:t>Registry</a:t>
            </a:r>
            <a:r>
              <a:rPr lang="en" sz="2000" dirty="0">
                <a:solidFill>
                  <a:srgbClr val="666666"/>
                </a:solidFill>
              </a:rPr>
              <a:t>: Images are stored and retrieved from registries.</a:t>
            </a:r>
            <a:br>
              <a:rPr lang="en" sz="1800" dirty="0">
                <a:solidFill>
                  <a:srgbClr val="666666"/>
                </a:solidFill>
              </a:rPr>
            </a:br>
            <a:endParaRPr sz="1800" dirty="0">
              <a:solidFill>
                <a:srgbClr val="666666"/>
              </a:solidFill>
            </a:endParaRPr>
          </a:p>
        </p:txBody>
      </p:sp>
      <p:sp>
        <p:nvSpPr>
          <p:cNvPr id="307" name="Google Shape;307;p41"/>
          <p:cNvSpPr txBox="1"/>
          <p:nvPr/>
        </p:nvSpPr>
        <p:spPr>
          <a:xfrm>
            <a:off x="123150" y="4061425"/>
            <a:ext cx="88977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Open Sans"/>
                <a:ea typeface="Open Sans"/>
                <a:cs typeface="Open Sans"/>
                <a:sym typeface="Open Sans"/>
              </a:rPr>
              <a:t>Hale, Jeff. </a:t>
            </a:r>
            <a:r>
              <a:rPr lang="en" sz="1100" i="1" dirty="0">
                <a:latin typeface="Open Sans"/>
                <a:ea typeface="Open Sans"/>
                <a:cs typeface="Open Sans"/>
                <a:sym typeface="Open Sans"/>
              </a:rPr>
              <a:t>Learn Enough Docker to be Useful</a:t>
            </a:r>
            <a:r>
              <a:rPr lang="en" sz="1100" dirty="0">
                <a:latin typeface="Open Sans"/>
                <a:ea typeface="Open Sans"/>
                <a:cs typeface="Open Sans"/>
                <a:sym typeface="Open Sans"/>
              </a:rPr>
              <a:t>. </a:t>
            </a:r>
            <a:r>
              <a:rPr lang="en" sz="1100" u="sng" dirty="0">
                <a:solidFill>
                  <a:schemeClr val="hlink"/>
                </a:solidFill>
                <a:latin typeface="Open Sans"/>
                <a:ea typeface="Open Sans"/>
                <a:cs typeface="Open Sans"/>
                <a:sym typeface="Open Sans"/>
                <a:hlinkClick r:id="rId3"/>
              </a:rPr>
              <a:t>https://towardsdatascience.com/learn-enough-docker-to-be-useful-b7ba70caeb4b</a:t>
            </a:r>
            <a:endParaRPr sz="1100" dirty="0">
              <a:latin typeface="Open Sans"/>
              <a:ea typeface="Open Sans"/>
              <a:cs typeface="Open Sans"/>
              <a:sym typeface="Open Sans"/>
            </a:endParaRPr>
          </a:p>
        </p:txBody>
      </p:sp>
      <p:sp>
        <p:nvSpPr>
          <p:cNvPr id="8" name="Google Shape;489;p54">
            <a:extLst>
              <a:ext uri="{FF2B5EF4-FFF2-40B4-BE49-F238E27FC236}">
                <a16:creationId xmlns:a16="http://schemas.microsoft.com/office/drawing/2014/main" id="{A0FA3BAB-2118-8644-845B-DA4E8DB6ADD2}"/>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9" name="Google Shape;490;p54">
            <a:extLst>
              <a:ext uri="{FF2B5EF4-FFF2-40B4-BE49-F238E27FC236}">
                <a16:creationId xmlns:a16="http://schemas.microsoft.com/office/drawing/2014/main" id="{C009044D-F7A8-E846-A604-4EB0F702FE82}"/>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0" name="Google Shape;491;p54">
            <a:extLst>
              <a:ext uri="{FF2B5EF4-FFF2-40B4-BE49-F238E27FC236}">
                <a16:creationId xmlns:a16="http://schemas.microsoft.com/office/drawing/2014/main" id="{C869B3B6-7E26-7149-A613-15FB276CBA08}"/>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11" name="Google Shape;492;p54">
            <a:extLst>
              <a:ext uri="{FF2B5EF4-FFF2-40B4-BE49-F238E27FC236}">
                <a16:creationId xmlns:a16="http://schemas.microsoft.com/office/drawing/2014/main" id="{7C401C52-8EA7-5C46-9D72-1DFE13622592}"/>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1824736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6" name="Google Shape;316;p42"/>
          <p:cNvSpPr txBox="1">
            <a:spLocks noGrp="1"/>
          </p:cNvSpPr>
          <p:nvPr>
            <p:ph type="body" idx="1"/>
          </p:nvPr>
        </p:nvSpPr>
        <p:spPr>
          <a:xfrm>
            <a:off x="311700" y="679125"/>
            <a:ext cx="6793800" cy="3889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The metaphor: PIZZA!</a:t>
            </a:r>
            <a:endParaRPr sz="2400">
              <a:solidFill>
                <a:srgbClr val="666666"/>
              </a:solidFill>
            </a:endParaRPr>
          </a:p>
          <a:p>
            <a:pPr marL="457200" lvl="0" indent="-355600" algn="l" rtl="0">
              <a:spcBef>
                <a:spcPts val="1200"/>
              </a:spcBef>
              <a:spcAft>
                <a:spcPts val="0"/>
              </a:spcAft>
              <a:buClr>
                <a:srgbClr val="666666"/>
              </a:buClr>
              <a:buSzPts val="2000"/>
              <a:buChar char="●"/>
            </a:pPr>
            <a:r>
              <a:rPr lang="en" sz="2000" b="1">
                <a:solidFill>
                  <a:srgbClr val="666666"/>
                </a:solidFill>
              </a:rPr>
              <a:t>Dockerfile</a:t>
            </a:r>
            <a:r>
              <a:rPr lang="en" sz="2000">
                <a:solidFill>
                  <a:srgbClr val="666666"/>
                </a:solidFill>
              </a:rPr>
              <a:t>: The recipe.</a:t>
            </a:r>
            <a:endParaRPr sz="2000">
              <a:solidFill>
                <a:srgbClr val="666666"/>
              </a:solidFill>
            </a:endParaRPr>
          </a:p>
          <a:p>
            <a:pPr marL="457200" lvl="0" indent="-355600" algn="l" rtl="0">
              <a:spcBef>
                <a:spcPts val="0"/>
              </a:spcBef>
              <a:spcAft>
                <a:spcPts val="0"/>
              </a:spcAft>
              <a:buClr>
                <a:srgbClr val="666666"/>
              </a:buClr>
              <a:buSzPts val="2000"/>
              <a:buChar char="●"/>
            </a:pPr>
            <a:r>
              <a:rPr lang="en" sz="2000" b="1">
                <a:solidFill>
                  <a:srgbClr val="666666"/>
                </a:solidFill>
              </a:rPr>
              <a:t>Image</a:t>
            </a:r>
            <a:r>
              <a:rPr lang="en" sz="2000">
                <a:solidFill>
                  <a:srgbClr val="666666"/>
                </a:solidFill>
              </a:rPr>
              <a:t>: The recipe and the ingredients combined as an all-in-one pizza-making-kit.</a:t>
            </a:r>
            <a:endParaRPr sz="2000">
              <a:solidFill>
                <a:srgbClr val="666666"/>
              </a:solidFill>
            </a:endParaRPr>
          </a:p>
          <a:p>
            <a:pPr marL="457200" lvl="0" indent="-355600" algn="l" rtl="0">
              <a:spcBef>
                <a:spcPts val="0"/>
              </a:spcBef>
              <a:spcAft>
                <a:spcPts val="0"/>
              </a:spcAft>
              <a:buClr>
                <a:srgbClr val="666666"/>
              </a:buClr>
              <a:buSzPts val="2000"/>
              <a:buChar char="●"/>
            </a:pPr>
            <a:r>
              <a:rPr lang="en" sz="2000" b="1">
                <a:solidFill>
                  <a:srgbClr val="666666"/>
                </a:solidFill>
              </a:rPr>
              <a:t>Layer</a:t>
            </a:r>
            <a:r>
              <a:rPr lang="en" sz="2000">
                <a:solidFill>
                  <a:srgbClr val="666666"/>
                </a:solidFill>
              </a:rPr>
              <a:t>: The ingredients are the layers. You’ve got crust, sauce, and cheese for this pizza.</a:t>
            </a:r>
            <a:endParaRPr sz="2000">
              <a:solidFill>
                <a:srgbClr val="666666"/>
              </a:solidFill>
            </a:endParaRPr>
          </a:p>
          <a:p>
            <a:pPr marL="457200" lvl="0" indent="-355600" algn="l" rtl="0">
              <a:spcBef>
                <a:spcPts val="0"/>
              </a:spcBef>
              <a:spcAft>
                <a:spcPts val="0"/>
              </a:spcAft>
              <a:buClr>
                <a:srgbClr val="666666"/>
              </a:buClr>
              <a:buSzPts val="2000"/>
              <a:buChar char="●"/>
            </a:pPr>
            <a:r>
              <a:rPr lang="en" sz="2000" b="1">
                <a:solidFill>
                  <a:srgbClr val="666666"/>
                </a:solidFill>
              </a:rPr>
              <a:t>Container</a:t>
            </a:r>
            <a:r>
              <a:rPr lang="en" sz="2000">
                <a:solidFill>
                  <a:srgbClr val="666666"/>
                </a:solidFill>
              </a:rPr>
              <a:t>: Cooked pizza. Cooked by Docker (the oven).</a:t>
            </a:r>
            <a:endParaRPr sz="2000">
              <a:solidFill>
                <a:srgbClr val="666666"/>
              </a:solidFill>
            </a:endParaRPr>
          </a:p>
          <a:p>
            <a:pPr marL="457200" lvl="0" indent="-355600" algn="l" rtl="0">
              <a:spcBef>
                <a:spcPts val="0"/>
              </a:spcBef>
              <a:spcAft>
                <a:spcPts val="0"/>
              </a:spcAft>
              <a:buClr>
                <a:srgbClr val="666666"/>
              </a:buClr>
              <a:buSzPts val="2000"/>
              <a:buChar char="●"/>
            </a:pPr>
            <a:r>
              <a:rPr lang="en" sz="2000" b="1">
                <a:solidFill>
                  <a:srgbClr val="666666"/>
                </a:solidFill>
              </a:rPr>
              <a:t>Registry</a:t>
            </a:r>
            <a:r>
              <a:rPr lang="en" sz="2000">
                <a:solidFill>
                  <a:srgbClr val="666666"/>
                </a:solidFill>
              </a:rPr>
              <a:t>: All-in-one pizza-making-kit factories?</a:t>
            </a:r>
            <a:br>
              <a:rPr lang="en" sz="2000">
                <a:solidFill>
                  <a:srgbClr val="666666"/>
                </a:solidFill>
              </a:rPr>
            </a:br>
            <a:endParaRPr sz="2000">
              <a:solidFill>
                <a:srgbClr val="666666"/>
              </a:solidFill>
            </a:endParaRPr>
          </a:p>
        </p:txBody>
      </p:sp>
      <p:sp>
        <p:nvSpPr>
          <p:cNvPr id="317" name="Google Shape;317;p42"/>
          <p:cNvSpPr txBox="1"/>
          <p:nvPr/>
        </p:nvSpPr>
        <p:spPr>
          <a:xfrm>
            <a:off x="123150" y="4374125"/>
            <a:ext cx="88977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Open Sans"/>
                <a:ea typeface="Open Sans"/>
                <a:cs typeface="Open Sans"/>
                <a:sym typeface="Open Sans"/>
              </a:rPr>
              <a:t>Hale, Jeff. </a:t>
            </a:r>
            <a:r>
              <a:rPr lang="en" sz="1100" i="1">
                <a:latin typeface="Open Sans"/>
                <a:ea typeface="Open Sans"/>
                <a:cs typeface="Open Sans"/>
                <a:sym typeface="Open Sans"/>
              </a:rPr>
              <a:t>Learn Enough Docker to be Useful</a:t>
            </a:r>
            <a:r>
              <a:rPr lang="en" sz="1100">
                <a:latin typeface="Open Sans"/>
                <a:ea typeface="Open Sans"/>
                <a:cs typeface="Open Sans"/>
                <a:sym typeface="Open Sans"/>
              </a:rPr>
              <a:t>. </a:t>
            </a:r>
            <a:r>
              <a:rPr lang="en" sz="1100" u="sng">
                <a:solidFill>
                  <a:schemeClr val="hlink"/>
                </a:solidFill>
                <a:latin typeface="Open Sans"/>
                <a:ea typeface="Open Sans"/>
                <a:cs typeface="Open Sans"/>
                <a:sym typeface="Open Sans"/>
                <a:hlinkClick r:id="rId3"/>
              </a:rPr>
              <a:t>https://towardsdatascience.com/learn-enough-docker-to-be-useful-b7ba70caeb4b</a:t>
            </a:r>
            <a:endParaRPr sz="1100">
              <a:latin typeface="Open Sans"/>
              <a:ea typeface="Open Sans"/>
              <a:cs typeface="Open Sans"/>
              <a:sym typeface="Open Sans"/>
            </a:endParaRPr>
          </a:p>
        </p:txBody>
      </p:sp>
      <p:pic>
        <p:nvPicPr>
          <p:cNvPr id="318" name="Google Shape;318;p42" title="Puppy eating big pizza slice"/>
          <p:cNvPicPr preferRelativeResize="0"/>
          <p:nvPr/>
        </p:nvPicPr>
        <p:blipFill>
          <a:blip r:embed="rId4">
            <a:alphaModFix/>
          </a:blip>
          <a:stretch>
            <a:fillRect/>
          </a:stretch>
        </p:blipFill>
        <p:spPr>
          <a:xfrm>
            <a:off x="7236700" y="1612275"/>
            <a:ext cx="1733699" cy="2684856"/>
          </a:xfrm>
          <a:prstGeom prst="rect">
            <a:avLst/>
          </a:prstGeom>
          <a:noFill/>
          <a:ln>
            <a:noFill/>
          </a:ln>
        </p:spPr>
      </p:pic>
      <p:sp>
        <p:nvSpPr>
          <p:cNvPr id="9" name="Google Shape;489;p54">
            <a:extLst>
              <a:ext uri="{FF2B5EF4-FFF2-40B4-BE49-F238E27FC236}">
                <a16:creationId xmlns:a16="http://schemas.microsoft.com/office/drawing/2014/main" id="{274911A5-57E6-BF44-8CD5-B86952E4D5F5}"/>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10" name="Google Shape;490;p54">
            <a:extLst>
              <a:ext uri="{FF2B5EF4-FFF2-40B4-BE49-F238E27FC236}">
                <a16:creationId xmlns:a16="http://schemas.microsoft.com/office/drawing/2014/main" id="{EFD642D2-BC86-1F4F-A830-B9882323380F}"/>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1" name="Google Shape;491;p54">
            <a:extLst>
              <a:ext uri="{FF2B5EF4-FFF2-40B4-BE49-F238E27FC236}">
                <a16:creationId xmlns:a16="http://schemas.microsoft.com/office/drawing/2014/main" id="{87FDEA50-3C4D-5E41-B760-B969C8A628AF}"/>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12" name="Google Shape;492;p54">
            <a:extLst>
              <a:ext uri="{FF2B5EF4-FFF2-40B4-BE49-F238E27FC236}">
                <a16:creationId xmlns:a16="http://schemas.microsoft.com/office/drawing/2014/main" id="{D3A66D28-6D2D-3348-92EE-4E910BCA9FCF}"/>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65747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Workshop POP</a:t>
            </a:r>
            <a:endParaRPr/>
          </a:p>
        </p:txBody>
      </p:sp>
      <p:sp>
        <p:nvSpPr>
          <p:cNvPr id="87" name="Google Shape;87;p18"/>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Fira Sans Condensed"/>
              <a:buChar char="●"/>
            </a:pPr>
            <a:r>
              <a:rPr lang="en" sz="2400" b="1" dirty="0">
                <a:solidFill>
                  <a:srgbClr val="434343"/>
                </a:solidFill>
                <a:latin typeface="Open Sans"/>
                <a:ea typeface="Open Sans"/>
                <a:cs typeface="Open Sans"/>
                <a:sym typeface="Open Sans"/>
              </a:rPr>
              <a:t>P</a:t>
            </a:r>
            <a:r>
              <a:rPr lang="en" sz="1800" b="1" dirty="0">
                <a:solidFill>
                  <a:srgbClr val="595959"/>
                </a:solidFill>
                <a:latin typeface="Open Sans"/>
                <a:ea typeface="Open Sans"/>
                <a:cs typeface="Open Sans"/>
                <a:sym typeface="Open Sans"/>
              </a:rPr>
              <a:t>urpose:</a:t>
            </a:r>
            <a:r>
              <a:rPr lang="en" sz="1800" dirty="0">
                <a:solidFill>
                  <a:srgbClr val="595959"/>
                </a:solidFill>
                <a:latin typeface="Open Sans"/>
                <a:ea typeface="Open Sans"/>
                <a:cs typeface="Open Sans"/>
                <a:sym typeface="Open Sans"/>
              </a:rPr>
              <a:t> To introduce skills and tools in organization, documentation, automation, containerization, and dissemination of research.</a:t>
            </a:r>
            <a:br>
              <a:rPr lang="en" sz="1800" dirty="0">
                <a:solidFill>
                  <a:srgbClr val="595959"/>
                </a:solidFill>
                <a:latin typeface="Open Sans"/>
                <a:ea typeface="Open Sans"/>
                <a:cs typeface="Open Sans"/>
                <a:sym typeface="Open Sans"/>
              </a:rPr>
            </a:br>
            <a:endParaRPr sz="1800" dirty="0">
              <a:solidFill>
                <a:srgbClr val="595959"/>
              </a:solidFill>
              <a:latin typeface="Open Sans"/>
              <a:ea typeface="Open Sans"/>
              <a:cs typeface="Open Sans"/>
              <a:sym typeface="Open Sans"/>
            </a:endParaRPr>
          </a:p>
          <a:p>
            <a:pPr marL="457200" lvl="0" indent="-342900" algn="l" rtl="0">
              <a:lnSpc>
                <a:spcPct val="115000"/>
              </a:lnSpc>
              <a:spcBef>
                <a:spcPts val="0"/>
              </a:spcBef>
              <a:spcAft>
                <a:spcPts val="0"/>
              </a:spcAft>
              <a:buClr>
                <a:srgbClr val="595959"/>
              </a:buClr>
              <a:buSzPts val="1800"/>
              <a:buFont typeface="Fira Sans Condensed"/>
              <a:buChar char="●"/>
            </a:pPr>
            <a:r>
              <a:rPr lang="en" sz="2400" b="1" dirty="0">
                <a:solidFill>
                  <a:srgbClr val="434343"/>
                </a:solidFill>
                <a:latin typeface="Open Sans"/>
                <a:ea typeface="Open Sans"/>
                <a:cs typeface="Open Sans"/>
                <a:sym typeface="Open Sans"/>
              </a:rPr>
              <a:t>O</a:t>
            </a:r>
            <a:r>
              <a:rPr lang="en" sz="1800" b="1" dirty="0">
                <a:solidFill>
                  <a:srgbClr val="595959"/>
                </a:solidFill>
                <a:latin typeface="Open Sans"/>
                <a:ea typeface="Open Sans"/>
                <a:cs typeface="Open Sans"/>
                <a:sym typeface="Open Sans"/>
              </a:rPr>
              <a:t>utcome:</a:t>
            </a:r>
            <a:r>
              <a:rPr lang="en" sz="1800" dirty="0">
                <a:solidFill>
                  <a:srgbClr val="595959"/>
                </a:solidFill>
                <a:latin typeface="Open Sans"/>
                <a:ea typeface="Open Sans"/>
                <a:cs typeface="Open Sans"/>
                <a:sym typeface="Open Sans"/>
              </a:rPr>
              <a:t> You feel more confident applying relevant skills and tools to guide the sharing of your research code and data.</a:t>
            </a:r>
            <a:br>
              <a:rPr lang="en" sz="1800" dirty="0">
                <a:solidFill>
                  <a:srgbClr val="595959"/>
                </a:solidFill>
                <a:latin typeface="Open Sans"/>
                <a:ea typeface="Open Sans"/>
                <a:cs typeface="Open Sans"/>
                <a:sym typeface="Open Sans"/>
              </a:rPr>
            </a:br>
            <a:endParaRPr sz="1800" dirty="0">
              <a:solidFill>
                <a:srgbClr val="595959"/>
              </a:solidFill>
              <a:latin typeface="Open Sans"/>
              <a:ea typeface="Open Sans"/>
              <a:cs typeface="Open Sans"/>
              <a:sym typeface="Open Sans"/>
            </a:endParaRPr>
          </a:p>
          <a:p>
            <a:pPr marL="457200" lvl="0" indent="-342900" algn="l" rtl="0">
              <a:lnSpc>
                <a:spcPct val="115000"/>
              </a:lnSpc>
              <a:spcBef>
                <a:spcPts val="0"/>
              </a:spcBef>
              <a:spcAft>
                <a:spcPts val="0"/>
              </a:spcAft>
              <a:buClr>
                <a:srgbClr val="595959"/>
              </a:buClr>
              <a:buSzPts val="1800"/>
              <a:buFont typeface="Fira Sans Condensed"/>
              <a:buChar char="●"/>
            </a:pPr>
            <a:r>
              <a:rPr lang="en" sz="2400" b="1" dirty="0">
                <a:solidFill>
                  <a:srgbClr val="434343"/>
                </a:solidFill>
                <a:latin typeface="Open Sans"/>
                <a:ea typeface="Open Sans"/>
                <a:cs typeface="Open Sans"/>
                <a:sym typeface="Open Sans"/>
              </a:rPr>
              <a:t>P</a:t>
            </a:r>
            <a:r>
              <a:rPr lang="en" sz="1800" b="1" dirty="0">
                <a:solidFill>
                  <a:srgbClr val="595959"/>
                </a:solidFill>
                <a:latin typeface="Open Sans"/>
                <a:ea typeface="Open Sans"/>
                <a:cs typeface="Open Sans"/>
                <a:sym typeface="Open Sans"/>
              </a:rPr>
              <a:t>rocess:</a:t>
            </a:r>
            <a:r>
              <a:rPr lang="en" sz="1800" dirty="0">
                <a:solidFill>
                  <a:srgbClr val="595959"/>
                </a:solidFill>
                <a:latin typeface="Open Sans"/>
                <a:ea typeface="Open Sans"/>
                <a:cs typeface="Open Sans"/>
                <a:sym typeface="Open Sans"/>
              </a:rPr>
              <a:t> You adapt &amp; apply some skills or tools we discuss today next time your share or publish your research.</a:t>
            </a:r>
            <a:endParaRPr sz="1800" dirty="0">
              <a:solidFill>
                <a:srgbClr val="595959"/>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7" name="Google Shape;327;p43"/>
          <p:cNvSpPr txBox="1">
            <a:spLocks noGrp="1"/>
          </p:cNvSpPr>
          <p:nvPr>
            <p:ph type="body" idx="1"/>
          </p:nvPr>
        </p:nvSpPr>
        <p:spPr>
          <a:xfrm>
            <a:off x="311700" y="594275"/>
            <a:ext cx="8368500" cy="3974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Containers solve:</a:t>
            </a:r>
            <a:endParaRPr sz="2400">
              <a:solidFill>
                <a:srgbClr val="666666"/>
              </a:solidFill>
            </a:endParaRPr>
          </a:p>
          <a:p>
            <a:pPr marL="457200" lvl="0" indent="-381000" algn="l" rtl="0">
              <a:spcBef>
                <a:spcPts val="1200"/>
              </a:spcBef>
              <a:spcAft>
                <a:spcPts val="0"/>
              </a:spcAft>
              <a:buClr>
                <a:srgbClr val="666666"/>
              </a:buClr>
              <a:buSzPts val="2400"/>
              <a:buChar char="●"/>
            </a:pPr>
            <a:r>
              <a:rPr lang="en" sz="2400">
                <a:solidFill>
                  <a:srgbClr val="666666"/>
                </a:solidFill>
              </a:rPr>
              <a:t>Dependency Hell - install, error, google, install, error…</a:t>
            </a:r>
            <a:endParaRPr sz="2400">
              <a:solidFill>
                <a:srgbClr val="666666"/>
              </a:solidFill>
            </a:endParaRPr>
          </a:p>
          <a:p>
            <a:pPr marL="914400" lvl="1" indent="-342900" algn="l" rtl="0">
              <a:spcBef>
                <a:spcPts val="0"/>
              </a:spcBef>
              <a:spcAft>
                <a:spcPts val="0"/>
              </a:spcAft>
              <a:buClr>
                <a:srgbClr val="666666"/>
              </a:buClr>
              <a:buSzPts val="1800"/>
              <a:buChar char="○"/>
            </a:pPr>
            <a:r>
              <a:rPr lang="en" sz="1800">
                <a:solidFill>
                  <a:srgbClr val="666666"/>
                </a:solidFill>
              </a:rPr>
              <a:t>Provides other researchers with a binary image in which all the software has already been installed, configured, and tested.</a:t>
            </a:r>
            <a:endParaRPr sz="1800">
              <a:solidFill>
                <a:srgbClr val="666666"/>
              </a:solidFill>
            </a:endParaRPr>
          </a:p>
          <a:p>
            <a:pPr marL="457200" lvl="0" indent="-381000" algn="l" rtl="0">
              <a:spcBef>
                <a:spcPts val="0"/>
              </a:spcBef>
              <a:spcAft>
                <a:spcPts val="0"/>
              </a:spcAft>
              <a:buClr>
                <a:srgbClr val="666666"/>
              </a:buClr>
              <a:buSzPts val="2400"/>
              <a:buChar char="●"/>
            </a:pPr>
            <a:r>
              <a:rPr lang="en" sz="2400">
                <a:solidFill>
                  <a:srgbClr val="666666"/>
                </a:solidFill>
              </a:rPr>
              <a:t>Imprecise documentation - missing installation info.</a:t>
            </a:r>
            <a:endParaRPr sz="2400">
              <a:solidFill>
                <a:srgbClr val="666666"/>
              </a:solidFill>
            </a:endParaRPr>
          </a:p>
          <a:p>
            <a:pPr marL="914400" lvl="1" indent="-342900" algn="l" rtl="0">
              <a:spcBef>
                <a:spcPts val="0"/>
              </a:spcBef>
              <a:spcAft>
                <a:spcPts val="0"/>
              </a:spcAft>
              <a:buClr>
                <a:srgbClr val="666666"/>
              </a:buClr>
              <a:buSzPts val="1800"/>
              <a:buChar char="○"/>
            </a:pPr>
            <a:r>
              <a:rPr lang="en" sz="1800">
                <a:solidFill>
                  <a:srgbClr val="666666"/>
                </a:solidFill>
              </a:rPr>
              <a:t>Dockerfile provides a human readable summary of the necessary software dependencies needed to execute the code. Dependencies are automatically documented as they are installed.</a:t>
            </a:r>
            <a:endParaRPr sz="1800">
              <a:solidFill>
                <a:srgbClr val="666666"/>
              </a:solidFill>
            </a:endParaRPr>
          </a:p>
          <a:p>
            <a:pPr marL="457200" lvl="0" indent="-381000" algn="l" rtl="0">
              <a:spcBef>
                <a:spcPts val="0"/>
              </a:spcBef>
              <a:spcAft>
                <a:spcPts val="0"/>
              </a:spcAft>
              <a:buClr>
                <a:srgbClr val="666666"/>
              </a:buClr>
              <a:buSzPts val="2400"/>
              <a:buChar char="●"/>
            </a:pPr>
            <a:r>
              <a:rPr lang="en" sz="2400">
                <a:solidFill>
                  <a:srgbClr val="666666"/>
                </a:solidFill>
              </a:rPr>
              <a:t>Code rot - dependencies change, the code breaks</a:t>
            </a:r>
            <a:endParaRPr sz="2400">
              <a:solidFill>
                <a:srgbClr val="666666"/>
              </a:solidFill>
            </a:endParaRPr>
          </a:p>
          <a:p>
            <a:pPr marL="914400" lvl="1" indent="-285750" algn="l" rtl="0">
              <a:spcBef>
                <a:spcPts val="0"/>
              </a:spcBef>
              <a:spcAft>
                <a:spcPts val="0"/>
              </a:spcAft>
              <a:buClr>
                <a:srgbClr val="666666"/>
              </a:buClr>
              <a:buSzPts val="900"/>
              <a:buChar char="○"/>
            </a:pPr>
            <a:r>
              <a:rPr lang="en" sz="1800">
                <a:solidFill>
                  <a:srgbClr val="666666"/>
                </a:solidFill>
              </a:rPr>
              <a:t>Reduced risk with by archiving images</a:t>
            </a:r>
            <a:br>
              <a:rPr lang="en" sz="2400">
                <a:solidFill>
                  <a:srgbClr val="666666"/>
                </a:solidFill>
              </a:rPr>
            </a:br>
            <a:endParaRPr sz="2400">
              <a:solidFill>
                <a:srgbClr val="666666"/>
              </a:solidFill>
            </a:endParaRPr>
          </a:p>
        </p:txBody>
      </p:sp>
      <p:sp>
        <p:nvSpPr>
          <p:cNvPr id="328" name="Google Shape;328;p43"/>
          <p:cNvSpPr txBox="1"/>
          <p:nvPr/>
        </p:nvSpPr>
        <p:spPr>
          <a:xfrm>
            <a:off x="721275" y="4473950"/>
            <a:ext cx="7932900" cy="2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Boettiger, Carl. </a:t>
            </a:r>
            <a:r>
              <a:rPr lang="en" i="1">
                <a:latin typeface="Open Sans"/>
                <a:ea typeface="Open Sans"/>
                <a:cs typeface="Open Sans"/>
                <a:sym typeface="Open Sans"/>
              </a:rPr>
              <a:t>An introduction to Docker for reproducible research. </a:t>
            </a:r>
            <a:r>
              <a:rPr lang="en" u="sng">
                <a:highlight>
                  <a:srgbClr val="FFFFFF"/>
                </a:highlight>
                <a:latin typeface="Open Sans"/>
                <a:ea typeface="Open Sans"/>
                <a:cs typeface="Open Sans"/>
                <a:sym typeface="Open Sans"/>
                <a:hlinkClick r:id="rId3"/>
              </a:rPr>
              <a:t>10.1145/2723872.2723882</a:t>
            </a:r>
            <a:endParaRPr i="1">
              <a:latin typeface="Open Sans"/>
              <a:ea typeface="Open Sans"/>
              <a:cs typeface="Open Sans"/>
              <a:sym typeface="Open Sans"/>
            </a:endParaRPr>
          </a:p>
        </p:txBody>
      </p:sp>
      <p:sp>
        <p:nvSpPr>
          <p:cNvPr id="8" name="Google Shape;489;p54">
            <a:extLst>
              <a:ext uri="{FF2B5EF4-FFF2-40B4-BE49-F238E27FC236}">
                <a16:creationId xmlns:a16="http://schemas.microsoft.com/office/drawing/2014/main" id="{5BE94A22-0B6F-9B4B-8CDE-49FFD40C734A}"/>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9" name="Google Shape;490;p54">
            <a:extLst>
              <a:ext uri="{FF2B5EF4-FFF2-40B4-BE49-F238E27FC236}">
                <a16:creationId xmlns:a16="http://schemas.microsoft.com/office/drawing/2014/main" id="{1F8B2881-E9A9-924B-9A25-BD514AFEE0C1}"/>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0" name="Google Shape;491;p54">
            <a:extLst>
              <a:ext uri="{FF2B5EF4-FFF2-40B4-BE49-F238E27FC236}">
                <a16:creationId xmlns:a16="http://schemas.microsoft.com/office/drawing/2014/main" id="{2E4B6067-44C8-7747-AEC4-D034E710C8A7}"/>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11" name="Google Shape;492;p54">
            <a:extLst>
              <a:ext uri="{FF2B5EF4-FFF2-40B4-BE49-F238E27FC236}">
                <a16:creationId xmlns:a16="http://schemas.microsoft.com/office/drawing/2014/main" id="{08C534BF-706E-A642-97B0-FE99F1C8F5E7}"/>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111752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7" name="Google Shape;297;p40"/>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We can </a:t>
            </a:r>
            <a:r>
              <a:rPr lang="en" sz="2400" b="1" dirty="0">
                <a:solidFill>
                  <a:srgbClr val="3591C3"/>
                </a:solidFill>
              </a:rPr>
              <a:t>publish using containers</a:t>
            </a:r>
            <a:r>
              <a:rPr lang="en" sz="2400" dirty="0">
                <a:solidFill>
                  <a:srgbClr val="666666"/>
                </a:solidFill>
              </a:rPr>
              <a:t>:</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dirty="0">
                <a:solidFill>
                  <a:srgbClr val="666666"/>
                </a:solidFill>
              </a:rPr>
              <a:t>Use container technology to</a:t>
            </a:r>
            <a:r>
              <a:rPr lang="en" sz="2400" b="1" dirty="0">
                <a:solidFill>
                  <a:srgbClr val="666666"/>
                </a:solidFill>
              </a:rPr>
              <a:t> directly express dependencies.</a:t>
            </a:r>
            <a:endParaRPr sz="2400" b="1" dirty="0">
              <a:solidFill>
                <a:srgbClr val="666666"/>
              </a:solidFill>
            </a:endParaRPr>
          </a:p>
          <a:p>
            <a:pPr marL="457200" lvl="0" indent="-381000" algn="l" rtl="0">
              <a:spcBef>
                <a:spcPts val="0"/>
              </a:spcBef>
              <a:spcAft>
                <a:spcPts val="0"/>
              </a:spcAft>
              <a:buClr>
                <a:srgbClr val="666666"/>
              </a:buClr>
              <a:buSzPts val="2400"/>
              <a:buChar char="●"/>
            </a:pPr>
            <a:r>
              <a:rPr lang="en" sz="2400" b="1" dirty="0">
                <a:solidFill>
                  <a:srgbClr val="666666"/>
                </a:solidFill>
              </a:rPr>
              <a:t>Configure an image</a:t>
            </a:r>
            <a:r>
              <a:rPr lang="en" sz="2400" dirty="0">
                <a:solidFill>
                  <a:srgbClr val="666666"/>
                </a:solidFill>
              </a:rPr>
              <a:t> for your analyses with Docker, binder, </a:t>
            </a:r>
            <a:r>
              <a:rPr lang="en" sz="2400" dirty="0" err="1">
                <a:solidFill>
                  <a:srgbClr val="666666"/>
                </a:solidFill>
              </a:rPr>
              <a:t>WholeTale</a:t>
            </a:r>
            <a:r>
              <a:rPr lang="en" sz="2400" dirty="0">
                <a:solidFill>
                  <a:srgbClr val="666666"/>
                </a:solidFill>
              </a:rPr>
              <a:t>, or Code Ocean.</a:t>
            </a:r>
            <a:br>
              <a:rPr lang="en" sz="2400" dirty="0">
                <a:solidFill>
                  <a:srgbClr val="666666"/>
                </a:solidFill>
              </a:rPr>
            </a:br>
            <a:endParaRPr sz="2400" dirty="0">
              <a:solidFill>
                <a:srgbClr val="666666"/>
              </a:solidFill>
            </a:endParaRPr>
          </a:p>
        </p:txBody>
      </p:sp>
      <p:sp>
        <p:nvSpPr>
          <p:cNvPr id="7" name="Google Shape;489;p54">
            <a:extLst>
              <a:ext uri="{FF2B5EF4-FFF2-40B4-BE49-F238E27FC236}">
                <a16:creationId xmlns:a16="http://schemas.microsoft.com/office/drawing/2014/main" id="{EF587577-5F3B-5649-B011-8170E04171BB}"/>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8" name="Google Shape;490;p54">
            <a:extLst>
              <a:ext uri="{FF2B5EF4-FFF2-40B4-BE49-F238E27FC236}">
                <a16:creationId xmlns:a16="http://schemas.microsoft.com/office/drawing/2014/main" id="{40DA448B-C9D9-0C45-B9F0-B3A96ECB6854}"/>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9" name="Google Shape;491;p54">
            <a:extLst>
              <a:ext uri="{FF2B5EF4-FFF2-40B4-BE49-F238E27FC236}">
                <a16:creationId xmlns:a16="http://schemas.microsoft.com/office/drawing/2014/main" id="{B6957FA1-123B-2049-B962-F80AD4A2FAF3}"/>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10" name="Google Shape;492;p54">
            <a:extLst>
              <a:ext uri="{FF2B5EF4-FFF2-40B4-BE49-F238E27FC236}">
                <a16:creationId xmlns:a16="http://schemas.microsoft.com/office/drawing/2014/main" id="{23306D26-E02A-5F47-A53B-0F24C496DD8D}"/>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666788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p:nvPr/>
        </p:nvSpPr>
        <p:spPr>
          <a:xfrm>
            <a:off x="330850" y="1347011"/>
            <a:ext cx="8637600" cy="2438186"/>
          </a:xfrm>
          <a:prstGeom prst="rect">
            <a:avLst/>
          </a:prstGeom>
          <a:noFill/>
          <a:ln>
            <a:noFill/>
          </a:ln>
        </p:spPr>
        <p:txBody>
          <a:bodyPr spcFirstLastPara="1" wrap="square" lIns="32750" tIns="32750" rIns="32750" bIns="32750" anchor="t" anchorCtr="0">
            <a:noAutofit/>
          </a:bodyPr>
          <a:lstStyle/>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Services include: Binder, Code Ocean, </a:t>
            </a:r>
            <a:r>
              <a:rPr lang="en-US" sz="18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Colaboratory</a:t>
            </a: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8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Gigantum</a:t>
            </a: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and </a:t>
            </a:r>
            <a:r>
              <a:rPr lang="en-US" sz="18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Nextjournal</a:t>
            </a:r>
            <a:endPar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Allow researchers to run code in the cloud</a:t>
            </a:r>
          </a:p>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Easier to use than installing Docker locally </a:t>
            </a:r>
          </a:p>
          <a:p>
            <a:pPr marL="361950" lvl="0" indent="-285750">
              <a:lnSpc>
                <a:spcPct val="150000"/>
              </a:lnSpc>
              <a:buClr>
                <a:srgbClr val="666666"/>
              </a:buClr>
              <a:buSzPts val="2400"/>
              <a:buFont typeface="Arial" panose="020B0604020202020204" pitchFamily="34" charset="0"/>
              <a:buChar char="•"/>
            </a:pPr>
            <a:r>
              <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Several journals now use Code Ocean for peer review and to promote computational reproducibility</a:t>
            </a:r>
          </a:p>
          <a:p>
            <a:pPr marL="361950" lvl="0" indent="-285750">
              <a:lnSpc>
                <a:spcPct val="150000"/>
              </a:lnSpc>
              <a:buClr>
                <a:srgbClr val="666666"/>
              </a:buClr>
              <a:buSzPts val="2400"/>
              <a:buFont typeface="Arial" panose="020B0604020202020204" pitchFamily="34" charset="0"/>
              <a:buChar char="•"/>
            </a:pPr>
            <a:endParaRPr lang="en-US" sz="18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61950" lvl="0" indent="-285750">
              <a:lnSpc>
                <a:spcPct val="150000"/>
              </a:lnSpc>
              <a:buClr>
                <a:srgbClr val="666666"/>
              </a:buClr>
              <a:buSzPts val="2400"/>
              <a:buFont typeface="Arial" panose="020B0604020202020204" pitchFamily="34" charset="0"/>
              <a:buChar char="•"/>
            </a:pPr>
            <a:endParaRPr sz="1800" dirty="0">
              <a:solidFill>
                <a:srgbClr val="666666"/>
              </a:solidFill>
              <a:latin typeface="Open Sans"/>
              <a:ea typeface="Open Sans"/>
              <a:cs typeface="Open Sans"/>
              <a:sym typeface="Open Sans"/>
            </a:endParaRPr>
          </a:p>
        </p:txBody>
      </p:sp>
      <p:sp>
        <p:nvSpPr>
          <p:cNvPr id="144" name="Google Shape;144;p26"/>
          <p:cNvSpPr txBox="1"/>
          <p:nvPr/>
        </p:nvSpPr>
        <p:spPr>
          <a:xfrm>
            <a:off x="330850" y="696308"/>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rPr>
              <a:t>Online Container Platforms</a:t>
            </a:r>
            <a:endParaRPr sz="27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145" name="Google Shape;145;p26"/>
          <p:cNvSpPr txBox="1"/>
          <p:nvPr/>
        </p:nvSpPr>
        <p:spPr>
          <a:xfrm>
            <a:off x="1036150" y="3785197"/>
            <a:ext cx="6974700" cy="878163"/>
          </a:xfrm>
          <a:prstGeom prst="rect">
            <a:avLst/>
          </a:prstGeom>
          <a:noFill/>
          <a:ln>
            <a:noFill/>
          </a:ln>
        </p:spPr>
        <p:txBody>
          <a:bodyPr spcFirstLastPara="1" wrap="square" lIns="91425" tIns="91425" rIns="91425" bIns="91425" anchor="t" anchorCtr="0">
            <a:noAutofit/>
          </a:bodyPr>
          <a:lstStyle/>
          <a:p>
            <a:pPr lvl="0"/>
            <a:r>
              <a:rPr lang="en-US" sz="1300" dirty="0" err="1">
                <a:solidFill>
                  <a:srgbClr val="434343"/>
                </a:solidFill>
                <a:latin typeface="Open Sans" panose="020B0606030504020204" pitchFamily="34" charset="0"/>
                <a:ea typeface="Open Sans" panose="020B0606030504020204" pitchFamily="34" charset="0"/>
                <a:cs typeface="Open Sans" panose="020B0606030504020204" pitchFamily="34" charset="0"/>
              </a:rPr>
              <a:t>Perkel</a:t>
            </a:r>
            <a:r>
              <a:rPr lang="en-US" sz="1300" dirty="0">
                <a:solidFill>
                  <a:srgbClr val="434343"/>
                </a:solidFill>
                <a:latin typeface="Open Sans" panose="020B0606030504020204" pitchFamily="34" charset="0"/>
                <a:ea typeface="Open Sans" panose="020B0606030504020204" pitchFamily="34" charset="0"/>
                <a:cs typeface="Open Sans" panose="020B0606030504020204" pitchFamily="34" charset="0"/>
              </a:rPr>
              <a:t>, J. M. (2019). Make code accessible with these cloud services. Nature, 575(7781), 247. doi:</a:t>
            </a:r>
            <a:r>
              <a:rPr lang="en-US" sz="1300" dirty="0">
                <a:solidFill>
                  <a:srgbClr val="434343"/>
                </a:solidFill>
                <a:latin typeface="Open Sans" panose="020B0606030504020204" pitchFamily="34" charset="0"/>
                <a:ea typeface="Open Sans" panose="020B0606030504020204" pitchFamily="34" charset="0"/>
                <a:cs typeface="Open Sans" panose="020B0606030504020204" pitchFamily="34" charset="0"/>
                <a:hlinkClick r:id="rId3"/>
              </a:rPr>
              <a:t>10.1038/d41586-019-03366-x</a:t>
            </a:r>
            <a:endParaRPr lang="en-US" sz="1300" dirty="0">
              <a:solidFill>
                <a:srgbClr val="222222"/>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489;p54">
            <a:extLst>
              <a:ext uri="{FF2B5EF4-FFF2-40B4-BE49-F238E27FC236}">
                <a16:creationId xmlns:a16="http://schemas.microsoft.com/office/drawing/2014/main" id="{571AC2B9-6C29-A346-B45F-BBB36F2DCB31}"/>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6" name="Google Shape;490;p54">
            <a:extLst>
              <a:ext uri="{FF2B5EF4-FFF2-40B4-BE49-F238E27FC236}">
                <a16:creationId xmlns:a16="http://schemas.microsoft.com/office/drawing/2014/main" id="{9966B0B3-D3FE-FD4D-B54C-59326FE83CEA}"/>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7" name="Google Shape;491;p54">
            <a:extLst>
              <a:ext uri="{FF2B5EF4-FFF2-40B4-BE49-F238E27FC236}">
                <a16:creationId xmlns:a16="http://schemas.microsoft.com/office/drawing/2014/main" id="{7C4E2238-4E85-9D4A-8137-6F2760D1140E}"/>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8" name="Google Shape;492;p54">
            <a:extLst>
              <a:ext uri="{FF2B5EF4-FFF2-40B4-BE49-F238E27FC236}">
                <a16:creationId xmlns:a16="http://schemas.microsoft.com/office/drawing/2014/main" id="{9E9D92C4-C785-764F-A9FE-9BEF8D01E909}"/>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767540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7"/>
          <p:cNvSpPr/>
          <p:nvPr/>
        </p:nvSpPr>
        <p:spPr>
          <a:xfrm>
            <a:off x="223050" y="3537125"/>
            <a:ext cx="8703900" cy="12045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7"/>
          <p:cNvSpPr txBox="1">
            <a:spLocks noGrp="1"/>
          </p:cNvSpPr>
          <p:nvPr>
            <p:ph type="body" idx="1"/>
          </p:nvPr>
        </p:nvSpPr>
        <p:spPr>
          <a:xfrm>
            <a:off x="311700" y="975250"/>
            <a:ext cx="8538000" cy="24252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Exercise 6:</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Use container technology to create an image of your complete computational environment.</a:t>
            </a:r>
            <a:endParaRPr sz="1800" dirty="0">
              <a:solidFill>
                <a:srgbClr val="666666"/>
              </a:solidFill>
            </a:endParaRPr>
          </a:p>
          <a:p>
            <a:pPr marL="914400" lvl="1" indent="-342900" algn="l" rtl="0">
              <a:spcBef>
                <a:spcPts val="0"/>
              </a:spcBef>
              <a:spcAft>
                <a:spcPts val="0"/>
              </a:spcAft>
              <a:buClr>
                <a:srgbClr val="666666"/>
              </a:buClr>
              <a:buSzPts val="1800"/>
              <a:buChar char="○"/>
            </a:pPr>
            <a:r>
              <a:rPr lang="en" sz="1800" dirty="0">
                <a:solidFill>
                  <a:srgbClr val="666666"/>
                </a:solidFill>
              </a:rPr>
              <a:t>Code Ocean</a:t>
            </a:r>
            <a:endParaRPr sz="1800" dirty="0">
              <a:solidFill>
                <a:srgbClr val="666666"/>
              </a:solidFill>
            </a:endParaRPr>
          </a:p>
          <a:p>
            <a:pPr marL="914400" lvl="1" indent="-342900" algn="l" rtl="0">
              <a:spcBef>
                <a:spcPts val="0"/>
              </a:spcBef>
              <a:spcAft>
                <a:spcPts val="0"/>
              </a:spcAft>
              <a:buClr>
                <a:srgbClr val="666666"/>
              </a:buClr>
              <a:buSzPts val="1800"/>
              <a:buChar char="○"/>
            </a:pPr>
            <a:r>
              <a:rPr lang="en" sz="1800" dirty="0">
                <a:solidFill>
                  <a:srgbClr val="666666"/>
                </a:solidFill>
              </a:rPr>
              <a:t>Binder</a:t>
            </a:r>
            <a:endParaRPr sz="18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r>
              <a:rPr lang="en" sz="1400" dirty="0">
                <a:solidFill>
                  <a:srgbClr val="666666"/>
                </a:solidFill>
              </a:rPr>
              <a:t>Export your capsule to see how an image and </a:t>
            </a:r>
            <a:r>
              <a:rPr lang="en" sz="1400" dirty="0" err="1">
                <a:solidFill>
                  <a:srgbClr val="666666"/>
                </a:solidFill>
              </a:rPr>
              <a:t>Dockerfile</a:t>
            </a:r>
            <a:r>
              <a:rPr lang="en" sz="1400" dirty="0">
                <a:solidFill>
                  <a:srgbClr val="666666"/>
                </a:solidFill>
              </a:rPr>
              <a:t> were created through your specifications. </a:t>
            </a:r>
            <a:endParaRPr sz="1400" dirty="0">
              <a:solidFill>
                <a:srgbClr val="666666"/>
              </a:solidFill>
            </a:endParaRPr>
          </a:p>
          <a:p>
            <a:pPr marL="0" lvl="0" indent="0" algn="l" rtl="0">
              <a:spcBef>
                <a:spcPts val="1200"/>
              </a:spcBef>
              <a:spcAft>
                <a:spcPts val="0"/>
              </a:spcAft>
              <a:buNone/>
            </a:pPr>
            <a:r>
              <a:rPr lang="en" sz="1400" dirty="0">
                <a:solidFill>
                  <a:srgbClr val="666666"/>
                </a:solidFill>
              </a:rPr>
              <a:t>Inspect the </a:t>
            </a:r>
            <a:r>
              <a:rPr lang="en" sz="1400" dirty="0" err="1">
                <a:solidFill>
                  <a:srgbClr val="666666"/>
                </a:solidFill>
              </a:rPr>
              <a:t>Dockerfile</a:t>
            </a:r>
            <a:r>
              <a:rPr lang="en" sz="1400" dirty="0">
                <a:solidFill>
                  <a:srgbClr val="666666"/>
                </a:solidFill>
              </a:rPr>
              <a:t>. Inspect the </a:t>
            </a:r>
            <a:r>
              <a:rPr lang="en" sz="1400" dirty="0" err="1">
                <a:solidFill>
                  <a:srgbClr val="666666"/>
                </a:solidFill>
              </a:rPr>
              <a:t>requirements.txt</a:t>
            </a:r>
            <a:r>
              <a:rPr lang="en" sz="1400" dirty="0">
                <a:solidFill>
                  <a:srgbClr val="666666"/>
                </a:solidFill>
              </a:rPr>
              <a:t> file.</a:t>
            </a:r>
            <a:endParaRPr sz="1400" dirty="0">
              <a:solidFill>
                <a:srgbClr val="666666"/>
              </a:solidFill>
            </a:endParaRPr>
          </a:p>
          <a:p>
            <a:pPr marL="0" lvl="0" indent="0" algn="l" rtl="0">
              <a:spcBef>
                <a:spcPts val="1200"/>
              </a:spcBef>
              <a:spcAft>
                <a:spcPts val="0"/>
              </a:spcAft>
              <a:buNone/>
            </a:pPr>
            <a:r>
              <a:rPr lang="en" sz="1400" dirty="0">
                <a:solidFill>
                  <a:srgbClr val="666666"/>
                </a:solidFill>
              </a:rPr>
              <a:t>Build a container with repo2docker using </a:t>
            </a:r>
            <a:r>
              <a:rPr lang="en" sz="1400" dirty="0" err="1">
                <a:solidFill>
                  <a:srgbClr val="666666"/>
                </a:solidFill>
              </a:rPr>
              <a:t>mybinder</a:t>
            </a:r>
            <a:r>
              <a:rPr lang="en" sz="1400" dirty="0">
                <a:solidFill>
                  <a:srgbClr val="666666"/>
                </a:solidFill>
              </a:rPr>
              <a:t> and your </a:t>
            </a:r>
            <a:r>
              <a:rPr lang="en" sz="1400" dirty="0" err="1">
                <a:solidFill>
                  <a:srgbClr val="666666"/>
                </a:solidFill>
              </a:rPr>
              <a:t>requirements.txt</a:t>
            </a:r>
            <a:r>
              <a:rPr lang="en" sz="1400" dirty="0">
                <a:solidFill>
                  <a:srgbClr val="666666"/>
                </a:solidFill>
              </a:rPr>
              <a:t> file.</a:t>
            </a:r>
            <a:endParaRPr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1200"/>
              </a:spcAft>
              <a:buNone/>
            </a:pPr>
            <a:endParaRPr sz="1400" dirty="0">
              <a:solidFill>
                <a:srgbClr val="666666"/>
              </a:solidFill>
            </a:endParaRPr>
          </a:p>
        </p:txBody>
      </p:sp>
      <p:sp>
        <p:nvSpPr>
          <p:cNvPr id="8" name="Google Shape;489;p54">
            <a:extLst>
              <a:ext uri="{FF2B5EF4-FFF2-40B4-BE49-F238E27FC236}">
                <a16:creationId xmlns:a16="http://schemas.microsoft.com/office/drawing/2014/main" id="{340730D4-11F7-7144-88B3-6D2502960850}"/>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9" name="Google Shape;490;p54">
            <a:extLst>
              <a:ext uri="{FF2B5EF4-FFF2-40B4-BE49-F238E27FC236}">
                <a16:creationId xmlns:a16="http://schemas.microsoft.com/office/drawing/2014/main" id="{F7CEA4AA-6510-FC46-80C1-53CDD787D5E0}"/>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0" name="Google Shape;491;p54">
            <a:extLst>
              <a:ext uri="{FF2B5EF4-FFF2-40B4-BE49-F238E27FC236}">
                <a16:creationId xmlns:a16="http://schemas.microsoft.com/office/drawing/2014/main" id="{AE8E84A9-CFBD-0A4D-A61A-2F568E8C7D12}"/>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11" name="Google Shape;492;p54">
            <a:extLst>
              <a:ext uri="{FF2B5EF4-FFF2-40B4-BE49-F238E27FC236}">
                <a16:creationId xmlns:a16="http://schemas.microsoft.com/office/drawing/2014/main" id="{8DCA9031-AF05-ED4D-AC32-F875394CFEB9}"/>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453025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2"/>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440" name="Google Shape;440;p52"/>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pic>
        <p:nvPicPr>
          <p:cNvPr id="441" name="Google Shape;441;p52"/>
          <p:cNvPicPr preferRelativeResize="0"/>
          <p:nvPr/>
        </p:nvPicPr>
        <p:blipFill>
          <a:blip r:embed="rId3">
            <a:alphaModFix/>
          </a:blip>
          <a:stretch>
            <a:fillRect/>
          </a:stretch>
        </p:blipFill>
        <p:spPr>
          <a:xfrm>
            <a:off x="5737150" y="542075"/>
            <a:ext cx="1989085" cy="2278574"/>
          </a:xfrm>
          <a:prstGeom prst="rect">
            <a:avLst/>
          </a:prstGeom>
          <a:noFill/>
          <a:ln>
            <a:noFill/>
          </a:ln>
        </p:spPr>
      </p:pic>
      <p:grpSp>
        <p:nvGrpSpPr>
          <p:cNvPr id="442" name="Google Shape;442;p52"/>
          <p:cNvGrpSpPr/>
          <p:nvPr/>
        </p:nvGrpSpPr>
        <p:grpSpPr>
          <a:xfrm>
            <a:off x="779363" y="716175"/>
            <a:ext cx="2486829" cy="3711155"/>
            <a:chOff x="1118224" y="283725"/>
            <a:chExt cx="2090826" cy="4076400"/>
          </a:xfrm>
        </p:grpSpPr>
        <p:sp>
          <p:nvSpPr>
            <p:cNvPr id="443" name="Google Shape;443;p52"/>
            <p:cNvSpPr/>
            <p:nvPr/>
          </p:nvSpPr>
          <p:spPr>
            <a:xfrm>
              <a:off x="1178650" y="283725"/>
              <a:ext cx="2030400" cy="4076400"/>
            </a:xfrm>
            <a:prstGeom prst="rect">
              <a:avLst/>
            </a:prstGeom>
            <a:solidFill>
              <a:srgbClr val="3CA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2"/>
            <p:cNvSpPr/>
            <p:nvPr/>
          </p:nvSpPr>
          <p:spPr>
            <a:xfrm>
              <a:off x="1118224" y="341749"/>
              <a:ext cx="2048100" cy="2490600"/>
            </a:xfrm>
            <a:prstGeom prst="rect">
              <a:avLst/>
            </a:prstGeom>
            <a:solidFill>
              <a:srgbClr val="FFFFFF"/>
            </a:solidFill>
            <a:ln w="19050"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2"/>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CA4DC"/>
                  </a:solidFill>
                  <a:latin typeface="Roboto"/>
                  <a:ea typeface="Roboto"/>
                  <a:cs typeface="Roboto"/>
                  <a:sym typeface="Roboto"/>
                </a:rPr>
                <a:t>Checklist</a:t>
              </a:r>
              <a:endParaRPr sz="3600">
                <a:solidFill>
                  <a:srgbClr val="3CA4DC"/>
                </a:solidFill>
                <a:latin typeface="Roboto Thin"/>
                <a:ea typeface="Roboto Thin"/>
                <a:cs typeface="Roboto Thin"/>
                <a:sym typeface="Roboto Thin"/>
              </a:endParaRPr>
            </a:p>
          </p:txBody>
        </p:sp>
        <p:sp>
          <p:nvSpPr>
            <p:cNvPr id="446" name="Google Shape;446;p5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2"/>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Specify your computational environment and package versions.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Configure a container to make your  analysis portable and reusable.</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448" name="Google Shape;448;p52"/>
          <p:cNvGrpSpPr/>
          <p:nvPr/>
        </p:nvGrpSpPr>
        <p:grpSpPr>
          <a:xfrm>
            <a:off x="3215374" y="716175"/>
            <a:ext cx="2600036" cy="3711155"/>
            <a:chOff x="1023044" y="283725"/>
            <a:chExt cx="2186006" cy="4076400"/>
          </a:xfrm>
        </p:grpSpPr>
        <p:sp>
          <p:nvSpPr>
            <p:cNvPr id="449" name="Google Shape;449;p52"/>
            <p:cNvSpPr/>
            <p:nvPr/>
          </p:nvSpPr>
          <p:spPr>
            <a:xfrm>
              <a:off x="1178650" y="283725"/>
              <a:ext cx="2030400" cy="4076400"/>
            </a:xfrm>
            <a:prstGeom prst="rect">
              <a:avLst/>
            </a:prstGeom>
            <a:solidFill>
              <a:srgbClr val="359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2"/>
            <p:cNvSpPr/>
            <p:nvPr/>
          </p:nvSpPr>
          <p:spPr>
            <a:xfrm>
              <a:off x="1118224" y="341749"/>
              <a:ext cx="2048100" cy="2490600"/>
            </a:xfrm>
            <a:prstGeom prst="rect">
              <a:avLst/>
            </a:prstGeom>
            <a:solidFill>
              <a:srgbClr val="FFFFFF"/>
            </a:solidFill>
            <a:ln w="19050" cap="flat" cmpd="sng">
              <a:solidFill>
                <a:srgbClr val="3591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2"/>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591C3"/>
                  </a:solidFill>
                  <a:latin typeface="Roboto"/>
                  <a:ea typeface="Roboto"/>
                  <a:cs typeface="Roboto"/>
                  <a:sym typeface="Roboto"/>
                </a:rPr>
                <a:t>Tools</a:t>
              </a:r>
              <a:endParaRPr sz="3600">
                <a:solidFill>
                  <a:srgbClr val="3591C3"/>
                </a:solidFill>
                <a:latin typeface="Roboto Thin"/>
                <a:ea typeface="Roboto Thin"/>
                <a:cs typeface="Roboto Thin"/>
                <a:sym typeface="Roboto Thin"/>
              </a:endParaRPr>
            </a:p>
          </p:txBody>
        </p:sp>
        <p:sp>
          <p:nvSpPr>
            <p:cNvPr id="452" name="Google Shape;452;p5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2"/>
            <p:cNvSpPr/>
            <p:nvPr/>
          </p:nvSpPr>
          <p:spPr>
            <a:xfrm>
              <a:off x="1023044" y="2999564"/>
              <a:ext cx="2186006" cy="1258501"/>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Container technology: packages data, code, metadata, &amp; computational environment for portable analyses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Docker: container technology for </a:t>
              </a:r>
              <a:r>
                <a:rPr lang="en" sz="800" dirty="0" err="1">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devs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Code Ocean: easy configuring, preservation, &amp; reuse of containers for researchers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Binder: configure &amp; share containers</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454" name="Google Shape;454;p52"/>
          <p:cNvGrpSpPr/>
          <p:nvPr/>
        </p:nvGrpSpPr>
        <p:grpSpPr>
          <a:xfrm>
            <a:off x="5877800" y="716175"/>
            <a:ext cx="2486829" cy="3711155"/>
            <a:chOff x="1118224" y="283725"/>
            <a:chExt cx="2090826" cy="4076400"/>
          </a:xfrm>
        </p:grpSpPr>
        <p:sp>
          <p:nvSpPr>
            <p:cNvPr id="455" name="Google Shape;455;p52"/>
            <p:cNvSpPr/>
            <p:nvPr/>
          </p:nvSpPr>
          <p:spPr>
            <a:xfrm>
              <a:off x="1178650" y="283725"/>
              <a:ext cx="2030400" cy="4076400"/>
            </a:xfrm>
            <a:prstGeom prst="rect">
              <a:avLst/>
            </a:prstGeom>
            <a:solidFill>
              <a:srgbClr val="2C7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2"/>
            <p:cNvSpPr/>
            <p:nvPr/>
          </p:nvSpPr>
          <p:spPr>
            <a:xfrm>
              <a:off x="1118224" y="341749"/>
              <a:ext cx="2048100" cy="2490600"/>
            </a:xfrm>
            <a:prstGeom prst="rect">
              <a:avLst/>
            </a:prstGeom>
            <a:solidFill>
              <a:srgbClr val="FFFFFF"/>
            </a:solidFill>
            <a:ln w="19050" cap="flat" cmpd="sng">
              <a:solidFill>
                <a:srgbClr val="2C78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2"/>
            <p:cNvSpPr/>
            <p:nvPr/>
          </p:nvSpPr>
          <p:spPr>
            <a:xfrm>
              <a:off x="1118349" y="470593"/>
              <a:ext cx="20304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2C78A2"/>
                  </a:solidFill>
                  <a:latin typeface="Roboto"/>
                  <a:ea typeface="Roboto"/>
                  <a:cs typeface="Roboto"/>
                  <a:sym typeface="Roboto"/>
                </a:rPr>
                <a:t>Resources</a:t>
              </a:r>
              <a:endParaRPr sz="3600">
                <a:solidFill>
                  <a:srgbClr val="2C78A2"/>
                </a:solidFill>
                <a:latin typeface="Roboto Thin"/>
                <a:ea typeface="Roboto Thin"/>
                <a:cs typeface="Roboto Thin"/>
                <a:sym typeface="Roboto Thin"/>
              </a:endParaRPr>
            </a:p>
          </p:txBody>
        </p:sp>
        <p:sp>
          <p:nvSpPr>
            <p:cNvPr id="458" name="Google Shape;458;p5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2"/>
            <p:cNvSpPr/>
            <p:nvPr/>
          </p:nvSpPr>
          <p:spPr>
            <a:xfrm>
              <a:off x="1118308" y="3058438"/>
              <a:ext cx="2090700" cy="1199700"/>
            </a:xfrm>
            <a:prstGeom prst="rect">
              <a:avLst/>
            </a:prstGeom>
            <a:noFill/>
            <a:ln>
              <a:noFill/>
            </a:ln>
          </p:spPr>
          <p:txBody>
            <a:bodyPr spcFirstLastPara="1" wrap="square" lIns="91425" tIns="91425" rIns="91425" bIns="91425" anchor="t" anchorCtr="0">
              <a:noAutofit/>
            </a:bodyPr>
            <a:lstStyle/>
            <a:p>
              <a:pPr marL="457200" lvl="0" indent="-273050" algn="l" rtl="0">
                <a:lnSpc>
                  <a:spcPct val="115000"/>
                </a:lnSpc>
                <a:spcBef>
                  <a:spcPts val="0"/>
                </a:spcBef>
                <a:spcAft>
                  <a:spcPts val="0"/>
                </a:spcAft>
                <a:buClr>
                  <a:srgbClr val="FFFFFF"/>
                </a:buClr>
                <a:buSzPts val="700"/>
                <a:buFont typeface="Roboto"/>
                <a:buChar char="●"/>
              </a:pPr>
              <a:r>
                <a:rPr lang="en"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Documenting dependencies: </a:t>
              </a:r>
              <a:r>
                <a:rPr lang="en" sz="7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4"/>
                </a:rPr>
                <a:t>http://mybinder.readthedocs.io/en/latest/using.html#preparing-a-repository-for-binder</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3050" algn="l" rtl="0">
                <a:lnSpc>
                  <a:spcPct val="115000"/>
                </a:lnSpc>
                <a:spcBef>
                  <a:spcPts val="0"/>
                </a:spcBef>
                <a:spcAft>
                  <a:spcPts val="0"/>
                </a:spcAft>
                <a:buClr>
                  <a:srgbClr val="FFFFFF"/>
                </a:buClr>
                <a:buSzPts val="700"/>
                <a:buFont typeface="Roboto"/>
                <a:buChar char="●"/>
              </a:pPr>
              <a:r>
                <a:rPr lang="en"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Specifying environments: </a:t>
              </a:r>
              <a:r>
                <a:rPr lang="en" sz="7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5"/>
                </a:rPr>
                <a:t>https://help.codeocean.com/getting-started/the-computational-environment/selecting-a-base-environment</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pic>
        <p:nvPicPr>
          <p:cNvPr id="460" name="Google Shape;460;p52"/>
          <p:cNvPicPr preferRelativeResize="0"/>
          <p:nvPr/>
        </p:nvPicPr>
        <p:blipFill>
          <a:blip r:embed="rId6">
            <a:alphaModFix/>
          </a:blip>
          <a:stretch>
            <a:fillRect/>
          </a:stretch>
        </p:blipFill>
        <p:spPr>
          <a:xfrm>
            <a:off x="3587150" y="1692975"/>
            <a:ext cx="908645" cy="576775"/>
          </a:xfrm>
          <a:prstGeom prst="rect">
            <a:avLst/>
          </a:prstGeom>
          <a:noFill/>
          <a:ln>
            <a:noFill/>
          </a:ln>
        </p:spPr>
      </p:pic>
      <p:pic>
        <p:nvPicPr>
          <p:cNvPr id="461" name="Google Shape;461;p52"/>
          <p:cNvPicPr preferRelativeResize="0"/>
          <p:nvPr/>
        </p:nvPicPr>
        <p:blipFill rotWithShape="1">
          <a:blip r:embed="rId7">
            <a:alphaModFix/>
          </a:blip>
          <a:srcRect r="14770"/>
          <a:stretch/>
        </p:blipFill>
        <p:spPr>
          <a:xfrm>
            <a:off x="899350" y="1692975"/>
            <a:ext cx="2193280" cy="1182849"/>
          </a:xfrm>
          <a:prstGeom prst="rect">
            <a:avLst/>
          </a:prstGeom>
          <a:noFill/>
          <a:ln w="9525" cap="flat" cmpd="sng">
            <a:solidFill>
              <a:srgbClr val="000000"/>
            </a:solidFill>
            <a:prstDash val="solid"/>
            <a:round/>
            <a:headEnd type="none" w="sm" len="sm"/>
            <a:tailEnd type="none" w="sm" len="sm"/>
          </a:ln>
        </p:spPr>
      </p:pic>
      <p:pic>
        <p:nvPicPr>
          <p:cNvPr id="462" name="Google Shape;462;p52"/>
          <p:cNvPicPr preferRelativeResize="0"/>
          <p:nvPr/>
        </p:nvPicPr>
        <p:blipFill>
          <a:blip r:embed="rId8">
            <a:alphaModFix/>
          </a:blip>
          <a:stretch>
            <a:fillRect/>
          </a:stretch>
        </p:blipFill>
        <p:spPr>
          <a:xfrm>
            <a:off x="3817387" y="2413550"/>
            <a:ext cx="1509250" cy="491593"/>
          </a:xfrm>
          <a:prstGeom prst="rect">
            <a:avLst/>
          </a:prstGeom>
          <a:noFill/>
          <a:ln>
            <a:noFill/>
          </a:ln>
        </p:spPr>
      </p:pic>
      <p:pic>
        <p:nvPicPr>
          <p:cNvPr id="463" name="Google Shape;463;p52"/>
          <p:cNvPicPr preferRelativeResize="0"/>
          <p:nvPr/>
        </p:nvPicPr>
        <p:blipFill>
          <a:blip r:embed="rId9">
            <a:alphaModFix/>
          </a:blip>
          <a:stretch>
            <a:fillRect/>
          </a:stretch>
        </p:blipFill>
        <p:spPr>
          <a:xfrm>
            <a:off x="6107525" y="1513948"/>
            <a:ext cx="2027376" cy="1450875"/>
          </a:xfrm>
          <a:prstGeom prst="rect">
            <a:avLst/>
          </a:prstGeom>
          <a:noFill/>
          <a:ln w="9525" cap="flat" cmpd="sng">
            <a:solidFill>
              <a:srgbClr val="000000"/>
            </a:solidFill>
            <a:prstDash val="solid"/>
            <a:round/>
            <a:headEnd type="none" w="sm" len="sm"/>
            <a:tailEnd type="none" w="sm" len="sm"/>
          </a:ln>
        </p:spPr>
      </p:pic>
      <p:pic>
        <p:nvPicPr>
          <p:cNvPr id="464" name="Google Shape;464;p52"/>
          <p:cNvPicPr preferRelativeResize="0"/>
          <p:nvPr/>
        </p:nvPicPr>
        <p:blipFill>
          <a:blip r:embed="rId10">
            <a:alphaModFix/>
          </a:blip>
          <a:stretch>
            <a:fillRect/>
          </a:stretch>
        </p:blipFill>
        <p:spPr>
          <a:xfrm>
            <a:off x="4650417" y="1612892"/>
            <a:ext cx="865115" cy="736950"/>
          </a:xfrm>
          <a:prstGeom prst="rect">
            <a:avLst/>
          </a:prstGeom>
          <a:noFill/>
          <a:ln>
            <a:noFill/>
          </a:ln>
        </p:spPr>
      </p:pic>
      <p:sp>
        <p:nvSpPr>
          <p:cNvPr id="465" name="Google Shape;465;p52"/>
          <p:cNvSpPr/>
          <p:nvPr/>
        </p:nvSpPr>
        <p:spPr>
          <a:xfrm rot="10800000">
            <a:off x="8229600" y="0"/>
            <a:ext cx="914400" cy="9126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66" name="Google Shape;466;p52"/>
          <p:cNvSpPr/>
          <p:nvPr/>
        </p:nvSpPr>
        <p:spPr>
          <a:xfrm>
            <a:off x="8229600" y="0"/>
            <a:ext cx="914400" cy="912600"/>
          </a:xfrm>
          <a:prstGeom prst="rtTriangle">
            <a:avLst/>
          </a:prstGeom>
          <a:solidFill>
            <a:srgbClr val="FFFFFF"/>
          </a:solidFill>
          <a:ln w="9525" cap="flat" cmpd="sng">
            <a:solidFill>
              <a:srgbClr val="2C78A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2"/>
          <p:cNvSpPr txBox="1"/>
          <p:nvPr/>
        </p:nvSpPr>
        <p:spPr>
          <a:xfrm>
            <a:off x="8167750" y="483325"/>
            <a:ext cx="7683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434343"/>
                </a:solidFill>
                <a:latin typeface="Impact"/>
                <a:ea typeface="Impact"/>
                <a:cs typeface="Impact"/>
                <a:sym typeface="Impact"/>
              </a:rPr>
              <a:t>Reference </a:t>
            </a:r>
            <a:endParaRPr sz="1000">
              <a:solidFill>
                <a:srgbClr val="434343"/>
              </a:solidFill>
              <a:latin typeface="Impact"/>
              <a:ea typeface="Impact"/>
              <a:cs typeface="Impact"/>
              <a:sym typeface="Impact"/>
            </a:endParaRPr>
          </a:p>
          <a:p>
            <a:pPr marL="0" lvl="0" indent="0" algn="l" rtl="0">
              <a:spcBef>
                <a:spcPts val="0"/>
              </a:spcBef>
              <a:spcAft>
                <a:spcPts val="0"/>
              </a:spcAft>
              <a:buNone/>
            </a:pPr>
            <a:r>
              <a:rPr lang="en" sz="1000">
                <a:solidFill>
                  <a:srgbClr val="434343"/>
                </a:solidFill>
                <a:latin typeface="Impact"/>
                <a:ea typeface="Impact"/>
                <a:cs typeface="Impact"/>
                <a:sym typeface="Impact"/>
              </a:rPr>
              <a:t>Slide</a:t>
            </a:r>
            <a:endParaRPr sz="1000">
              <a:solidFill>
                <a:srgbClr val="434343"/>
              </a:solidFill>
              <a:latin typeface="Impact"/>
              <a:ea typeface="Impact"/>
              <a:cs typeface="Impact"/>
              <a:sym typeface="Impact"/>
            </a:endParaRPr>
          </a:p>
        </p:txBody>
      </p:sp>
      <p:sp>
        <p:nvSpPr>
          <p:cNvPr id="33" name="Google Shape;478;p53">
            <a:extLst>
              <a:ext uri="{FF2B5EF4-FFF2-40B4-BE49-F238E27FC236}">
                <a16:creationId xmlns:a16="http://schemas.microsoft.com/office/drawing/2014/main" id="{5E3CC827-5917-574E-9A96-C835DF424AB3}"/>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Documentation</a:t>
            </a:r>
            <a:endParaRPr sz="1200" dirty="0">
              <a:solidFill>
                <a:srgbClr val="3CA4DC"/>
              </a:solidFill>
              <a:latin typeface="Open Sans Light"/>
              <a:ea typeface="Open Sans Light"/>
              <a:cs typeface="Open Sans Light"/>
              <a:sym typeface="Open Sans Light"/>
            </a:endParaRPr>
          </a:p>
        </p:txBody>
      </p:sp>
      <p:sp>
        <p:nvSpPr>
          <p:cNvPr id="34" name="Google Shape;479;p53">
            <a:extLst>
              <a:ext uri="{FF2B5EF4-FFF2-40B4-BE49-F238E27FC236}">
                <a16:creationId xmlns:a16="http://schemas.microsoft.com/office/drawing/2014/main" id="{A1B24E75-290E-984E-9675-880CF5AC6E03}"/>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11700" y="293350"/>
            <a:ext cx="4168200" cy="407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Lobster"/>
                <a:ea typeface="Lobster"/>
                <a:cs typeface="Lobster"/>
                <a:sym typeface="Lobster"/>
              </a:rPr>
              <a:t>Questions? </a:t>
            </a:r>
            <a:endParaRPr sz="2400"/>
          </a:p>
          <a:p>
            <a:pPr marL="0" lvl="0" indent="0" algn="ctr" rtl="0">
              <a:spcBef>
                <a:spcPts val="0"/>
              </a:spcBef>
              <a:spcAft>
                <a:spcPts val="0"/>
              </a:spcAft>
              <a:buNone/>
            </a:pPr>
            <a:r>
              <a:rPr lang="en" sz="2400"/>
              <a:t> </a:t>
            </a:r>
            <a:endParaRPr sz="2400"/>
          </a:p>
        </p:txBody>
      </p:sp>
      <p:pic>
        <p:nvPicPr>
          <p:cNvPr id="191" name="Google Shape;191;p32"/>
          <p:cNvPicPr preferRelativeResize="0"/>
          <p:nvPr/>
        </p:nvPicPr>
        <p:blipFill>
          <a:blip r:embed="rId3">
            <a:alphaModFix/>
          </a:blip>
          <a:stretch>
            <a:fillRect/>
          </a:stretch>
        </p:blipFill>
        <p:spPr>
          <a:xfrm>
            <a:off x="4468950" y="1115499"/>
            <a:ext cx="4168248" cy="2687652"/>
          </a:xfrm>
          <a:prstGeom prst="rect">
            <a:avLst/>
          </a:prstGeom>
          <a:noFill/>
          <a:ln>
            <a:noFill/>
          </a:ln>
        </p:spPr>
      </p:pic>
    </p:spTree>
    <p:extLst>
      <p:ext uri="{BB962C8B-B14F-4D97-AF65-F5344CB8AC3E}">
        <p14:creationId xmlns:p14="http://schemas.microsoft.com/office/powerpoint/2010/main" val="1499144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93" name="Google Shape;93;p19"/>
          <p:cNvSpPr txBox="1">
            <a:spLocks noGrp="1"/>
          </p:cNvSpPr>
          <p:nvPr>
            <p:ph type="body" idx="1"/>
          </p:nvPr>
        </p:nvSpPr>
        <p:spPr>
          <a:xfrm>
            <a:off x="311700" y="944825"/>
            <a:ext cx="4245900" cy="36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dirty="0">
                <a:latin typeface="Open Sans"/>
                <a:ea typeface="Open Sans"/>
                <a:cs typeface="Open Sans"/>
                <a:sym typeface="Open Sans"/>
              </a:rPr>
              <a:t>Introduction</a:t>
            </a:r>
            <a:endParaRPr sz="1600" b="1" i="1" dirty="0">
              <a:latin typeface="Open Sans"/>
              <a:ea typeface="Open Sans"/>
              <a:cs typeface="Open Sans"/>
              <a:sym typeface="Open Sans"/>
            </a:endParaRPr>
          </a:p>
          <a:p>
            <a:pPr marL="0" lvl="0" indent="0" algn="l" rtl="0">
              <a:lnSpc>
                <a:spcPct val="100000"/>
              </a:lnSpc>
              <a:spcBef>
                <a:spcPts val="1600"/>
              </a:spcBef>
              <a:spcAft>
                <a:spcPts val="0"/>
              </a:spcAft>
              <a:buNone/>
            </a:pPr>
            <a:r>
              <a:rPr lang="en" sz="1600" b="1" dirty="0">
                <a:latin typeface="Open Sans"/>
                <a:ea typeface="Open Sans"/>
                <a:cs typeface="Open Sans"/>
                <a:sym typeface="Open Sans"/>
              </a:rPr>
              <a:t>Organization</a:t>
            </a:r>
            <a:endParaRPr sz="1600" b="1"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1: One repository</a:t>
            </a:r>
            <a:endParaRPr sz="1600"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2: Separate code &amp; data</a:t>
            </a:r>
            <a:endParaRPr sz="1600" i="1" dirty="0">
              <a:latin typeface="Open Sans"/>
              <a:ea typeface="Open Sans"/>
              <a:cs typeface="Open Sans"/>
              <a:sym typeface="Open Sans"/>
            </a:endParaRPr>
          </a:p>
          <a:p>
            <a:pPr marL="0" lvl="0" indent="0" algn="l" rtl="0">
              <a:spcBef>
                <a:spcPts val="1600"/>
              </a:spcBef>
              <a:spcAft>
                <a:spcPts val="0"/>
              </a:spcAft>
              <a:buClr>
                <a:schemeClr val="dk1"/>
              </a:buClr>
              <a:buSzPts val="1100"/>
              <a:buFont typeface="Arial"/>
              <a:buNone/>
            </a:pPr>
            <a:r>
              <a:rPr lang="en" sz="1600" b="1" dirty="0">
                <a:latin typeface="Open Sans"/>
                <a:ea typeface="Open Sans"/>
                <a:cs typeface="Open Sans"/>
                <a:sym typeface="Open Sans"/>
              </a:rPr>
              <a:t>Documentation</a:t>
            </a:r>
            <a:endParaRPr sz="1600" b="1" dirty="0">
              <a:latin typeface="Open Sans"/>
              <a:ea typeface="Open Sans"/>
              <a:cs typeface="Open Sans"/>
              <a:sym typeface="Open Sans"/>
            </a:endParaRPr>
          </a:p>
          <a:p>
            <a:pPr indent="-330200">
              <a:buSzPts val="1600"/>
              <a:buFont typeface="Open Sans"/>
              <a:buChar char="●"/>
            </a:pPr>
            <a:r>
              <a:rPr lang="en" sz="1600" dirty="0">
                <a:latin typeface="Open Sans"/>
                <a:ea typeface="Open Sans"/>
                <a:cs typeface="Open Sans"/>
                <a:sym typeface="Open Sans"/>
              </a:rPr>
              <a:t>Exercise 3: </a:t>
            </a:r>
            <a:r>
              <a:rPr lang="en-US" sz="1600" dirty="0">
                <a:latin typeface="Open Sans"/>
                <a:ea typeface="Open Sans"/>
                <a:cs typeface="Open Sans"/>
                <a:sym typeface="Open Sans"/>
              </a:rPr>
              <a:t>Document data &amp; code</a:t>
            </a:r>
            <a:endParaRPr lang="en-US" sz="1600" i="1"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4: Specify run environment</a:t>
            </a:r>
            <a:endParaRPr sz="1600"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5: Specify dependencies</a:t>
            </a:r>
            <a:endParaRPr sz="1600" dirty="0"/>
          </a:p>
          <a:p>
            <a:pPr marL="0" lvl="0" indent="0" algn="l" rtl="0">
              <a:spcBef>
                <a:spcPts val="1600"/>
              </a:spcBef>
              <a:spcAft>
                <a:spcPts val="0"/>
              </a:spcAft>
              <a:buNone/>
            </a:pPr>
            <a:endParaRPr sz="1600" dirty="0"/>
          </a:p>
          <a:p>
            <a:pPr marL="0" lvl="0" indent="0" algn="l" rtl="0">
              <a:spcBef>
                <a:spcPts val="1600"/>
              </a:spcBef>
              <a:spcAft>
                <a:spcPts val="1600"/>
              </a:spcAft>
              <a:buClr>
                <a:schemeClr val="dk1"/>
              </a:buClr>
              <a:buSzPts val="1100"/>
              <a:buFont typeface="Arial"/>
              <a:buNone/>
            </a:pPr>
            <a:endParaRPr sz="1600" dirty="0"/>
          </a:p>
        </p:txBody>
      </p:sp>
      <p:sp>
        <p:nvSpPr>
          <p:cNvPr id="94" name="Google Shape;94;p19"/>
          <p:cNvSpPr txBox="1"/>
          <p:nvPr/>
        </p:nvSpPr>
        <p:spPr>
          <a:xfrm>
            <a:off x="4703125" y="865325"/>
            <a:ext cx="4237200" cy="370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b="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Automation</a:t>
            </a:r>
            <a:endParaRPr sz="1600" b="1" dirty="0">
              <a:solidFill>
                <a:schemeClr val="dk2"/>
              </a:solidFill>
              <a:latin typeface="Open Sans"/>
              <a:ea typeface="Open Sans"/>
              <a:cs typeface="Open Sans"/>
              <a:sym typeface="Open Sans"/>
            </a:endParaRPr>
          </a:p>
          <a:p>
            <a:pPr marL="457200" lvl="0" indent="-330200">
              <a:lnSpc>
                <a:spcPct val="115000"/>
              </a:lnSpc>
              <a:buClr>
                <a:schemeClr val="dk2"/>
              </a:buClr>
              <a:buSzPts val="1600"/>
              <a:buFont typeface="Open Sans"/>
              <a:buChar char="●"/>
            </a:pPr>
            <a:r>
              <a:rPr lang="en-US" sz="1600" dirty="0">
                <a:solidFill>
                  <a:schemeClr val="dk2"/>
                </a:solidFill>
                <a:latin typeface="Open Sans"/>
                <a:ea typeface="Open Sans"/>
                <a:cs typeface="Open Sans"/>
                <a:sym typeface="Open Sans"/>
              </a:rPr>
              <a:t>Exercise 6: Containerization</a:t>
            </a: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7: Create a master script</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8: Create relative paths</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i="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Dissemination</a:t>
            </a:r>
            <a:endParaRPr sz="1600" i="1"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9: Specify a license</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10: Share your code!</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chemeClr val="dk2"/>
              </a:solidFill>
              <a:latin typeface="Open Sans"/>
              <a:ea typeface="Open Sans"/>
              <a:cs typeface="Open Sans"/>
              <a:sym typeface="Open Sa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89296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4"/>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486" name="Google Shape;486;p54"/>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487" name="Google Shape;487;p54"/>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488" name="Google Shape;488;p54"/>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489" name="Google Shape;489;p54"/>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490" name="Google Shape;490;p54"/>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491" name="Google Shape;491;p54"/>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492" name="Google Shape;492;p54"/>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493" name="Google Shape;493;p54"/>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We can </a:t>
            </a:r>
            <a:r>
              <a:rPr lang="en" sz="2400" b="1">
                <a:solidFill>
                  <a:srgbClr val="3591C3"/>
                </a:solidFill>
              </a:rPr>
              <a:t>automate the execution of our analyses</a:t>
            </a:r>
            <a:r>
              <a:rPr lang="en" sz="2400">
                <a:solidFill>
                  <a:srgbClr val="666666"/>
                </a:solidFill>
              </a:rPr>
              <a:t>:</a:t>
            </a:r>
            <a:endParaRPr sz="2400">
              <a:solidFill>
                <a:srgbClr val="666666"/>
              </a:solidFill>
            </a:endParaRPr>
          </a:p>
          <a:p>
            <a:pPr marL="457200" lvl="0" indent="-381000" algn="l" rtl="0">
              <a:spcBef>
                <a:spcPts val="1200"/>
              </a:spcBef>
              <a:spcAft>
                <a:spcPts val="0"/>
              </a:spcAft>
              <a:buClr>
                <a:srgbClr val="666666"/>
              </a:buClr>
              <a:buSzPts val="2400"/>
              <a:buChar char="●"/>
            </a:pPr>
            <a:r>
              <a:rPr lang="en" sz="2400">
                <a:solidFill>
                  <a:srgbClr val="666666"/>
                </a:solidFill>
              </a:rPr>
              <a:t>Create a master script to execute all analyses.</a:t>
            </a:r>
            <a:endParaRPr sz="2400">
              <a:solidFill>
                <a:srgbClr val="666666"/>
              </a:solidFill>
            </a:endParaRPr>
          </a:p>
          <a:p>
            <a:pPr marL="457200" lvl="0" indent="-381000" algn="l" rtl="0">
              <a:spcBef>
                <a:spcPts val="0"/>
              </a:spcBef>
              <a:spcAft>
                <a:spcPts val="0"/>
              </a:spcAft>
              <a:buClr>
                <a:srgbClr val="666666"/>
              </a:buClr>
              <a:buSzPts val="2400"/>
              <a:buChar char="●"/>
            </a:pPr>
            <a:r>
              <a:rPr lang="en" sz="2400">
                <a:solidFill>
                  <a:srgbClr val="666666"/>
                </a:solidFill>
              </a:rPr>
              <a:t>Reproduce results automatically as a function of the data &amp; the code; Save results explicitly.</a:t>
            </a:r>
            <a:endParaRPr sz="2400">
              <a:solidFill>
                <a:srgbClr val="666666"/>
              </a:solidFill>
            </a:endParaRPr>
          </a:p>
          <a:p>
            <a:pPr marL="457200" lvl="0" indent="-381000" algn="l" rtl="0">
              <a:spcBef>
                <a:spcPts val="0"/>
              </a:spcBef>
              <a:spcAft>
                <a:spcPts val="0"/>
              </a:spcAft>
              <a:buClr>
                <a:srgbClr val="666666"/>
              </a:buClr>
              <a:buSzPts val="2400"/>
              <a:buChar char="●"/>
            </a:pPr>
            <a:r>
              <a:rPr lang="en" sz="2400">
                <a:solidFill>
                  <a:srgbClr val="666666"/>
                </a:solidFill>
              </a:rPr>
              <a:t>Use relative paths.</a:t>
            </a:r>
            <a:br>
              <a:rPr lang="en" sz="2400">
                <a:solidFill>
                  <a:srgbClr val="666666"/>
                </a:solidFill>
              </a:rPr>
            </a:br>
            <a:endParaRPr sz="2400">
              <a:solidFill>
                <a:srgbClr val="666666"/>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5"/>
          <p:cNvSpPr/>
          <p:nvPr/>
        </p:nvSpPr>
        <p:spPr>
          <a:xfrm>
            <a:off x="223050" y="2462025"/>
            <a:ext cx="8703900" cy="22800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9" name="Google Shape;499;p55"/>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500" name="Google Shape;500;p55"/>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501" name="Google Shape;501;p55"/>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502" name="Google Shape;502;p55"/>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503" name="Google Shape;503;p55"/>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504" name="Google Shape;504;p55"/>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05" name="Google Shape;505;p55"/>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506" name="Google Shape;506;p55"/>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507" name="Google Shape;507;p55"/>
          <p:cNvSpPr txBox="1">
            <a:spLocks noGrp="1"/>
          </p:cNvSpPr>
          <p:nvPr>
            <p:ph type="body" idx="1"/>
          </p:nvPr>
        </p:nvSpPr>
        <p:spPr>
          <a:xfrm>
            <a:off x="311700" y="975250"/>
            <a:ext cx="87039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Exercise 6:</a:t>
            </a:r>
            <a:endParaRPr sz="2400">
              <a:solidFill>
                <a:srgbClr val="666666"/>
              </a:solidFill>
            </a:endParaRPr>
          </a:p>
          <a:p>
            <a:pPr marL="457200" lvl="0" indent="-381000" algn="l" rtl="0">
              <a:spcBef>
                <a:spcPts val="1200"/>
              </a:spcBef>
              <a:spcAft>
                <a:spcPts val="0"/>
              </a:spcAft>
              <a:buClr>
                <a:srgbClr val="666666"/>
              </a:buClr>
              <a:buSzPts val="2400"/>
              <a:buChar char="●"/>
            </a:pPr>
            <a:r>
              <a:rPr lang="en" sz="2400" b="1">
                <a:solidFill>
                  <a:srgbClr val="666666"/>
                </a:solidFill>
              </a:rPr>
              <a:t>Create a master script to execute your code.</a:t>
            </a:r>
            <a:endParaRPr sz="2400" b="1">
              <a:solidFill>
                <a:srgbClr val="666666"/>
              </a:solidFill>
            </a:endParaRPr>
          </a:p>
          <a:p>
            <a:pPr marL="457200" lvl="0" indent="0" algn="l" rtl="0">
              <a:spcBef>
                <a:spcPts val="1200"/>
              </a:spcBef>
              <a:spcAft>
                <a:spcPts val="0"/>
              </a:spcAft>
              <a:buNone/>
            </a:pPr>
            <a:endParaRPr/>
          </a:p>
          <a:p>
            <a:pPr marL="457200" lvl="0" indent="-317500" algn="l" rtl="0">
              <a:spcBef>
                <a:spcPts val="1200"/>
              </a:spcBef>
              <a:spcAft>
                <a:spcPts val="0"/>
              </a:spcAft>
              <a:buSzPts val="1400"/>
              <a:buChar char="●"/>
            </a:pPr>
            <a:r>
              <a:rPr lang="en" sz="1400">
                <a:solidFill>
                  <a:srgbClr val="666666"/>
                </a:solidFill>
              </a:rPr>
              <a:t>Explore the file "run.sh".</a:t>
            </a:r>
            <a:endParaRPr sz="1400">
              <a:solidFill>
                <a:srgbClr val="666666"/>
              </a:solidFill>
            </a:endParaRPr>
          </a:p>
          <a:p>
            <a:pPr marL="457200" lvl="0" indent="-317500" algn="l" rtl="0">
              <a:spcBef>
                <a:spcPts val="0"/>
              </a:spcBef>
              <a:spcAft>
                <a:spcPts val="0"/>
              </a:spcAft>
              <a:buSzPts val="1400"/>
              <a:buChar char="●"/>
            </a:pPr>
            <a:r>
              <a:rPr lang="en" sz="1400">
                <a:solidFill>
                  <a:srgbClr val="666666"/>
                </a:solidFill>
              </a:rPr>
              <a:t>Use nbconvert to render your notebook.</a:t>
            </a:r>
            <a:endParaRPr sz="1400">
              <a:solidFill>
                <a:srgbClr val="666666"/>
              </a:solidFill>
            </a:endParaRPr>
          </a:p>
          <a:p>
            <a:pPr marL="914400" lvl="1" indent="-317500" algn="l" rtl="0">
              <a:spcBef>
                <a:spcPts val="0"/>
              </a:spcBef>
              <a:spcAft>
                <a:spcPts val="0"/>
              </a:spcAft>
              <a:buSzPts val="1400"/>
              <a:buChar char="○"/>
            </a:pPr>
            <a:r>
              <a:rPr lang="en" sz="1400">
                <a:solidFill>
                  <a:srgbClr val="666666"/>
                </a:solidFill>
              </a:rPr>
              <a:t>In your run.sh script, use nbconvert to execute your notebook into the results directory.</a:t>
            </a:r>
            <a:endParaRPr/>
          </a:p>
          <a:p>
            <a:pPr marL="0" lvl="0" indent="0" algn="l" rtl="0">
              <a:spcBef>
                <a:spcPts val="1200"/>
              </a:spcBef>
              <a:spcAft>
                <a:spcPts val="0"/>
              </a:spcAft>
              <a:buNone/>
            </a:pPr>
            <a:endParaRPr/>
          </a:p>
          <a:p>
            <a:pPr marL="457200" lvl="0" indent="-317500" algn="l" rtl="0">
              <a:spcBef>
                <a:spcPts val="1200"/>
              </a:spcBef>
              <a:spcAft>
                <a:spcPts val="0"/>
              </a:spcAft>
              <a:buSzPts val="1400"/>
              <a:buChar char="●"/>
            </a:pPr>
            <a:r>
              <a:rPr lang="en" sz="1400">
                <a:solidFill>
                  <a:srgbClr val="666666"/>
                </a:solidFill>
              </a:rPr>
              <a:t>Case study: </a:t>
            </a:r>
            <a:br>
              <a:rPr lang="en" sz="1400">
                <a:solidFill>
                  <a:srgbClr val="666666"/>
                </a:solidFill>
              </a:rPr>
            </a:br>
            <a:r>
              <a:rPr lang="en" sz="1400" u="sng">
                <a:solidFill>
                  <a:schemeClr val="hlink"/>
                </a:solidFill>
                <a:hlinkClick r:id="rId3"/>
              </a:rPr>
              <a:t>https://bids.gitbooks.io/the-practice-of-reproducible-research/core-chapters/3-basic.html</a:t>
            </a:r>
            <a:r>
              <a:rPr lang="en" sz="1400">
                <a:solidFill>
                  <a:srgbClr val="666666"/>
                </a:solidFill>
              </a:rPr>
              <a:t> </a:t>
            </a:r>
            <a:endParaRPr sz="1400">
              <a:solidFill>
                <a:srgbClr val="666666"/>
              </a:solidFill>
            </a:endParaRPr>
          </a:p>
          <a:p>
            <a:pPr marL="457200" lvl="0" indent="0" algn="l" rtl="0">
              <a:spcBef>
                <a:spcPts val="1200"/>
              </a:spcBef>
              <a:spcAft>
                <a:spcPts val="0"/>
              </a:spcAft>
              <a:buNone/>
            </a:pPr>
            <a:endParaRPr sz="1400">
              <a:solidFill>
                <a:srgbClr val="666666"/>
              </a:solidFill>
            </a:endParaRPr>
          </a:p>
          <a:p>
            <a:pPr marL="0" lvl="0" indent="0" algn="l" rtl="0">
              <a:spcBef>
                <a:spcPts val="1200"/>
              </a:spcBef>
              <a:spcAft>
                <a:spcPts val="1200"/>
              </a:spcAft>
              <a:buNone/>
            </a:pPr>
            <a:endParaRPr sz="2400">
              <a:solidFill>
                <a:srgbClr val="666666"/>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6"/>
          <p:cNvSpPr/>
          <p:nvPr/>
        </p:nvSpPr>
        <p:spPr>
          <a:xfrm>
            <a:off x="223050" y="3662025"/>
            <a:ext cx="8703900" cy="9069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6"/>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514" name="Google Shape;514;p56"/>
          <p:cNvSpPr txBox="1"/>
          <p:nvPr/>
        </p:nvSpPr>
        <p:spPr>
          <a:xfrm>
            <a:off x="2286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Documentation</a:t>
            </a:r>
            <a:endParaRPr sz="1200">
              <a:solidFill>
                <a:srgbClr val="FFFFFF"/>
              </a:solidFill>
              <a:latin typeface="Open Sans Light"/>
              <a:ea typeface="Open Sans Light"/>
              <a:cs typeface="Open Sans Light"/>
              <a:sym typeface="Open Sans Light"/>
            </a:endParaRPr>
          </a:p>
        </p:txBody>
      </p:sp>
      <p:sp>
        <p:nvSpPr>
          <p:cNvPr id="515" name="Google Shape;515;p56"/>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516" name="Google Shape;516;p56"/>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517" name="Google Shape;517;p56"/>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518" name="Google Shape;518;p56"/>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19" name="Google Shape;519;p56"/>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520" name="Google Shape;520;p56"/>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521" name="Google Shape;521;p56"/>
          <p:cNvSpPr txBox="1">
            <a:spLocks noGrp="1"/>
          </p:cNvSpPr>
          <p:nvPr>
            <p:ph type="body" idx="1"/>
          </p:nvPr>
        </p:nvSpPr>
        <p:spPr>
          <a:xfrm>
            <a:off x="311700" y="975250"/>
            <a:ext cx="87039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Exercise 7:</a:t>
            </a:r>
            <a:endParaRPr sz="2400">
              <a:solidFill>
                <a:srgbClr val="666666"/>
              </a:solidFill>
            </a:endParaRPr>
          </a:p>
          <a:p>
            <a:pPr marL="457200" lvl="0" indent="-381000" algn="l" rtl="0">
              <a:spcBef>
                <a:spcPts val="1200"/>
              </a:spcBef>
              <a:spcAft>
                <a:spcPts val="0"/>
              </a:spcAft>
              <a:buClr>
                <a:srgbClr val="666666"/>
              </a:buClr>
              <a:buSzPts val="2400"/>
              <a:buChar char="●"/>
            </a:pPr>
            <a:r>
              <a:rPr lang="en" sz="2400" b="1">
                <a:solidFill>
                  <a:srgbClr val="666666"/>
                </a:solidFill>
              </a:rPr>
              <a:t>Change absolute paths to relative paths.</a:t>
            </a:r>
            <a:endParaRPr sz="2400" b="1">
              <a:solidFill>
                <a:srgbClr val="666666"/>
              </a:solidFill>
            </a:endParaRPr>
          </a:p>
          <a:p>
            <a:pPr marL="0" lvl="0" indent="0" algn="l" rtl="0">
              <a:spcBef>
                <a:spcPts val="1200"/>
              </a:spcBef>
              <a:spcAft>
                <a:spcPts val="0"/>
              </a:spcAft>
              <a:buNone/>
            </a:pPr>
            <a:endParaRPr sz="1400">
              <a:solidFill>
                <a:srgbClr val="666666"/>
              </a:solidFill>
            </a:endParaRPr>
          </a:p>
          <a:p>
            <a:pPr marL="0" lvl="0" indent="0" algn="l" rtl="0">
              <a:spcBef>
                <a:spcPts val="1200"/>
              </a:spcBef>
              <a:spcAft>
                <a:spcPts val="0"/>
              </a:spcAft>
              <a:buNone/>
            </a:pPr>
            <a:endParaRPr sz="1400">
              <a:solidFill>
                <a:srgbClr val="666666"/>
              </a:solidFill>
            </a:endParaRPr>
          </a:p>
          <a:p>
            <a:pPr marL="0" lvl="0" indent="0" algn="l" rtl="0">
              <a:spcBef>
                <a:spcPts val="1200"/>
              </a:spcBef>
              <a:spcAft>
                <a:spcPts val="0"/>
              </a:spcAft>
              <a:buNone/>
            </a:pPr>
            <a:endParaRPr sz="1400">
              <a:solidFill>
                <a:srgbClr val="666666"/>
              </a:solidFill>
            </a:endParaRPr>
          </a:p>
          <a:p>
            <a:pPr marL="0" lvl="0" indent="0" algn="l" rtl="0">
              <a:spcBef>
                <a:spcPts val="1200"/>
              </a:spcBef>
              <a:spcAft>
                <a:spcPts val="0"/>
              </a:spcAft>
              <a:buNone/>
            </a:pPr>
            <a:endParaRPr sz="1400">
              <a:solidFill>
                <a:srgbClr val="666666"/>
              </a:solidFill>
            </a:endParaRPr>
          </a:p>
          <a:p>
            <a:pPr marL="0" lvl="0" indent="0" algn="l" rtl="0">
              <a:spcBef>
                <a:spcPts val="1200"/>
              </a:spcBef>
              <a:spcAft>
                <a:spcPts val="0"/>
              </a:spcAft>
              <a:buNone/>
            </a:pPr>
            <a:r>
              <a:rPr lang="en" sz="1400">
                <a:solidFill>
                  <a:srgbClr val="666666"/>
                </a:solidFill>
              </a:rPr>
              <a:t>Resource explaining paths:</a:t>
            </a:r>
            <a:endParaRPr sz="1400">
              <a:solidFill>
                <a:srgbClr val="666666"/>
              </a:solidFill>
            </a:endParaRPr>
          </a:p>
          <a:p>
            <a:pPr marL="457200" lvl="0" indent="-311150" algn="l" rtl="0">
              <a:spcBef>
                <a:spcPts val="1200"/>
              </a:spcBef>
              <a:spcAft>
                <a:spcPts val="0"/>
              </a:spcAft>
              <a:buSzPts val="1300"/>
              <a:buChar char="●"/>
            </a:pPr>
            <a:r>
              <a:rPr lang="en" sz="1400">
                <a:solidFill>
                  <a:srgbClr val="666666"/>
                </a:solidFill>
              </a:rPr>
              <a:t>Karl Broman: </a:t>
            </a:r>
            <a:r>
              <a:rPr lang="en" sz="1400" u="sng">
                <a:solidFill>
                  <a:schemeClr val="hlink"/>
                </a:solidFill>
                <a:hlinkClick r:id="rId3"/>
              </a:rPr>
              <a:t>http://kbroman.org/steps2rr/pages/organize.html</a:t>
            </a:r>
            <a:br>
              <a:rPr lang="en" sz="1400" u="sng">
                <a:solidFill>
                  <a:schemeClr val="hlink"/>
                </a:solidFill>
                <a:hlinkClick r:id="rId4"/>
              </a:rPr>
            </a:br>
            <a:br>
              <a:rPr lang="en" sz="2400">
                <a:solidFill>
                  <a:srgbClr val="666666"/>
                </a:solidFill>
              </a:rPr>
            </a:br>
            <a:endParaRPr sz="2400">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93" name="Google Shape;93;p19"/>
          <p:cNvSpPr txBox="1">
            <a:spLocks noGrp="1"/>
          </p:cNvSpPr>
          <p:nvPr>
            <p:ph type="body" idx="1"/>
          </p:nvPr>
        </p:nvSpPr>
        <p:spPr>
          <a:xfrm>
            <a:off x="311700" y="944825"/>
            <a:ext cx="4245900" cy="36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dirty="0">
                <a:latin typeface="Open Sans"/>
                <a:ea typeface="Open Sans"/>
                <a:cs typeface="Open Sans"/>
                <a:sym typeface="Open Sans"/>
              </a:rPr>
              <a:t>Introduction</a:t>
            </a:r>
            <a:endParaRPr sz="1600" b="1" i="1" dirty="0">
              <a:latin typeface="Open Sans"/>
              <a:ea typeface="Open Sans"/>
              <a:cs typeface="Open Sans"/>
              <a:sym typeface="Open Sans"/>
            </a:endParaRPr>
          </a:p>
          <a:p>
            <a:pPr marL="0" lvl="0" indent="0" algn="l" rtl="0">
              <a:lnSpc>
                <a:spcPct val="100000"/>
              </a:lnSpc>
              <a:spcBef>
                <a:spcPts val="1600"/>
              </a:spcBef>
              <a:spcAft>
                <a:spcPts val="0"/>
              </a:spcAft>
              <a:buNone/>
            </a:pPr>
            <a:r>
              <a:rPr lang="en" sz="1600" b="1" dirty="0">
                <a:latin typeface="Open Sans"/>
                <a:ea typeface="Open Sans"/>
                <a:cs typeface="Open Sans"/>
                <a:sym typeface="Open Sans"/>
              </a:rPr>
              <a:t>Organization</a:t>
            </a:r>
            <a:endParaRPr sz="1600" b="1"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1: One repository</a:t>
            </a:r>
            <a:endParaRPr sz="1600" dirty="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dirty="0">
                <a:latin typeface="Open Sans"/>
                <a:ea typeface="Open Sans"/>
                <a:cs typeface="Open Sans"/>
                <a:sym typeface="Open Sans"/>
              </a:rPr>
              <a:t>Exercise 2: Separate code &amp; data</a:t>
            </a:r>
            <a:endParaRPr sz="1600" i="1" dirty="0">
              <a:latin typeface="Open Sans"/>
              <a:ea typeface="Open Sans"/>
              <a:cs typeface="Open Sans"/>
              <a:sym typeface="Open Sans"/>
            </a:endParaRPr>
          </a:p>
          <a:p>
            <a:pPr marL="0" lvl="0" indent="0" algn="l" rtl="0">
              <a:spcBef>
                <a:spcPts val="1600"/>
              </a:spcBef>
              <a:spcAft>
                <a:spcPts val="0"/>
              </a:spcAft>
              <a:buClr>
                <a:schemeClr val="dk1"/>
              </a:buClr>
              <a:buSzPts val="1100"/>
              <a:buFont typeface="Arial"/>
              <a:buNone/>
            </a:pPr>
            <a:r>
              <a:rPr lang="en" sz="1600" b="1" dirty="0">
                <a:latin typeface="Open Sans"/>
                <a:ea typeface="Open Sans"/>
                <a:cs typeface="Open Sans"/>
                <a:sym typeface="Open Sans"/>
              </a:rPr>
              <a:t>Documentation</a:t>
            </a:r>
            <a:endParaRPr sz="1600" b="1" dirty="0">
              <a:latin typeface="Open Sans"/>
              <a:ea typeface="Open Sans"/>
              <a:cs typeface="Open Sans"/>
              <a:sym typeface="Open Sans"/>
            </a:endParaRPr>
          </a:p>
          <a:p>
            <a:pPr indent="-330200">
              <a:buSzPts val="1600"/>
              <a:buFont typeface="Open Sans"/>
              <a:buChar char="●"/>
            </a:pPr>
            <a:r>
              <a:rPr lang="en" sz="1600" dirty="0">
                <a:latin typeface="Open Sans"/>
                <a:ea typeface="Open Sans"/>
                <a:cs typeface="Open Sans"/>
                <a:sym typeface="Open Sans"/>
              </a:rPr>
              <a:t>Exercise 3: </a:t>
            </a:r>
            <a:r>
              <a:rPr lang="en-US" sz="1600" dirty="0">
                <a:latin typeface="Open Sans"/>
                <a:ea typeface="Open Sans"/>
                <a:cs typeface="Open Sans"/>
                <a:sym typeface="Open Sans"/>
              </a:rPr>
              <a:t>Document data &amp; code</a:t>
            </a:r>
            <a:endParaRPr lang="en-US" sz="1600" i="1"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4: Specify run environment</a:t>
            </a:r>
            <a:endParaRPr sz="1600" dirty="0">
              <a:latin typeface="Open Sans"/>
              <a:ea typeface="Open Sans"/>
              <a:cs typeface="Open Sans"/>
              <a:sym typeface="Open Sans"/>
            </a:endParaRPr>
          </a:p>
          <a:p>
            <a:pPr indent="-330200">
              <a:buSzPts val="1600"/>
              <a:buFont typeface="Open Sans"/>
              <a:buChar char="●"/>
            </a:pPr>
            <a:r>
              <a:rPr lang="en-US" sz="1600" dirty="0">
                <a:latin typeface="Open Sans"/>
                <a:ea typeface="Open Sans"/>
                <a:cs typeface="Open Sans"/>
                <a:sym typeface="Open Sans"/>
              </a:rPr>
              <a:t>Exercise 5: Specify dependencies</a:t>
            </a:r>
            <a:endParaRPr sz="1600" dirty="0"/>
          </a:p>
          <a:p>
            <a:pPr marL="0" lvl="0" indent="0" algn="l" rtl="0">
              <a:spcBef>
                <a:spcPts val="1600"/>
              </a:spcBef>
              <a:spcAft>
                <a:spcPts val="0"/>
              </a:spcAft>
              <a:buNone/>
            </a:pPr>
            <a:endParaRPr sz="1600" dirty="0"/>
          </a:p>
          <a:p>
            <a:pPr marL="0" lvl="0" indent="0" algn="l" rtl="0">
              <a:spcBef>
                <a:spcPts val="1600"/>
              </a:spcBef>
              <a:spcAft>
                <a:spcPts val="1600"/>
              </a:spcAft>
              <a:buClr>
                <a:schemeClr val="dk1"/>
              </a:buClr>
              <a:buSzPts val="1100"/>
              <a:buFont typeface="Arial"/>
              <a:buNone/>
            </a:pPr>
            <a:endParaRPr sz="1600" dirty="0"/>
          </a:p>
        </p:txBody>
      </p:sp>
      <p:sp>
        <p:nvSpPr>
          <p:cNvPr id="94" name="Google Shape;94;p19"/>
          <p:cNvSpPr txBox="1"/>
          <p:nvPr/>
        </p:nvSpPr>
        <p:spPr>
          <a:xfrm>
            <a:off x="4703125" y="865325"/>
            <a:ext cx="4237200" cy="370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b="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Automation</a:t>
            </a:r>
            <a:endParaRPr sz="1600" b="1" dirty="0">
              <a:solidFill>
                <a:schemeClr val="dk2"/>
              </a:solidFill>
              <a:latin typeface="Open Sans"/>
              <a:ea typeface="Open Sans"/>
              <a:cs typeface="Open Sans"/>
              <a:sym typeface="Open Sans"/>
            </a:endParaRPr>
          </a:p>
          <a:p>
            <a:pPr marL="457200" lvl="0" indent="-330200">
              <a:lnSpc>
                <a:spcPct val="115000"/>
              </a:lnSpc>
              <a:buClr>
                <a:schemeClr val="dk2"/>
              </a:buClr>
              <a:buSzPts val="1600"/>
              <a:buFont typeface="Open Sans"/>
              <a:buChar char="●"/>
            </a:pPr>
            <a:r>
              <a:rPr lang="en-US" sz="1600" dirty="0">
                <a:solidFill>
                  <a:schemeClr val="dk2"/>
                </a:solidFill>
                <a:latin typeface="Open Sans"/>
                <a:ea typeface="Open Sans"/>
                <a:cs typeface="Open Sans"/>
                <a:sym typeface="Open Sans"/>
              </a:rPr>
              <a:t>Exercise 6: Containerization</a:t>
            </a: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7: Create a master script</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8: Create relative paths</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i="1"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dirty="0">
                <a:solidFill>
                  <a:schemeClr val="dk2"/>
                </a:solidFill>
                <a:latin typeface="Open Sans"/>
                <a:ea typeface="Open Sans"/>
                <a:cs typeface="Open Sans"/>
                <a:sym typeface="Open Sans"/>
              </a:rPr>
              <a:t>Dissemination</a:t>
            </a:r>
            <a:endParaRPr sz="1600" i="1"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9: Specify a license</a:t>
            </a:r>
            <a:endParaRPr sz="1600" dirty="0">
              <a:solidFill>
                <a:schemeClr val="dk2"/>
              </a:solidFill>
              <a:latin typeface="Open Sans"/>
              <a:ea typeface="Open Sans"/>
              <a:cs typeface="Open Sans"/>
              <a:sym typeface="Open Sans"/>
            </a:endParaRPr>
          </a:p>
          <a:p>
            <a:pPr marL="457200" lvl="0" indent="-330200" algn="l" rtl="0">
              <a:lnSpc>
                <a:spcPct val="115000"/>
              </a:lnSpc>
              <a:spcBef>
                <a:spcPts val="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Exercise 10: Share your code!</a:t>
            </a: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endParaRPr sz="1600" dirty="0">
              <a:solidFill>
                <a:schemeClr val="dk2"/>
              </a:solidFill>
              <a:latin typeface="Open Sans"/>
              <a:ea typeface="Open Sans"/>
              <a:cs typeface="Open Sans"/>
              <a:sym typeface="Open Sa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40251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902252-9DDF-7E49-8726-1DB2DEC35CE7}"/>
              </a:ext>
            </a:extLst>
          </p:cNvPr>
          <p:cNvSpPr>
            <a:spLocks noGrp="1"/>
          </p:cNvSpPr>
          <p:nvPr>
            <p:ph type="title"/>
          </p:nvPr>
        </p:nvSpPr>
        <p:spPr>
          <a:xfrm>
            <a:off x="311700" y="572621"/>
            <a:ext cx="8520600" cy="572700"/>
          </a:xfrm>
        </p:spPr>
        <p:txBody>
          <a:bodyPr/>
          <a:lstStyle/>
          <a:p>
            <a:r>
              <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Code testing and continuous integration</a:t>
            </a:r>
            <a:br>
              <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br>
            <a:endParaRPr lang="en-US" dirty="0"/>
          </a:p>
        </p:txBody>
      </p:sp>
      <p:sp>
        <p:nvSpPr>
          <p:cNvPr id="6" name="Google Shape;575;p59">
            <a:extLst>
              <a:ext uri="{FF2B5EF4-FFF2-40B4-BE49-F238E27FC236}">
                <a16:creationId xmlns:a16="http://schemas.microsoft.com/office/drawing/2014/main" id="{1F6B6D3B-B4EA-B243-BA6E-65AB8CED80B8}"/>
              </a:ext>
            </a:extLst>
          </p:cNvPr>
          <p:cNvSpPr txBox="1">
            <a:spLocks noGrp="1"/>
          </p:cNvSpPr>
          <p:nvPr>
            <p:ph type="body" idx="1"/>
          </p:nvPr>
        </p:nvSpPr>
        <p:spPr>
          <a:xfrm>
            <a:off x="321175" y="1145320"/>
            <a:ext cx="8685900" cy="3350875"/>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dirty="0">
                <a:solidFill>
                  <a:srgbClr val="3CA4DC"/>
                </a:solidFill>
              </a:rPr>
              <a:t>Automate code testing</a:t>
            </a:r>
            <a:r>
              <a:rPr lang="en" sz="2400" dirty="0">
                <a:solidFill>
                  <a:srgbClr val="666666"/>
                </a:solidFill>
              </a:rPr>
              <a:t>:</a:t>
            </a:r>
            <a:endParaRPr sz="2400" dirty="0">
              <a:solidFill>
                <a:srgbClr val="666666"/>
              </a:solidFill>
            </a:endParaRPr>
          </a:p>
          <a:p>
            <a:pPr lvl="0" indent="-381000">
              <a:spcBef>
                <a:spcPts val="1200"/>
              </a:spcBef>
              <a:buClr>
                <a:srgbClr val="666666"/>
              </a:buClr>
              <a:buSzPts val="2400"/>
            </a:pPr>
            <a:r>
              <a:rPr lang="en-US" sz="2400" b="1" dirty="0">
                <a:solidFill>
                  <a:srgbClr val="666666"/>
                </a:solidFill>
              </a:rPr>
              <a:t>Automated testing verifies that your software is (relatively) error free</a:t>
            </a:r>
            <a:r>
              <a:rPr lang="en" sz="2400" b="1" dirty="0">
                <a:solidFill>
                  <a:srgbClr val="666666"/>
                </a:solidFill>
              </a:rPr>
              <a:t>.</a:t>
            </a:r>
            <a:endParaRPr sz="2400" b="1" dirty="0">
              <a:solidFill>
                <a:srgbClr val="666666"/>
              </a:solidFill>
            </a:endParaRPr>
          </a:p>
          <a:p>
            <a:pPr lvl="1" indent="-342900">
              <a:spcBef>
                <a:spcPts val="0"/>
              </a:spcBef>
              <a:buClr>
                <a:srgbClr val="666666"/>
              </a:buClr>
              <a:buSzPts val="1800"/>
            </a:pPr>
            <a:r>
              <a:rPr lang="en-US" sz="1800" dirty="0">
                <a:solidFill>
                  <a:srgbClr val="666666"/>
                </a:solidFill>
              </a:rPr>
              <a:t>Most/all software has bugs</a:t>
            </a:r>
            <a:endParaRPr sz="1800" dirty="0">
              <a:solidFill>
                <a:srgbClr val="666666"/>
              </a:solidFill>
            </a:endParaRPr>
          </a:p>
          <a:p>
            <a:pPr lvl="1" indent="-342900">
              <a:spcBef>
                <a:spcPts val="0"/>
              </a:spcBef>
              <a:buClr>
                <a:srgbClr val="666666"/>
              </a:buClr>
              <a:buSzPts val="1800"/>
            </a:pPr>
            <a:r>
              <a:rPr lang="en-US" sz="1800" dirty="0">
                <a:solidFill>
                  <a:srgbClr val="666666"/>
                </a:solidFill>
              </a:rPr>
              <a:t>“ubiquity of error” — </a:t>
            </a:r>
            <a:r>
              <a:rPr lang="en-US" sz="1800" dirty="0" err="1">
                <a:solidFill>
                  <a:srgbClr val="666666"/>
                </a:solidFill>
              </a:rPr>
              <a:t>Donoho</a:t>
            </a:r>
            <a:r>
              <a:rPr lang="en-US" sz="1800" dirty="0">
                <a:solidFill>
                  <a:srgbClr val="666666"/>
                </a:solidFill>
              </a:rPr>
              <a:t>, et al. (2009)</a:t>
            </a:r>
            <a:endParaRPr sz="1800" dirty="0">
              <a:solidFill>
                <a:srgbClr val="666666"/>
              </a:solidFill>
            </a:endParaRPr>
          </a:p>
          <a:p>
            <a:pPr lvl="0" indent="-381000">
              <a:buClr>
                <a:srgbClr val="666666"/>
              </a:buClr>
              <a:buSzPts val="2400"/>
            </a:pPr>
            <a:r>
              <a:rPr lang="en-US" sz="2400" b="1" dirty="0">
                <a:solidFill>
                  <a:srgbClr val="666666"/>
                </a:solidFill>
              </a:rPr>
              <a:t>Continuous integration systems allow researchers to run code tests frequently and automatically</a:t>
            </a:r>
          </a:p>
          <a:p>
            <a:pPr lvl="1" indent="-381000">
              <a:spcBef>
                <a:spcPts val="0"/>
              </a:spcBef>
              <a:buClr>
                <a:srgbClr val="666666"/>
              </a:buClr>
              <a:buSzPts val="2400"/>
            </a:pPr>
            <a:r>
              <a:rPr lang="en-US" sz="1800" dirty="0">
                <a:solidFill>
                  <a:srgbClr val="666666"/>
                </a:solidFill>
              </a:rPr>
              <a:t>Travis-CI and Jenkins are popular continuous integration systems</a:t>
            </a:r>
            <a:endParaRPr lang="en-US" sz="2400" dirty="0">
              <a:solidFill>
                <a:srgbClr val="666666"/>
              </a:solidFill>
            </a:endParaRPr>
          </a:p>
        </p:txBody>
      </p:sp>
      <p:sp>
        <p:nvSpPr>
          <p:cNvPr id="4" name="Google Shape;489;p54">
            <a:extLst>
              <a:ext uri="{FF2B5EF4-FFF2-40B4-BE49-F238E27FC236}">
                <a16:creationId xmlns:a16="http://schemas.microsoft.com/office/drawing/2014/main" id="{9020841C-E681-9D47-9A72-6DE5C62081C8}"/>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5" name="Google Shape;490;p54">
            <a:extLst>
              <a:ext uri="{FF2B5EF4-FFF2-40B4-BE49-F238E27FC236}">
                <a16:creationId xmlns:a16="http://schemas.microsoft.com/office/drawing/2014/main" id="{1F545D73-53A4-D241-A835-A8D0EB5ED171}"/>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7" name="Google Shape;491;p54">
            <a:extLst>
              <a:ext uri="{FF2B5EF4-FFF2-40B4-BE49-F238E27FC236}">
                <a16:creationId xmlns:a16="http://schemas.microsoft.com/office/drawing/2014/main" id="{496BF7B0-9A69-264B-A0CA-4F5806EEF8D6}"/>
              </a:ext>
            </a:extLst>
          </p:cNvPr>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8" name="Google Shape;492;p54">
            <a:extLst>
              <a:ext uri="{FF2B5EF4-FFF2-40B4-BE49-F238E27FC236}">
                <a16:creationId xmlns:a16="http://schemas.microsoft.com/office/drawing/2014/main" id="{FD0DDFFA-773B-394F-AD54-5CD8AB9AE454}"/>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4057273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7"/>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527" name="Google Shape;527;p57"/>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28" name="Google Shape;528;p57"/>
          <p:cNvSpPr txBox="1"/>
          <p:nvPr/>
        </p:nvSpPr>
        <p:spPr>
          <a:xfrm>
            <a:off x="4572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Automation</a:t>
            </a:r>
            <a:endParaRPr sz="1200">
              <a:solidFill>
                <a:srgbClr val="FFFFFF"/>
              </a:solidFill>
              <a:latin typeface="Open Sans Light"/>
              <a:ea typeface="Open Sans Light"/>
              <a:cs typeface="Open Sans Light"/>
              <a:sym typeface="Open Sans Light"/>
            </a:endParaRPr>
          </a:p>
        </p:txBody>
      </p:sp>
      <p:sp>
        <p:nvSpPr>
          <p:cNvPr id="529" name="Google Shape;529;p57"/>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pic>
        <p:nvPicPr>
          <p:cNvPr id="530" name="Google Shape;530;p57"/>
          <p:cNvPicPr preferRelativeResize="0"/>
          <p:nvPr/>
        </p:nvPicPr>
        <p:blipFill>
          <a:blip r:embed="rId3">
            <a:alphaModFix/>
          </a:blip>
          <a:stretch>
            <a:fillRect/>
          </a:stretch>
        </p:blipFill>
        <p:spPr>
          <a:xfrm>
            <a:off x="5737150" y="542075"/>
            <a:ext cx="1989085" cy="2278574"/>
          </a:xfrm>
          <a:prstGeom prst="rect">
            <a:avLst/>
          </a:prstGeom>
          <a:noFill/>
          <a:ln>
            <a:noFill/>
          </a:ln>
        </p:spPr>
      </p:pic>
      <p:grpSp>
        <p:nvGrpSpPr>
          <p:cNvPr id="531" name="Google Shape;531;p57"/>
          <p:cNvGrpSpPr/>
          <p:nvPr/>
        </p:nvGrpSpPr>
        <p:grpSpPr>
          <a:xfrm>
            <a:off x="779363" y="716175"/>
            <a:ext cx="2486829" cy="3711155"/>
            <a:chOff x="1118224" y="283725"/>
            <a:chExt cx="2090826" cy="4076400"/>
          </a:xfrm>
        </p:grpSpPr>
        <p:sp>
          <p:nvSpPr>
            <p:cNvPr id="532" name="Google Shape;532;p57"/>
            <p:cNvSpPr/>
            <p:nvPr/>
          </p:nvSpPr>
          <p:spPr>
            <a:xfrm>
              <a:off x="1178650" y="283725"/>
              <a:ext cx="2030400" cy="4076400"/>
            </a:xfrm>
            <a:prstGeom prst="rect">
              <a:avLst/>
            </a:prstGeom>
            <a:solidFill>
              <a:srgbClr val="3CA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7"/>
            <p:cNvSpPr/>
            <p:nvPr/>
          </p:nvSpPr>
          <p:spPr>
            <a:xfrm>
              <a:off x="1118224" y="341749"/>
              <a:ext cx="2048100" cy="2490600"/>
            </a:xfrm>
            <a:prstGeom prst="rect">
              <a:avLst/>
            </a:prstGeom>
            <a:solidFill>
              <a:srgbClr val="FFFFFF"/>
            </a:solidFill>
            <a:ln w="19050"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7"/>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CA4DC"/>
                  </a:solidFill>
                  <a:latin typeface="Roboto"/>
                  <a:ea typeface="Roboto"/>
                  <a:cs typeface="Roboto"/>
                  <a:sym typeface="Roboto"/>
                </a:rPr>
                <a:t>Checklist</a:t>
              </a:r>
              <a:endParaRPr sz="3600">
                <a:solidFill>
                  <a:srgbClr val="3CA4DC"/>
                </a:solidFill>
                <a:latin typeface="Roboto Thin"/>
                <a:ea typeface="Roboto Thin"/>
                <a:cs typeface="Roboto Thin"/>
                <a:sym typeface="Roboto Thin"/>
              </a:endParaRPr>
            </a:p>
          </p:txBody>
        </p:sp>
        <p:sp>
          <p:nvSpPr>
            <p:cNvPr id="535" name="Google Shape;535;p5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7"/>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Use relative rather than absolute paths.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Create a master script that runs your scripts in sequence.</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537" name="Google Shape;537;p57"/>
          <p:cNvGrpSpPr/>
          <p:nvPr/>
        </p:nvGrpSpPr>
        <p:grpSpPr>
          <a:xfrm>
            <a:off x="3328581" y="716175"/>
            <a:ext cx="2486829" cy="3711155"/>
            <a:chOff x="1118224" y="283725"/>
            <a:chExt cx="2090826" cy="4076400"/>
          </a:xfrm>
        </p:grpSpPr>
        <p:sp>
          <p:nvSpPr>
            <p:cNvPr id="538" name="Google Shape;538;p57"/>
            <p:cNvSpPr/>
            <p:nvPr/>
          </p:nvSpPr>
          <p:spPr>
            <a:xfrm>
              <a:off x="1178650" y="283725"/>
              <a:ext cx="2030400" cy="4076400"/>
            </a:xfrm>
            <a:prstGeom prst="rect">
              <a:avLst/>
            </a:prstGeom>
            <a:solidFill>
              <a:srgbClr val="359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7"/>
            <p:cNvSpPr/>
            <p:nvPr/>
          </p:nvSpPr>
          <p:spPr>
            <a:xfrm>
              <a:off x="1118224" y="341749"/>
              <a:ext cx="2048100" cy="2490600"/>
            </a:xfrm>
            <a:prstGeom prst="rect">
              <a:avLst/>
            </a:prstGeom>
            <a:solidFill>
              <a:srgbClr val="FFFFFF"/>
            </a:solidFill>
            <a:ln w="19050" cap="flat" cmpd="sng">
              <a:solidFill>
                <a:srgbClr val="3591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3591C3"/>
                  </a:solidFill>
                  <a:latin typeface="Roboto"/>
                  <a:ea typeface="Roboto"/>
                  <a:cs typeface="Roboto"/>
                  <a:sym typeface="Roboto"/>
                </a:rPr>
                <a:t>Tools</a:t>
              </a:r>
              <a:endParaRPr sz="3600">
                <a:solidFill>
                  <a:srgbClr val="3591C3"/>
                </a:solidFill>
                <a:latin typeface="Roboto Thin"/>
                <a:ea typeface="Roboto Thin"/>
                <a:cs typeface="Roboto Thin"/>
                <a:sym typeface="Roboto Thin"/>
              </a:endParaRPr>
            </a:p>
          </p:txBody>
        </p:sp>
        <p:sp>
          <p:nvSpPr>
            <p:cNvPr id="541" name="Google Shape;541;p5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7"/>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Docker: share automated code for </a:t>
              </a:r>
              <a:r>
                <a:rPr lang="en" sz="800" dirty="0" err="1">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devs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Code Ocean: easy configuring, preservation, &amp; reuse of automated code</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Binder: share automated code for using containers</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543" name="Google Shape;543;p57"/>
          <p:cNvGrpSpPr/>
          <p:nvPr/>
        </p:nvGrpSpPr>
        <p:grpSpPr>
          <a:xfrm>
            <a:off x="5877800" y="716175"/>
            <a:ext cx="2486829" cy="3711155"/>
            <a:chOff x="1118224" y="283725"/>
            <a:chExt cx="2090826" cy="4076400"/>
          </a:xfrm>
        </p:grpSpPr>
        <p:sp>
          <p:nvSpPr>
            <p:cNvPr id="544" name="Google Shape;544;p57"/>
            <p:cNvSpPr/>
            <p:nvPr/>
          </p:nvSpPr>
          <p:spPr>
            <a:xfrm>
              <a:off x="1178650" y="283725"/>
              <a:ext cx="2030400" cy="4076400"/>
            </a:xfrm>
            <a:prstGeom prst="rect">
              <a:avLst/>
            </a:prstGeom>
            <a:solidFill>
              <a:srgbClr val="2C7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7"/>
            <p:cNvSpPr/>
            <p:nvPr/>
          </p:nvSpPr>
          <p:spPr>
            <a:xfrm>
              <a:off x="1118224" y="341749"/>
              <a:ext cx="2048100" cy="2490600"/>
            </a:xfrm>
            <a:prstGeom prst="rect">
              <a:avLst/>
            </a:prstGeom>
            <a:solidFill>
              <a:srgbClr val="FFFFFF"/>
            </a:solidFill>
            <a:ln w="19050" cap="flat" cmpd="sng">
              <a:solidFill>
                <a:srgbClr val="2C78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7"/>
            <p:cNvSpPr/>
            <p:nvPr/>
          </p:nvSpPr>
          <p:spPr>
            <a:xfrm>
              <a:off x="1118349" y="470593"/>
              <a:ext cx="20304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2C78A2"/>
                  </a:solidFill>
                  <a:latin typeface="Roboto"/>
                  <a:ea typeface="Roboto"/>
                  <a:cs typeface="Roboto"/>
                  <a:sym typeface="Roboto"/>
                </a:rPr>
                <a:t>Resources</a:t>
              </a:r>
              <a:endParaRPr sz="3600">
                <a:solidFill>
                  <a:srgbClr val="2C78A2"/>
                </a:solidFill>
                <a:latin typeface="Roboto Thin"/>
                <a:ea typeface="Roboto Thin"/>
                <a:cs typeface="Roboto Thin"/>
                <a:sym typeface="Roboto Thin"/>
              </a:endParaRPr>
            </a:p>
          </p:txBody>
        </p:sp>
        <p:sp>
          <p:nvSpPr>
            <p:cNvPr id="547" name="Google Shape;547;p5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7"/>
            <p:cNvSpPr/>
            <p:nvPr/>
          </p:nvSpPr>
          <p:spPr>
            <a:xfrm>
              <a:off x="1118308" y="3050393"/>
              <a:ext cx="2030400" cy="1207500"/>
            </a:xfrm>
            <a:prstGeom prst="rect">
              <a:avLst/>
            </a:prstGeom>
            <a:noFill/>
            <a:ln>
              <a:noFill/>
            </a:ln>
          </p:spPr>
          <p:txBody>
            <a:bodyPr spcFirstLastPara="1" wrap="square" lIns="91425" tIns="91425" rIns="91425" bIns="91425" anchor="t"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Karl Broman on paths: </a:t>
              </a:r>
              <a:r>
                <a:rPr lang="en" sz="8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4"/>
                </a:rPr>
                <a:t>http://kbroman.org/steps2rr/pages/organize.html</a:t>
              </a:r>
              <a:endParaRPr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marL="457200" lvl="0" indent="-279400" algn="l" rtl="0">
                <a:lnSpc>
                  <a:spcPct val="115000"/>
                </a:lnSpc>
                <a:spcBef>
                  <a:spcPts val="0"/>
                </a:spcBef>
                <a:spcAft>
                  <a:spcPts val="0"/>
                </a:spcAft>
                <a:buClr>
                  <a:srgbClr val="FFFFFF"/>
                </a:buClr>
                <a:buSzPts val="800"/>
                <a:buFont typeface="Roboto"/>
                <a:buChar char="●"/>
              </a:pPr>
              <a:r>
                <a:rPr lang="en" sz="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rPr>
                <a:t>Resource on automation using a master script: </a:t>
              </a:r>
              <a:r>
                <a:rPr lang="en" sz="800"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hlinkClick r:id="rId5"/>
                </a:rPr>
                <a:t>https://www.practicereproducibleresearch.org/core-chapters/3-basic.html</a:t>
              </a:r>
              <a:endParaRPr sz="7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pic>
        <p:nvPicPr>
          <p:cNvPr id="549" name="Google Shape;549;p57" title="Screenshot of a relative path"/>
          <p:cNvPicPr preferRelativeResize="0"/>
          <p:nvPr/>
        </p:nvPicPr>
        <p:blipFill rotWithShape="1">
          <a:blip r:embed="rId6">
            <a:alphaModFix/>
          </a:blip>
          <a:srcRect t="60353"/>
          <a:stretch/>
        </p:blipFill>
        <p:spPr>
          <a:xfrm>
            <a:off x="919675" y="1592150"/>
            <a:ext cx="1466225" cy="618500"/>
          </a:xfrm>
          <a:prstGeom prst="rect">
            <a:avLst/>
          </a:prstGeom>
          <a:noFill/>
          <a:ln w="9525" cap="flat" cmpd="sng">
            <a:solidFill>
              <a:srgbClr val="000000"/>
            </a:solidFill>
            <a:prstDash val="solid"/>
            <a:round/>
            <a:headEnd type="none" w="sm" len="sm"/>
            <a:tailEnd type="none" w="sm" len="sm"/>
          </a:ln>
        </p:spPr>
      </p:pic>
      <p:pic>
        <p:nvPicPr>
          <p:cNvPr id="550" name="Google Shape;550;p57" title="Screenshot of a master script"/>
          <p:cNvPicPr preferRelativeResize="0"/>
          <p:nvPr/>
        </p:nvPicPr>
        <p:blipFill rotWithShape="1">
          <a:blip r:embed="rId7">
            <a:alphaModFix/>
          </a:blip>
          <a:srcRect l="34162" t="22192" r="21174" b="37698"/>
          <a:stretch/>
        </p:blipFill>
        <p:spPr>
          <a:xfrm>
            <a:off x="1092950" y="2207788"/>
            <a:ext cx="2028725" cy="655875"/>
          </a:xfrm>
          <a:prstGeom prst="rect">
            <a:avLst/>
          </a:prstGeom>
          <a:noFill/>
          <a:ln w="9525" cap="flat" cmpd="sng">
            <a:solidFill>
              <a:srgbClr val="000000"/>
            </a:solidFill>
            <a:prstDash val="solid"/>
            <a:round/>
            <a:headEnd type="none" w="sm" len="sm"/>
            <a:tailEnd type="none" w="sm" len="sm"/>
          </a:ln>
        </p:spPr>
      </p:pic>
      <p:pic>
        <p:nvPicPr>
          <p:cNvPr id="551" name="Google Shape;551;p57" title="Code Ocean logo"/>
          <p:cNvPicPr preferRelativeResize="0"/>
          <p:nvPr/>
        </p:nvPicPr>
        <p:blipFill>
          <a:blip r:embed="rId8">
            <a:alphaModFix/>
          </a:blip>
          <a:stretch>
            <a:fillRect/>
          </a:stretch>
        </p:blipFill>
        <p:spPr>
          <a:xfrm>
            <a:off x="3587150" y="1692975"/>
            <a:ext cx="908645" cy="576775"/>
          </a:xfrm>
          <a:prstGeom prst="rect">
            <a:avLst/>
          </a:prstGeom>
          <a:noFill/>
          <a:ln>
            <a:noFill/>
          </a:ln>
        </p:spPr>
      </p:pic>
      <p:pic>
        <p:nvPicPr>
          <p:cNvPr id="552" name="Google Shape;552;p57" title="binder logo"/>
          <p:cNvPicPr preferRelativeResize="0"/>
          <p:nvPr/>
        </p:nvPicPr>
        <p:blipFill>
          <a:blip r:embed="rId9">
            <a:alphaModFix/>
          </a:blip>
          <a:stretch>
            <a:fillRect/>
          </a:stretch>
        </p:blipFill>
        <p:spPr>
          <a:xfrm>
            <a:off x="3817387" y="2413550"/>
            <a:ext cx="1509250" cy="491593"/>
          </a:xfrm>
          <a:prstGeom prst="rect">
            <a:avLst/>
          </a:prstGeom>
          <a:noFill/>
          <a:ln>
            <a:noFill/>
          </a:ln>
        </p:spPr>
      </p:pic>
      <p:pic>
        <p:nvPicPr>
          <p:cNvPr id="553" name="Google Shape;553;p57" title="Docker logo"/>
          <p:cNvPicPr preferRelativeResize="0"/>
          <p:nvPr/>
        </p:nvPicPr>
        <p:blipFill>
          <a:blip r:embed="rId10">
            <a:alphaModFix/>
          </a:blip>
          <a:stretch>
            <a:fillRect/>
          </a:stretch>
        </p:blipFill>
        <p:spPr>
          <a:xfrm>
            <a:off x="4650417" y="1612892"/>
            <a:ext cx="865115" cy="736950"/>
          </a:xfrm>
          <a:prstGeom prst="rect">
            <a:avLst/>
          </a:prstGeom>
          <a:noFill/>
          <a:ln>
            <a:noFill/>
          </a:ln>
        </p:spPr>
      </p:pic>
      <p:pic>
        <p:nvPicPr>
          <p:cNvPr id="554" name="Google Shape;554;p57" title="Screenshot of Karl Broman's blog post on automation"/>
          <p:cNvPicPr preferRelativeResize="0"/>
          <p:nvPr/>
        </p:nvPicPr>
        <p:blipFill>
          <a:blip r:embed="rId11">
            <a:alphaModFix/>
          </a:blip>
          <a:stretch>
            <a:fillRect/>
          </a:stretch>
        </p:blipFill>
        <p:spPr>
          <a:xfrm>
            <a:off x="6062573" y="1524200"/>
            <a:ext cx="2117275" cy="1380950"/>
          </a:xfrm>
          <a:prstGeom prst="rect">
            <a:avLst/>
          </a:prstGeom>
          <a:noFill/>
          <a:ln w="9525" cap="flat" cmpd="sng">
            <a:solidFill>
              <a:srgbClr val="000000"/>
            </a:solidFill>
            <a:prstDash val="solid"/>
            <a:round/>
            <a:headEnd type="none" w="sm" len="sm"/>
            <a:tailEnd type="none" w="sm" len="sm"/>
          </a:ln>
        </p:spPr>
      </p:pic>
      <p:sp>
        <p:nvSpPr>
          <p:cNvPr id="555" name="Google Shape;555;p57"/>
          <p:cNvSpPr/>
          <p:nvPr/>
        </p:nvSpPr>
        <p:spPr>
          <a:xfrm rot="10800000">
            <a:off x="8229600" y="0"/>
            <a:ext cx="914400" cy="9126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6" name="Google Shape;556;p57"/>
          <p:cNvSpPr/>
          <p:nvPr/>
        </p:nvSpPr>
        <p:spPr>
          <a:xfrm>
            <a:off x="8229600" y="0"/>
            <a:ext cx="914400" cy="912600"/>
          </a:xfrm>
          <a:prstGeom prst="rtTriangle">
            <a:avLst/>
          </a:prstGeom>
          <a:solidFill>
            <a:srgbClr val="FFFFFF"/>
          </a:solidFill>
          <a:ln w="9525" cap="flat" cmpd="sng">
            <a:solidFill>
              <a:srgbClr val="2C78A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7"/>
          <p:cNvSpPr txBox="1"/>
          <p:nvPr/>
        </p:nvSpPr>
        <p:spPr>
          <a:xfrm>
            <a:off x="8167750" y="483325"/>
            <a:ext cx="7683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434343"/>
                </a:solidFill>
                <a:latin typeface="Impact"/>
                <a:ea typeface="Impact"/>
                <a:cs typeface="Impact"/>
                <a:sym typeface="Impact"/>
              </a:rPr>
              <a:t>Reference </a:t>
            </a:r>
            <a:endParaRPr sz="1000">
              <a:solidFill>
                <a:srgbClr val="434343"/>
              </a:solidFill>
              <a:latin typeface="Impact"/>
              <a:ea typeface="Impact"/>
              <a:cs typeface="Impact"/>
              <a:sym typeface="Impact"/>
            </a:endParaRPr>
          </a:p>
          <a:p>
            <a:pPr marL="0" lvl="0" indent="0" algn="l" rtl="0">
              <a:spcBef>
                <a:spcPts val="0"/>
              </a:spcBef>
              <a:spcAft>
                <a:spcPts val="0"/>
              </a:spcAft>
              <a:buNone/>
            </a:pPr>
            <a:r>
              <a:rPr lang="en" sz="1000">
                <a:solidFill>
                  <a:srgbClr val="434343"/>
                </a:solidFill>
                <a:latin typeface="Impact"/>
                <a:ea typeface="Impact"/>
                <a:cs typeface="Impact"/>
                <a:sym typeface="Impact"/>
              </a:rPr>
              <a:t>Slide</a:t>
            </a:r>
            <a:endParaRPr sz="1000">
              <a:solidFill>
                <a:srgbClr val="434343"/>
              </a:solidFill>
              <a:latin typeface="Impact"/>
              <a:ea typeface="Impact"/>
              <a:cs typeface="Impact"/>
              <a:sym typeface="Impac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6"/>
          <p:cNvSpPr txBox="1"/>
          <p:nvPr/>
        </p:nvSpPr>
        <p:spPr>
          <a:xfrm>
            <a:off x="330850" y="717572"/>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License your work</a:t>
            </a:r>
            <a:endParaRPr sz="27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5" name="TextBox 4">
            <a:extLst>
              <a:ext uri="{FF2B5EF4-FFF2-40B4-BE49-F238E27FC236}">
                <a16:creationId xmlns:a16="http://schemas.microsoft.com/office/drawing/2014/main" id="{EBC4123D-B1E4-E84B-9F53-2543E332E08A}"/>
              </a:ext>
            </a:extLst>
          </p:cNvPr>
          <p:cNvSpPr txBox="1"/>
          <p:nvPr/>
        </p:nvSpPr>
        <p:spPr>
          <a:xfrm>
            <a:off x="330850" y="1453341"/>
            <a:ext cx="8310872" cy="2987613"/>
          </a:xfrm>
          <a:prstGeom prst="rect">
            <a:avLst/>
          </a:prstGeom>
          <a:noFill/>
        </p:spPr>
        <p:txBody>
          <a:bodyPr wrap="square" rtlCol="0">
            <a:spAutoFit/>
          </a:bodyPr>
          <a:lstStyle/>
          <a:p>
            <a:pPr>
              <a:lnSpc>
                <a:spcPct val="114000"/>
              </a:lnSpc>
            </a:pPr>
            <a:r>
              <a:rPr lang="en-US" sz="1800" b="1" dirty="0">
                <a:solidFill>
                  <a:srgbClr val="3CA4DC"/>
                </a:solidFill>
                <a:latin typeface="Open Sans Light" panose="020B0306030504020204" pitchFamily="34" charset="0"/>
                <a:ea typeface="Open Sans Light" panose="020B0306030504020204" pitchFamily="34" charset="0"/>
                <a:cs typeface="Open Sans Light" panose="020B0306030504020204" pitchFamily="34" charset="0"/>
              </a:rPr>
              <a:t>Add a </a:t>
            </a:r>
            <a:r>
              <a:rPr lang="en-US" sz="1800" b="1" dirty="0" err="1">
                <a:solidFill>
                  <a:srgbClr val="3CA4DC"/>
                </a:solidFill>
                <a:latin typeface="Open Sans Light" panose="020B0306030504020204" pitchFamily="34" charset="0"/>
                <a:ea typeface="Open Sans Light" panose="020B0306030504020204" pitchFamily="34" charset="0"/>
                <a:cs typeface="Open Sans Light" panose="020B0306030504020204" pitchFamily="34" charset="0"/>
              </a:rPr>
              <a:t>license.txt</a:t>
            </a:r>
            <a:r>
              <a:rPr lang="en-US" sz="1800" b="1" dirty="0">
                <a:solidFill>
                  <a:srgbClr val="3CA4DC"/>
                </a:solidFill>
                <a:latin typeface="Open Sans Light" panose="020B0306030504020204" pitchFamily="34" charset="0"/>
                <a:ea typeface="Open Sans Light" panose="020B0306030504020204" pitchFamily="34" charset="0"/>
                <a:cs typeface="Open Sans Light" panose="020B0306030504020204" pitchFamily="34" charset="0"/>
              </a:rPr>
              <a:t> file to your project or select one in the metadata section (CO or GitHub)</a:t>
            </a:r>
          </a:p>
          <a:p>
            <a:pPr>
              <a:lnSpc>
                <a:spcPct val="114000"/>
              </a:lnSpc>
            </a:pPr>
            <a:endParaRPr lang="en-US" sz="1800" b="1" dirty="0">
              <a:solidFill>
                <a:srgbClr val="3CA4DC"/>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14000"/>
              </a:lnSpc>
              <a:buFont typeface="Arial" panose="020B0604020202020204" pitchFamily="34" charset="0"/>
              <a:buChar char="•"/>
            </a:pPr>
            <a:r>
              <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Consider Creative Commons licenses for data and text, either CC-0 or CC-BY.</a:t>
            </a:r>
          </a:p>
          <a:p>
            <a:pPr marL="285750" indent="-285750">
              <a:lnSpc>
                <a:spcPct val="114000"/>
              </a:lnSpc>
              <a:buFont typeface="Arial" panose="020B0604020202020204" pitchFamily="34" charset="0"/>
              <a:buChar char="•"/>
            </a:pPr>
            <a:endPar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14000"/>
              </a:lnSpc>
              <a:buFont typeface="Arial" panose="020B0604020202020204" pitchFamily="34" charset="0"/>
              <a:buChar char="•"/>
            </a:pPr>
            <a:r>
              <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For software, we recommend a permissive open source license such as the MIT, BSD, or Apache license</a:t>
            </a:r>
          </a:p>
          <a:p>
            <a:pPr marL="285750" indent="-285750">
              <a:lnSpc>
                <a:spcPct val="114000"/>
              </a:lnSpc>
              <a:buFont typeface="Arial" panose="020B0604020202020204" pitchFamily="34" charset="0"/>
              <a:buChar char="•"/>
            </a:pPr>
            <a:endPar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14000"/>
              </a:lnSpc>
              <a:buFont typeface="Arial" panose="020B0604020202020204" pitchFamily="34" charset="0"/>
              <a:buChar char="•"/>
            </a:pPr>
            <a:endPar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14000"/>
              </a:lnSpc>
              <a:buFont typeface="Arial" panose="020B0604020202020204" pitchFamily="34" charset="0"/>
              <a:buChar char="•"/>
            </a:pPr>
            <a:endParaRPr lang="en-US" sz="1600" b="1"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Google Shape;567;p58">
            <a:extLst>
              <a:ext uri="{FF2B5EF4-FFF2-40B4-BE49-F238E27FC236}">
                <a16:creationId xmlns:a16="http://schemas.microsoft.com/office/drawing/2014/main" id="{692DCCA2-B26D-C245-919E-C942481A4B5B}"/>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7" name="Google Shape;568;p58">
            <a:extLst>
              <a:ext uri="{FF2B5EF4-FFF2-40B4-BE49-F238E27FC236}">
                <a16:creationId xmlns:a16="http://schemas.microsoft.com/office/drawing/2014/main" id="{3E609998-177A-FC43-B16B-0C0353ECC033}"/>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9" name="Google Shape;569;p58">
            <a:extLst>
              <a:ext uri="{FF2B5EF4-FFF2-40B4-BE49-F238E27FC236}">
                <a16:creationId xmlns:a16="http://schemas.microsoft.com/office/drawing/2014/main" id="{471F85AE-CA8E-3A42-AAAE-7E1DDF990BDC}"/>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10" name="Google Shape;570;p58">
            <a:extLst>
              <a:ext uri="{FF2B5EF4-FFF2-40B4-BE49-F238E27FC236}">
                <a16:creationId xmlns:a16="http://schemas.microsoft.com/office/drawing/2014/main" id="{20A8E2AE-3167-7F49-B5E2-126988696854}"/>
              </a:ext>
            </a:extLst>
          </p:cNvPr>
          <p:cNvSpPr txBox="1"/>
          <p:nvPr/>
        </p:nvSpPr>
        <p:spPr>
          <a:xfrm>
            <a:off x="6858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Dissemination</a:t>
            </a:r>
            <a:endParaRPr sz="1200">
              <a:solidFill>
                <a:srgbClr val="FFFFFF"/>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868426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0"/>
          <p:cNvSpPr txBox="1">
            <a:spLocks noGrp="1"/>
          </p:cNvSpPr>
          <p:nvPr>
            <p:ph type="body" idx="1"/>
          </p:nvPr>
        </p:nvSpPr>
        <p:spPr>
          <a:xfrm>
            <a:off x="311700" y="975250"/>
            <a:ext cx="87039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Exercise 8:</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Specify a license for your data and your code.</a:t>
            </a:r>
            <a:endParaRPr sz="2400" b="1" dirty="0">
              <a:solidFill>
                <a:srgbClr val="666666"/>
              </a:solidFill>
            </a:endParaRPr>
          </a:p>
          <a:p>
            <a:pPr marL="0" lvl="0" indent="0" algn="l" rtl="0">
              <a:spcBef>
                <a:spcPts val="1200"/>
              </a:spcBef>
              <a:spcAft>
                <a:spcPts val="0"/>
              </a:spcAft>
              <a:buNone/>
            </a:pPr>
            <a:r>
              <a:rPr lang="en" sz="1400" dirty="0">
                <a:solidFill>
                  <a:srgbClr val="666666"/>
                </a:solidFill>
              </a:rPr>
              <a:t>Resource on choosing a data </a:t>
            </a:r>
            <a:r>
              <a:rPr lang="en" sz="1400" dirty="0" err="1">
                <a:solidFill>
                  <a:srgbClr val="666666"/>
                </a:solidFill>
              </a:rPr>
              <a:t>licence</a:t>
            </a:r>
            <a:r>
              <a:rPr lang="en" sz="1400" dirty="0">
                <a:solidFill>
                  <a:srgbClr val="666666"/>
                </a:solidFill>
              </a:rPr>
              <a:t>:</a:t>
            </a:r>
            <a:endParaRPr sz="1400" dirty="0">
              <a:solidFill>
                <a:srgbClr val="666666"/>
              </a:solidFill>
            </a:endParaRPr>
          </a:p>
          <a:p>
            <a:pPr marL="0" lvl="0" indent="0" algn="l" rtl="0">
              <a:spcBef>
                <a:spcPts val="1200"/>
              </a:spcBef>
              <a:spcAft>
                <a:spcPts val="0"/>
              </a:spcAft>
              <a:buNone/>
            </a:pPr>
            <a:r>
              <a:rPr lang="en" sz="1400" dirty="0">
                <a:solidFill>
                  <a:srgbClr val="666666"/>
                </a:solidFill>
              </a:rPr>
              <a:t>Digital Curation Center: </a:t>
            </a:r>
            <a:r>
              <a:rPr lang="en" sz="1400" u="sng" dirty="0">
                <a:solidFill>
                  <a:schemeClr val="hlink"/>
                </a:solidFill>
                <a:hlinkClick r:id="rId3"/>
              </a:rPr>
              <a:t>http://www.dcc.ac.uk/resources/how-guides/license-research-data</a:t>
            </a:r>
            <a:endParaRPr sz="1400" dirty="0">
              <a:solidFill>
                <a:srgbClr val="666666"/>
              </a:solidFill>
            </a:endParaRPr>
          </a:p>
          <a:p>
            <a:pPr marL="0" lvl="0" indent="0" algn="l" rtl="0">
              <a:spcBef>
                <a:spcPts val="1200"/>
              </a:spcBef>
              <a:spcAft>
                <a:spcPts val="0"/>
              </a:spcAft>
              <a:buNone/>
            </a:pPr>
            <a:r>
              <a:rPr lang="en" sz="1400" dirty="0">
                <a:solidFill>
                  <a:srgbClr val="666666"/>
                </a:solidFill>
              </a:rPr>
              <a:t>Resources on choosing a code </a:t>
            </a:r>
            <a:r>
              <a:rPr lang="en" sz="1400" dirty="0" err="1">
                <a:solidFill>
                  <a:srgbClr val="666666"/>
                </a:solidFill>
              </a:rPr>
              <a:t>licence</a:t>
            </a:r>
            <a:r>
              <a:rPr lang="en" sz="1400" dirty="0">
                <a:solidFill>
                  <a:srgbClr val="666666"/>
                </a:solidFill>
              </a:rPr>
              <a:t>:</a:t>
            </a:r>
            <a:endParaRPr sz="1400" dirty="0">
              <a:solidFill>
                <a:srgbClr val="666666"/>
              </a:solidFill>
            </a:endParaRPr>
          </a:p>
          <a:p>
            <a:pPr marL="457200" lvl="0" indent="-317500" algn="l" rtl="0">
              <a:spcBef>
                <a:spcPts val="1200"/>
              </a:spcBef>
              <a:spcAft>
                <a:spcPts val="0"/>
              </a:spcAft>
              <a:buSzPts val="1400"/>
              <a:buChar char="●"/>
            </a:pPr>
            <a:r>
              <a:rPr lang="en" sz="1400" dirty="0">
                <a:solidFill>
                  <a:srgbClr val="666666"/>
                </a:solidFill>
              </a:rPr>
              <a:t>Karl Broman: </a:t>
            </a:r>
            <a:r>
              <a:rPr lang="en" sz="1400" u="sng" dirty="0">
                <a:solidFill>
                  <a:schemeClr val="hlink"/>
                </a:solidFill>
                <a:hlinkClick r:id="rId4"/>
              </a:rPr>
              <a:t>http://kbroman.org/steps2rr/pages/licenses.html</a:t>
            </a:r>
            <a:endParaRPr sz="1400" dirty="0">
              <a:solidFill>
                <a:srgbClr val="666666"/>
              </a:solidFill>
            </a:endParaRPr>
          </a:p>
          <a:p>
            <a:pPr marL="457200" lvl="0" indent="-317500" algn="l" rtl="0">
              <a:spcBef>
                <a:spcPts val="0"/>
              </a:spcBef>
              <a:spcAft>
                <a:spcPts val="0"/>
              </a:spcAft>
              <a:buSzPts val="1400"/>
              <a:buChar char="●"/>
            </a:pPr>
            <a:r>
              <a:rPr lang="en" sz="1400" dirty="0">
                <a:solidFill>
                  <a:srgbClr val="666666"/>
                </a:solidFill>
              </a:rPr>
              <a:t>Open Source Initiative: </a:t>
            </a:r>
            <a:r>
              <a:rPr lang="en" sz="1400" u="sng" dirty="0">
                <a:solidFill>
                  <a:schemeClr val="hlink"/>
                </a:solidFill>
                <a:hlinkClick r:id="rId5"/>
              </a:rPr>
              <a:t>https://opensource.org/licenses</a:t>
            </a:r>
            <a:br>
              <a:rPr lang="en" sz="2400" dirty="0">
                <a:solidFill>
                  <a:srgbClr val="666666"/>
                </a:solidFill>
              </a:rPr>
            </a:br>
            <a:endParaRPr sz="2400" dirty="0">
              <a:solidFill>
                <a:srgbClr val="666666"/>
              </a:solidFill>
            </a:endParaRPr>
          </a:p>
        </p:txBody>
      </p:sp>
      <p:sp>
        <p:nvSpPr>
          <p:cNvPr id="589" name="Google Shape;589;p60"/>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590" name="Google Shape;590;p60"/>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91" name="Google Shape;591;p60"/>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592" name="Google Shape;592;p60"/>
          <p:cNvSpPr txBox="1"/>
          <p:nvPr/>
        </p:nvSpPr>
        <p:spPr>
          <a:xfrm>
            <a:off x="6858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Dissemination</a:t>
            </a:r>
            <a:endParaRPr sz="1200">
              <a:solidFill>
                <a:srgbClr val="FFFFFF"/>
              </a:solidFill>
              <a:latin typeface="Open Sans Light"/>
              <a:ea typeface="Open Sans Light"/>
              <a:cs typeface="Open Sans Light"/>
              <a:sym typeface="Open Sans Light"/>
            </a:endParaRPr>
          </a:p>
        </p:txBody>
      </p:sp>
      <p:sp>
        <p:nvSpPr>
          <p:cNvPr id="593" name="Google Shape;593;p60"/>
          <p:cNvSpPr/>
          <p:nvPr/>
        </p:nvSpPr>
        <p:spPr>
          <a:xfrm>
            <a:off x="220050" y="2188600"/>
            <a:ext cx="8703900" cy="20661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8"/>
          <p:cNvSpPr txBox="1">
            <a:spLocks noGrp="1"/>
          </p:cNvSpPr>
          <p:nvPr>
            <p:ph type="body" idx="1"/>
          </p:nvPr>
        </p:nvSpPr>
        <p:spPr>
          <a:xfrm>
            <a:off x="311700" y="975250"/>
            <a:ext cx="83685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What </a:t>
            </a:r>
            <a:r>
              <a:rPr lang="en" sz="2400" i="1" dirty="0">
                <a:solidFill>
                  <a:srgbClr val="666666"/>
                </a:solidFill>
              </a:rPr>
              <a:t>Woodbridge et al.</a:t>
            </a:r>
            <a:r>
              <a:rPr lang="en" sz="2400" dirty="0">
                <a:solidFill>
                  <a:srgbClr val="666666"/>
                </a:solidFill>
              </a:rPr>
              <a:t> found:</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dirty="0">
                <a:solidFill>
                  <a:srgbClr val="666666"/>
                </a:solidFill>
              </a:rPr>
              <a:t>There is no standardized way of </a:t>
            </a:r>
            <a:r>
              <a:rPr lang="en" sz="2400" b="1" dirty="0">
                <a:solidFill>
                  <a:srgbClr val="666666"/>
                </a:solidFill>
              </a:rPr>
              <a:t>attaching code to published articles</a:t>
            </a:r>
            <a:r>
              <a:rPr lang="en" sz="2400" dirty="0">
                <a:solidFill>
                  <a:srgbClr val="666666"/>
                </a:solidFill>
              </a:rPr>
              <a:t>.</a:t>
            </a:r>
            <a:endParaRPr sz="2400" dirty="0">
              <a:solidFill>
                <a:srgbClr val="666666"/>
              </a:solidFill>
            </a:endParaRPr>
          </a:p>
          <a:p>
            <a:pPr marL="457200" lvl="0" indent="-381000" algn="l" rtl="0">
              <a:spcBef>
                <a:spcPts val="0"/>
              </a:spcBef>
              <a:spcAft>
                <a:spcPts val="0"/>
              </a:spcAft>
              <a:buClr>
                <a:srgbClr val="666666"/>
              </a:buClr>
              <a:buSzPts val="2400"/>
              <a:buChar char="●"/>
            </a:pPr>
            <a:r>
              <a:rPr lang="en" sz="2400" dirty="0">
                <a:solidFill>
                  <a:srgbClr val="666666"/>
                </a:solidFill>
              </a:rPr>
              <a:t>Therefore it is difficult to </a:t>
            </a:r>
            <a:r>
              <a:rPr lang="en" sz="2400" b="1" dirty="0">
                <a:solidFill>
                  <a:srgbClr val="666666"/>
                </a:solidFill>
              </a:rPr>
              <a:t>discover and retrieve</a:t>
            </a:r>
            <a:r>
              <a:rPr lang="en" sz="2400" dirty="0">
                <a:solidFill>
                  <a:srgbClr val="666666"/>
                </a:solidFill>
              </a:rPr>
              <a:t> code.</a:t>
            </a:r>
            <a:endParaRPr sz="2400" dirty="0">
              <a:solidFill>
                <a:srgbClr val="666666"/>
              </a:solidFill>
            </a:endParaRPr>
          </a:p>
        </p:txBody>
      </p:sp>
      <p:sp>
        <p:nvSpPr>
          <p:cNvPr id="563" name="Google Shape;563;p58"/>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Organization</a:t>
            </a:r>
            <a:endParaRPr sz="1200">
              <a:solidFill>
                <a:srgbClr val="FFFFFF"/>
              </a:solidFill>
              <a:latin typeface="Open Sans Light"/>
              <a:ea typeface="Open Sans Light"/>
              <a:cs typeface="Open Sans Light"/>
              <a:sym typeface="Open Sans Light"/>
            </a:endParaRPr>
          </a:p>
        </p:txBody>
      </p:sp>
      <p:sp>
        <p:nvSpPr>
          <p:cNvPr id="564" name="Google Shape;564;p58"/>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65" name="Google Shape;565;p58"/>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566" name="Google Shape;566;p58"/>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567" name="Google Shape;567;p58"/>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568" name="Google Shape;568;p58"/>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69" name="Google Shape;569;p58"/>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570" name="Google Shape;570;p58"/>
          <p:cNvSpPr txBox="1"/>
          <p:nvPr/>
        </p:nvSpPr>
        <p:spPr>
          <a:xfrm>
            <a:off x="6858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Dissemination</a:t>
            </a:r>
            <a:endParaRPr sz="1200">
              <a:solidFill>
                <a:srgbClr val="FFFFFF"/>
              </a:solidFill>
              <a:latin typeface="Open Sans Light"/>
              <a:ea typeface="Open Sans Light"/>
              <a:cs typeface="Open Sans Light"/>
              <a:sym typeface="Open Sans Ligh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6"/>
          <p:cNvSpPr txBox="1"/>
          <p:nvPr/>
        </p:nvSpPr>
        <p:spPr>
          <a:xfrm>
            <a:off x="330850" y="632510"/>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Persistent Identifiers</a:t>
            </a:r>
            <a:endParaRPr sz="27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5" name="TextBox 4">
            <a:extLst>
              <a:ext uri="{FF2B5EF4-FFF2-40B4-BE49-F238E27FC236}">
                <a16:creationId xmlns:a16="http://schemas.microsoft.com/office/drawing/2014/main" id="{EBC4123D-B1E4-E84B-9F53-2543E332E08A}"/>
              </a:ext>
            </a:extLst>
          </p:cNvPr>
          <p:cNvSpPr txBox="1"/>
          <p:nvPr/>
        </p:nvSpPr>
        <p:spPr>
          <a:xfrm>
            <a:off x="256422" y="1347011"/>
            <a:ext cx="8385300" cy="2917402"/>
          </a:xfrm>
          <a:prstGeom prst="rect">
            <a:avLst/>
          </a:prstGeom>
          <a:noFill/>
        </p:spPr>
        <p:txBody>
          <a:bodyPr wrap="square" rtlCol="0">
            <a:spAutoFit/>
          </a:bodyPr>
          <a:lstStyle/>
          <a:p>
            <a:pPr>
              <a:lnSpc>
                <a:spcPct val="114000"/>
              </a:lnSpc>
            </a:pPr>
            <a:r>
              <a:rPr lang="en-US" sz="1800" b="1" dirty="0">
                <a:solidFill>
                  <a:srgbClr val="3CA4DC"/>
                </a:solidFill>
                <a:latin typeface="Open Sans Light" panose="020B0306030504020204" pitchFamily="34" charset="0"/>
                <a:ea typeface="Open Sans Light" panose="020B0306030504020204" pitchFamily="34" charset="0"/>
                <a:cs typeface="Open Sans Light" panose="020B0306030504020204" pitchFamily="34" charset="0"/>
              </a:rPr>
              <a:t>Persistent identifiers increase the reproducibility of the research</a:t>
            </a:r>
          </a:p>
          <a:p>
            <a:pPr marL="285750" indent="-285750">
              <a:lnSpc>
                <a:spcPct val="114000"/>
              </a:lnSpc>
              <a:buFont typeface="Arial" panose="020B0604020202020204" pitchFamily="34" charset="0"/>
              <a:buChar char="•"/>
            </a:pPr>
            <a:r>
              <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DOI = Digital Object Identifier</a:t>
            </a:r>
          </a:p>
          <a:p>
            <a:pPr marL="285750" indent="-285750">
              <a:lnSpc>
                <a:spcPct val="114000"/>
              </a:lnSpc>
              <a:buFont typeface="Arial" panose="020B0604020202020204" pitchFamily="34" charset="0"/>
              <a:buChar char="•"/>
            </a:pPr>
            <a:r>
              <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International standard, interoperable, and widely adopted</a:t>
            </a:r>
          </a:p>
          <a:p>
            <a:pPr marL="285750" indent="-285750">
              <a:lnSpc>
                <a:spcPct val="114000"/>
              </a:lnSpc>
              <a:buFont typeface="Arial" panose="020B0604020202020204" pitchFamily="34" charset="0"/>
              <a:buChar char="•"/>
            </a:pPr>
            <a:r>
              <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DOI contains standard metadata about an object, including the URL to where the object can be found online</a:t>
            </a:r>
          </a:p>
          <a:p>
            <a:pPr marL="285750" indent="-285750">
              <a:lnSpc>
                <a:spcPct val="114000"/>
              </a:lnSpc>
              <a:buFont typeface="Arial" panose="020B0604020202020204" pitchFamily="34" charset="0"/>
              <a:buChar char="•"/>
            </a:pPr>
            <a:r>
              <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If the URL changes, the metadata can be updated so that the DOI resolves to the object’s new location</a:t>
            </a:r>
          </a:p>
          <a:p>
            <a:pPr marL="285750" indent="-285750">
              <a:lnSpc>
                <a:spcPct val="114000"/>
              </a:lnSpc>
              <a:buFont typeface="Arial" panose="020B0604020202020204" pitchFamily="34" charset="0"/>
              <a:buChar char="•"/>
            </a:pPr>
            <a:r>
              <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The use of DOI increases long-term citation, access, and reuse</a:t>
            </a:r>
          </a:p>
          <a:p>
            <a:pPr marL="285750" indent="-285750">
              <a:lnSpc>
                <a:spcPct val="114000"/>
              </a:lnSpc>
              <a:buFont typeface="Arial" panose="020B0604020202020204" pitchFamily="34" charset="0"/>
              <a:buChar char="•"/>
            </a:pPr>
            <a:endParaRPr lang="en-US" sz="16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14000"/>
              </a:lnSpc>
              <a:buFont typeface="Arial" panose="020B0604020202020204" pitchFamily="34" charset="0"/>
              <a:buChar char="•"/>
            </a:pPr>
            <a:endParaRPr lang="en-US" sz="1600" b="1"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3A969FD5-FD70-3E46-9D61-2C4C9EA5EF70}"/>
              </a:ext>
            </a:extLst>
          </p:cNvPr>
          <p:cNvSpPr/>
          <p:nvPr/>
        </p:nvSpPr>
        <p:spPr>
          <a:xfrm>
            <a:off x="4144150" y="3873766"/>
            <a:ext cx="4572000" cy="568489"/>
          </a:xfrm>
          <a:prstGeom prst="rect">
            <a:avLst/>
          </a:prstGeom>
        </p:spPr>
        <p:txBody>
          <a:bodyPr>
            <a:spAutoFit/>
          </a:bodyPr>
          <a:lstStyle/>
          <a:p>
            <a:pPr>
              <a:lnSpc>
                <a:spcPct val="114000"/>
              </a:lnSpc>
            </a:pP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See: </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https://www.doi.org/</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and </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hlinkClick r:id="rId4"/>
              </a:rPr>
              <a:t>https://www.iso.org/standard/43506.html</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Google Shape;567;p58">
            <a:extLst>
              <a:ext uri="{FF2B5EF4-FFF2-40B4-BE49-F238E27FC236}">
                <a16:creationId xmlns:a16="http://schemas.microsoft.com/office/drawing/2014/main" id="{692DCCA2-B26D-C245-919E-C942481A4B5B}"/>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7" name="Google Shape;568;p58">
            <a:extLst>
              <a:ext uri="{FF2B5EF4-FFF2-40B4-BE49-F238E27FC236}">
                <a16:creationId xmlns:a16="http://schemas.microsoft.com/office/drawing/2014/main" id="{3E609998-177A-FC43-B16B-0C0353ECC033}"/>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9" name="Google Shape;569;p58">
            <a:extLst>
              <a:ext uri="{FF2B5EF4-FFF2-40B4-BE49-F238E27FC236}">
                <a16:creationId xmlns:a16="http://schemas.microsoft.com/office/drawing/2014/main" id="{471F85AE-CA8E-3A42-AAAE-7E1DDF990BDC}"/>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10" name="Google Shape;570;p58">
            <a:extLst>
              <a:ext uri="{FF2B5EF4-FFF2-40B4-BE49-F238E27FC236}">
                <a16:creationId xmlns:a16="http://schemas.microsoft.com/office/drawing/2014/main" id="{20A8E2AE-3167-7F49-B5E2-126988696854}"/>
              </a:ext>
            </a:extLst>
          </p:cNvPr>
          <p:cNvSpPr txBox="1"/>
          <p:nvPr/>
        </p:nvSpPr>
        <p:spPr>
          <a:xfrm>
            <a:off x="6858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Dissemination</a:t>
            </a:r>
            <a:endParaRPr sz="1200">
              <a:solidFill>
                <a:srgbClr val="FFFFFF"/>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2806962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6"/>
          <p:cNvSpPr txBox="1"/>
          <p:nvPr/>
        </p:nvSpPr>
        <p:spPr>
          <a:xfrm>
            <a:off x="330850" y="536813"/>
            <a:ext cx="83853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Digital Preservation </a:t>
            </a:r>
            <a:endParaRPr sz="27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5" name="Google Shape;145;p26"/>
          <p:cNvSpPr txBox="1"/>
          <p:nvPr/>
        </p:nvSpPr>
        <p:spPr>
          <a:xfrm>
            <a:off x="4106494" y="2604267"/>
            <a:ext cx="5130862" cy="523220"/>
          </a:xfrm>
          <a:prstGeom prst="rect">
            <a:avLst/>
          </a:prstGeom>
          <a:noFill/>
          <a:ln>
            <a:noFill/>
          </a:ln>
        </p:spPr>
        <p:txBody>
          <a:bodyPr spcFirstLastPara="1" wrap="square" lIns="91425" tIns="91425" rIns="91425" bIns="91425" anchor="t" anchorCtr="0">
            <a:noAutofit/>
          </a:bodyPr>
          <a:lstStyle/>
          <a:p>
            <a:pPr lvl="0"/>
            <a:r>
              <a:rPr lang="en-US" sz="1300" dirty="0">
                <a:solidFill>
                  <a:srgbClr val="434343"/>
                </a:solidFill>
                <a:latin typeface="Open Sans" panose="020B0606030504020204" pitchFamily="34" charset="0"/>
                <a:ea typeface="Open Sans" panose="020B0606030504020204" pitchFamily="34" charset="0"/>
                <a:cs typeface="Open Sans" panose="020B0606030504020204" pitchFamily="34" charset="0"/>
              </a:rPr>
              <a:t>Digital Preservation Workshop: </a:t>
            </a:r>
            <a:r>
              <a:rPr lang="en-US" sz="1300" dirty="0">
                <a:solidFill>
                  <a:srgbClr val="434343"/>
                </a:solidFill>
                <a:latin typeface="Open Sans" panose="020B0606030504020204" pitchFamily="34" charset="0"/>
                <a:ea typeface="Open Sans" panose="020B0606030504020204" pitchFamily="34" charset="0"/>
                <a:cs typeface="Open Sans" panose="020B0606030504020204" pitchFamily="34" charset="0"/>
                <a:hlinkClick r:id="rId3"/>
              </a:rPr>
              <a:t>http://www.dpworkshop.org/</a:t>
            </a:r>
            <a:r>
              <a:rPr lang="en-US" sz="1300" dirty="0">
                <a:solidFill>
                  <a:srgbClr val="434343"/>
                </a:solidFill>
                <a:latin typeface="Open Sans" panose="020B0606030504020204" pitchFamily="34" charset="0"/>
                <a:ea typeface="Open Sans" panose="020B0606030504020204" pitchFamily="34" charset="0"/>
                <a:cs typeface="Open Sans" panose="020B0606030504020204" pitchFamily="34" charset="0"/>
              </a:rPr>
              <a:t> </a:t>
            </a:r>
            <a:endParaRPr sz="1300" dirty="0">
              <a:solidFill>
                <a:srgbClr val="222222"/>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Stool Three-Legged Chair - Free vector graphic on Pixabay">
            <a:extLst>
              <a:ext uri="{FF2B5EF4-FFF2-40B4-BE49-F238E27FC236}">
                <a16:creationId xmlns:a16="http://schemas.microsoft.com/office/drawing/2014/main" id="{049870F7-606D-AD4E-9C84-538D9739E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739" y="547031"/>
            <a:ext cx="1754373" cy="1489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2ABC9D-D605-2B42-808D-A0AE3028C315}"/>
              </a:ext>
            </a:extLst>
          </p:cNvPr>
          <p:cNvSpPr txBox="1"/>
          <p:nvPr/>
        </p:nvSpPr>
        <p:spPr>
          <a:xfrm>
            <a:off x="4685140" y="1532094"/>
            <a:ext cx="1382403" cy="523220"/>
          </a:xfrm>
          <a:prstGeom prst="rect">
            <a:avLst/>
          </a:prstGeom>
          <a:noFill/>
        </p:spPr>
        <p:txBody>
          <a:bodyPr wrap="square" rtlCol="0">
            <a:spAutoFit/>
          </a:bodyPr>
          <a:lstStyle/>
          <a:p>
            <a:r>
              <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rPr>
              <a:t>Technology Infrastructure</a:t>
            </a:r>
          </a:p>
        </p:txBody>
      </p:sp>
      <p:sp>
        <p:nvSpPr>
          <p:cNvPr id="3" name="TextBox 2">
            <a:extLst>
              <a:ext uri="{FF2B5EF4-FFF2-40B4-BE49-F238E27FC236}">
                <a16:creationId xmlns:a16="http://schemas.microsoft.com/office/drawing/2014/main" id="{34BCF6FD-4BCD-E54F-97CB-B8CE53951669}"/>
              </a:ext>
            </a:extLst>
          </p:cNvPr>
          <p:cNvSpPr txBox="1"/>
          <p:nvPr/>
        </p:nvSpPr>
        <p:spPr>
          <a:xfrm>
            <a:off x="7495104" y="1532094"/>
            <a:ext cx="1446873" cy="523220"/>
          </a:xfrm>
          <a:prstGeom prst="rect">
            <a:avLst/>
          </a:prstGeom>
          <a:noFill/>
        </p:spPr>
        <p:txBody>
          <a:bodyPr wrap="square" rtlCol="0">
            <a:spAutoFit/>
          </a:bodyPr>
          <a:lstStyle/>
          <a:p>
            <a:r>
              <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rPr>
              <a:t>Organizational Infrastructure </a:t>
            </a:r>
          </a:p>
        </p:txBody>
      </p:sp>
      <p:sp>
        <p:nvSpPr>
          <p:cNvPr id="4" name="TextBox 3">
            <a:extLst>
              <a:ext uri="{FF2B5EF4-FFF2-40B4-BE49-F238E27FC236}">
                <a16:creationId xmlns:a16="http://schemas.microsoft.com/office/drawing/2014/main" id="{24574955-0580-F54A-9B74-7286424FEDBF}"/>
              </a:ext>
            </a:extLst>
          </p:cNvPr>
          <p:cNvSpPr txBox="1"/>
          <p:nvPr/>
        </p:nvSpPr>
        <p:spPr>
          <a:xfrm>
            <a:off x="6151590" y="2079833"/>
            <a:ext cx="1323093" cy="523220"/>
          </a:xfrm>
          <a:prstGeom prst="rect">
            <a:avLst/>
          </a:prstGeom>
          <a:noFill/>
        </p:spPr>
        <p:txBody>
          <a:bodyPr wrap="square" rtlCol="0">
            <a:spAutoFit/>
          </a:bodyPr>
          <a:lstStyle/>
          <a:p>
            <a:r>
              <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rPr>
              <a:t>Resources Framework</a:t>
            </a:r>
          </a:p>
        </p:txBody>
      </p:sp>
      <p:sp>
        <p:nvSpPr>
          <p:cNvPr id="5" name="TextBox 4">
            <a:extLst>
              <a:ext uri="{FF2B5EF4-FFF2-40B4-BE49-F238E27FC236}">
                <a16:creationId xmlns:a16="http://schemas.microsoft.com/office/drawing/2014/main" id="{EBC4123D-B1E4-E84B-9F53-2543E332E08A}"/>
              </a:ext>
            </a:extLst>
          </p:cNvPr>
          <p:cNvSpPr txBox="1"/>
          <p:nvPr/>
        </p:nvSpPr>
        <p:spPr>
          <a:xfrm>
            <a:off x="330850" y="1070553"/>
            <a:ext cx="3934047" cy="1796389"/>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b="1"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Organizational Infrastructure</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policies, procedures, practices, people</a:t>
            </a:r>
          </a:p>
          <a:p>
            <a:pPr marL="285750" indent="-285750">
              <a:lnSpc>
                <a:spcPct val="114000"/>
              </a:lnSpc>
              <a:buFont typeface="Arial" panose="020B0604020202020204" pitchFamily="34" charset="0"/>
              <a:buChar char="•"/>
            </a:pPr>
            <a:r>
              <a:rPr lang="en-US" b="1"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Technological Infrastructure</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equipment, software, hardware, secure environment</a:t>
            </a:r>
          </a:p>
          <a:p>
            <a:pPr marL="285750" indent="-285750">
              <a:lnSpc>
                <a:spcPct val="114000"/>
              </a:lnSpc>
              <a:buFont typeface="Arial" panose="020B0604020202020204" pitchFamily="34" charset="0"/>
              <a:buChar char="•"/>
            </a:pPr>
            <a:r>
              <a:rPr lang="en-US" b="1"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Resources Framework</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ongoing and contingency funding for long-term sustainability</a:t>
            </a:r>
          </a:p>
        </p:txBody>
      </p:sp>
      <p:sp>
        <p:nvSpPr>
          <p:cNvPr id="6" name="TextBox 5">
            <a:extLst>
              <a:ext uri="{FF2B5EF4-FFF2-40B4-BE49-F238E27FC236}">
                <a16:creationId xmlns:a16="http://schemas.microsoft.com/office/drawing/2014/main" id="{C0A8DC6E-C872-E043-A262-280C42FE2E7A}"/>
              </a:ext>
            </a:extLst>
          </p:cNvPr>
          <p:cNvSpPr txBox="1"/>
          <p:nvPr/>
        </p:nvSpPr>
        <p:spPr>
          <a:xfrm>
            <a:off x="330850" y="2943731"/>
            <a:ext cx="6755375" cy="523220"/>
          </a:xfrm>
          <a:prstGeom prst="rect">
            <a:avLst/>
          </a:prstGeom>
          <a:noFill/>
        </p:spPr>
        <p:txBody>
          <a:bodyPr wrap="none" rtlCol="0">
            <a:spAutoFit/>
          </a:bodyPr>
          <a:lstStyle/>
          <a:p>
            <a:r>
              <a:rPr lang="en-US" sz="2800" dirty="0">
                <a:solidFill>
                  <a:srgbClr val="3CA4DC"/>
                </a:solidFill>
                <a:latin typeface="Open Sans" panose="020B0606030504020204" pitchFamily="34" charset="0"/>
                <a:ea typeface="Open Sans" panose="020B0606030504020204" pitchFamily="34" charset="0"/>
                <a:cs typeface="Open Sans" panose="020B0606030504020204" pitchFamily="34" charset="0"/>
              </a:rPr>
              <a:t>Be careful where you store your data  </a:t>
            </a:r>
          </a:p>
        </p:txBody>
      </p:sp>
      <p:sp>
        <p:nvSpPr>
          <p:cNvPr id="7" name="TextBox 6">
            <a:extLst>
              <a:ext uri="{FF2B5EF4-FFF2-40B4-BE49-F238E27FC236}">
                <a16:creationId xmlns:a16="http://schemas.microsoft.com/office/drawing/2014/main" id="{5D9A3D1E-3CD9-814A-B832-3EB9E8D71479}"/>
              </a:ext>
            </a:extLst>
          </p:cNvPr>
          <p:cNvSpPr txBox="1"/>
          <p:nvPr/>
        </p:nvSpPr>
        <p:spPr>
          <a:xfrm>
            <a:off x="330850" y="3413786"/>
            <a:ext cx="8706824" cy="1305229"/>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Use data repositories rather than lab group website or researcher’s personal website</a:t>
            </a:r>
          </a:p>
          <a:p>
            <a:pPr marL="285750" indent="-285750">
              <a:lnSpc>
                <a:spcPct val="114000"/>
              </a:lnSpc>
              <a:buFont typeface="Arial" panose="020B0604020202020204" pitchFamily="34" charset="0"/>
              <a:buChar char="•"/>
            </a:pP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University libraries often maintain secure digital preservation repository services and persistent identifiers for research data </a:t>
            </a:r>
          </a:p>
          <a:p>
            <a:pPr marL="285750" indent="-285750">
              <a:lnSpc>
                <a:spcPct val="114000"/>
              </a:lnSpc>
              <a:buFont typeface="Arial" panose="020B0604020202020204" pitchFamily="34" charset="0"/>
              <a:buChar char="•"/>
            </a:pP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Some commercial services (Code Ocean, </a:t>
            </a:r>
            <a:r>
              <a:rPr lang="en-US"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Figshare</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Zenodo</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etc</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also provide preservation services</a:t>
            </a:r>
          </a:p>
          <a:p>
            <a:pPr marL="285750" indent="-285750">
              <a:lnSpc>
                <a:spcPct val="114000"/>
              </a:lnSpc>
              <a:buFont typeface="Arial" panose="020B0604020202020204" pitchFamily="34" charset="0"/>
              <a:buChar char="•"/>
            </a:pP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Cloud storage systems (Box, Dropbox, Google Drive, </a:t>
            </a:r>
            <a:r>
              <a:rPr lang="en-US"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etc</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are not preservation repositories</a:t>
            </a:r>
          </a:p>
        </p:txBody>
      </p:sp>
      <p:sp>
        <p:nvSpPr>
          <p:cNvPr id="11" name="Google Shape;567;p58">
            <a:extLst>
              <a:ext uri="{FF2B5EF4-FFF2-40B4-BE49-F238E27FC236}">
                <a16:creationId xmlns:a16="http://schemas.microsoft.com/office/drawing/2014/main" id="{EE970A68-0B4E-1A4D-9C32-79F2ACEB2C82}"/>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12" name="Google Shape;568;p58">
            <a:extLst>
              <a:ext uri="{FF2B5EF4-FFF2-40B4-BE49-F238E27FC236}">
                <a16:creationId xmlns:a16="http://schemas.microsoft.com/office/drawing/2014/main" id="{5E13F287-CE31-C740-8FE4-479CEC028834}"/>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3" name="Google Shape;569;p58">
            <a:extLst>
              <a:ext uri="{FF2B5EF4-FFF2-40B4-BE49-F238E27FC236}">
                <a16:creationId xmlns:a16="http://schemas.microsoft.com/office/drawing/2014/main" id="{60B39496-A7A1-9E4D-9E41-DC063EBD5FCA}"/>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14" name="Google Shape;570;p58">
            <a:extLst>
              <a:ext uri="{FF2B5EF4-FFF2-40B4-BE49-F238E27FC236}">
                <a16:creationId xmlns:a16="http://schemas.microsoft.com/office/drawing/2014/main" id="{02B70EB5-BB53-2949-8986-A18B9F4C98AB}"/>
              </a:ext>
            </a:extLst>
          </p:cNvPr>
          <p:cNvSpPr txBox="1"/>
          <p:nvPr/>
        </p:nvSpPr>
        <p:spPr>
          <a:xfrm>
            <a:off x="6858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Dissemination</a:t>
            </a:r>
            <a:endParaRPr sz="1200">
              <a:solidFill>
                <a:srgbClr val="FFFFFF"/>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07075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9"/>
          <p:cNvSpPr txBox="1">
            <a:spLocks noGrp="1"/>
          </p:cNvSpPr>
          <p:nvPr>
            <p:ph type="body" idx="1"/>
          </p:nvPr>
        </p:nvSpPr>
        <p:spPr>
          <a:xfrm>
            <a:off x="321175" y="774900"/>
            <a:ext cx="86859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We can </a:t>
            </a:r>
            <a:r>
              <a:rPr lang="en" sz="2400" b="1" dirty="0">
                <a:solidFill>
                  <a:srgbClr val="3CA4DC"/>
                </a:solidFill>
              </a:rPr>
              <a:t>embed or link code persistently</a:t>
            </a:r>
            <a:r>
              <a:rPr lang="en" sz="2400" dirty="0">
                <a:solidFill>
                  <a:srgbClr val="666666"/>
                </a:solidFill>
              </a:rPr>
              <a:t>:</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Obtain a DOI for your repository and use this link throughout your article.</a:t>
            </a:r>
            <a:endParaRPr sz="2400" b="1" dirty="0">
              <a:solidFill>
                <a:srgbClr val="666666"/>
              </a:solidFill>
            </a:endParaRPr>
          </a:p>
          <a:p>
            <a:pPr marL="914400" lvl="1" indent="-342900" algn="l" rtl="0">
              <a:spcBef>
                <a:spcPts val="0"/>
              </a:spcBef>
              <a:spcAft>
                <a:spcPts val="0"/>
              </a:spcAft>
              <a:buClr>
                <a:srgbClr val="666666"/>
              </a:buClr>
              <a:buSzPts val="1800"/>
              <a:buChar char="○"/>
            </a:pPr>
            <a:r>
              <a:rPr lang="en" sz="1800" dirty="0">
                <a:solidFill>
                  <a:srgbClr val="666666"/>
                </a:solidFill>
              </a:rPr>
              <a:t>Example: </a:t>
            </a:r>
            <a:r>
              <a:rPr lang="en" sz="1800" dirty="0" err="1">
                <a:solidFill>
                  <a:srgbClr val="666666"/>
                </a:solidFill>
              </a:rPr>
              <a:t>Github</a:t>
            </a:r>
            <a:r>
              <a:rPr lang="en" sz="1800" dirty="0">
                <a:solidFill>
                  <a:srgbClr val="666666"/>
                </a:solidFill>
              </a:rPr>
              <a:t> -&gt; Binder/</a:t>
            </a:r>
            <a:r>
              <a:rPr lang="en" sz="1800" dirty="0" err="1">
                <a:solidFill>
                  <a:srgbClr val="666666"/>
                </a:solidFill>
              </a:rPr>
              <a:t>WholeTale</a:t>
            </a:r>
            <a:r>
              <a:rPr lang="en" sz="1800" dirty="0">
                <a:solidFill>
                  <a:srgbClr val="666666"/>
                </a:solidFill>
              </a:rPr>
              <a:t> -&gt; </a:t>
            </a:r>
            <a:r>
              <a:rPr lang="en" sz="1800" dirty="0" err="1">
                <a:solidFill>
                  <a:srgbClr val="666666"/>
                </a:solidFill>
              </a:rPr>
              <a:t>Zenodo</a:t>
            </a:r>
            <a:r>
              <a:rPr lang="en" sz="1800" dirty="0">
                <a:solidFill>
                  <a:srgbClr val="666666"/>
                </a:solidFill>
              </a:rPr>
              <a:t> -&gt; DOI linked in article</a:t>
            </a:r>
            <a:endParaRPr sz="1800" dirty="0">
              <a:solidFill>
                <a:srgbClr val="666666"/>
              </a:solidFill>
            </a:endParaRPr>
          </a:p>
          <a:p>
            <a:pPr marL="914400" lvl="1" indent="-342900" algn="l" rtl="0">
              <a:spcBef>
                <a:spcPts val="0"/>
              </a:spcBef>
              <a:spcAft>
                <a:spcPts val="0"/>
              </a:spcAft>
              <a:buClr>
                <a:srgbClr val="666666"/>
              </a:buClr>
              <a:buSzPts val="1800"/>
              <a:buChar char="○"/>
            </a:pPr>
            <a:r>
              <a:rPr lang="en" sz="1800" dirty="0">
                <a:solidFill>
                  <a:srgbClr val="666666"/>
                </a:solidFill>
              </a:rPr>
              <a:t>Example: </a:t>
            </a:r>
            <a:r>
              <a:rPr lang="en" sz="1800" u="sng" dirty="0">
                <a:solidFill>
                  <a:schemeClr val="hlink"/>
                </a:solidFill>
                <a:hlinkClick r:id="rId3"/>
              </a:rPr>
              <a:t>CodeOcean -&gt; DOI in article</a:t>
            </a:r>
            <a:endParaRPr sz="1800" dirty="0">
              <a:solidFill>
                <a:srgbClr val="666666"/>
              </a:solidFill>
            </a:endParaRPr>
          </a:p>
          <a:p>
            <a:pPr marL="457200" lvl="0" indent="-381000" algn="l" rtl="0">
              <a:spcBef>
                <a:spcPts val="0"/>
              </a:spcBef>
              <a:spcAft>
                <a:spcPts val="0"/>
              </a:spcAft>
              <a:buClr>
                <a:srgbClr val="666666"/>
              </a:buClr>
              <a:buSzPts val="2400"/>
              <a:buChar char="●"/>
            </a:pPr>
            <a:r>
              <a:rPr lang="en" sz="2400" b="1" dirty="0">
                <a:solidFill>
                  <a:srgbClr val="666666"/>
                </a:solidFill>
              </a:rPr>
              <a:t>Cross link repository with published article in metadata of each.</a:t>
            </a:r>
            <a:endParaRPr sz="2400" b="1" dirty="0">
              <a:solidFill>
                <a:srgbClr val="666666"/>
              </a:solidFill>
            </a:endParaRPr>
          </a:p>
          <a:p>
            <a:pPr marL="457200" lvl="0" indent="-381000" algn="l" rtl="0">
              <a:spcBef>
                <a:spcPts val="0"/>
              </a:spcBef>
              <a:spcAft>
                <a:spcPts val="0"/>
              </a:spcAft>
              <a:buClr>
                <a:srgbClr val="666666"/>
              </a:buClr>
              <a:buSzPts val="2400"/>
              <a:buChar char="●"/>
            </a:pPr>
            <a:r>
              <a:rPr lang="en" sz="2400" b="1" dirty="0">
                <a:solidFill>
                  <a:srgbClr val="666666"/>
                </a:solidFill>
              </a:rPr>
              <a:t>Embed executable capsule within the article.</a:t>
            </a:r>
            <a:endParaRPr sz="2400" b="1" dirty="0">
              <a:solidFill>
                <a:srgbClr val="666666"/>
              </a:solidFill>
            </a:endParaRPr>
          </a:p>
          <a:p>
            <a:pPr marL="914400" lvl="1" indent="-381000" algn="l" rtl="0">
              <a:spcBef>
                <a:spcPts val="0"/>
              </a:spcBef>
              <a:spcAft>
                <a:spcPts val="0"/>
              </a:spcAft>
              <a:buClr>
                <a:srgbClr val="666666"/>
              </a:buClr>
              <a:buSzPts val="2400"/>
              <a:buChar char="○"/>
            </a:pPr>
            <a:r>
              <a:rPr lang="en" sz="1800" u="sng" dirty="0">
                <a:solidFill>
                  <a:schemeClr val="hlink"/>
                </a:solidFill>
                <a:hlinkClick r:id="rId4"/>
              </a:rPr>
              <a:t>Example:  https://doi.org/10.1017/bpp.2018.25</a:t>
            </a:r>
            <a:br>
              <a:rPr lang="en" sz="2400" dirty="0">
                <a:solidFill>
                  <a:srgbClr val="666666"/>
                </a:solidFill>
              </a:rPr>
            </a:br>
            <a:endParaRPr sz="2400" dirty="0">
              <a:solidFill>
                <a:srgbClr val="666666"/>
              </a:solidFill>
            </a:endParaRPr>
          </a:p>
        </p:txBody>
      </p:sp>
      <p:sp>
        <p:nvSpPr>
          <p:cNvPr id="576" name="Google Shape;576;p59"/>
          <p:cNvSpPr txBox="1"/>
          <p:nvPr/>
        </p:nvSpPr>
        <p:spPr>
          <a:xfrm>
            <a:off x="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Organization</a:t>
            </a:r>
            <a:endParaRPr sz="1200">
              <a:solidFill>
                <a:srgbClr val="FFFFFF"/>
              </a:solidFill>
              <a:latin typeface="Open Sans Light"/>
              <a:ea typeface="Open Sans Light"/>
              <a:cs typeface="Open Sans Light"/>
              <a:sym typeface="Open Sans Light"/>
            </a:endParaRPr>
          </a:p>
        </p:txBody>
      </p:sp>
      <p:sp>
        <p:nvSpPr>
          <p:cNvPr id="577" name="Google Shape;577;p59"/>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78" name="Google Shape;578;p59"/>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579" name="Google Shape;579;p59"/>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
        <p:nvSpPr>
          <p:cNvPr id="580" name="Google Shape;580;p59"/>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Organization</a:t>
            </a:r>
            <a:endParaRPr sz="1200">
              <a:solidFill>
                <a:srgbClr val="3CA4DC"/>
              </a:solidFill>
              <a:latin typeface="Open Sans Light"/>
              <a:ea typeface="Open Sans Light"/>
              <a:cs typeface="Open Sans Light"/>
              <a:sym typeface="Open Sans Light"/>
            </a:endParaRPr>
          </a:p>
        </p:txBody>
      </p:sp>
      <p:sp>
        <p:nvSpPr>
          <p:cNvPr id="581" name="Google Shape;581;p59"/>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582" name="Google Shape;582;p59"/>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583" name="Google Shape;583;p59"/>
          <p:cNvSpPr txBox="1"/>
          <p:nvPr/>
        </p:nvSpPr>
        <p:spPr>
          <a:xfrm>
            <a:off x="6858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Dissemination</a:t>
            </a:r>
            <a:endParaRPr sz="1200">
              <a:solidFill>
                <a:srgbClr val="FFFFFF"/>
              </a:solidFill>
              <a:latin typeface="Open Sans Light"/>
              <a:ea typeface="Open Sans Light"/>
              <a:cs typeface="Open Sans Light"/>
              <a:sym typeface="Open Sans Ligh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1"/>
          <p:cNvSpPr/>
          <p:nvPr/>
        </p:nvSpPr>
        <p:spPr>
          <a:xfrm>
            <a:off x="223050" y="3323025"/>
            <a:ext cx="8703900" cy="12459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1"/>
          <p:cNvSpPr txBox="1">
            <a:spLocks noGrp="1"/>
          </p:cNvSpPr>
          <p:nvPr>
            <p:ph type="body" idx="1"/>
          </p:nvPr>
        </p:nvSpPr>
        <p:spPr>
          <a:xfrm>
            <a:off x="311700" y="975250"/>
            <a:ext cx="8703900" cy="35937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666666"/>
                </a:solidFill>
              </a:rPr>
              <a:t>Exercise 9:</a:t>
            </a:r>
            <a:endParaRPr sz="2400">
              <a:solidFill>
                <a:srgbClr val="666666"/>
              </a:solidFill>
            </a:endParaRPr>
          </a:p>
          <a:p>
            <a:pPr marL="457200" lvl="0" indent="-381000" algn="l" rtl="0">
              <a:spcBef>
                <a:spcPts val="1200"/>
              </a:spcBef>
              <a:spcAft>
                <a:spcPts val="0"/>
              </a:spcAft>
              <a:buClr>
                <a:srgbClr val="666666"/>
              </a:buClr>
              <a:buSzPts val="2400"/>
              <a:buChar char="●"/>
            </a:pPr>
            <a:r>
              <a:rPr lang="en" sz="2400" b="1">
                <a:solidFill>
                  <a:srgbClr val="666666"/>
                </a:solidFill>
              </a:rPr>
              <a:t>Share your code!</a:t>
            </a:r>
            <a:endParaRPr sz="2400" b="1">
              <a:solidFill>
                <a:srgbClr val="666666"/>
              </a:solidFill>
            </a:endParaRPr>
          </a:p>
          <a:p>
            <a:pPr marL="0" lvl="0" indent="0" algn="l" rtl="0">
              <a:spcBef>
                <a:spcPts val="1200"/>
              </a:spcBef>
              <a:spcAft>
                <a:spcPts val="0"/>
              </a:spcAft>
              <a:buNone/>
            </a:pPr>
            <a:endParaRPr sz="2400" b="1">
              <a:solidFill>
                <a:srgbClr val="666666"/>
              </a:solidFill>
            </a:endParaRPr>
          </a:p>
          <a:p>
            <a:pPr marL="0" lvl="0" indent="0" algn="l" rtl="0">
              <a:spcBef>
                <a:spcPts val="1200"/>
              </a:spcBef>
              <a:spcAft>
                <a:spcPts val="0"/>
              </a:spcAft>
              <a:buNone/>
            </a:pPr>
            <a:endParaRPr sz="1400">
              <a:solidFill>
                <a:srgbClr val="666666"/>
              </a:solidFill>
            </a:endParaRPr>
          </a:p>
          <a:p>
            <a:pPr marL="0" lvl="0" indent="0" algn="l" rtl="0">
              <a:spcBef>
                <a:spcPts val="1200"/>
              </a:spcBef>
              <a:spcAft>
                <a:spcPts val="0"/>
              </a:spcAft>
              <a:buNone/>
            </a:pPr>
            <a:endParaRPr sz="1400">
              <a:solidFill>
                <a:srgbClr val="666666"/>
              </a:solidFill>
            </a:endParaRPr>
          </a:p>
          <a:p>
            <a:pPr marL="457200" lvl="0" indent="-311150" algn="l" rtl="0">
              <a:spcBef>
                <a:spcPts val="1200"/>
              </a:spcBef>
              <a:spcAft>
                <a:spcPts val="0"/>
              </a:spcAft>
              <a:buClr>
                <a:srgbClr val="666666"/>
              </a:buClr>
              <a:buSzPts val="1300"/>
              <a:buChar char="●"/>
            </a:pPr>
            <a:r>
              <a:rPr lang="en" sz="1400">
                <a:solidFill>
                  <a:srgbClr val="666666"/>
                </a:solidFill>
              </a:rPr>
              <a:t>Check whether your container is ready to publish by hitting "Run".</a:t>
            </a:r>
            <a:endParaRPr sz="1400">
              <a:solidFill>
                <a:srgbClr val="666666"/>
              </a:solidFill>
            </a:endParaRPr>
          </a:p>
          <a:p>
            <a:pPr marL="457200" lvl="0" indent="-311150" algn="l" rtl="0">
              <a:spcBef>
                <a:spcPts val="0"/>
              </a:spcBef>
              <a:spcAft>
                <a:spcPts val="0"/>
              </a:spcAft>
              <a:buClr>
                <a:srgbClr val="666666"/>
              </a:buClr>
              <a:buSzPts val="1300"/>
              <a:buChar char="●"/>
            </a:pPr>
            <a:r>
              <a:rPr lang="en" sz="1400">
                <a:solidFill>
                  <a:srgbClr val="666666"/>
                </a:solidFill>
              </a:rPr>
              <a:t>Tryan interactive Jupyter or Jupyterlab session.</a:t>
            </a:r>
            <a:br>
              <a:rPr lang="en" sz="2400">
                <a:solidFill>
                  <a:srgbClr val="666666"/>
                </a:solidFill>
              </a:rPr>
            </a:br>
            <a:endParaRPr sz="2400">
              <a:solidFill>
                <a:srgbClr val="666666"/>
              </a:solidFill>
            </a:endParaRPr>
          </a:p>
        </p:txBody>
      </p:sp>
      <p:sp>
        <p:nvSpPr>
          <p:cNvPr id="600" name="Google Shape;600;p61"/>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601" name="Google Shape;601;p61"/>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602" name="Google Shape;602;p61"/>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603" name="Google Shape;603;p61"/>
          <p:cNvSpPr txBox="1"/>
          <p:nvPr/>
        </p:nvSpPr>
        <p:spPr>
          <a:xfrm>
            <a:off x="6858000" y="0"/>
            <a:ext cx="2286000" cy="465000"/>
          </a:xfrm>
          <a:prstGeom prst="rect">
            <a:avLst/>
          </a:prstGeom>
          <a:solidFill>
            <a:srgbClr val="3CA4DC"/>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FFFFFF"/>
                </a:solidFill>
                <a:latin typeface="Open Sans Light"/>
                <a:ea typeface="Open Sans Light"/>
                <a:cs typeface="Open Sans Light"/>
                <a:sym typeface="Open Sans Light"/>
              </a:rPr>
              <a:t>Dissemination</a:t>
            </a:r>
            <a:endParaRPr sz="1200">
              <a:solidFill>
                <a:srgbClr val="FFFFFF"/>
              </a:solidFill>
              <a:latin typeface="Open Sans Light"/>
              <a:ea typeface="Open Sans Light"/>
              <a:cs typeface="Open Sans Light"/>
              <a:sym typeface="Open Sans Ligh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902252-9DDF-7E49-8726-1DB2DEC35CE7}"/>
              </a:ext>
            </a:extLst>
          </p:cNvPr>
          <p:cNvSpPr>
            <a:spLocks noGrp="1"/>
          </p:cNvSpPr>
          <p:nvPr>
            <p:ph type="title"/>
          </p:nvPr>
        </p:nvSpPr>
        <p:spPr>
          <a:xfrm>
            <a:off x="311700" y="615153"/>
            <a:ext cx="8520600" cy="572700"/>
          </a:xfrm>
        </p:spPr>
        <p:txBody>
          <a:bodyPr/>
          <a:lstStyle/>
          <a:p>
            <a:r>
              <a:rPr lang="en-US" dirty="0"/>
              <a:t>Reproducibility PI Manifesto</a:t>
            </a:r>
          </a:p>
        </p:txBody>
      </p:sp>
      <p:sp>
        <p:nvSpPr>
          <p:cNvPr id="6" name="Google Shape;575;p59">
            <a:extLst>
              <a:ext uri="{FF2B5EF4-FFF2-40B4-BE49-F238E27FC236}">
                <a16:creationId xmlns:a16="http://schemas.microsoft.com/office/drawing/2014/main" id="{1F6B6D3B-B4EA-B243-BA6E-65AB8CED80B8}"/>
              </a:ext>
            </a:extLst>
          </p:cNvPr>
          <p:cNvSpPr txBox="1">
            <a:spLocks noGrp="1"/>
          </p:cNvSpPr>
          <p:nvPr>
            <p:ph type="body" idx="1"/>
          </p:nvPr>
        </p:nvSpPr>
        <p:spPr>
          <a:xfrm>
            <a:off x="321175" y="1187852"/>
            <a:ext cx="8685900" cy="3350875"/>
          </a:xfrm>
          <a:prstGeom prst="rect">
            <a:avLst/>
          </a:prstGeom>
        </p:spPr>
        <p:txBody>
          <a:bodyPr spcFirstLastPara="1" wrap="square" lIns="91425" tIns="91425" rIns="91425" bIns="91425" anchor="t" anchorCtr="0">
            <a:noAutofit/>
          </a:bodyPr>
          <a:lstStyle/>
          <a:p>
            <a:pPr marL="488950" indent="-342900" fontAlgn="base">
              <a:lnSpc>
                <a:spcPct val="114000"/>
              </a:lnSpc>
              <a:buFont typeface="+mj-lt"/>
              <a:buAutoNum type="arabicPeriod"/>
            </a:pPr>
            <a:r>
              <a:rPr lang="en-US" sz="1600" dirty="0"/>
              <a:t>I will teach my graduate students about reproducibility.</a:t>
            </a:r>
          </a:p>
          <a:p>
            <a:pPr marL="488950" indent="-342900" fontAlgn="base">
              <a:lnSpc>
                <a:spcPct val="114000"/>
              </a:lnSpc>
              <a:buFont typeface="+mj-lt"/>
              <a:buAutoNum type="arabicPeriod"/>
            </a:pPr>
            <a:r>
              <a:rPr lang="en-US" sz="1600" dirty="0"/>
              <a:t>All our research code (and writing) is under version control.</a:t>
            </a:r>
          </a:p>
          <a:p>
            <a:pPr marL="488950" indent="-342900" fontAlgn="base">
              <a:lnSpc>
                <a:spcPct val="114000"/>
              </a:lnSpc>
              <a:buFont typeface="+mj-lt"/>
              <a:buAutoNum type="arabicPeriod"/>
            </a:pPr>
            <a:r>
              <a:rPr lang="en-US" sz="1600" dirty="0"/>
              <a:t>We will always carry out verification and validation (V&amp;V reports are posted to </a:t>
            </a:r>
            <a:r>
              <a:rPr lang="en-US" sz="1600" dirty="0" err="1"/>
              <a:t>figshare</a:t>
            </a:r>
            <a:r>
              <a:rPr lang="en-US" sz="1600" dirty="0"/>
              <a:t>)</a:t>
            </a:r>
          </a:p>
          <a:p>
            <a:pPr marL="488950" indent="-342900" fontAlgn="base">
              <a:lnSpc>
                <a:spcPct val="114000"/>
              </a:lnSpc>
              <a:buFont typeface="+mj-lt"/>
              <a:buAutoNum type="arabicPeriod"/>
            </a:pPr>
            <a:r>
              <a:rPr lang="en-US" sz="1600" dirty="0"/>
              <a:t>For main results in a paper, we will share data, plotting script &amp; figure under CC-BY</a:t>
            </a:r>
          </a:p>
          <a:p>
            <a:pPr marL="488950" indent="-342900" fontAlgn="base">
              <a:lnSpc>
                <a:spcPct val="114000"/>
              </a:lnSpc>
              <a:buFont typeface="+mj-lt"/>
              <a:buAutoNum type="arabicPeriod"/>
            </a:pPr>
            <a:r>
              <a:rPr lang="en-US" sz="1600" dirty="0"/>
              <a:t>We will upload the preprint to </a:t>
            </a:r>
            <a:r>
              <a:rPr lang="en-US" sz="1600" dirty="0" err="1"/>
              <a:t>arXiv</a:t>
            </a:r>
            <a:r>
              <a:rPr lang="en-US" sz="1600" dirty="0"/>
              <a:t> at the time of submission of a paper.</a:t>
            </a:r>
          </a:p>
          <a:p>
            <a:pPr marL="488950" indent="-342900" fontAlgn="base">
              <a:lnSpc>
                <a:spcPct val="114000"/>
              </a:lnSpc>
              <a:buFont typeface="+mj-lt"/>
              <a:buAutoNum type="arabicPeriod"/>
            </a:pPr>
            <a:r>
              <a:rPr lang="en-US" sz="1600" dirty="0"/>
              <a:t>We will release code at the time of submission of a paper.</a:t>
            </a:r>
          </a:p>
          <a:p>
            <a:pPr marL="488950" indent="-342900" fontAlgn="base">
              <a:lnSpc>
                <a:spcPct val="114000"/>
              </a:lnSpc>
              <a:buFont typeface="+mj-lt"/>
              <a:buAutoNum type="arabicPeriod"/>
            </a:pPr>
            <a:r>
              <a:rPr lang="en-US" sz="1600" dirty="0"/>
              <a:t>We will add a "Reproducibility" declaration at the end of each paper.</a:t>
            </a:r>
          </a:p>
          <a:p>
            <a:pPr marL="488950" indent="-342900" fontAlgn="base">
              <a:lnSpc>
                <a:spcPct val="114000"/>
              </a:lnSpc>
              <a:buFont typeface="+mj-lt"/>
              <a:buAutoNum type="arabicPeriod"/>
            </a:pPr>
            <a:r>
              <a:rPr lang="en-US" sz="1600" dirty="0"/>
              <a:t>I will keep an up-to-date web presence.</a:t>
            </a:r>
          </a:p>
        </p:txBody>
      </p:sp>
      <p:sp>
        <p:nvSpPr>
          <p:cNvPr id="4" name="Google Shape;600;p61">
            <a:extLst>
              <a:ext uri="{FF2B5EF4-FFF2-40B4-BE49-F238E27FC236}">
                <a16:creationId xmlns:a16="http://schemas.microsoft.com/office/drawing/2014/main" id="{B93B31ED-0E7C-6D44-A3AF-BF2711D0CD81}"/>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5" name="Google Shape;601;p61">
            <a:extLst>
              <a:ext uri="{FF2B5EF4-FFF2-40B4-BE49-F238E27FC236}">
                <a16:creationId xmlns:a16="http://schemas.microsoft.com/office/drawing/2014/main" id="{643947B4-126F-5740-8081-368852E9C2F2}"/>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7" name="Google Shape;602;p61">
            <a:extLst>
              <a:ext uri="{FF2B5EF4-FFF2-40B4-BE49-F238E27FC236}">
                <a16:creationId xmlns:a16="http://schemas.microsoft.com/office/drawing/2014/main" id="{3DC7A1DD-E95E-6442-B49F-104E67241097}"/>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2" name="Rectangle 1">
            <a:extLst>
              <a:ext uri="{FF2B5EF4-FFF2-40B4-BE49-F238E27FC236}">
                <a16:creationId xmlns:a16="http://schemas.microsoft.com/office/drawing/2014/main" id="{F1D9FD05-C2E3-E242-9410-837F4153F61E}"/>
              </a:ext>
            </a:extLst>
          </p:cNvPr>
          <p:cNvSpPr/>
          <p:nvPr/>
        </p:nvSpPr>
        <p:spPr>
          <a:xfrm>
            <a:off x="3974378" y="3842900"/>
            <a:ext cx="4572000" cy="523220"/>
          </a:xfrm>
          <a:prstGeom prst="rect">
            <a:avLst/>
          </a:prstGeom>
        </p:spPr>
        <p:txBody>
          <a:bodyPr>
            <a:spAutoFit/>
          </a:bodyPr>
          <a:lstStyle/>
          <a:p>
            <a:pPr marL="171450" indent="-171450">
              <a:buClr>
                <a:schemeClr val="dk1"/>
              </a:buClr>
              <a:buSzPts val="1100"/>
            </a:pP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Lorena A. Barba. 2012. Reproducibility PI Manifesto. </a:t>
            </a:r>
            <a:r>
              <a:rPr lang="en-US"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a:t>
            </a:r>
            <a:r>
              <a:rPr lang="en-US" dirty="0" err="1">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rPr>
              <a:t>https</a:t>
            </a: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rPr>
              <a:t>://doi.org/10.6084/m9.figshare.104539.v1</a:t>
            </a:r>
            <a:r>
              <a:rPr lang="en-US"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p>
        </p:txBody>
      </p:sp>
      <p:sp>
        <p:nvSpPr>
          <p:cNvPr id="10" name="Google Shape;129;p24">
            <a:extLst>
              <a:ext uri="{FF2B5EF4-FFF2-40B4-BE49-F238E27FC236}">
                <a16:creationId xmlns:a16="http://schemas.microsoft.com/office/drawing/2014/main" id="{DF7104B3-4CA4-7A4B-A285-82541FA1A97D}"/>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08032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Schedule</a:t>
            </a:r>
            <a:endParaRPr dirty="0"/>
          </a:p>
        </p:txBody>
      </p:sp>
      <p:sp>
        <p:nvSpPr>
          <p:cNvPr id="93" name="Google Shape;93;p19"/>
          <p:cNvSpPr txBox="1">
            <a:spLocks noGrp="1"/>
          </p:cNvSpPr>
          <p:nvPr>
            <p:ph type="body" idx="1"/>
          </p:nvPr>
        </p:nvSpPr>
        <p:spPr>
          <a:xfrm>
            <a:off x="311699" y="944825"/>
            <a:ext cx="7939165" cy="3624000"/>
          </a:xfrm>
          <a:prstGeom prst="rect">
            <a:avLst/>
          </a:prstGeom>
        </p:spPr>
        <p:txBody>
          <a:bodyPr spcFirstLastPara="1" wrap="square" lIns="91425" tIns="91425" rIns="91425" bIns="91425" anchor="t" anchorCtr="0">
            <a:noAutofit/>
          </a:bodyPr>
          <a:lstStyle/>
          <a:p>
            <a:pPr marL="0" lvl="0" indent="0">
              <a:spcBef>
                <a:spcPts val="1600"/>
              </a:spcBef>
              <a:buNone/>
            </a:pPr>
            <a:r>
              <a:rPr lang="en-US" sz="1800" dirty="0"/>
              <a:t>Beijing Time (UTC+8) </a:t>
            </a:r>
          </a:p>
          <a:p>
            <a:pPr marL="285750" indent="-285750">
              <a:spcBef>
                <a:spcPts val="1600"/>
              </a:spcBef>
            </a:pPr>
            <a:r>
              <a:rPr lang="en-US" sz="1800" dirty="0"/>
              <a:t>0:30-2:00 — Part 1</a:t>
            </a:r>
          </a:p>
          <a:p>
            <a:pPr marL="285750" indent="-285750">
              <a:spcBef>
                <a:spcPts val="1600"/>
              </a:spcBef>
            </a:pPr>
            <a:r>
              <a:rPr lang="en-US" sz="1800" dirty="0"/>
              <a:t>2:00-2:30 — Coffee/Tea Break</a:t>
            </a:r>
          </a:p>
          <a:p>
            <a:pPr marL="285750" indent="-285750">
              <a:spcBef>
                <a:spcPts val="1600"/>
              </a:spcBef>
            </a:pPr>
            <a:r>
              <a:rPr lang="en-US" sz="1800" dirty="0"/>
              <a:t>2:30-4:00 — Part 2</a:t>
            </a:r>
            <a:endParaRPr sz="1800" dirty="0"/>
          </a:p>
          <a:p>
            <a:pPr marL="0" lvl="0" indent="0">
              <a:spcBef>
                <a:spcPts val="1600"/>
              </a:spcBef>
              <a:spcAft>
                <a:spcPts val="1600"/>
              </a:spcAft>
              <a:buClr>
                <a:schemeClr val="dk1"/>
              </a:buClr>
              <a:buSzPts val="1100"/>
              <a:buNone/>
            </a:pPr>
            <a:r>
              <a:rPr lang="en-US" sz="1800" dirty="0"/>
              <a:t>We will take a short break midway through each part, but free to take additional breaks you need.</a:t>
            </a:r>
          </a:p>
          <a:p>
            <a:pPr marL="0" lvl="0" indent="0">
              <a:spcBef>
                <a:spcPts val="1600"/>
              </a:spcBef>
              <a:spcAft>
                <a:spcPts val="1600"/>
              </a:spcAft>
              <a:buClr>
                <a:schemeClr val="dk1"/>
              </a:buClr>
              <a:buSzPts val="1100"/>
              <a:buNone/>
            </a:pPr>
            <a:endParaRPr lang="en-US" sz="1800" dirty="0"/>
          </a:p>
          <a:p>
            <a:pPr marL="0" lvl="0" indent="0" algn="l" rtl="0">
              <a:spcBef>
                <a:spcPts val="1600"/>
              </a:spcBef>
              <a:spcAft>
                <a:spcPts val="1600"/>
              </a:spcAft>
              <a:buClr>
                <a:schemeClr val="dk1"/>
              </a:buClr>
              <a:buSzPts val="1100"/>
              <a:buFont typeface="Arial"/>
              <a:buNone/>
            </a:pPr>
            <a:endParaRPr sz="1800" dirty="0"/>
          </a:p>
        </p:txBody>
      </p:sp>
    </p:spTree>
    <p:extLst>
      <p:ext uri="{BB962C8B-B14F-4D97-AF65-F5344CB8AC3E}">
        <p14:creationId xmlns:p14="http://schemas.microsoft.com/office/powerpoint/2010/main" val="3793434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p:nvPr/>
        </p:nvSpPr>
        <p:spPr>
          <a:xfrm>
            <a:off x="223050" y="3472050"/>
            <a:ext cx="8703900" cy="1269900"/>
          </a:xfrm>
          <a:prstGeom prst="flowChartAlternateProcess">
            <a:avLst/>
          </a:prstGeom>
          <a:noFill/>
          <a:ln w="9525" cap="flat" cmpd="sng">
            <a:solidFill>
              <a:srgbClr val="3CA4DC"/>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8"/>
          <p:cNvSpPr txBox="1">
            <a:spLocks noGrp="1"/>
          </p:cNvSpPr>
          <p:nvPr>
            <p:ph type="body" idx="1"/>
          </p:nvPr>
        </p:nvSpPr>
        <p:spPr>
          <a:xfrm>
            <a:off x="303000" y="940200"/>
            <a:ext cx="8538000" cy="24252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dirty="0">
                <a:solidFill>
                  <a:srgbClr val="666666"/>
                </a:solidFill>
              </a:rPr>
              <a:t>Demo:</a:t>
            </a:r>
            <a:endParaRPr sz="2400" dirty="0">
              <a:solidFill>
                <a:srgbClr val="666666"/>
              </a:solidFill>
            </a:endParaRPr>
          </a:p>
          <a:p>
            <a:pPr marL="457200" lvl="0" indent="-381000" algn="l" rtl="0">
              <a:spcBef>
                <a:spcPts val="1200"/>
              </a:spcBef>
              <a:spcAft>
                <a:spcPts val="0"/>
              </a:spcAft>
              <a:buClr>
                <a:srgbClr val="666666"/>
              </a:buClr>
              <a:buSzPts val="2400"/>
              <a:buChar char="●"/>
            </a:pPr>
            <a:r>
              <a:rPr lang="en" sz="2400" b="1" dirty="0">
                <a:solidFill>
                  <a:srgbClr val="666666"/>
                </a:solidFill>
              </a:rPr>
              <a:t>Reproducible packages of work from the Global Event and Trend Archive Research (GETAR) project: </a:t>
            </a:r>
            <a:endParaRPr sz="1800" dirty="0">
              <a:solidFill>
                <a:srgbClr val="666666"/>
              </a:solidFill>
            </a:endParaRPr>
          </a:p>
          <a:p>
            <a:pPr marL="914400" lvl="1" indent="-342900" algn="l" rtl="0">
              <a:spcBef>
                <a:spcPts val="0"/>
              </a:spcBef>
              <a:spcAft>
                <a:spcPts val="0"/>
              </a:spcAft>
              <a:buClr>
                <a:srgbClr val="666666"/>
              </a:buClr>
              <a:buSzPts val="1800"/>
              <a:buChar char="○"/>
            </a:pPr>
            <a:r>
              <a:rPr lang="en" sz="1800" dirty="0" err="1">
                <a:solidFill>
                  <a:srgbClr val="666666"/>
                </a:solidFill>
              </a:rPr>
              <a:t>TwiRole</a:t>
            </a:r>
            <a:r>
              <a:rPr lang="en" sz="1800" dirty="0">
                <a:solidFill>
                  <a:srgbClr val="666666"/>
                </a:solidFill>
              </a:rPr>
              <a:t> </a:t>
            </a:r>
            <a:endParaRPr sz="1800" dirty="0">
              <a:solidFill>
                <a:srgbClr val="666666"/>
              </a:solidFill>
            </a:endParaRPr>
          </a:p>
          <a:p>
            <a:pPr marL="914400" lvl="1" indent="-342900" algn="l" rtl="0">
              <a:spcBef>
                <a:spcPts val="0"/>
              </a:spcBef>
              <a:spcAft>
                <a:spcPts val="0"/>
              </a:spcAft>
              <a:buClr>
                <a:srgbClr val="666666"/>
              </a:buClr>
              <a:buSzPts val="1800"/>
              <a:buChar char="○"/>
            </a:pPr>
            <a:r>
              <a:rPr lang="en" sz="1800" dirty="0">
                <a:solidFill>
                  <a:srgbClr val="666666"/>
                </a:solidFill>
              </a:rPr>
              <a:t>Event Focused Crawler</a:t>
            </a:r>
            <a:endParaRPr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r>
              <a:rPr lang="en" sz="1400" dirty="0" err="1">
                <a:solidFill>
                  <a:srgbClr val="666666"/>
                </a:solidFill>
              </a:rPr>
              <a:t>TwiRole</a:t>
            </a:r>
            <a:r>
              <a:rPr lang="en" sz="1400" dirty="0">
                <a:solidFill>
                  <a:srgbClr val="666666"/>
                </a:solidFill>
              </a:rPr>
              <a:t> capsule: </a:t>
            </a:r>
            <a:r>
              <a:rPr lang="en" sz="1400" u="sng" dirty="0">
                <a:solidFill>
                  <a:schemeClr val="hlink"/>
                </a:solidFill>
                <a:hlinkClick r:id="rId3"/>
              </a:rPr>
              <a:t>https://codeocean.com/capsule/9584745/</a:t>
            </a:r>
            <a:r>
              <a:rPr lang="en" sz="1400" dirty="0">
                <a:solidFill>
                  <a:srgbClr val="666666"/>
                </a:solidFill>
              </a:rPr>
              <a:t> </a:t>
            </a:r>
            <a:endParaRPr sz="1400" dirty="0">
              <a:solidFill>
                <a:srgbClr val="666666"/>
              </a:solidFill>
            </a:endParaRPr>
          </a:p>
          <a:p>
            <a:pPr marL="0" lvl="0" indent="0" algn="l" rtl="0">
              <a:spcBef>
                <a:spcPts val="1200"/>
              </a:spcBef>
              <a:spcAft>
                <a:spcPts val="0"/>
              </a:spcAft>
              <a:buNone/>
            </a:pPr>
            <a:r>
              <a:rPr lang="en" sz="1400" dirty="0">
                <a:solidFill>
                  <a:srgbClr val="666666"/>
                </a:solidFill>
              </a:rPr>
              <a:t>Event Focused Crawler capsule: </a:t>
            </a:r>
            <a:r>
              <a:rPr lang="en" sz="1400" u="sng" dirty="0">
                <a:solidFill>
                  <a:schemeClr val="hlink"/>
                </a:solidFill>
                <a:hlinkClick r:id="rId4"/>
              </a:rPr>
              <a:t>https://codeocean.com/capsule/8475497/</a:t>
            </a:r>
            <a:r>
              <a:rPr lang="en" sz="1400" dirty="0">
                <a:solidFill>
                  <a:srgbClr val="666666"/>
                </a:solidFill>
              </a:rPr>
              <a:t> </a:t>
            </a:r>
            <a:endParaRPr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0"/>
              </a:spcAft>
              <a:buNone/>
            </a:pPr>
            <a:endParaRPr sz="1400" dirty="0">
              <a:solidFill>
                <a:srgbClr val="666666"/>
              </a:solidFill>
            </a:endParaRPr>
          </a:p>
          <a:p>
            <a:pPr marL="0" lvl="0" indent="0" algn="l" rtl="0">
              <a:spcBef>
                <a:spcPts val="1200"/>
              </a:spcBef>
              <a:spcAft>
                <a:spcPts val="1200"/>
              </a:spcAft>
              <a:buNone/>
            </a:pPr>
            <a:endParaRPr sz="1400" dirty="0">
              <a:solidFill>
                <a:srgbClr val="666666"/>
              </a:solidFill>
            </a:endParaRPr>
          </a:p>
        </p:txBody>
      </p:sp>
      <p:sp>
        <p:nvSpPr>
          <p:cNvPr id="8" name="Google Shape;600;p61">
            <a:extLst>
              <a:ext uri="{FF2B5EF4-FFF2-40B4-BE49-F238E27FC236}">
                <a16:creationId xmlns:a16="http://schemas.microsoft.com/office/drawing/2014/main" id="{94E3B1F3-E229-B845-B731-612BC3CA935C}"/>
              </a:ext>
            </a:extLst>
          </p:cNvPr>
          <p:cNvSpPr txBox="1"/>
          <p:nvPr/>
        </p:nvSpPr>
        <p:spPr>
          <a:xfrm>
            <a:off x="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dirty="0">
                <a:solidFill>
                  <a:srgbClr val="3CA4DC"/>
                </a:solidFill>
                <a:latin typeface="Open Sans Light"/>
                <a:ea typeface="Open Sans Light"/>
                <a:cs typeface="Open Sans Light"/>
                <a:sym typeface="Open Sans Light"/>
              </a:rPr>
              <a:t>Organization</a:t>
            </a:r>
            <a:endParaRPr sz="1200" dirty="0">
              <a:solidFill>
                <a:srgbClr val="3CA4DC"/>
              </a:solidFill>
              <a:latin typeface="Open Sans Light"/>
              <a:ea typeface="Open Sans Light"/>
              <a:cs typeface="Open Sans Light"/>
              <a:sym typeface="Open Sans Light"/>
            </a:endParaRPr>
          </a:p>
        </p:txBody>
      </p:sp>
      <p:sp>
        <p:nvSpPr>
          <p:cNvPr id="9" name="Google Shape;601;p61">
            <a:extLst>
              <a:ext uri="{FF2B5EF4-FFF2-40B4-BE49-F238E27FC236}">
                <a16:creationId xmlns:a16="http://schemas.microsoft.com/office/drawing/2014/main" id="{622400A0-0678-5649-8F85-28459F2A3667}"/>
              </a:ext>
            </a:extLst>
          </p:cNvPr>
          <p:cNvSpPr txBox="1"/>
          <p:nvPr/>
        </p:nvSpPr>
        <p:spPr>
          <a:xfrm>
            <a:off x="2286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Documentation</a:t>
            </a:r>
            <a:endParaRPr sz="1200">
              <a:solidFill>
                <a:srgbClr val="3CA4DC"/>
              </a:solidFill>
              <a:latin typeface="Open Sans Light"/>
              <a:ea typeface="Open Sans Light"/>
              <a:cs typeface="Open Sans Light"/>
              <a:sym typeface="Open Sans Light"/>
            </a:endParaRPr>
          </a:p>
        </p:txBody>
      </p:sp>
      <p:sp>
        <p:nvSpPr>
          <p:cNvPr id="10" name="Google Shape;602;p61">
            <a:extLst>
              <a:ext uri="{FF2B5EF4-FFF2-40B4-BE49-F238E27FC236}">
                <a16:creationId xmlns:a16="http://schemas.microsoft.com/office/drawing/2014/main" id="{99DE73BF-0032-6C4F-BD15-7AEEE94A42B2}"/>
              </a:ext>
            </a:extLst>
          </p:cNvPr>
          <p:cNvSpPr txBox="1"/>
          <p:nvPr/>
        </p:nvSpPr>
        <p:spPr>
          <a:xfrm>
            <a:off x="4572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Automation</a:t>
            </a:r>
            <a:endParaRPr sz="1200">
              <a:solidFill>
                <a:srgbClr val="3CA4DC"/>
              </a:solidFill>
              <a:latin typeface="Open Sans Light"/>
              <a:ea typeface="Open Sans Light"/>
              <a:cs typeface="Open Sans Light"/>
              <a:sym typeface="Open Sans Light"/>
            </a:endParaRPr>
          </a:p>
        </p:txBody>
      </p:sp>
      <p:sp>
        <p:nvSpPr>
          <p:cNvPr id="11" name="Google Shape;129;p24">
            <a:extLst>
              <a:ext uri="{FF2B5EF4-FFF2-40B4-BE49-F238E27FC236}">
                <a16:creationId xmlns:a16="http://schemas.microsoft.com/office/drawing/2014/main" id="{70F2A9B4-4885-2740-89AE-9ECB83B88772}"/>
              </a:ext>
            </a:extLst>
          </p:cNvPr>
          <p:cNvSpPr txBox="1"/>
          <p:nvPr/>
        </p:nvSpPr>
        <p:spPr>
          <a:xfrm>
            <a:off x="6858000" y="0"/>
            <a:ext cx="2286000" cy="465000"/>
          </a:xfrm>
          <a:prstGeom prst="rect">
            <a:avLst/>
          </a:prstGeom>
          <a:solidFill>
            <a:srgbClr val="FFFFFF"/>
          </a:solidFill>
          <a:ln w="9525" cap="flat" cmpd="sng">
            <a:solidFill>
              <a:srgbClr val="3CA4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3CA4DC"/>
                </a:solidFill>
                <a:latin typeface="Open Sans Light"/>
                <a:ea typeface="Open Sans Light"/>
                <a:cs typeface="Open Sans Light"/>
                <a:sym typeface="Open Sans Light"/>
              </a:rPr>
              <a:t>Dissemination</a:t>
            </a:r>
            <a:endParaRPr sz="1200">
              <a:solidFill>
                <a:srgbClr val="3CA4DC"/>
              </a:solidFill>
              <a:latin typeface="Open Sans Light"/>
              <a:ea typeface="Open Sans Light"/>
              <a:cs typeface="Open Sans Light"/>
              <a:sym typeface="Open Sans Ligh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4"/>
          <p:cNvSpPr txBox="1">
            <a:spLocks noGrp="1"/>
          </p:cNvSpPr>
          <p:nvPr>
            <p:ph type="title"/>
          </p:nvPr>
        </p:nvSpPr>
        <p:spPr>
          <a:xfrm>
            <a:off x="311700" y="903900"/>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666666"/>
              </a:buClr>
              <a:buSzPts val="2800"/>
              <a:buFont typeface="Open Sans"/>
              <a:buNone/>
            </a:pPr>
            <a:r>
              <a:rPr lang="en" sz="2400" i="0" u="none" strike="noStrike" cap="none" dirty="0">
                <a:solidFill>
                  <a:srgbClr val="666666"/>
                </a:solidFill>
                <a:highlight>
                  <a:srgbClr val="FFFFFF"/>
                </a:highlight>
              </a:rPr>
              <a:t>Thank you for your time </a:t>
            </a:r>
            <a:r>
              <a:rPr lang="en" sz="2400" dirty="0">
                <a:highlight>
                  <a:srgbClr val="FFFFFF"/>
                </a:highlight>
              </a:rPr>
              <a:t>:)</a:t>
            </a:r>
            <a:endParaRPr sz="2400" i="0" u="none" strike="noStrike" cap="none" dirty="0">
              <a:solidFill>
                <a:srgbClr val="666666"/>
              </a:solidFill>
              <a:highlight>
                <a:srgbClr val="FFFFFF"/>
              </a:highlight>
            </a:endParaRPr>
          </a:p>
          <a:p>
            <a:pPr marL="0" marR="0" lvl="0" indent="0" algn="ctr" rtl="0">
              <a:lnSpc>
                <a:spcPct val="115000"/>
              </a:lnSpc>
              <a:spcBef>
                <a:spcPts val="0"/>
              </a:spcBef>
              <a:spcAft>
                <a:spcPts val="0"/>
              </a:spcAft>
              <a:buClr>
                <a:srgbClr val="666666"/>
              </a:buClr>
              <a:buSzPts val="2800"/>
              <a:buFont typeface="Open Sans"/>
              <a:buNone/>
            </a:pPr>
            <a:endParaRPr sz="2800" b="0" i="0" u="none" strike="noStrike" cap="none" dirty="0">
              <a:solidFill>
                <a:srgbClr val="464646"/>
              </a:solidFill>
              <a:latin typeface="Open Sans"/>
              <a:ea typeface="Open Sans"/>
              <a:cs typeface="Open Sans"/>
              <a:sym typeface="Open Sans"/>
            </a:endParaRPr>
          </a:p>
        </p:txBody>
      </p:sp>
      <p:pic>
        <p:nvPicPr>
          <p:cNvPr id="625" name="Google Shape;625;p64" descr="Thank-you.png"/>
          <p:cNvPicPr preferRelativeResize="0"/>
          <p:nvPr/>
        </p:nvPicPr>
        <p:blipFill rotWithShape="1">
          <a:blip r:embed="rId3">
            <a:alphaModFix/>
          </a:blip>
          <a:srcRect/>
          <a:stretch/>
        </p:blipFill>
        <p:spPr>
          <a:xfrm>
            <a:off x="3368450" y="388500"/>
            <a:ext cx="2407102" cy="439200"/>
          </a:xfrm>
          <a:prstGeom prst="rect">
            <a:avLst/>
          </a:prstGeom>
          <a:noFill/>
          <a:ln>
            <a:noFill/>
          </a:ln>
        </p:spPr>
      </p:pic>
      <p:cxnSp>
        <p:nvCxnSpPr>
          <p:cNvPr id="626" name="Google Shape;626;p64"/>
          <p:cNvCxnSpPr/>
          <p:nvPr/>
        </p:nvCxnSpPr>
        <p:spPr>
          <a:xfrm>
            <a:off x="4234200" y="3007150"/>
            <a:ext cx="675600" cy="0"/>
          </a:xfrm>
          <a:prstGeom prst="straightConnector1">
            <a:avLst/>
          </a:prstGeom>
          <a:noFill/>
          <a:ln w="38100" cap="flat" cmpd="sng">
            <a:solidFill>
              <a:srgbClr val="3CA4DC"/>
            </a:solidFill>
            <a:prstDash val="solid"/>
            <a:round/>
            <a:headEnd type="none" w="sm" len="sm"/>
            <a:tailEnd type="none" w="sm" len="sm"/>
          </a:ln>
        </p:spPr>
      </p:cxnSp>
      <p:sp>
        <p:nvSpPr>
          <p:cNvPr id="627" name="Google Shape;627;p64"/>
          <p:cNvSpPr txBox="1"/>
          <p:nvPr/>
        </p:nvSpPr>
        <p:spPr>
          <a:xfrm>
            <a:off x="2301150" y="1529671"/>
            <a:ext cx="4541700" cy="1097400"/>
          </a:xfrm>
          <a:prstGeom prst="rect">
            <a:avLst/>
          </a:prstGeom>
          <a:noFill/>
          <a:ln>
            <a:noFill/>
          </a:ln>
        </p:spPr>
        <p:txBody>
          <a:bodyPr spcFirstLastPara="1" wrap="square" lIns="91425" tIns="91425" rIns="91425" bIns="91425" anchor="t" anchorCtr="0">
            <a:noAutofit/>
          </a:bodyPr>
          <a:lstStyle/>
          <a:p>
            <a:pPr lvl="0" algn="ctr">
              <a:buClr>
                <a:srgbClr val="666666"/>
              </a:buClr>
              <a:buSzPts val="1400"/>
            </a:pPr>
            <a:b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b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William A. Ingram and Edward A. Fox</a:t>
            </a:r>
            <a:b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b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Virginia Tech</a:t>
            </a:r>
            <a:b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b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Blacksburg, VA 24061</a:t>
            </a:r>
          </a:p>
          <a:p>
            <a:pPr lvl="0" algn="ctr">
              <a:buClr>
                <a:srgbClr val="666666"/>
              </a:buClr>
              <a:buSzPts val="1400"/>
            </a:pP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USA</a:t>
            </a:r>
          </a:p>
        </p:txBody>
      </p:sp>
      <p:sp>
        <p:nvSpPr>
          <p:cNvPr id="15" name="Google Shape;627;p64">
            <a:extLst>
              <a:ext uri="{FF2B5EF4-FFF2-40B4-BE49-F238E27FC236}">
                <a16:creationId xmlns:a16="http://schemas.microsoft.com/office/drawing/2014/main" id="{01D78CB7-9210-DF4D-BEEB-316E81B36FC9}"/>
              </a:ext>
            </a:extLst>
          </p:cNvPr>
          <p:cNvSpPr txBox="1"/>
          <p:nvPr/>
        </p:nvSpPr>
        <p:spPr>
          <a:xfrm>
            <a:off x="2301150" y="3142200"/>
            <a:ext cx="4541700" cy="1097400"/>
          </a:xfrm>
          <a:prstGeom prst="rect">
            <a:avLst/>
          </a:prstGeom>
          <a:noFill/>
          <a:ln>
            <a:noFill/>
          </a:ln>
        </p:spPr>
        <p:txBody>
          <a:bodyPr spcFirstLastPara="1" wrap="square" lIns="91425" tIns="91425" rIns="91425" bIns="91425" anchor="t" anchorCtr="0">
            <a:noAutofit/>
          </a:bodyPr>
          <a:lstStyle/>
          <a:p>
            <a:pPr lvl="0" algn="ctr">
              <a:buClr>
                <a:srgbClr val="666666"/>
              </a:buClr>
              <a:buSzPts val="1400"/>
            </a:pPr>
            <a:b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b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a:t>
            </a:r>
            <a:r>
              <a:rPr lang="en-US"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waingram</a:t>
            </a:r>
            <a:r>
              <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fox}@</a:t>
            </a:r>
            <a:r>
              <a:rPr lang="en-US"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vt.edu</a:t>
            </a:r>
            <a:endParaRPr lang="en-US"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93" name="Google Shape;93;p19"/>
          <p:cNvSpPr txBox="1">
            <a:spLocks noGrp="1"/>
          </p:cNvSpPr>
          <p:nvPr>
            <p:ph type="body" idx="1"/>
          </p:nvPr>
        </p:nvSpPr>
        <p:spPr>
          <a:xfrm>
            <a:off x="311699" y="944825"/>
            <a:ext cx="8520599" cy="3624000"/>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Artifact Review and Badging. Retrieved August 1, 2020 from https://</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www.acm.org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/publications/policies/artifact-review-badging</a:t>
            </a:r>
          </a:p>
          <a:p>
            <a:pPr marL="171450" indent="-171450">
              <a:buClr>
                <a:schemeClr val="dk1"/>
              </a:buClr>
              <a:buSzPts val="1100"/>
            </a:pP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Monya</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Baker. 2016. 1,500 scientists lift the lid on reproducibility. Nature News 533, 7604 (May 2016), 452.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/10.1038/533452a</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Lorena A. Barba. 2012. Reproducibility PI Manifesto.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/10.6084/m9.figshare.104539.v1</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Carl Boettiger. 2015. An introduction to Docker for reproducible research. SIGOPS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Oper</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Syst. Rev. 49, 1 (January 2015), 71–79.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/10.1145/2723872.2723882</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Karl Broman. 2016. Initial steps toward reproducible research. http://</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kbroman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org/steps2rr/.</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Jonathan B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Buckheit</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and David L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Donoho</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1995.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Wavelab</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and reproducible research. In Wavelets and statistics. Springer, 55–81.</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Jon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Claerbout</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Making Scientific Contributions Reproducible. Retrieved July 29, 2020 from http://</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sepwww.stanford.edu</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oldsep</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/matt/join/</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redoc</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/web/</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iris.html</a:t>
            </a:r>
            <a:endPar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Jon F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Claerbout</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and Martin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Karrenbach</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1992. Electronic documents give reproducible research a new meaning. In SEG technical program expanded abstracts 1992. Society of Exploration Geophysicists, 601–604.</a:t>
            </a:r>
          </a:p>
          <a:p>
            <a:pPr marL="171450" indent="-171450">
              <a:buClr>
                <a:schemeClr val="dk1"/>
              </a:buClr>
              <a:buSzPts val="1100"/>
            </a:pP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Dav</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Clark, Aaron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Culich</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Brian Hamlin, and Ryan Lovett. 2014. BCE: Berkeley’s Common Scientific Compute Environment for Research and Education. Austin, Texas, 5–12.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/10.25080/Majora-14bd3278-002. </a:t>
            </a:r>
          </a:p>
        </p:txBody>
      </p:sp>
    </p:spTree>
    <p:extLst>
      <p:ext uri="{BB962C8B-B14F-4D97-AF65-F5344CB8AC3E}">
        <p14:creationId xmlns:p14="http://schemas.microsoft.com/office/powerpoint/2010/main" val="2321231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93" name="Google Shape;93;p19"/>
          <p:cNvSpPr txBox="1">
            <a:spLocks noGrp="1"/>
          </p:cNvSpPr>
          <p:nvPr>
            <p:ph type="body" idx="1"/>
          </p:nvPr>
        </p:nvSpPr>
        <p:spPr>
          <a:xfrm>
            <a:off x="311699" y="837245"/>
            <a:ext cx="8520599" cy="3624000"/>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David L.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Donoho</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Arian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Maleki</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Inam</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Ur Rahman,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Morteza</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Shahram, and Victoria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Stodden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2009. Reproducible Research in Computational Harmonic Analysis. Computing in Science Engineering 11, 1 (January 2009), 8–18.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/10.1109/MCSE.2009.15</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Jeff Hale. 2019. Learn Enough Docker to be Useful. Medium. Retrieved July 29, 2020 from https://</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towardsdatascience.com</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/learn-enough-docker-to-be-useful-b7ba70caeb4b</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Justin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Kitzes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Daniel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Turek</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and Fatma Deniz (Eds.). 2017. The practice of reproducible research: case studies and lessons from the data-intensive sciences. Univ of California Press. Retrieved from https://</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www.practicereproducibleresearch.org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Donald E Knuth. 1992. Literate programming. Number 27 in CSLI lecture notes. Center for the Study of Language and Information (1992), 349–358.</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Olivier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Mesnard</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and Lorena A. Barba. 2020. Reproducible Workflow on a Public Cloud for Computational Fluid Dynamics. Computing in Science Engineering 22, 1 (January 2020), 102–116.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/10.1109/MCSE.2019.2941702 http://</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arxiv.org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/abs/1904.07981</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Roger Peng. 2015. Report writing for data science in R.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Leanpub</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Retrieved from https://</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leanpub.com</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reportwriting</a:t>
            </a:r>
            <a:endPar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Roger D. Peng. 2011. Reproducible Research in Computational Science. Science 334, 6060 (December 2011), 1226–1227.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/10.1126/science.1213847</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Jeffrey M.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Perkel</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2019. Make code accessible with these cloud services. Nature 575, 7781 (November 2019), 247–248.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/10.1038/d41586-019-03366-x</a:t>
            </a:r>
          </a:p>
        </p:txBody>
      </p:sp>
    </p:spTree>
    <p:extLst>
      <p:ext uri="{BB962C8B-B14F-4D97-AF65-F5344CB8AC3E}">
        <p14:creationId xmlns:p14="http://schemas.microsoft.com/office/powerpoint/2010/main" val="2001465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93" name="Google Shape;93;p19"/>
          <p:cNvSpPr txBox="1">
            <a:spLocks noGrp="1"/>
          </p:cNvSpPr>
          <p:nvPr>
            <p:ph type="body" idx="1"/>
          </p:nvPr>
        </p:nvSpPr>
        <p:spPr>
          <a:xfrm>
            <a:off x="311699" y="944825"/>
            <a:ext cx="8520599" cy="3624000"/>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Victoria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Stodden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Friedrich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Leisch</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and Roger D. Peng. 2014. Implementing Reproducible Research. Chapman and Hall/CRC.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/10.1201/9781315373461</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Mark D. Wilkinson, Michel Dumontier,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IJsbrand</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Jan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Aalbersberg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Gabrielle Appleton, Myles Axton, Arie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Baak</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Niklas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Blomberg, Jan-Willem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Boiten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Luiz Bonino da Silva Santos, Philip E.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Bourne</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Jildau</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Bouwman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Anthony J. Brookes, Tim Clark,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Mercè</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Crosas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Ingrid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Dillo</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Olivier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Dumon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Scott Edmunds, Chris 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Evelo</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Richard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Finkers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Alejandra Gonzalez-Beltran, Alasdair J. G. Gray, Paul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Groth</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Carole Goble, Jeffrey S.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Grethe</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Jaap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Heringa</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Peter A. C. ’t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Hoen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Rob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Hooft</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Tobias Kuhn, Ruben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Kok</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Joost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Kok</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Scott J. Lusher, Maryann E. Martone, Albert Mons, Abel L. Packer, Bengt Persson, Philippe Rocca-Serra, Marco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Roos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Rene van Schaik, Susanna-Assunta Sansone, Erik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Schultes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Thierry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Sengstag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Ted Slater, George Strawn, Morris A.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Swertz</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Mark Thompson, Johan van der Lei, Erik van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Mulligen</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Jan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Velterop</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Andra</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Waagmeester</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Peter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Wittenburg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Katherine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Wolstencroft</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Jun Zhao, and Barend Mons. 2016. The FAIR Guiding Principles for scientific data management and stewardship. Scientific Data 3, 1 (March 2016), 160018.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DOI:https</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doi.org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/10.1038/sdata.2016.18</a:t>
            </a: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Mark Woodbridge.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Jupyter</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 Notebooks and reproducible data science. Retrieved July 29, 2020 from https://</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markwoodbridge.com</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/2017/03/05/</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jupyter</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-reproducible-</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science.html</a:t>
            </a:r>
            <a:endPar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171450" indent="-171450">
              <a:buClr>
                <a:schemeClr val="dk1"/>
              </a:buClr>
              <a:buSzPts val="1100"/>
            </a:pP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Digital Preservation Management Workshops and Tutorial | Digital Preservation Management. Retrieved July 29, 2020 from https://</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dpworkshop.org</a:t>
            </a:r>
            <a:r>
              <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rPr>
              <a:t>/</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sym typeface="Open Sans"/>
              </a:rPr>
              <a:t>dpm-eng</a:t>
            </a:r>
            <a:endParaRPr lang="en-US" sz="1200" dirty="0">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Tree>
    <p:extLst>
      <p:ext uri="{BB962C8B-B14F-4D97-AF65-F5344CB8AC3E}">
        <p14:creationId xmlns:p14="http://schemas.microsoft.com/office/powerpoint/2010/main" val="316718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Your thoughts?</a:t>
            </a:r>
            <a:br>
              <a:rPr lang="en" dirty="0"/>
            </a:br>
            <a:endParaRPr dirty="0"/>
          </a:p>
        </p:txBody>
      </p:sp>
      <p:sp>
        <p:nvSpPr>
          <p:cNvPr id="100" name="Google Shape;100;p20"/>
          <p:cNvSpPr txBox="1"/>
          <p:nvPr/>
        </p:nvSpPr>
        <p:spPr>
          <a:xfrm>
            <a:off x="1466550" y="1621575"/>
            <a:ext cx="6210900" cy="72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latin typeface="Open Sans Light"/>
                <a:ea typeface="Open Sans Light"/>
                <a:cs typeface="Open Sans Light"/>
                <a:sym typeface="Open Sans Light"/>
              </a:rPr>
              <a:t>Is there a reproducibility crisis? </a:t>
            </a:r>
            <a:endParaRPr sz="3200" dirty="0">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crisis? </a:t>
            </a:r>
            <a:r>
              <a:rPr lang="en" i="1" dirty="0"/>
              <a:t>(Nature 2016)</a:t>
            </a:r>
            <a:br>
              <a:rPr lang="en" dirty="0"/>
            </a:br>
            <a:endParaRPr dirty="0"/>
          </a:p>
        </p:txBody>
      </p:sp>
      <p:sp>
        <p:nvSpPr>
          <p:cNvPr id="106" name="Google Shape;106;p21"/>
          <p:cNvSpPr/>
          <p:nvPr/>
        </p:nvSpPr>
        <p:spPr>
          <a:xfrm>
            <a:off x="4654275" y="1503950"/>
            <a:ext cx="4251000" cy="328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1"/>
          <p:cNvSpPr txBox="1"/>
          <p:nvPr/>
        </p:nvSpPr>
        <p:spPr>
          <a:xfrm>
            <a:off x="435600" y="1071750"/>
            <a:ext cx="7941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latin typeface="Open Sans Light" panose="020B0306030504020204" pitchFamily="34" charset="0"/>
              <a:ea typeface="Open Sans Light" panose="020B0306030504020204" pitchFamily="34" charset="0"/>
              <a:cs typeface="Open Sans Light" panose="020B0306030504020204" pitchFamily="34" charset="0"/>
            </a:endParaRPr>
          </a:p>
          <a:p>
            <a:pPr lvl="0"/>
            <a:r>
              <a:rPr lang="en-US" sz="22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Monya</a:t>
            </a:r>
            <a:r>
              <a:rPr lang="en-US" sz="22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Baker. 2016. 1,500 scientists lift the lid on reproducibility. Nature News 533, 7604 (May 2016), 452. </a:t>
            </a:r>
            <a:r>
              <a:rPr lang="en-US" sz="22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DOI:</a:t>
            </a:r>
            <a:r>
              <a:rPr lang="en-US" sz="2200" dirty="0" err="1">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hlinkClick r:id="rId3"/>
              </a:rPr>
              <a:t>https</a:t>
            </a:r>
            <a:r>
              <a:rPr lang="en-US" sz="22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hlinkClick r:id="rId3"/>
              </a:rPr>
              <a:t>://doi.org/10.1038/533452a</a:t>
            </a:r>
            <a:r>
              <a:rPr lang="en-US" sz="2200" dirty="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rPr>
              <a:t> </a:t>
            </a:r>
          </a:p>
          <a:p>
            <a:pPr marL="0" lvl="0" indent="0" algn="l" rtl="0">
              <a:spcBef>
                <a:spcPts val="0"/>
              </a:spcBef>
              <a:spcAft>
                <a:spcPts val="0"/>
              </a:spcAft>
              <a:buClr>
                <a:schemeClr val="dk1"/>
              </a:buClr>
              <a:buSzPts val="1100"/>
              <a:buFont typeface="Arial"/>
              <a:buNone/>
            </a:pPr>
            <a:endParaRPr sz="2200" dirty="0">
              <a:latin typeface="Open Sans Light" panose="020B0306030504020204" pitchFamily="34" charset="0"/>
              <a:ea typeface="Open Sans Light" panose="020B0306030504020204" pitchFamily="34" charset="0"/>
              <a:cs typeface="Open Sans Light" panose="020B0306030504020204" pitchFamily="34" charset="0"/>
            </a:endParaRPr>
          </a:p>
          <a:p>
            <a:pPr marL="0" lvl="0" indent="0" algn="l" rtl="0">
              <a:spcBef>
                <a:spcPts val="0"/>
              </a:spcBef>
              <a:spcAft>
                <a:spcPts val="0"/>
              </a:spcAft>
              <a:buNone/>
            </a:pPr>
            <a:r>
              <a:rPr lang="en" sz="2200" u="sng" dirty="0">
                <a:solidFill>
                  <a:schemeClr val="hlink"/>
                </a:solidFill>
                <a:latin typeface="Open Sans Light" panose="020B0306030504020204" pitchFamily="34" charset="0"/>
                <a:ea typeface="Open Sans Light" panose="020B0306030504020204" pitchFamily="34" charset="0"/>
                <a:cs typeface="Open Sans Light" panose="020B0306030504020204" pitchFamily="34" charset="0"/>
                <a:hlinkClick r:id="rId4"/>
              </a:rPr>
              <a:t>https://www.nature.com/news/1-500-scientists-lift-the-lid-on-reproducibility-1.19970</a:t>
            </a:r>
            <a:endParaRPr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8500</TotalTime>
  <Words>8328</Words>
  <Application>Microsoft Office PowerPoint</Application>
  <PresentationFormat>On-screen Show (16:9)</PresentationFormat>
  <Paragraphs>908</Paragraphs>
  <Slides>74</Slides>
  <Notes>74</Notes>
  <HiddenSlides>1</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Simple Light</vt:lpstr>
      <vt:lpstr> </vt:lpstr>
      <vt:lpstr>Instructors</vt:lpstr>
      <vt:lpstr>Instructors</vt:lpstr>
      <vt:lpstr>Tutorial History</vt:lpstr>
      <vt:lpstr>Workshop POP</vt:lpstr>
      <vt:lpstr>Agenda</vt:lpstr>
      <vt:lpstr>Schedule</vt:lpstr>
      <vt:lpstr>Your thoughts? </vt:lpstr>
      <vt:lpstr>A crisis? (Nature 2016) </vt:lpstr>
      <vt:lpstr>An opportunity to help your future self</vt:lpstr>
      <vt:lpstr>Your experience </vt:lpstr>
      <vt:lpstr>Defining reproducibility</vt:lpstr>
      <vt:lpstr>PowerPoint Presentation</vt:lpstr>
      <vt:lpstr>PowerPoint Presentation</vt:lpstr>
      <vt:lpstr>PowerPoint Presentation</vt:lpstr>
      <vt:lpstr>PowerPoint Presentation</vt:lpstr>
      <vt:lpstr>PowerPoint Presentation</vt:lpstr>
      <vt:lpstr>Questions?   </vt:lpstr>
      <vt:lpstr>Agenda</vt:lpstr>
      <vt:lpstr>PowerPoint Presentation</vt:lpstr>
      <vt:lpstr>PowerPoint Presentation</vt:lpstr>
      <vt:lpstr>PowerPoint Presentation</vt:lpstr>
      <vt:lpstr>Create a Code Ocean account</vt:lpstr>
      <vt:lpstr>PowerPoint Presentation</vt:lpstr>
      <vt:lpstr>Create a new compute capsule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 testing computational reproducibility</vt:lpstr>
      <vt:lpstr>PowerPoint Presentation</vt:lpstr>
      <vt:lpstr>PowerPoint Presentation</vt:lpstr>
      <vt:lpstr>PowerPoint Presentation</vt:lpstr>
      <vt:lpstr>PowerPoint Presentation</vt:lpstr>
      <vt:lpstr>PowerPoint Presentation</vt:lpstr>
      <vt:lpstr>PowerPoint Presentation</vt:lpstr>
      <vt:lpstr>Questions?   </vt:lpstr>
      <vt:lpstr>BREAK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Agenda</vt:lpstr>
      <vt:lpstr>PowerPoint Presentation</vt:lpstr>
      <vt:lpstr>PowerPoint Presentation</vt:lpstr>
      <vt:lpstr>PowerPoint Presentation</vt:lpstr>
      <vt:lpstr>Code testing and continuous integration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Reproducibility PI Manifesto</vt:lpstr>
      <vt:lpstr>PowerPoint Presentation</vt:lpstr>
      <vt:lpstr>Thank you for your time :) </vt:lpstr>
      <vt:lpstr>References</vt:lpstr>
      <vt:lpstr>References</vt:lpstr>
      <vt:lpstr>References</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code and data for reproducible publication</dc:title>
  <dc:subject/>
  <dc:creator>William A. Ingram</dc:creator>
  <cp:keywords>Reproducibility, Reproducible research, Scientific workflow</cp:keywords>
  <dc:description/>
  <cp:lastModifiedBy>Ingram, Bill</cp:lastModifiedBy>
  <cp:revision>3</cp:revision>
  <dcterms:modified xsi:type="dcterms:W3CDTF">2020-08-03T16:10:28Z</dcterms:modified>
  <cp:category/>
</cp:coreProperties>
</file>