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3"/>
  </p:notesMasterIdLst>
  <p:handoutMasterIdLst>
    <p:handoutMasterId r:id="rId44"/>
  </p:handoutMasterIdLst>
  <p:sldIdLst>
    <p:sldId id="648" r:id="rId2"/>
    <p:sldId id="1337" r:id="rId3"/>
    <p:sldId id="1235" r:id="rId4"/>
    <p:sldId id="714" r:id="rId5"/>
    <p:sldId id="1297" r:id="rId6"/>
    <p:sldId id="1321" r:id="rId7"/>
    <p:sldId id="1328" r:id="rId8"/>
    <p:sldId id="1323" r:id="rId9"/>
    <p:sldId id="1324" r:id="rId10"/>
    <p:sldId id="1325" r:id="rId11"/>
    <p:sldId id="1326" r:id="rId12"/>
    <p:sldId id="1327" r:id="rId13"/>
    <p:sldId id="1331" r:id="rId14"/>
    <p:sldId id="1310" r:id="rId15"/>
    <p:sldId id="720" r:id="rId16"/>
    <p:sldId id="719" r:id="rId17"/>
    <p:sldId id="1329" r:id="rId18"/>
    <p:sldId id="1317" r:id="rId19"/>
    <p:sldId id="734" r:id="rId20"/>
    <p:sldId id="738" r:id="rId21"/>
    <p:sldId id="903" r:id="rId22"/>
    <p:sldId id="1298" r:id="rId23"/>
    <p:sldId id="708" r:id="rId24"/>
    <p:sldId id="269" r:id="rId25"/>
    <p:sldId id="666" r:id="rId26"/>
    <p:sldId id="1300" r:id="rId27"/>
    <p:sldId id="1318" r:id="rId28"/>
    <p:sldId id="1332" r:id="rId29"/>
    <p:sldId id="1333" r:id="rId30"/>
    <p:sldId id="1335" r:id="rId31"/>
    <p:sldId id="1316" r:id="rId32"/>
    <p:sldId id="1311" r:id="rId33"/>
    <p:sldId id="1289" r:id="rId34"/>
    <p:sldId id="1264" r:id="rId35"/>
    <p:sldId id="1312" r:id="rId36"/>
    <p:sldId id="1330" r:id="rId37"/>
    <p:sldId id="1319" r:id="rId38"/>
    <p:sldId id="1334" r:id="rId39"/>
    <p:sldId id="1336" r:id="rId40"/>
    <p:sldId id="1322" r:id="rId41"/>
    <p:sldId id="667" r:id="rId4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7279"/>
    <p:restoredTop sz="94651" autoAdjust="0"/>
  </p:normalViewPr>
  <p:slideViewPr>
    <p:cSldViewPr>
      <p:cViewPr varScale="1">
        <p:scale>
          <a:sx n="143" d="100"/>
          <a:sy n="143" d="100"/>
        </p:scale>
        <p:origin x="35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84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4D5AA-29AC-4F43-ADB4-9FF8FA0DFFB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5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6BABE-8784-4684-BF80-8D767110E3F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38A55-C62D-42B6-907D-E647C8AF358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30575"/>
            <a:ext cx="6816725" cy="31543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88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B511-8B27-4C01-89ED-80C8F6BC98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2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6DB4-792F-45CD-9C51-115D0A88AD6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5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9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3F39B-55B7-46CB-8D77-68C1F8AFD31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0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8DF8A-C2D6-4B8E-9CDB-6D4F5AA57C7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52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5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C689B-6D54-4956-9698-087C05B370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32E4A-8C48-4EED-9007-1B089DCBF1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9E93D-7288-4465-8C93-3EBDF3A841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5950"/>
          </a:xfrm>
          <a:noFill/>
          <a:ln/>
        </p:spPr>
        <p:txBody>
          <a:bodyPr lIns="92198" tIns="45290" rIns="92198" bIns="4529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8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D2C36-B27A-4C34-8AA4-1672B0A3AA4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F59DD-2556-4336-A453-E7455E423E3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AFD0-F2E9-476D-BA08-F7AFE1745E9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Thanks to Christine Borgman and others at this workshop.</a:t>
            </a:r>
          </a:p>
        </p:txBody>
      </p:sp>
    </p:spTree>
    <p:extLst>
      <p:ext uri="{BB962C8B-B14F-4D97-AF65-F5344CB8AC3E}">
        <p14:creationId xmlns:p14="http://schemas.microsoft.com/office/powerpoint/2010/main" val="28381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0494A-83C1-4A3D-8FA6-2E84C08B4FF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This is a simplification of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270961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x.cs.vt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library/stories/2019/02/number-of-people-with-masters-and-phd-degrees-double-since-2000.html" TargetMode="External"/><Relationship Id="rId2" Type="http://schemas.openxmlformats.org/officeDocument/2006/relationships/hyperlink" Target="https://cgsnet.org/ckfinder/userfiles/files/CGS_GED16_Report_Final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urworldindata.org/tertiary-education#share-of-the-population-with-tertiary-education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10919/2819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10919/86418" TargetMode="External"/><Relationship Id="rId2" Type="http://schemas.openxmlformats.org/officeDocument/2006/relationships/hyperlink" Target="https://doi.org/10.2478/dim-2020-000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dl.handle.net/10919/86420" TargetMode="External"/><Relationship Id="rId4" Type="http://schemas.openxmlformats.org/officeDocument/2006/relationships/hyperlink" Target="http://hdl.handle.net/10919/86406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RvvlBhHZGLQ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fox@vt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-etd@ndltd.org" TargetMode="External"/><Relationship Id="rId4" Type="http://schemas.openxmlformats.org/officeDocument/2006/relationships/hyperlink" Target="mailto:fox@ndltd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10919/99294" TargetMode="External"/><Relationship Id="rId7" Type="http://schemas.openxmlformats.org/officeDocument/2006/relationships/hyperlink" Target="http://hdl.handle.net/10919/29712" TargetMode="External"/><Relationship Id="rId2" Type="http://schemas.openxmlformats.org/officeDocument/2006/relationships/hyperlink" Target="http://hdl.handle.net/10919/1001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dl.handle.net/10919/31914" TargetMode="External"/><Relationship Id="rId5" Type="http://schemas.openxmlformats.org/officeDocument/2006/relationships/hyperlink" Target="http://hdl.handle.net/10919/28191" TargetMode="External"/><Relationship Id="rId4" Type="http://schemas.openxmlformats.org/officeDocument/2006/relationships/hyperlink" Target="http://hdl.handle.net/10919/528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10919/96645" TargetMode="External"/><Relationship Id="rId2" Type="http://schemas.openxmlformats.org/officeDocument/2006/relationships/hyperlink" Target="http://hdl.handle.net/10919/9648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dl.handle.net/10919/77868" TargetMode="External"/><Relationship Id="rId4" Type="http://schemas.openxmlformats.org/officeDocument/2006/relationships/hyperlink" Target="http://hdl.handle.net/10919/9657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57400"/>
            <a:ext cx="8839200" cy="1143000"/>
          </a:xfrm>
        </p:spPr>
        <p:txBody>
          <a:bodyPr/>
          <a:lstStyle/>
          <a:p>
            <a:pPr eaLnBrk="1" hangingPunct="1"/>
            <a:r>
              <a:rPr lang="en-US" sz="3600" b="1" dirty="0"/>
              <a:t>ETD2020: Discovery, Data, and Dates</a:t>
            </a:r>
            <a:br>
              <a:rPr lang="en-US" sz="3600" b="1" dirty="0"/>
            </a:br>
            <a:r>
              <a:rPr lang="en-US" sz="2400" b="1" dirty="0"/>
              <a:t>Nov. 16-18; United Arab Emirates University, VIRTUAL</a:t>
            </a:r>
            <a:r>
              <a:rPr lang="en-US" sz="4000" b="1" dirty="0"/>
              <a:t> 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b="1" dirty="0"/>
              <a:t>“Building and Using Digital Libraries for ETDs”</a:t>
            </a:r>
            <a:br>
              <a:rPr lang="en-US" sz="4000" b="1" dirty="0"/>
            </a:br>
            <a:br>
              <a:rPr lang="en-US" sz="3200" dirty="0"/>
            </a:br>
            <a:r>
              <a:rPr lang="en-US" sz="3200" dirty="0"/>
              <a:t>Keynote by Edward A. Fox, Ph.D., Professor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495800"/>
            <a:ext cx="91440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 err="1">
                <a:latin typeface="+mn-lt"/>
              </a:rPr>
              <a:t>fox@vt.edu</a:t>
            </a:r>
            <a:r>
              <a:rPr lang="en-US" sz="3200" b="0" kern="0" dirty="0">
                <a:latin typeface="+mn-lt"/>
              </a:rPr>
              <a:t>    </a:t>
            </a:r>
            <a:r>
              <a:rPr lang="en-US" sz="3200" b="0" kern="0" dirty="0">
                <a:latin typeface="+mn-lt"/>
                <a:hlinkClick r:id="rId3"/>
              </a:rPr>
              <a:t>http://fox.cs.vt.edu</a:t>
            </a:r>
            <a:r>
              <a:rPr lang="en-US" sz="3200" b="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Dept of Computer Science (&amp; ECE by courtesy)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/>
              <a:t>Virginia Tech, </a:t>
            </a:r>
            <a:r>
              <a:rPr lang="en-US" sz="3200" b="0" kern="0" dirty="0">
                <a:latin typeface="+mn-lt"/>
              </a:rPr>
              <a:t>Blacksburg, VA 24061 USA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/>
              <a:t>NDLTD: </a:t>
            </a:r>
            <a:r>
              <a:rPr lang="en-US" sz="3200" b="0" kern="0" dirty="0">
                <a:latin typeface="+mn-lt"/>
              </a:rPr>
              <a:t>Exec. Director, Chairman of the Board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B932-8C3B-0A47-894F-B2AA7F5E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dirty="0" err="1"/>
              <a:t>search.ndltd.org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8B9BD-B38E-6B4D-BF32-2FD86C6F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472729-FFBA-D14C-A243-F1703DA73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43"/>
            <a:ext cx="9144000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D71A-FD49-2E47-867F-C44E8238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4419600"/>
            <a:ext cx="2057400" cy="487362"/>
          </a:xfrm>
        </p:spPr>
        <p:txBody>
          <a:bodyPr/>
          <a:lstStyle/>
          <a:p>
            <a:r>
              <a:rPr lang="en-US" dirty="0"/>
              <a:t>union.</a:t>
            </a:r>
            <a:br>
              <a:rPr lang="en-US" dirty="0"/>
            </a:br>
            <a:r>
              <a:rPr lang="en-US" dirty="0" err="1"/>
              <a:t>ndltd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org/</a:t>
            </a:r>
            <a:br>
              <a:rPr lang="en-US" dirty="0"/>
            </a:br>
            <a:r>
              <a:rPr lang="en-US" dirty="0"/>
              <a:t>portal/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3C812-8C80-7343-8F6D-9ED0DC6E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D3902C7-930C-E343-87F5-90FDF8E00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0850"/>
            <a:ext cx="7300019" cy="65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3C812-8C80-7343-8F6D-9ED0DC6E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BE98C8E-E9FE-FB4D-A790-1E4F70B7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6234"/>
            <a:ext cx="8001000" cy="65855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06D66A-F02D-154B-B1EF-C553BE8F42D9}"/>
              </a:ext>
            </a:extLst>
          </p:cNvPr>
          <p:cNvSpPr txBox="1">
            <a:spLocks/>
          </p:cNvSpPr>
          <p:nvPr/>
        </p:nvSpPr>
        <p:spPr bwMode="auto">
          <a:xfrm>
            <a:off x="-152400" y="1066800"/>
            <a:ext cx="20574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0" kern="0"/>
              <a:t>union.</a:t>
            </a:r>
            <a:br>
              <a:rPr lang="en-US" b="0" kern="0"/>
            </a:br>
            <a:r>
              <a:rPr lang="en-US" b="0" kern="0"/>
              <a:t>ndltd.</a:t>
            </a:r>
            <a:br>
              <a:rPr lang="en-US" b="0" kern="0"/>
            </a:br>
            <a:r>
              <a:rPr lang="en-US" b="0" kern="0"/>
              <a:t>org/</a:t>
            </a:r>
            <a:br>
              <a:rPr lang="en-US" b="0" kern="0"/>
            </a:br>
            <a:r>
              <a:rPr lang="en-US" b="0" kern="0"/>
              <a:t>portal/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62953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8DAA-1BDC-BB41-ABE2-A9077CCC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r>
              <a:rPr lang="en-US" sz="3600" dirty="0"/>
              <a:t>New Journal: J-</a:t>
            </a:r>
            <a:r>
              <a:rPr lang="en-US" sz="3600" dirty="0" err="1"/>
              <a:t>ETD.org</a:t>
            </a:r>
            <a:r>
              <a:rPr lang="en-US" sz="3600" dirty="0"/>
              <a:t>, </a:t>
            </a:r>
            <a:r>
              <a:rPr lang="en-US" sz="3600" dirty="0" err="1"/>
              <a:t>j-etd@ndltd.org</a:t>
            </a:r>
            <a:br>
              <a:rPr lang="en-US" dirty="0"/>
            </a:br>
            <a:r>
              <a:rPr lang="en-US" sz="2800" dirty="0"/>
              <a:t>Journal of Electronic Theses and Dissertations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D6AE-8774-1545-B315-BD9918FB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066800"/>
            <a:ext cx="8763000" cy="4525963"/>
          </a:xfrm>
        </p:spPr>
        <p:txBody>
          <a:bodyPr/>
          <a:lstStyle/>
          <a:p>
            <a:r>
              <a:rPr lang="en-US" dirty="0"/>
              <a:t>Please complete survey! Please support!</a:t>
            </a:r>
          </a:p>
          <a:p>
            <a:r>
              <a:rPr lang="en-US" dirty="0"/>
              <a:t>Launch 1/1/2021: open-access</a:t>
            </a:r>
          </a:p>
          <a:p>
            <a:r>
              <a:rPr lang="en-US" dirty="0"/>
              <a:t>Managing Editor: Charles J. Greenberg</a:t>
            </a:r>
          </a:p>
          <a:p>
            <a:r>
              <a:rPr lang="en-US" dirty="0"/>
              <a:t>Executive Editor: Edward A. Fox; Associate Editors : Suzanne Lorraine (Suzie) Allard (USA), Ramesh C. Gaur (India), Charles J. Greenberg (USA), </a:t>
            </a:r>
            <a:r>
              <a:rPr lang="en-US" dirty="0" err="1"/>
              <a:t>Libio</a:t>
            </a:r>
            <a:r>
              <a:rPr lang="en-US" dirty="0"/>
              <a:t> </a:t>
            </a:r>
            <a:r>
              <a:rPr lang="en-US" dirty="0" err="1"/>
              <a:t>Huaroto</a:t>
            </a:r>
            <a:r>
              <a:rPr lang="en-US" dirty="0"/>
              <a:t> (Peru), William A. Ingram (USA), Ana Sofia de Sousa Machado </a:t>
            </a:r>
            <a:r>
              <a:rPr lang="en-US" dirty="0" err="1"/>
              <a:t>Mota</a:t>
            </a:r>
            <a:r>
              <a:rPr lang="en-US" dirty="0"/>
              <a:t> (Portugal), Prashant Pandey (Australia), Ana Pavani (Brazil), Joachim </a:t>
            </a:r>
            <a:r>
              <a:rPr lang="en-US" dirty="0" err="1"/>
              <a:t>Schöpfel</a:t>
            </a:r>
            <a:r>
              <a:rPr lang="en-US" dirty="0"/>
              <a:t> (France), and Janette Wright (UAE).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7FAC-4A23-A447-9D24-54B1CB8D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6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Variety: content elements and types, disciplines, formats, languages, levels, styles</a:t>
            </a:r>
          </a:p>
          <a:p>
            <a:endParaRPr lang="en-US" dirty="0"/>
          </a:p>
          <a:p>
            <a:r>
              <a:rPr lang="en-US" dirty="0"/>
              <a:t>Velocity: peak submission times, urgent need by researchers</a:t>
            </a:r>
          </a:p>
          <a:p>
            <a:endParaRPr lang="en-US" dirty="0"/>
          </a:p>
          <a:p>
            <a:r>
              <a:rPr lang="en-US" dirty="0"/>
              <a:t>Volume: many millions, large files (images, videos, datasets, etc.), worldwide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84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778E84-4186-485F-B7F1-9553804E243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6863" y="1700213"/>
          <a:ext cx="8548687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MS Org Chart" r:id="rId4" imgW="4349520" imgH="2076120" progId="">
                  <p:embed followColorScheme="full"/>
                </p:oleObj>
              </mc:Choice>
              <mc:Fallback>
                <p:oleObj name="MS Org Chart" r:id="rId4" imgW="4349520" imgH="2076120" progId="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700213"/>
                        <a:ext cx="8548687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4" name="Title 1">
            <a:extLst>
              <a:ext uri="{FF2B5EF4-FFF2-40B4-BE49-F238E27FC236}">
                <a16:creationId xmlns:a16="http://schemas.microsoft.com/office/drawing/2014/main" id="{7207EC74-CBB4-D24E-BD6C-D59965F0F70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2087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6600" b="1" kern="0" dirty="0"/>
              <a:t>Digital Library Content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90800" y="2743200"/>
            <a:ext cx="2286000" cy="2209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CCCCE0"/>
              </a:gs>
            </a:gsLst>
            <a:path path="rect">
              <a:fillToRect l="100000" b="100000"/>
            </a:path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590800" y="1911350"/>
            <a:ext cx="3054350" cy="838200"/>
          </a:xfrm>
          <a:prstGeom prst="parallelogram">
            <a:avLst>
              <a:gd name="adj" fmla="val 91031"/>
            </a:avLst>
          </a:prstGeom>
          <a:gradFill rotWithShape="0">
            <a:gsLst>
              <a:gs pos="0">
                <a:srgbClr val="333399"/>
              </a:gs>
              <a:gs pos="100000">
                <a:srgbClr val="D6D6EB"/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 rot="16200000" flipH="1">
            <a:off x="3733800" y="3060700"/>
            <a:ext cx="3041650" cy="742950"/>
          </a:xfrm>
          <a:prstGeom prst="parallelogram">
            <a:avLst>
              <a:gd name="adj" fmla="val 116547"/>
            </a:avLst>
          </a:prstGeom>
          <a:gradFill rotWithShape="0">
            <a:gsLst>
              <a:gs pos="0">
                <a:srgbClr val="CCCCE0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565400" y="1517650"/>
            <a:ext cx="0" cy="37687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2187575" y="4953000"/>
            <a:ext cx="4022725" cy="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162175" y="4981575"/>
            <a:ext cx="428625" cy="3270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810000" y="5029200"/>
            <a:ext cx="19891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Computing</a:t>
            </a:r>
            <a:r>
              <a:rPr lang="en-US" b="0">
                <a:latin typeface="Times New Roman" pitchFamily="18" charset="0"/>
              </a:rPr>
              <a:t> (flops)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371600" y="5334000"/>
            <a:ext cx="16716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Digital</a:t>
            </a:r>
            <a:r>
              <a:rPr lang="en-US" b="0">
                <a:latin typeface="Times New Roman" pitchFamily="18" charset="0"/>
              </a:rPr>
              <a:t> content 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 rot="-5400000">
            <a:off x="770731" y="3031332"/>
            <a:ext cx="25431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Communicat</a:t>
            </a:r>
            <a:r>
              <a:rPr lang="en-US" sz="2000" b="0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ons</a:t>
            </a:r>
          </a:p>
          <a:p>
            <a:pPr eaLnBrk="0" hangingPunct="0"/>
            <a:r>
              <a:rPr lang="en-US" b="0">
                <a:latin typeface="Times New Roman" pitchFamily="18" charset="0"/>
              </a:rPr>
              <a:t>(bandwidth, connectivity)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07975" y="366713"/>
            <a:ext cx="837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Locating Digital Libraries in Computing and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Communications Technology Space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4808538" y="2967038"/>
            <a:ext cx="1357312" cy="1001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2878138" y="3498850"/>
            <a:ext cx="1878012" cy="1328738"/>
            <a:chOff x="1813" y="2204"/>
            <a:chExt cx="1183" cy="837"/>
          </a:xfrm>
        </p:grpSpPr>
        <p:sp>
          <p:nvSpPr>
            <p:cNvPr id="57368" name="Arc 16"/>
            <p:cNvSpPr>
              <a:spLocks/>
            </p:cNvSpPr>
            <p:nvPr/>
          </p:nvSpPr>
          <p:spPr bwMode="auto">
            <a:xfrm>
              <a:off x="1813" y="2400"/>
              <a:ext cx="1133" cy="641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69" name="Group 17"/>
            <p:cNvGrpSpPr>
              <a:grpSpLocks/>
            </p:cNvGrpSpPr>
            <p:nvPr/>
          </p:nvGrpSpPr>
          <p:grpSpPr bwMode="auto">
            <a:xfrm>
              <a:off x="1814" y="2204"/>
              <a:ext cx="1182" cy="836"/>
              <a:chOff x="1814" y="2204"/>
              <a:chExt cx="1182" cy="836"/>
            </a:xfrm>
          </p:grpSpPr>
          <p:sp>
            <p:nvSpPr>
              <p:cNvPr id="57370" name="Arc 18"/>
              <p:cNvSpPr>
                <a:spLocks/>
              </p:cNvSpPr>
              <p:nvPr/>
            </p:nvSpPr>
            <p:spPr bwMode="auto">
              <a:xfrm>
                <a:off x="1814" y="2403"/>
                <a:ext cx="882" cy="63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1" name="Freeform 19"/>
              <p:cNvSpPr>
                <a:spLocks/>
              </p:cNvSpPr>
              <p:nvPr/>
            </p:nvSpPr>
            <p:spPr bwMode="auto">
              <a:xfrm>
                <a:off x="2658" y="2204"/>
                <a:ext cx="338" cy="201"/>
              </a:xfrm>
              <a:custGeom>
                <a:avLst/>
                <a:gdLst>
                  <a:gd name="T0" fmla="*/ 42 w 338"/>
                  <a:gd name="T1" fmla="*/ 200 h 201"/>
                  <a:gd name="T2" fmla="*/ 0 w 338"/>
                  <a:gd name="T3" fmla="*/ 200 h 201"/>
                  <a:gd name="T4" fmla="*/ 211 w 338"/>
                  <a:gd name="T5" fmla="*/ 0 h 201"/>
                  <a:gd name="T6" fmla="*/ 337 w 338"/>
                  <a:gd name="T7" fmla="*/ 200 h 201"/>
                  <a:gd name="T8" fmla="*/ 295 w 338"/>
                  <a:gd name="T9" fmla="*/ 20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8"/>
                  <a:gd name="T16" fmla="*/ 0 h 201"/>
                  <a:gd name="T17" fmla="*/ 338 w 338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8" h="201">
                    <a:moveTo>
                      <a:pt x="42" y="200"/>
                    </a:moveTo>
                    <a:lnTo>
                      <a:pt x="0" y="200"/>
                    </a:lnTo>
                    <a:lnTo>
                      <a:pt x="211" y="0"/>
                    </a:lnTo>
                    <a:lnTo>
                      <a:pt x="337" y="200"/>
                    </a:lnTo>
                    <a:lnTo>
                      <a:pt x="295" y="20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360" name="Rectangle 20"/>
          <p:cNvSpPr>
            <a:spLocks noChangeArrowheads="1"/>
          </p:cNvSpPr>
          <p:nvPr/>
        </p:nvSpPr>
        <p:spPr bwMode="auto">
          <a:xfrm>
            <a:off x="6157913" y="2424113"/>
            <a:ext cx="28336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Digital Libraries technology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trajectory:  </a:t>
            </a:r>
            <a:r>
              <a:rPr lang="en-US" sz="2000" i="1">
                <a:latin typeface="Times New Roman" pitchFamily="18" charset="0"/>
              </a:rPr>
              <a:t>intellectual</a:t>
            </a:r>
          </a:p>
          <a:p>
            <a:pPr eaLnBrk="0" hangingPunct="0"/>
            <a:r>
              <a:rPr lang="en-US" sz="2000" i="1">
                <a:latin typeface="Times New Roman" pitchFamily="18" charset="0"/>
              </a:rPr>
              <a:t>access to globally distributed information</a:t>
            </a:r>
            <a:endParaRPr lang="en-US" b="0" i="1">
              <a:latin typeface="Times New Roman" pitchFamily="18" charset="0"/>
            </a:endParaRPr>
          </a:p>
        </p:txBody>
      </p:sp>
      <p:sp>
        <p:nvSpPr>
          <p:cNvPr id="57361" name="Line 21"/>
          <p:cNvSpPr>
            <a:spLocks noChangeShapeType="1"/>
          </p:cNvSpPr>
          <p:nvPr/>
        </p:nvSpPr>
        <p:spPr bwMode="auto">
          <a:xfrm flipV="1">
            <a:off x="2617788" y="3376613"/>
            <a:ext cx="1522412" cy="1601787"/>
          </a:xfrm>
          <a:prstGeom prst="line">
            <a:avLst/>
          </a:prstGeom>
          <a:noFill/>
          <a:ln w="50800">
            <a:solidFill>
              <a:srgbClr val="777777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22"/>
          <p:cNvSpPr>
            <a:spLocks noChangeArrowheads="1"/>
          </p:cNvSpPr>
          <p:nvPr/>
        </p:nvSpPr>
        <p:spPr bwMode="auto">
          <a:xfrm>
            <a:off x="1524000" y="5715000"/>
            <a:ext cx="1219200" cy="152400"/>
          </a:xfrm>
          <a:prstGeom prst="rect">
            <a:avLst/>
          </a:prstGeom>
          <a:gradFill rotWithShape="0">
            <a:gsLst>
              <a:gs pos="0">
                <a:srgbClr val="D6D6EB"/>
              </a:gs>
              <a:gs pos="100000">
                <a:srgbClr val="33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23"/>
          <p:cNvSpPr>
            <a:spLocks noChangeArrowheads="1"/>
          </p:cNvSpPr>
          <p:nvPr/>
        </p:nvSpPr>
        <p:spPr bwMode="auto">
          <a:xfrm>
            <a:off x="1433513" y="5861050"/>
            <a:ext cx="449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less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57364" name="Rectangle 24"/>
          <p:cNvSpPr>
            <a:spLocks noChangeArrowheads="1"/>
          </p:cNvSpPr>
          <p:nvPr/>
        </p:nvSpPr>
        <p:spPr bwMode="auto">
          <a:xfrm>
            <a:off x="2498725" y="5859463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25"/>
          <p:cNvSpPr>
            <a:spLocks noChangeArrowheads="1"/>
          </p:cNvSpPr>
          <p:nvPr/>
        </p:nvSpPr>
        <p:spPr bwMode="auto">
          <a:xfrm>
            <a:off x="2424113" y="5861050"/>
            <a:ext cx="546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more</a:t>
            </a:r>
          </a:p>
        </p:txBody>
      </p:sp>
      <p:sp>
        <p:nvSpPr>
          <p:cNvPr id="57366" name="Arc 26"/>
          <p:cNvSpPr>
            <a:spLocks/>
          </p:cNvSpPr>
          <p:nvPr/>
        </p:nvSpPr>
        <p:spPr bwMode="auto">
          <a:xfrm>
            <a:off x="2921000" y="3765550"/>
            <a:ext cx="1555750" cy="1054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27"/>
          <p:cNvSpPr>
            <a:spLocks noChangeArrowheads="1"/>
          </p:cNvSpPr>
          <p:nvPr/>
        </p:nvSpPr>
        <p:spPr bwMode="auto">
          <a:xfrm>
            <a:off x="3581400" y="5562600"/>
            <a:ext cx="53514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Note:</a:t>
            </a:r>
            <a:r>
              <a:rPr lang="en-US" sz="2400" b="0">
                <a:latin typeface="Times New Roman" pitchFamily="18" charset="0"/>
              </a:rPr>
              <a:t> we should consider 4 dimensions: computing, communications,</a:t>
            </a:r>
          </a:p>
          <a:p>
            <a:pPr eaLnBrk="0" hangingPunct="0"/>
            <a:r>
              <a:rPr lang="en-US" sz="2400" b="0">
                <a:latin typeface="Times New Roman" pitchFamily="18" charset="0"/>
              </a:rPr>
              <a:t>content, and community (people)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2B7E-DFE2-C348-AC2C-5123602F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0963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Potential Collection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8DE6-922F-7341-A6A7-BFDCAC995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38200"/>
            <a:ext cx="47244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Fall 2016 U.S. graduate schools: &gt;1.8 million students enrolled in grad certificate, master's, or doctoral programs </a:t>
            </a:r>
            <a:r>
              <a:rPr lang="en-US" sz="1900" dirty="0"/>
              <a:t>(</a:t>
            </a:r>
            <a:r>
              <a:rPr lang="en-US" sz="1900" dirty="0">
                <a:hlinkClick r:id="rId2"/>
              </a:rPr>
              <a:t>https://cgsnet.org/ckfinder/userfiles/files/CGS_GED16_Report_Final.pdf</a:t>
            </a:r>
            <a:r>
              <a:rPr lang="en-US" sz="1900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2018 US degree holders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Master’s 21M, doctoral 4.5M </a:t>
            </a:r>
            <a:r>
              <a:rPr lang="en-US" sz="1900" dirty="0"/>
              <a:t>(</a:t>
            </a:r>
            <a:r>
              <a:rPr lang="en-US" sz="1900" dirty="0">
                <a:hlinkClick r:id="rId3"/>
              </a:rPr>
              <a:t>https://www.census.gov/library/stories/2019/02/number-of-people-with-masters-and-phd-degrees-double-since-2000.html</a:t>
            </a:r>
            <a:r>
              <a:rPr lang="en-US" sz="1900" dirty="0"/>
              <a:t> )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47AAD5A-017A-4241-8F5D-E41D23504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11" y="990600"/>
            <a:ext cx="4495800" cy="436092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CBB2C-DCB9-DD4D-A757-EC6B9CDB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65564D9D-38AD-4D32-A802-7F9E5541B4AC}" type="slidenum">
              <a:rPr 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11785-6583-FE4A-A08F-0D3BA9E7F75A}"/>
              </a:ext>
            </a:extLst>
          </p:cNvPr>
          <p:cNvSpPr txBox="1"/>
          <p:nvPr/>
        </p:nvSpPr>
        <p:spPr>
          <a:xfrm>
            <a:off x="0" y="5215057"/>
            <a:ext cx="89725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Guess: 60 million ETDs could exist, with growth of 1M/year, if world count is at least 3X that of US </a:t>
            </a:r>
            <a:r>
              <a:rPr lang="en-US" sz="2400" dirty="0"/>
              <a:t>(</a:t>
            </a:r>
            <a:r>
              <a:rPr lang="en-US" dirty="0">
                <a:hlinkClick r:id="rId5"/>
              </a:rPr>
              <a:t>https://ourworldindata.org/tertiary-education#share-of-the-population-with-tertiary-education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850611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1C61-40FD-9B4A-A475-6341D650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6600" b="1" dirty="0"/>
              <a:t>Broader Perspective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319EA-0E3C-E340-A6E6-CC65CBD9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1ABF9-E654-43E8-BD98-865D43B194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F45FE-D0C6-3D4A-B230-A39278AC1D0E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828800"/>
            <a:ext cx="8305800" cy="48006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b="0" kern="0" dirty="0"/>
              <a:t>Collecting Metadata (OAI/PMH)</a:t>
            </a:r>
          </a:p>
          <a:p>
            <a:pPr eaLnBrk="1" hangingPunct="1"/>
            <a:r>
              <a:rPr lang="en-US" b="0" kern="0" dirty="0"/>
              <a:t>Workshop on Social Aspects of DLs</a:t>
            </a:r>
          </a:p>
          <a:p>
            <a:pPr eaLnBrk="1" hangingPunct="1"/>
            <a:r>
              <a:rPr lang="en-US" b="0" kern="0" dirty="0"/>
              <a:t>Life Cycle of Information</a:t>
            </a:r>
          </a:p>
          <a:p>
            <a:pPr eaLnBrk="1" hangingPunct="1"/>
            <a:r>
              <a:rPr lang="en-US" b="0" kern="0" dirty="0"/>
              <a:t>Life Cycle + Quality Aspects</a:t>
            </a:r>
          </a:p>
          <a:p>
            <a:pPr eaLnBrk="1" hangingPunct="1"/>
            <a:r>
              <a:rPr lang="en-US" b="0" kern="0" dirty="0"/>
              <a:t>5S Framework</a:t>
            </a:r>
          </a:p>
          <a:p>
            <a:pPr eaLnBrk="1" hangingPunct="1"/>
            <a:r>
              <a:rPr lang="en-US" b="0" kern="0" dirty="0"/>
              <a:t>Services of a Rich DL across the Lifecycle</a:t>
            </a:r>
          </a:p>
          <a:p>
            <a:pPr eaLnBrk="1" hangingPunct="1"/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38847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073530-44AF-4FED-A507-5FCA4442E72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OAI - Open Archives Initiative: Technical Umbrella for</a:t>
            </a:r>
            <a:br>
              <a:rPr lang="en-US" sz="3600" dirty="0"/>
            </a:br>
            <a:r>
              <a:rPr lang="en-US" sz="3600" dirty="0"/>
              <a:t>Practical Interoperability…</a:t>
            </a:r>
          </a:p>
        </p:txBody>
      </p:sp>
      <p:sp>
        <p:nvSpPr>
          <p:cNvPr id="145412" name="WordArt 3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8153400" cy="3581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474108"/>
                <a:gd name="adj2" fmla="val 6136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Metadata Harvesting</a:t>
            </a:r>
          </a:p>
        </p:txBody>
      </p:sp>
      <p:sp>
        <p:nvSpPr>
          <p:cNvPr id="612356" name="Oval 4"/>
          <p:cNvSpPr>
            <a:spLocks noChangeArrowheads="1"/>
          </p:cNvSpPr>
          <p:nvPr/>
        </p:nvSpPr>
        <p:spPr bwMode="auto">
          <a:xfrm>
            <a:off x="5562600" y="3200400"/>
            <a:ext cx="1309688" cy="11715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Reference</a:t>
            </a:r>
          </a:p>
          <a:p>
            <a:pPr algn="ctr"/>
            <a:r>
              <a:rPr lang="en-US" b="0">
                <a:latin typeface="Comic Sans MS" pitchFamily="66" charset="0"/>
              </a:rPr>
              <a:t>Libraries</a:t>
            </a:r>
          </a:p>
        </p:txBody>
      </p:sp>
      <p:sp>
        <p:nvSpPr>
          <p:cNvPr id="612357" name="Oval 5"/>
          <p:cNvSpPr>
            <a:spLocks noChangeArrowheads="1"/>
          </p:cNvSpPr>
          <p:nvPr/>
        </p:nvSpPr>
        <p:spPr bwMode="auto">
          <a:xfrm>
            <a:off x="2895600" y="4419600"/>
            <a:ext cx="1309688" cy="1171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Publishers</a:t>
            </a:r>
          </a:p>
        </p:txBody>
      </p:sp>
      <p:sp>
        <p:nvSpPr>
          <p:cNvPr id="145415" name="Line 6"/>
          <p:cNvSpPr>
            <a:spLocks noChangeShapeType="1"/>
          </p:cNvSpPr>
          <p:nvPr/>
        </p:nvSpPr>
        <p:spPr bwMode="auto">
          <a:xfrm>
            <a:off x="4475163" y="2532063"/>
            <a:ext cx="1587" cy="303053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16" name="AutoShape 7"/>
          <p:cNvSpPr>
            <a:spLocks noChangeArrowheads="1"/>
          </p:cNvSpPr>
          <p:nvPr/>
        </p:nvSpPr>
        <p:spPr bwMode="auto">
          <a:xfrm rot="-10486429">
            <a:off x="4419600" y="5334000"/>
            <a:ext cx="433388" cy="415925"/>
          </a:xfrm>
          <a:custGeom>
            <a:avLst/>
            <a:gdLst>
              <a:gd name="T0" fmla="*/ 87235475 w 21600"/>
              <a:gd name="T1" fmla="*/ 0 h 21600"/>
              <a:gd name="T2" fmla="*/ 21809069 w 21600"/>
              <a:gd name="T3" fmla="*/ 77109598 h 21600"/>
              <a:gd name="T4" fmla="*/ 87235475 w 21600"/>
              <a:gd name="T5" fmla="*/ 38554626 h 21600"/>
              <a:gd name="T6" fmla="*/ 152662272 w 21600"/>
              <a:gd name="T7" fmla="*/ 7710959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2360" name="Oval 8"/>
          <p:cNvSpPr>
            <a:spLocks noChangeArrowheads="1"/>
          </p:cNvSpPr>
          <p:nvPr/>
        </p:nvSpPr>
        <p:spPr bwMode="auto">
          <a:xfrm>
            <a:off x="4800600" y="4419600"/>
            <a:ext cx="1309688" cy="1171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E-Print</a:t>
            </a:r>
            <a:br>
              <a:rPr lang="en-US" b="0">
                <a:latin typeface="Comic Sans MS" pitchFamily="66" charset="0"/>
              </a:rPr>
            </a:br>
            <a:r>
              <a:rPr lang="en-US" b="0">
                <a:latin typeface="Comic Sans MS" pitchFamily="66" charset="0"/>
              </a:rPr>
              <a:t>Archives</a:t>
            </a:r>
          </a:p>
        </p:txBody>
      </p:sp>
      <p:sp>
        <p:nvSpPr>
          <p:cNvPr id="145418" name="Rectangle 9"/>
          <p:cNvSpPr>
            <a:spLocks noChangeArrowheads="1"/>
          </p:cNvSpPr>
          <p:nvPr/>
        </p:nvSpPr>
        <p:spPr bwMode="auto">
          <a:xfrm>
            <a:off x="228600" y="5486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/>
            <a:r>
              <a:rPr lang="en-US" sz="2800" b="0">
                <a:solidFill>
                  <a:schemeClr val="tx2"/>
                </a:solidFill>
                <a:latin typeface="Comic Sans MS" pitchFamily="66" charset="0"/>
              </a:rPr>
              <a:t>…that can be exploited by different communities</a:t>
            </a:r>
          </a:p>
        </p:txBody>
      </p:sp>
      <p:sp>
        <p:nvSpPr>
          <p:cNvPr id="612362" name="Oval 10"/>
          <p:cNvSpPr>
            <a:spLocks noChangeArrowheads="1"/>
          </p:cNvSpPr>
          <p:nvPr/>
        </p:nvSpPr>
        <p:spPr bwMode="auto">
          <a:xfrm>
            <a:off x="1676400" y="3352800"/>
            <a:ext cx="1309688" cy="117157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Museums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 animBg="1" autoUpdateAnimBg="0"/>
      <p:bldP spid="612357" grpId="0" animBg="1" autoUpdateAnimBg="0"/>
      <p:bldP spid="612360" grpId="0" animBg="1" autoUpdateAnimBg="0"/>
      <p:bldP spid="61236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sz="6600" b="1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Acknowledgments</a:t>
            </a:r>
          </a:p>
          <a:p>
            <a:pPr>
              <a:lnSpc>
                <a:spcPct val="150000"/>
              </a:lnSpc>
            </a:pPr>
            <a:r>
              <a:rPr lang="en-US" dirty="0"/>
              <a:t>NDLTD</a:t>
            </a:r>
          </a:p>
          <a:p>
            <a:pPr>
              <a:lnSpc>
                <a:spcPct val="150000"/>
              </a:lnSpc>
            </a:pPr>
            <a:r>
              <a:rPr lang="en-US" dirty="0"/>
              <a:t>Big Data</a:t>
            </a:r>
          </a:p>
          <a:p>
            <a:pPr>
              <a:lnSpc>
                <a:spcPct val="150000"/>
              </a:lnSpc>
            </a:pPr>
            <a:r>
              <a:rPr lang="en-US" dirty="0"/>
              <a:t>Broader Perspective, OAI, 5S</a:t>
            </a:r>
          </a:p>
          <a:p>
            <a:pPr>
              <a:lnSpc>
                <a:spcPct val="150000"/>
              </a:lnSpc>
            </a:pPr>
            <a:r>
              <a:rPr lang="en-US" dirty="0"/>
              <a:t>Scenarios</a:t>
            </a:r>
          </a:p>
          <a:p>
            <a:pPr>
              <a:lnSpc>
                <a:spcPct val="150000"/>
              </a:lnSpc>
            </a:pPr>
            <a:r>
              <a:rPr lang="en-US" dirty="0"/>
              <a:t>Need-based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B6B08E-1094-4B36-BD5E-E918FD6C313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9507" name="Oval 2"/>
          <p:cNvSpPr>
            <a:spLocks noChangeArrowheads="1"/>
          </p:cNvSpPr>
          <p:nvPr/>
        </p:nvSpPr>
        <p:spPr bwMode="auto">
          <a:xfrm>
            <a:off x="603730" y="4188620"/>
            <a:ext cx="8229600" cy="252283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Oval 3"/>
          <p:cNvSpPr>
            <a:spLocks noChangeArrowheads="1"/>
          </p:cNvSpPr>
          <p:nvPr/>
        </p:nvSpPr>
        <p:spPr bwMode="auto">
          <a:xfrm>
            <a:off x="482008" y="752135"/>
            <a:ext cx="8229600" cy="17986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de-DE" sz="2400" b="0">
              <a:latin typeface="Times New Roman" pitchFamily="18" charset="0"/>
            </a:endParaRPr>
          </a:p>
        </p:txBody>
      </p:sp>
      <p:sp>
        <p:nvSpPr>
          <p:cNvPr id="149509" name="AutoShape 4"/>
          <p:cNvSpPr>
            <a:spLocks noChangeArrowheads="1"/>
          </p:cNvSpPr>
          <p:nvPr/>
        </p:nvSpPr>
        <p:spPr bwMode="auto">
          <a:xfrm>
            <a:off x="2755901" y="5502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AutoShape 5"/>
          <p:cNvSpPr>
            <a:spLocks noChangeArrowheads="1"/>
          </p:cNvSpPr>
          <p:nvPr/>
        </p:nvSpPr>
        <p:spPr bwMode="auto">
          <a:xfrm>
            <a:off x="4266960" y="4243246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1" name="AutoShape 6"/>
          <p:cNvSpPr>
            <a:spLocks noChangeArrowheads="1"/>
          </p:cNvSpPr>
          <p:nvPr/>
        </p:nvSpPr>
        <p:spPr bwMode="auto">
          <a:xfrm>
            <a:off x="5094915" y="5258274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2" name="AutoShape 7"/>
          <p:cNvSpPr>
            <a:spLocks noChangeArrowheads="1"/>
          </p:cNvSpPr>
          <p:nvPr/>
        </p:nvSpPr>
        <p:spPr bwMode="auto">
          <a:xfrm>
            <a:off x="6688137" y="5451668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AutoShape 8"/>
          <p:cNvSpPr>
            <a:spLocks noChangeArrowheads="1"/>
          </p:cNvSpPr>
          <p:nvPr/>
        </p:nvSpPr>
        <p:spPr bwMode="auto">
          <a:xfrm>
            <a:off x="2828926" y="5848350"/>
            <a:ext cx="446087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AutoShape 9"/>
          <p:cNvSpPr>
            <a:spLocks noChangeArrowheads="1"/>
          </p:cNvSpPr>
          <p:nvPr/>
        </p:nvSpPr>
        <p:spPr bwMode="auto">
          <a:xfrm>
            <a:off x="4341572" y="4589321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5" name="AutoShape 10"/>
          <p:cNvSpPr>
            <a:spLocks noChangeArrowheads="1"/>
          </p:cNvSpPr>
          <p:nvPr/>
        </p:nvSpPr>
        <p:spPr bwMode="auto">
          <a:xfrm>
            <a:off x="5169527" y="5604349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6" name="AutoShape 11"/>
          <p:cNvSpPr>
            <a:spLocks noChangeArrowheads="1"/>
          </p:cNvSpPr>
          <p:nvPr/>
        </p:nvSpPr>
        <p:spPr bwMode="auto">
          <a:xfrm>
            <a:off x="6762750" y="5797743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7" name="AutoShape 12"/>
          <p:cNvSpPr>
            <a:spLocks noChangeArrowheads="1"/>
          </p:cNvSpPr>
          <p:nvPr/>
        </p:nvSpPr>
        <p:spPr bwMode="auto">
          <a:xfrm>
            <a:off x="1445622" y="147736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Discovery</a:t>
            </a:r>
          </a:p>
        </p:txBody>
      </p:sp>
      <p:sp>
        <p:nvSpPr>
          <p:cNvPr id="149518" name="AutoShape 13"/>
          <p:cNvSpPr>
            <a:spLocks noChangeArrowheads="1"/>
          </p:cNvSpPr>
          <p:nvPr/>
        </p:nvSpPr>
        <p:spPr bwMode="auto">
          <a:xfrm>
            <a:off x="3596684" y="1477360"/>
            <a:ext cx="1778000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Current</a:t>
            </a:r>
          </a:p>
          <a:p>
            <a:pPr algn="ctr"/>
            <a:r>
              <a:rPr lang="en-US" b="0">
                <a:latin typeface="Times New Roman" pitchFamily="18" charset="0"/>
              </a:rPr>
              <a:t>Awareness</a:t>
            </a:r>
          </a:p>
        </p:txBody>
      </p:sp>
      <p:sp>
        <p:nvSpPr>
          <p:cNvPr id="149519" name="AutoShape 14"/>
          <p:cNvSpPr>
            <a:spLocks noChangeArrowheads="1"/>
          </p:cNvSpPr>
          <p:nvPr/>
        </p:nvSpPr>
        <p:spPr bwMode="auto">
          <a:xfrm>
            <a:off x="5820772" y="147736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Preservation</a:t>
            </a:r>
          </a:p>
        </p:txBody>
      </p:sp>
      <p:sp>
        <p:nvSpPr>
          <p:cNvPr id="149520" name="Text Box 15"/>
          <p:cNvSpPr txBox="1">
            <a:spLocks noChangeArrowheads="1"/>
          </p:cNvSpPr>
          <p:nvPr/>
        </p:nvSpPr>
        <p:spPr bwMode="auto">
          <a:xfrm>
            <a:off x="3272834" y="859823"/>
            <a:ext cx="27813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Service Providers</a:t>
            </a:r>
          </a:p>
        </p:txBody>
      </p:sp>
      <p:sp>
        <p:nvSpPr>
          <p:cNvPr id="149521" name="Text Box 16"/>
          <p:cNvSpPr txBox="1">
            <a:spLocks noChangeArrowheads="1"/>
          </p:cNvSpPr>
          <p:nvPr/>
        </p:nvSpPr>
        <p:spPr bwMode="auto">
          <a:xfrm>
            <a:off x="3500438" y="6245225"/>
            <a:ext cx="2390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Data Providers</a:t>
            </a:r>
          </a:p>
        </p:txBody>
      </p:sp>
      <p:grpSp>
        <p:nvGrpSpPr>
          <p:cNvPr id="149522" name="Group 17"/>
          <p:cNvGrpSpPr>
            <a:grpSpLocks/>
          </p:cNvGrpSpPr>
          <p:nvPr/>
        </p:nvGrpSpPr>
        <p:grpSpPr bwMode="auto">
          <a:xfrm>
            <a:off x="3972920" y="2579369"/>
            <a:ext cx="1247775" cy="1590675"/>
            <a:chOff x="2400" y="2159"/>
            <a:chExt cx="786" cy="1002"/>
          </a:xfrm>
        </p:grpSpPr>
        <p:sp>
          <p:nvSpPr>
            <p:cNvPr id="149524" name="AutoShape 18"/>
            <p:cNvSpPr>
              <a:spLocks noChangeArrowheads="1"/>
            </p:cNvSpPr>
            <p:nvPr/>
          </p:nvSpPr>
          <p:spPr bwMode="auto">
            <a:xfrm>
              <a:off x="2400" y="2159"/>
              <a:ext cx="786" cy="1002"/>
            </a:xfrm>
            <a:prstGeom prst="upArrow">
              <a:avLst>
                <a:gd name="adj1" fmla="val 50000"/>
                <a:gd name="adj2" fmla="val 3187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5" name="Text Box 19"/>
            <p:cNvSpPr txBox="1">
              <a:spLocks noChangeArrowheads="1"/>
            </p:cNvSpPr>
            <p:nvPr/>
          </p:nvSpPr>
          <p:spPr bwMode="auto">
            <a:xfrm rot="5355655">
              <a:off x="2384" y="2508"/>
              <a:ext cx="8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b="0" dirty="0">
                  <a:latin typeface="Comic Sans MS" pitchFamily="66" charset="0"/>
                </a:rPr>
                <a:t>Metadata</a:t>
              </a:r>
            </a:p>
            <a:p>
              <a:r>
                <a:rPr lang="en-US" b="0" dirty="0">
                  <a:latin typeface="Comic Sans MS" pitchFamily="66" charset="0"/>
                </a:rPr>
                <a:t>harvesting</a:t>
              </a:r>
            </a:p>
          </p:txBody>
        </p:sp>
      </p:grpSp>
      <p:sp>
        <p:nvSpPr>
          <p:cNvPr id="149523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909637"/>
          </a:xfrm>
          <a:noFill/>
        </p:spPr>
        <p:txBody>
          <a:bodyPr/>
          <a:lstStyle/>
          <a:p>
            <a:pPr eaLnBrk="1" hangingPunct="1"/>
            <a:r>
              <a:rPr lang="en-US" dirty="0"/>
              <a:t>The World According to OAI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0878A6-ED44-5C41-A07F-DAF38E14DA87}"/>
              </a:ext>
            </a:extLst>
          </p:cNvPr>
          <p:cNvCxnSpPr>
            <a:cxnSpLocks/>
          </p:cNvCxnSpPr>
          <p:nvPr/>
        </p:nvCxnSpPr>
        <p:spPr bwMode="auto">
          <a:xfrm flipV="1">
            <a:off x="3361809" y="5211621"/>
            <a:ext cx="1123875" cy="3819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930F65-9C09-5D44-A6D2-3FD38A3A76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87052" y="5469454"/>
            <a:ext cx="992391" cy="122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CF9024-6933-4243-BB16-3B1CE7E51D3B}"/>
              </a:ext>
            </a:extLst>
          </p:cNvPr>
          <p:cNvCxnSpPr>
            <a:cxnSpLocks/>
            <a:endCxn id="149510" idx="3"/>
          </p:cNvCxnSpPr>
          <p:nvPr/>
        </p:nvCxnSpPr>
        <p:spPr bwMode="auto">
          <a:xfrm flipH="1" flipV="1">
            <a:off x="4563823" y="5211621"/>
            <a:ext cx="522232" cy="147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1890713" y="552450"/>
            <a:ext cx="9144000" cy="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9396" name="Picture 3" descr="UCLA_DL_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92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6310311" y="4800600"/>
            <a:ext cx="2819401" cy="193899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0" dirty="0" err="1">
                <a:cs typeface="Arial" pitchFamily="34" charset="0"/>
              </a:rPr>
              <a:t>Borgman</a:t>
            </a:r>
            <a:r>
              <a:rPr lang="en-US" sz="2000" b="0" dirty="0">
                <a:cs typeface="Arial" pitchFamily="34" charset="0"/>
              </a:rPr>
              <a:t> et al.:</a:t>
            </a:r>
          </a:p>
          <a:p>
            <a:pPr eaLnBrk="0" hangingPunct="0"/>
            <a:r>
              <a:rPr lang="en-US" sz="2000" b="0" dirty="0">
                <a:cs typeface="Arial" pitchFamily="34" charset="0"/>
              </a:rPr>
              <a:t>Workshop Report on</a:t>
            </a:r>
          </a:p>
          <a:p>
            <a:pPr eaLnBrk="0" hangingPunct="0"/>
            <a:r>
              <a:rPr lang="en-US" sz="2000" b="0" dirty="0">
                <a:cs typeface="Arial" pitchFamily="34" charset="0"/>
              </a:rPr>
              <a:t>Social Aspects of</a:t>
            </a:r>
          </a:p>
          <a:p>
            <a:pPr eaLnBrk="0" hangingPunct="0"/>
            <a:r>
              <a:rPr lang="en-US" sz="2000" b="0" dirty="0">
                <a:cs typeface="Arial" pitchFamily="34" charset="0"/>
              </a:rPr>
              <a:t>Digital Libraries: 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0" dirty="0">
                <a:cs typeface="Arial" pitchFamily="34" charset="0"/>
              </a:rPr>
              <a:t>http://</a:t>
            </a:r>
            <a:r>
              <a:rPr lang="en-US" sz="2000" b="0" dirty="0" err="1">
                <a:cs typeface="Arial" pitchFamily="34" charset="0"/>
              </a:rPr>
              <a:t>www.dlib.org</a:t>
            </a:r>
            <a:r>
              <a:rPr lang="en-US" sz="2000" b="0" dirty="0">
                <a:cs typeface="Arial" pitchFamily="34" charset="0"/>
              </a:rPr>
              <a:t>/</a:t>
            </a:r>
            <a:r>
              <a:rPr lang="en-US" sz="2000" b="0" dirty="0" err="1">
                <a:cs typeface="Arial" pitchFamily="34" charset="0"/>
              </a:rPr>
              <a:t>dlib</a:t>
            </a:r>
            <a:r>
              <a:rPr lang="en-US" sz="2000" b="0" dirty="0">
                <a:cs typeface="Arial" pitchFamily="34" charset="0"/>
              </a:rPr>
              <a:t>/january97/01clips.html</a:t>
            </a:r>
            <a:endParaRPr lang="en-US" sz="2000" b="0" dirty="0">
              <a:latin typeface="Times New Roman" pitchFamily="18" charset="0"/>
            </a:endParaRP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6613525" y="196850"/>
            <a:ext cx="2571750" cy="17399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Times New Roman" pitchFamily="18" charset="0"/>
              </a:rPr>
              <a:t>Information</a:t>
            </a:r>
          </a:p>
          <a:p>
            <a:pPr eaLnBrk="0" hangingPunct="0"/>
            <a:r>
              <a:rPr lang="en-US" sz="3600">
                <a:latin typeface="Times New Roman" pitchFamily="18" charset="0"/>
              </a:rPr>
              <a:t>Life</a:t>
            </a:r>
          </a:p>
          <a:p>
            <a:pPr eaLnBrk="0" hangingPunct="0"/>
            <a:r>
              <a:rPr lang="en-US" sz="3600">
                <a:latin typeface="Times New Roman" pitchFamily="18" charset="0"/>
              </a:rPr>
              <a:t>Cycle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423E3-9458-495A-B96C-3C2998F43C9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/>
              <a:t>Information Life Cycle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Modifying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Indexing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Retrieving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Networking</a:t>
            </a: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/ Mining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Filtering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Creating</a:t>
            </a:r>
          </a:p>
        </p:txBody>
      </p:sp>
      <p:sp>
        <p:nvSpPr>
          <p:cNvPr id="60427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60428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60429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60430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34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5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60436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8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  <p:extLst>
      <p:ext uri="{BB962C8B-B14F-4D97-AF65-F5344CB8AC3E}">
        <p14:creationId xmlns:p14="http://schemas.microsoft.com/office/powerpoint/2010/main" val="4000243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AC52BC-05B0-4445-8FC6-38DFE9274DA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53327"/>
              </p:ext>
            </p:extLst>
          </p:nvPr>
        </p:nvGraphicFramePr>
        <p:xfrm>
          <a:off x="1371600" y="987425"/>
          <a:ext cx="78232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" name="Slide" r:id="rId4" imgW="4549680" imgH="3413160" progId="PowerPoint.Slide.8">
                  <p:embed/>
                </p:oleObj>
              </mc:Choice>
              <mc:Fallback>
                <p:oleObj name="Slide" r:id="rId4" imgW="4549680" imgH="341316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87425"/>
                        <a:ext cx="78232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8382000" cy="914400"/>
          </a:xfrm>
        </p:spPr>
        <p:txBody>
          <a:bodyPr/>
          <a:lstStyle/>
          <a:p>
            <a:pPr eaLnBrk="1" hangingPunct="1"/>
            <a:r>
              <a:rPr lang="en-US" sz="3600" dirty="0"/>
              <a:t>Quality and the Information Life Cycle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B0DBD6-5310-4BDD-B3EC-B8BE97B27C7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838200"/>
          </a:xfrm>
        </p:spPr>
        <p:txBody>
          <a:bodyPr/>
          <a:lstStyle/>
          <a:p>
            <a:pPr eaLnBrk="1" hangingPunct="1"/>
            <a:r>
              <a:rPr lang="en-US"/>
              <a:t>Quality Dimensions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1828800" y="838200"/>
          <a:ext cx="12039600" cy="848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1" name="Document" r:id="rId4" imgW="7480800" imgH="5019840" progId="Word.Document.8">
                  <p:embed/>
                </p:oleObj>
              </mc:Choice>
              <mc:Fallback>
                <p:oleObj name="Document" r:id="rId4" imgW="7480800" imgH="501984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12039600" cy="848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7CB682-20B0-4DAE-AEB6-237A255CD90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FF6600"/>
                </a:solidFill>
              </a:rPr>
              <a:t>5S Layers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2590800" y="16002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Societies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2590800" y="26670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Scenarios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2590800" y="36576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Spaces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2590800" y="46482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Structures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2590800" y="56388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Streams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22272-4A2F-4E80-A27B-FB6F8E1E01E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dirty="0"/>
              <a:t>   Informal </a:t>
            </a:r>
            <a:r>
              <a:rPr lang="en-US" sz="6600" dirty="0"/>
              <a:t>5S</a:t>
            </a:r>
            <a:r>
              <a:rPr lang="en-US" dirty="0"/>
              <a:t> &amp; DL Definitions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sz="3600" dirty="0"/>
              <a:t>DLs are complex systems that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help satisfy info needs of users (</a:t>
            </a:r>
            <a:r>
              <a:rPr lang="en-US" b="1" dirty="0"/>
              <a:t>societies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provide info services (</a:t>
            </a:r>
            <a:r>
              <a:rPr lang="en-US" b="1" dirty="0"/>
              <a:t>scenarios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organize info in usable ways (</a:t>
            </a:r>
            <a:r>
              <a:rPr lang="en-US" b="1" dirty="0"/>
              <a:t>structures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present info in usable ways (</a:t>
            </a:r>
            <a:r>
              <a:rPr lang="en-US" b="1" dirty="0"/>
              <a:t>spaces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communicate info with users (</a:t>
            </a:r>
            <a:r>
              <a:rPr lang="en-US" b="1" dirty="0"/>
              <a:t>streams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209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FC1AB-9F4E-44DB-A2C8-D97C3DED318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4D2D3-BD03-7440-9420-1AE6C8130A14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28194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21FB6F-62F5-F146-98AE-82843295B216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36576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2EF1BF-D712-3B40-BA7A-198272B9A215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38862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C1BF68-27D8-A74D-B9C7-2008AE1B9170}"/>
              </a:ext>
            </a:extLst>
          </p:cNvPr>
          <p:cNvCxnSpPr>
            <a:cxnSpLocks/>
          </p:cNvCxnSpPr>
          <p:nvPr/>
        </p:nvCxnSpPr>
        <p:spPr bwMode="auto">
          <a:xfrm flipH="1">
            <a:off x="304800" y="41910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40616E-C1B7-E94D-9BFD-83EB09B7BFC5}"/>
              </a:ext>
            </a:extLst>
          </p:cNvPr>
          <p:cNvCxnSpPr>
            <a:cxnSpLocks/>
          </p:cNvCxnSpPr>
          <p:nvPr/>
        </p:nvCxnSpPr>
        <p:spPr bwMode="auto">
          <a:xfrm>
            <a:off x="8686800" y="44958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3D6B54-7DE8-2840-B71C-EAB9B29721F6}"/>
              </a:ext>
            </a:extLst>
          </p:cNvPr>
          <p:cNvCxnSpPr>
            <a:cxnSpLocks/>
          </p:cNvCxnSpPr>
          <p:nvPr/>
        </p:nvCxnSpPr>
        <p:spPr bwMode="auto">
          <a:xfrm>
            <a:off x="8763000" y="3962400"/>
            <a:ext cx="228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F77FA-891C-7B48-B845-C9C2B843F126}"/>
              </a:ext>
            </a:extLst>
          </p:cNvPr>
          <p:cNvCxnSpPr>
            <a:cxnSpLocks/>
          </p:cNvCxnSpPr>
          <p:nvPr/>
        </p:nvCxnSpPr>
        <p:spPr bwMode="auto">
          <a:xfrm>
            <a:off x="8686800" y="2590800"/>
            <a:ext cx="304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stealth" w="lg" len="lg"/>
            <a:tailEnd type="none" w="med" len="med"/>
          </a:ln>
          <a:effectLst/>
        </p:spPr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A1E39551-1A6B-5146-B283-CBA21BA590C2}"/>
              </a:ext>
            </a:extLst>
          </p:cNvPr>
          <p:cNvSpPr txBox="1">
            <a:spLocks/>
          </p:cNvSpPr>
          <p:nvPr/>
        </p:nvSpPr>
        <p:spPr>
          <a:xfrm>
            <a:off x="457200" y="-4572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kern="0" dirty="0"/>
              <a:t>Supporting Services across the Lifecycle</a:t>
            </a:r>
          </a:p>
        </p:txBody>
      </p:sp>
    </p:spTree>
    <p:extLst>
      <p:ext uri="{BB962C8B-B14F-4D97-AF65-F5344CB8AC3E}">
        <p14:creationId xmlns:p14="http://schemas.microsoft.com/office/powerpoint/2010/main" val="2557796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8DAA-1BDC-BB41-ABE2-A9077CCC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r>
              <a:rPr lang="en-US" sz="4800" b="1" dirty="0"/>
              <a:t>Scenarios</a:t>
            </a:r>
            <a:r>
              <a:rPr lang="en-US" sz="3600" dirty="0"/>
              <a:t> of Future Use of ETD DLs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D6AE-8774-1545-B315-BD9918FB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066800"/>
            <a:ext cx="8763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Building DLs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Open problem -&gt; plan for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Problem -&gt; list of references, related ETDs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Bibliography -&gt; clusters -&gt; lit. review chapter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Faculty seminar based on ETDs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Final defense -&gt; told missing cites of related ETDs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Promotion: impact of candidate’s students ETDs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Library IR assessment -&gt; logs -&gt; use by</a:t>
            </a:r>
          </a:p>
          <a:p>
            <a:pPr marL="914400" lvl="1" indent="-514350"/>
            <a:r>
              <a:rPr lang="en-US" dirty="0"/>
              <a:t>Local grad students, faculty, undergrads</a:t>
            </a:r>
          </a:p>
          <a:p>
            <a:pPr marL="914400" lvl="1" indent="-514350"/>
            <a:r>
              <a:rPr lang="en-US" dirty="0"/>
              <a:t>By highly-rated universities (worldwide)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7FAC-4A23-A447-9D24-54B1CB8D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19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8DAA-1BDC-BB41-ABE2-A9077CCC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r>
              <a:rPr lang="en-US" sz="3600" dirty="0"/>
              <a:t>Scenarios of Future Use: 1) Building DLs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D6AE-8774-1545-B315-BD9918FB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UX: Customer discovery: subject-matter experts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UX: Validated list of:</a:t>
            </a:r>
          </a:p>
          <a:p>
            <a:pPr marL="914400" lvl="1" indent="-514350"/>
            <a:r>
              <a:rPr lang="en-US" sz="2400" dirty="0"/>
              <a:t>Jobs-to-be-done, tasks, sub-tasks, goals, sub-goals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DL software developer: knowledge graph mapping:</a:t>
            </a:r>
          </a:p>
          <a:p>
            <a:pPr marL="914400" lvl="1" indent="-514350"/>
            <a:r>
              <a:rPr lang="en-US" sz="2400" dirty="0"/>
              <a:t>Goals, sub-goals, tasks, sub-tasks</a:t>
            </a:r>
          </a:p>
          <a:p>
            <a:pPr marL="914400" lvl="1" indent="-514350"/>
            <a:r>
              <a:rPr lang="en-US" sz="2400" dirty="0"/>
              <a:t>Workflows of services: Existing, Desired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Product manager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Operations (DevOps with CI/CD)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Curators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(Doctoral work of Prashant Chandrasekar, 2021)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7FAC-4A23-A447-9D24-54B1CB8D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7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/>
              <a:t>Acknowledgements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000" dirty="0"/>
              <a:t>ETD 2020 organizers, NDLTD, and Worldwide ETD Initiative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Mentors (</a:t>
            </a:r>
            <a:r>
              <a:rPr lang="en-US" sz="2000" dirty="0" err="1"/>
              <a:t>Licklider</a:t>
            </a:r>
            <a:r>
              <a:rPr lang="en-US" sz="2000" dirty="0"/>
              <a:t>, Kessler, Salton); IMLS, NSF, and other sponsors</a:t>
            </a:r>
            <a:endParaRPr lang="en-US" sz="1200" dirty="0"/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Virginia Tech, CS, Digital Library Research Laboratory (DLRL)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Students, colleagues, co-investigators (selected): </a:t>
            </a:r>
            <a:r>
              <a:rPr lang="en-US" sz="2000" dirty="0" err="1"/>
              <a:t>Eman</a:t>
            </a:r>
            <a:r>
              <a:rPr lang="en-US" sz="2000" dirty="0"/>
              <a:t> Abdelrahman, Monika Akbar, Hamed </a:t>
            </a:r>
            <a:r>
              <a:rPr lang="en-US" sz="2000" dirty="0" err="1"/>
              <a:t>Alhoori</a:t>
            </a:r>
            <a:r>
              <a:rPr lang="en-US" sz="2000" dirty="0"/>
              <a:t>, Pranav Angara, Ashish </a:t>
            </a:r>
            <a:r>
              <a:rPr lang="en-US" sz="2000" dirty="0" err="1"/>
              <a:t>Baghudana</a:t>
            </a:r>
            <a:r>
              <a:rPr lang="en-US" sz="2000" dirty="0"/>
              <a:t>, Bipasha Banerjee, Boots Cassel, Saurabh Chakravarty, Prashant Chandrasekar, </a:t>
            </a:r>
            <a:r>
              <a:rPr lang="en-US" sz="2000" dirty="0" err="1"/>
              <a:t>Satvik</a:t>
            </a:r>
            <a:r>
              <a:rPr lang="en-US" sz="2000" dirty="0"/>
              <a:t> </a:t>
            </a:r>
            <a:r>
              <a:rPr lang="en-US" sz="2000" dirty="0" err="1"/>
              <a:t>Chekuri</a:t>
            </a:r>
            <a:r>
              <a:rPr lang="en-US" sz="2000" dirty="0"/>
              <a:t>, </a:t>
            </a:r>
            <a:r>
              <a:rPr lang="en-US" sz="2000" dirty="0" err="1"/>
              <a:t>Yinlin</a:t>
            </a:r>
            <a:r>
              <a:rPr lang="en-US" sz="2000" dirty="0"/>
              <a:t> Chen, Kiran </a:t>
            </a:r>
            <a:r>
              <a:rPr lang="en-US" sz="2000" dirty="0" err="1"/>
              <a:t>Chitturi</a:t>
            </a:r>
            <a:r>
              <a:rPr lang="en-US" sz="2000" dirty="0"/>
              <a:t>, Alexandre Falcao, </a:t>
            </a:r>
            <a:r>
              <a:rPr lang="en-US" sz="2000" dirty="0" err="1"/>
              <a:t>Weiguo</a:t>
            </a:r>
            <a:r>
              <a:rPr lang="en-US" sz="2000" dirty="0"/>
              <a:t> Fan, Eric </a:t>
            </a:r>
            <a:r>
              <a:rPr lang="en-US" sz="2000" dirty="0" err="1"/>
              <a:t>Fouh</a:t>
            </a:r>
            <a:r>
              <a:rPr lang="en-US" sz="2000" dirty="0"/>
              <a:t>, Chris Franck, Rick </a:t>
            </a:r>
            <a:r>
              <a:rPr lang="en-US" sz="2000" dirty="0" err="1"/>
              <a:t>Furuta</a:t>
            </a:r>
            <a:r>
              <a:rPr lang="en-US" sz="2000" dirty="0"/>
              <a:t>, Lee Giles, Marcos André Gonçalves, Doug Gorton, Islam </a:t>
            </a:r>
            <a:r>
              <a:rPr lang="en-US" sz="2000" dirty="0" err="1"/>
              <a:t>Harb</a:t>
            </a:r>
            <a:r>
              <a:rPr lang="en-US" sz="2000" dirty="0"/>
              <a:t>, </a:t>
            </a:r>
            <a:r>
              <a:rPr lang="en-US" sz="2000" dirty="0" err="1"/>
              <a:t>S.M.Shamimul</a:t>
            </a:r>
            <a:r>
              <a:rPr lang="en-US" sz="2000" dirty="0"/>
              <a:t> Hasan, Michael Hsiao, Bill Ingram, </a:t>
            </a:r>
            <a:r>
              <a:rPr lang="en-US" sz="2000" dirty="0" err="1"/>
              <a:t>Palakh</a:t>
            </a:r>
            <a:r>
              <a:rPr lang="en-US" sz="2000" dirty="0"/>
              <a:t> Jude, </a:t>
            </a:r>
            <a:r>
              <a:rPr lang="en-US" sz="2000" dirty="0" err="1"/>
              <a:t>Adheesh</a:t>
            </a:r>
            <a:r>
              <a:rPr lang="en-US" sz="2000" dirty="0"/>
              <a:t> </a:t>
            </a:r>
            <a:r>
              <a:rPr lang="en-US" sz="2000" dirty="0" err="1"/>
              <a:t>Juvekar</a:t>
            </a:r>
            <a:r>
              <a:rPr lang="en-US" sz="2000" dirty="0"/>
              <a:t>, </a:t>
            </a:r>
            <a:r>
              <a:rPr lang="en-US" sz="2000" dirty="0" err="1"/>
              <a:t>Sampanna</a:t>
            </a:r>
            <a:r>
              <a:rPr lang="en-US" sz="2000" dirty="0"/>
              <a:t> </a:t>
            </a:r>
            <a:r>
              <a:rPr lang="en-US" sz="2000" dirty="0" err="1"/>
              <a:t>Kahu</a:t>
            </a:r>
            <a:r>
              <a:rPr lang="en-US" sz="2000" dirty="0"/>
              <a:t>, Tarek </a:t>
            </a:r>
            <a:r>
              <a:rPr lang="en-US" sz="2000" dirty="0" err="1"/>
              <a:t>Kanan</a:t>
            </a:r>
            <a:r>
              <a:rPr lang="en-US" sz="2000" dirty="0"/>
              <a:t>, Ola </a:t>
            </a:r>
            <a:r>
              <a:rPr lang="en-US" sz="2000" dirty="0" err="1"/>
              <a:t>Karajeh</a:t>
            </a:r>
            <a:r>
              <a:rPr lang="en-US" sz="2000" dirty="0"/>
              <a:t>, Andrea Kavanaugh, Martin Klein, </a:t>
            </a:r>
            <a:r>
              <a:rPr lang="en-US" sz="2000" dirty="0" err="1"/>
              <a:t>Harinni</a:t>
            </a:r>
            <a:r>
              <a:rPr lang="en-US" sz="2000" dirty="0"/>
              <a:t> Kumar, Spencer Lee, </a:t>
            </a:r>
            <a:r>
              <a:rPr lang="en-US" sz="2000" dirty="0" err="1"/>
              <a:t>Sunshin</a:t>
            </a:r>
            <a:r>
              <a:rPr lang="en-US" sz="2000" dirty="0"/>
              <a:t> Lee, Jonathan </a:t>
            </a:r>
            <a:r>
              <a:rPr lang="en-US" sz="2000" dirty="0" err="1"/>
              <a:t>Leidig</a:t>
            </a:r>
            <a:r>
              <a:rPr lang="en-US" sz="2000" dirty="0"/>
              <a:t>, Lin </a:t>
            </a:r>
            <a:r>
              <a:rPr lang="en-US" sz="2000" dirty="0" err="1"/>
              <a:t>Tzy</a:t>
            </a:r>
            <a:r>
              <a:rPr lang="en-US" sz="2000" dirty="0"/>
              <a:t> Li, </a:t>
            </a:r>
            <a:r>
              <a:rPr lang="en-US" sz="2000" dirty="0" err="1"/>
              <a:t>Liuqing</a:t>
            </a:r>
            <a:r>
              <a:rPr lang="en-US" sz="2000" dirty="0"/>
              <a:t> Li, Yi Ma, </a:t>
            </a:r>
            <a:r>
              <a:rPr lang="en-US" sz="2000" dirty="0" err="1"/>
              <a:t>Yufeng</a:t>
            </a:r>
            <a:r>
              <a:rPr lang="en-US" sz="2000" dirty="0"/>
              <a:t> Ma, Mohamed Magdy, </a:t>
            </a:r>
            <a:r>
              <a:rPr lang="en-US" sz="2000" dirty="0" err="1"/>
              <a:t>Shivam</a:t>
            </a:r>
            <a:r>
              <a:rPr lang="en-US" sz="2000" dirty="0"/>
              <a:t> Maharshi, Madhav </a:t>
            </a:r>
            <a:r>
              <a:rPr lang="en-US" sz="2000" dirty="0" err="1"/>
              <a:t>Marathe</a:t>
            </a:r>
            <a:r>
              <a:rPr lang="en-US" sz="2000" dirty="0"/>
              <a:t>, Gary </a:t>
            </a:r>
            <a:r>
              <a:rPr lang="en-US" sz="2000" dirty="0" err="1"/>
              <a:t>Marchionini</a:t>
            </a:r>
            <a:r>
              <a:rPr lang="en-US" sz="2000" dirty="0"/>
              <a:t>, Paul Mather, </a:t>
            </a:r>
            <a:r>
              <a:rPr lang="en-US" sz="2000" dirty="0" err="1"/>
              <a:t>Maanav</a:t>
            </a:r>
            <a:r>
              <a:rPr lang="en-US" sz="2000" dirty="0"/>
              <a:t> Mehrotra, Uma Murthy, Pranav </a:t>
            </a:r>
            <a:r>
              <a:rPr lang="en-US" sz="2000" dirty="0" err="1"/>
              <a:t>Nakate</a:t>
            </a:r>
            <a:r>
              <a:rPr lang="en-US" sz="2000" dirty="0"/>
              <a:t>, Michael Nelson, </a:t>
            </a:r>
            <a:r>
              <a:rPr lang="en-US" sz="2000" dirty="0" err="1"/>
              <a:t>Sanghee</a:t>
            </a:r>
            <a:r>
              <a:rPr lang="en-US" sz="2000" dirty="0"/>
              <a:t> Oh, Sung </a:t>
            </a:r>
            <a:r>
              <a:rPr lang="en-US" sz="2000" dirty="0" err="1"/>
              <a:t>Hee</a:t>
            </a:r>
            <a:r>
              <a:rPr lang="en-US" sz="2000" dirty="0"/>
              <a:t> Park, </a:t>
            </a:r>
            <a:r>
              <a:rPr lang="en-US" sz="2000" dirty="0" err="1"/>
              <a:t>Supritha</a:t>
            </a:r>
            <a:r>
              <a:rPr lang="en-US" sz="2000" dirty="0"/>
              <a:t> Patil, </a:t>
            </a:r>
            <a:r>
              <a:rPr lang="en-US" sz="2000" dirty="0" err="1"/>
              <a:t>Denilson</a:t>
            </a:r>
            <a:r>
              <a:rPr lang="en-US" sz="2000" dirty="0"/>
              <a:t> Pereira, Jeff Pomerantz, </a:t>
            </a:r>
            <a:r>
              <a:rPr lang="en-US" sz="2000" dirty="0" err="1"/>
              <a:t>Naren</a:t>
            </a:r>
            <a:r>
              <a:rPr lang="en-US" sz="2000" dirty="0"/>
              <a:t> Ramakrishnan, </a:t>
            </a:r>
            <a:r>
              <a:rPr lang="en-US" sz="2000" dirty="0" err="1"/>
              <a:t>Sagnik</a:t>
            </a:r>
            <a:r>
              <a:rPr lang="en-US" sz="2000" dirty="0"/>
              <a:t> Ray-Choudhury, Chandan Reddy, Rao Shen, </a:t>
            </a:r>
            <a:r>
              <a:rPr lang="en-US" sz="2000" dirty="0" err="1"/>
              <a:t>Ziqian</a:t>
            </a:r>
            <a:r>
              <a:rPr lang="en-US" sz="2000" dirty="0"/>
              <a:t> Song, Venkat Srinivasan, Hussein Suleman, Ricardo Torres, Adithya </a:t>
            </a:r>
            <a:r>
              <a:rPr lang="en-US" sz="2000" dirty="0" err="1"/>
              <a:t>Upadhya</a:t>
            </a:r>
            <a:r>
              <a:rPr lang="en-US" sz="2000" dirty="0"/>
              <a:t>, Saket </a:t>
            </a:r>
            <a:r>
              <a:rPr lang="en-US" sz="2000" dirty="0" err="1"/>
              <a:t>Vishwasrao</a:t>
            </a:r>
            <a:r>
              <a:rPr lang="en-US" sz="2000" dirty="0"/>
              <a:t>, </a:t>
            </a:r>
            <a:r>
              <a:rPr lang="en-US" sz="2000" dirty="0" err="1"/>
              <a:t>Xinyue</a:t>
            </a:r>
            <a:r>
              <a:rPr lang="en-US" sz="2000" dirty="0"/>
              <a:t> Wang, Barbara </a:t>
            </a:r>
            <a:r>
              <a:rPr lang="en-US" sz="2000" dirty="0" err="1"/>
              <a:t>Wildemuth</a:t>
            </a:r>
            <a:r>
              <a:rPr lang="en-US" sz="2000" dirty="0"/>
              <a:t>, Jian Wu, </a:t>
            </a:r>
            <a:r>
              <a:rPr lang="en-US" sz="2000" dirty="0" err="1"/>
              <a:t>Zhiwu</a:t>
            </a:r>
            <a:r>
              <a:rPr lang="en-US" sz="2000" dirty="0"/>
              <a:t> </a:t>
            </a:r>
            <a:r>
              <a:rPr lang="en-US" sz="2000" dirty="0" err="1"/>
              <a:t>Xie</a:t>
            </a:r>
            <a:r>
              <a:rPr lang="en-US" sz="2000" dirty="0"/>
              <a:t>, </a:t>
            </a:r>
            <a:r>
              <a:rPr lang="en-US" sz="2000" dirty="0" err="1"/>
              <a:t>Seungwon</a:t>
            </a:r>
            <a:r>
              <a:rPr lang="en-US" sz="2000" dirty="0"/>
              <a:t> Yang, Xuan Zhang, ...</a:t>
            </a:r>
          </a:p>
          <a:p>
            <a:pPr eaLnBrk="1" hangingPunct="1">
              <a:spcBef>
                <a:spcPts val="300"/>
              </a:spcBef>
            </a:pPr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8DAA-1BDC-BB41-ABE2-A9077CCC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sz="3600" dirty="0"/>
              <a:t>Scenarios of Future Use: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2800" dirty="0"/>
              <a:t>2) Open problem -&gt; plan for research</a:t>
            </a:r>
            <a:br>
              <a:rPr lang="en-US" sz="36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D6AE-8774-1545-B315-BD9918FB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Student volunteers to test the new DL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Goal: find problem to solve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Explains her interest and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Receives extracts from related ETDs:</a:t>
            </a:r>
          </a:p>
          <a:p>
            <a:pPr marL="914400" lvl="1" indent="-514350"/>
            <a:r>
              <a:rPr lang="en-US" sz="2400" dirty="0"/>
              <a:t>open problems, planned future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Selects top 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Receives list of related ETDs, each with 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Fetches and studies 2 ETDs from the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Meets advisor to devise research plan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7FAC-4A23-A447-9D24-54B1CB8D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2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1C61-40FD-9B4A-A475-6341D650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sz="6600" b="1" dirty="0"/>
              <a:t>Need-based Building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319EA-0E3C-E340-A6E6-CC65CBD9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1ABF9-E654-43E8-BD98-865D43B194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F45FE-D0C6-3D4A-B230-A39278AC1D0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305800" cy="48006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b="0" kern="0" dirty="0"/>
              <a:t>Survey</a:t>
            </a:r>
          </a:p>
          <a:p>
            <a:pPr eaLnBrk="1" hangingPunct="1"/>
            <a:r>
              <a:rPr lang="en-US" b="0" kern="0" dirty="0" err="1"/>
              <a:t>ContentMine</a:t>
            </a:r>
            <a:endParaRPr lang="en-US" b="0" kern="0" dirty="0"/>
          </a:p>
          <a:p>
            <a:pPr eaLnBrk="1" hangingPunct="1"/>
            <a:r>
              <a:rPr lang="en-US" b="0" kern="0" dirty="0"/>
              <a:t>Supporting Services across the Lifecycle</a:t>
            </a:r>
          </a:p>
          <a:p>
            <a:pPr eaLnBrk="1" hangingPunct="1"/>
            <a:r>
              <a:rPr lang="en-US" b="0" kern="0" dirty="0"/>
              <a:t>Classification (to aid browsing, searching)</a:t>
            </a:r>
          </a:p>
          <a:p>
            <a:pPr eaLnBrk="1" hangingPunct="1"/>
            <a:r>
              <a:rPr lang="en-US" b="0" kern="0" dirty="0"/>
              <a:t>Summarization</a:t>
            </a:r>
          </a:p>
          <a:p>
            <a:pPr eaLnBrk="1" hangingPunct="1"/>
            <a:r>
              <a:rPr lang="en-US" b="0" kern="0" dirty="0"/>
              <a:t>Opening Graduate Research</a:t>
            </a:r>
          </a:p>
          <a:p>
            <a:pPr eaLnBrk="1" hangingPunct="1"/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297065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/>
              <a:t>Survey (2017 by VT, PSU)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400" dirty="0"/>
              <a:t>Sample of researchers in key areas: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bibliometrics, computational social science,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computer science, digital libraries, information retrieval, 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machine learning, natural language processing, 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scholarly communication, science of science, 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web search and mining, and science policy. </a:t>
            </a:r>
          </a:p>
          <a:p>
            <a:pPr eaLnBrk="1" hangingPunct="1">
              <a:spcBef>
                <a:spcPts val="300"/>
              </a:spcBef>
            </a:pPr>
            <a:r>
              <a:rPr lang="en-US" sz="2400" dirty="0"/>
              <a:t>18 respondents expressed strong interest in: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data (e.g., citations, figures),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software (e.g., knowledge extraction),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/>
              <a:t>research questions (e.g., summarizing long documents)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B6882A-F70B-6E49-A019-D28CBE123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92108"/>
              </p:ext>
            </p:extLst>
          </p:nvPr>
        </p:nvGraphicFramePr>
        <p:xfrm>
          <a:off x="304800" y="4999990"/>
          <a:ext cx="8001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210438848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3126396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Indicated: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9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mining ETDs is valuable for their research communities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5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highly likely to use an ETD infrastructure for their own research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10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new collaborations would emerge as a result of this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803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9BA791-8E81-F047-83EC-9A3D8CF157F2}"/>
              </a:ext>
            </a:extLst>
          </p:cNvPr>
          <p:cNvSpPr txBox="1"/>
          <p:nvPr/>
        </p:nvSpPr>
        <p:spPr>
          <a:xfrm>
            <a:off x="228600" y="4953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Percentage  Indicated</a:t>
            </a:r>
          </a:p>
        </p:txBody>
      </p:sp>
    </p:spTree>
    <p:extLst>
      <p:ext uri="{BB962C8B-B14F-4D97-AF65-F5344CB8AC3E}">
        <p14:creationId xmlns:p14="http://schemas.microsoft.com/office/powerpoint/2010/main" val="713847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/>
              <a:t>ContentMine</a:t>
            </a:r>
            <a:r>
              <a:rPr lang="en-US" b="1" dirty="0"/>
              <a:t> </a:t>
            </a:r>
            <a:r>
              <a:rPr lang="en-US" sz="3200" b="1" dirty="0"/>
              <a:t>(VT visit  12 April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9047"/>
            <a:ext cx="8610600" cy="4525963"/>
          </a:xfrm>
        </p:spPr>
        <p:txBody>
          <a:bodyPr/>
          <a:lstStyle/>
          <a:p>
            <a:r>
              <a:rPr lang="en-US" sz="2000" dirty="0" err="1"/>
              <a:t>ContentMine.org</a:t>
            </a:r>
            <a:r>
              <a:rPr lang="en-US" sz="2000" dirty="0"/>
              <a:t>   --    Cambridge, UK</a:t>
            </a:r>
          </a:p>
          <a:p>
            <a:r>
              <a:rPr lang="en-US" sz="2000" i="1" dirty="0"/>
              <a:t>Director: </a:t>
            </a:r>
            <a:r>
              <a:rPr lang="en-US" sz="2000" dirty="0"/>
              <a:t>Jenny Molloy: </a:t>
            </a:r>
            <a:r>
              <a:rPr lang="en-US" sz="2000" dirty="0" err="1"/>
              <a:t>info@contentmine.org</a:t>
            </a:r>
            <a:endParaRPr lang="en-US" sz="2000" dirty="0"/>
          </a:p>
          <a:p>
            <a:r>
              <a:rPr lang="en-US" sz="2000" i="1" dirty="0"/>
              <a:t>Founder: </a:t>
            </a:r>
            <a:r>
              <a:rPr lang="en-US" sz="2000" dirty="0"/>
              <a:t>Peter Murray-Rust (ETD 2014): </a:t>
            </a:r>
            <a:r>
              <a:rPr lang="en-US" sz="2000" dirty="0" err="1"/>
              <a:t>peter@contentmine.org</a:t>
            </a:r>
            <a:endParaRPr lang="en-US" sz="2000" dirty="0"/>
          </a:p>
          <a:p>
            <a:r>
              <a:rPr lang="en-US" sz="2000" b="1" dirty="0"/>
              <a:t>Products and Services:</a:t>
            </a:r>
            <a:endParaRPr lang="en-US" sz="2000" dirty="0"/>
          </a:p>
          <a:p>
            <a:pPr lvl="1"/>
            <a:r>
              <a:rPr lang="en-US" sz="2000" dirty="0"/>
              <a:t>Text &amp; data mining tools (tables, graphs -&gt; facts)</a:t>
            </a:r>
          </a:p>
          <a:p>
            <a:pPr lvl="1"/>
            <a:r>
              <a:rPr lang="en-US" sz="2000" dirty="0"/>
              <a:t>Consultancy</a:t>
            </a:r>
          </a:p>
          <a:p>
            <a:pPr lvl="1"/>
            <a:r>
              <a:rPr lang="en-US" sz="2000" dirty="0"/>
              <a:t>Industries: Chemistry, Environment, Life Science, Pharmaceutical/Clinical Trials, . . .</a:t>
            </a:r>
          </a:p>
          <a:p>
            <a:r>
              <a:rPr lang="en-US" sz="2000" b="1" dirty="0"/>
              <a:t>Processing:</a:t>
            </a:r>
          </a:p>
          <a:p>
            <a:pPr lvl="1"/>
            <a:r>
              <a:rPr lang="en-US" sz="2000" dirty="0"/>
              <a:t>Find, download, </a:t>
            </a:r>
            <a:r>
              <a:rPr lang="en-US" sz="2000" dirty="0" err="1"/>
              <a:t>analyse</a:t>
            </a:r>
            <a:r>
              <a:rPr lang="en-US" sz="2000" dirty="0"/>
              <a:t>: open access works</a:t>
            </a:r>
          </a:p>
          <a:p>
            <a:pPr lvl="1"/>
            <a:r>
              <a:rPr lang="en-US" sz="2000" dirty="0"/>
              <a:t>Convert among formats</a:t>
            </a:r>
          </a:p>
          <a:p>
            <a:pPr lvl="1"/>
            <a:r>
              <a:rPr lang="en-US" sz="2000" dirty="0"/>
              <a:t>Extract information from graphs, tables</a:t>
            </a:r>
          </a:p>
          <a:p>
            <a:pPr lvl="1"/>
            <a:r>
              <a:rPr lang="en-US" sz="2000" dirty="0"/>
              <a:t>Extract chemical reactions, equations.</a:t>
            </a:r>
          </a:p>
          <a:p>
            <a:pPr lvl="1"/>
            <a:r>
              <a:rPr lang="en-US" sz="2000" dirty="0"/>
              <a:t>Create Dictionaries...and much more.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37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457200" y="1177925"/>
            <a:ext cx="1427163" cy="839788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35000" y="1270000"/>
            <a:ext cx="1604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Category</a:t>
            </a:r>
            <a:endParaRPr lang="en-US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Tree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635000" y="4816475"/>
            <a:ext cx="1160463" cy="1212850"/>
          </a:xfrm>
          <a:prstGeom prst="can">
            <a:avLst>
              <a:gd name="adj" fmla="val 2950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35000" y="5189538"/>
            <a:ext cx="13382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Document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Sets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3136900"/>
            <a:ext cx="1427163" cy="5603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35000" y="3230563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Google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3221038" y="3136900"/>
            <a:ext cx="1427162" cy="6540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221038" y="3230563"/>
            <a:ext cx="15160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pitchFamily="34" charset="0"/>
              </a:rPr>
              <a:t>Naïve Bayes Classifiers</a:t>
            </a:r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3400425" y="4816475"/>
            <a:ext cx="979488" cy="1212850"/>
          </a:xfrm>
          <a:prstGeom prst="can">
            <a:avLst>
              <a:gd name="adj" fmla="val 2958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400425" y="5189538"/>
            <a:ext cx="13366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Training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Sets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164263" y="4722813"/>
            <a:ext cx="1871662" cy="12144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253163" y="5003800"/>
            <a:ext cx="16049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  Web    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Interface</a:t>
            </a:r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3400425" y="990600"/>
            <a:ext cx="1336675" cy="1119188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6342063" y="2484438"/>
            <a:ext cx="1604962" cy="1212850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3400425" y="1270000"/>
            <a:ext cx="12477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 Collection</a:t>
            </a: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1081088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1081088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3935413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V="1">
            <a:off x="3935413" y="3976688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2062163" y="5376863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4826000" y="332422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6877050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342063" y="2763838"/>
            <a:ext cx="14271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Categorized 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     ETDs</a:t>
            </a: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1081088" y="2203450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Category label for each node used as query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1081088" y="3883025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Top 50 webpages (for each node in the tree)</a:t>
            </a: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1795463" y="5470525"/>
            <a:ext cx="1871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Cleanup </a:t>
            </a:r>
          </a:p>
          <a:p>
            <a:r>
              <a:rPr lang="en-US" sz="1200">
                <a:latin typeface="Verdana" pitchFamily="34" charset="0"/>
              </a:rPr>
              <a:t>(stemming, </a:t>
            </a:r>
          </a:p>
          <a:p>
            <a:r>
              <a:rPr lang="en-US" sz="1200">
                <a:latin typeface="Verdana" pitchFamily="34" charset="0"/>
              </a:rPr>
              <a:t>stopword removal, </a:t>
            </a:r>
          </a:p>
          <a:p>
            <a:r>
              <a:rPr lang="en-US" sz="1200">
                <a:latin typeface="Verdana" pitchFamily="34" charset="0"/>
              </a:rPr>
              <a:t>etc.)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4737100" y="3416300"/>
            <a:ext cx="18732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Level-wise categorization</a:t>
            </a: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3935413" y="2203450"/>
            <a:ext cx="18716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 metadata used for categorization</a:t>
            </a: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6965950" y="4070350"/>
            <a:ext cx="116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Browsing</a:t>
            </a: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3886200" y="4191000"/>
            <a:ext cx="106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Training</a:t>
            </a:r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5094288" y="1363663"/>
            <a:ext cx="1782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6877050" y="1363663"/>
            <a:ext cx="0" cy="8397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6965950" y="990600"/>
            <a:ext cx="18732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ETDs categorized into a node of the category tree (after classification)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0" y="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ETD Classification:</a:t>
            </a: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105400" y="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Algorithm Pipeline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8626" y="5943600"/>
            <a:ext cx="6755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Venkat Srinivasan: See DL Book 3 Ch. 4,</a:t>
            </a:r>
          </a:p>
          <a:p>
            <a:pPr algn="r"/>
            <a:r>
              <a:rPr lang="en-US" sz="2000" b="0" dirty="0"/>
              <a:t>http://</a:t>
            </a:r>
            <a:r>
              <a:rPr lang="en-US" sz="2000" b="0" dirty="0" err="1"/>
              <a:t>dx.doi.org</a:t>
            </a:r>
            <a:r>
              <a:rPr lang="en-US" sz="2000" b="0" dirty="0"/>
              <a:t>/10.2200/S00566ED1V01Y201401ICR033</a:t>
            </a:r>
            <a:endParaRPr lang="en-US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Summarization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To multilingual concept maps</a:t>
            </a:r>
          </a:p>
          <a:p>
            <a:pPr lvl="1"/>
            <a:r>
              <a:rPr lang="en-US" dirty="0"/>
              <a:t>Dissertation of Ryan Richardson (2007) </a:t>
            </a:r>
            <a:r>
              <a:rPr lang="en-US" dirty="0">
                <a:hlinkClick r:id="rId2"/>
              </a:rPr>
              <a:t>http://hdl.handle.net/10919/28191</a:t>
            </a:r>
            <a:r>
              <a:rPr lang="en-US" dirty="0"/>
              <a:t> </a:t>
            </a:r>
          </a:p>
          <a:p>
            <a:r>
              <a:rPr lang="en-US" dirty="0"/>
              <a:t>Big Data Text Summarization</a:t>
            </a:r>
          </a:p>
          <a:p>
            <a:pPr lvl="1"/>
            <a:r>
              <a:rPr lang="en-US" dirty="0"/>
              <a:t>2018 CS course for seniors, grad students</a:t>
            </a:r>
          </a:p>
          <a:p>
            <a:pPr lvl="1"/>
            <a:r>
              <a:rPr lang="en-US" dirty="0"/>
              <a:t>Summarizing each chapter of each VT ETD</a:t>
            </a:r>
          </a:p>
          <a:p>
            <a:r>
              <a:rPr lang="en-US" dirty="0"/>
              <a:t>Doctoral research of Bipasha Banerjee (2022), including segmentation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685800"/>
          </a:xfrm>
        </p:spPr>
        <p:txBody>
          <a:bodyPr/>
          <a:lstStyle/>
          <a:p>
            <a:r>
              <a:rPr lang="en-US" sz="3200" b="1" dirty="0"/>
              <a:t>ETD-related Summarization Class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4846178"/>
          </a:xfrm>
        </p:spPr>
        <p:txBody>
          <a:bodyPr/>
          <a:lstStyle/>
          <a:p>
            <a:r>
              <a:rPr lang="en-US" sz="2800" dirty="0" err="1"/>
              <a:t>Liuqing</a:t>
            </a:r>
            <a:r>
              <a:rPr lang="en-US" sz="2800" dirty="0"/>
              <a:t> Li, Jack </a:t>
            </a:r>
            <a:r>
              <a:rPr lang="en-US" sz="2800" dirty="0" err="1"/>
              <a:t>Geissinger</a:t>
            </a:r>
            <a:r>
              <a:rPr lang="en-US" sz="2800" dirty="0"/>
              <a:t>, William A. Ingram, Edward A. Fox. Teaching Natural Language Processing through Big Data Text Summarization with Problem-Based Learning. Data and Information Management, ISSN:2543-9251, 4(1): 18-43, March 24, 2020, open access, </a:t>
            </a:r>
            <a:r>
              <a:rPr lang="en-US" sz="2800" dirty="0">
                <a:hlinkClick r:id="rId2"/>
              </a:rPr>
              <a:t>https://doi.org/10.2478/dim-2020-0003</a:t>
            </a:r>
            <a:r>
              <a:rPr lang="en-US" sz="2800" dirty="0"/>
              <a:t> (which discusses the following)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Fall 2018 CS4984/5984 (Big Data Text Summarization) projects by teams 10, 16, 17: </a:t>
            </a:r>
            <a:r>
              <a:rPr lang="en-US" sz="2800" dirty="0">
                <a:hlinkClick r:id="rId3"/>
              </a:rPr>
              <a:t>http://hdl.handle.net/10919/86418</a:t>
            </a:r>
            <a:r>
              <a:rPr lang="en-US" sz="2800" dirty="0"/>
              <a:t>, </a:t>
            </a:r>
            <a:r>
              <a:rPr lang="en-US" sz="2800" dirty="0">
                <a:hlinkClick r:id="rId4"/>
              </a:rPr>
              <a:t>http://hdl.handle.net/10919/86406</a:t>
            </a:r>
            <a:r>
              <a:rPr lang="en-US" sz="2800" dirty="0"/>
              <a:t>, </a:t>
            </a:r>
            <a:r>
              <a:rPr lang="en-US" sz="2800" dirty="0">
                <a:hlinkClick r:id="rId5"/>
              </a:rPr>
              <a:t>http://hdl.handle.net/10919/86420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21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800" b="1" dirty="0"/>
              <a:t>Opening Graduate Research</a:t>
            </a:r>
            <a:br>
              <a:rPr lang="en-US" b="1" dirty="0"/>
            </a:br>
            <a:r>
              <a:rPr lang="en-US" sz="3200" b="1" dirty="0"/>
              <a:t>IMLS; 2019-2022; PI: William Ingram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Early work: 2019-2020</a:t>
            </a:r>
          </a:p>
          <a:p>
            <a:pPr lvl="1"/>
            <a:r>
              <a:rPr lang="en-US" dirty="0"/>
              <a:t>Collecting: 30,000 -&gt; 300K +</a:t>
            </a:r>
          </a:p>
          <a:p>
            <a:pPr lvl="2"/>
            <a:r>
              <a:rPr lang="en-US" dirty="0"/>
              <a:t>English, Arabic      Large universities, HBCUs, HSIs</a:t>
            </a:r>
          </a:p>
          <a:p>
            <a:pPr lvl="1"/>
            <a:r>
              <a:rPr lang="en-US" dirty="0"/>
              <a:t>Analyzing: parsing references for database</a:t>
            </a:r>
          </a:p>
          <a:p>
            <a:pPr lvl="1"/>
            <a:r>
              <a:rPr lang="en-US" dirty="0"/>
              <a:t>Extracting: tables, figures, definitions, references</a:t>
            </a:r>
          </a:p>
          <a:p>
            <a:pPr lvl="1"/>
            <a:r>
              <a:rPr lang="en-US" dirty="0"/>
              <a:t>Scanned ETDs -&gt; improved metadata</a:t>
            </a:r>
          </a:p>
          <a:p>
            <a:pPr lvl="1"/>
            <a:r>
              <a:rPr lang="en-US" dirty="0"/>
              <a:t>Classification into ProQuest categories</a:t>
            </a:r>
          </a:p>
          <a:p>
            <a:pPr lvl="1"/>
            <a:r>
              <a:rPr lang="en-US" dirty="0"/>
              <a:t>Segmenting: chapters</a:t>
            </a:r>
          </a:p>
          <a:p>
            <a:r>
              <a:rPr lang="en-US" dirty="0"/>
              <a:t>Goals: Pilot services + Software for universities, regions, 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5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3378-4835-5047-8ED9-CC374EE6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ETDs for Trends in Graduate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0852-8A01-0548-979B-28D017514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dirty="0"/>
              <a:t>YouTube from CNI (Coalition for Networked Information) Fall Meeting</a:t>
            </a:r>
          </a:p>
          <a:p>
            <a:r>
              <a:rPr lang="en-US" dirty="0">
                <a:hlinkClick r:id="rId2"/>
              </a:rPr>
              <a:t>https://www.youtube.com/watch?v=RvvlBhHZGLQ</a:t>
            </a:r>
            <a:r>
              <a:rPr lang="en-US" dirty="0"/>
              <a:t> by William Ingram on 12 Nov.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F8012-AD01-6D48-90FC-5A1634AC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5B7052-34A1-C24D-B83C-BB8189F87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761792"/>
            <a:ext cx="5029200" cy="30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60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Acknowledgments</a:t>
            </a:r>
          </a:p>
          <a:p>
            <a:pPr>
              <a:lnSpc>
                <a:spcPct val="150000"/>
              </a:lnSpc>
            </a:pPr>
            <a:r>
              <a:rPr lang="en-US" dirty="0"/>
              <a:t>NDLTD</a:t>
            </a:r>
          </a:p>
          <a:p>
            <a:pPr>
              <a:lnSpc>
                <a:spcPct val="150000"/>
              </a:lnSpc>
            </a:pPr>
            <a:r>
              <a:rPr lang="en-US" dirty="0"/>
              <a:t>Big Data</a:t>
            </a:r>
          </a:p>
          <a:p>
            <a:pPr>
              <a:lnSpc>
                <a:spcPct val="150000"/>
              </a:lnSpc>
            </a:pPr>
            <a:r>
              <a:rPr lang="en-US" dirty="0"/>
              <a:t>Broader Perspective, OAI, 5S</a:t>
            </a:r>
          </a:p>
          <a:p>
            <a:pPr>
              <a:lnSpc>
                <a:spcPct val="150000"/>
              </a:lnSpc>
            </a:pPr>
            <a:r>
              <a:rPr lang="en-US" dirty="0"/>
              <a:t>Scenarios</a:t>
            </a:r>
          </a:p>
          <a:p>
            <a:pPr>
              <a:lnSpc>
                <a:spcPct val="150000"/>
              </a:lnSpc>
            </a:pPr>
            <a:r>
              <a:rPr lang="en-US" dirty="0"/>
              <a:t>Need-based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2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ECE6F5-BDF2-4E1E-9F32-842A57FC5F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Libraries of the Future</a:t>
            </a:r>
            <a:br>
              <a:rPr lang="en-US"/>
            </a:br>
            <a:r>
              <a:rPr lang="en-US"/>
              <a:t>JCR Licklider, 1965, MIT Press</a:t>
            </a:r>
          </a:p>
        </p:txBody>
      </p:sp>
      <p:sp>
        <p:nvSpPr>
          <p:cNvPr id="56324" name="Line 3"/>
          <p:cNvSpPr>
            <a:spLocks noChangeShapeType="1"/>
          </p:cNvSpPr>
          <p:nvPr/>
        </p:nvSpPr>
        <p:spPr bwMode="auto">
          <a:xfrm flipH="1">
            <a:off x="3429000" y="2133600"/>
            <a:ext cx="762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25" name="Line 4"/>
          <p:cNvSpPr>
            <a:spLocks noChangeShapeType="1"/>
          </p:cNvSpPr>
          <p:nvPr/>
        </p:nvSpPr>
        <p:spPr bwMode="auto">
          <a:xfrm>
            <a:off x="4191000" y="21336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6" name="Line 5"/>
          <p:cNvSpPr>
            <a:spLocks noChangeShapeType="1"/>
          </p:cNvSpPr>
          <p:nvPr/>
        </p:nvSpPr>
        <p:spPr bwMode="auto">
          <a:xfrm flipH="1">
            <a:off x="2286000" y="2133600"/>
            <a:ext cx="1905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7" name="Line 6"/>
          <p:cNvSpPr>
            <a:spLocks noChangeShapeType="1"/>
          </p:cNvSpPr>
          <p:nvPr/>
        </p:nvSpPr>
        <p:spPr bwMode="auto">
          <a:xfrm>
            <a:off x="4191000" y="2133600"/>
            <a:ext cx="1905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6328" name="Group 7"/>
          <p:cNvGrpSpPr>
            <a:grpSpLocks/>
          </p:cNvGrpSpPr>
          <p:nvPr/>
        </p:nvGrpSpPr>
        <p:grpSpPr bwMode="auto">
          <a:xfrm>
            <a:off x="1524000" y="2743200"/>
            <a:ext cx="3810000" cy="609600"/>
            <a:chOff x="1536" y="1440"/>
            <a:chExt cx="2400" cy="384"/>
          </a:xfrm>
        </p:grpSpPr>
        <p:sp>
          <p:nvSpPr>
            <p:cNvPr id="56348" name="Line 8"/>
            <p:cNvSpPr>
              <a:spLocks noChangeShapeType="1"/>
            </p:cNvSpPr>
            <p:nvPr/>
          </p:nvSpPr>
          <p:spPr bwMode="auto">
            <a:xfrm flipH="1">
              <a:off x="2256" y="1440"/>
              <a:ext cx="48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9" name="Line 9"/>
            <p:cNvSpPr>
              <a:spLocks noChangeShapeType="1"/>
            </p:cNvSpPr>
            <p:nvPr/>
          </p:nvSpPr>
          <p:spPr bwMode="auto">
            <a:xfrm>
              <a:off x="2736" y="1440"/>
              <a:ext cx="52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50" name="Line 10"/>
            <p:cNvSpPr>
              <a:spLocks noChangeShapeType="1"/>
            </p:cNvSpPr>
            <p:nvPr/>
          </p:nvSpPr>
          <p:spPr bwMode="auto">
            <a:xfrm flipH="1">
              <a:off x="15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51" name="Line 11"/>
            <p:cNvSpPr>
              <a:spLocks noChangeShapeType="1"/>
            </p:cNvSpPr>
            <p:nvPr/>
          </p:nvSpPr>
          <p:spPr bwMode="auto">
            <a:xfrm>
              <a:off x="27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6329" name="Line 12"/>
          <p:cNvSpPr>
            <a:spLocks noChangeShapeType="1"/>
          </p:cNvSpPr>
          <p:nvPr/>
        </p:nvSpPr>
        <p:spPr bwMode="auto">
          <a:xfrm flipH="1">
            <a:off x="5715000" y="2743200"/>
            <a:ext cx="381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30" name="Line 13"/>
          <p:cNvSpPr>
            <a:spLocks noChangeShapeType="1"/>
          </p:cNvSpPr>
          <p:nvPr/>
        </p:nvSpPr>
        <p:spPr bwMode="auto">
          <a:xfrm>
            <a:off x="6096000" y="27432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31" name="Line 14"/>
          <p:cNvSpPr>
            <a:spLocks noChangeShapeType="1"/>
          </p:cNvSpPr>
          <p:nvPr/>
        </p:nvSpPr>
        <p:spPr bwMode="auto">
          <a:xfrm>
            <a:off x="6096000" y="2743200"/>
            <a:ext cx="1905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6332" name="Group 15"/>
          <p:cNvGrpSpPr>
            <a:grpSpLocks/>
          </p:cNvGrpSpPr>
          <p:nvPr/>
        </p:nvGrpSpPr>
        <p:grpSpPr bwMode="auto">
          <a:xfrm>
            <a:off x="2362200" y="3352800"/>
            <a:ext cx="3810000" cy="609600"/>
            <a:chOff x="1536" y="1440"/>
            <a:chExt cx="2400" cy="384"/>
          </a:xfrm>
        </p:grpSpPr>
        <p:sp>
          <p:nvSpPr>
            <p:cNvPr id="56344" name="Line 16"/>
            <p:cNvSpPr>
              <a:spLocks noChangeShapeType="1"/>
            </p:cNvSpPr>
            <p:nvPr/>
          </p:nvSpPr>
          <p:spPr bwMode="auto">
            <a:xfrm flipH="1">
              <a:off x="2256" y="1440"/>
              <a:ext cx="48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5" name="Line 17"/>
            <p:cNvSpPr>
              <a:spLocks noChangeShapeType="1"/>
            </p:cNvSpPr>
            <p:nvPr/>
          </p:nvSpPr>
          <p:spPr bwMode="auto">
            <a:xfrm>
              <a:off x="2736" y="1440"/>
              <a:ext cx="52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6" name="Line 18"/>
            <p:cNvSpPr>
              <a:spLocks noChangeShapeType="1"/>
            </p:cNvSpPr>
            <p:nvPr/>
          </p:nvSpPr>
          <p:spPr bwMode="auto">
            <a:xfrm flipH="1">
              <a:off x="15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7" name="Line 19"/>
            <p:cNvSpPr>
              <a:spLocks noChangeShapeType="1"/>
            </p:cNvSpPr>
            <p:nvPr/>
          </p:nvSpPr>
          <p:spPr bwMode="auto">
            <a:xfrm>
              <a:off x="27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6333" name="Group 20"/>
          <p:cNvGrpSpPr>
            <a:grpSpLocks/>
          </p:cNvGrpSpPr>
          <p:nvPr/>
        </p:nvGrpSpPr>
        <p:grpSpPr bwMode="auto">
          <a:xfrm>
            <a:off x="1600200" y="3962400"/>
            <a:ext cx="3810000" cy="609600"/>
            <a:chOff x="1536" y="1440"/>
            <a:chExt cx="2400" cy="384"/>
          </a:xfrm>
        </p:grpSpPr>
        <p:sp>
          <p:nvSpPr>
            <p:cNvPr id="56340" name="Line 21"/>
            <p:cNvSpPr>
              <a:spLocks noChangeShapeType="1"/>
            </p:cNvSpPr>
            <p:nvPr/>
          </p:nvSpPr>
          <p:spPr bwMode="auto">
            <a:xfrm flipH="1">
              <a:off x="2256" y="1440"/>
              <a:ext cx="48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1" name="Line 22"/>
            <p:cNvSpPr>
              <a:spLocks noChangeShapeType="1"/>
            </p:cNvSpPr>
            <p:nvPr/>
          </p:nvSpPr>
          <p:spPr bwMode="auto">
            <a:xfrm>
              <a:off x="2736" y="1440"/>
              <a:ext cx="52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2" name="Line 23"/>
            <p:cNvSpPr>
              <a:spLocks noChangeShapeType="1"/>
            </p:cNvSpPr>
            <p:nvPr/>
          </p:nvSpPr>
          <p:spPr bwMode="auto">
            <a:xfrm flipH="1">
              <a:off x="15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343" name="Line 24"/>
            <p:cNvSpPr>
              <a:spLocks noChangeShapeType="1"/>
            </p:cNvSpPr>
            <p:nvPr/>
          </p:nvSpPr>
          <p:spPr bwMode="auto">
            <a:xfrm>
              <a:off x="2736" y="1440"/>
              <a:ext cx="120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6334" name="Text Box 25"/>
          <p:cNvSpPr txBox="1">
            <a:spLocks noChangeArrowheads="1"/>
          </p:cNvSpPr>
          <p:nvPr/>
        </p:nvSpPr>
        <p:spPr bwMode="auto">
          <a:xfrm>
            <a:off x="288925" y="1895475"/>
            <a:ext cx="1092200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World</a:t>
            </a:r>
          </a:p>
        </p:txBody>
      </p:sp>
      <p:sp>
        <p:nvSpPr>
          <p:cNvPr id="56335" name="Text Box 26"/>
          <p:cNvSpPr txBox="1">
            <a:spLocks noChangeArrowheads="1"/>
          </p:cNvSpPr>
          <p:nvPr/>
        </p:nvSpPr>
        <p:spPr bwMode="auto">
          <a:xfrm>
            <a:off x="304800" y="2667000"/>
            <a:ext cx="115093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Nation</a:t>
            </a:r>
          </a:p>
        </p:txBody>
      </p:sp>
      <p:sp>
        <p:nvSpPr>
          <p:cNvPr id="56336" name="Text Box 27"/>
          <p:cNvSpPr txBox="1">
            <a:spLocks noChangeArrowheads="1"/>
          </p:cNvSpPr>
          <p:nvPr/>
        </p:nvSpPr>
        <p:spPr bwMode="auto">
          <a:xfrm>
            <a:off x="304800" y="3429000"/>
            <a:ext cx="893763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State</a:t>
            </a:r>
          </a:p>
        </p:txBody>
      </p:sp>
      <p:sp>
        <p:nvSpPr>
          <p:cNvPr id="56337" name="Text Box 28"/>
          <p:cNvSpPr txBox="1">
            <a:spLocks noChangeArrowheads="1"/>
          </p:cNvSpPr>
          <p:nvPr/>
        </p:nvSpPr>
        <p:spPr bwMode="auto">
          <a:xfrm>
            <a:off x="304800" y="4267200"/>
            <a:ext cx="79533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City</a:t>
            </a:r>
          </a:p>
        </p:txBody>
      </p:sp>
      <p:pic>
        <p:nvPicPr>
          <p:cNvPr id="56338" name="Picture 29" descr="pe0184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29781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9" name="Text Box 30"/>
          <p:cNvSpPr txBox="1">
            <a:spLocks noChangeArrowheads="1"/>
          </p:cNvSpPr>
          <p:nvPr/>
        </p:nvSpPr>
        <p:spPr bwMode="auto">
          <a:xfrm>
            <a:off x="304800" y="5410200"/>
            <a:ext cx="188118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Community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610600" cy="914400"/>
          </a:xfrm>
        </p:spPr>
        <p:txBody>
          <a:bodyPr/>
          <a:lstStyle/>
          <a:p>
            <a:r>
              <a:rPr lang="en-US" sz="6600" b="1" dirty="0"/>
              <a:t>Paper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ETD Importance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History and Current Situation</a:t>
            </a:r>
          </a:p>
          <a:p>
            <a:pPr lvl="1"/>
            <a:r>
              <a:rPr lang="en-US" sz="2400" dirty="0"/>
              <a:t>Grey Literature</a:t>
            </a:r>
          </a:p>
          <a:p>
            <a:pPr lvl="1"/>
            <a:r>
              <a:rPr lang="en-US" sz="2400" dirty="0"/>
              <a:t>Open access, repositories, OAI</a:t>
            </a:r>
          </a:p>
          <a:p>
            <a:pPr lvl="1"/>
            <a:r>
              <a:rPr lang="en-US" sz="2400" dirty="0"/>
              <a:t>Repositories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Personas and User Roles</a:t>
            </a:r>
          </a:p>
          <a:p>
            <a:pPr lvl="1"/>
            <a:r>
              <a:rPr lang="en-US" sz="2400" dirty="0"/>
              <a:t>Customer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Possibilities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Digital Libraries</a:t>
            </a:r>
          </a:p>
          <a:p>
            <a:pPr lvl="1"/>
            <a:r>
              <a:rPr lang="en-US" sz="2400" dirty="0"/>
              <a:t>Services</a:t>
            </a:r>
          </a:p>
          <a:p>
            <a:pPr lvl="1"/>
            <a:r>
              <a:rPr lang="en-US" sz="2400" dirty="0"/>
              <a:t>Advances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Future Digital Libraries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71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8DC19-B12B-4427-9E5B-D5201636E0A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76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Discussion?</a:t>
            </a:r>
          </a:p>
        </p:txBody>
      </p:sp>
      <p:sp>
        <p:nvSpPr>
          <p:cNvPr id="27648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 eaLnBrk="1" hangingPunct="1"/>
            <a:r>
              <a:rPr lang="en-US" dirty="0"/>
              <a:t>Thank You!</a:t>
            </a:r>
          </a:p>
          <a:p>
            <a:pPr eaLnBrk="1" hangingPunct="1"/>
            <a:r>
              <a:rPr lang="en-US" dirty="0">
                <a:hlinkClick r:id="rId3"/>
              </a:rPr>
              <a:t>fox@vt.edu</a:t>
            </a:r>
            <a:endParaRPr lang="en-US" dirty="0"/>
          </a:p>
          <a:p>
            <a:pPr eaLnBrk="1" hangingPunct="1"/>
            <a:r>
              <a:rPr lang="en-US" dirty="0">
                <a:hlinkClick r:id="rId4"/>
              </a:rPr>
              <a:t>fox@ndltd.org</a:t>
            </a:r>
            <a:endParaRPr lang="en-US" dirty="0"/>
          </a:p>
          <a:p>
            <a:pPr eaLnBrk="1" hangingPunct="1"/>
            <a:r>
              <a:rPr lang="en-US" dirty="0">
                <a:hlinkClick r:id="rId5"/>
              </a:rPr>
              <a:t>j-etd@ndltd.org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Related Funded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38200"/>
            <a:ext cx="9029700" cy="5730875"/>
          </a:xfrm>
        </p:spPr>
        <p:txBody>
          <a:bodyPr/>
          <a:lstStyle/>
          <a:p>
            <a:r>
              <a:rPr lang="en-US" sz="2000" dirty="0"/>
              <a:t>IMLS LG-37-19-0078-19: Opening Books and the National Corpus of Graduate Research. 2019-2022. PI: William A. Ingram Co-PIs: Edward A. Fox and Jian Wu</a:t>
            </a:r>
          </a:p>
          <a:p>
            <a:r>
              <a:rPr lang="en-US" sz="2000" dirty="0"/>
              <a:t>Indo-US S&amp;T Forum: Open Digital Libraries and Interoperability Workshop, 2003, PI Fox; Co-chairs: Shalini </a:t>
            </a:r>
            <a:r>
              <a:rPr lang="en-US" sz="2000" dirty="0" err="1"/>
              <a:t>Urs</a:t>
            </a:r>
            <a:r>
              <a:rPr lang="en-US" sz="2000" dirty="0"/>
              <a:t>, Mohammad Zubair, N. Balakrishnan</a:t>
            </a:r>
          </a:p>
          <a:p>
            <a:r>
              <a:rPr lang="en-US" sz="2000" dirty="0"/>
              <a:t>NSF IIS-0086227: Open Archives: Distributed services for physicists and graduate students (OAD): 2001-2004; PD Fox; German DFG PI E. </a:t>
            </a:r>
            <a:r>
              <a:rPr lang="en-US" sz="2000" dirty="0" err="1"/>
              <a:t>Hilf</a:t>
            </a:r>
            <a:endParaRPr lang="en-US" sz="2000" dirty="0"/>
          </a:p>
          <a:p>
            <a:r>
              <a:rPr lang="en-US" sz="2000" dirty="0"/>
              <a:t>UNESCO: International Guide for the Creation of Electronic Theses and Dissertations: 12/28/2000-3/31/2002. PD (project director) E. Fox</a:t>
            </a:r>
          </a:p>
          <a:p>
            <a:r>
              <a:rPr lang="en-US" sz="2000" dirty="0"/>
              <a:t>SOLINET: Networked Digital Library of Theses and Dissertations: 2000. PD (project director) Fox</a:t>
            </a:r>
          </a:p>
          <a:p>
            <a:r>
              <a:rPr lang="en-US" sz="2000" dirty="0"/>
              <a:t>NSF IIS-0090153 (427963): US-Korea Joint Workshop on Digital Libraries: Removing Barriers to International Collaboration on Research and Education through Digital Libraries, 8/1/2000-9/30/2002. PD Fox, co-PIs R.L. Larsen, R. W. Moore</a:t>
            </a:r>
          </a:p>
          <a:p>
            <a:r>
              <a:rPr lang="en-US" sz="2000" dirty="0"/>
              <a:t>U.S. Dept. of Education, FIPSE Program P116B61190: Improving Graduate Education with a National Digital Library of Theses and Dissertations: 1996-99; PIs Fox, J. Eaton, G. McMillan; support by SURA, Microsoft, Adobe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r>
              <a:rPr lang="en-US" sz="4000" b="1" dirty="0"/>
              <a:t>ETD-related VT ETDs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4846178"/>
          </a:xfrm>
        </p:spPr>
        <p:txBody>
          <a:bodyPr/>
          <a:lstStyle/>
          <a:p>
            <a:r>
              <a:rPr lang="en-US" sz="2400" dirty="0" err="1"/>
              <a:t>Sampanna</a:t>
            </a:r>
            <a:r>
              <a:rPr lang="en-US" sz="2400" dirty="0"/>
              <a:t> Yashwant </a:t>
            </a:r>
            <a:r>
              <a:rPr lang="en-US" sz="2400" dirty="0" err="1"/>
              <a:t>Kahu</a:t>
            </a:r>
            <a:r>
              <a:rPr lang="en-US" sz="2400" dirty="0"/>
              <a:t>, Figure extraction from scanned electronic theses and dissertations, 2020, </a:t>
            </a:r>
            <a:r>
              <a:rPr lang="en-US" sz="1400" dirty="0">
                <a:hlinkClick r:id="rId2"/>
              </a:rPr>
              <a:t>http://hdl.handle.net/10919/100113</a:t>
            </a:r>
            <a:endParaRPr lang="en-US" sz="1400" dirty="0"/>
          </a:p>
          <a:p>
            <a:r>
              <a:rPr lang="en-US" sz="2400" dirty="0" err="1"/>
              <a:t>Palakh</a:t>
            </a:r>
            <a:r>
              <a:rPr lang="en-US" sz="2400" dirty="0"/>
              <a:t> </a:t>
            </a:r>
            <a:r>
              <a:rPr lang="en-US" sz="2400" dirty="0" err="1"/>
              <a:t>Mignonne</a:t>
            </a:r>
            <a:r>
              <a:rPr lang="en-US" sz="2400" dirty="0"/>
              <a:t> Jude, Increasing Accessibility of Electronic Theses and Dissertations (ETDs) Through Chapter-level Classification, 2020, </a:t>
            </a:r>
            <a:r>
              <a:rPr lang="en-US" sz="2400" dirty="0">
                <a:hlinkClick r:id="rId3"/>
              </a:rPr>
              <a:t>http://hdl.handle.net/10919/99294</a:t>
            </a:r>
            <a:r>
              <a:rPr lang="en-US" sz="2400" dirty="0"/>
              <a:t> </a:t>
            </a:r>
          </a:p>
          <a:p>
            <a:r>
              <a:rPr lang="en-US" sz="2400" dirty="0"/>
              <a:t>Sung </a:t>
            </a:r>
            <a:r>
              <a:rPr lang="en-US" sz="2400" dirty="0" err="1"/>
              <a:t>Hee</a:t>
            </a:r>
            <a:r>
              <a:rPr lang="en-US" sz="2400" dirty="0"/>
              <a:t> Park, Discipline-Independent Text Information Extraction from Heterogeneous Styled References Using Knowledge from the Web, 2013, </a:t>
            </a:r>
            <a:r>
              <a:rPr lang="en-US" sz="2000" dirty="0">
                <a:hlinkClick r:id="rId4"/>
              </a:rPr>
              <a:t>http://hdl.handle.net/10919/52860</a:t>
            </a:r>
            <a:endParaRPr lang="en-US" sz="2000" dirty="0"/>
          </a:p>
          <a:p>
            <a:r>
              <a:rPr lang="en-US" sz="2400" dirty="0"/>
              <a:t>W. Ryan Richardson, Using Concept Maps as a Tool for Cross-Language Relevance Determination, 2007, </a:t>
            </a:r>
            <a:r>
              <a:rPr lang="en-US" sz="2400" dirty="0">
                <a:hlinkClick r:id="rId5"/>
              </a:rPr>
              <a:t>http://hdl.handle.net/10919/28191</a:t>
            </a:r>
            <a:r>
              <a:rPr lang="en-US" sz="2400" dirty="0"/>
              <a:t>   </a:t>
            </a:r>
          </a:p>
          <a:p>
            <a:r>
              <a:rPr lang="en-US" sz="2400" dirty="0"/>
              <a:t>Douglas Gorton, Practical Digital Library Generation into </a:t>
            </a:r>
            <a:r>
              <a:rPr lang="en-US" sz="2400" dirty="0" err="1"/>
              <a:t>DSpace</a:t>
            </a:r>
            <a:r>
              <a:rPr lang="en-US" sz="2400" dirty="0"/>
              <a:t> with the 5S Framework, 2007, </a:t>
            </a:r>
            <a:r>
              <a:rPr lang="en-US" sz="1600" dirty="0">
                <a:hlinkClick r:id="rId6"/>
              </a:rPr>
              <a:t>http://hdl.handle.net/10919/31914</a:t>
            </a:r>
            <a:r>
              <a:rPr lang="en-US" sz="1600" dirty="0"/>
              <a:t> </a:t>
            </a:r>
          </a:p>
          <a:p>
            <a:r>
              <a:rPr lang="en-US" sz="2400" dirty="0"/>
              <a:t>Hussein Suleman, Open Digital Libraries, 2002, </a:t>
            </a:r>
            <a:r>
              <a:rPr lang="en-US" sz="2400" dirty="0">
                <a:hlinkClick r:id="rId7"/>
              </a:rPr>
              <a:t>http://hdl.handle.net/10919/29712</a:t>
            </a:r>
            <a:r>
              <a:rPr lang="en-US" sz="2400" dirty="0"/>
              <a:t>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7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r>
              <a:rPr lang="en-US" sz="4000" b="1" dirty="0"/>
              <a:t>ETD-related Class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4846178"/>
          </a:xfrm>
        </p:spPr>
        <p:txBody>
          <a:bodyPr/>
          <a:lstStyle/>
          <a:p>
            <a:r>
              <a:rPr lang="en-US" sz="2400" dirty="0"/>
              <a:t>Kaushal, </a:t>
            </a:r>
            <a:r>
              <a:rPr lang="en-US" sz="2400" dirty="0" err="1"/>
              <a:t>Kulendra</a:t>
            </a:r>
            <a:r>
              <a:rPr lang="en-US" sz="2400" dirty="0"/>
              <a:t> Kumar; Kulkarni, </a:t>
            </a:r>
            <a:r>
              <a:rPr lang="en-US" sz="2400" dirty="0" err="1"/>
              <a:t>Rutwik</a:t>
            </a:r>
            <a:r>
              <a:rPr lang="en-US" sz="2400" dirty="0"/>
              <a:t>; </a:t>
            </a:r>
            <a:r>
              <a:rPr lang="en-US" sz="2400" dirty="0" err="1"/>
              <a:t>Sumant</a:t>
            </a:r>
            <a:r>
              <a:rPr lang="en-US" sz="2400" dirty="0"/>
              <a:t>, </a:t>
            </a:r>
            <a:r>
              <a:rPr lang="en-US" sz="2400" dirty="0" err="1"/>
              <a:t>Aarohi</a:t>
            </a:r>
            <a:r>
              <a:rPr lang="en-US" sz="2400" dirty="0"/>
              <a:t>; Wang, </a:t>
            </a:r>
            <a:r>
              <a:rPr lang="en-US" sz="2400" dirty="0" err="1"/>
              <a:t>Chaoran</a:t>
            </a:r>
            <a:r>
              <a:rPr lang="en-US" sz="2400" dirty="0"/>
              <a:t>; Yuan, </a:t>
            </a:r>
            <a:r>
              <a:rPr lang="en-US" sz="2400" dirty="0" err="1"/>
              <a:t>Chenhan</a:t>
            </a:r>
            <a:r>
              <a:rPr lang="en-US" sz="2400" dirty="0"/>
              <a:t>; Yuan, </a:t>
            </a:r>
            <a:r>
              <a:rPr lang="en-US" sz="2400" dirty="0" err="1"/>
              <a:t>Liling</a:t>
            </a:r>
            <a:r>
              <a:rPr lang="en-US" sz="2400" dirty="0"/>
              <a:t>. Collection Management of Electronic Theses and Dissertations (CME) CS5604 Fall 2019 ﻿(Virginia Tech, 2019-12-23); </a:t>
            </a:r>
            <a:r>
              <a:rPr lang="en-US" sz="2400" dirty="0">
                <a:hlinkClick r:id="rId2"/>
              </a:rPr>
              <a:t>http://hdl.handle.net/10919/96484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Aromando</a:t>
            </a:r>
            <a:r>
              <a:rPr lang="en-US" sz="2400" dirty="0"/>
              <a:t>, John; Banerjee, Bipasha; Ingram, William A.; Jude, </a:t>
            </a:r>
            <a:r>
              <a:rPr lang="en-US" sz="2400" dirty="0" err="1"/>
              <a:t>Palakh</a:t>
            </a:r>
            <a:r>
              <a:rPr lang="en-US" sz="2400" dirty="0"/>
              <a:t>; </a:t>
            </a:r>
            <a:r>
              <a:rPr lang="en-US" sz="2400" dirty="0" err="1"/>
              <a:t>Kahu</a:t>
            </a:r>
            <a:r>
              <a:rPr lang="en-US" sz="2400" dirty="0"/>
              <a:t>, </a:t>
            </a:r>
            <a:r>
              <a:rPr lang="en-US" sz="2400" dirty="0" err="1"/>
              <a:t>Sampanna</a:t>
            </a:r>
            <a:r>
              <a:rPr lang="en-US" sz="2400" dirty="0"/>
              <a:t>. Classification and extraction of information from ETD documents (Virginia Tech, 2020-01-30); </a:t>
            </a:r>
            <a:r>
              <a:rPr lang="en-US" sz="2400" dirty="0">
                <a:hlinkClick r:id="rId3"/>
              </a:rPr>
              <a:t>http://hdl.handle.net/10919/96645</a:t>
            </a:r>
            <a:r>
              <a:rPr lang="en-US" sz="2400" dirty="0"/>
              <a:t> </a:t>
            </a:r>
          </a:p>
          <a:p>
            <a:r>
              <a:rPr lang="en-US" sz="2400" dirty="0"/>
              <a:t>Alotaibi, Fatimah; Abdelrahman, </a:t>
            </a:r>
            <a:r>
              <a:rPr lang="en-US" sz="2400" dirty="0" err="1"/>
              <a:t>Eman</a:t>
            </a:r>
            <a:r>
              <a:rPr lang="en-US" sz="2400" dirty="0"/>
              <a:t>. </a:t>
            </a:r>
            <a:r>
              <a:rPr lang="en-US" sz="2400" dirty="0" err="1"/>
              <a:t>Otrouha</a:t>
            </a:r>
            <a:r>
              <a:rPr lang="en-US" sz="2400" dirty="0"/>
              <a:t>: Automatic Classification of Arabic ETDs (Virginia Tech, 2020-01-23); </a:t>
            </a:r>
            <a:r>
              <a:rPr lang="en-US" sz="2400" dirty="0">
                <a:hlinkClick r:id="rId4"/>
              </a:rPr>
              <a:t>http://hdl.handle.net/10919/96571</a:t>
            </a:r>
            <a:r>
              <a:rPr lang="en-US" sz="2400" dirty="0"/>
              <a:t> </a:t>
            </a:r>
          </a:p>
          <a:p>
            <a:r>
              <a:rPr lang="en-US" sz="2400" dirty="0"/>
              <a:t>Ma, </a:t>
            </a:r>
            <a:r>
              <a:rPr lang="en-US" sz="2400" dirty="0" err="1"/>
              <a:t>Yufeng</a:t>
            </a:r>
            <a:r>
              <a:rPr lang="en-US" sz="2400" dirty="0"/>
              <a:t>; Jiang, </a:t>
            </a:r>
            <a:r>
              <a:rPr lang="en-US" sz="2400" dirty="0" err="1"/>
              <a:t>Tingting</a:t>
            </a:r>
            <a:r>
              <a:rPr lang="en-US" sz="2400" dirty="0"/>
              <a:t>; Shrestha, </a:t>
            </a:r>
            <a:r>
              <a:rPr lang="en-US" sz="2400" dirty="0" err="1"/>
              <a:t>Chandani</a:t>
            </a:r>
            <a:r>
              <a:rPr lang="en-US" sz="2400" dirty="0"/>
              <a:t>. </a:t>
            </a:r>
            <a:r>
              <a:rPr lang="en-US" sz="2400" dirty="0" err="1"/>
              <a:t>ETDseer</a:t>
            </a:r>
            <a:r>
              <a:rPr lang="en-US" sz="2400" dirty="0"/>
              <a:t> Concept Paper (Virginia Tech, 2017-05-03); </a:t>
            </a:r>
            <a:r>
              <a:rPr lang="en-US" sz="2400" dirty="0">
                <a:hlinkClick r:id="rId5"/>
              </a:rPr>
              <a:t>http://hdl.handle.net/10919/77868</a:t>
            </a:r>
            <a:r>
              <a:rPr lang="en-US" sz="2400" dirty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4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8DAA-1BDC-BB41-ABE2-A9077CCC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800" b="1" dirty="0"/>
              <a:t>NDLTD</a:t>
            </a:r>
            <a:r>
              <a:rPr lang="en-US" dirty="0"/>
              <a:t>: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D6AE-8774-1545-B315-BD9918FB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906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Networked Digital Library of Theses and Dissertations (NDLTD) is an </a:t>
            </a:r>
            <a:r>
              <a:rPr lang="en-US" sz="2800" u="sng" dirty="0"/>
              <a:t>international</a:t>
            </a:r>
            <a:r>
              <a:rPr lang="en-US" sz="2800" dirty="0"/>
              <a:t> organization dedicated to promoting the </a:t>
            </a:r>
            <a:r>
              <a:rPr lang="en-US" sz="2800" u="sng" dirty="0"/>
              <a:t>adoption, creation, use, dissemination, and preservation </a:t>
            </a:r>
            <a:r>
              <a:rPr lang="en-US" sz="2800" dirty="0"/>
              <a:t>of electronic theses and dissertations (ETDs). We support </a:t>
            </a:r>
            <a:r>
              <a:rPr lang="en-US" sz="2800" u="sng" dirty="0"/>
              <a:t>electronic publishing</a:t>
            </a:r>
            <a:r>
              <a:rPr lang="en-US" sz="2800" dirty="0"/>
              <a:t> and </a:t>
            </a:r>
            <a:r>
              <a:rPr lang="en-US" sz="2800" u="sng" dirty="0"/>
              <a:t>open access </a:t>
            </a:r>
            <a:r>
              <a:rPr lang="en-US" sz="2800" dirty="0"/>
              <a:t>to scholarship in order to enhance the sharing of knowledge worldwide. Our website includes </a:t>
            </a:r>
            <a:r>
              <a:rPr lang="en-US" sz="2800" u="sng" dirty="0"/>
              <a:t>resources</a:t>
            </a:r>
            <a:r>
              <a:rPr lang="en-US" sz="2800" dirty="0"/>
              <a:t> for university </a:t>
            </a:r>
            <a:r>
              <a:rPr lang="en-US" sz="2800" u="sng" dirty="0"/>
              <a:t>administrators, librarians, faculty, students</a:t>
            </a:r>
            <a:r>
              <a:rPr lang="en-US" sz="2800" dirty="0"/>
              <a:t>, and the general public. Topics include how to </a:t>
            </a:r>
            <a:r>
              <a:rPr lang="en-US" sz="2800" u="sng" dirty="0"/>
              <a:t>find, create, and preserve</a:t>
            </a:r>
            <a:r>
              <a:rPr lang="en-US" sz="2800" dirty="0"/>
              <a:t> ETDs; how to </a:t>
            </a:r>
            <a:r>
              <a:rPr lang="en-US" sz="2800" u="sng" dirty="0"/>
              <a:t>set up an ETD program</a:t>
            </a:r>
            <a:r>
              <a:rPr lang="en-US" sz="2800" dirty="0"/>
              <a:t>; legal and </a:t>
            </a:r>
            <a:r>
              <a:rPr lang="en-US" sz="2800" b="1" u="sng" dirty="0"/>
              <a:t>technical questions</a:t>
            </a:r>
            <a:r>
              <a:rPr lang="en-US" sz="2800" dirty="0"/>
              <a:t>; and the </a:t>
            </a:r>
            <a:r>
              <a:rPr lang="en-US" sz="2800" u="sng" dirty="0"/>
              <a:t>latest news and research</a:t>
            </a:r>
            <a:r>
              <a:rPr lang="en-US" sz="2800" dirty="0"/>
              <a:t> in the ETD community.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7FAC-4A23-A447-9D24-54B1CB8D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966C-9E1C-5E4D-A868-D8299AF5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0" y="762000"/>
            <a:ext cx="2057400" cy="762000"/>
          </a:xfrm>
        </p:spPr>
        <p:txBody>
          <a:bodyPr/>
          <a:lstStyle/>
          <a:p>
            <a:r>
              <a:rPr lang="en-US" sz="2800" dirty="0"/>
              <a:t>NDLTD Board</a:t>
            </a:r>
            <a:br>
              <a:rPr lang="en-US" sz="2800" dirty="0"/>
            </a:br>
            <a:r>
              <a:rPr lang="en-US" sz="2800" dirty="0"/>
              <a:t>of</a:t>
            </a:r>
            <a:br>
              <a:rPr lang="en-US" sz="2800" dirty="0"/>
            </a:br>
            <a:r>
              <a:rPr lang="en-US" sz="2800" dirty="0" err="1"/>
              <a:t>Direc</a:t>
            </a:r>
            <a:r>
              <a:rPr lang="en-US" sz="2800" dirty="0"/>
              <a:t>-</a:t>
            </a:r>
            <a:br>
              <a:rPr lang="en-US" sz="2800" dirty="0"/>
            </a:br>
            <a:r>
              <a:rPr lang="en-US" sz="2800" dirty="0"/>
              <a:t>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E3906-6EA7-A14B-8A46-F535DA11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45263FE-162F-FC44-8BD5-39BC2CD14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42" y="0"/>
            <a:ext cx="7915358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088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2584</Words>
  <Application>Microsoft Macintosh PowerPoint</Application>
  <PresentationFormat>On-screen Show (4:3)</PresentationFormat>
  <Paragraphs>357</Paragraphs>
  <Slides>41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Arial Black</vt:lpstr>
      <vt:lpstr>Comic Sans MS</vt:lpstr>
      <vt:lpstr>Times New Roman</vt:lpstr>
      <vt:lpstr>Verdana</vt:lpstr>
      <vt:lpstr>Wingdings</vt:lpstr>
      <vt:lpstr>Default Design</vt:lpstr>
      <vt:lpstr>MS Org Chart</vt:lpstr>
      <vt:lpstr>Slide</vt:lpstr>
      <vt:lpstr>Document</vt:lpstr>
      <vt:lpstr>ETD2020: Discovery, Data, and Dates Nov. 16-18; United Arab Emirates University, VIRTUAL    “Building and Using Digital Libraries for ETDs”  Keynote by Edward A. Fox, Ph.D., Professor  </vt:lpstr>
      <vt:lpstr>Presentation Outline</vt:lpstr>
      <vt:lpstr>Acknowledgements</vt:lpstr>
      <vt:lpstr>Libraries of the Future JCR Licklider, 1965, MIT Press</vt:lpstr>
      <vt:lpstr>Related Funded Grants</vt:lpstr>
      <vt:lpstr>ETD-related VT ETDs</vt:lpstr>
      <vt:lpstr>ETD-related Class Projects</vt:lpstr>
      <vt:lpstr>NDLTD: Mission</vt:lpstr>
      <vt:lpstr>NDLTD Board of Direc- tors</vt:lpstr>
      <vt:lpstr>search.ndltd.org</vt:lpstr>
      <vt:lpstr>union. ndltd. org/ portal/</vt:lpstr>
      <vt:lpstr>PowerPoint Presentation</vt:lpstr>
      <vt:lpstr>New Journal: J-ETD.org, j-etd@ndltd.org Journal of Electronic Theses and Dissertations</vt:lpstr>
      <vt:lpstr>Big Data</vt:lpstr>
      <vt:lpstr>PowerPoint Presentation</vt:lpstr>
      <vt:lpstr>PowerPoint Presentation</vt:lpstr>
      <vt:lpstr>Potential Collection Size</vt:lpstr>
      <vt:lpstr>Broader Perspective</vt:lpstr>
      <vt:lpstr>OAI - Open Archives Initiative: Technical Umbrella for Practical Interoperability…</vt:lpstr>
      <vt:lpstr>The World According to OAI</vt:lpstr>
      <vt:lpstr>PowerPoint Presentation</vt:lpstr>
      <vt:lpstr>Information Life Cycle</vt:lpstr>
      <vt:lpstr>Quality and the Information Life Cycle</vt:lpstr>
      <vt:lpstr>Quality Dimensions</vt:lpstr>
      <vt:lpstr>5S Layers</vt:lpstr>
      <vt:lpstr>   Informal 5S &amp; DL Definitions    DLs are complex systems that </vt:lpstr>
      <vt:lpstr>PowerPoint Presentation</vt:lpstr>
      <vt:lpstr>Scenarios of Future Use of ETD DLs</vt:lpstr>
      <vt:lpstr>Scenarios of Future Use: 1) Building DLs</vt:lpstr>
      <vt:lpstr>Scenarios of Future Use:  2) Open problem -&gt; plan for research </vt:lpstr>
      <vt:lpstr>Need-based Building</vt:lpstr>
      <vt:lpstr>Survey (2017 by VT, PSU)</vt:lpstr>
      <vt:lpstr>ContentMine (VT visit  12 April 2017)</vt:lpstr>
      <vt:lpstr>PowerPoint Presentation</vt:lpstr>
      <vt:lpstr>Summarization</vt:lpstr>
      <vt:lpstr>ETD-related Summarization Class Projects</vt:lpstr>
      <vt:lpstr>Opening Graduate Research IMLS; 2019-2022; PI: William Ingram</vt:lpstr>
      <vt:lpstr>Mining ETDs for Trends in Graduate Research</vt:lpstr>
      <vt:lpstr>Summary</vt:lpstr>
      <vt:lpstr>Paper Outline</vt:lpstr>
      <vt:lpstr>Questions? Discussion?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ETD2020: Discovery, Data, and Dates Nov. 16-18; United Arab Emirates University, VIRTUAL    “Building and Using Digital Libraries for ETDs”  Keynote by Edward A. Fox, Ph.D., Professor  </dc:title>
  <dc:creator>Fox, Edward</dc:creator>
  <cp:lastModifiedBy>Fox, Edward</cp:lastModifiedBy>
  <cp:revision>22</cp:revision>
  <dcterms:created xsi:type="dcterms:W3CDTF">2020-10-18T19:06:17Z</dcterms:created>
  <dcterms:modified xsi:type="dcterms:W3CDTF">2020-11-15T04:17:22Z</dcterms:modified>
</cp:coreProperties>
</file>