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73"/>
  </p:notesMasterIdLst>
  <p:handoutMasterIdLst>
    <p:handoutMasterId r:id="rId74"/>
  </p:handoutMasterIdLst>
  <p:sldIdLst>
    <p:sldId id="648" r:id="rId2"/>
    <p:sldId id="1800" r:id="rId3"/>
    <p:sldId id="1818" r:id="rId4"/>
    <p:sldId id="1811" r:id="rId5"/>
    <p:sldId id="1812" r:id="rId6"/>
    <p:sldId id="1235" r:id="rId7"/>
    <p:sldId id="1803" r:id="rId8"/>
    <p:sldId id="1280" r:id="rId9"/>
    <p:sldId id="1801" r:id="rId10"/>
    <p:sldId id="1813" r:id="rId11"/>
    <p:sldId id="1299" r:id="rId12"/>
    <p:sldId id="1802" r:id="rId13"/>
    <p:sldId id="1814" r:id="rId14"/>
    <p:sldId id="1815" r:id="rId15"/>
    <p:sldId id="1298" r:id="rId16"/>
    <p:sldId id="1536" r:id="rId17"/>
    <p:sldId id="1804" r:id="rId18"/>
    <p:sldId id="1805" r:id="rId19"/>
    <p:sldId id="1538" r:id="rId20"/>
    <p:sldId id="1806" r:id="rId21"/>
    <p:sldId id="1809" r:id="rId22"/>
    <p:sldId id="1808" r:id="rId23"/>
    <p:sldId id="1807" r:id="rId24"/>
    <p:sldId id="1562" r:id="rId25"/>
    <p:sldId id="1822" r:id="rId26"/>
    <p:sldId id="341" r:id="rId27"/>
    <p:sldId id="1810" r:id="rId28"/>
    <p:sldId id="1563" r:id="rId29"/>
    <p:sldId id="1793" r:id="rId30"/>
    <p:sldId id="1564" r:id="rId31"/>
    <p:sldId id="1795" r:id="rId32"/>
    <p:sldId id="1297" r:id="rId33"/>
    <p:sldId id="1540" r:id="rId34"/>
    <p:sldId id="1572" r:id="rId35"/>
    <p:sldId id="1799" r:id="rId36"/>
    <p:sldId id="1001" r:id="rId37"/>
    <p:sldId id="999" r:id="rId38"/>
    <p:sldId id="1296" r:id="rId39"/>
    <p:sldId id="1794" r:id="rId40"/>
    <p:sldId id="259" r:id="rId41"/>
    <p:sldId id="304" r:id="rId42"/>
    <p:sldId id="305" r:id="rId43"/>
    <p:sldId id="340" r:id="rId44"/>
    <p:sldId id="306" r:id="rId45"/>
    <p:sldId id="343" r:id="rId46"/>
    <p:sldId id="311" r:id="rId47"/>
    <p:sldId id="307" r:id="rId48"/>
    <p:sldId id="312" r:id="rId49"/>
    <p:sldId id="313" r:id="rId50"/>
    <p:sldId id="314" r:id="rId51"/>
    <p:sldId id="315" r:id="rId52"/>
    <p:sldId id="316" r:id="rId53"/>
    <p:sldId id="318" r:id="rId54"/>
    <p:sldId id="319" r:id="rId55"/>
    <p:sldId id="320" r:id="rId56"/>
    <p:sldId id="321" r:id="rId57"/>
    <p:sldId id="309" r:id="rId58"/>
    <p:sldId id="325" r:id="rId59"/>
    <p:sldId id="1819" r:id="rId60"/>
    <p:sldId id="1823" r:id="rId61"/>
    <p:sldId id="1821" r:id="rId62"/>
    <p:sldId id="1820" r:id="rId63"/>
    <p:sldId id="338" r:id="rId64"/>
    <p:sldId id="301" r:id="rId65"/>
    <p:sldId id="1300" r:id="rId66"/>
    <p:sldId id="1302" r:id="rId67"/>
    <p:sldId id="1817" r:id="rId68"/>
    <p:sldId id="273" r:id="rId69"/>
    <p:sldId id="1301" r:id="rId70"/>
    <p:sldId id="1816" r:id="rId71"/>
    <p:sldId id="667" r:id="rId72"/>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0815"/>
    <p:restoredTop sz="94830" autoAdjust="0"/>
  </p:normalViewPr>
  <p:slideViewPr>
    <p:cSldViewPr>
      <p:cViewPr varScale="1">
        <p:scale>
          <a:sx n="117" d="100"/>
          <a:sy n="117" d="100"/>
        </p:scale>
        <p:origin x="1592" y="168"/>
      </p:cViewPr>
      <p:guideLst>
        <p:guide orient="horz" pos="220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extLst>
      <p:ext uri="{BB962C8B-B14F-4D97-AF65-F5344CB8AC3E}">
        <p14:creationId xmlns:p14="http://schemas.microsoft.com/office/powerpoint/2010/main" val="22503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extLst>
      <p:ext uri="{BB962C8B-B14F-4D97-AF65-F5344CB8AC3E}">
        <p14:creationId xmlns:p14="http://schemas.microsoft.com/office/powerpoint/2010/main" val="3377038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penarchives.or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543084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DE08DF8A-C2D6-4B8E-9CDB-6D4F5AA57C71}" type="slidenum">
              <a:rPr lang="en-US" smtClean="0"/>
              <a:pPr/>
              <a:t>71</a:t>
            </a:fld>
            <a:endParaRPr lang="en-US"/>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88552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6</a:t>
            </a:fld>
            <a:endParaRPr lang="en-US"/>
          </a:p>
        </p:txBody>
      </p:sp>
    </p:spTree>
    <p:extLst>
      <p:ext uri="{BB962C8B-B14F-4D97-AF65-F5344CB8AC3E}">
        <p14:creationId xmlns:p14="http://schemas.microsoft.com/office/powerpoint/2010/main" val="812868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FB26E728-6B53-764C-A75C-A472575069F2}"/>
              </a:ext>
            </a:extLst>
          </p:cNvPr>
          <p:cNvSpPr>
            <a:spLocks noGrp="1" noChangeArrowheads="1"/>
          </p:cNvSpPr>
          <p:nvPr>
            <p:ph type="sldNum" sz="quarter" idx="5"/>
          </p:nvPr>
        </p:nvSpPr>
        <p:spPr>
          <a:ln/>
        </p:spPr>
        <p:txBody>
          <a:bodyPr/>
          <a:lstStyle/>
          <a:p>
            <a:fld id="{459546E6-D775-3049-B86B-19BA51903DCF}" type="slidenum">
              <a:rPr lang="en-US" altLang="en-US"/>
              <a:pPr/>
              <a:t>19</a:t>
            </a:fld>
            <a:endParaRPr lang="en-US" altLang="en-US"/>
          </a:p>
        </p:txBody>
      </p:sp>
      <p:sp>
        <p:nvSpPr>
          <p:cNvPr id="2281474" name="Rectangle 2">
            <a:extLst>
              <a:ext uri="{FF2B5EF4-FFF2-40B4-BE49-F238E27FC236}">
                <a16:creationId xmlns:a16="http://schemas.microsoft.com/office/drawing/2014/main" id="{5E908962-ABA0-C542-B5DC-BB269D1B7CFB}"/>
              </a:ext>
            </a:extLst>
          </p:cNvPr>
          <p:cNvSpPr>
            <a:spLocks noGrp="1" noRot="1" noChangeAspect="1" noChangeArrowheads="1" noTextEdit="1"/>
          </p:cNvSpPr>
          <p:nvPr>
            <p:ph type="sldImg"/>
          </p:nvPr>
        </p:nvSpPr>
        <p:spPr>
          <a:ln cap="flat"/>
        </p:spPr>
      </p:sp>
      <p:sp>
        <p:nvSpPr>
          <p:cNvPr id="2281475" name="Rectangle 3">
            <a:extLst>
              <a:ext uri="{FF2B5EF4-FFF2-40B4-BE49-F238E27FC236}">
                <a16:creationId xmlns:a16="http://schemas.microsoft.com/office/drawing/2014/main" id="{4D5CB5B3-96D7-E64C-8A61-7065D2AF0C24}"/>
              </a:ext>
            </a:extLst>
          </p:cNvPr>
          <p:cNvSpPr>
            <a:spLocks noGrp="1" noChangeArrowheads="1"/>
          </p:cNvSpPr>
          <p:nvPr>
            <p:ph type="body" idx="1"/>
          </p:nvPr>
        </p:nvSpPr>
        <p:spPr>
          <a:ln/>
        </p:spPr>
        <p:txBody>
          <a:bodyPr lIns="93556" tIns="46778" rIns="93556" bIns="46778"/>
          <a:lstStyle/>
          <a:p>
            <a:endParaRPr lang="en-US" altLang="en-US"/>
          </a:p>
        </p:txBody>
      </p:sp>
    </p:spTree>
    <p:extLst>
      <p:ext uri="{BB962C8B-B14F-4D97-AF65-F5344CB8AC3E}">
        <p14:creationId xmlns:p14="http://schemas.microsoft.com/office/powerpoint/2010/main" val="2940113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566F15F-53F8-794C-AA49-A90EDCD21FC8}"/>
              </a:ext>
            </a:extLst>
          </p:cNvPr>
          <p:cNvSpPr>
            <a:spLocks noGrp="1" noChangeArrowheads="1"/>
          </p:cNvSpPr>
          <p:nvPr>
            <p:ph type="sldNum" sz="quarter" idx="5"/>
          </p:nvPr>
        </p:nvSpPr>
        <p:spPr>
          <a:ln/>
        </p:spPr>
        <p:txBody>
          <a:bodyPr/>
          <a:lstStyle/>
          <a:p>
            <a:fld id="{1A6E6906-6444-0C40-A437-8F251BE326D0}" type="slidenum">
              <a:rPr lang="zh-CN" altLang="en-US"/>
              <a:pPr/>
              <a:t>26</a:t>
            </a:fld>
            <a:endParaRPr lang="en-US" altLang="zh-CN"/>
          </a:p>
        </p:txBody>
      </p:sp>
      <p:sp>
        <p:nvSpPr>
          <p:cNvPr id="128002" name="Rectangle 2">
            <a:extLst>
              <a:ext uri="{FF2B5EF4-FFF2-40B4-BE49-F238E27FC236}">
                <a16:creationId xmlns:a16="http://schemas.microsoft.com/office/drawing/2014/main" id="{D5CCB9A9-6E37-BB44-A3CA-DBD913123AEF}"/>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4BB47165-7E58-124C-91FC-27EFE352AE98}"/>
              </a:ext>
            </a:extLst>
          </p:cNvPr>
          <p:cNvSpPr>
            <a:spLocks noGrp="1" noChangeArrowheads="1"/>
          </p:cNvSpPr>
          <p:nvPr>
            <p:ph type="body" idx="1"/>
          </p:nvPr>
        </p:nvSpPr>
        <p:spPr/>
        <p:txBody>
          <a:bodyPr/>
          <a:lstStyle/>
          <a:p>
            <a:r>
              <a:rPr lang="en-US" altLang="zh-CN">
                <a:ea typeface="宋体" panose="02010600030101010101" pitchFamily="2" charset="-122"/>
              </a:rPr>
              <a:t>Do not read</a:t>
            </a:r>
          </a:p>
          <a:p>
            <a:r>
              <a:rPr lang="en-US" altLang="zh-CN">
                <a:ea typeface="宋体" panose="02010600030101010101" pitchFamily="2" charset="-122"/>
              </a:rPr>
              <a:t>Pick example: structure, scenario</a:t>
            </a:r>
          </a:p>
        </p:txBody>
      </p:sp>
    </p:spTree>
    <p:extLst>
      <p:ext uri="{BB962C8B-B14F-4D97-AF65-F5344CB8AC3E}">
        <p14:creationId xmlns:p14="http://schemas.microsoft.com/office/powerpoint/2010/main" val="1014356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F53D7230-C6BB-B441-819F-04E9C294637D}"/>
              </a:ext>
            </a:extLst>
          </p:cNvPr>
          <p:cNvSpPr>
            <a:spLocks noGrp="1" noChangeArrowheads="1"/>
          </p:cNvSpPr>
          <p:nvPr>
            <p:ph type="sldNum" sz="quarter" idx="5"/>
          </p:nvPr>
        </p:nvSpPr>
        <p:spPr>
          <a:ln/>
        </p:spPr>
        <p:txBody>
          <a:bodyPr/>
          <a:lstStyle/>
          <a:p>
            <a:fld id="{FC447BA5-63F1-6B4B-B91B-0F181A996C1A}" type="slidenum">
              <a:rPr lang="en-US" altLang="en-US"/>
              <a:pPr/>
              <a:t>35</a:t>
            </a:fld>
            <a:endParaRPr lang="en-US" altLang="en-US"/>
          </a:p>
        </p:txBody>
      </p:sp>
      <p:sp>
        <p:nvSpPr>
          <p:cNvPr id="2586626" name="Rectangle 2">
            <a:extLst>
              <a:ext uri="{FF2B5EF4-FFF2-40B4-BE49-F238E27FC236}">
                <a16:creationId xmlns:a16="http://schemas.microsoft.com/office/drawing/2014/main" id="{8A209270-075F-D042-A292-291734321C35}"/>
              </a:ext>
            </a:extLst>
          </p:cNvPr>
          <p:cNvSpPr>
            <a:spLocks noGrp="1" noRot="1" noChangeAspect="1" noChangeArrowheads="1" noTextEdit="1"/>
          </p:cNvSpPr>
          <p:nvPr>
            <p:ph type="sldImg"/>
          </p:nvPr>
        </p:nvSpPr>
        <p:spPr>
          <a:xfrm>
            <a:off x="1181100" y="696913"/>
            <a:ext cx="4648200" cy="3486150"/>
          </a:xfrm>
          <a:ln/>
        </p:spPr>
      </p:sp>
      <p:sp>
        <p:nvSpPr>
          <p:cNvPr id="2586627" name="Rectangle 3">
            <a:extLst>
              <a:ext uri="{FF2B5EF4-FFF2-40B4-BE49-F238E27FC236}">
                <a16:creationId xmlns:a16="http://schemas.microsoft.com/office/drawing/2014/main" id="{578194FF-9220-3749-956B-9A27D044FF51}"/>
              </a:ext>
            </a:extLst>
          </p:cNvPr>
          <p:cNvSpPr>
            <a:spLocks noGrp="1" noChangeArrowheads="1"/>
          </p:cNvSpPr>
          <p:nvPr>
            <p:ph type="body" idx="1"/>
          </p:nvPr>
        </p:nvSpPr>
        <p:spPr>
          <a:xfrm>
            <a:off x="935038" y="4416425"/>
            <a:ext cx="5140325" cy="4183063"/>
          </a:xfrm>
        </p:spPr>
        <p:txBody>
          <a:bodyPr/>
          <a:lstStyle/>
          <a:p>
            <a:r>
              <a:rPr lang="en-US" altLang="en-US" b="1">
                <a:latin typeface="TimesNewRoman" charset="0"/>
              </a:rPr>
              <a:t>The process of building a DL:</a:t>
            </a:r>
          </a:p>
          <a:p>
            <a:endParaRPr lang="en-US" altLang="en-US" b="1">
              <a:latin typeface="TimesNewRoman" charset="0"/>
            </a:endParaRPr>
          </a:p>
          <a:p>
            <a:r>
              <a:rPr lang="en-US" altLang="en-US">
                <a:latin typeface="TimesNewRoman" charset="0"/>
              </a:rPr>
              <a:t>The role of the DL expert is to design a metamodel for DLs which will be used for modeling the DL. We already have defined the 5S metamodel for DLs. The DL expert may either create a new metamodel, use the 5S metamodel or extend the 5S metamodel for digital libraries.</a:t>
            </a:r>
          </a:p>
          <a:p>
            <a:endParaRPr lang="en-US" altLang="en-US">
              <a:latin typeface="TimesNewRoman" charset="0"/>
            </a:endParaRPr>
          </a:p>
          <a:p>
            <a:r>
              <a:rPr lang="en-US" altLang="en-US">
                <a:latin typeface="TimesNewRoman" charset="0"/>
              </a:rPr>
              <a:t>The 5SGraph modeling tool processes the metamodel, allowing the DL designer to visualize the components of the metamodel. The DL designer must be aware of the functional requirements . The designer uses those visualized graphical components of the metamodel to put together the final model of his own digital library. The DL requirements acquired with 5SGraph are captured with user-level 5SL models.</a:t>
            </a:r>
          </a:p>
          <a:p>
            <a:endParaRPr lang="en-US" altLang="en-US">
              <a:latin typeface="TimesNewRoman" charset="0"/>
            </a:endParaRPr>
          </a:p>
          <a:p>
            <a:r>
              <a:rPr lang="en-US" altLang="en-US">
                <a:latin typeface="TimesNewRoman" charset="0"/>
              </a:rPr>
              <a:t>The 5SL DL models are input to the 5SLGen DL generator, along with a pool of reusable DL components (a component implements a specific service such as search, browse, rate, etc.,) to generate classes for the 5SFramework. The 5SFramework is a reusable design, expressed as a set of classes, that implements the modeled DL and supports reuse at a larger granularity than classes. This transformation from 5SL models to object-oriented classes involves scenario analysis, scenario-synthesis, component pool utilization and mapping of 5SL modeling elements to programming language concepts. </a:t>
            </a:r>
          </a:p>
          <a:p>
            <a:endParaRPr lang="en-US" altLang="en-US">
              <a:latin typeface="TimesNewRoman" charset="0"/>
            </a:endParaRPr>
          </a:p>
          <a:p>
            <a:r>
              <a:rPr lang="en-US" altLang="en-US">
                <a:latin typeface="TimesNewRoman" charset="0"/>
              </a:rPr>
              <a:t>The DL designer completes the modeling and generation process by modifying the generated 5SFramework classes and coupling them with the user-interface provided by the web developer. </a:t>
            </a:r>
          </a:p>
          <a:p>
            <a:endParaRPr lang="en-US" altLang="en-US"/>
          </a:p>
        </p:txBody>
      </p:sp>
    </p:spTree>
    <p:extLst>
      <p:ext uri="{BB962C8B-B14F-4D97-AF65-F5344CB8AC3E}">
        <p14:creationId xmlns:p14="http://schemas.microsoft.com/office/powerpoint/2010/main" val="3293747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FB84A0-4CD0-8B4C-BF5D-FA45596A14F3}"/>
              </a:ext>
            </a:extLst>
          </p:cNvPr>
          <p:cNvSpPr>
            <a:spLocks noGrp="1" noChangeArrowheads="1"/>
          </p:cNvSpPr>
          <p:nvPr>
            <p:ph type="sldNum" sz="quarter" idx="5"/>
          </p:nvPr>
        </p:nvSpPr>
        <p:spPr>
          <a:ln/>
        </p:spPr>
        <p:txBody>
          <a:bodyPr/>
          <a:lstStyle/>
          <a:p>
            <a:fld id="{31D7F7BE-C3DA-7B4E-A0B2-5B209BBCEE1B}" type="slidenum">
              <a:rPr lang="zh-CN" altLang="en-US"/>
              <a:pPr/>
              <a:t>41</a:t>
            </a:fld>
            <a:endParaRPr lang="en-US" altLang="zh-CN"/>
          </a:p>
        </p:txBody>
      </p:sp>
      <p:sp>
        <p:nvSpPr>
          <p:cNvPr id="56322" name="Rectangle 2">
            <a:extLst>
              <a:ext uri="{FF2B5EF4-FFF2-40B4-BE49-F238E27FC236}">
                <a16:creationId xmlns:a16="http://schemas.microsoft.com/office/drawing/2014/main" id="{DC7B29BB-C7A8-A240-9861-8CC5CEF507FC}"/>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575CF1A6-5DC6-CF40-A2A7-D341367AFE00}"/>
              </a:ext>
            </a:extLst>
          </p:cNvPr>
          <p:cNvSpPr>
            <a:spLocks noGrp="1" noChangeArrowheads="1"/>
          </p:cNvSpPr>
          <p:nvPr>
            <p:ph type="body" idx="1"/>
          </p:nvPr>
        </p:nvSpPr>
        <p:spPr/>
        <p:txBody>
          <a:bodyPr/>
          <a:lstStyle/>
          <a:p>
            <a:r>
              <a:rPr lang="en-US" altLang="zh-CN">
                <a:ea typeface="宋体" panose="02010600030101010101" pitchFamily="2" charset="-122"/>
              </a:rPr>
              <a:t>Reflecting upon the current state and different types of exploring services for DLs has led us to the following research questions:</a:t>
            </a:r>
          </a:p>
          <a:p>
            <a:endParaRPr lang="en-US" altLang="zh-CN">
              <a:ea typeface="宋体" panose="02010600030101010101" pitchFamily="2" charset="-122"/>
            </a:endParaRPr>
          </a:p>
          <a:p>
            <a:endParaRPr lang="en-US" altLang="zh-CN">
              <a:ea typeface="宋体" panose="02010600030101010101" pitchFamily="2" charset="-122"/>
            </a:endParaRPr>
          </a:p>
          <a:p>
            <a:r>
              <a:rPr lang="en-US" altLang="zh-CN">
                <a:ea typeface="宋体" panose="02010600030101010101" pitchFamily="2" charset="-122"/>
              </a:rPr>
              <a:t>Though many research projects have developed different interaction strategies allowing smooth transition between browsing and searching, to the best of our knowledge, none of them generalize these two predominant exploring services in DLs. </a:t>
            </a:r>
          </a:p>
          <a:p>
            <a:endParaRPr lang="en-US" altLang="zh-CN">
              <a:ea typeface="宋体" panose="02010600030101010101" pitchFamily="2" charset="-122"/>
            </a:endParaRPr>
          </a:p>
        </p:txBody>
      </p:sp>
    </p:spTree>
    <p:extLst>
      <p:ext uri="{BB962C8B-B14F-4D97-AF65-F5344CB8AC3E}">
        <p14:creationId xmlns:p14="http://schemas.microsoft.com/office/powerpoint/2010/main" val="1290206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24B1158-1A87-1749-94F1-040CDDFD1FCB}"/>
              </a:ext>
            </a:extLst>
          </p:cNvPr>
          <p:cNvSpPr>
            <a:spLocks noGrp="1" noChangeArrowheads="1"/>
          </p:cNvSpPr>
          <p:nvPr>
            <p:ph type="sldNum" sz="quarter" idx="5"/>
          </p:nvPr>
        </p:nvSpPr>
        <p:spPr>
          <a:ln/>
        </p:spPr>
        <p:txBody>
          <a:bodyPr/>
          <a:lstStyle/>
          <a:p>
            <a:fld id="{7425534C-498D-5F4A-9598-83B7AB960518}" type="slidenum">
              <a:rPr lang="zh-CN" altLang="en-US"/>
              <a:pPr/>
              <a:t>42</a:t>
            </a:fld>
            <a:endParaRPr lang="en-US" altLang="zh-CN"/>
          </a:p>
        </p:txBody>
      </p:sp>
      <p:sp>
        <p:nvSpPr>
          <p:cNvPr id="58370" name="Rectangle 2">
            <a:extLst>
              <a:ext uri="{FF2B5EF4-FFF2-40B4-BE49-F238E27FC236}">
                <a16:creationId xmlns:a16="http://schemas.microsoft.com/office/drawing/2014/main" id="{4FEAB0DE-DCD0-D348-BAF0-D7474FA55927}"/>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088048F4-14D8-3041-89CB-115DDD04BC4D}"/>
              </a:ext>
            </a:extLst>
          </p:cNvPr>
          <p:cNvSpPr>
            <a:spLocks noGrp="1" noChangeArrowheads="1"/>
          </p:cNvSpPr>
          <p:nvPr>
            <p:ph type="body" idx="1"/>
          </p:nvPr>
        </p:nvSpPr>
        <p:spPr/>
        <p:txBody>
          <a:bodyPr/>
          <a:lstStyle/>
          <a:p>
            <a:r>
              <a:rPr lang="en-US" altLang="zh-CN">
                <a:ea typeface="宋体" panose="02010600030101010101" pitchFamily="2" charset="-122"/>
              </a:rPr>
              <a:t>To answer these question, we again turn to 5S.</a:t>
            </a:r>
          </a:p>
        </p:txBody>
      </p:sp>
    </p:spTree>
    <p:extLst>
      <p:ext uri="{BB962C8B-B14F-4D97-AF65-F5344CB8AC3E}">
        <p14:creationId xmlns:p14="http://schemas.microsoft.com/office/powerpoint/2010/main" val="48746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167E0CE-B453-DA41-BA0E-F57F393D0CAB}"/>
              </a:ext>
            </a:extLst>
          </p:cNvPr>
          <p:cNvSpPr>
            <a:spLocks noGrp="1" noChangeArrowheads="1"/>
          </p:cNvSpPr>
          <p:nvPr>
            <p:ph type="sldNum" sz="quarter" idx="5"/>
          </p:nvPr>
        </p:nvSpPr>
        <p:spPr>
          <a:ln/>
        </p:spPr>
        <p:txBody>
          <a:bodyPr/>
          <a:lstStyle/>
          <a:p>
            <a:fld id="{58A2A6A4-D147-0647-8E0D-14C161F01260}" type="slidenum">
              <a:rPr lang="zh-CN" altLang="en-US"/>
              <a:pPr/>
              <a:t>43</a:t>
            </a:fld>
            <a:endParaRPr lang="en-US" altLang="zh-CN"/>
          </a:p>
        </p:txBody>
      </p:sp>
      <p:sp>
        <p:nvSpPr>
          <p:cNvPr id="125954" name="Rectangle 2">
            <a:extLst>
              <a:ext uri="{FF2B5EF4-FFF2-40B4-BE49-F238E27FC236}">
                <a16:creationId xmlns:a16="http://schemas.microsoft.com/office/drawing/2014/main" id="{CB9B5EF1-B126-9E45-A1CF-D1B7BB38BC19}"/>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714FA2C5-AD7D-F44D-8D6A-DDF88A26E54D}"/>
              </a:ext>
            </a:extLst>
          </p:cNvPr>
          <p:cNvSpPr>
            <a:spLocks noGrp="1" noChangeArrowheads="1"/>
          </p:cNvSpPr>
          <p:nvPr>
            <p:ph type="body" idx="1"/>
          </p:nvPr>
        </p:nvSpPr>
        <p:spPr/>
        <p:txBody>
          <a:bodyPr/>
          <a:lstStyle/>
          <a:p>
            <a:r>
              <a:rPr lang="en-US" altLang="zh-CN">
                <a:ea typeface="宋体" panose="02010600030101010101" pitchFamily="2" charset="-122"/>
              </a:rPr>
              <a:t>CODER: A Retrieval and Hypertext System using SGML and a Lexicon 		</a:t>
            </a:r>
          </a:p>
          <a:p>
            <a:r>
              <a:rPr lang="en-US" altLang="zh-CN">
                <a:ea typeface="宋体" panose="02010600030101010101" pitchFamily="2" charset="-122"/>
              </a:rPr>
              <a:t>A Testbed for Artificial Intelligence Methods in Information Retrieval 		</a:t>
            </a:r>
          </a:p>
          <a:p>
            <a:r>
              <a:rPr lang="en-US" altLang="zh-CN">
                <a:ea typeface="宋体" panose="02010600030101010101" pitchFamily="2" charset="-122"/>
              </a:rPr>
              <a:t>Working Toward a Comprehensive Testbed for AI in IR </a:t>
            </a:r>
          </a:p>
          <a:p>
            <a:r>
              <a:rPr lang="en-US" altLang="zh-CN">
                <a:ea typeface="宋体" panose="02010600030101010101" pitchFamily="2" charset="-122"/>
              </a:rPr>
              <a:t>Proposed and supervised development of the COmposite Document Expert/extended/effective Retrieval System, 1985-92, which was used as a testbed for the study of artificial intelligence concepts in the field of information retrieval, and applied to electronic mail digests, navy messages, and literature (and thesaurus data) on cardiology. </a:t>
            </a:r>
          </a:p>
          <a:p>
            <a:r>
              <a:rPr lang="en-US" altLang="zh-CN">
                <a:ea typeface="宋体" panose="02010600030101010101" pitchFamily="2" charset="-122"/>
              </a:rPr>
              <a:t>Expert-Based Retrieval </a:t>
            </a:r>
          </a:p>
          <a:p>
            <a:r>
              <a:rPr lang="en-US" altLang="zh-CN">
                <a:ea typeface="宋体" panose="02010600030101010101" pitchFamily="2" charset="-122"/>
              </a:rPr>
              <a:t>A Knowledge-Based System for Composite Document Analysis and Retrieval </a:t>
            </a:r>
          </a:p>
          <a:p>
            <a:endParaRPr lang="en-US" altLang="zh-CN">
              <a:ea typeface="宋体" panose="02010600030101010101" pitchFamily="2" charset="-122"/>
            </a:endParaRPr>
          </a:p>
          <a:p>
            <a:r>
              <a:rPr lang="en-US" altLang="zh-CN">
                <a:ea typeface="宋体" panose="02010600030101010101" pitchFamily="2" charset="-122"/>
              </a:rPr>
              <a:t>Marian: Proposed and supervised development since 1991 of the MARIAN system, an alternative to searching on the VTLS system for library catalog data. The campus production service version of this runs on a collection of PC and NeXTstep machines in the Computing Center and is designed to support scores of simultaneous users. It builds upon data and code from the CED lexicon and CODER (both developed here in the 1980s). With support from NLM, and new support from NSF, it is being revamped in Java to become a key part of our research on digital libraries. URL: http://www.dlib.vt.edu/products/marian.html </a:t>
            </a:r>
          </a:p>
          <a:p>
            <a:r>
              <a:rPr lang="en-US" altLang="zh-CN">
                <a:ea typeface="宋体" panose="02010600030101010101" pitchFamily="2" charset="-122"/>
              </a:rPr>
              <a:t>MARIAN is an indexing, search, and retrieval system optimized for digital libraries </a:t>
            </a:r>
          </a:p>
          <a:p>
            <a:endParaRPr lang="en-US" altLang="zh-CN">
              <a:ea typeface="宋体" panose="02010600030101010101" pitchFamily="2" charset="-122"/>
            </a:endParaRPr>
          </a:p>
          <a:p>
            <a:r>
              <a:rPr lang="en-US" altLang="zh-CN">
                <a:ea typeface="宋体" panose="02010600030101010101" pitchFamily="2" charset="-122"/>
              </a:rPr>
              <a:t>ODL: Open Digital Libraries (ODLs) are systems built as networks of extended </a:t>
            </a:r>
            <a:r>
              <a:rPr lang="en-US" altLang="zh-CN">
                <a:ea typeface="宋体" panose="02010600030101010101" pitchFamily="2" charset="-122"/>
                <a:hlinkClick r:id="rId3"/>
              </a:rPr>
              <a:t>Open Archives</a:t>
            </a:r>
            <a:r>
              <a:rPr lang="en-US" altLang="zh-CN">
                <a:ea typeface="宋体" panose="02010600030101010101" pitchFamily="2" charset="-122"/>
              </a:rPr>
              <a:t>. </a:t>
            </a:r>
          </a:p>
          <a:p>
            <a:endParaRPr lang="en-US" altLang="zh-CN">
              <a:ea typeface="宋体" panose="02010600030101010101" pitchFamily="2" charset="-122"/>
            </a:endParaRPr>
          </a:p>
          <a:p>
            <a:r>
              <a:rPr lang="en-US" altLang="zh-CN">
                <a:ea typeface="宋体" panose="02010600030101010101" pitchFamily="2" charset="-122"/>
              </a:rPr>
              <a:t>===========================================</a:t>
            </a:r>
          </a:p>
          <a:p>
            <a:r>
              <a:rPr lang="en-US" altLang="zh-CN">
                <a:ea typeface="宋体" panose="02010600030101010101" pitchFamily="2" charset="-122"/>
              </a:rPr>
              <a:t>The RB++  categorizes the collection offline and uses a uniform category structure to present overviews of the collection and the retrieval results. It provides visualized category overviews of an information space and allows dynamic filtering and exploration of the result set by tightly coupling the browsing and searching functions.</a:t>
            </a:r>
          </a:p>
          <a:p>
            <a:endParaRPr lang="en-US" altLang="zh-CN">
              <a:ea typeface="宋体" panose="02010600030101010101" pitchFamily="2" charset="-122"/>
            </a:endParaRPr>
          </a:p>
          <a:p>
            <a:r>
              <a:rPr lang="en-US" altLang="zh-CN">
                <a:ea typeface="宋体" panose="02010600030101010101" pitchFamily="2" charset="-122"/>
              </a:rPr>
              <a:t>Cat-a-Cone used ConeTree to display the category labels of the documents retrieved, while the retrieved documents are organized as pages in a WebBook. </a:t>
            </a:r>
          </a:p>
          <a:p>
            <a:r>
              <a:rPr lang="en-US" altLang="zh-CN">
                <a:ea typeface="宋体" panose="02010600030101010101" pitchFamily="2" charset="-122"/>
              </a:rPr>
              <a:t>Hieraxes, in combination with a grid display, offer a simple approach to searching result sets by using categorical and hierarchical axes. Users can see an overview by color-coded dots or bar charts arranged in a grid and organized by familiar labeled categories. They can probe further by zooming in on desired categories or switching to another hierarchical variable. </a:t>
            </a:r>
          </a:p>
          <a:p>
            <a:endParaRPr lang="en-US" altLang="zh-CN">
              <a:ea typeface="宋体" panose="02010600030101010101" pitchFamily="2" charset="-122"/>
            </a:endParaRPr>
          </a:p>
          <a:p>
            <a:r>
              <a:rPr lang="en-US" altLang="zh-CN">
                <a:ea typeface="宋体" panose="02010600030101010101" pitchFamily="2" charset="-122"/>
              </a:rPr>
              <a:t>Grouper was a dynamic clustering interface to web search results. It introduced the Suffix Tree Clustering (STC) algorithm. </a:t>
            </a:r>
          </a:p>
          <a:p>
            <a:endParaRPr lang="en-US" altLang="zh-CN">
              <a:ea typeface="宋体" panose="02010600030101010101" pitchFamily="2" charset="-122"/>
            </a:endParaRPr>
          </a:p>
          <a:p>
            <a:r>
              <a:rPr lang="en-US" altLang="zh-CN">
                <a:ea typeface="宋体" panose="02010600030101010101" pitchFamily="2" charset="-122"/>
              </a:rPr>
              <a:t>Kartoo is a web interface organizing search results retrieved from relevant web search engines by topics, that displays them on a 2-dimensional map. Theoretically, Kartoo provides a node-link graph. </a:t>
            </a:r>
          </a:p>
          <a:p>
            <a:endParaRPr lang="en-US" altLang="zh-CN">
              <a:ea typeface="宋体" panose="02010600030101010101" pitchFamily="2" charset="-122"/>
            </a:endParaRPr>
          </a:p>
          <a:p>
            <a:r>
              <a:rPr lang="en-US" altLang="zh-CN">
                <a:ea typeface="宋体" panose="02010600030101010101" pitchFamily="2" charset="-122"/>
              </a:rPr>
              <a:t>Flamenco: investigating how to build an intuitive interface for exploration and discovery within information collections using Hierarchical Faceted Categories (HFC)</a:t>
            </a:r>
          </a:p>
          <a:p>
            <a:endParaRPr lang="en-US" altLang="zh-CN">
              <a:ea typeface="宋体" panose="02010600030101010101" pitchFamily="2" charset="-122"/>
            </a:endParaRPr>
          </a:p>
        </p:txBody>
      </p:sp>
    </p:spTree>
    <p:extLst>
      <p:ext uri="{BB962C8B-B14F-4D97-AF65-F5344CB8AC3E}">
        <p14:creationId xmlns:p14="http://schemas.microsoft.com/office/powerpoint/2010/main" val="1660522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B56ADE-0368-1F4C-9709-081A2FE6F7D2}"/>
              </a:ext>
            </a:extLst>
          </p:cNvPr>
          <p:cNvSpPr>
            <a:spLocks noGrp="1" noChangeArrowheads="1"/>
          </p:cNvSpPr>
          <p:nvPr>
            <p:ph type="sldNum" sz="quarter" idx="5"/>
          </p:nvPr>
        </p:nvSpPr>
        <p:spPr>
          <a:ln/>
        </p:spPr>
        <p:txBody>
          <a:bodyPr/>
          <a:lstStyle/>
          <a:p>
            <a:fld id="{00D18A37-07CE-2C44-9AA9-C37ACA3C01A9}" type="slidenum">
              <a:rPr lang="zh-CN" altLang="en-US"/>
              <a:pPr/>
              <a:t>46</a:t>
            </a:fld>
            <a:endParaRPr lang="en-US" altLang="zh-CN"/>
          </a:p>
        </p:txBody>
      </p:sp>
      <p:sp>
        <p:nvSpPr>
          <p:cNvPr id="65538" name="Rectangle 2">
            <a:extLst>
              <a:ext uri="{FF2B5EF4-FFF2-40B4-BE49-F238E27FC236}">
                <a16:creationId xmlns:a16="http://schemas.microsoft.com/office/drawing/2014/main" id="{54912755-0D1A-A542-B4AB-2476D9DF3943}"/>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0E37C17F-DED1-2141-96C8-9F49C5C0CA84}"/>
              </a:ext>
            </a:extLst>
          </p:cNvPr>
          <p:cNvSpPr>
            <a:spLocks noGrp="1" noChangeArrowheads="1"/>
          </p:cNvSpPr>
          <p:nvPr>
            <p:ph type="body" idx="1"/>
          </p:nvPr>
        </p:nvSpPr>
        <p:spPr/>
        <p:txBody>
          <a:bodyPr/>
          <a:lstStyle/>
          <a:p>
            <a:r>
              <a:rPr lang="en-US" altLang="zh-CN">
                <a:ea typeface="宋体" panose="02010600030101010101" pitchFamily="2" charset="-122"/>
              </a:rPr>
              <a:t>Do not read, explain, not the letter</a:t>
            </a:r>
          </a:p>
        </p:txBody>
      </p:sp>
    </p:spTree>
    <p:extLst>
      <p:ext uri="{BB962C8B-B14F-4D97-AF65-F5344CB8AC3E}">
        <p14:creationId xmlns:p14="http://schemas.microsoft.com/office/powerpoint/2010/main" val="4079614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empty background">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97887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6.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8.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4.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37.emf"/><Relationship Id="rId4" Type="http://schemas.openxmlformats.org/officeDocument/2006/relationships/oleObject" Target="../embeddings/oleObject7.bin"/></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image" Target="../media/image24.png"/><Relationship Id="rId7" Type="http://schemas.openxmlformats.org/officeDocument/2006/relationships/slide" Target="slide58.xml"/><Relationship Id="rId2" Type="http://schemas.openxmlformats.org/officeDocument/2006/relationships/slide" Target="slide50.xml"/><Relationship Id="rId1" Type="http://schemas.openxmlformats.org/officeDocument/2006/relationships/slideLayout" Target="../slideLayouts/slideLayout7.xml"/><Relationship Id="rId6" Type="http://schemas.openxmlformats.org/officeDocument/2006/relationships/slide" Target="slide56.xml"/><Relationship Id="rId5" Type="http://schemas.openxmlformats.org/officeDocument/2006/relationships/slide" Target="slide52.xml"/><Relationship Id="rId10" Type="http://schemas.openxmlformats.org/officeDocument/2006/relationships/slide" Target="slide55.xml"/><Relationship Id="rId4" Type="http://schemas.openxmlformats.org/officeDocument/2006/relationships/slide" Target="slide51.xml"/><Relationship Id="rId9" Type="http://schemas.openxmlformats.org/officeDocument/2006/relationships/slide" Target="slide5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28.xml"/><Relationship Id="rId1" Type="http://schemas.openxmlformats.org/officeDocument/2006/relationships/slideLayout" Target="../slideLayouts/slideLayout2.xml"/><Relationship Id="rId5" Type="http://schemas.openxmlformats.org/officeDocument/2006/relationships/slide" Target="slide63.xml"/><Relationship Id="rId4" Type="http://schemas.openxmlformats.org/officeDocument/2006/relationships/slide" Target="slide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a:p>
        </p:txBody>
      </p:sp>
      <p:sp>
        <p:nvSpPr>
          <p:cNvPr id="33795" name="Rectangle 2"/>
          <p:cNvSpPr>
            <a:spLocks noGrp="1" noChangeArrowheads="1"/>
          </p:cNvSpPr>
          <p:nvPr>
            <p:ph type="title"/>
          </p:nvPr>
        </p:nvSpPr>
        <p:spPr>
          <a:xfrm>
            <a:off x="457200" y="1981200"/>
            <a:ext cx="8229600" cy="1143000"/>
          </a:xfrm>
        </p:spPr>
        <p:txBody>
          <a:bodyPr/>
          <a:lstStyle/>
          <a:p>
            <a:pPr eaLnBrk="1" hangingPunct="1"/>
            <a:r>
              <a:rPr lang="en-US" sz="4000" b="1" dirty="0"/>
              <a:t>JCDL 2020 Keynote 1</a:t>
            </a:r>
            <a:br>
              <a:rPr lang="en-US" sz="4000" b="1" dirty="0"/>
            </a:br>
            <a:r>
              <a:rPr lang="en-US" sz="2400" b="1" dirty="0"/>
              <a:t>(1 August 2020, Virtual: Wuhan, PRC)</a:t>
            </a:r>
            <a:br>
              <a:rPr lang="en-US" sz="2400" b="1" dirty="0"/>
            </a:br>
            <a:br>
              <a:rPr lang="en-US" sz="2400" b="1" dirty="0"/>
            </a:br>
            <a:br>
              <a:rPr lang="en-US" sz="2400" b="1" dirty="0"/>
            </a:br>
            <a:r>
              <a:rPr lang="en-US" sz="3200" b="1" dirty="0"/>
              <a:t>How Should One Explore the</a:t>
            </a:r>
            <a:br>
              <a:rPr lang="en-US" sz="3200" b="1" dirty="0"/>
            </a:br>
            <a:r>
              <a:rPr lang="en-US" sz="3200" b="1" dirty="0"/>
              <a:t> Digital Library of the Future?</a:t>
            </a:r>
            <a:br>
              <a:rPr lang="en-US" sz="3200" b="1" dirty="0"/>
            </a:br>
            <a:br>
              <a:rPr lang="en-US" sz="3200" dirty="0"/>
            </a:br>
            <a:r>
              <a:rPr lang="en-US" sz="3200" dirty="0"/>
              <a:t>by Edward A. Fox </a:t>
            </a:r>
            <a:br>
              <a:rPr lang="en-US" sz="3200" dirty="0"/>
            </a:br>
            <a:br>
              <a:rPr lang="en-US" sz="3200" dirty="0"/>
            </a:br>
            <a:endParaRPr lang="en-US" sz="3200" dirty="0"/>
          </a:p>
        </p:txBody>
      </p:sp>
      <p:sp>
        <p:nvSpPr>
          <p:cNvPr id="8" name="Rectangle 3"/>
          <p:cNvSpPr txBox="1">
            <a:spLocks noChangeArrowheads="1"/>
          </p:cNvSpPr>
          <p:nvPr/>
        </p:nvSpPr>
        <p:spPr bwMode="auto">
          <a:xfrm>
            <a:off x="457200" y="4694238"/>
            <a:ext cx="8229600" cy="1858962"/>
          </a:xfrm>
          <a:prstGeom prst="rect">
            <a:avLst/>
          </a:prstGeom>
          <a:noFill/>
          <a:ln w="9525">
            <a:noFill/>
            <a:miter lim="800000"/>
            <a:headEnd/>
            <a:tailEnd/>
          </a:ln>
          <a:effectLst/>
        </p:spPr>
        <p:txBody>
          <a:bodyPr/>
          <a:lstStyle/>
          <a:p>
            <a:pPr marL="342900" indent="-342900">
              <a:spcBef>
                <a:spcPct val="20000"/>
              </a:spcBef>
              <a:buFontTx/>
              <a:buChar char="•"/>
              <a:defRPr/>
            </a:pPr>
            <a:r>
              <a:rPr lang="en-US" sz="3200" b="0" kern="0">
                <a:latin typeface="+mn-lt"/>
              </a:rPr>
              <a:t>fox@vt.edu    http://fox.cs.vt.edu</a:t>
            </a:r>
          </a:p>
          <a:p>
            <a:pPr marL="342900" indent="-342900">
              <a:spcBef>
                <a:spcPct val="20000"/>
              </a:spcBef>
              <a:buFontTx/>
              <a:buChar char="•"/>
              <a:defRPr/>
            </a:pPr>
            <a:r>
              <a:rPr lang="en-US" sz="3200" b="0" kern="0">
                <a:latin typeface="+mn-lt"/>
              </a:rPr>
              <a:t>Dept. of Computer Science, Virginia Tech</a:t>
            </a:r>
          </a:p>
          <a:p>
            <a:pPr marL="342900" indent="-342900">
              <a:spcBef>
                <a:spcPct val="20000"/>
              </a:spcBef>
              <a:buFontTx/>
              <a:buChar char="•"/>
              <a:defRPr/>
            </a:pPr>
            <a:r>
              <a:rPr lang="en-US" sz="3200" b="0" kern="0">
                <a:latin typeface="+mn-lt"/>
              </a:rPr>
              <a:t>Blacksburg, VA 24061 USA</a:t>
            </a:r>
            <a:endParaRPr lang="en-US" sz="3200" b="0" kern="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ECA7-0C8F-A54E-8B4F-8075AA257F84}"/>
              </a:ext>
            </a:extLst>
          </p:cNvPr>
          <p:cNvSpPr>
            <a:spLocks noGrp="1"/>
          </p:cNvSpPr>
          <p:nvPr>
            <p:ph type="title"/>
          </p:nvPr>
        </p:nvSpPr>
        <p:spPr>
          <a:xfrm>
            <a:off x="457200" y="-21771"/>
            <a:ext cx="8229600" cy="1143000"/>
          </a:xfrm>
        </p:spPr>
        <p:txBody>
          <a:bodyPr/>
          <a:lstStyle/>
          <a:p>
            <a:r>
              <a:rPr lang="en-US" dirty="0"/>
              <a:t>JCR </a:t>
            </a:r>
            <a:r>
              <a:rPr lang="en-US" dirty="0" err="1"/>
              <a:t>Licklider</a:t>
            </a:r>
            <a:endParaRPr lang="en-US" dirty="0"/>
          </a:p>
        </p:txBody>
      </p:sp>
      <p:sp>
        <p:nvSpPr>
          <p:cNvPr id="3" name="Content Placeholder 2">
            <a:extLst>
              <a:ext uri="{FF2B5EF4-FFF2-40B4-BE49-F238E27FC236}">
                <a16:creationId xmlns:a16="http://schemas.microsoft.com/office/drawing/2014/main" id="{F2E4BC3C-FE3A-5446-B665-6D38F6FAA60F}"/>
              </a:ext>
            </a:extLst>
          </p:cNvPr>
          <p:cNvSpPr>
            <a:spLocks noGrp="1"/>
          </p:cNvSpPr>
          <p:nvPr>
            <p:ph idx="1"/>
          </p:nvPr>
        </p:nvSpPr>
        <p:spPr>
          <a:xfrm>
            <a:off x="190500" y="1242218"/>
            <a:ext cx="8763000" cy="4525963"/>
          </a:xfrm>
        </p:spPr>
        <p:txBody>
          <a:bodyPr/>
          <a:lstStyle/>
          <a:p>
            <a:r>
              <a:rPr lang="en-US" dirty="0"/>
              <a:t>Grandfather of Internet</a:t>
            </a:r>
          </a:p>
          <a:p>
            <a:r>
              <a:rPr lang="en-US" dirty="0"/>
              <a:t>Director, Project MAC: CTSS, Multics, AI Lab</a:t>
            </a:r>
          </a:p>
          <a:p>
            <a:r>
              <a:rPr lang="en-US" dirty="0"/>
              <a:t>M. M. Waldrop’s 2001 biography “The Dream Machine: J.C.R. </a:t>
            </a:r>
            <a:r>
              <a:rPr lang="en-US" dirty="0" err="1"/>
              <a:t>Licklider</a:t>
            </a:r>
            <a:r>
              <a:rPr lang="en-US" dirty="0"/>
              <a:t> and the Revolution That Made Computing Personal”:</a:t>
            </a:r>
          </a:p>
          <a:p>
            <a:pPr lvl="1"/>
            <a:r>
              <a:rPr lang="en-US" dirty="0"/>
              <a:t>“He is almost alone in his conviction that computers can become not just superfast calculating machines, but joyful machines: tools that will serve as a new media of expression, inspirations to creativity, and gateways to a vast world of online information.”</a:t>
            </a:r>
          </a:p>
        </p:txBody>
      </p:sp>
      <p:sp>
        <p:nvSpPr>
          <p:cNvPr id="4" name="Slide Number Placeholder 3">
            <a:extLst>
              <a:ext uri="{FF2B5EF4-FFF2-40B4-BE49-F238E27FC236}">
                <a16:creationId xmlns:a16="http://schemas.microsoft.com/office/drawing/2014/main" id="{22D6EFD3-52C7-CC4F-B419-BC6EEAA69BBF}"/>
              </a:ext>
            </a:extLst>
          </p:cNvPr>
          <p:cNvSpPr>
            <a:spLocks noGrp="1"/>
          </p:cNvSpPr>
          <p:nvPr>
            <p:ph type="sldNum" sz="quarter" idx="12"/>
          </p:nvPr>
        </p:nvSpPr>
        <p:spPr/>
        <p:txBody>
          <a:bodyPr/>
          <a:lstStyle/>
          <a:p>
            <a:pPr>
              <a:defRPr/>
            </a:pPr>
            <a:fld id="{65564D9D-38AD-4D32-A802-7F9E5541B4AC}" type="slidenum">
              <a:rPr lang="en-US" smtClean="0"/>
              <a:pPr>
                <a:defRPr/>
              </a:pPr>
              <a:t>10</a:t>
            </a:fld>
            <a:endParaRPr lang="en-US"/>
          </a:p>
        </p:txBody>
      </p:sp>
    </p:spTree>
    <p:extLst>
      <p:ext uri="{BB962C8B-B14F-4D97-AF65-F5344CB8AC3E}">
        <p14:creationId xmlns:p14="http://schemas.microsoft.com/office/powerpoint/2010/main" val="1391106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JCR </a:t>
            </a:r>
            <a:r>
              <a:rPr lang="en-US" dirty="0" err="1"/>
              <a:t>Licklider</a:t>
            </a:r>
            <a:endParaRPr lang="en-US" dirty="0"/>
          </a:p>
          <a:p>
            <a:r>
              <a:rPr lang="en-US" b="1" dirty="0"/>
              <a:t>Libraries of the Future</a:t>
            </a:r>
          </a:p>
          <a:p>
            <a:r>
              <a:rPr lang="en-US" dirty="0"/>
              <a:t>5S</a:t>
            </a:r>
          </a:p>
          <a:p>
            <a:r>
              <a:rPr lang="en-US" dirty="0"/>
              <a:t>Building Digital Libraries</a:t>
            </a:r>
          </a:p>
          <a:p>
            <a:r>
              <a:rPr lang="en-US" dirty="0"/>
              <a:t>Exploring (incl. from JCDL 2006)</a:t>
            </a:r>
          </a:p>
          <a:p>
            <a:r>
              <a:rPr lang="en-US" dirty="0"/>
              <a:t>Future</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11</a:t>
            </a:fld>
            <a:endParaRPr lang="en-US"/>
          </a:p>
        </p:txBody>
      </p:sp>
    </p:spTree>
    <p:extLst>
      <p:ext uri="{BB962C8B-B14F-4D97-AF65-F5344CB8AC3E}">
        <p14:creationId xmlns:p14="http://schemas.microsoft.com/office/powerpoint/2010/main" val="1477717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CE54E0-E18A-E642-A4F6-80F5A8599485}"/>
              </a:ext>
            </a:extLst>
          </p:cNvPr>
          <p:cNvSpPr>
            <a:spLocks noGrp="1"/>
          </p:cNvSpPr>
          <p:nvPr>
            <p:ph type="sldNum" sz="quarter" idx="12"/>
          </p:nvPr>
        </p:nvSpPr>
        <p:spPr/>
        <p:txBody>
          <a:bodyPr/>
          <a:lstStyle/>
          <a:p>
            <a:pPr>
              <a:defRPr/>
            </a:pPr>
            <a:fld id="{65564D9D-38AD-4D32-A802-7F9E5541B4AC}" type="slidenum">
              <a:rPr lang="en-US" smtClean="0"/>
              <a:pPr>
                <a:defRPr/>
              </a:pPr>
              <a:t>12</a:t>
            </a:fld>
            <a:endParaRPr lang="en-US"/>
          </a:p>
        </p:txBody>
      </p:sp>
      <p:pic>
        <p:nvPicPr>
          <p:cNvPr id="9" name="Picture 8">
            <a:extLst>
              <a:ext uri="{FF2B5EF4-FFF2-40B4-BE49-F238E27FC236}">
                <a16:creationId xmlns:a16="http://schemas.microsoft.com/office/drawing/2014/main" id="{AE79F2AC-2E17-1B44-BABB-A4FFC102A780}"/>
              </a:ext>
            </a:extLst>
          </p:cNvPr>
          <p:cNvPicPr>
            <a:picLocks noChangeAspect="1"/>
          </p:cNvPicPr>
          <p:nvPr/>
        </p:nvPicPr>
        <p:blipFill>
          <a:blip r:embed="rId2"/>
          <a:stretch>
            <a:fillRect/>
          </a:stretch>
        </p:blipFill>
        <p:spPr>
          <a:xfrm>
            <a:off x="0" y="0"/>
            <a:ext cx="2527300" cy="3213100"/>
          </a:xfrm>
          <a:prstGeom prst="rect">
            <a:avLst/>
          </a:prstGeom>
        </p:spPr>
      </p:pic>
      <p:pic>
        <p:nvPicPr>
          <p:cNvPr id="11" name="Picture 10">
            <a:extLst>
              <a:ext uri="{FF2B5EF4-FFF2-40B4-BE49-F238E27FC236}">
                <a16:creationId xmlns:a16="http://schemas.microsoft.com/office/drawing/2014/main" id="{5406349D-C6F2-F246-A84F-C96F01417BCE}"/>
              </a:ext>
            </a:extLst>
          </p:cNvPr>
          <p:cNvPicPr>
            <a:picLocks noChangeAspect="1"/>
          </p:cNvPicPr>
          <p:nvPr/>
        </p:nvPicPr>
        <p:blipFill>
          <a:blip r:embed="rId3"/>
          <a:stretch>
            <a:fillRect/>
          </a:stretch>
        </p:blipFill>
        <p:spPr>
          <a:xfrm>
            <a:off x="2667000" y="21770"/>
            <a:ext cx="6455229" cy="3394201"/>
          </a:xfrm>
          <a:prstGeom prst="rect">
            <a:avLst/>
          </a:prstGeom>
        </p:spPr>
      </p:pic>
      <p:pic>
        <p:nvPicPr>
          <p:cNvPr id="12" name="Picture 11">
            <a:extLst>
              <a:ext uri="{FF2B5EF4-FFF2-40B4-BE49-F238E27FC236}">
                <a16:creationId xmlns:a16="http://schemas.microsoft.com/office/drawing/2014/main" id="{57936F5A-0040-6F41-9901-6BE1FA9942DA}"/>
              </a:ext>
            </a:extLst>
          </p:cNvPr>
          <p:cNvPicPr>
            <a:picLocks noChangeAspect="1"/>
          </p:cNvPicPr>
          <p:nvPr/>
        </p:nvPicPr>
        <p:blipFill>
          <a:blip r:embed="rId4"/>
          <a:stretch>
            <a:fillRect/>
          </a:stretch>
        </p:blipFill>
        <p:spPr>
          <a:xfrm>
            <a:off x="-533400" y="3505200"/>
            <a:ext cx="3764044" cy="2819400"/>
          </a:xfrm>
          <a:prstGeom prst="rect">
            <a:avLst/>
          </a:prstGeom>
        </p:spPr>
      </p:pic>
      <p:pic>
        <p:nvPicPr>
          <p:cNvPr id="6" name="Picture 5">
            <a:extLst>
              <a:ext uri="{FF2B5EF4-FFF2-40B4-BE49-F238E27FC236}">
                <a16:creationId xmlns:a16="http://schemas.microsoft.com/office/drawing/2014/main" id="{9D95FB4B-71EA-F74E-B961-1C851F9DAC62}"/>
              </a:ext>
            </a:extLst>
          </p:cNvPr>
          <p:cNvPicPr>
            <a:picLocks noChangeAspect="1"/>
          </p:cNvPicPr>
          <p:nvPr/>
        </p:nvPicPr>
        <p:blipFill>
          <a:blip r:embed="rId5"/>
          <a:stretch>
            <a:fillRect/>
          </a:stretch>
        </p:blipFill>
        <p:spPr>
          <a:xfrm>
            <a:off x="2819400" y="3505200"/>
            <a:ext cx="6276278" cy="3352800"/>
          </a:xfrm>
          <a:prstGeom prst="rect">
            <a:avLst/>
          </a:prstGeom>
        </p:spPr>
      </p:pic>
    </p:spTree>
    <p:extLst>
      <p:ext uri="{BB962C8B-B14F-4D97-AF65-F5344CB8AC3E}">
        <p14:creationId xmlns:p14="http://schemas.microsoft.com/office/powerpoint/2010/main" val="1966978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7378" name="Rectangle 2">
            <a:extLst>
              <a:ext uri="{FF2B5EF4-FFF2-40B4-BE49-F238E27FC236}">
                <a16:creationId xmlns:a16="http://schemas.microsoft.com/office/drawing/2014/main" id="{E0376C46-4C4A-9449-8607-51DF09EBC75D}"/>
              </a:ext>
            </a:extLst>
          </p:cNvPr>
          <p:cNvSpPr>
            <a:spLocks noGrp="1" noChangeArrowheads="1"/>
          </p:cNvSpPr>
          <p:nvPr>
            <p:ph type="title"/>
          </p:nvPr>
        </p:nvSpPr>
        <p:spPr>
          <a:xfrm>
            <a:off x="457200" y="32657"/>
            <a:ext cx="8229600" cy="1143000"/>
          </a:xfrm>
        </p:spPr>
        <p:txBody>
          <a:bodyPr/>
          <a:lstStyle/>
          <a:p>
            <a:r>
              <a:rPr lang="en-US" altLang="en-US" b="1" dirty="0"/>
              <a:t>Overview</a:t>
            </a:r>
          </a:p>
        </p:txBody>
      </p:sp>
      <p:sp>
        <p:nvSpPr>
          <p:cNvPr id="2277379" name="Rectangle 3">
            <a:extLst>
              <a:ext uri="{FF2B5EF4-FFF2-40B4-BE49-F238E27FC236}">
                <a16:creationId xmlns:a16="http://schemas.microsoft.com/office/drawing/2014/main" id="{960BD73C-C9BF-384C-AE18-02498B40B3CD}"/>
              </a:ext>
            </a:extLst>
          </p:cNvPr>
          <p:cNvSpPr>
            <a:spLocks noGrp="1" noChangeArrowheads="1"/>
          </p:cNvSpPr>
          <p:nvPr>
            <p:ph type="body" idx="1"/>
          </p:nvPr>
        </p:nvSpPr>
        <p:spPr>
          <a:xfrm>
            <a:off x="228600" y="1127125"/>
            <a:ext cx="8763000" cy="4756150"/>
          </a:xfrm>
        </p:spPr>
        <p:txBody>
          <a:bodyPr/>
          <a:lstStyle/>
          <a:p>
            <a:pPr marL="457200" indent="-457200">
              <a:spcBef>
                <a:spcPct val="50000"/>
              </a:spcBef>
            </a:pPr>
            <a:r>
              <a:rPr lang="en-US" altLang="en-US" dirty="0"/>
              <a:t>As JCR </a:t>
            </a:r>
            <a:r>
              <a:rPr lang="en-US" altLang="en-US" dirty="0" err="1"/>
              <a:t>Licklider</a:t>
            </a:r>
            <a:r>
              <a:rPr lang="en-US" altLang="en-US" dirty="0"/>
              <a:t> forecast in 1965 in his “Libraries of the Future” (report for CLR)</a:t>
            </a:r>
          </a:p>
          <a:p>
            <a:pPr marL="457200" indent="-457200">
              <a:spcBef>
                <a:spcPct val="50000"/>
              </a:spcBef>
            </a:pPr>
            <a:r>
              <a:rPr lang="en-US" altLang="ko-KR" sz="2400" dirty="0">
                <a:ea typeface="宋体" panose="02010600030101010101" pitchFamily="2" charset="-122"/>
              </a:rPr>
              <a:t>Highly effective human-computer symbiosis in </a:t>
            </a:r>
            <a:r>
              <a:rPr lang="en-US" altLang="ko-KR" sz="2400" dirty="0" err="1">
                <a:ea typeface="宋体" panose="02010600030101010101" pitchFamily="2" charset="-122"/>
              </a:rPr>
              <a:t>p</a:t>
            </a:r>
            <a:r>
              <a:rPr lang="en-US" altLang="en-US" sz="2400" dirty="0" err="1">
                <a:ea typeface="宋体" panose="02010600030101010101" pitchFamily="2" charset="-122"/>
              </a:rPr>
              <a:t>rocognitive</a:t>
            </a:r>
            <a:r>
              <a:rPr lang="en-US" altLang="en-US" sz="2400" dirty="0">
                <a:ea typeface="宋体" panose="02010600030101010101" pitchFamily="2" charset="-122"/>
              </a:rPr>
              <a:t> systems that mediate online interactions with knowledge</a:t>
            </a:r>
          </a:p>
          <a:p>
            <a:pPr marL="457200" indent="-457200">
              <a:spcBef>
                <a:spcPct val="50000"/>
              </a:spcBef>
            </a:pPr>
            <a:r>
              <a:rPr lang="en-US" altLang="en-US" sz="2400" dirty="0">
                <a:ea typeface="宋体" panose="02010600030101010101" pitchFamily="2" charset="-122"/>
              </a:rPr>
              <a:t>Knowledge: acquisition, organization, use</a:t>
            </a:r>
          </a:p>
          <a:p>
            <a:pPr marL="457200" indent="-457200">
              <a:spcBef>
                <a:spcPct val="50000"/>
              </a:spcBef>
            </a:pPr>
            <a:r>
              <a:rPr lang="en-US" altLang="en-US" sz="2400" dirty="0">
                <a:ea typeface="宋体" panose="02010600030101010101" pitchFamily="2" charset="-122"/>
              </a:rPr>
              <a:t>Analysis: files, documents, texts, words</a:t>
            </a:r>
            <a:endParaRPr lang="en-US" altLang="en-US" sz="2400" dirty="0"/>
          </a:p>
          <a:p>
            <a:pPr marL="457200" indent="-457200">
              <a:spcBef>
                <a:spcPct val="50000"/>
              </a:spcBef>
            </a:pPr>
            <a:r>
              <a:rPr lang="en-US" altLang="en-US" sz="2400" dirty="0">
                <a:ea typeface="宋体" panose="02010600030101010101" pitchFamily="2" charset="-122"/>
              </a:rPr>
              <a:t>Marry information retrieval, question-answering, NLP</a:t>
            </a:r>
          </a:p>
          <a:p>
            <a:pPr marL="457200" indent="-457200">
              <a:spcBef>
                <a:spcPct val="50000"/>
              </a:spcBef>
            </a:pPr>
            <a:r>
              <a:rPr lang="en-US" altLang="en-US" sz="2400" dirty="0">
                <a:ea typeface="宋体" panose="02010600030101010101" pitchFamily="2" charset="-122"/>
              </a:rPr>
              <a:t>Adaptive self-organization, associative chaining</a:t>
            </a:r>
          </a:p>
          <a:p>
            <a:pPr marL="457200" indent="-457200">
              <a:spcBef>
                <a:spcPct val="50000"/>
              </a:spcBef>
            </a:pPr>
            <a:r>
              <a:rPr lang="en-US" altLang="en-US" sz="2400" dirty="0">
                <a:ea typeface="宋体" panose="02010600030101010101" pitchFamily="2" charset="-122"/>
              </a:rPr>
              <a:t>Leverage: set theory, spaces, functions, relations, predicate calculus, higher-order knowledge representations</a:t>
            </a:r>
          </a:p>
        </p:txBody>
      </p:sp>
    </p:spTree>
    <p:extLst>
      <p:ext uri="{BB962C8B-B14F-4D97-AF65-F5344CB8AC3E}">
        <p14:creationId xmlns:p14="http://schemas.microsoft.com/office/powerpoint/2010/main" val="290915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7378" name="Rectangle 2">
            <a:extLst>
              <a:ext uri="{FF2B5EF4-FFF2-40B4-BE49-F238E27FC236}">
                <a16:creationId xmlns:a16="http://schemas.microsoft.com/office/drawing/2014/main" id="{E0376C46-4C4A-9449-8607-51DF09EBC75D}"/>
              </a:ext>
            </a:extLst>
          </p:cNvPr>
          <p:cNvSpPr>
            <a:spLocks noGrp="1" noChangeArrowheads="1"/>
          </p:cNvSpPr>
          <p:nvPr>
            <p:ph type="title"/>
          </p:nvPr>
        </p:nvSpPr>
        <p:spPr>
          <a:xfrm>
            <a:off x="457200" y="32657"/>
            <a:ext cx="8229600" cy="1143000"/>
          </a:xfrm>
        </p:spPr>
        <p:txBody>
          <a:bodyPr/>
          <a:lstStyle/>
          <a:p>
            <a:r>
              <a:rPr lang="en-US" altLang="en-US" b="1" dirty="0"/>
              <a:t>Closing Challenge</a:t>
            </a:r>
          </a:p>
        </p:txBody>
      </p:sp>
      <p:sp>
        <p:nvSpPr>
          <p:cNvPr id="2277379" name="Rectangle 3">
            <a:extLst>
              <a:ext uri="{FF2B5EF4-FFF2-40B4-BE49-F238E27FC236}">
                <a16:creationId xmlns:a16="http://schemas.microsoft.com/office/drawing/2014/main" id="{960BD73C-C9BF-384C-AE18-02498B40B3CD}"/>
              </a:ext>
            </a:extLst>
          </p:cNvPr>
          <p:cNvSpPr>
            <a:spLocks noGrp="1" noChangeArrowheads="1"/>
          </p:cNvSpPr>
          <p:nvPr>
            <p:ph type="body" idx="1"/>
          </p:nvPr>
        </p:nvSpPr>
        <p:spPr>
          <a:xfrm>
            <a:off x="228600" y="1127125"/>
            <a:ext cx="8763000" cy="4756150"/>
          </a:xfrm>
        </p:spPr>
        <p:txBody>
          <a:bodyPr/>
          <a:lstStyle/>
          <a:p>
            <a:pPr marL="457200" indent="-457200">
              <a:spcBef>
                <a:spcPct val="50000"/>
              </a:spcBef>
            </a:pPr>
            <a:r>
              <a:rPr lang="en-US" altLang="en-US" dirty="0"/>
              <a:t>(4) A sympathetic, cooperative, verbal, community is a fundamental essential for the development of a sophisticated verbal mechanism. To develop complex language behavior . . .</a:t>
            </a:r>
          </a:p>
          <a:p>
            <a:pPr marL="457200" indent="-457200">
              <a:spcBef>
                <a:spcPct val="50000"/>
              </a:spcBef>
            </a:pPr>
            <a:r>
              <a:rPr lang="en-US" altLang="en-US" dirty="0"/>
              <a:t>(5) no one seems likely to design or invent a formal system capable of automating sophisticated language behavior. The best approach … to call for a formal base plus an overlay of experience gained in interaction with the cooperative verbal community.</a:t>
            </a:r>
          </a:p>
        </p:txBody>
      </p:sp>
    </p:spTree>
    <p:extLst>
      <p:ext uri="{BB962C8B-B14F-4D97-AF65-F5344CB8AC3E}">
        <p14:creationId xmlns:p14="http://schemas.microsoft.com/office/powerpoint/2010/main" val="1641394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JCR </a:t>
            </a:r>
            <a:r>
              <a:rPr lang="en-US" dirty="0" err="1"/>
              <a:t>Licklider</a:t>
            </a:r>
            <a:endParaRPr lang="en-US" dirty="0"/>
          </a:p>
          <a:p>
            <a:r>
              <a:rPr lang="en-US" dirty="0"/>
              <a:t>Libraries of the Future</a:t>
            </a:r>
          </a:p>
          <a:p>
            <a:r>
              <a:rPr lang="en-US" b="1" dirty="0"/>
              <a:t>5S</a:t>
            </a:r>
          </a:p>
          <a:p>
            <a:r>
              <a:rPr lang="en-US" dirty="0"/>
              <a:t>Building Digital Libraries</a:t>
            </a:r>
          </a:p>
          <a:p>
            <a:r>
              <a:rPr lang="en-US" dirty="0"/>
              <a:t>Exploring (incl. from JCDL 2006)</a:t>
            </a:r>
          </a:p>
          <a:p>
            <a:r>
              <a:rPr lang="en-US" dirty="0"/>
              <a:t>Future</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15</a:t>
            </a:fld>
            <a:endParaRPr lang="en-US"/>
          </a:p>
        </p:txBody>
      </p:sp>
    </p:spTree>
    <p:extLst>
      <p:ext uri="{BB962C8B-B14F-4D97-AF65-F5344CB8AC3E}">
        <p14:creationId xmlns:p14="http://schemas.microsoft.com/office/powerpoint/2010/main" val="3164701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7378" name="Rectangle 2">
            <a:extLst>
              <a:ext uri="{FF2B5EF4-FFF2-40B4-BE49-F238E27FC236}">
                <a16:creationId xmlns:a16="http://schemas.microsoft.com/office/drawing/2014/main" id="{E0376C46-4C4A-9449-8607-51DF09EBC75D}"/>
              </a:ext>
            </a:extLst>
          </p:cNvPr>
          <p:cNvSpPr>
            <a:spLocks noGrp="1" noChangeArrowheads="1"/>
          </p:cNvSpPr>
          <p:nvPr>
            <p:ph type="title"/>
          </p:nvPr>
        </p:nvSpPr>
        <p:spPr>
          <a:xfrm>
            <a:off x="457200" y="32657"/>
            <a:ext cx="8229600" cy="1143000"/>
          </a:xfrm>
        </p:spPr>
        <p:txBody>
          <a:bodyPr/>
          <a:lstStyle/>
          <a:p>
            <a:r>
              <a:rPr lang="en-US" altLang="en-US" b="1" dirty="0"/>
              <a:t>5S Motivation</a:t>
            </a:r>
          </a:p>
        </p:txBody>
      </p:sp>
      <p:sp>
        <p:nvSpPr>
          <p:cNvPr id="2277379" name="Rectangle 3">
            <a:extLst>
              <a:ext uri="{FF2B5EF4-FFF2-40B4-BE49-F238E27FC236}">
                <a16:creationId xmlns:a16="http://schemas.microsoft.com/office/drawing/2014/main" id="{960BD73C-C9BF-384C-AE18-02498B40B3CD}"/>
              </a:ext>
            </a:extLst>
          </p:cNvPr>
          <p:cNvSpPr>
            <a:spLocks noGrp="1" noChangeArrowheads="1"/>
          </p:cNvSpPr>
          <p:nvPr>
            <p:ph type="body" idx="1"/>
          </p:nvPr>
        </p:nvSpPr>
        <p:spPr>
          <a:xfrm>
            <a:off x="228600" y="1127125"/>
            <a:ext cx="8458200" cy="4756150"/>
          </a:xfrm>
        </p:spPr>
        <p:txBody>
          <a:bodyPr/>
          <a:lstStyle/>
          <a:p>
            <a:pPr marL="457200" indent="-457200">
              <a:spcBef>
                <a:spcPct val="50000"/>
              </a:spcBef>
            </a:pPr>
            <a:r>
              <a:rPr lang="en-US" altLang="en-US" dirty="0"/>
              <a:t>DLs are not benefiting from formal theories as have other CS fields: DB, IR, PL, etc.</a:t>
            </a:r>
          </a:p>
          <a:p>
            <a:pPr marL="457200" indent="-457200">
              <a:spcBef>
                <a:spcPct val="50000"/>
              </a:spcBef>
            </a:pPr>
            <a:r>
              <a:rPr lang="en-US" altLang="en-US" dirty="0"/>
              <a:t>DL construction: difficult, ad-hoc, lacking support for tailoring/customization</a:t>
            </a:r>
          </a:p>
          <a:p>
            <a:pPr marL="457200" indent="-457200">
              <a:spcBef>
                <a:spcPct val="50000"/>
              </a:spcBef>
            </a:pPr>
            <a:r>
              <a:rPr lang="en-US" altLang="en-US" dirty="0"/>
              <a:t>Conceptual modeling, requirements analysis, and methodological approaches are rarely supported in DL development.</a:t>
            </a:r>
          </a:p>
          <a:p>
            <a:pPr marL="457200" indent="-457200">
              <a:spcBef>
                <a:spcPct val="50000"/>
              </a:spcBef>
            </a:pPr>
            <a:r>
              <a:rPr lang="en-US" altLang="en-US" sz="2400" dirty="0"/>
              <a:t>See my 9/2004 invited talk in Beijing “Digital Libraries for Education: Foundations to Case Studies” </a:t>
            </a:r>
            <a:r>
              <a:rPr lang="en-US" altLang="zh-CN" sz="2400" dirty="0">
                <a:ea typeface="宋体" panose="02010600030101010101" pitchFamily="2" charset="-122"/>
              </a:rPr>
              <a:t>http://</a:t>
            </a:r>
            <a:r>
              <a:rPr lang="en-US" altLang="zh-CN" sz="2400" dirty="0" err="1">
                <a:ea typeface="宋体" panose="02010600030101010101" pitchFamily="2" charset="-122"/>
              </a:rPr>
              <a:t>fox.cs.vt.edu</a:t>
            </a:r>
            <a:r>
              <a:rPr lang="en-US" altLang="zh-CN" sz="2400" dirty="0">
                <a:ea typeface="宋体" panose="02010600030101010101" pitchFamily="2" charset="-122"/>
              </a:rPr>
              <a:t>/talks/2004/200409BeijingDL.ppt</a:t>
            </a:r>
            <a:endParaRPr lang="en-US" altLang="ko-KR" sz="2400" dirty="0">
              <a:ea typeface="宋体" panose="02010600030101010101" pitchFamily="2" charset="-122"/>
            </a:endParaRPr>
          </a:p>
          <a:p>
            <a:pPr marL="457200" indent="-457200">
              <a:spcBef>
                <a:spcPct val="50000"/>
              </a:spcBef>
            </a:pPr>
            <a:endParaRPr lang="en-US" altLang="en-US" dirty="0"/>
          </a:p>
        </p:txBody>
      </p:sp>
    </p:spTree>
    <p:extLst>
      <p:ext uri="{BB962C8B-B14F-4D97-AF65-F5344CB8AC3E}">
        <p14:creationId xmlns:p14="http://schemas.microsoft.com/office/powerpoint/2010/main" val="678047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003BB3-FFB0-8C49-A201-2AA7D35C2D67}"/>
              </a:ext>
            </a:extLst>
          </p:cNvPr>
          <p:cNvSpPr>
            <a:spLocks noGrp="1"/>
          </p:cNvSpPr>
          <p:nvPr>
            <p:ph type="sldNum" sz="quarter" idx="12"/>
          </p:nvPr>
        </p:nvSpPr>
        <p:spPr/>
        <p:txBody>
          <a:bodyPr/>
          <a:lstStyle/>
          <a:p>
            <a:pPr>
              <a:defRPr/>
            </a:pPr>
            <a:fld id="{65564D9D-38AD-4D32-A802-7F9E5541B4AC}" type="slidenum">
              <a:rPr lang="en-US" smtClean="0"/>
              <a:pPr>
                <a:defRPr/>
              </a:pPr>
              <a:t>17</a:t>
            </a:fld>
            <a:endParaRPr lang="en-US"/>
          </a:p>
        </p:txBody>
      </p:sp>
      <p:pic>
        <p:nvPicPr>
          <p:cNvPr id="6" name="Picture 5" descr="A screenshot of a cell phone&#10;&#10;Description automatically generated">
            <a:extLst>
              <a:ext uri="{FF2B5EF4-FFF2-40B4-BE49-F238E27FC236}">
                <a16:creationId xmlns:a16="http://schemas.microsoft.com/office/drawing/2014/main" id="{3278C229-A067-D142-9E42-3EB5A88A9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541" y="1143000"/>
            <a:ext cx="4599459" cy="5715000"/>
          </a:xfrm>
          <a:prstGeom prst="rect">
            <a:avLst/>
          </a:prstGeom>
        </p:spPr>
      </p:pic>
      <p:pic>
        <p:nvPicPr>
          <p:cNvPr id="8" name="Picture 7">
            <a:extLst>
              <a:ext uri="{FF2B5EF4-FFF2-40B4-BE49-F238E27FC236}">
                <a16:creationId xmlns:a16="http://schemas.microsoft.com/office/drawing/2014/main" id="{1A591D1B-6B73-F740-8091-59CAB2807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44957" cy="5638800"/>
          </a:xfrm>
          <a:prstGeom prst="rect">
            <a:avLst/>
          </a:prstGeom>
        </p:spPr>
      </p:pic>
      <p:sp>
        <p:nvSpPr>
          <p:cNvPr id="2" name="TextBox 1">
            <a:extLst>
              <a:ext uri="{FF2B5EF4-FFF2-40B4-BE49-F238E27FC236}">
                <a16:creationId xmlns:a16="http://schemas.microsoft.com/office/drawing/2014/main" id="{038C69DF-2F5A-A945-84C5-19018BB6117F}"/>
              </a:ext>
            </a:extLst>
          </p:cNvPr>
          <p:cNvSpPr txBox="1"/>
          <p:nvPr/>
        </p:nvSpPr>
        <p:spPr>
          <a:xfrm>
            <a:off x="132193" y="5715000"/>
            <a:ext cx="3940502" cy="1077218"/>
          </a:xfrm>
          <a:prstGeom prst="rect">
            <a:avLst/>
          </a:prstGeom>
          <a:noFill/>
        </p:spPr>
        <p:txBody>
          <a:bodyPr wrap="none" rtlCol="0">
            <a:spAutoFit/>
          </a:bodyPr>
          <a:lstStyle/>
          <a:p>
            <a:pPr algn="ctr"/>
            <a:r>
              <a:rPr lang="en-US" sz="3200" dirty="0"/>
              <a:t>Ch. 2:  Exploration;</a:t>
            </a:r>
          </a:p>
          <a:p>
            <a:pPr algn="ctr"/>
            <a:r>
              <a:rPr lang="en-US" sz="3200" dirty="0"/>
              <a:t>App. D2 pp. 91-100</a:t>
            </a:r>
          </a:p>
        </p:txBody>
      </p:sp>
    </p:spTree>
    <p:extLst>
      <p:ext uri="{BB962C8B-B14F-4D97-AF65-F5344CB8AC3E}">
        <p14:creationId xmlns:p14="http://schemas.microsoft.com/office/powerpoint/2010/main" val="2775755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003BB3-FFB0-8C49-A201-2AA7D35C2D67}"/>
              </a:ext>
            </a:extLst>
          </p:cNvPr>
          <p:cNvSpPr>
            <a:spLocks noGrp="1"/>
          </p:cNvSpPr>
          <p:nvPr>
            <p:ph type="sldNum" sz="quarter" idx="12"/>
          </p:nvPr>
        </p:nvSpPr>
        <p:spPr/>
        <p:txBody>
          <a:bodyPr/>
          <a:lstStyle/>
          <a:p>
            <a:pPr>
              <a:defRPr/>
            </a:pPr>
            <a:fld id="{65564D9D-38AD-4D32-A802-7F9E5541B4AC}" type="slidenum">
              <a:rPr lang="en-US" smtClean="0"/>
              <a:pPr>
                <a:defRPr/>
              </a:pPr>
              <a:t>18</a:t>
            </a:fld>
            <a:endParaRPr lang="en-US"/>
          </a:p>
        </p:txBody>
      </p:sp>
      <p:pic>
        <p:nvPicPr>
          <p:cNvPr id="3" name="Picture 2">
            <a:extLst>
              <a:ext uri="{FF2B5EF4-FFF2-40B4-BE49-F238E27FC236}">
                <a16:creationId xmlns:a16="http://schemas.microsoft.com/office/drawing/2014/main" id="{4E05E86B-A40B-6140-B5F0-72B163E14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02799" cy="5715000"/>
          </a:xfrm>
          <a:prstGeom prst="rect">
            <a:avLst/>
          </a:prstGeom>
        </p:spPr>
      </p:pic>
      <p:pic>
        <p:nvPicPr>
          <p:cNvPr id="6" name="Picture 5">
            <a:extLst>
              <a:ext uri="{FF2B5EF4-FFF2-40B4-BE49-F238E27FC236}">
                <a16:creationId xmlns:a16="http://schemas.microsoft.com/office/drawing/2014/main" id="{B6E5EB4D-D77B-BC4D-B585-CE6FA8B1A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1200256"/>
            <a:ext cx="4572000" cy="5657744"/>
          </a:xfrm>
          <a:prstGeom prst="rect">
            <a:avLst/>
          </a:prstGeom>
        </p:spPr>
      </p:pic>
    </p:spTree>
    <p:extLst>
      <p:ext uri="{BB962C8B-B14F-4D97-AF65-F5344CB8AC3E}">
        <p14:creationId xmlns:p14="http://schemas.microsoft.com/office/powerpoint/2010/main" val="973104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50" name="Rectangle 2">
            <a:extLst>
              <a:ext uri="{FF2B5EF4-FFF2-40B4-BE49-F238E27FC236}">
                <a16:creationId xmlns:a16="http://schemas.microsoft.com/office/drawing/2014/main" id="{9DF817DA-A670-124C-8417-FD5688F948BB}"/>
              </a:ext>
            </a:extLst>
          </p:cNvPr>
          <p:cNvSpPr>
            <a:spLocks noGrp="1" noChangeArrowheads="1"/>
          </p:cNvSpPr>
          <p:nvPr>
            <p:ph type="title"/>
          </p:nvPr>
        </p:nvSpPr>
        <p:spPr>
          <a:xfrm>
            <a:off x="838200" y="381000"/>
            <a:ext cx="7620000" cy="685800"/>
          </a:xfrm>
          <a:noFill/>
          <a:ln/>
        </p:spPr>
        <p:txBody>
          <a:bodyPr/>
          <a:lstStyle/>
          <a:p>
            <a:r>
              <a:rPr lang="en-US" altLang="en-US" b="1" dirty="0"/>
              <a:t>Definition: Digital Libraries are complex systems that</a:t>
            </a:r>
          </a:p>
        </p:txBody>
      </p:sp>
      <p:sp>
        <p:nvSpPr>
          <p:cNvPr id="2280451" name="Rectangle 3">
            <a:extLst>
              <a:ext uri="{FF2B5EF4-FFF2-40B4-BE49-F238E27FC236}">
                <a16:creationId xmlns:a16="http://schemas.microsoft.com/office/drawing/2014/main" id="{81885461-27AF-1044-9302-734378580C7C}"/>
              </a:ext>
            </a:extLst>
          </p:cNvPr>
          <p:cNvSpPr>
            <a:spLocks noGrp="1" noChangeArrowheads="1"/>
          </p:cNvSpPr>
          <p:nvPr>
            <p:ph type="body" idx="1"/>
          </p:nvPr>
        </p:nvSpPr>
        <p:spPr>
          <a:xfrm>
            <a:off x="152400" y="2133600"/>
            <a:ext cx="9525000" cy="3581400"/>
          </a:xfrm>
          <a:noFill/>
          <a:ln/>
        </p:spPr>
        <p:txBody>
          <a:bodyPr/>
          <a:lstStyle/>
          <a:p>
            <a:pPr marL="742950" indent="-742950">
              <a:spcBef>
                <a:spcPts val="800"/>
              </a:spcBef>
              <a:spcAft>
                <a:spcPts val="800"/>
              </a:spcAft>
              <a:buFont typeface="+mj-lt"/>
              <a:buAutoNum type="arabicPeriod"/>
            </a:pPr>
            <a:r>
              <a:rPr lang="en-US" altLang="en-US" dirty="0"/>
              <a:t>help satisfy info needs of users (societies)</a:t>
            </a:r>
          </a:p>
          <a:p>
            <a:pPr marL="742950" indent="-742950">
              <a:spcBef>
                <a:spcPts val="800"/>
              </a:spcBef>
              <a:spcAft>
                <a:spcPts val="800"/>
              </a:spcAft>
              <a:buFont typeface="+mj-lt"/>
              <a:buAutoNum type="arabicPeriod"/>
            </a:pPr>
            <a:r>
              <a:rPr lang="en-US" altLang="en-US" dirty="0"/>
              <a:t>provide info services (scenarios)</a:t>
            </a:r>
          </a:p>
          <a:p>
            <a:pPr marL="742950" indent="-742950">
              <a:spcBef>
                <a:spcPts val="800"/>
              </a:spcBef>
              <a:spcAft>
                <a:spcPts val="800"/>
              </a:spcAft>
              <a:buFont typeface="+mj-lt"/>
              <a:buAutoNum type="arabicPeriod"/>
            </a:pPr>
            <a:r>
              <a:rPr lang="en-US" altLang="en-US" dirty="0"/>
              <a:t>organize info in usable ways (structures)</a:t>
            </a:r>
          </a:p>
          <a:p>
            <a:pPr marL="742950" indent="-742950">
              <a:spcBef>
                <a:spcPts val="800"/>
              </a:spcBef>
              <a:spcAft>
                <a:spcPts val="800"/>
              </a:spcAft>
              <a:buFont typeface="+mj-lt"/>
              <a:buAutoNum type="arabicPeriod"/>
            </a:pPr>
            <a:r>
              <a:rPr lang="en-US" altLang="en-US" dirty="0"/>
              <a:t>present info in usable ways (spaces)</a:t>
            </a:r>
          </a:p>
          <a:p>
            <a:pPr marL="742950" indent="-742950">
              <a:spcBef>
                <a:spcPts val="800"/>
              </a:spcBef>
              <a:spcAft>
                <a:spcPts val="800"/>
              </a:spcAft>
              <a:buFont typeface="+mj-lt"/>
              <a:buAutoNum type="arabicPeriod"/>
            </a:pPr>
            <a:r>
              <a:rPr lang="en-US" altLang="en-US" dirty="0"/>
              <a:t>communicate info with users (streams)</a:t>
            </a:r>
          </a:p>
        </p:txBody>
      </p:sp>
    </p:spTree>
    <p:extLst>
      <p:ext uri="{BB962C8B-B14F-4D97-AF65-F5344CB8AC3E}">
        <p14:creationId xmlns:p14="http://schemas.microsoft.com/office/powerpoint/2010/main" val="2568202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7378" name="Rectangle 2">
            <a:extLst>
              <a:ext uri="{FF2B5EF4-FFF2-40B4-BE49-F238E27FC236}">
                <a16:creationId xmlns:a16="http://schemas.microsoft.com/office/drawing/2014/main" id="{E0376C46-4C4A-9449-8607-51DF09EBC75D}"/>
              </a:ext>
            </a:extLst>
          </p:cNvPr>
          <p:cNvSpPr>
            <a:spLocks noGrp="1" noChangeArrowheads="1"/>
          </p:cNvSpPr>
          <p:nvPr>
            <p:ph type="title"/>
          </p:nvPr>
        </p:nvSpPr>
        <p:spPr>
          <a:xfrm>
            <a:off x="457200" y="32657"/>
            <a:ext cx="8229600" cy="1143000"/>
          </a:xfrm>
        </p:spPr>
        <p:txBody>
          <a:bodyPr/>
          <a:lstStyle/>
          <a:p>
            <a:r>
              <a:rPr lang="en-US" altLang="en-US" b="1" dirty="0"/>
              <a:t>Thanks </a:t>
            </a:r>
            <a:r>
              <a:rPr lang="en-US" altLang="en-US" b="1"/>
              <a:t>to Dean </a:t>
            </a:r>
            <a:r>
              <a:rPr lang="en-US" altLang="en-US" b="1" dirty="0" err="1"/>
              <a:t>Marchionini</a:t>
            </a:r>
            <a:r>
              <a:rPr lang="en-US" altLang="en-US" b="1" dirty="0"/>
              <a:t>!</a:t>
            </a:r>
          </a:p>
        </p:txBody>
      </p:sp>
      <p:sp>
        <p:nvSpPr>
          <p:cNvPr id="2277379" name="Rectangle 3">
            <a:extLst>
              <a:ext uri="{FF2B5EF4-FFF2-40B4-BE49-F238E27FC236}">
                <a16:creationId xmlns:a16="http://schemas.microsoft.com/office/drawing/2014/main" id="{960BD73C-C9BF-384C-AE18-02498B40B3CD}"/>
              </a:ext>
            </a:extLst>
          </p:cNvPr>
          <p:cNvSpPr>
            <a:spLocks noGrp="1" noChangeArrowheads="1"/>
          </p:cNvSpPr>
          <p:nvPr>
            <p:ph type="body" idx="1"/>
          </p:nvPr>
        </p:nvSpPr>
        <p:spPr>
          <a:xfrm>
            <a:off x="76200" y="1127125"/>
            <a:ext cx="8991600" cy="4756150"/>
          </a:xfrm>
        </p:spPr>
        <p:txBody>
          <a:bodyPr/>
          <a:lstStyle/>
          <a:p>
            <a:pPr marL="457200" indent="-457200">
              <a:spcBef>
                <a:spcPct val="50000"/>
              </a:spcBef>
            </a:pPr>
            <a:r>
              <a:rPr lang="en-US" sz="1800" dirty="0"/>
              <a:t>Selected joint papers and projects:</a:t>
            </a:r>
          </a:p>
          <a:p>
            <a:pPr marL="457200" indent="-457200">
              <a:spcBef>
                <a:spcPct val="50000"/>
              </a:spcBef>
            </a:pPr>
            <a:r>
              <a:rPr lang="en-US" sz="1800" dirty="0"/>
              <a:t>E. Fox, B. Rous, and G. </a:t>
            </a:r>
            <a:r>
              <a:rPr lang="en-US" sz="1800" dirty="0" err="1"/>
              <a:t>Marchionini</a:t>
            </a:r>
            <a:r>
              <a:rPr lang="en-US" sz="1800" dirty="0"/>
              <a:t>. ACM's Hypertext and Hypermedia Publishing Projects. In Hypertext/ Hypermedia Handbook, ed. E. Berk and J. Devlin, McGraw-Hill, New York, 1991, 465-467 </a:t>
            </a:r>
          </a:p>
          <a:p>
            <a:pPr marL="457200" indent="-457200">
              <a:spcBef>
                <a:spcPct val="50000"/>
              </a:spcBef>
            </a:pPr>
            <a:r>
              <a:rPr lang="en-US" sz="1800" dirty="0"/>
              <a:t>E. Fox and G. </a:t>
            </a:r>
            <a:r>
              <a:rPr lang="en-US" sz="1800" dirty="0" err="1"/>
              <a:t>Marchionini</a:t>
            </a:r>
            <a:r>
              <a:rPr lang="en-US" sz="1800" dirty="0"/>
              <a:t>, eds., Proceedings of the First ACM International Conference on Digital Libraries, DL'96, Bethesda, MD, March 20-23, 1996</a:t>
            </a:r>
          </a:p>
          <a:p>
            <a:pPr marL="457200" indent="-457200">
              <a:spcBef>
                <a:spcPct val="50000"/>
              </a:spcBef>
            </a:pPr>
            <a:r>
              <a:rPr lang="en-US" sz="1800" dirty="0"/>
              <a:t>E. Fox and G. </a:t>
            </a:r>
            <a:r>
              <a:rPr lang="en-US" sz="1800" dirty="0" err="1"/>
              <a:t>Marchionini</a:t>
            </a:r>
            <a:r>
              <a:rPr lang="en-US" sz="1800" dirty="0"/>
              <a:t>. Toward a Worldwide Digital Library. Guest Editors' Introduction to special section on Digital Libraries: Global Scope, Unlimited Access. CACM, 1998, 41(4): 28-32</a:t>
            </a:r>
          </a:p>
          <a:p>
            <a:pPr marL="457200" indent="-457200">
              <a:spcBef>
                <a:spcPct val="50000"/>
              </a:spcBef>
            </a:pPr>
            <a:r>
              <a:rPr lang="en-US" sz="1800" dirty="0"/>
              <a:t>G. </a:t>
            </a:r>
            <a:r>
              <a:rPr lang="en-US" sz="1800" dirty="0" err="1"/>
              <a:t>Marchionini</a:t>
            </a:r>
            <a:r>
              <a:rPr lang="en-US" sz="1800" dirty="0"/>
              <a:t> and E. Fox. Progress toward digital libraries: augmentation through integration. Guest editors' introduction to Special Issue: Progress Toward Digital Libraries, Information Processing &amp; Management, 1999, 35(3): 219-225</a:t>
            </a:r>
          </a:p>
          <a:p>
            <a:pPr marL="457200" indent="-457200">
              <a:spcBef>
                <a:spcPct val="50000"/>
              </a:spcBef>
            </a:pPr>
            <a:r>
              <a:rPr lang="en-US" sz="1800" dirty="0"/>
              <a:t>E. Fox and G. </a:t>
            </a:r>
            <a:r>
              <a:rPr lang="en-US" sz="1800" dirty="0" err="1"/>
              <a:t>Marchionini</a:t>
            </a:r>
            <a:r>
              <a:rPr lang="en-US" sz="1800" dirty="0"/>
              <a:t>. Digital Libraries: Extending Traditional Values. Guest Editors' Introduction to special section on Digital Libraries. </a:t>
            </a:r>
            <a:r>
              <a:rPr lang="en-US" sz="1800" dirty="0" err="1"/>
              <a:t>Commun</a:t>
            </a:r>
            <a:r>
              <a:rPr lang="en-US" sz="1800" dirty="0"/>
              <a:t>. of the ACM, 44(5):30-32, May 2001, http://</a:t>
            </a:r>
            <a:r>
              <a:rPr lang="en-US" sz="1800" dirty="0" err="1"/>
              <a:t>doi.acm.org</a:t>
            </a:r>
            <a:r>
              <a:rPr lang="en-US" sz="1800" dirty="0"/>
              <a:t>/10.1145/374308.374329</a:t>
            </a:r>
          </a:p>
          <a:p>
            <a:pPr marL="457200" indent="-457200">
              <a:spcBef>
                <a:spcPct val="50000"/>
              </a:spcBef>
            </a:pPr>
            <a:r>
              <a:rPr lang="en-US" sz="1800" dirty="0"/>
              <a:t>NSF IIS-0910183: Collaborative Research: Curatorial Work and Learning in Virtual Environments, PI Gary </a:t>
            </a:r>
            <a:r>
              <a:rPr lang="en-US" sz="1800" dirty="0" err="1"/>
              <a:t>Marchionini</a:t>
            </a:r>
            <a:r>
              <a:rPr lang="en-US" sz="1800" dirty="0"/>
              <a:t>, co-PI Fox; 2009-2010</a:t>
            </a:r>
          </a:p>
        </p:txBody>
      </p:sp>
    </p:spTree>
    <p:extLst>
      <p:ext uri="{BB962C8B-B14F-4D97-AF65-F5344CB8AC3E}">
        <p14:creationId xmlns:p14="http://schemas.microsoft.com/office/powerpoint/2010/main" val="3676564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003BB3-FFB0-8C49-A201-2AA7D35C2D67}"/>
              </a:ext>
            </a:extLst>
          </p:cNvPr>
          <p:cNvSpPr>
            <a:spLocks noGrp="1"/>
          </p:cNvSpPr>
          <p:nvPr>
            <p:ph type="sldNum" sz="quarter" idx="12"/>
          </p:nvPr>
        </p:nvSpPr>
        <p:spPr/>
        <p:txBody>
          <a:bodyPr/>
          <a:lstStyle/>
          <a:p>
            <a:pPr>
              <a:defRPr/>
            </a:pPr>
            <a:fld id="{65564D9D-38AD-4D32-A802-7F9E5541B4AC}" type="slidenum">
              <a:rPr lang="en-US" smtClean="0"/>
              <a:pPr>
                <a:defRPr/>
              </a:pPr>
              <a:t>20</a:t>
            </a:fld>
            <a:endParaRPr lang="en-US"/>
          </a:p>
        </p:txBody>
      </p:sp>
      <p:pic>
        <p:nvPicPr>
          <p:cNvPr id="5" name="Picture 4" descr="A close up of text on a white surface&#10;&#10;Description automatically generated">
            <a:extLst>
              <a:ext uri="{FF2B5EF4-FFF2-40B4-BE49-F238E27FC236}">
                <a16:creationId xmlns:a16="http://schemas.microsoft.com/office/drawing/2014/main" id="{478B2F3A-8BFE-7A42-949D-4D6FB34CF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476760"/>
            <a:ext cx="4419600" cy="6381240"/>
          </a:xfrm>
          <a:prstGeom prst="rect">
            <a:avLst/>
          </a:prstGeom>
        </p:spPr>
      </p:pic>
      <p:pic>
        <p:nvPicPr>
          <p:cNvPr id="9" name="Picture 8" descr="A picture containing photo, room, bed&#10;&#10;Description automatically generated">
            <a:extLst>
              <a:ext uri="{FF2B5EF4-FFF2-40B4-BE49-F238E27FC236}">
                <a16:creationId xmlns:a16="http://schemas.microsoft.com/office/drawing/2014/main" id="{FF4939BA-F17D-1A44-8CBE-6F15B4CA0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057400"/>
            <a:ext cx="4815264" cy="3606800"/>
          </a:xfrm>
          <a:prstGeom prst="rect">
            <a:avLst/>
          </a:prstGeom>
        </p:spPr>
      </p:pic>
    </p:spTree>
    <p:extLst>
      <p:ext uri="{BB962C8B-B14F-4D97-AF65-F5344CB8AC3E}">
        <p14:creationId xmlns:p14="http://schemas.microsoft.com/office/powerpoint/2010/main" val="4014712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003BB3-FFB0-8C49-A201-2AA7D35C2D67}"/>
              </a:ext>
            </a:extLst>
          </p:cNvPr>
          <p:cNvSpPr>
            <a:spLocks noGrp="1"/>
          </p:cNvSpPr>
          <p:nvPr>
            <p:ph type="sldNum" sz="quarter" idx="12"/>
          </p:nvPr>
        </p:nvSpPr>
        <p:spPr/>
        <p:txBody>
          <a:bodyPr/>
          <a:lstStyle/>
          <a:p>
            <a:pPr>
              <a:defRPr/>
            </a:pPr>
            <a:fld id="{65564D9D-38AD-4D32-A802-7F9E5541B4AC}" type="slidenum">
              <a:rPr lang="en-US" smtClean="0"/>
              <a:pPr>
                <a:defRPr/>
              </a:pPr>
              <a:t>21</a:t>
            </a:fld>
            <a:endParaRPr lang="en-US"/>
          </a:p>
        </p:txBody>
      </p:sp>
      <p:pic>
        <p:nvPicPr>
          <p:cNvPr id="5" name="Picture 4" descr="A picture containing water, blue, star, person&#10;&#10;Description automatically generated">
            <a:extLst>
              <a:ext uri="{FF2B5EF4-FFF2-40B4-BE49-F238E27FC236}">
                <a16:creationId xmlns:a16="http://schemas.microsoft.com/office/drawing/2014/main" id="{1060A6DD-575B-5E41-8061-CB913BA61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2474893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003BB3-FFB0-8C49-A201-2AA7D35C2D67}"/>
              </a:ext>
            </a:extLst>
          </p:cNvPr>
          <p:cNvSpPr>
            <a:spLocks noGrp="1"/>
          </p:cNvSpPr>
          <p:nvPr>
            <p:ph type="sldNum" sz="quarter" idx="12"/>
          </p:nvPr>
        </p:nvSpPr>
        <p:spPr/>
        <p:txBody>
          <a:bodyPr/>
          <a:lstStyle/>
          <a:p>
            <a:pPr>
              <a:defRPr/>
            </a:pPr>
            <a:fld id="{65564D9D-38AD-4D32-A802-7F9E5541B4AC}" type="slidenum">
              <a:rPr lang="en-US" smtClean="0"/>
              <a:pPr>
                <a:defRPr/>
              </a:pPr>
              <a:t>22</a:t>
            </a:fld>
            <a:endParaRPr lang="en-US"/>
          </a:p>
        </p:txBody>
      </p:sp>
      <p:pic>
        <p:nvPicPr>
          <p:cNvPr id="3" name="Picture 2" descr="A house with a grass field&#10;&#10;Description automatically generated">
            <a:extLst>
              <a:ext uri="{FF2B5EF4-FFF2-40B4-BE49-F238E27FC236}">
                <a16:creationId xmlns:a16="http://schemas.microsoft.com/office/drawing/2014/main" id="{745E816B-8F16-0A47-B596-3C9C0C1B7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8930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003BB3-FFB0-8C49-A201-2AA7D35C2D67}"/>
              </a:ext>
            </a:extLst>
          </p:cNvPr>
          <p:cNvSpPr>
            <a:spLocks noGrp="1"/>
          </p:cNvSpPr>
          <p:nvPr>
            <p:ph type="sldNum" sz="quarter" idx="12"/>
          </p:nvPr>
        </p:nvSpPr>
        <p:spPr/>
        <p:txBody>
          <a:bodyPr/>
          <a:lstStyle/>
          <a:p>
            <a:pPr>
              <a:defRPr/>
            </a:pPr>
            <a:fld id="{65564D9D-38AD-4D32-A802-7F9E5541B4AC}" type="slidenum">
              <a:rPr lang="en-US" smtClean="0"/>
              <a:pPr>
                <a:defRPr/>
              </a:pPr>
              <a:t>23</a:t>
            </a:fld>
            <a:endParaRPr lang="en-US"/>
          </a:p>
        </p:txBody>
      </p:sp>
      <p:pic>
        <p:nvPicPr>
          <p:cNvPr id="3" name="Picture 2" descr="A picture containing outdoor, snow, nature, person&#10;&#10;Description automatically generated">
            <a:extLst>
              <a:ext uri="{FF2B5EF4-FFF2-40B4-BE49-F238E27FC236}">
                <a16:creationId xmlns:a16="http://schemas.microsoft.com/office/drawing/2014/main" id="{DE7C6417-80AB-154E-8127-0413F5B64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7150"/>
            <a:ext cx="8991600" cy="6743700"/>
          </a:xfrm>
          <a:prstGeom prst="rect">
            <a:avLst/>
          </a:prstGeom>
        </p:spPr>
      </p:pic>
    </p:spTree>
    <p:extLst>
      <p:ext uri="{BB962C8B-B14F-4D97-AF65-F5344CB8AC3E}">
        <p14:creationId xmlns:p14="http://schemas.microsoft.com/office/powerpoint/2010/main" val="2476029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146" name="Rectangle 2">
            <a:extLst>
              <a:ext uri="{FF2B5EF4-FFF2-40B4-BE49-F238E27FC236}">
                <a16:creationId xmlns:a16="http://schemas.microsoft.com/office/drawing/2014/main" id="{EFB8E555-19FC-E94D-896E-C8AFFA0EF77C}"/>
              </a:ext>
            </a:extLst>
          </p:cNvPr>
          <p:cNvSpPr>
            <a:spLocks noGrp="1" noChangeArrowheads="1"/>
          </p:cNvSpPr>
          <p:nvPr>
            <p:ph type="title"/>
          </p:nvPr>
        </p:nvSpPr>
        <p:spPr>
          <a:xfrm>
            <a:off x="533400" y="304800"/>
            <a:ext cx="7543800" cy="533400"/>
          </a:xfrm>
        </p:spPr>
        <p:txBody>
          <a:bodyPr/>
          <a:lstStyle/>
          <a:p>
            <a:r>
              <a:rPr lang="en-US" altLang="en-US" sz="3600" b="1" dirty="0"/>
              <a:t>5S Model: Definitions</a:t>
            </a:r>
            <a:br>
              <a:rPr lang="en-US" altLang="en-US" sz="3600" dirty="0"/>
            </a:br>
            <a:endParaRPr lang="en-US" altLang="en-US" sz="3600" dirty="0"/>
          </a:p>
        </p:txBody>
      </p:sp>
      <p:graphicFrame>
        <p:nvGraphicFramePr>
          <p:cNvPr id="2310147" name="Group 3">
            <a:extLst>
              <a:ext uri="{FF2B5EF4-FFF2-40B4-BE49-F238E27FC236}">
                <a16:creationId xmlns:a16="http://schemas.microsoft.com/office/drawing/2014/main" id="{346EDFF4-557F-974C-B5E7-511E4047C731}"/>
              </a:ext>
            </a:extLst>
          </p:cNvPr>
          <p:cNvGraphicFramePr>
            <a:graphicFrameLocks noGrp="1"/>
          </p:cNvGraphicFramePr>
          <p:nvPr>
            <p:ph type="body" idx="1"/>
          </p:nvPr>
        </p:nvGraphicFramePr>
        <p:xfrm>
          <a:off x="304800" y="914400"/>
          <a:ext cx="8610600" cy="5624832"/>
        </p:xfrm>
        <a:graphic>
          <a:graphicData uri="http://schemas.openxmlformats.org/drawingml/2006/table">
            <a:tbl>
              <a:tblPr/>
              <a:tblGrid>
                <a:gridCol w="3711575">
                  <a:extLst>
                    <a:ext uri="{9D8B030D-6E8A-4147-A177-3AD203B41FA5}">
                      <a16:colId xmlns:a16="http://schemas.microsoft.com/office/drawing/2014/main" val="3066625667"/>
                    </a:ext>
                  </a:extLst>
                </a:gridCol>
                <a:gridCol w="4899025">
                  <a:extLst>
                    <a:ext uri="{9D8B030D-6E8A-4147-A177-3AD203B41FA5}">
                      <a16:colId xmlns:a16="http://schemas.microsoft.com/office/drawing/2014/main" val="3962881480"/>
                    </a:ext>
                  </a:extLst>
                </a:gridCol>
              </a:tblGrid>
              <a:tr h="609600">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3600" b="1" i="0" u="none" strike="noStrike" cap="none" normalizeH="0" baseline="0">
                          <a:ln>
                            <a:noFill/>
                          </a:ln>
                          <a:solidFill>
                            <a:schemeClr val="tx1"/>
                          </a:solidFill>
                          <a:effectLst/>
                          <a:latin typeface="Times New Roman" panose="02020603050405020304" pitchFamily="18" charset="0"/>
                        </a:rPr>
                        <a:t>5S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3600" b="1" i="0" u="none" strike="noStrike" cap="none" normalizeH="0" baseline="0">
                          <a:ln>
                            <a:noFill/>
                          </a:ln>
                          <a:solidFill>
                            <a:schemeClr val="tx1"/>
                          </a:solidFill>
                          <a:effectLst/>
                          <a:latin typeface="Times New Roman" panose="02020603050405020304" pitchFamily="18" charset="0"/>
                        </a:rPr>
                        <a:t>Definition</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852520661"/>
                  </a:ext>
                </a:extLst>
              </a:tr>
              <a:tr h="938213">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rPr>
                        <a:t>Streams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Sequences of elements of an arbitrary type</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031573573"/>
                  </a:ext>
                </a:extLst>
              </a:tr>
              <a:tr h="704850">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rPr>
                        <a:t>Structures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Labeled directed graphs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410688890"/>
                  </a:ext>
                </a:extLst>
              </a:tr>
              <a:tr h="630238">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rPr>
                        <a:t>Spatial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Sets and operations on those sets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6019469"/>
                  </a:ext>
                </a:extLst>
              </a:tr>
              <a:tr h="1773238">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rPr>
                        <a:t>Scenarios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2400" b="0" i="1" u="none" strike="noStrike" cap="none" normalizeH="0" baseline="0">
                          <a:ln>
                            <a:noFill/>
                          </a:ln>
                          <a:solidFill>
                            <a:schemeClr val="tx1"/>
                          </a:solidFill>
                          <a:effectLst/>
                          <a:latin typeface="Times New Roman" panose="02020603050405020304" pitchFamily="18" charset="0"/>
                        </a:rPr>
                        <a:t>Sequences</a:t>
                      </a:r>
                      <a:r>
                        <a:rPr kumimoji="0" lang="en-US" altLang="en-US" sz="2400" b="0" i="0" u="none" strike="noStrike" cap="none" normalizeH="0" baseline="0">
                          <a:ln>
                            <a:noFill/>
                          </a:ln>
                          <a:solidFill>
                            <a:schemeClr val="tx1"/>
                          </a:solidFill>
                          <a:effectLst/>
                          <a:latin typeface="Times New Roman" panose="02020603050405020304" pitchFamily="18" charset="0"/>
                        </a:rPr>
                        <a:t> of </a:t>
                      </a:r>
                      <a:r>
                        <a:rPr kumimoji="0" lang="en-US" altLang="en-US" sz="2400" b="0" i="1" u="none" strike="noStrike" cap="none" normalizeH="0" baseline="0">
                          <a:ln>
                            <a:noFill/>
                          </a:ln>
                          <a:solidFill>
                            <a:schemeClr val="tx1"/>
                          </a:solidFill>
                          <a:effectLst/>
                          <a:latin typeface="Times New Roman" panose="02020603050405020304" pitchFamily="18" charset="0"/>
                        </a:rPr>
                        <a:t>events</a:t>
                      </a:r>
                      <a:r>
                        <a:rPr kumimoji="0" lang="en-US" altLang="en-US" sz="2400" b="0" i="0" u="none" strike="noStrike" cap="none" normalizeH="0" baseline="0">
                          <a:ln>
                            <a:noFill/>
                          </a:ln>
                          <a:solidFill>
                            <a:schemeClr val="tx1"/>
                          </a:solidFill>
                          <a:effectLst/>
                          <a:latin typeface="Times New Roman" panose="02020603050405020304" pitchFamily="18" charset="0"/>
                        </a:rPr>
                        <a:t> that modify </a:t>
                      </a:r>
                      <a:r>
                        <a:rPr kumimoji="0" lang="en-US" altLang="en-US" sz="2400" b="0" i="1" u="none" strike="noStrike" cap="none" normalizeH="0" baseline="0">
                          <a:ln>
                            <a:noFill/>
                          </a:ln>
                          <a:solidFill>
                            <a:schemeClr val="tx1"/>
                          </a:solidFill>
                          <a:effectLst/>
                          <a:latin typeface="Times New Roman" panose="02020603050405020304" pitchFamily="18" charset="0"/>
                        </a:rPr>
                        <a:t>states</a:t>
                      </a:r>
                      <a:r>
                        <a:rPr kumimoji="0" lang="en-US" altLang="en-US" sz="2400" b="0" i="0" u="none" strike="noStrike" cap="none" normalizeH="0" baseline="0">
                          <a:ln>
                            <a:noFill/>
                          </a:ln>
                          <a:solidFill>
                            <a:schemeClr val="tx1"/>
                          </a:solidFill>
                          <a:effectLst/>
                          <a:latin typeface="Times New Roman" panose="02020603050405020304" pitchFamily="18" charset="0"/>
                        </a:rPr>
                        <a:t> of a computation in order to accomplish some functional requirement.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413419519"/>
                  </a:ext>
                </a:extLst>
              </a:tr>
              <a:tr h="938213">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3200" b="1" i="0" u="none" strike="noStrike" cap="none" normalizeH="0" baseline="0">
                          <a:ln>
                            <a:noFill/>
                          </a:ln>
                          <a:solidFill>
                            <a:schemeClr val="tx1"/>
                          </a:solidFill>
                          <a:effectLst/>
                          <a:latin typeface="Times New Roman" panose="02020603050405020304" pitchFamily="18" charset="0"/>
                        </a:rPr>
                        <a:t>Societies </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tx2"/>
                        </a:buClr>
                        <a:defRPr sz="2800">
                          <a:solidFill>
                            <a:schemeClr val="tx1"/>
                          </a:solidFill>
                          <a:latin typeface="Times New Roman" panose="02020603050405020304" pitchFamily="18" charset="0"/>
                        </a:defRPr>
                      </a:lvl1pPr>
                      <a:lvl2pPr marL="571500">
                        <a:spcBef>
                          <a:spcPct val="20000"/>
                        </a:spcBef>
                        <a:buClr>
                          <a:schemeClr val="tx1"/>
                        </a:buClr>
                        <a:defRPr sz="2400">
                          <a:solidFill>
                            <a:schemeClr val="tx1"/>
                          </a:solidFill>
                          <a:latin typeface="Times New Roman" panose="02020603050405020304" pitchFamily="18" charset="0"/>
                        </a:defRPr>
                      </a:lvl2pPr>
                      <a:lvl3pPr marL="1141413">
                        <a:spcBef>
                          <a:spcPct val="20000"/>
                        </a:spcBef>
                        <a:buClr>
                          <a:schemeClr val="accent2"/>
                        </a:buClr>
                        <a:defRPr sz="2000">
                          <a:solidFill>
                            <a:schemeClr val="tx1"/>
                          </a:solidFill>
                          <a:latin typeface="Times New Roman" panose="02020603050405020304" pitchFamily="18" charset="0"/>
                        </a:defRPr>
                      </a:lvl3pPr>
                      <a:lvl4pPr marL="1484313">
                        <a:spcBef>
                          <a:spcPct val="20000"/>
                        </a:spcBef>
                        <a:buClr>
                          <a:schemeClr val="tx1"/>
                        </a:buClr>
                        <a:defRPr>
                          <a:solidFill>
                            <a:schemeClr val="tx1"/>
                          </a:solidFill>
                          <a:latin typeface="Times New Roman" panose="02020603050405020304" pitchFamily="18" charset="0"/>
                        </a:defRPr>
                      </a:lvl4pPr>
                      <a:lvl5pPr>
                        <a:spcBef>
                          <a:spcPct val="20000"/>
                        </a:spcBef>
                        <a:buClr>
                          <a:schemeClr val="tx2"/>
                        </a:buClr>
                        <a:defRPr>
                          <a:solidFill>
                            <a:schemeClr val="tx1"/>
                          </a:solidFill>
                          <a:latin typeface="Times New Roman" panose="02020603050405020304" pitchFamily="18" charset="0"/>
                        </a:defRPr>
                      </a:lvl5pPr>
                      <a:lvl6pPr eaLnBrk="0" fontAlgn="base" hangingPunct="0">
                        <a:spcBef>
                          <a:spcPct val="20000"/>
                        </a:spcBef>
                        <a:spcAft>
                          <a:spcPct val="0"/>
                        </a:spcAft>
                        <a:buClr>
                          <a:schemeClr val="tx2"/>
                        </a:buClr>
                        <a:defRPr>
                          <a:solidFill>
                            <a:schemeClr val="tx1"/>
                          </a:solidFill>
                          <a:latin typeface="Times New Roman" panose="02020603050405020304" pitchFamily="18" charset="0"/>
                        </a:defRPr>
                      </a:lvl6pPr>
                      <a:lvl7pPr eaLnBrk="0" fontAlgn="base" hangingPunct="0">
                        <a:spcBef>
                          <a:spcPct val="20000"/>
                        </a:spcBef>
                        <a:spcAft>
                          <a:spcPct val="0"/>
                        </a:spcAft>
                        <a:buClr>
                          <a:schemeClr val="tx2"/>
                        </a:buClr>
                        <a:defRPr>
                          <a:solidFill>
                            <a:schemeClr val="tx1"/>
                          </a:solidFill>
                          <a:latin typeface="Times New Roman" panose="02020603050405020304" pitchFamily="18" charset="0"/>
                        </a:defRPr>
                      </a:lvl7pPr>
                      <a:lvl8pPr eaLnBrk="0" fontAlgn="base" hangingPunct="0">
                        <a:spcBef>
                          <a:spcPct val="20000"/>
                        </a:spcBef>
                        <a:spcAft>
                          <a:spcPct val="0"/>
                        </a:spcAft>
                        <a:buClr>
                          <a:schemeClr val="tx2"/>
                        </a:buClr>
                        <a:defRPr>
                          <a:solidFill>
                            <a:schemeClr val="tx1"/>
                          </a:solidFill>
                          <a:latin typeface="Times New Roman" panose="02020603050405020304" pitchFamily="18" charset="0"/>
                        </a:defRPr>
                      </a:lvl8pPr>
                      <a:lvl9pPr eaLnBrk="0" fontAlgn="base" hangingPunct="0">
                        <a:spcBef>
                          <a:spcPct val="20000"/>
                        </a:spcBef>
                        <a:spcAft>
                          <a:spcPct val="0"/>
                        </a:spcAft>
                        <a:buClr>
                          <a:schemeClr val="tx2"/>
                        </a:buClr>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rPr>
                        <a:t>Sets of communities and relationships among them</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313619561"/>
                  </a:ext>
                </a:extLst>
              </a:tr>
            </a:tbl>
          </a:graphicData>
        </a:graphic>
      </p:graphicFrame>
    </p:spTree>
    <p:extLst>
      <p:ext uri="{BB962C8B-B14F-4D97-AF65-F5344CB8AC3E}">
        <p14:creationId xmlns:p14="http://schemas.microsoft.com/office/powerpoint/2010/main" val="2696058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0B2C03-9401-D648-809A-6E4927D2BF7F}"/>
              </a:ext>
            </a:extLst>
          </p:cNvPr>
          <p:cNvSpPr>
            <a:spLocks noGrp="1"/>
          </p:cNvSpPr>
          <p:nvPr>
            <p:ph type="sldNum" sz="quarter" idx="12"/>
          </p:nvPr>
        </p:nvSpPr>
        <p:spPr/>
        <p:txBody>
          <a:bodyPr/>
          <a:lstStyle/>
          <a:p>
            <a:pPr>
              <a:defRPr/>
            </a:pPr>
            <a:fld id="{2CE60F5D-8947-4889-836E-884728F91EF8}" type="slidenum">
              <a:rPr lang="en-US" smtClean="0"/>
              <a:pPr>
                <a:defRPr/>
              </a:pPr>
              <a:t>25</a:t>
            </a:fld>
            <a:endParaRPr lang="en-US"/>
          </a:p>
        </p:txBody>
      </p:sp>
      <p:pic>
        <p:nvPicPr>
          <p:cNvPr id="4" name="Picture 3" descr="A close up of a map&#10;&#10;Description automatically generated">
            <a:extLst>
              <a:ext uri="{FF2B5EF4-FFF2-40B4-BE49-F238E27FC236}">
                <a16:creationId xmlns:a16="http://schemas.microsoft.com/office/drawing/2014/main" id="{B5E5AB2C-4F8B-824F-923D-14D2B78A1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447800"/>
            <a:ext cx="7620000" cy="5872294"/>
          </a:xfrm>
          <a:prstGeom prst="rect">
            <a:avLst/>
          </a:prstGeom>
        </p:spPr>
      </p:pic>
      <p:sp>
        <p:nvSpPr>
          <p:cNvPr id="5" name="Rectangle 2">
            <a:extLst>
              <a:ext uri="{FF2B5EF4-FFF2-40B4-BE49-F238E27FC236}">
                <a16:creationId xmlns:a16="http://schemas.microsoft.com/office/drawing/2014/main" id="{6AE60473-D587-1C44-8B8B-7E4A0F8F8906}"/>
              </a:ext>
            </a:extLst>
          </p:cNvPr>
          <p:cNvSpPr>
            <a:spLocks noChangeArrowheads="1"/>
          </p:cNvSpPr>
          <p:nvPr/>
        </p:nvSpPr>
        <p:spPr bwMode="auto">
          <a:xfrm>
            <a:off x="381000" y="304800"/>
            <a:ext cx="8077200"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ctr"/>
            <a:r>
              <a:rPr lang="en-US" b="0" dirty="0"/>
              <a:t>Five Elements Theory from Chinese Philosophy</a:t>
            </a:r>
            <a:endParaRPr lang="en-US" altLang="zh-CN" b="0" dirty="0">
              <a:ea typeface="宋体" panose="02010600030101010101" pitchFamily="2" charset="-122"/>
            </a:endParaRPr>
          </a:p>
        </p:txBody>
      </p:sp>
    </p:spTree>
    <p:extLst>
      <p:ext uri="{BB962C8B-B14F-4D97-AF65-F5344CB8AC3E}">
        <p14:creationId xmlns:p14="http://schemas.microsoft.com/office/powerpoint/2010/main" val="914612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14CFAF0B-A934-6A41-A7CA-5A6808B735E8}"/>
              </a:ext>
            </a:extLst>
          </p:cNvPr>
          <p:cNvSpPr>
            <a:spLocks noChangeArrowheads="1"/>
          </p:cNvSpPr>
          <p:nvPr/>
        </p:nvSpPr>
        <p:spPr bwMode="auto">
          <a:xfrm>
            <a:off x="381000" y="304800"/>
            <a:ext cx="3124200"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b="1" dirty="0">
                <a:ea typeface="宋体" panose="02010600030101010101" pitchFamily="2" charset="-122"/>
              </a:rPr>
              <a:t>5S for DLs</a:t>
            </a:r>
          </a:p>
        </p:txBody>
      </p:sp>
      <p:graphicFrame>
        <p:nvGraphicFramePr>
          <p:cNvPr id="126979" name="Group 3">
            <a:extLst>
              <a:ext uri="{FF2B5EF4-FFF2-40B4-BE49-F238E27FC236}">
                <a16:creationId xmlns:a16="http://schemas.microsoft.com/office/drawing/2014/main" id="{EA077A36-BE0B-1245-8407-60D754881AB8}"/>
              </a:ext>
            </a:extLst>
          </p:cNvPr>
          <p:cNvGraphicFramePr>
            <a:graphicFrameLocks noGrp="1"/>
          </p:cNvGraphicFramePr>
          <p:nvPr>
            <p:extLst>
              <p:ext uri="{D42A27DB-BD31-4B8C-83A1-F6EECF244321}">
                <p14:modId xmlns:p14="http://schemas.microsoft.com/office/powerpoint/2010/main" val="2750209742"/>
              </p:ext>
            </p:extLst>
          </p:nvPr>
        </p:nvGraphicFramePr>
        <p:xfrm>
          <a:off x="381000" y="1828800"/>
          <a:ext cx="8382000" cy="4846003"/>
        </p:xfrm>
        <a:graphic>
          <a:graphicData uri="http://schemas.openxmlformats.org/drawingml/2006/table">
            <a:tbl>
              <a:tblPr/>
              <a:tblGrid>
                <a:gridCol w="1516063">
                  <a:extLst>
                    <a:ext uri="{9D8B030D-6E8A-4147-A177-3AD203B41FA5}">
                      <a16:colId xmlns:a16="http://schemas.microsoft.com/office/drawing/2014/main" val="2142757052"/>
                    </a:ext>
                  </a:extLst>
                </a:gridCol>
                <a:gridCol w="3132137">
                  <a:extLst>
                    <a:ext uri="{9D8B030D-6E8A-4147-A177-3AD203B41FA5}">
                      <a16:colId xmlns:a16="http://schemas.microsoft.com/office/drawing/2014/main" val="700704714"/>
                    </a:ext>
                  </a:extLst>
                </a:gridCol>
                <a:gridCol w="3733800">
                  <a:extLst>
                    <a:ext uri="{9D8B030D-6E8A-4147-A177-3AD203B41FA5}">
                      <a16:colId xmlns:a16="http://schemas.microsoft.com/office/drawing/2014/main" val="1573772574"/>
                    </a:ext>
                  </a:extLst>
                </a:gridCol>
              </a:tblGrid>
              <a:tr h="469900">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Ss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Examples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Objectives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601373908"/>
                  </a:ext>
                </a:extLst>
              </a:tr>
              <a:tr h="927100">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Streams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Text; video; audio; image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a:ln>
                            <a:noFill/>
                          </a:ln>
                          <a:solidFill>
                            <a:schemeClr val="tx1"/>
                          </a:solidFill>
                          <a:effectLst/>
                          <a:latin typeface="Arial" panose="020B0604020202020204" pitchFamily="34" charset="0"/>
                          <a:ea typeface="宋体" panose="02010600030101010101" pitchFamily="2" charset="-122"/>
                        </a:rPr>
                        <a:t>Describes properties of the DL content such as encoding and language for textual material or particular forms of multimedia data</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327923375"/>
                  </a:ext>
                </a:extLst>
              </a:tr>
              <a:tr h="931863">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Structures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Collection; catalog; hypertext; document; metadata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a:ln>
                            <a:noFill/>
                          </a:ln>
                          <a:solidFill>
                            <a:schemeClr val="tx1"/>
                          </a:solidFill>
                          <a:effectLst/>
                          <a:latin typeface="Arial" panose="020B0604020202020204" pitchFamily="34" charset="0"/>
                          <a:ea typeface="宋体" panose="02010600030101010101" pitchFamily="2" charset="-122"/>
                        </a:rPr>
                        <a:t>Specifies organizational aspects of the DL content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510458519"/>
                  </a:ext>
                </a:extLst>
              </a:tr>
              <a:tr h="600075">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Spaces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Measure; measurable, topological, vector, probabilistic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Defines logical and presentational views of several DL components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478537514"/>
                  </a:ext>
                </a:extLst>
              </a:tr>
              <a:tr h="633413">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Scenarios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Searching, browsing, recommending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a:ln>
                            <a:noFill/>
                          </a:ln>
                          <a:solidFill>
                            <a:schemeClr val="tx1"/>
                          </a:solidFill>
                          <a:effectLst/>
                          <a:latin typeface="Arial" panose="020B0604020202020204" pitchFamily="34" charset="0"/>
                          <a:ea typeface="宋体" panose="02010600030101010101" pitchFamily="2" charset="-122"/>
                        </a:rPr>
                        <a:t>Details the behavior of DL services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4179554621"/>
                  </a:ext>
                </a:extLst>
              </a:tr>
              <a:tr h="938213">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tx1"/>
                          </a:solidFill>
                          <a:effectLst/>
                          <a:latin typeface="Arial" panose="020B0604020202020204" pitchFamily="34" charset="0"/>
                          <a:ea typeface="宋体" panose="02010600030101010101" pitchFamily="2" charset="-122"/>
                        </a:rPr>
                        <a:t>Societies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Service managers, learners, teachers, etc.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marL="571500" indent="-114300" algn="l">
                        <a:spcBef>
                          <a:spcPct val="20000"/>
                        </a:spcBef>
                        <a:defRPr sz="2400">
                          <a:solidFill>
                            <a:schemeClr val="tx1"/>
                          </a:solidFill>
                          <a:latin typeface="Arial" panose="020B0604020202020204" pitchFamily="34" charset="0"/>
                        </a:defRPr>
                      </a:lvl2pPr>
                      <a:lvl3pPr marL="1141413" indent="-227013" algn="l">
                        <a:spcBef>
                          <a:spcPct val="20000"/>
                        </a:spcBef>
                        <a:defRPr sz="2000">
                          <a:solidFill>
                            <a:schemeClr val="tx1"/>
                          </a:solidFill>
                          <a:latin typeface="Arial" panose="020B0604020202020204" pitchFamily="34" charset="0"/>
                        </a:defRPr>
                      </a:lvl3pPr>
                      <a:lvl4pPr marL="1484313" indent="-112713"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Defines managers, responsible for running DL services; actors, that use those services; and relationships among them</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976778925"/>
                  </a:ext>
                </a:extLst>
              </a:tr>
            </a:tbl>
          </a:graphicData>
        </a:graphic>
      </p:graphicFrame>
      <p:pic>
        <p:nvPicPr>
          <p:cNvPr id="5" name="Picture 5">
            <a:hlinkClick r:id="rId3" action="ppaction://hlinksldjump"/>
            <a:extLst>
              <a:ext uri="{FF2B5EF4-FFF2-40B4-BE49-F238E27FC236}">
                <a16:creationId xmlns:a16="http://schemas.microsoft.com/office/drawing/2014/main" id="{B373A766-F9A4-354A-B187-B0C078170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2657"/>
            <a:ext cx="1836783"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E744F389-CF62-3741-AC89-F4F84BC4A664}"/>
              </a:ext>
            </a:extLst>
          </p:cNvPr>
          <p:cNvSpPr>
            <a:spLocks noChangeArrowheads="1"/>
          </p:cNvSpPr>
          <p:nvPr/>
        </p:nvSpPr>
        <p:spPr bwMode="auto">
          <a:xfrm>
            <a:off x="4419601" y="261257"/>
            <a:ext cx="243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sz="2400" b="1" dirty="0">
                <a:solidFill>
                  <a:schemeClr val="bg2">
                    <a:lumMod val="75000"/>
                  </a:schemeClr>
                </a:solidFill>
              </a:rPr>
              <a:t>Compare:</a:t>
            </a:r>
            <a:br>
              <a:rPr lang="en-US" altLang="en-US" sz="2400" b="1" dirty="0">
                <a:solidFill>
                  <a:schemeClr val="bg2">
                    <a:lumMod val="75000"/>
                  </a:schemeClr>
                </a:solidFill>
              </a:rPr>
            </a:br>
            <a:r>
              <a:rPr lang="en-US" altLang="en-US" sz="2400" b="1" dirty="0">
                <a:solidFill>
                  <a:schemeClr val="bg2">
                    <a:lumMod val="75000"/>
                  </a:schemeClr>
                </a:solidFill>
              </a:rPr>
              <a:t>5 elements</a:t>
            </a:r>
          </a:p>
        </p:txBody>
      </p:sp>
    </p:spTree>
    <p:extLst>
      <p:ext uri="{BB962C8B-B14F-4D97-AF65-F5344CB8AC3E}">
        <p14:creationId xmlns:p14="http://schemas.microsoft.com/office/powerpoint/2010/main" val="1498548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A3E537-6412-BC49-95BD-7E9835655EF1}"/>
              </a:ext>
            </a:extLst>
          </p:cNvPr>
          <p:cNvSpPr>
            <a:spLocks noGrp="1"/>
          </p:cNvSpPr>
          <p:nvPr>
            <p:ph type="sldNum" sz="quarter" idx="12"/>
          </p:nvPr>
        </p:nvSpPr>
        <p:spPr/>
        <p:txBody>
          <a:bodyPr/>
          <a:lstStyle/>
          <a:p>
            <a:pPr>
              <a:defRPr/>
            </a:pPr>
            <a:fld id="{2CE60F5D-8947-4889-836E-884728F91EF8}" type="slidenum">
              <a:rPr lang="en-US" smtClean="0"/>
              <a:pPr>
                <a:defRPr/>
              </a:pPr>
              <a:t>27</a:t>
            </a:fld>
            <a:endParaRPr lang="en-US"/>
          </a:p>
        </p:txBody>
      </p:sp>
      <p:pic>
        <p:nvPicPr>
          <p:cNvPr id="4" name="Picture 3">
            <a:extLst>
              <a:ext uri="{FF2B5EF4-FFF2-40B4-BE49-F238E27FC236}">
                <a16:creationId xmlns:a16="http://schemas.microsoft.com/office/drawing/2014/main" id="{1058D73A-051E-A44B-8165-2E9FF4C13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30334" y="-1133502"/>
            <a:ext cx="6807130" cy="9067801"/>
          </a:xfrm>
          <a:prstGeom prst="rect">
            <a:avLst/>
          </a:prstGeom>
        </p:spPr>
      </p:pic>
    </p:spTree>
    <p:extLst>
      <p:ext uri="{BB962C8B-B14F-4D97-AF65-F5344CB8AC3E}">
        <p14:creationId xmlns:p14="http://schemas.microsoft.com/office/powerpoint/2010/main" val="1797683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1170" name="Rectangle 2">
            <a:extLst>
              <a:ext uri="{FF2B5EF4-FFF2-40B4-BE49-F238E27FC236}">
                <a16:creationId xmlns:a16="http://schemas.microsoft.com/office/drawing/2014/main" id="{E08E8540-A6BD-0746-8D63-322148D6C379}"/>
              </a:ext>
            </a:extLst>
          </p:cNvPr>
          <p:cNvSpPr>
            <a:spLocks noGrp="1" noChangeArrowheads="1"/>
          </p:cNvSpPr>
          <p:nvPr>
            <p:ph type="title"/>
          </p:nvPr>
        </p:nvSpPr>
        <p:spPr>
          <a:xfrm>
            <a:off x="228600" y="0"/>
            <a:ext cx="8686800" cy="1143000"/>
          </a:xfrm>
        </p:spPr>
        <p:txBody>
          <a:bodyPr/>
          <a:lstStyle/>
          <a:p>
            <a:r>
              <a:rPr lang="en-US" altLang="en-US" sz="3600" b="1"/>
              <a:t>Overview of 5S and DL formal</a:t>
            </a:r>
            <a:br>
              <a:rPr lang="en-US" altLang="en-US" sz="3600" b="1"/>
            </a:br>
            <a:r>
              <a:rPr lang="en-US" altLang="en-US" sz="3600" b="1"/>
              <a:t>definitions and compositions</a:t>
            </a:r>
            <a:endParaRPr lang="en-US" altLang="en-US" sz="4000"/>
          </a:p>
        </p:txBody>
      </p:sp>
      <p:graphicFrame>
        <p:nvGraphicFramePr>
          <p:cNvPr id="2311171" name="Object 3">
            <a:extLst>
              <a:ext uri="{FF2B5EF4-FFF2-40B4-BE49-F238E27FC236}">
                <a16:creationId xmlns:a16="http://schemas.microsoft.com/office/drawing/2014/main" id="{C0B30259-C2EC-014A-A9B0-FCF449251896}"/>
              </a:ext>
            </a:extLst>
          </p:cNvPr>
          <p:cNvGraphicFramePr>
            <a:graphicFrameLocks noGrp="1" noChangeAspect="1"/>
          </p:cNvGraphicFramePr>
          <p:nvPr>
            <p:ph idx="1"/>
          </p:nvPr>
        </p:nvGraphicFramePr>
        <p:xfrm>
          <a:off x="990600" y="1295400"/>
          <a:ext cx="7162800" cy="5372100"/>
        </p:xfrm>
        <a:graphic>
          <a:graphicData uri="http://schemas.openxmlformats.org/presentationml/2006/ole">
            <mc:AlternateContent xmlns:mc="http://schemas.openxmlformats.org/markup-compatibility/2006">
              <mc:Choice xmlns:v="urn:schemas-microsoft-com:vml" Requires="v">
                <p:oleObj spid="_x0000_s52263" name="Slide" r:id="rId3" imgW="4572000" imgH="3429000" progId="PowerPoint.Slide.8">
                  <p:embed/>
                </p:oleObj>
              </mc:Choice>
              <mc:Fallback>
                <p:oleObj name="Slide" r:id="rId3" imgW="4572000" imgH="3429000" progId="PowerPoint.Slide.8">
                  <p:embed/>
                  <p:pic>
                    <p:nvPicPr>
                      <p:cNvPr id="2311171" name="Object 3">
                        <a:extLst>
                          <a:ext uri="{FF2B5EF4-FFF2-40B4-BE49-F238E27FC236}">
                            <a16:creationId xmlns:a16="http://schemas.microsoft.com/office/drawing/2014/main" id="{C0B30259-C2EC-014A-A9B0-FCF449251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95400"/>
                        <a:ext cx="7162800" cy="537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31902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9458" name="Object 2">
            <a:extLst>
              <a:ext uri="{FF2B5EF4-FFF2-40B4-BE49-F238E27FC236}">
                <a16:creationId xmlns:a16="http://schemas.microsoft.com/office/drawing/2014/main" id="{5E7C5FCE-5504-0C45-B25C-4F3E22ABD9B4}"/>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0454" name="Slide" r:id="rId3" imgW="4572000" imgH="3429000" progId="PowerPoint.Slide.8">
                  <p:embed/>
                </p:oleObj>
              </mc:Choice>
              <mc:Fallback>
                <p:oleObj name="Slide" r:id="rId3" imgW="4572000" imgH="3429000" progId="PowerPoint.Slide.8">
                  <p:embed/>
                  <p:pic>
                    <p:nvPicPr>
                      <p:cNvPr id="2579458" name="Object 2">
                        <a:extLst>
                          <a:ext uri="{FF2B5EF4-FFF2-40B4-BE49-F238E27FC236}">
                            <a16:creationId xmlns:a16="http://schemas.microsoft.com/office/drawing/2014/main" id="{5E7C5FCE-5504-0C45-B25C-4F3E22ABD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24472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7378" name="Rectangle 2">
            <a:extLst>
              <a:ext uri="{FF2B5EF4-FFF2-40B4-BE49-F238E27FC236}">
                <a16:creationId xmlns:a16="http://schemas.microsoft.com/office/drawing/2014/main" id="{E0376C46-4C4A-9449-8607-51DF09EBC75D}"/>
              </a:ext>
            </a:extLst>
          </p:cNvPr>
          <p:cNvSpPr>
            <a:spLocks noGrp="1" noChangeArrowheads="1"/>
          </p:cNvSpPr>
          <p:nvPr>
            <p:ph type="title"/>
          </p:nvPr>
        </p:nvSpPr>
        <p:spPr>
          <a:xfrm>
            <a:off x="457200" y="32657"/>
            <a:ext cx="8229600" cy="1143000"/>
          </a:xfrm>
        </p:spPr>
        <p:txBody>
          <a:bodyPr/>
          <a:lstStyle/>
          <a:p>
            <a:r>
              <a:rPr lang="en-US" altLang="en-US" b="1" dirty="0"/>
              <a:t>Short Version</a:t>
            </a:r>
          </a:p>
        </p:txBody>
      </p:sp>
      <p:sp>
        <p:nvSpPr>
          <p:cNvPr id="2277379" name="Rectangle 3">
            <a:extLst>
              <a:ext uri="{FF2B5EF4-FFF2-40B4-BE49-F238E27FC236}">
                <a16:creationId xmlns:a16="http://schemas.microsoft.com/office/drawing/2014/main" id="{960BD73C-C9BF-384C-AE18-02498B40B3CD}"/>
              </a:ext>
            </a:extLst>
          </p:cNvPr>
          <p:cNvSpPr>
            <a:spLocks noGrp="1" noChangeArrowheads="1"/>
          </p:cNvSpPr>
          <p:nvPr>
            <p:ph type="body" idx="1"/>
          </p:nvPr>
        </p:nvSpPr>
        <p:spPr>
          <a:xfrm>
            <a:off x="76200" y="1127125"/>
            <a:ext cx="8991600" cy="4756150"/>
          </a:xfrm>
        </p:spPr>
        <p:txBody>
          <a:bodyPr/>
          <a:lstStyle/>
          <a:p>
            <a:pPr marL="457200" indent="-457200">
              <a:spcBef>
                <a:spcPct val="50000"/>
              </a:spcBef>
            </a:pPr>
            <a:r>
              <a:rPr lang="en-US" altLang="en-US" dirty="0"/>
              <a:t>Exploration is a fundamental need, and so should be well supported in future DLs:</a:t>
            </a:r>
          </a:p>
          <a:p>
            <a:pPr marL="457200" indent="-457200">
              <a:spcBef>
                <a:spcPct val="50000"/>
              </a:spcBef>
            </a:pPr>
            <a:r>
              <a:rPr lang="en-US" altLang="en-US" dirty="0"/>
              <a:t>for all Societies: Humans and/with Computers;</a:t>
            </a:r>
          </a:p>
          <a:p>
            <a:pPr marL="457200" indent="-457200">
              <a:spcBef>
                <a:spcPct val="50000"/>
              </a:spcBef>
            </a:pPr>
            <a:r>
              <a:rPr lang="en-US" altLang="en-US" dirty="0"/>
              <a:t>through diverse Scenarios, aided by Spaces and Structures, covering all types of Streams.</a:t>
            </a:r>
          </a:p>
          <a:p>
            <a:pPr marL="457200" indent="-457200">
              <a:spcBef>
                <a:spcPct val="50000"/>
              </a:spcBef>
            </a:pPr>
            <a:r>
              <a:rPr lang="en-US" altLang="en-US" dirty="0"/>
              <a:t>Theory-&gt; Design-&gt; Implementation-&gt; DevOps</a:t>
            </a:r>
          </a:p>
          <a:p>
            <a:pPr marL="457200" indent="-457200">
              <a:spcBef>
                <a:spcPct val="50000"/>
              </a:spcBef>
            </a:pPr>
            <a:r>
              <a:rPr lang="en-US" altLang="en-US" dirty="0"/>
              <a:t>Integrating </a:t>
            </a:r>
            <a:r>
              <a:rPr lang="en-US" altLang="en-US" u="sng" dirty="0"/>
              <a:t>Sciences: computing, library, </a:t>
            </a:r>
            <a:r>
              <a:rPr lang="en-US" altLang="en-US" u="sng" dirty="0" err="1"/>
              <a:t>infor</a:t>
            </a:r>
            <a:r>
              <a:rPr lang="en-US" altLang="en-US" u="sng" dirty="0"/>
              <a:t>.</a:t>
            </a:r>
            <a:r>
              <a:rPr lang="en-US" altLang="en-US" dirty="0"/>
              <a:t>; AI, Archiving, DB, HCI, HPC, Hypermedia, IR, Networking, NLP, Psychology, Sociology, . . .</a:t>
            </a:r>
          </a:p>
        </p:txBody>
      </p:sp>
    </p:spTree>
    <p:extLst>
      <p:ext uri="{BB962C8B-B14F-4D97-AF65-F5344CB8AC3E}">
        <p14:creationId xmlns:p14="http://schemas.microsoft.com/office/powerpoint/2010/main" val="2974211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2194" name="Rectangle 2">
            <a:extLst>
              <a:ext uri="{FF2B5EF4-FFF2-40B4-BE49-F238E27FC236}">
                <a16:creationId xmlns:a16="http://schemas.microsoft.com/office/drawing/2014/main" id="{DD26B4F9-B882-0F4F-AC3E-B667E50CA5C1}"/>
              </a:ext>
            </a:extLst>
          </p:cNvPr>
          <p:cNvSpPr>
            <a:spLocks noGrp="1" noChangeArrowheads="1"/>
          </p:cNvSpPr>
          <p:nvPr>
            <p:ph type="title"/>
          </p:nvPr>
        </p:nvSpPr>
        <p:spPr>
          <a:xfrm>
            <a:off x="152400" y="0"/>
            <a:ext cx="8839200" cy="1143000"/>
          </a:xfrm>
        </p:spPr>
        <p:txBody>
          <a:bodyPr/>
          <a:lstStyle/>
          <a:p>
            <a:r>
              <a:rPr lang="en-US" altLang="en-US" sz="3200" b="1"/>
              <a:t>Semantic relationships among DL concepts: Partial concept map</a:t>
            </a:r>
            <a:endParaRPr lang="en-US" altLang="en-US" sz="4000"/>
          </a:p>
        </p:txBody>
      </p:sp>
      <p:graphicFrame>
        <p:nvGraphicFramePr>
          <p:cNvPr id="2312195" name="Object 3">
            <a:extLst>
              <a:ext uri="{FF2B5EF4-FFF2-40B4-BE49-F238E27FC236}">
                <a16:creationId xmlns:a16="http://schemas.microsoft.com/office/drawing/2014/main" id="{198C6096-EF8F-864C-998F-3C10E08DA07B}"/>
              </a:ext>
            </a:extLst>
          </p:cNvPr>
          <p:cNvGraphicFramePr>
            <a:graphicFrameLocks noGrp="1" noChangeAspect="1"/>
          </p:cNvGraphicFramePr>
          <p:nvPr>
            <p:ph idx="1"/>
          </p:nvPr>
        </p:nvGraphicFramePr>
        <p:xfrm>
          <a:off x="838200" y="1143000"/>
          <a:ext cx="7467600" cy="5600700"/>
        </p:xfrm>
        <a:graphic>
          <a:graphicData uri="http://schemas.openxmlformats.org/presentationml/2006/ole">
            <mc:AlternateContent xmlns:mc="http://schemas.openxmlformats.org/markup-compatibility/2006">
              <mc:Choice xmlns:v="urn:schemas-microsoft-com:vml" Requires="v">
                <p:oleObj spid="_x0000_s54311" name="Slide" r:id="rId3" imgW="4572000" imgH="3429000" progId="PowerPoint.Slide.8">
                  <p:embed/>
                </p:oleObj>
              </mc:Choice>
              <mc:Fallback>
                <p:oleObj name="Slide" r:id="rId3" imgW="4572000" imgH="3429000" progId="PowerPoint.Slide.8">
                  <p:embed/>
                  <p:pic>
                    <p:nvPicPr>
                      <p:cNvPr id="2312195" name="Object 3">
                        <a:extLst>
                          <a:ext uri="{FF2B5EF4-FFF2-40B4-BE49-F238E27FC236}">
                            <a16:creationId xmlns:a16="http://schemas.microsoft.com/office/drawing/2014/main" id="{198C6096-EF8F-864C-998F-3C10E08DA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143000"/>
                        <a:ext cx="7467600"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217781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81506" name="Object 2">
            <a:extLst>
              <a:ext uri="{FF2B5EF4-FFF2-40B4-BE49-F238E27FC236}">
                <a16:creationId xmlns:a16="http://schemas.microsoft.com/office/drawing/2014/main" id="{6C32C442-389E-574E-8B03-D71F0D512D67}"/>
              </a:ext>
            </a:extLst>
          </p:cNvPr>
          <p:cNvGraphicFramePr>
            <a:graphicFrameLocks noChangeAspect="1"/>
          </p:cNvGraphicFramePr>
          <p:nvPr/>
        </p:nvGraphicFramePr>
        <p:xfrm>
          <a:off x="0" y="0"/>
          <a:ext cx="8991600" cy="6743700"/>
        </p:xfrm>
        <a:graphic>
          <a:graphicData uri="http://schemas.openxmlformats.org/presentationml/2006/ole">
            <mc:AlternateContent xmlns:mc="http://schemas.openxmlformats.org/markup-compatibility/2006">
              <mc:Choice xmlns:v="urn:schemas-microsoft-com:vml" Requires="v">
                <p:oleObj spid="_x0000_s55335" name="Slide" r:id="rId3" imgW="4572000" imgH="3429000" progId="PowerPoint.Slide.8">
                  <p:embed/>
                </p:oleObj>
              </mc:Choice>
              <mc:Fallback>
                <p:oleObj name="Slide" r:id="rId3" imgW="4572000" imgH="3429000" progId="PowerPoint.Slide.8">
                  <p:embed/>
                  <p:pic>
                    <p:nvPicPr>
                      <p:cNvPr id="2581506" name="Object 2">
                        <a:extLst>
                          <a:ext uri="{FF2B5EF4-FFF2-40B4-BE49-F238E27FC236}">
                            <a16:creationId xmlns:a16="http://schemas.microsoft.com/office/drawing/2014/main" id="{6C32C442-389E-574E-8B03-D71F0D512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9916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68261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JCR </a:t>
            </a:r>
            <a:r>
              <a:rPr lang="en-US" dirty="0" err="1"/>
              <a:t>Licklider</a:t>
            </a:r>
            <a:endParaRPr lang="en-US" dirty="0"/>
          </a:p>
          <a:p>
            <a:r>
              <a:rPr lang="en-US" dirty="0"/>
              <a:t>Libraries of the Future</a:t>
            </a:r>
          </a:p>
          <a:p>
            <a:r>
              <a:rPr lang="en-US" dirty="0"/>
              <a:t>5S</a:t>
            </a:r>
          </a:p>
          <a:p>
            <a:r>
              <a:rPr lang="en-US" b="1" dirty="0"/>
              <a:t>Building Digital Libraries</a:t>
            </a:r>
          </a:p>
          <a:p>
            <a:r>
              <a:rPr lang="en-US" dirty="0"/>
              <a:t>Exploring (incl. from JCDL 2006)</a:t>
            </a:r>
          </a:p>
          <a:p>
            <a:r>
              <a:rPr lang="en-US" dirty="0"/>
              <a:t>Future</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32</a:t>
            </a:fld>
            <a:endParaRPr lang="en-US"/>
          </a:p>
        </p:txBody>
      </p:sp>
    </p:spTree>
    <p:extLst>
      <p:ext uri="{BB962C8B-B14F-4D97-AF65-F5344CB8AC3E}">
        <p14:creationId xmlns:p14="http://schemas.microsoft.com/office/powerpoint/2010/main" val="2924879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22" name="Rectangle 2">
            <a:extLst>
              <a:ext uri="{FF2B5EF4-FFF2-40B4-BE49-F238E27FC236}">
                <a16:creationId xmlns:a16="http://schemas.microsoft.com/office/drawing/2014/main" id="{3B289C57-1D1F-514E-96B9-9BBE5CC07E8D}"/>
              </a:ext>
            </a:extLst>
          </p:cNvPr>
          <p:cNvSpPr>
            <a:spLocks noGrp="1" noChangeArrowheads="1"/>
          </p:cNvSpPr>
          <p:nvPr>
            <p:ph type="title"/>
          </p:nvPr>
        </p:nvSpPr>
        <p:spPr>
          <a:xfrm>
            <a:off x="152400" y="0"/>
            <a:ext cx="8839200" cy="1143000"/>
          </a:xfrm>
        </p:spPr>
        <p:txBody>
          <a:bodyPr/>
          <a:lstStyle/>
          <a:p>
            <a:r>
              <a:rPr lang="en-US" altLang="en-US" sz="4000" dirty="0"/>
              <a:t>DL Services/Activities Taxonomy</a:t>
            </a:r>
          </a:p>
        </p:txBody>
      </p:sp>
      <p:sp>
        <p:nvSpPr>
          <p:cNvPr id="2283523" name="Rectangle 3">
            <a:extLst>
              <a:ext uri="{FF2B5EF4-FFF2-40B4-BE49-F238E27FC236}">
                <a16:creationId xmlns:a16="http://schemas.microsoft.com/office/drawing/2014/main" id="{244B8981-EF85-3C42-A254-39FBB3EFEDD8}"/>
              </a:ext>
            </a:extLst>
          </p:cNvPr>
          <p:cNvSpPr>
            <a:spLocks noChangeArrowheads="1"/>
          </p:cNvSpPr>
          <p:nvPr/>
        </p:nvSpPr>
        <p:spPr bwMode="auto">
          <a:xfrm>
            <a:off x="7042150" y="3016250"/>
            <a:ext cx="2101850"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spcBef>
                <a:spcPct val="0"/>
              </a:spcBef>
              <a:buClrTx/>
              <a:buFontTx/>
              <a:buNone/>
            </a:pPr>
            <a:r>
              <a:rPr lang="en-US" altLang="en-US" sz="2000">
                <a:cs typeface="Times New Roman" panose="02020603050405020304" pitchFamily="18" charset="0"/>
              </a:rPr>
              <a:t>Browsing</a:t>
            </a:r>
          </a:p>
          <a:p>
            <a:pPr>
              <a:spcBef>
                <a:spcPct val="0"/>
              </a:spcBef>
              <a:buClrTx/>
              <a:buFontTx/>
              <a:buNone/>
            </a:pPr>
            <a:r>
              <a:rPr lang="en-US" altLang="en-US" sz="2000">
                <a:cs typeface="Times New Roman" panose="02020603050405020304" pitchFamily="18" charset="0"/>
              </a:rPr>
              <a:t>Collaborating</a:t>
            </a:r>
          </a:p>
          <a:p>
            <a:pPr>
              <a:spcBef>
                <a:spcPct val="0"/>
              </a:spcBef>
              <a:buClrTx/>
              <a:buFontTx/>
              <a:buNone/>
            </a:pPr>
            <a:r>
              <a:rPr lang="en-US" altLang="en-US" sz="2000">
                <a:cs typeface="Times New Roman" panose="02020603050405020304" pitchFamily="18" charset="0"/>
              </a:rPr>
              <a:t>Customizing</a:t>
            </a:r>
          </a:p>
          <a:p>
            <a:pPr>
              <a:spcBef>
                <a:spcPct val="0"/>
              </a:spcBef>
              <a:buClrTx/>
              <a:buFontTx/>
              <a:buNone/>
            </a:pPr>
            <a:r>
              <a:rPr lang="en-US" altLang="en-US" sz="2000">
                <a:cs typeface="Times New Roman" panose="02020603050405020304" pitchFamily="18" charset="0"/>
              </a:rPr>
              <a:t>Filtering</a:t>
            </a:r>
          </a:p>
          <a:p>
            <a:pPr>
              <a:spcBef>
                <a:spcPct val="0"/>
              </a:spcBef>
              <a:buClrTx/>
              <a:buFontTx/>
              <a:buNone/>
            </a:pPr>
            <a:r>
              <a:rPr lang="en-US" altLang="en-US" sz="2000">
                <a:cs typeface="Times New Roman" panose="02020603050405020304" pitchFamily="18" charset="0"/>
              </a:rPr>
              <a:t>Providing access</a:t>
            </a:r>
          </a:p>
          <a:p>
            <a:pPr>
              <a:spcBef>
                <a:spcPct val="0"/>
              </a:spcBef>
              <a:buClrTx/>
              <a:buFontTx/>
              <a:buNone/>
            </a:pPr>
            <a:r>
              <a:rPr lang="en-US" altLang="en-US" sz="2000">
                <a:cs typeface="Times New Roman" panose="02020603050405020304" pitchFamily="18" charset="0"/>
              </a:rPr>
              <a:t>Recommending</a:t>
            </a:r>
          </a:p>
          <a:p>
            <a:pPr>
              <a:spcBef>
                <a:spcPct val="0"/>
              </a:spcBef>
              <a:buClrTx/>
              <a:buFontTx/>
              <a:buNone/>
            </a:pPr>
            <a:r>
              <a:rPr lang="en-US" altLang="en-US" sz="2000">
                <a:cs typeface="Times New Roman" panose="02020603050405020304" pitchFamily="18" charset="0"/>
              </a:rPr>
              <a:t>Requesting</a:t>
            </a:r>
          </a:p>
          <a:p>
            <a:pPr>
              <a:spcBef>
                <a:spcPct val="0"/>
              </a:spcBef>
              <a:buClrTx/>
              <a:buFontTx/>
              <a:buNone/>
            </a:pPr>
            <a:r>
              <a:rPr lang="en-US" altLang="en-US" sz="2000">
                <a:cs typeface="Times New Roman" panose="02020603050405020304" pitchFamily="18" charset="0"/>
              </a:rPr>
              <a:t>Searching</a:t>
            </a:r>
          </a:p>
          <a:p>
            <a:pPr>
              <a:spcBef>
                <a:spcPct val="0"/>
              </a:spcBef>
              <a:buClrTx/>
              <a:buFontTx/>
              <a:buNone/>
            </a:pPr>
            <a:r>
              <a:rPr lang="en-US" altLang="en-US" sz="2000">
                <a:cs typeface="Times New Roman" panose="02020603050405020304" pitchFamily="18" charset="0"/>
              </a:rPr>
              <a:t>Visualizing</a:t>
            </a:r>
          </a:p>
        </p:txBody>
      </p:sp>
      <p:sp>
        <p:nvSpPr>
          <p:cNvPr id="2283524" name="Rectangle 4">
            <a:extLst>
              <a:ext uri="{FF2B5EF4-FFF2-40B4-BE49-F238E27FC236}">
                <a16:creationId xmlns:a16="http://schemas.microsoft.com/office/drawing/2014/main" id="{A30EF058-848B-D44B-BAB3-AB53CB9257B6}"/>
              </a:ext>
            </a:extLst>
          </p:cNvPr>
          <p:cNvSpPr>
            <a:spLocks noChangeArrowheads="1"/>
          </p:cNvSpPr>
          <p:nvPr/>
        </p:nvSpPr>
        <p:spPr bwMode="auto">
          <a:xfrm>
            <a:off x="4686300" y="3016250"/>
            <a:ext cx="2355850"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lgn="ctr">
              <a:spcBef>
                <a:spcPct val="0"/>
              </a:spcBef>
              <a:buClrTx/>
              <a:buFontTx/>
              <a:buNone/>
            </a:pPr>
            <a:r>
              <a:rPr lang="en-US" altLang="en-US" sz="1800">
                <a:cs typeface="Times New Roman" panose="02020603050405020304" pitchFamily="18" charset="0"/>
              </a:rPr>
              <a:t>Annotating</a:t>
            </a:r>
          </a:p>
          <a:p>
            <a:pPr algn="ctr">
              <a:spcBef>
                <a:spcPct val="0"/>
              </a:spcBef>
              <a:buClrTx/>
              <a:buFontTx/>
              <a:buNone/>
            </a:pPr>
            <a:r>
              <a:rPr lang="en-US" altLang="en-US" sz="1800">
                <a:cs typeface="Times New Roman" panose="02020603050405020304" pitchFamily="18" charset="0"/>
              </a:rPr>
              <a:t>Classifying</a:t>
            </a:r>
          </a:p>
          <a:p>
            <a:pPr algn="ctr">
              <a:spcBef>
                <a:spcPct val="0"/>
              </a:spcBef>
              <a:buClrTx/>
              <a:buFontTx/>
              <a:buNone/>
            </a:pPr>
            <a:r>
              <a:rPr lang="en-US" altLang="en-US" sz="1800">
                <a:cs typeface="Times New Roman" panose="02020603050405020304" pitchFamily="18" charset="0"/>
              </a:rPr>
              <a:t>Clustering</a:t>
            </a:r>
          </a:p>
          <a:p>
            <a:pPr algn="ctr">
              <a:spcBef>
                <a:spcPct val="0"/>
              </a:spcBef>
              <a:buClrTx/>
              <a:buFontTx/>
              <a:buNone/>
            </a:pPr>
            <a:r>
              <a:rPr lang="en-US" altLang="en-US" sz="1800">
                <a:cs typeface="Times New Roman" panose="02020603050405020304" pitchFamily="18" charset="0"/>
              </a:rPr>
              <a:t>Evaluating</a:t>
            </a:r>
          </a:p>
          <a:p>
            <a:pPr algn="ctr">
              <a:spcBef>
                <a:spcPct val="0"/>
              </a:spcBef>
              <a:buClrTx/>
              <a:buFontTx/>
              <a:buNone/>
            </a:pPr>
            <a:r>
              <a:rPr lang="en-US" altLang="en-US" sz="1800">
                <a:cs typeface="Times New Roman" panose="02020603050405020304" pitchFamily="18" charset="0"/>
              </a:rPr>
              <a:t>Extracting</a:t>
            </a:r>
          </a:p>
          <a:p>
            <a:pPr algn="ctr">
              <a:spcBef>
                <a:spcPct val="0"/>
              </a:spcBef>
              <a:buClrTx/>
              <a:buFontTx/>
              <a:buNone/>
            </a:pPr>
            <a:r>
              <a:rPr lang="en-US" altLang="en-US" sz="1800">
                <a:cs typeface="Times New Roman" panose="02020603050405020304" pitchFamily="18" charset="0"/>
              </a:rPr>
              <a:t>Indexing</a:t>
            </a:r>
          </a:p>
          <a:p>
            <a:pPr algn="ctr">
              <a:spcBef>
                <a:spcPct val="0"/>
              </a:spcBef>
              <a:buClrTx/>
              <a:buFontTx/>
              <a:buNone/>
            </a:pPr>
            <a:r>
              <a:rPr lang="en-US" altLang="en-US" sz="1800">
                <a:cs typeface="Times New Roman" panose="02020603050405020304" pitchFamily="18" charset="0"/>
              </a:rPr>
              <a:t>Measuring</a:t>
            </a:r>
          </a:p>
          <a:p>
            <a:pPr algn="ctr">
              <a:spcBef>
                <a:spcPct val="0"/>
              </a:spcBef>
              <a:buClrTx/>
              <a:buFontTx/>
              <a:buNone/>
            </a:pPr>
            <a:r>
              <a:rPr lang="en-US" altLang="en-US" sz="1800">
                <a:cs typeface="Times New Roman" panose="02020603050405020304" pitchFamily="18" charset="0"/>
              </a:rPr>
              <a:t>Publicizing</a:t>
            </a:r>
          </a:p>
          <a:p>
            <a:pPr algn="ctr">
              <a:spcBef>
                <a:spcPct val="0"/>
              </a:spcBef>
              <a:buClrTx/>
              <a:buFontTx/>
              <a:buNone/>
            </a:pPr>
            <a:r>
              <a:rPr lang="en-US" altLang="en-US" sz="1800">
                <a:cs typeface="Times New Roman" panose="02020603050405020304" pitchFamily="18" charset="0"/>
              </a:rPr>
              <a:t>Rating</a:t>
            </a:r>
          </a:p>
          <a:p>
            <a:pPr algn="ctr">
              <a:spcBef>
                <a:spcPct val="0"/>
              </a:spcBef>
              <a:buClrTx/>
              <a:buFontTx/>
              <a:buNone/>
            </a:pPr>
            <a:r>
              <a:rPr lang="en-US" altLang="en-US" sz="1800">
                <a:cs typeface="Times New Roman" panose="02020603050405020304" pitchFamily="18" charset="0"/>
              </a:rPr>
              <a:t>Reviewing (peer)</a:t>
            </a:r>
          </a:p>
          <a:p>
            <a:pPr algn="ctr">
              <a:spcBef>
                <a:spcPct val="0"/>
              </a:spcBef>
              <a:buClrTx/>
              <a:buFontTx/>
              <a:buNone/>
            </a:pPr>
            <a:r>
              <a:rPr lang="en-US" altLang="en-US" sz="1800">
                <a:cs typeface="Times New Roman" panose="02020603050405020304" pitchFamily="18" charset="0"/>
              </a:rPr>
              <a:t>Surveying</a:t>
            </a:r>
          </a:p>
          <a:p>
            <a:pPr algn="ctr">
              <a:spcBef>
                <a:spcPct val="0"/>
              </a:spcBef>
              <a:buClrTx/>
              <a:buFontTx/>
              <a:buNone/>
            </a:pPr>
            <a:r>
              <a:rPr lang="en-US" altLang="en-US" sz="1800">
                <a:cs typeface="Times New Roman" panose="02020603050405020304" pitchFamily="18" charset="0"/>
              </a:rPr>
              <a:t>Translating (language)</a:t>
            </a:r>
            <a:endParaRPr lang="en-US" altLang="en-US" sz="1800"/>
          </a:p>
        </p:txBody>
      </p:sp>
      <p:sp>
        <p:nvSpPr>
          <p:cNvPr id="2283525" name="Rectangle 5">
            <a:extLst>
              <a:ext uri="{FF2B5EF4-FFF2-40B4-BE49-F238E27FC236}">
                <a16:creationId xmlns:a16="http://schemas.microsoft.com/office/drawing/2014/main" id="{F5596A60-2603-2943-9050-150543FA0029}"/>
              </a:ext>
            </a:extLst>
          </p:cNvPr>
          <p:cNvSpPr>
            <a:spLocks noChangeArrowheads="1"/>
          </p:cNvSpPr>
          <p:nvPr/>
        </p:nvSpPr>
        <p:spPr bwMode="auto">
          <a:xfrm>
            <a:off x="2511425" y="3016250"/>
            <a:ext cx="2174875"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lgn="ctr">
              <a:spcBef>
                <a:spcPct val="0"/>
              </a:spcBef>
              <a:buClrTx/>
              <a:buFontTx/>
              <a:buNone/>
            </a:pPr>
            <a:r>
              <a:rPr lang="en-US" altLang="en-US" sz="1800" dirty="0">
                <a:cs typeface="Times New Roman" panose="02020603050405020304" pitchFamily="18" charset="0"/>
              </a:rPr>
              <a:t>Conserving</a:t>
            </a:r>
          </a:p>
          <a:p>
            <a:pPr algn="ctr">
              <a:spcBef>
                <a:spcPct val="0"/>
              </a:spcBef>
              <a:buClrTx/>
              <a:buFontTx/>
              <a:buNone/>
            </a:pPr>
            <a:r>
              <a:rPr lang="en-US" altLang="en-US" sz="1800" dirty="0">
                <a:cs typeface="Times New Roman" panose="02020603050405020304" pitchFamily="18" charset="0"/>
              </a:rPr>
              <a:t>Converting</a:t>
            </a:r>
          </a:p>
          <a:p>
            <a:pPr algn="ctr">
              <a:spcBef>
                <a:spcPct val="0"/>
              </a:spcBef>
              <a:buClrTx/>
              <a:buFontTx/>
              <a:buNone/>
            </a:pPr>
            <a:r>
              <a:rPr lang="en-US" altLang="en-US" sz="1600" dirty="0">
                <a:cs typeface="Times New Roman" panose="02020603050405020304" pitchFamily="18" charset="0"/>
              </a:rPr>
              <a:t>Copying/Replicating</a:t>
            </a:r>
          </a:p>
          <a:p>
            <a:pPr algn="ctr">
              <a:spcBef>
                <a:spcPct val="0"/>
              </a:spcBef>
              <a:buClrTx/>
              <a:buFontTx/>
              <a:buNone/>
            </a:pPr>
            <a:r>
              <a:rPr lang="en-US" altLang="en-US" sz="1800" dirty="0">
                <a:cs typeface="Times New Roman" panose="02020603050405020304" pitchFamily="18" charset="0"/>
              </a:rPr>
              <a:t>Emulating</a:t>
            </a:r>
          </a:p>
          <a:p>
            <a:pPr algn="ctr">
              <a:spcBef>
                <a:spcPct val="0"/>
              </a:spcBef>
              <a:buClrTx/>
              <a:buFontTx/>
              <a:buNone/>
            </a:pPr>
            <a:r>
              <a:rPr lang="en-US" altLang="en-US" sz="1800" dirty="0">
                <a:cs typeface="Times New Roman" panose="02020603050405020304" pitchFamily="18" charset="0"/>
              </a:rPr>
              <a:t>Renewing</a:t>
            </a:r>
          </a:p>
          <a:p>
            <a:pPr algn="ctr">
              <a:spcBef>
                <a:spcPct val="0"/>
              </a:spcBef>
              <a:buClrTx/>
              <a:buFontTx/>
              <a:buNone/>
            </a:pPr>
            <a:r>
              <a:rPr lang="en-US" altLang="en-US" sz="1800" dirty="0">
                <a:cs typeface="Times New Roman" panose="02020603050405020304" pitchFamily="18" charset="0"/>
              </a:rPr>
              <a:t>Translating (format)</a:t>
            </a:r>
            <a:endParaRPr lang="en-US" altLang="en-US" sz="1800" dirty="0"/>
          </a:p>
        </p:txBody>
      </p:sp>
      <p:sp>
        <p:nvSpPr>
          <p:cNvPr id="2283526" name="Rectangle 6">
            <a:extLst>
              <a:ext uri="{FF2B5EF4-FFF2-40B4-BE49-F238E27FC236}">
                <a16:creationId xmlns:a16="http://schemas.microsoft.com/office/drawing/2014/main" id="{0A877FB2-7F54-EF4B-9006-7038466A5D84}"/>
              </a:ext>
            </a:extLst>
          </p:cNvPr>
          <p:cNvSpPr>
            <a:spLocks noChangeArrowheads="1"/>
          </p:cNvSpPr>
          <p:nvPr/>
        </p:nvSpPr>
        <p:spPr bwMode="auto">
          <a:xfrm>
            <a:off x="228600" y="3016250"/>
            <a:ext cx="2282825"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lgn="ctr">
              <a:spcBef>
                <a:spcPct val="0"/>
              </a:spcBef>
              <a:buClrTx/>
              <a:buFontTx/>
              <a:buNone/>
            </a:pPr>
            <a:r>
              <a:rPr lang="en-US" altLang="en-US" sz="2000">
                <a:cs typeface="Times New Roman" panose="02020603050405020304" pitchFamily="18" charset="0"/>
              </a:rPr>
              <a:t>Acquiring</a:t>
            </a:r>
          </a:p>
          <a:p>
            <a:pPr algn="ctr">
              <a:spcBef>
                <a:spcPct val="0"/>
              </a:spcBef>
              <a:buClrTx/>
              <a:buFontTx/>
              <a:buNone/>
            </a:pPr>
            <a:r>
              <a:rPr lang="en-US" altLang="en-US" sz="2000">
                <a:cs typeface="Times New Roman" panose="02020603050405020304" pitchFamily="18" charset="0"/>
              </a:rPr>
              <a:t>Cataloging</a:t>
            </a:r>
          </a:p>
          <a:p>
            <a:pPr algn="ctr">
              <a:spcBef>
                <a:spcPct val="0"/>
              </a:spcBef>
              <a:buClrTx/>
              <a:buFontTx/>
              <a:buNone/>
            </a:pPr>
            <a:r>
              <a:rPr lang="en-US" altLang="en-US" sz="2000">
                <a:cs typeface="Times New Roman" panose="02020603050405020304" pitchFamily="18" charset="0"/>
              </a:rPr>
              <a:t>Crawling (focused)</a:t>
            </a:r>
          </a:p>
          <a:p>
            <a:pPr algn="ctr">
              <a:spcBef>
                <a:spcPct val="0"/>
              </a:spcBef>
              <a:buClrTx/>
              <a:buFontTx/>
              <a:buNone/>
            </a:pPr>
            <a:r>
              <a:rPr lang="en-US" altLang="en-US" sz="2000">
                <a:cs typeface="Times New Roman" panose="02020603050405020304" pitchFamily="18" charset="0"/>
              </a:rPr>
              <a:t>Describing</a:t>
            </a:r>
          </a:p>
          <a:p>
            <a:pPr algn="ctr">
              <a:spcBef>
                <a:spcPct val="0"/>
              </a:spcBef>
              <a:buClrTx/>
              <a:buFontTx/>
              <a:buNone/>
            </a:pPr>
            <a:r>
              <a:rPr lang="en-US" altLang="en-US" sz="2000">
                <a:cs typeface="Times New Roman" panose="02020603050405020304" pitchFamily="18" charset="0"/>
              </a:rPr>
              <a:t>Digitizing</a:t>
            </a:r>
          </a:p>
          <a:p>
            <a:pPr algn="ctr">
              <a:spcBef>
                <a:spcPct val="0"/>
              </a:spcBef>
              <a:buClrTx/>
              <a:buFontTx/>
              <a:buNone/>
            </a:pPr>
            <a:r>
              <a:rPr lang="en-US" altLang="en-US" sz="2000">
                <a:cs typeface="Times New Roman" panose="02020603050405020304" pitchFamily="18" charset="0"/>
              </a:rPr>
              <a:t>Federating</a:t>
            </a:r>
          </a:p>
          <a:p>
            <a:pPr algn="ctr">
              <a:spcBef>
                <a:spcPct val="0"/>
              </a:spcBef>
              <a:buClrTx/>
              <a:buFontTx/>
              <a:buNone/>
            </a:pPr>
            <a:r>
              <a:rPr lang="en-US" altLang="en-US" sz="2000">
                <a:cs typeface="Times New Roman" panose="02020603050405020304" pitchFamily="18" charset="0"/>
              </a:rPr>
              <a:t>Harvesting</a:t>
            </a:r>
          </a:p>
          <a:p>
            <a:pPr algn="ctr">
              <a:spcBef>
                <a:spcPct val="0"/>
              </a:spcBef>
              <a:buClrTx/>
              <a:buFontTx/>
              <a:buNone/>
            </a:pPr>
            <a:r>
              <a:rPr lang="en-US" altLang="en-US" sz="2000">
                <a:cs typeface="Times New Roman" panose="02020603050405020304" pitchFamily="18" charset="0"/>
              </a:rPr>
              <a:t>Purchasing</a:t>
            </a:r>
          </a:p>
          <a:p>
            <a:pPr algn="ctr">
              <a:spcBef>
                <a:spcPct val="0"/>
              </a:spcBef>
              <a:buClrTx/>
              <a:buFontTx/>
              <a:buNone/>
            </a:pPr>
            <a:r>
              <a:rPr lang="en-US" altLang="en-US" sz="2000">
                <a:cs typeface="Times New Roman" panose="02020603050405020304" pitchFamily="18" charset="0"/>
              </a:rPr>
              <a:t>Submitting</a:t>
            </a:r>
            <a:endParaRPr lang="en-US" altLang="en-US" sz="2000"/>
          </a:p>
        </p:txBody>
      </p:sp>
      <p:sp>
        <p:nvSpPr>
          <p:cNvPr id="2283527" name="Rectangle 7">
            <a:extLst>
              <a:ext uri="{FF2B5EF4-FFF2-40B4-BE49-F238E27FC236}">
                <a16:creationId xmlns:a16="http://schemas.microsoft.com/office/drawing/2014/main" id="{2967BF09-D084-0D40-BFDF-7690E8737BCE}"/>
              </a:ext>
            </a:extLst>
          </p:cNvPr>
          <p:cNvSpPr>
            <a:spLocks noChangeArrowheads="1"/>
          </p:cNvSpPr>
          <p:nvPr/>
        </p:nvSpPr>
        <p:spPr bwMode="auto">
          <a:xfrm>
            <a:off x="2511425" y="2527300"/>
            <a:ext cx="21748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lgn="ctr">
              <a:spcBef>
                <a:spcPct val="0"/>
              </a:spcBef>
              <a:buClrTx/>
              <a:buFontTx/>
              <a:buNone/>
            </a:pPr>
            <a:r>
              <a:rPr lang="en-US" altLang="en-US" sz="1800" u="sng">
                <a:cs typeface="Times New Roman" panose="02020603050405020304" pitchFamily="18" charset="0"/>
              </a:rPr>
              <a:t>Preservational</a:t>
            </a:r>
            <a:endParaRPr lang="en-US" altLang="en-US" sz="1800"/>
          </a:p>
        </p:txBody>
      </p:sp>
      <p:sp>
        <p:nvSpPr>
          <p:cNvPr id="2283528" name="Rectangle 8">
            <a:extLst>
              <a:ext uri="{FF2B5EF4-FFF2-40B4-BE49-F238E27FC236}">
                <a16:creationId xmlns:a16="http://schemas.microsoft.com/office/drawing/2014/main" id="{97C5097C-7E4F-5445-9F71-DFD30E8C7BB0}"/>
              </a:ext>
            </a:extLst>
          </p:cNvPr>
          <p:cNvSpPr>
            <a:spLocks noChangeArrowheads="1"/>
          </p:cNvSpPr>
          <p:nvPr/>
        </p:nvSpPr>
        <p:spPr bwMode="auto">
          <a:xfrm>
            <a:off x="228600" y="2527300"/>
            <a:ext cx="22828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lgn="ctr">
              <a:spcBef>
                <a:spcPct val="0"/>
              </a:spcBef>
              <a:buClrTx/>
              <a:buFontTx/>
              <a:buNone/>
            </a:pPr>
            <a:r>
              <a:rPr lang="en-US" altLang="en-US" sz="1800" u="sng">
                <a:cs typeface="Times New Roman" panose="02020603050405020304" pitchFamily="18" charset="0"/>
              </a:rPr>
              <a:t>Creational</a:t>
            </a:r>
            <a:endParaRPr lang="en-US" altLang="en-US" sz="1800"/>
          </a:p>
        </p:txBody>
      </p:sp>
      <p:sp>
        <p:nvSpPr>
          <p:cNvPr id="2283529" name="Rectangle 9">
            <a:extLst>
              <a:ext uri="{FF2B5EF4-FFF2-40B4-BE49-F238E27FC236}">
                <a16:creationId xmlns:a16="http://schemas.microsoft.com/office/drawing/2014/main" id="{0903C6DA-B59A-9F47-A777-113DA441373F}"/>
              </a:ext>
            </a:extLst>
          </p:cNvPr>
          <p:cNvSpPr>
            <a:spLocks noChangeArrowheads="1"/>
          </p:cNvSpPr>
          <p:nvPr/>
        </p:nvSpPr>
        <p:spPr bwMode="auto">
          <a:xfrm>
            <a:off x="4686300" y="2036763"/>
            <a:ext cx="2355850" cy="97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lgn="ctr">
              <a:spcBef>
                <a:spcPct val="0"/>
              </a:spcBef>
              <a:buClrTx/>
              <a:buFontTx/>
              <a:buNone/>
            </a:pPr>
            <a:r>
              <a:rPr lang="en-US" altLang="en-US" sz="2400" b="1" i="1">
                <a:cs typeface="Times New Roman" panose="02020603050405020304" pitchFamily="18" charset="0"/>
              </a:rPr>
              <a:t>Add</a:t>
            </a:r>
            <a:endParaRPr lang="en-US" altLang="en-US" sz="2400" b="1">
              <a:cs typeface="Times New Roman" panose="02020603050405020304" pitchFamily="18" charset="0"/>
            </a:endParaRPr>
          </a:p>
          <a:p>
            <a:pPr algn="ctr">
              <a:spcBef>
                <a:spcPct val="0"/>
              </a:spcBef>
              <a:buClrTx/>
              <a:buFontTx/>
              <a:buNone/>
            </a:pPr>
            <a:r>
              <a:rPr lang="en-US" altLang="en-US" sz="2400" b="1" i="1">
                <a:cs typeface="Times New Roman" panose="02020603050405020304" pitchFamily="18" charset="0"/>
              </a:rPr>
              <a:t>Value</a:t>
            </a:r>
            <a:endParaRPr lang="en-US" altLang="en-US" sz="2400" b="1"/>
          </a:p>
        </p:txBody>
      </p:sp>
      <p:sp>
        <p:nvSpPr>
          <p:cNvPr id="2283530" name="Rectangle 10">
            <a:extLst>
              <a:ext uri="{FF2B5EF4-FFF2-40B4-BE49-F238E27FC236}">
                <a16:creationId xmlns:a16="http://schemas.microsoft.com/office/drawing/2014/main" id="{CE05E42E-9364-AD43-8248-A846C4E4A1ED}"/>
              </a:ext>
            </a:extLst>
          </p:cNvPr>
          <p:cNvSpPr>
            <a:spLocks noChangeArrowheads="1"/>
          </p:cNvSpPr>
          <p:nvPr/>
        </p:nvSpPr>
        <p:spPr bwMode="auto">
          <a:xfrm>
            <a:off x="228600" y="2036763"/>
            <a:ext cx="445770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lgn="ctr">
              <a:spcBef>
                <a:spcPct val="0"/>
              </a:spcBef>
              <a:buClrTx/>
              <a:buFontTx/>
              <a:buNone/>
            </a:pPr>
            <a:r>
              <a:rPr lang="en-US" altLang="en-US" sz="2400" b="1" i="1">
                <a:cs typeface="Times New Roman" panose="02020603050405020304" pitchFamily="18" charset="0"/>
              </a:rPr>
              <a:t>Repository-Building</a:t>
            </a:r>
            <a:endParaRPr lang="en-US" altLang="en-US" sz="2400" b="1"/>
          </a:p>
        </p:txBody>
      </p:sp>
      <p:sp>
        <p:nvSpPr>
          <p:cNvPr id="2283531" name="Rectangle 11">
            <a:extLst>
              <a:ext uri="{FF2B5EF4-FFF2-40B4-BE49-F238E27FC236}">
                <a16:creationId xmlns:a16="http://schemas.microsoft.com/office/drawing/2014/main" id="{41499904-A74A-3A4F-8FE6-19CB099FCDA3}"/>
              </a:ext>
            </a:extLst>
          </p:cNvPr>
          <p:cNvSpPr>
            <a:spLocks noChangeArrowheads="1"/>
          </p:cNvSpPr>
          <p:nvPr/>
        </p:nvSpPr>
        <p:spPr bwMode="auto">
          <a:xfrm>
            <a:off x="7042150" y="1524000"/>
            <a:ext cx="210185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lgn="ctr">
              <a:spcBef>
                <a:spcPct val="0"/>
              </a:spcBef>
              <a:buClrTx/>
              <a:buFontTx/>
              <a:buNone/>
            </a:pPr>
            <a:r>
              <a:rPr lang="en-US" altLang="en-US" sz="2400" b="1">
                <a:cs typeface="Times New Roman" panose="02020603050405020304" pitchFamily="18" charset="0"/>
              </a:rPr>
              <a:t>Information Satisfaction</a:t>
            </a:r>
          </a:p>
          <a:p>
            <a:pPr algn="ctr">
              <a:spcBef>
                <a:spcPct val="0"/>
              </a:spcBef>
              <a:buClrTx/>
              <a:buFontTx/>
              <a:buNone/>
            </a:pPr>
            <a:r>
              <a:rPr lang="en-US" altLang="en-US" sz="2400" b="1">
                <a:cs typeface="Times New Roman" panose="02020603050405020304" pitchFamily="18" charset="0"/>
              </a:rPr>
              <a:t>Services</a:t>
            </a:r>
            <a:endParaRPr lang="en-US" altLang="en-US" sz="2400" b="1"/>
          </a:p>
        </p:txBody>
      </p:sp>
      <p:sp>
        <p:nvSpPr>
          <p:cNvPr id="2283532" name="Rectangle 12">
            <a:extLst>
              <a:ext uri="{FF2B5EF4-FFF2-40B4-BE49-F238E27FC236}">
                <a16:creationId xmlns:a16="http://schemas.microsoft.com/office/drawing/2014/main" id="{DE604AC4-73F9-D640-955B-D7A5F6984904}"/>
              </a:ext>
            </a:extLst>
          </p:cNvPr>
          <p:cNvSpPr>
            <a:spLocks noChangeArrowheads="1"/>
          </p:cNvSpPr>
          <p:nvPr/>
        </p:nvSpPr>
        <p:spPr bwMode="auto">
          <a:xfrm>
            <a:off x="228600" y="1524000"/>
            <a:ext cx="6813550"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Char char="•"/>
              <a:defRPr sz="2800">
                <a:solidFill>
                  <a:schemeClr val="tx1"/>
                </a:solidFill>
                <a:latin typeface="Times New Roman" panose="02020603050405020304" pitchFamily="18" charset="0"/>
              </a:defRPr>
            </a:lvl1pPr>
            <a:lvl2pPr marL="742950" indent="-285750">
              <a:spcBef>
                <a:spcPct val="20000"/>
              </a:spcBef>
              <a:buClr>
                <a:schemeClr val="tx1"/>
              </a:buClr>
              <a:buChar char="•"/>
              <a:defRPr sz="2400">
                <a:solidFill>
                  <a:schemeClr val="tx1"/>
                </a:solidFill>
                <a:latin typeface="Times New Roman" panose="02020603050405020304" pitchFamily="18" charset="0"/>
              </a:defRPr>
            </a:lvl2pPr>
            <a:lvl3pPr marL="1143000" indent="-228600">
              <a:spcBef>
                <a:spcPct val="20000"/>
              </a:spcBef>
              <a:buClr>
                <a:schemeClr val="accent2"/>
              </a:buClr>
              <a:buChar char="•"/>
              <a:defRPr sz="2000">
                <a:solidFill>
                  <a:schemeClr val="tx1"/>
                </a:solidFill>
                <a:latin typeface="Times New Roman" panose="02020603050405020304" pitchFamily="18" charset="0"/>
              </a:defRPr>
            </a:lvl3pPr>
            <a:lvl4pPr marL="1600200" indent="-228600">
              <a:spcBef>
                <a:spcPct val="20000"/>
              </a:spcBef>
              <a:buClr>
                <a:schemeClr val="tx1"/>
              </a:buClr>
              <a:buChar char="•"/>
              <a:defRPr>
                <a:solidFill>
                  <a:schemeClr val="tx1"/>
                </a:solidFill>
                <a:latin typeface="Times New Roman" panose="02020603050405020304" pitchFamily="18" charset="0"/>
              </a:defRPr>
            </a:lvl4pPr>
            <a:lvl5pPr marL="2057400" indent="-228600">
              <a:spcBef>
                <a:spcPct val="20000"/>
              </a:spcBef>
              <a:buClr>
                <a:schemeClr val="tx2"/>
              </a:buClr>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a:solidFill>
                  <a:schemeClr val="tx1"/>
                </a:solidFill>
                <a:latin typeface="Times New Roman" panose="02020603050405020304" pitchFamily="18" charset="0"/>
              </a:defRPr>
            </a:lvl9pPr>
          </a:lstStyle>
          <a:p>
            <a:pPr>
              <a:spcBef>
                <a:spcPct val="0"/>
              </a:spcBef>
              <a:buClrTx/>
              <a:buFontTx/>
              <a:buNone/>
            </a:pPr>
            <a:r>
              <a:rPr lang="en-US" altLang="en-US" sz="2400" b="1">
                <a:cs typeface="Times New Roman" panose="02020603050405020304" pitchFamily="18" charset="0"/>
              </a:rPr>
              <a:t>Infrastructure Services</a:t>
            </a:r>
          </a:p>
        </p:txBody>
      </p:sp>
      <p:sp>
        <p:nvSpPr>
          <p:cNvPr id="2283533" name="Line 13">
            <a:extLst>
              <a:ext uri="{FF2B5EF4-FFF2-40B4-BE49-F238E27FC236}">
                <a16:creationId xmlns:a16="http://schemas.microsoft.com/office/drawing/2014/main" id="{BB8B08B9-D45A-8743-AA80-69ADFD2D7A52}"/>
              </a:ext>
            </a:extLst>
          </p:cNvPr>
          <p:cNvSpPr>
            <a:spLocks noChangeShapeType="1"/>
          </p:cNvSpPr>
          <p:nvPr/>
        </p:nvSpPr>
        <p:spPr bwMode="auto">
          <a:xfrm>
            <a:off x="228600" y="1524000"/>
            <a:ext cx="8915400" cy="0"/>
          </a:xfrm>
          <a:prstGeom prst="line">
            <a:avLst/>
          </a:prstGeom>
          <a:noFill/>
          <a:ln w="12700" cap="rnd">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34" name="Line 14">
            <a:extLst>
              <a:ext uri="{FF2B5EF4-FFF2-40B4-BE49-F238E27FC236}">
                <a16:creationId xmlns:a16="http://schemas.microsoft.com/office/drawing/2014/main" id="{BD45225C-61B2-694A-B582-FE9A98EF1A4C}"/>
              </a:ext>
            </a:extLst>
          </p:cNvPr>
          <p:cNvSpPr>
            <a:spLocks noChangeShapeType="1"/>
          </p:cNvSpPr>
          <p:nvPr/>
        </p:nvSpPr>
        <p:spPr bwMode="auto">
          <a:xfrm>
            <a:off x="228600" y="6629400"/>
            <a:ext cx="8915400" cy="0"/>
          </a:xfrm>
          <a:prstGeom prst="line">
            <a:avLst/>
          </a:prstGeom>
          <a:noFill/>
          <a:ln w="12700" cap="rnd">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35" name="Line 15">
            <a:extLst>
              <a:ext uri="{FF2B5EF4-FFF2-40B4-BE49-F238E27FC236}">
                <a16:creationId xmlns:a16="http://schemas.microsoft.com/office/drawing/2014/main" id="{71A7E3A8-591A-3B40-9097-7042212D2F1E}"/>
              </a:ext>
            </a:extLst>
          </p:cNvPr>
          <p:cNvSpPr>
            <a:spLocks noChangeShapeType="1"/>
          </p:cNvSpPr>
          <p:nvPr/>
        </p:nvSpPr>
        <p:spPr bwMode="auto">
          <a:xfrm>
            <a:off x="228600" y="1524000"/>
            <a:ext cx="0" cy="5105400"/>
          </a:xfrm>
          <a:prstGeom prst="line">
            <a:avLst/>
          </a:prstGeom>
          <a:noFill/>
          <a:ln w="12700" cap="rnd">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36" name="Line 16">
            <a:extLst>
              <a:ext uri="{FF2B5EF4-FFF2-40B4-BE49-F238E27FC236}">
                <a16:creationId xmlns:a16="http://schemas.microsoft.com/office/drawing/2014/main" id="{F6705A2D-5708-C540-9E9E-AB9A6A874BA2}"/>
              </a:ext>
            </a:extLst>
          </p:cNvPr>
          <p:cNvSpPr>
            <a:spLocks noChangeShapeType="1"/>
          </p:cNvSpPr>
          <p:nvPr/>
        </p:nvSpPr>
        <p:spPr bwMode="auto">
          <a:xfrm>
            <a:off x="9144000" y="1524000"/>
            <a:ext cx="0" cy="5105400"/>
          </a:xfrm>
          <a:prstGeom prst="line">
            <a:avLst/>
          </a:prstGeom>
          <a:noFill/>
          <a:ln w="12700" cap="rnd">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37" name="Line 17">
            <a:extLst>
              <a:ext uri="{FF2B5EF4-FFF2-40B4-BE49-F238E27FC236}">
                <a16:creationId xmlns:a16="http://schemas.microsoft.com/office/drawing/2014/main" id="{CD5D5473-D96E-B544-9F4B-1B58818C3BE6}"/>
              </a:ext>
            </a:extLst>
          </p:cNvPr>
          <p:cNvSpPr>
            <a:spLocks noChangeShapeType="1"/>
          </p:cNvSpPr>
          <p:nvPr/>
        </p:nvSpPr>
        <p:spPr bwMode="auto">
          <a:xfrm>
            <a:off x="228600" y="2036763"/>
            <a:ext cx="6813550" cy="0"/>
          </a:xfrm>
          <a:prstGeom prst="line">
            <a:avLst/>
          </a:prstGeom>
          <a:noFill/>
          <a:ln w="12700" cap="rnd">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38" name="Line 18">
            <a:extLst>
              <a:ext uri="{FF2B5EF4-FFF2-40B4-BE49-F238E27FC236}">
                <a16:creationId xmlns:a16="http://schemas.microsoft.com/office/drawing/2014/main" id="{184BD6B0-0439-4B49-8CE8-40AF3C29FA2D}"/>
              </a:ext>
            </a:extLst>
          </p:cNvPr>
          <p:cNvSpPr>
            <a:spLocks noChangeShapeType="1"/>
          </p:cNvSpPr>
          <p:nvPr/>
        </p:nvSpPr>
        <p:spPr bwMode="auto">
          <a:xfrm>
            <a:off x="7042150" y="1524000"/>
            <a:ext cx="0" cy="5105400"/>
          </a:xfrm>
          <a:prstGeom prst="line">
            <a:avLst/>
          </a:prstGeom>
          <a:noFill/>
          <a:ln w="12700" cap="rnd">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39" name="Line 19">
            <a:extLst>
              <a:ext uri="{FF2B5EF4-FFF2-40B4-BE49-F238E27FC236}">
                <a16:creationId xmlns:a16="http://schemas.microsoft.com/office/drawing/2014/main" id="{1C0D3362-463A-1A4F-BCDC-89DD236BB383}"/>
              </a:ext>
            </a:extLst>
          </p:cNvPr>
          <p:cNvSpPr>
            <a:spLocks noChangeShapeType="1"/>
          </p:cNvSpPr>
          <p:nvPr/>
        </p:nvSpPr>
        <p:spPr bwMode="auto">
          <a:xfrm>
            <a:off x="228600" y="2527300"/>
            <a:ext cx="4457700" cy="0"/>
          </a:xfrm>
          <a:prstGeom prst="line">
            <a:avLst/>
          </a:prstGeom>
          <a:noFill/>
          <a:ln w="12700" cap="rnd">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40" name="Line 20">
            <a:extLst>
              <a:ext uri="{FF2B5EF4-FFF2-40B4-BE49-F238E27FC236}">
                <a16:creationId xmlns:a16="http://schemas.microsoft.com/office/drawing/2014/main" id="{3B3B6B4B-93E2-9242-986D-F87BBF3C2F79}"/>
              </a:ext>
            </a:extLst>
          </p:cNvPr>
          <p:cNvSpPr>
            <a:spLocks noChangeShapeType="1"/>
          </p:cNvSpPr>
          <p:nvPr/>
        </p:nvSpPr>
        <p:spPr bwMode="auto">
          <a:xfrm>
            <a:off x="4686300" y="2036763"/>
            <a:ext cx="0" cy="4592637"/>
          </a:xfrm>
          <a:prstGeom prst="line">
            <a:avLst/>
          </a:prstGeom>
          <a:noFill/>
          <a:ln w="12700" cap="rnd">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41" name="Line 21">
            <a:extLst>
              <a:ext uri="{FF2B5EF4-FFF2-40B4-BE49-F238E27FC236}">
                <a16:creationId xmlns:a16="http://schemas.microsoft.com/office/drawing/2014/main" id="{3F3FCB93-2BA9-C346-9C4A-56A63C50060E}"/>
              </a:ext>
            </a:extLst>
          </p:cNvPr>
          <p:cNvSpPr>
            <a:spLocks noChangeShapeType="1"/>
          </p:cNvSpPr>
          <p:nvPr/>
        </p:nvSpPr>
        <p:spPr bwMode="auto">
          <a:xfrm>
            <a:off x="228600" y="3016250"/>
            <a:ext cx="8915400" cy="0"/>
          </a:xfrm>
          <a:prstGeom prst="line">
            <a:avLst/>
          </a:prstGeom>
          <a:noFill/>
          <a:ln w="12700" cap="rnd">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283542" name="Line 22">
            <a:extLst>
              <a:ext uri="{FF2B5EF4-FFF2-40B4-BE49-F238E27FC236}">
                <a16:creationId xmlns:a16="http://schemas.microsoft.com/office/drawing/2014/main" id="{820AC7A2-22F4-6E48-945B-46C40D9D2A08}"/>
              </a:ext>
            </a:extLst>
          </p:cNvPr>
          <p:cNvSpPr>
            <a:spLocks noChangeShapeType="1"/>
          </p:cNvSpPr>
          <p:nvPr/>
        </p:nvSpPr>
        <p:spPr bwMode="auto">
          <a:xfrm>
            <a:off x="2511425" y="2527300"/>
            <a:ext cx="0" cy="4102100"/>
          </a:xfrm>
          <a:prstGeom prst="line">
            <a:avLst/>
          </a:prstGeom>
          <a:noFill/>
          <a:ln w="12700" cap="rnd">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Tree>
    <p:extLst>
      <p:ext uri="{BB962C8B-B14F-4D97-AF65-F5344CB8AC3E}">
        <p14:creationId xmlns:p14="http://schemas.microsoft.com/office/powerpoint/2010/main" val="3671683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0386" name="Rectangle 2">
            <a:extLst>
              <a:ext uri="{FF2B5EF4-FFF2-40B4-BE49-F238E27FC236}">
                <a16:creationId xmlns:a16="http://schemas.microsoft.com/office/drawing/2014/main" id="{16BD5CE7-1A10-A342-9334-6363945A116A}"/>
              </a:ext>
            </a:extLst>
          </p:cNvPr>
          <p:cNvSpPr>
            <a:spLocks noGrp="1" noChangeArrowheads="1"/>
          </p:cNvSpPr>
          <p:nvPr>
            <p:ph type="title"/>
          </p:nvPr>
        </p:nvSpPr>
        <p:spPr>
          <a:xfrm>
            <a:off x="457200" y="0"/>
            <a:ext cx="8229600" cy="1143000"/>
          </a:xfrm>
        </p:spPr>
        <p:txBody>
          <a:bodyPr/>
          <a:lstStyle/>
          <a:p>
            <a:r>
              <a:rPr lang="en-US" altLang="en-US" dirty="0"/>
              <a:t>5SGraph: No Code DL</a:t>
            </a:r>
          </a:p>
        </p:txBody>
      </p:sp>
      <p:pic>
        <p:nvPicPr>
          <p:cNvPr id="2320387" name="Picture 3">
            <a:extLst>
              <a:ext uri="{FF2B5EF4-FFF2-40B4-BE49-F238E27FC236}">
                <a16:creationId xmlns:a16="http://schemas.microsoft.com/office/drawing/2014/main" id="{AE7735B8-9224-1D47-91A2-7E42FD0044C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45029" y="1143000"/>
            <a:ext cx="5257800" cy="4114800"/>
          </a:xfrm>
          <a:noFill/>
          <a:ln/>
        </p:spPr>
      </p:pic>
      <p:sp>
        <p:nvSpPr>
          <p:cNvPr id="2320388" name="Text Box 4">
            <a:extLst>
              <a:ext uri="{FF2B5EF4-FFF2-40B4-BE49-F238E27FC236}">
                <a16:creationId xmlns:a16="http://schemas.microsoft.com/office/drawing/2014/main" id="{681469CD-D926-3645-A43A-16FAD80ECD9B}"/>
              </a:ext>
            </a:extLst>
          </p:cNvPr>
          <p:cNvSpPr txBox="1">
            <a:spLocks noChangeArrowheads="1"/>
          </p:cNvSpPr>
          <p:nvPr/>
        </p:nvSpPr>
        <p:spPr bwMode="auto">
          <a:xfrm>
            <a:off x="6379029" y="2057400"/>
            <a:ext cx="2743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sz="2400" dirty="0"/>
              <a:t>Workspace</a:t>
            </a:r>
          </a:p>
          <a:p>
            <a:pPr eaLnBrk="1" hangingPunct="1">
              <a:spcBef>
                <a:spcPct val="50000"/>
              </a:spcBef>
            </a:pPr>
            <a:r>
              <a:rPr lang="en-US" altLang="en-US" sz="2400" dirty="0"/>
              <a:t>(instance model)</a:t>
            </a:r>
          </a:p>
        </p:txBody>
      </p:sp>
      <p:sp>
        <p:nvSpPr>
          <p:cNvPr id="2320389" name="Text Box 5">
            <a:extLst>
              <a:ext uri="{FF2B5EF4-FFF2-40B4-BE49-F238E27FC236}">
                <a16:creationId xmlns:a16="http://schemas.microsoft.com/office/drawing/2014/main" id="{7BB20C77-ABBA-DD45-AEF4-D7EDB54CF715}"/>
              </a:ext>
            </a:extLst>
          </p:cNvPr>
          <p:cNvSpPr txBox="1">
            <a:spLocks noChangeArrowheads="1"/>
          </p:cNvSpPr>
          <p:nvPr/>
        </p:nvSpPr>
        <p:spPr bwMode="auto">
          <a:xfrm>
            <a:off x="6836229" y="3657600"/>
            <a:ext cx="2133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sz="2400" dirty="0"/>
              <a:t>Structured </a:t>
            </a:r>
          </a:p>
          <a:p>
            <a:pPr eaLnBrk="1" hangingPunct="1">
              <a:spcBef>
                <a:spcPct val="50000"/>
              </a:spcBef>
            </a:pPr>
            <a:r>
              <a:rPr lang="en-US" altLang="en-US" sz="2400" dirty="0"/>
              <a:t>toolbox</a:t>
            </a:r>
          </a:p>
          <a:p>
            <a:pPr eaLnBrk="1" hangingPunct="1">
              <a:spcBef>
                <a:spcPct val="50000"/>
              </a:spcBef>
            </a:pPr>
            <a:r>
              <a:rPr lang="en-US" altLang="en-US" sz="2400" dirty="0"/>
              <a:t>(metamodel)</a:t>
            </a:r>
          </a:p>
        </p:txBody>
      </p:sp>
      <p:sp>
        <p:nvSpPr>
          <p:cNvPr id="2320390" name="Line 6">
            <a:extLst>
              <a:ext uri="{FF2B5EF4-FFF2-40B4-BE49-F238E27FC236}">
                <a16:creationId xmlns:a16="http://schemas.microsoft.com/office/drawing/2014/main" id="{8BEAE1F5-C888-1045-A85A-25AC027A2F73}"/>
              </a:ext>
            </a:extLst>
          </p:cNvPr>
          <p:cNvSpPr>
            <a:spLocks noChangeShapeType="1"/>
          </p:cNvSpPr>
          <p:nvPr/>
        </p:nvSpPr>
        <p:spPr bwMode="auto">
          <a:xfrm flipH="1">
            <a:off x="5388429" y="4419600"/>
            <a:ext cx="1295400" cy="152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0391" name="Line 7">
            <a:extLst>
              <a:ext uri="{FF2B5EF4-FFF2-40B4-BE49-F238E27FC236}">
                <a16:creationId xmlns:a16="http://schemas.microsoft.com/office/drawing/2014/main" id="{8F2217DF-A38A-8746-AE22-78E5FE54E279}"/>
              </a:ext>
            </a:extLst>
          </p:cNvPr>
          <p:cNvSpPr>
            <a:spLocks noChangeShapeType="1"/>
          </p:cNvSpPr>
          <p:nvPr/>
        </p:nvSpPr>
        <p:spPr bwMode="auto">
          <a:xfrm flipH="1">
            <a:off x="5388429" y="2362200"/>
            <a:ext cx="1066800" cy="76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Rectangle 1">
            <a:extLst>
              <a:ext uri="{FF2B5EF4-FFF2-40B4-BE49-F238E27FC236}">
                <a16:creationId xmlns:a16="http://schemas.microsoft.com/office/drawing/2014/main" id="{49EB3C81-9BBF-2245-8216-A439B2F39FA8}"/>
              </a:ext>
            </a:extLst>
          </p:cNvPr>
          <p:cNvSpPr/>
          <p:nvPr/>
        </p:nvSpPr>
        <p:spPr>
          <a:xfrm>
            <a:off x="228600" y="5562600"/>
            <a:ext cx="8915400" cy="1200329"/>
          </a:xfrm>
          <a:prstGeom prst="rect">
            <a:avLst/>
          </a:prstGeom>
        </p:spPr>
        <p:txBody>
          <a:bodyPr wrap="square">
            <a:spAutoFit/>
          </a:bodyPr>
          <a:lstStyle/>
          <a:p>
            <a:r>
              <a:rPr lang="en-US" dirty="0"/>
              <a:t>See https://www.gartner.com/en/documents/3956079/magic-quadrant-for-enterprise-low-code-application-platf from August 2019: "By 2024, low-code application development will be responsible for more than 65% of application development activity."</a:t>
            </a:r>
          </a:p>
        </p:txBody>
      </p:sp>
    </p:spTree>
    <p:extLst>
      <p:ext uri="{BB962C8B-B14F-4D97-AF65-F5344CB8AC3E}">
        <p14:creationId xmlns:p14="http://schemas.microsoft.com/office/powerpoint/2010/main" val="2474159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5602" name="Rectangle 2">
            <a:extLst>
              <a:ext uri="{FF2B5EF4-FFF2-40B4-BE49-F238E27FC236}">
                <a16:creationId xmlns:a16="http://schemas.microsoft.com/office/drawing/2014/main" id="{0EB8E83E-7E98-8C43-8679-3377A6592A0A}"/>
              </a:ext>
            </a:extLst>
          </p:cNvPr>
          <p:cNvSpPr>
            <a:spLocks noGrp="1" noChangeArrowheads="1"/>
          </p:cNvSpPr>
          <p:nvPr>
            <p:ph type="title"/>
          </p:nvPr>
        </p:nvSpPr>
        <p:spPr>
          <a:xfrm>
            <a:off x="228600" y="152400"/>
            <a:ext cx="8610600" cy="1143000"/>
          </a:xfrm>
        </p:spPr>
        <p:txBody>
          <a:bodyPr/>
          <a:lstStyle/>
          <a:p>
            <a:r>
              <a:rPr lang="en-US" altLang="en-US" b="1" dirty="0"/>
              <a:t>5S-based Architecture for</a:t>
            </a:r>
            <a:br>
              <a:rPr lang="en-US" altLang="en-US" b="1" dirty="0"/>
            </a:br>
            <a:r>
              <a:rPr lang="en-US" altLang="en-US" b="1" dirty="0"/>
              <a:t>DL Modeling and Generation</a:t>
            </a:r>
          </a:p>
        </p:txBody>
      </p:sp>
      <p:grpSp>
        <p:nvGrpSpPr>
          <p:cNvPr id="2585603" name="Group 3">
            <a:extLst>
              <a:ext uri="{FF2B5EF4-FFF2-40B4-BE49-F238E27FC236}">
                <a16:creationId xmlns:a16="http://schemas.microsoft.com/office/drawing/2014/main" id="{720F0054-54FA-1B4E-B08D-CF75C27DB863}"/>
              </a:ext>
            </a:extLst>
          </p:cNvPr>
          <p:cNvGrpSpPr>
            <a:grpSpLocks/>
          </p:cNvGrpSpPr>
          <p:nvPr/>
        </p:nvGrpSpPr>
        <p:grpSpPr bwMode="auto">
          <a:xfrm>
            <a:off x="450850" y="1828800"/>
            <a:ext cx="8312150" cy="4511675"/>
            <a:chOff x="368" y="374"/>
            <a:chExt cx="5236" cy="2842"/>
          </a:xfrm>
        </p:grpSpPr>
        <p:grpSp>
          <p:nvGrpSpPr>
            <p:cNvPr id="2585604" name="Group 4">
              <a:extLst>
                <a:ext uri="{FF2B5EF4-FFF2-40B4-BE49-F238E27FC236}">
                  <a16:creationId xmlns:a16="http://schemas.microsoft.com/office/drawing/2014/main" id="{4E801B54-3338-0548-B583-B56AB3B9BC5C}"/>
                </a:ext>
              </a:extLst>
            </p:cNvPr>
            <p:cNvGrpSpPr>
              <a:grpSpLocks/>
            </p:cNvGrpSpPr>
            <p:nvPr/>
          </p:nvGrpSpPr>
          <p:grpSpPr bwMode="auto">
            <a:xfrm>
              <a:off x="480" y="374"/>
              <a:ext cx="192" cy="480"/>
              <a:chOff x="336" y="336"/>
              <a:chExt cx="192" cy="480"/>
            </a:xfrm>
          </p:grpSpPr>
          <p:sp>
            <p:nvSpPr>
              <p:cNvPr id="2585605" name="Oval 5">
                <a:extLst>
                  <a:ext uri="{FF2B5EF4-FFF2-40B4-BE49-F238E27FC236}">
                    <a16:creationId xmlns:a16="http://schemas.microsoft.com/office/drawing/2014/main" id="{403B816B-3491-1B49-9CC5-435410C93D39}"/>
                  </a:ext>
                </a:extLst>
              </p:cNvPr>
              <p:cNvSpPr>
                <a:spLocks noChangeArrowheads="1"/>
              </p:cNvSpPr>
              <p:nvPr/>
            </p:nvSpPr>
            <p:spPr bwMode="auto">
              <a:xfrm>
                <a:off x="336" y="336"/>
                <a:ext cx="192" cy="1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06" name="Line 6">
                <a:extLst>
                  <a:ext uri="{FF2B5EF4-FFF2-40B4-BE49-F238E27FC236}">
                    <a16:creationId xmlns:a16="http://schemas.microsoft.com/office/drawing/2014/main" id="{698230FC-FE42-834D-813B-EC2E971A0892}"/>
                  </a:ext>
                </a:extLst>
              </p:cNvPr>
              <p:cNvSpPr>
                <a:spLocks noChangeShapeType="1"/>
              </p:cNvSpPr>
              <p:nvPr/>
            </p:nvSpPr>
            <p:spPr bwMode="auto">
              <a:xfrm>
                <a:off x="432" y="52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07" name="Line 7">
                <a:extLst>
                  <a:ext uri="{FF2B5EF4-FFF2-40B4-BE49-F238E27FC236}">
                    <a16:creationId xmlns:a16="http://schemas.microsoft.com/office/drawing/2014/main" id="{58D0D377-CE5D-6649-9634-939FDFED8CBD}"/>
                  </a:ext>
                </a:extLst>
              </p:cNvPr>
              <p:cNvSpPr>
                <a:spLocks noChangeShapeType="1"/>
              </p:cNvSpPr>
              <p:nvPr/>
            </p:nvSpPr>
            <p:spPr bwMode="auto">
              <a:xfrm>
                <a:off x="432"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08" name="Line 8">
                <a:extLst>
                  <a:ext uri="{FF2B5EF4-FFF2-40B4-BE49-F238E27FC236}">
                    <a16:creationId xmlns:a16="http://schemas.microsoft.com/office/drawing/2014/main" id="{6EE90255-716A-FC4E-94F3-6F1B58C1396D}"/>
                  </a:ext>
                </a:extLst>
              </p:cNvPr>
              <p:cNvSpPr>
                <a:spLocks noChangeShapeType="1"/>
              </p:cNvSpPr>
              <p:nvPr/>
            </p:nvSpPr>
            <p:spPr bwMode="auto">
              <a:xfrm flipH="1">
                <a:off x="336"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09" name="Line 9">
                <a:extLst>
                  <a:ext uri="{FF2B5EF4-FFF2-40B4-BE49-F238E27FC236}">
                    <a16:creationId xmlns:a16="http://schemas.microsoft.com/office/drawing/2014/main" id="{C4D8E2B6-45C1-FD4D-8956-362350A07302}"/>
                  </a:ext>
                </a:extLst>
              </p:cNvPr>
              <p:cNvSpPr>
                <a:spLocks noChangeShapeType="1"/>
              </p:cNvSpPr>
              <p:nvPr/>
            </p:nvSpPr>
            <p:spPr bwMode="auto">
              <a:xfrm flipH="1">
                <a:off x="336"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10" name="Line 10">
                <a:extLst>
                  <a:ext uri="{FF2B5EF4-FFF2-40B4-BE49-F238E27FC236}">
                    <a16:creationId xmlns:a16="http://schemas.microsoft.com/office/drawing/2014/main" id="{F3BB772D-9182-3B40-8CEC-15CD805F467E}"/>
                  </a:ext>
                </a:extLst>
              </p:cNvPr>
              <p:cNvSpPr>
                <a:spLocks noChangeShapeType="1"/>
              </p:cNvSpPr>
              <p:nvPr/>
            </p:nvSpPr>
            <p:spPr bwMode="auto">
              <a:xfrm>
                <a:off x="432"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585611" name="Group 11">
              <a:extLst>
                <a:ext uri="{FF2B5EF4-FFF2-40B4-BE49-F238E27FC236}">
                  <a16:creationId xmlns:a16="http://schemas.microsoft.com/office/drawing/2014/main" id="{49DF291F-82CC-D94E-84C7-E9A8E396247E}"/>
                </a:ext>
              </a:extLst>
            </p:cNvPr>
            <p:cNvGrpSpPr>
              <a:grpSpLocks/>
            </p:cNvGrpSpPr>
            <p:nvPr/>
          </p:nvGrpSpPr>
          <p:grpSpPr bwMode="auto">
            <a:xfrm>
              <a:off x="1128" y="496"/>
              <a:ext cx="624" cy="576"/>
              <a:chOff x="1128" y="324"/>
              <a:chExt cx="624" cy="576"/>
            </a:xfrm>
          </p:grpSpPr>
          <p:sp>
            <p:nvSpPr>
              <p:cNvPr id="2585612" name="AutoShape 12">
                <a:extLst>
                  <a:ext uri="{FF2B5EF4-FFF2-40B4-BE49-F238E27FC236}">
                    <a16:creationId xmlns:a16="http://schemas.microsoft.com/office/drawing/2014/main" id="{D3F4C9D0-8372-3B40-B68F-9DE67AEFB15B}"/>
                  </a:ext>
                </a:extLst>
              </p:cNvPr>
              <p:cNvSpPr>
                <a:spLocks noChangeArrowheads="1"/>
              </p:cNvSpPr>
              <p:nvPr/>
            </p:nvSpPr>
            <p:spPr bwMode="auto">
              <a:xfrm>
                <a:off x="1152" y="324"/>
                <a:ext cx="576" cy="576"/>
              </a:xfrm>
              <a:prstGeom prst="foldedCorner">
                <a:avLst>
                  <a:gd name="adj" fmla="val 125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13" name="Text Box 13">
                <a:extLst>
                  <a:ext uri="{FF2B5EF4-FFF2-40B4-BE49-F238E27FC236}">
                    <a16:creationId xmlns:a16="http://schemas.microsoft.com/office/drawing/2014/main" id="{FD5FE210-7113-A341-BE4A-9469B964DA45}"/>
                  </a:ext>
                </a:extLst>
              </p:cNvPr>
              <p:cNvSpPr txBox="1">
                <a:spLocks noChangeArrowheads="1"/>
              </p:cNvSpPr>
              <p:nvPr/>
            </p:nvSpPr>
            <p:spPr bwMode="auto">
              <a:xfrm>
                <a:off x="1128" y="372"/>
                <a:ext cx="62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1600" b="1"/>
                  <a:t>5S </a:t>
                </a:r>
              </a:p>
              <a:p>
                <a:pPr algn="ctr" eaLnBrk="1" hangingPunct="1"/>
                <a:r>
                  <a:rPr lang="en-US" altLang="en-US" sz="1600" b="1"/>
                  <a:t>Meta</a:t>
                </a:r>
              </a:p>
              <a:p>
                <a:pPr algn="ctr" eaLnBrk="1" hangingPunct="1"/>
                <a:r>
                  <a:rPr lang="en-US" altLang="en-US" sz="1600" b="1"/>
                  <a:t>Model</a:t>
                </a:r>
              </a:p>
            </p:txBody>
          </p:sp>
        </p:grpSp>
        <p:sp>
          <p:nvSpPr>
            <p:cNvPr id="2585614" name="AutoShape 14">
              <a:extLst>
                <a:ext uri="{FF2B5EF4-FFF2-40B4-BE49-F238E27FC236}">
                  <a16:creationId xmlns:a16="http://schemas.microsoft.com/office/drawing/2014/main" id="{CFDD5C1E-39DF-484F-9464-25968AE48B98}"/>
                </a:ext>
              </a:extLst>
            </p:cNvPr>
            <p:cNvSpPr>
              <a:spLocks noChangeArrowheads="1"/>
            </p:cNvSpPr>
            <p:nvPr/>
          </p:nvSpPr>
          <p:spPr bwMode="auto">
            <a:xfrm>
              <a:off x="2160" y="480"/>
              <a:ext cx="1056" cy="480"/>
            </a:xfrm>
            <a:prstGeom prst="cube">
              <a:avLst>
                <a:gd name="adj"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15" name="Text Box 15">
              <a:extLst>
                <a:ext uri="{FF2B5EF4-FFF2-40B4-BE49-F238E27FC236}">
                  <a16:creationId xmlns:a16="http://schemas.microsoft.com/office/drawing/2014/main" id="{EB256BE0-729D-4449-82AF-7395103A51C3}"/>
                </a:ext>
              </a:extLst>
            </p:cNvPr>
            <p:cNvSpPr txBox="1">
              <a:spLocks noChangeArrowheads="1"/>
            </p:cNvSpPr>
            <p:nvPr/>
          </p:nvSpPr>
          <p:spPr bwMode="auto">
            <a:xfrm>
              <a:off x="2320" y="664"/>
              <a:ext cx="79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000" dirty="0">
                  <a:hlinkClick r:id="rId3" action="ppaction://hlinksldjump">
                    <a:extLst>
                      <a:ext uri="{A12FA001-AC4F-418D-AE19-62706E023703}">
                        <ahyp:hlinkClr xmlns:ahyp="http://schemas.microsoft.com/office/drawing/2018/hyperlinkcolor" val="tx"/>
                      </a:ext>
                    </a:extLst>
                  </a:hlinkClick>
                </a:rPr>
                <a:t>5SGraph</a:t>
              </a:r>
              <a:endParaRPr lang="en-US" altLang="en-US" sz="2000" dirty="0"/>
            </a:p>
          </p:txBody>
        </p:sp>
        <p:sp>
          <p:nvSpPr>
            <p:cNvPr id="2585616" name="AutoShape 16">
              <a:extLst>
                <a:ext uri="{FF2B5EF4-FFF2-40B4-BE49-F238E27FC236}">
                  <a16:creationId xmlns:a16="http://schemas.microsoft.com/office/drawing/2014/main" id="{A243B342-3F6F-0E4B-8A13-839DA334EA23}"/>
                </a:ext>
              </a:extLst>
            </p:cNvPr>
            <p:cNvSpPr>
              <a:spLocks noChangeArrowheads="1"/>
            </p:cNvSpPr>
            <p:nvPr/>
          </p:nvSpPr>
          <p:spPr bwMode="auto">
            <a:xfrm>
              <a:off x="1784" y="636"/>
              <a:ext cx="336" cy="204"/>
            </a:xfrm>
            <a:prstGeom prst="rightArrow">
              <a:avLst>
                <a:gd name="adj1" fmla="val 50000"/>
                <a:gd name="adj2" fmla="val 4117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17" name="Text Box 17">
              <a:extLst>
                <a:ext uri="{FF2B5EF4-FFF2-40B4-BE49-F238E27FC236}">
                  <a16:creationId xmlns:a16="http://schemas.microsoft.com/office/drawing/2014/main" id="{4070BC80-949B-614C-AEC5-5590F7881816}"/>
                </a:ext>
              </a:extLst>
            </p:cNvPr>
            <p:cNvSpPr txBox="1">
              <a:spLocks noChangeArrowheads="1"/>
            </p:cNvSpPr>
            <p:nvPr/>
          </p:nvSpPr>
          <p:spPr bwMode="auto">
            <a:xfrm>
              <a:off x="368" y="796"/>
              <a:ext cx="50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1800"/>
                <a:t>DL </a:t>
              </a:r>
            </a:p>
            <a:p>
              <a:pPr algn="ctr" eaLnBrk="1" hangingPunct="1"/>
              <a:r>
                <a:rPr lang="en-US" altLang="en-US" sz="1800"/>
                <a:t>Expert</a:t>
              </a:r>
            </a:p>
          </p:txBody>
        </p:sp>
        <p:grpSp>
          <p:nvGrpSpPr>
            <p:cNvPr id="2585618" name="Group 18">
              <a:extLst>
                <a:ext uri="{FF2B5EF4-FFF2-40B4-BE49-F238E27FC236}">
                  <a16:creationId xmlns:a16="http://schemas.microsoft.com/office/drawing/2014/main" id="{EB656B35-3671-AC46-AD62-15A7086A19B6}"/>
                </a:ext>
              </a:extLst>
            </p:cNvPr>
            <p:cNvGrpSpPr>
              <a:grpSpLocks/>
            </p:cNvGrpSpPr>
            <p:nvPr/>
          </p:nvGrpSpPr>
          <p:grpSpPr bwMode="auto">
            <a:xfrm>
              <a:off x="3936" y="1344"/>
              <a:ext cx="192" cy="384"/>
              <a:chOff x="336" y="336"/>
              <a:chExt cx="192" cy="480"/>
            </a:xfrm>
          </p:grpSpPr>
          <p:sp>
            <p:nvSpPr>
              <p:cNvPr id="2585619" name="Oval 19">
                <a:extLst>
                  <a:ext uri="{FF2B5EF4-FFF2-40B4-BE49-F238E27FC236}">
                    <a16:creationId xmlns:a16="http://schemas.microsoft.com/office/drawing/2014/main" id="{596D5190-37F7-3341-B5B7-E58591366F25}"/>
                  </a:ext>
                </a:extLst>
              </p:cNvPr>
              <p:cNvSpPr>
                <a:spLocks noChangeArrowheads="1"/>
              </p:cNvSpPr>
              <p:nvPr/>
            </p:nvSpPr>
            <p:spPr bwMode="auto">
              <a:xfrm>
                <a:off x="336" y="336"/>
                <a:ext cx="192" cy="1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20" name="Line 20">
                <a:extLst>
                  <a:ext uri="{FF2B5EF4-FFF2-40B4-BE49-F238E27FC236}">
                    <a16:creationId xmlns:a16="http://schemas.microsoft.com/office/drawing/2014/main" id="{0813FA0F-D9EA-5A4E-B661-7427FE6F070C}"/>
                  </a:ext>
                </a:extLst>
              </p:cNvPr>
              <p:cNvSpPr>
                <a:spLocks noChangeShapeType="1"/>
              </p:cNvSpPr>
              <p:nvPr/>
            </p:nvSpPr>
            <p:spPr bwMode="auto">
              <a:xfrm>
                <a:off x="432" y="52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21" name="Line 21">
                <a:extLst>
                  <a:ext uri="{FF2B5EF4-FFF2-40B4-BE49-F238E27FC236}">
                    <a16:creationId xmlns:a16="http://schemas.microsoft.com/office/drawing/2014/main" id="{5FC02CB3-FF80-4F40-9765-E33A9176C7C9}"/>
                  </a:ext>
                </a:extLst>
              </p:cNvPr>
              <p:cNvSpPr>
                <a:spLocks noChangeShapeType="1"/>
              </p:cNvSpPr>
              <p:nvPr/>
            </p:nvSpPr>
            <p:spPr bwMode="auto">
              <a:xfrm>
                <a:off x="432"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22" name="Line 22">
                <a:extLst>
                  <a:ext uri="{FF2B5EF4-FFF2-40B4-BE49-F238E27FC236}">
                    <a16:creationId xmlns:a16="http://schemas.microsoft.com/office/drawing/2014/main" id="{94664DE2-57FE-D543-B19B-801A9DAE219B}"/>
                  </a:ext>
                </a:extLst>
              </p:cNvPr>
              <p:cNvSpPr>
                <a:spLocks noChangeShapeType="1"/>
              </p:cNvSpPr>
              <p:nvPr/>
            </p:nvSpPr>
            <p:spPr bwMode="auto">
              <a:xfrm flipH="1">
                <a:off x="336"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23" name="Line 23">
                <a:extLst>
                  <a:ext uri="{FF2B5EF4-FFF2-40B4-BE49-F238E27FC236}">
                    <a16:creationId xmlns:a16="http://schemas.microsoft.com/office/drawing/2014/main" id="{18AEF3B3-B544-FB46-BAE1-10BA5047A7C2}"/>
                  </a:ext>
                </a:extLst>
              </p:cNvPr>
              <p:cNvSpPr>
                <a:spLocks noChangeShapeType="1"/>
              </p:cNvSpPr>
              <p:nvPr/>
            </p:nvSpPr>
            <p:spPr bwMode="auto">
              <a:xfrm flipH="1">
                <a:off x="336"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24" name="Line 24">
                <a:extLst>
                  <a:ext uri="{FF2B5EF4-FFF2-40B4-BE49-F238E27FC236}">
                    <a16:creationId xmlns:a16="http://schemas.microsoft.com/office/drawing/2014/main" id="{14E4E405-42D1-AF4D-8802-368E07440559}"/>
                  </a:ext>
                </a:extLst>
              </p:cNvPr>
              <p:cNvSpPr>
                <a:spLocks noChangeShapeType="1"/>
              </p:cNvSpPr>
              <p:nvPr/>
            </p:nvSpPr>
            <p:spPr bwMode="auto">
              <a:xfrm>
                <a:off x="432"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85625" name="Text Box 25">
              <a:extLst>
                <a:ext uri="{FF2B5EF4-FFF2-40B4-BE49-F238E27FC236}">
                  <a16:creationId xmlns:a16="http://schemas.microsoft.com/office/drawing/2014/main" id="{5EB2577B-0197-A14D-8C2F-C78DF5375F5C}"/>
                </a:ext>
              </a:extLst>
            </p:cNvPr>
            <p:cNvSpPr txBox="1">
              <a:spLocks noChangeArrowheads="1"/>
            </p:cNvSpPr>
            <p:nvPr/>
          </p:nvSpPr>
          <p:spPr bwMode="auto">
            <a:xfrm>
              <a:off x="3888" y="480"/>
              <a:ext cx="63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1800"/>
                <a:t>DL </a:t>
              </a:r>
            </a:p>
            <a:p>
              <a:pPr algn="ctr" eaLnBrk="1" hangingPunct="1"/>
              <a:r>
                <a:rPr lang="en-US" altLang="en-US" sz="1800"/>
                <a:t>Designer</a:t>
              </a:r>
            </a:p>
          </p:txBody>
        </p:sp>
        <p:grpSp>
          <p:nvGrpSpPr>
            <p:cNvPr id="2585626" name="Group 26">
              <a:extLst>
                <a:ext uri="{FF2B5EF4-FFF2-40B4-BE49-F238E27FC236}">
                  <a16:creationId xmlns:a16="http://schemas.microsoft.com/office/drawing/2014/main" id="{B752AB24-7C0C-7B4E-8313-BFC6C4D93A72}"/>
                </a:ext>
              </a:extLst>
            </p:cNvPr>
            <p:cNvGrpSpPr>
              <a:grpSpLocks/>
            </p:cNvGrpSpPr>
            <p:nvPr/>
          </p:nvGrpSpPr>
          <p:grpSpPr bwMode="auto">
            <a:xfrm>
              <a:off x="2392" y="1264"/>
              <a:ext cx="576" cy="576"/>
              <a:chOff x="3736" y="438"/>
              <a:chExt cx="624" cy="624"/>
            </a:xfrm>
          </p:grpSpPr>
          <p:sp>
            <p:nvSpPr>
              <p:cNvPr id="2585627" name="AutoShape 27">
                <a:extLst>
                  <a:ext uri="{FF2B5EF4-FFF2-40B4-BE49-F238E27FC236}">
                    <a16:creationId xmlns:a16="http://schemas.microsoft.com/office/drawing/2014/main" id="{9B9AE722-46C8-4B4A-90D1-FF6EDE52D47B}"/>
                  </a:ext>
                </a:extLst>
              </p:cNvPr>
              <p:cNvSpPr>
                <a:spLocks noChangeArrowheads="1"/>
              </p:cNvSpPr>
              <p:nvPr/>
            </p:nvSpPr>
            <p:spPr bwMode="auto">
              <a:xfrm>
                <a:off x="3744" y="438"/>
                <a:ext cx="576" cy="624"/>
              </a:xfrm>
              <a:prstGeom prst="foldedCorner">
                <a:avLst>
                  <a:gd name="adj" fmla="val 125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28" name="Text Box 28">
                <a:extLst>
                  <a:ext uri="{FF2B5EF4-FFF2-40B4-BE49-F238E27FC236}">
                    <a16:creationId xmlns:a16="http://schemas.microsoft.com/office/drawing/2014/main" id="{472DF24D-6737-C644-9DC5-1E9B380AE3C2}"/>
                  </a:ext>
                </a:extLst>
              </p:cNvPr>
              <p:cNvSpPr txBox="1">
                <a:spLocks noChangeArrowheads="1"/>
              </p:cNvSpPr>
              <p:nvPr/>
            </p:nvSpPr>
            <p:spPr bwMode="auto">
              <a:xfrm>
                <a:off x="3736" y="480"/>
                <a:ext cx="624" cy="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1600" b="1"/>
                  <a:t>5SL </a:t>
                </a:r>
              </a:p>
              <a:p>
                <a:pPr algn="ctr" eaLnBrk="1" hangingPunct="1"/>
                <a:r>
                  <a:rPr lang="en-US" altLang="en-US" sz="1600" b="1"/>
                  <a:t>DL</a:t>
                </a:r>
              </a:p>
              <a:p>
                <a:pPr algn="ctr" eaLnBrk="1" hangingPunct="1"/>
                <a:r>
                  <a:rPr lang="en-US" altLang="en-US" sz="1600" b="1"/>
                  <a:t>Models</a:t>
                </a:r>
              </a:p>
            </p:txBody>
          </p:sp>
        </p:grpSp>
        <p:grpSp>
          <p:nvGrpSpPr>
            <p:cNvPr id="2585629" name="Group 29">
              <a:extLst>
                <a:ext uri="{FF2B5EF4-FFF2-40B4-BE49-F238E27FC236}">
                  <a16:creationId xmlns:a16="http://schemas.microsoft.com/office/drawing/2014/main" id="{035C9B37-EF3D-B84E-8F0D-6B2247C6C862}"/>
                </a:ext>
              </a:extLst>
            </p:cNvPr>
            <p:cNvGrpSpPr>
              <a:grpSpLocks/>
            </p:cNvGrpSpPr>
            <p:nvPr/>
          </p:nvGrpSpPr>
          <p:grpSpPr bwMode="auto">
            <a:xfrm>
              <a:off x="2064" y="2160"/>
              <a:ext cx="1056" cy="816"/>
              <a:chOff x="2064" y="2160"/>
              <a:chExt cx="1056" cy="816"/>
            </a:xfrm>
          </p:grpSpPr>
          <p:sp>
            <p:nvSpPr>
              <p:cNvPr id="2585630" name="AutoShape 30">
                <a:extLst>
                  <a:ext uri="{FF2B5EF4-FFF2-40B4-BE49-F238E27FC236}">
                    <a16:creationId xmlns:a16="http://schemas.microsoft.com/office/drawing/2014/main" id="{432B5494-46CF-A540-835E-BDD55CAC4AE9}"/>
                  </a:ext>
                </a:extLst>
              </p:cNvPr>
              <p:cNvSpPr>
                <a:spLocks noChangeArrowheads="1"/>
              </p:cNvSpPr>
              <p:nvPr/>
            </p:nvSpPr>
            <p:spPr bwMode="auto">
              <a:xfrm>
                <a:off x="2064" y="2160"/>
                <a:ext cx="1056" cy="816"/>
              </a:xfrm>
              <a:prstGeom prst="cube">
                <a:avLst>
                  <a:gd name="adj"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31" name="Text Box 31">
                <a:extLst>
                  <a:ext uri="{FF2B5EF4-FFF2-40B4-BE49-F238E27FC236}">
                    <a16:creationId xmlns:a16="http://schemas.microsoft.com/office/drawing/2014/main" id="{B1FA789B-4690-8748-B913-B2D8966C5FE5}"/>
                  </a:ext>
                </a:extLst>
              </p:cNvPr>
              <p:cNvSpPr txBox="1">
                <a:spLocks noChangeArrowheads="1"/>
              </p:cNvSpPr>
              <p:nvPr/>
            </p:nvSpPr>
            <p:spPr bwMode="auto">
              <a:xfrm>
                <a:off x="2088" y="2512"/>
                <a:ext cx="8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2400" dirty="0"/>
                  <a:t>5SLGen</a:t>
                </a:r>
                <a:r>
                  <a:rPr lang="en-US" altLang="en-US" sz="2000" dirty="0"/>
                  <a:t>     </a:t>
                </a:r>
              </a:p>
            </p:txBody>
          </p:sp>
        </p:grpSp>
        <p:grpSp>
          <p:nvGrpSpPr>
            <p:cNvPr id="2585632" name="Group 32">
              <a:extLst>
                <a:ext uri="{FF2B5EF4-FFF2-40B4-BE49-F238E27FC236}">
                  <a16:creationId xmlns:a16="http://schemas.microsoft.com/office/drawing/2014/main" id="{23CC478B-327F-744F-9E2D-6DF943FA7C93}"/>
                </a:ext>
              </a:extLst>
            </p:cNvPr>
            <p:cNvGrpSpPr>
              <a:grpSpLocks/>
            </p:cNvGrpSpPr>
            <p:nvPr/>
          </p:nvGrpSpPr>
          <p:grpSpPr bwMode="auto">
            <a:xfrm>
              <a:off x="3712" y="384"/>
              <a:ext cx="192" cy="480"/>
              <a:chOff x="336" y="336"/>
              <a:chExt cx="192" cy="480"/>
            </a:xfrm>
          </p:grpSpPr>
          <p:sp>
            <p:nvSpPr>
              <p:cNvPr id="2585633" name="Oval 33">
                <a:extLst>
                  <a:ext uri="{FF2B5EF4-FFF2-40B4-BE49-F238E27FC236}">
                    <a16:creationId xmlns:a16="http://schemas.microsoft.com/office/drawing/2014/main" id="{1DB06092-7B84-AD46-9811-8CE04CC5CB54}"/>
                  </a:ext>
                </a:extLst>
              </p:cNvPr>
              <p:cNvSpPr>
                <a:spLocks noChangeArrowheads="1"/>
              </p:cNvSpPr>
              <p:nvPr/>
            </p:nvSpPr>
            <p:spPr bwMode="auto">
              <a:xfrm>
                <a:off x="336" y="336"/>
                <a:ext cx="192" cy="1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34" name="Line 34">
                <a:extLst>
                  <a:ext uri="{FF2B5EF4-FFF2-40B4-BE49-F238E27FC236}">
                    <a16:creationId xmlns:a16="http://schemas.microsoft.com/office/drawing/2014/main" id="{21A709A9-D23E-034E-AEF3-167423551142}"/>
                  </a:ext>
                </a:extLst>
              </p:cNvPr>
              <p:cNvSpPr>
                <a:spLocks noChangeShapeType="1"/>
              </p:cNvSpPr>
              <p:nvPr/>
            </p:nvSpPr>
            <p:spPr bwMode="auto">
              <a:xfrm>
                <a:off x="432" y="52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35" name="Line 35">
                <a:extLst>
                  <a:ext uri="{FF2B5EF4-FFF2-40B4-BE49-F238E27FC236}">
                    <a16:creationId xmlns:a16="http://schemas.microsoft.com/office/drawing/2014/main" id="{191F8E8D-EFFD-E04A-AE5F-20C8FE5F6359}"/>
                  </a:ext>
                </a:extLst>
              </p:cNvPr>
              <p:cNvSpPr>
                <a:spLocks noChangeShapeType="1"/>
              </p:cNvSpPr>
              <p:nvPr/>
            </p:nvSpPr>
            <p:spPr bwMode="auto">
              <a:xfrm>
                <a:off x="432"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36" name="Line 36">
                <a:extLst>
                  <a:ext uri="{FF2B5EF4-FFF2-40B4-BE49-F238E27FC236}">
                    <a16:creationId xmlns:a16="http://schemas.microsoft.com/office/drawing/2014/main" id="{AE205281-6B92-E047-9AE3-28FF9220BE22}"/>
                  </a:ext>
                </a:extLst>
              </p:cNvPr>
              <p:cNvSpPr>
                <a:spLocks noChangeShapeType="1"/>
              </p:cNvSpPr>
              <p:nvPr/>
            </p:nvSpPr>
            <p:spPr bwMode="auto">
              <a:xfrm flipH="1">
                <a:off x="336"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37" name="Line 37">
                <a:extLst>
                  <a:ext uri="{FF2B5EF4-FFF2-40B4-BE49-F238E27FC236}">
                    <a16:creationId xmlns:a16="http://schemas.microsoft.com/office/drawing/2014/main" id="{9D637DF1-BCC8-3F4A-AA51-13DCBEEC9851}"/>
                  </a:ext>
                </a:extLst>
              </p:cNvPr>
              <p:cNvSpPr>
                <a:spLocks noChangeShapeType="1"/>
              </p:cNvSpPr>
              <p:nvPr/>
            </p:nvSpPr>
            <p:spPr bwMode="auto">
              <a:xfrm flipH="1">
                <a:off x="336"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38" name="Line 38">
                <a:extLst>
                  <a:ext uri="{FF2B5EF4-FFF2-40B4-BE49-F238E27FC236}">
                    <a16:creationId xmlns:a16="http://schemas.microsoft.com/office/drawing/2014/main" id="{109CF267-3092-9644-9BFB-7F638C523C01}"/>
                  </a:ext>
                </a:extLst>
              </p:cNvPr>
              <p:cNvSpPr>
                <a:spLocks noChangeShapeType="1"/>
              </p:cNvSpPr>
              <p:nvPr/>
            </p:nvSpPr>
            <p:spPr bwMode="auto">
              <a:xfrm>
                <a:off x="432"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85639" name="Text Box 39">
              <a:extLst>
                <a:ext uri="{FF2B5EF4-FFF2-40B4-BE49-F238E27FC236}">
                  <a16:creationId xmlns:a16="http://schemas.microsoft.com/office/drawing/2014/main" id="{DB29B84F-AE7D-A24C-9506-5DF288DCF59A}"/>
                </a:ext>
              </a:extLst>
            </p:cNvPr>
            <p:cNvSpPr txBox="1">
              <a:spLocks noChangeArrowheads="1"/>
            </p:cNvSpPr>
            <p:nvPr/>
          </p:nvSpPr>
          <p:spPr bwMode="auto">
            <a:xfrm>
              <a:off x="3656" y="1172"/>
              <a:ext cx="77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b="1"/>
                <a:t>Practitioner</a:t>
              </a:r>
            </a:p>
          </p:txBody>
        </p:sp>
        <p:sp>
          <p:nvSpPr>
            <p:cNvPr id="2585640" name="Line 40">
              <a:extLst>
                <a:ext uri="{FF2B5EF4-FFF2-40B4-BE49-F238E27FC236}">
                  <a16:creationId xmlns:a16="http://schemas.microsoft.com/office/drawing/2014/main" id="{9219B789-B3BF-0540-A66C-AA76513C05C8}"/>
                </a:ext>
              </a:extLst>
            </p:cNvPr>
            <p:cNvSpPr>
              <a:spLocks noChangeShapeType="1"/>
            </p:cNvSpPr>
            <p:nvPr/>
          </p:nvSpPr>
          <p:spPr bwMode="auto">
            <a:xfrm flipV="1">
              <a:off x="4032" y="1712"/>
              <a:ext cx="0" cy="352"/>
            </a:xfrm>
            <a:prstGeom prst="line">
              <a:avLst/>
            </a:prstGeom>
            <a:noFill/>
            <a:ln w="15875">
              <a:solidFill>
                <a:schemeClr val="tx1"/>
              </a:solidFill>
              <a:prstDash val="dash"/>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41" name="AutoShape 41">
              <a:extLst>
                <a:ext uri="{FF2B5EF4-FFF2-40B4-BE49-F238E27FC236}">
                  <a16:creationId xmlns:a16="http://schemas.microsoft.com/office/drawing/2014/main" id="{33C7E570-941E-DF43-A5E0-5527CA977744}"/>
                </a:ext>
              </a:extLst>
            </p:cNvPr>
            <p:cNvSpPr>
              <a:spLocks noChangeArrowheads="1"/>
            </p:cNvSpPr>
            <p:nvPr/>
          </p:nvSpPr>
          <p:spPr bwMode="auto">
            <a:xfrm rot="-10797448">
              <a:off x="3168" y="2400"/>
              <a:ext cx="429" cy="192"/>
            </a:xfrm>
            <a:prstGeom prst="leftArrow">
              <a:avLst>
                <a:gd name="adj1" fmla="val 50000"/>
                <a:gd name="adj2" fmla="val 55859"/>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85642" name="Group 42">
              <a:extLst>
                <a:ext uri="{FF2B5EF4-FFF2-40B4-BE49-F238E27FC236}">
                  <a16:creationId xmlns:a16="http://schemas.microsoft.com/office/drawing/2014/main" id="{09DBC680-4C10-B440-9DA8-2E1774B2EB8F}"/>
                </a:ext>
              </a:extLst>
            </p:cNvPr>
            <p:cNvGrpSpPr>
              <a:grpSpLocks/>
            </p:cNvGrpSpPr>
            <p:nvPr/>
          </p:nvGrpSpPr>
          <p:grpSpPr bwMode="auto">
            <a:xfrm>
              <a:off x="5240" y="2312"/>
              <a:ext cx="192" cy="480"/>
              <a:chOff x="336" y="336"/>
              <a:chExt cx="192" cy="480"/>
            </a:xfrm>
          </p:grpSpPr>
          <p:sp>
            <p:nvSpPr>
              <p:cNvPr id="2585643" name="Oval 43">
                <a:extLst>
                  <a:ext uri="{FF2B5EF4-FFF2-40B4-BE49-F238E27FC236}">
                    <a16:creationId xmlns:a16="http://schemas.microsoft.com/office/drawing/2014/main" id="{51752EC2-5B5A-EC4D-BF4B-A8F5C821DD37}"/>
                  </a:ext>
                </a:extLst>
              </p:cNvPr>
              <p:cNvSpPr>
                <a:spLocks noChangeArrowheads="1"/>
              </p:cNvSpPr>
              <p:nvPr/>
            </p:nvSpPr>
            <p:spPr bwMode="auto">
              <a:xfrm>
                <a:off x="336" y="336"/>
                <a:ext cx="192" cy="1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44" name="Line 44">
                <a:extLst>
                  <a:ext uri="{FF2B5EF4-FFF2-40B4-BE49-F238E27FC236}">
                    <a16:creationId xmlns:a16="http://schemas.microsoft.com/office/drawing/2014/main" id="{890C6F39-79EC-CA41-BEAA-E364FC42B55D}"/>
                  </a:ext>
                </a:extLst>
              </p:cNvPr>
              <p:cNvSpPr>
                <a:spLocks noChangeShapeType="1"/>
              </p:cNvSpPr>
              <p:nvPr/>
            </p:nvSpPr>
            <p:spPr bwMode="auto">
              <a:xfrm>
                <a:off x="432" y="52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45" name="Line 45">
                <a:extLst>
                  <a:ext uri="{FF2B5EF4-FFF2-40B4-BE49-F238E27FC236}">
                    <a16:creationId xmlns:a16="http://schemas.microsoft.com/office/drawing/2014/main" id="{74003672-29D5-0E4C-B0C9-5CEFB5E303CF}"/>
                  </a:ext>
                </a:extLst>
              </p:cNvPr>
              <p:cNvSpPr>
                <a:spLocks noChangeShapeType="1"/>
              </p:cNvSpPr>
              <p:nvPr/>
            </p:nvSpPr>
            <p:spPr bwMode="auto">
              <a:xfrm>
                <a:off x="432"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46" name="Line 46">
                <a:extLst>
                  <a:ext uri="{FF2B5EF4-FFF2-40B4-BE49-F238E27FC236}">
                    <a16:creationId xmlns:a16="http://schemas.microsoft.com/office/drawing/2014/main" id="{8476A08A-9EC2-BC43-95AB-EA0D4D7C1E9B}"/>
                  </a:ext>
                </a:extLst>
              </p:cNvPr>
              <p:cNvSpPr>
                <a:spLocks noChangeShapeType="1"/>
              </p:cNvSpPr>
              <p:nvPr/>
            </p:nvSpPr>
            <p:spPr bwMode="auto">
              <a:xfrm flipH="1">
                <a:off x="336"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47" name="Line 47">
                <a:extLst>
                  <a:ext uri="{FF2B5EF4-FFF2-40B4-BE49-F238E27FC236}">
                    <a16:creationId xmlns:a16="http://schemas.microsoft.com/office/drawing/2014/main" id="{48585A05-3FDD-294C-A42D-68EFBC5BFF42}"/>
                  </a:ext>
                </a:extLst>
              </p:cNvPr>
              <p:cNvSpPr>
                <a:spLocks noChangeShapeType="1"/>
              </p:cNvSpPr>
              <p:nvPr/>
            </p:nvSpPr>
            <p:spPr bwMode="auto">
              <a:xfrm flipH="1">
                <a:off x="336"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48" name="Line 48">
                <a:extLst>
                  <a:ext uri="{FF2B5EF4-FFF2-40B4-BE49-F238E27FC236}">
                    <a16:creationId xmlns:a16="http://schemas.microsoft.com/office/drawing/2014/main" id="{93F59722-4F88-1846-A5A7-0E88A1211483}"/>
                  </a:ext>
                </a:extLst>
              </p:cNvPr>
              <p:cNvSpPr>
                <a:spLocks noChangeShapeType="1"/>
              </p:cNvSpPr>
              <p:nvPr/>
            </p:nvSpPr>
            <p:spPr bwMode="auto">
              <a:xfrm>
                <a:off x="432"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85649" name="Text Box 49">
              <a:extLst>
                <a:ext uri="{FF2B5EF4-FFF2-40B4-BE49-F238E27FC236}">
                  <a16:creationId xmlns:a16="http://schemas.microsoft.com/office/drawing/2014/main" id="{D975C540-1B35-CF4C-B114-89F3F8E1555F}"/>
                </a:ext>
              </a:extLst>
            </p:cNvPr>
            <p:cNvSpPr txBox="1">
              <a:spLocks noChangeArrowheads="1"/>
            </p:cNvSpPr>
            <p:nvPr/>
          </p:nvSpPr>
          <p:spPr bwMode="auto">
            <a:xfrm>
              <a:off x="4848" y="2121"/>
              <a:ext cx="7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800"/>
                <a:t>Researcher</a:t>
              </a:r>
            </a:p>
          </p:txBody>
        </p:sp>
        <p:grpSp>
          <p:nvGrpSpPr>
            <p:cNvPr id="2585650" name="Group 50">
              <a:extLst>
                <a:ext uri="{FF2B5EF4-FFF2-40B4-BE49-F238E27FC236}">
                  <a16:creationId xmlns:a16="http://schemas.microsoft.com/office/drawing/2014/main" id="{65D64694-431F-D343-B485-DAFB83BB9C8A}"/>
                </a:ext>
              </a:extLst>
            </p:cNvPr>
            <p:cNvGrpSpPr>
              <a:grpSpLocks/>
            </p:cNvGrpSpPr>
            <p:nvPr/>
          </p:nvGrpSpPr>
          <p:grpSpPr bwMode="auto">
            <a:xfrm>
              <a:off x="3408" y="2088"/>
              <a:ext cx="1448" cy="840"/>
              <a:chOff x="3784" y="1776"/>
              <a:chExt cx="1448" cy="840"/>
            </a:xfrm>
          </p:grpSpPr>
          <p:sp>
            <p:nvSpPr>
              <p:cNvPr id="2585651" name="Line 51">
                <a:extLst>
                  <a:ext uri="{FF2B5EF4-FFF2-40B4-BE49-F238E27FC236}">
                    <a16:creationId xmlns:a16="http://schemas.microsoft.com/office/drawing/2014/main" id="{0F7CE1DA-0468-9D4B-9363-ED73DF9976EC}"/>
                  </a:ext>
                </a:extLst>
              </p:cNvPr>
              <p:cNvSpPr>
                <a:spLocks noChangeShapeType="1"/>
              </p:cNvSpPr>
              <p:nvPr/>
            </p:nvSpPr>
            <p:spPr bwMode="auto">
              <a:xfrm>
                <a:off x="4368" y="1776"/>
                <a:ext cx="864" cy="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52" name="Line 52">
                <a:extLst>
                  <a:ext uri="{FF2B5EF4-FFF2-40B4-BE49-F238E27FC236}">
                    <a16:creationId xmlns:a16="http://schemas.microsoft.com/office/drawing/2014/main" id="{7A07E3EB-A9C0-7147-9E82-0E01E2E9A148}"/>
                  </a:ext>
                </a:extLst>
              </p:cNvPr>
              <p:cNvSpPr>
                <a:spLocks noChangeShapeType="1"/>
              </p:cNvSpPr>
              <p:nvPr/>
            </p:nvSpPr>
            <p:spPr bwMode="auto">
              <a:xfrm flipV="1">
                <a:off x="4968" y="2256"/>
                <a:ext cx="247" cy="3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53" name="AutoShape 53">
                <a:extLst>
                  <a:ext uri="{FF2B5EF4-FFF2-40B4-BE49-F238E27FC236}">
                    <a16:creationId xmlns:a16="http://schemas.microsoft.com/office/drawing/2014/main" id="{BC85DDA9-9521-4240-A684-FAA39BFAF513}"/>
                  </a:ext>
                </a:extLst>
              </p:cNvPr>
              <p:cNvSpPr>
                <a:spLocks noChangeArrowheads="1"/>
              </p:cNvSpPr>
              <p:nvPr/>
            </p:nvSpPr>
            <p:spPr bwMode="auto">
              <a:xfrm>
                <a:off x="3784" y="1776"/>
                <a:ext cx="1177" cy="816"/>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54" name="Text Box 54">
                <a:extLst>
                  <a:ext uri="{FF2B5EF4-FFF2-40B4-BE49-F238E27FC236}">
                    <a16:creationId xmlns:a16="http://schemas.microsoft.com/office/drawing/2014/main" id="{1FC53AFB-5816-3944-9731-18F77FAFF44F}"/>
                  </a:ext>
                </a:extLst>
              </p:cNvPr>
              <p:cNvSpPr txBox="1">
                <a:spLocks noChangeArrowheads="1"/>
              </p:cNvSpPr>
              <p:nvPr/>
            </p:nvSpPr>
            <p:spPr bwMode="auto">
              <a:xfrm>
                <a:off x="4016" y="2096"/>
                <a:ext cx="74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1600" b="1"/>
                  <a:t>Tailored</a:t>
                </a:r>
              </a:p>
              <a:p>
                <a:pPr algn="ctr" eaLnBrk="1" hangingPunct="1"/>
                <a:r>
                  <a:rPr lang="en-US" altLang="en-US" sz="1600" b="1"/>
                  <a:t>DL Services</a:t>
                </a:r>
                <a:endParaRPr lang="en-US" altLang="en-US" sz="2000"/>
              </a:p>
            </p:txBody>
          </p:sp>
        </p:grpSp>
        <p:grpSp>
          <p:nvGrpSpPr>
            <p:cNvPr id="2585655" name="Group 55">
              <a:extLst>
                <a:ext uri="{FF2B5EF4-FFF2-40B4-BE49-F238E27FC236}">
                  <a16:creationId xmlns:a16="http://schemas.microsoft.com/office/drawing/2014/main" id="{47AD5B80-3723-7E4A-9BB5-55956668497B}"/>
                </a:ext>
              </a:extLst>
            </p:cNvPr>
            <p:cNvGrpSpPr>
              <a:grpSpLocks/>
            </p:cNvGrpSpPr>
            <p:nvPr/>
          </p:nvGrpSpPr>
          <p:grpSpPr bwMode="auto">
            <a:xfrm>
              <a:off x="4712" y="1568"/>
              <a:ext cx="192" cy="480"/>
              <a:chOff x="336" y="336"/>
              <a:chExt cx="192" cy="480"/>
            </a:xfrm>
          </p:grpSpPr>
          <p:sp>
            <p:nvSpPr>
              <p:cNvPr id="2585656" name="Oval 56">
                <a:extLst>
                  <a:ext uri="{FF2B5EF4-FFF2-40B4-BE49-F238E27FC236}">
                    <a16:creationId xmlns:a16="http://schemas.microsoft.com/office/drawing/2014/main" id="{BE92F59C-F6C5-0D44-884D-2D1109C2A02F}"/>
                  </a:ext>
                </a:extLst>
              </p:cNvPr>
              <p:cNvSpPr>
                <a:spLocks noChangeArrowheads="1"/>
              </p:cNvSpPr>
              <p:nvPr/>
            </p:nvSpPr>
            <p:spPr bwMode="auto">
              <a:xfrm>
                <a:off x="336" y="336"/>
                <a:ext cx="192" cy="1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57" name="Line 57">
                <a:extLst>
                  <a:ext uri="{FF2B5EF4-FFF2-40B4-BE49-F238E27FC236}">
                    <a16:creationId xmlns:a16="http://schemas.microsoft.com/office/drawing/2014/main" id="{6C2D4951-5385-8541-8156-75B46364FF64}"/>
                  </a:ext>
                </a:extLst>
              </p:cNvPr>
              <p:cNvSpPr>
                <a:spLocks noChangeShapeType="1"/>
              </p:cNvSpPr>
              <p:nvPr/>
            </p:nvSpPr>
            <p:spPr bwMode="auto">
              <a:xfrm>
                <a:off x="432" y="52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58" name="Line 58">
                <a:extLst>
                  <a:ext uri="{FF2B5EF4-FFF2-40B4-BE49-F238E27FC236}">
                    <a16:creationId xmlns:a16="http://schemas.microsoft.com/office/drawing/2014/main" id="{E0582234-FFDE-7144-8AF5-C80BE7B68D19}"/>
                  </a:ext>
                </a:extLst>
              </p:cNvPr>
              <p:cNvSpPr>
                <a:spLocks noChangeShapeType="1"/>
              </p:cNvSpPr>
              <p:nvPr/>
            </p:nvSpPr>
            <p:spPr bwMode="auto">
              <a:xfrm>
                <a:off x="432"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59" name="Line 59">
                <a:extLst>
                  <a:ext uri="{FF2B5EF4-FFF2-40B4-BE49-F238E27FC236}">
                    <a16:creationId xmlns:a16="http://schemas.microsoft.com/office/drawing/2014/main" id="{D4A1B54E-5A75-7440-BAA8-78ABCB92BAE9}"/>
                  </a:ext>
                </a:extLst>
              </p:cNvPr>
              <p:cNvSpPr>
                <a:spLocks noChangeShapeType="1"/>
              </p:cNvSpPr>
              <p:nvPr/>
            </p:nvSpPr>
            <p:spPr bwMode="auto">
              <a:xfrm flipH="1">
                <a:off x="336" y="720"/>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60" name="Line 60">
                <a:extLst>
                  <a:ext uri="{FF2B5EF4-FFF2-40B4-BE49-F238E27FC236}">
                    <a16:creationId xmlns:a16="http://schemas.microsoft.com/office/drawing/2014/main" id="{2A705D6E-10E5-0942-94D1-01D594D0997A}"/>
                  </a:ext>
                </a:extLst>
              </p:cNvPr>
              <p:cNvSpPr>
                <a:spLocks noChangeShapeType="1"/>
              </p:cNvSpPr>
              <p:nvPr/>
            </p:nvSpPr>
            <p:spPr bwMode="auto">
              <a:xfrm flipH="1">
                <a:off x="336"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61" name="Line 61">
                <a:extLst>
                  <a:ext uri="{FF2B5EF4-FFF2-40B4-BE49-F238E27FC236}">
                    <a16:creationId xmlns:a16="http://schemas.microsoft.com/office/drawing/2014/main" id="{1B48256B-2233-894C-A388-81F6AED95C32}"/>
                  </a:ext>
                </a:extLst>
              </p:cNvPr>
              <p:cNvSpPr>
                <a:spLocks noChangeShapeType="1"/>
              </p:cNvSpPr>
              <p:nvPr/>
            </p:nvSpPr>
            <p:spPr bwMode="auto">
              <a:xfrm>
                <a:off x="432" y="576"/>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85662" name="Text Box 62">
              <a:extLst>
                <a:ext uri="{FF2B5EF4-FFF2-40B4-BE49-F238E27FC236}">
                  <a16:creationId xmlns:a16="http://schemas.microsoft.com/office/drawing/2014/main" id="{F06CB308-D5A8-3C49-94B0-676526CFB522}"/>
                </a:ext>
              </a:extLst>
            </p:cNvPr>
            <p:cNvSpPr txBox="1">
              <a:spLocks noChangeArrowheads="1"/>
            </p:cNvSpPr>
            <p:nvPr/>
          </p:nvSpPr>
          <p:spPr bwMode="auto">
            <a:xfrm>
              <a:off x="4584" y="1384"/>
              <a:ext cx="56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b="1"/>
                <a:t>Teacher</a:t>
              </a:r>
            </a:p>
          </p:txBody>
        </p:sp>
        <p:sp>
          <p:nvSpPr>
            <p:cNvPr id="2585663" name="AutoShape 63">
              <a:extLst>
                <a:ext uri="{FF2B5EF4-FFF2-40B4-BE49-F238E27FC236}">
                  <a16:creationId xmlns:a16="http://schemas.microsoft.com/office/drawing/2014/main" id="{BE9F64A7-5D45-D043-9BD4-7A93119F3151}"/>
                </a:ext>
              </a:extLst>
            </p:cNvPr>
            <p:cNvSpPr>
              <a:spLocks noChangeArrowheads="1"/>
            </p:cNvSpPr>
            <p:nvPr/>
          </p:nvSpPr>
          <p:spPr bwMode="auto">
            <a:xfrm>
              <a:off x="528" y="1776"/>
              <a:ext cx="1104" cy="1440"/>
            </a:xfrm>
            <a:prstGeom prst="can">
              <a:avLst>
                <a:gd name="adj" fmla="val 3260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64" name="Text Box 64">
              <a:extLst>
                <a:ext uri="{FF2B5EF4-FFF2-40B4-BE49-F238E27FC236}">
                  <a16:creationId xmlns:a16="http://schemas.microsoft.com/office/drawing/2014/main" id="{DDD8385A-CEC4-6147-B411-CFF41267746C}"/>
                </a:ext>
              </a:extLst>
            </p:cNvPr>
            <p:cNvSpPr txBox="1">
              <a:spLocks noChangeArrowheads="1"/>
            </p:cNvSpPr>
            <p:nvPr/>
          </p:nvSpPr>
          <p:spPr bwMode="auto">
            <a:xfrm>
              <a:off x="496" y="1728"/>
              <a:ext cx="1056" cy="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2000"/>
                <a:t>   c</a:t>
              </a:r>
              <a:r>
                <a:rPr lang="en-US" altLang="en-US" sz="1800"/>
                <a:t>omponent</a:t>
              </a:r>
            </a:p>
            <a:p>
              <a:pPr algn="ctr" eaLnBrk="1" hangingPunct="1"/>
              <a:r>
                <a:rPr lang="en-US" altLang="en-US" sz="1800"/>
                <a:t>  pool</a:t>
              </a:r>
              <a:endParaRPr lang="en-US" altLang="en-US" sz="1800" baseline="-25000"/>
            </a:p>
          </p:txBody>
        </p:sp>
        <p:sp>
          <p:nvSpPr>
            <p:cNvPr id="2585665" name="Text Box 65">
              <a:extLst>
                <a:ext uri="{FF2B5EF4-FFF2-40B4-BE49-F238E27FC236}">
                  <a16:creationId xmlns:a16="http://schemas.microsoft.com/office/drawing/2014/main" id="{26187619-BC2F-E643-B71D-919266DE2FB6}"/>
                </a:ext>
              </a:extLst>
            </p:cNvPr>
            <p:cNvSpPr txBox="1">
              <a:spLocks noChangeArrowheads="1"/>
            </p:cNvSpPr>
            <p:nvPr/>
          </p:nvSpPr>
          <p:spPr bwMode="auto">
            <a:xfrm>
              <a:off x="720" y="2210"/>
              <a:ext cx="1056" cy="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400" b="1"/>
                <a:t>ODLSearch,</a:t>
              </a:r>
            </a:p>
            <a:p>
              <a:pPr eaLnBrk="1" hangingPunct="1"/>
              <a:r>
                <a:rPr lang="en-US" altLang="en-US" sz="1400" b="1"/>
                <a:t>ODLBrowse,</a:t>
              </a:r>
            </a:p>
            <a:p>
              <a:pPr eaLnBrk="1" hangingPunct="1"/>
              <a:r>
                <a:rPr lang="en-US" altLang="en-US" sz="1400" b="1"/>
                <a:t>ODLRate,</a:t>
              </a:r>
            </a:p>
            <a:p>
              <a:pPr eaLnBrk="1" hangingPunct="1"/>
              <a:r>
                <a:rPr lang="en-US" altLang="en-US" sz="1400" b="1"/>
                <a:t>ODLReview,</a:t>
              </a:r>
            </a:p>
            <a:p>
              <a:pPr algn="ctr" eaLnBrk="1" hangingPunct="1"/>
              <a:r>
                <a:rPr lang="en-US" altLang="en-US" sz="1400" b="1"/>
                <a:t>…….</a:t>
              </a:r>
            </a:p>
            <a:p>
              <a:pPr algn="ctr" eaLnBrk="1" hangingPunct="1"/>
              <a:endParaRPr lang="en-US" altLang="en-US" sz="1400" b="1"/>
            </a:p>
          </p:txBody>
        </p:sp>
        <p:sp>
          <p:nvSpPr>
            <p:cNvPr id="2585666" name="Line 66">
              <a:extLst>
                <a:ext uri="{FF2B5EF4-FFF2-40B4-BE49-F238E27FC236}">
                  <a16:creationId xmlns:a16="http://schemas.microsoft.com/office/drawing/2014/main" id="{E5E751D7-6B2C-C34D-B53E-34F5F5644E29}"/>
                </a:ext>
              </a:extLst>
            </p:cNvPr>
            <p:cNvSpPr>
              <a:spLocks noChangeShapeType="1"/>
            </p:cNvSpPr>
            <p:nvPr/>
          </p:nvSpPr>
          <p:spPr bwMode="auto">
            <a:xfrm rot="2231760" flipV="1">
              <a:off x="4572" y="1952"/>
              <a:ext cx="1" cy="384"/>
            </a:xfrm>
            <a:prstGeom prst="line">
              <a:avLst/>
            </a:prstGeom>
            <a:noFill/>
            <a:ln w="15875">
              <a:solidFill>
                <a:schemeClr val="tx1"/>
              </a:solidFill>
              <a:prstDash val="dash"/>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67" name="AutoShape 67">
              <a:extLst>
                <a:ext uri="{FF2B5EF4-FFF2-40B4-BE49-F238E27FC236}">
                  <a16:creationId xmlns:a16="http://schemas.microsoft.com/office/drawing/2014/main" id="{0D9CA142-4B92-6F49-A2D1-0DC46242106F}"/>
                </a:ext>
              </a:extLst>
            </p:cNvPr>
            <p:cNvSpPr>
              <a:spLocks noChangeArrowheads="1"/>
            </p:cNvSpPr>
            <p:nvPr/>
          </p:nvSpPr>
          <p:spPr bwMode="auto">
            <a:xfrm>
              <a:off x="1632" y="2480"/>
              <a:ext cx="372" cy="210"/>
            </a:xfrm>
            <a:prstGeom prst="rightArrow">
              <a:avLst>
                <a:gd name="adj1" fmla="val 50000"/>
                <a:gd name="adj2" fmla="val 4428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68" name="AutoShape 68">
              <a:extLst>
                <a:ext uri="{FF2B5EF4-FFF2-40B4-BE49-F238E27FC236}">
                  <a16:creationId xmlns:a16="http://schemas.microsoft.com/office/drawing/2014/main" id="{BA377405-E90A-0342-9687-82AB479FBC48}"/>
                </a:ext>
              </a:extLst>
            </p:cNvPr>
            <p:cNvSpPr>
              <a:spLocks noChangeArrowheads="1"/>
            </p:cNvSpPr>
            <p:nvPr/>
          </p:nvSpPr>
          <p:spPr bwMode="auto">
            <a:xfrm>
              <a:off x="2560" y="992"/>
              <a:ext cx="192" cy="248"/>
            </a:xfrm>
            <a:prstGeom prst="downArrow">
              <a:avLst>
                <a:gd name="adj1" fmla="val 50000"/>
                <a:gd name="adj2" fmla="val 32292"/>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69" name="AutoShape 69">
              <a:extLst>
                <a:ext uri="{FF2B5EF4-FFF2-40B4-BE49-F238E27FC236}">
                  <a16:creationId xmlns:a16="http://schemas.microsoft.com/office/drawing/2014/main" id="{F89C1303-8B72-6E4A-8358-F855B8F4D572}"/>
                </a:ext>
              </a:extLst>
            </p:cNvPr>
            <p:cNvSpPr>
              <a:spLocks noChangeArrowheads="1"/>
            </p:cNvSpPr>
            <p:nvPr/>
          </p:nvSpPr>
          <p:spPr bwMode="auto">
            <a:xfrm>
              <a:off x="2544" y="1888"/>
              <a:ext cx="192" cy="240"/>
            </a:xfrm>
            <a:prstGeom prst="downArrow">
              <a:avLst>
                <a:gd name="adj1" fmla="val 50000"/>
                <a:gd name="adj2" fmla="val 3125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5670" name="Line 70">
              <a:extLst>
                <a:ext uri="{FF2B5EF4-FFF2-40B4-BE49-F238E27FC236}">
                  <a16:creationId xmlns:a16="http://schemas.microsoft.com/office/drawing/2014/main" id="{CCB537EA-4686-1449-B7E2-F59064505E57}"/>
                </a:ext>
              </a:extLst>
            </p:cNvPr>
            <p:cNvSpPr>
              <a:spLocks noChangeShapeType="1"/>
            </p:cNvSpPr>
            <p:nvPr/>
          </p:nvSpPr>
          <p:spPr bwMode="auto">
            <a:xfrm flipH="1">
              <a:off x="3264" y="624"/>
              <a:ext cx="38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71" name="Line 71">
              <a:extLst>
                <a:ext uri="{FF2B5EF4-FFF2-40B4-BE49-F238E27FC236}">
                  <a16:creationId xmlns:a16="http://schemas.microsoft.com/office/drawing/2014/main" id="{EB0B0182-CF68-B94D-84BC-F5F93191550A}"/>
                </a:ext>
              </a:extLst>
            </p:cNvPr>
            <p:cNvSpPr>
              <a:spLocks noChangeShapeType="1"/>
            </p:cNvSpPr>
            <p:nvPr/>
          </p:nvSpPr>
          <p:spPr bwMode="auto">
            <a:xfrm flipH="1">
              <a:off x="3120" y="624"/>
              <a:ext cx="528" cy="14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72" name="Line 72">
              <a:extLst>
                <a:ext uri="{FF2B5EF4-FFF2-40B4-BE49-F238E27FC236}">
                  <a16:creationId xmlns:a16="http://schemas.microsoft.com/office/drawing/2014/main" id="{A07B7E60-4D3C-DC40-B2E2-1270AB78C746}"/>
                </a:ext>
              </a:extLst>
            </p:cNvPr>
            <p:cNvSpPr>
              <a:spLocks noChangeShapeType="1"/>
            </p:cNvSpPr>
            <p:nvPr/>
          </p:nvSpPr>
          <p:spPr bwMode="auto">
            <a:xfrm>
              <a:off x="720" y="624"/>
              <a:ext cx="336"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5673" name="Line 73">
              <a:extLst>
                <a:ext uri="{FF2B5EF4-FFF2-40B4-BE49-F238E27FC236}">
                  <a16:creationId xmlns:a16="http://schemas.microsoft.com/office/drawing/2014/main" id="{BB8C66C4-FC65-4D4B-9629-7763CB244939}"/>
                </a:ext>
              </a:extLst>
            </p:cNvPr>
            <p:cNvSpPr>
              <a:spLocks noChangeShapeType="1"/>
            </p:cNvSpPr>
            <p:nvPr/>
          </p:nvSpPr>
          <p:spPr bwMode="auto">
            <a:xfrm flipH="1">
              <a:off x="4824" y="2616"/>
              <a:ext cx="384" cy="0"/>
            </a:xfrm>
            <a:prstGeom prst="line">
              <a:avLst/>
            </a:prstGeom>
            <a:noFill/>
            <a:ln w="15875">
              <a:solidFill>
                <a:schemeClr val="tx1"/>
              </a:solidFill>
              <a:prstDash val="dash"/>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85674" name="Rectangle 74">
            <a:extLst>
              <a:ext uri="{FF2B5EF4-FFF2-40B4-BE49-F238E27FC236}">
                <a16:creationId xmlns:a16="http://schemas.microsoft.com/office/drawing/2014/main" id="{817535AE-EBE9-8941-A613-8F6627EFDA4D}"/>
              </a:ext>
            </a:extLst>
          </p:cNvPr>
          <p:cNvSpPr>
            <a:spLocks noChangeArrowheads="1"/>
          </p:cNvSpPr>
          <p:nvPr/>
        </p:nvSpPr>
        <p:spPr bwMode="auto">
          <a:xfrm>
            <a:off x="228600" y="1752600"/>
            <a:ext cx="8686800" cy="457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358289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154" name="Freeform 2">
            <a:extLst>
              <a:ext uri="{FF2B5EF4-FFF2-40B4-BE49-F238E27FC236}">
                <a16:creationId xmlns:a16="http://schemas.microsoft.com/office/drawing/2014/main" id="{E8FB1F05-F02F-F145-B541-2A0B8EEF6E7F}"/>
              </a:ext>
            </a:extLst>
          </p:cNvPr>
          <p:cNvSpPr>
            <a:spLocks/>
          </p:cNvSpPr>
          <p:nvPr/>
        </p:nvSpPr>
        <p:spPr bwMode="auto">
          <a:xfrm>
            <a:off x="4572000" y="1066800"/>
            <a:ext cx="4267200" cy="5562600"/>
          </a:xfrm>
          <a:custGeom>
            <a:avLst/>
            <a:gdLst>
              <a:gd name="T0" fmla="*/ 2688 w 2688"/>
              <a:gd name="T1" fmla="*/ 0 h 3504"/>
              <a:gd name="T2" fmla="*/ 2688 w 2688"/>
              <a:gd name="T3" fmla="*/ 3504 h 3504"/>
              <a:gd name="T4" fmla="*/ 1056 w 2688"/>
              <a:gd name="T5" fmla="*/ 3504 h 3504"/>
              <a:gd name="T6" fmla="*/ 0 w 2688"/>
              <a:gd name="T7" fmla="*/ 1536 h 3504"/>
              <a:gd name="T8" fmla="*/ 1344 w 2688"/>
              <a:gd name="T9" fmla="*/ 0 h 3504"/>
              <a:gd name="T10" fmla="*/ 2688 w 2688"/>
              <a:gd name="T11" fmla="*/ 0 h 3504"/>
            </a:gdLst>
            <a:ahLst/>
            <a:cxnLst>
              <a:cxn ang="0">
                <a:pos x="T0" y="T1"/>
              </a:cxn>
              <a:cxn ang="0">
                <a:pos x="T2" y="T3"/>
              </a:cxn>
              <a:cxn ang="0">
                <a:pos x="T4" y="T5"/>
              </a:cxn>
              <a:cxn ang="0">
                <a:pos x="T6" y="T7"/>
              </a:cxn>
              <a:cxn ang="0">
                <a:pos x="T8" y="T9"/>
              </a:cxn>
              <a:cxn ang="0">
                <a:pos x="T10" y="T11"/>
              </a:cxn>
            </a:cxnLst>
            <a:rect l="0" t="0" r="r" b="b"/>
            <a:pathLst>
              <a:path w="2688" h="3504">
                <a:moveTo>
                  <a:pt x="2688" y="0"/>
                </a:moveTo>
                <a:lnTo>
                  <a:pt x="2688" y="3504"/>
                </a:lnTo>
                <a:lnTo>
                  <a:pt x="1056" y="3504"/>
                </a:lnTo>
                <a:lnTo>
                  <a:pt x="0" y="1536"/>
                </a:lnTo>
                <a:lnTo>
                  <a:pt x="1344" y="0"/>
                </a:lnTo>
                <a:lnTo>
                  <a:pt x="2688" y="0"/>
                </a:lnTo>
                <a:close/>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155" name="Freeform 3">
            <a:extLst>
              <a:ext uri="{FF2B5EF4-FFF2-40B4-BE49-F238E27FC236}">
                <a16:creationId xmlns:a16="http://schemas.microsoft.com/office/drawing/2014/main" id="{1F786A6D-8EB5-0343-9F7A-1B86D23FE325}"/>
              </a:ext>
            </a:extLst>
          </p:cNvPr>
          <p:cNvSpPr>
            <a:spLocks/>
          </p:cNvSpPr>
          <p:nvPr/>
        </p:nvSpPr>
        <p:spPr bwMode="auto">
          <a:xfrm>
            <a:off x="304800" y="2438400"/>
            <a:ext cx="5943600" cy="4191000"/>
          </a:xfrm>
          <a:custGeom>
            <a:avLst/>
            <a:gdLst>
              <a:gd name="T0" fmla="*/ 0 w 3744"/>
              <a:gd name="T1" fmla="*/ 2640 h 2640"/>
              <a:gd name="T2" fmla="*/ 3744 w 3744"/>
              <a:gd name="T3" fmla="*/ 2640 h 2640"/>
              <a:gd name="T4" fmla="*/ 2688 w 3744"/>
              <a:gd name="T5" fmla="*/ 672 h 2640"/>
              <a:gd name="T6" fmla="*/ 0 w 3744"/>
              <a:gd name="T7" fmla="*/ 0 h 2640"/>
              <a:gd name="T8" fmla="*/ 0 w 3744"/>
              <a:gd name="T9" fmla="*/ 2640 h 2640"/>
            </a:gdLst>
            <a:ahLst/>
            <a:cxnLst>
              <a:cxn ang="0">
                <a:pos x="T0" y="T1"/>
              </a:cxn>
              <a:cxn ang="0">
                <a:pos x="T2" y="T3"/>
              </a:cxn>
              <a:cxn ang="0">
                <a:pos x="T4" y="T5"/>
              </a:cxn>
              <a:cxn ang="0">
                <a:pos x="T6" y="T7"/>
              </a:cxn>
              <a:cxn ang="0">
                <a:pos x="T8" y="T9"/>
              </a:cxn>
            </a:cxnLst>
            <a:rect l="0" t="0" r="r" b="b"/>
            <a:pathLst>
              <a:path w="3744" h="2640">
                <a:moveTo>
                  <a:pt x="0" y="2640"/>
                </a:moveTo>
                <a:lnTo>
                  <a:pt x="3744" y="2640"/>
                </a:lnTo>
                <a:lnTo>
                  <a:pt x="2688" y="672"/>
                </a:lnTo>
                <a:lnTo>
                  <a:pt x="0" y="0"/>
                </a:lnTo>
                <a:lnTo>
                  <a:pt x="0" y="264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156" name="Freeform 4">
            <a:extLst>
              <a:ext uri="{FF2B5EF4-FFF2-40B4-BE49-F238E27FC236}">
                <a16:creationId xmlns:a16="http://schemas.microsoft.com/office/drawing/2014/main" id="{BF5361B8-C395-7D46-96BD-ED1BC3DCAB32}"/>
              </a:ext>
            </a:extLst>
          </p:cNvPr>
          <p:cNvSpPr>
            <a:spLocks/>
          </p:cNvSpPr>
          <p:nvPr/>
        </p:nvSpPr>
        <p:spPr bwMode="auto">
          <a:xfrm>
            <a:off x="304800" y="1066800"/>
            <a:ext cx="6400800" cy="2438400"/>
          </a:xfrm>
          <a:custGeom>
            <a:avLst/>
            <a:gdLst>
              <a:gd name="T0" fmla="*/ 0 w 4032"/>
              <a:gd name="T1" fmla="*/ 0 h 1536"/>
              <a:gd name="T2" fmla="*/ 4032 w 4032"/>
              <a:gd name="T3" fmla="*/ 0 h 1536"/>
              <a:gd name="T4" fmla="*/ 2688 w 4032"/>
              <a:gd name="T5" fmla="*/ 1536 h 1536"/>
              <a:gd name="T6" fmla="*/ 0 w 4032"/>
              <a:gd name="T7" fmla="*/ 864 h 1536"/>
              <a:gd name="T8" fmla="*/ 0 w 4032"/>
              <a:gd name="T9" fmla="*/ 0 h 1536"/>
            </a:gdLst>
            <a:ahLst/>
            <a:cxnLst>
              <a:cxn ang="0">
                <a:pos x="T0" y="T1"/>
              </a:cxn>
              <a:cxn ang="0">
                <a:pos x="T2" y="T3"/>
              </a:cxn>
              <a:cxn ang="0">
                <a:pos x="T4" y="T5"/>
              </a:cxn>
              <a:cxn ang="0">
                <a:pos x="T6" y="T7"/>
              </a:cxn>
              <a:cxn ang="0">
                <a:pos x="T8" y="T9"/>
              </a:cxn>
            </a:cxnLst>
            <a:rect l="0" t="0" r="r" b="b"/>
            <a:pathLst>
              <a:path w="4032" h="1536">
                <a:moveTo>
                  <a:pt x="0" y="0"/>
                </a:moveTo>
                <a:lnTo>
                  <a:pt x="4032" y="0"/>
                </a:lnTo>
                <a:lnTo>
                  <a:pt x="2688" y="1536"/>
                </a:lnTo>
                <a:lnTo>
                  <a:pt x="0" y="864"/>
                </a:lnTo>
                <a:lnTo>
                  <a:pt x="0" y="0"/>
                </a:ln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157" name="Rectangle 5">
            <a:extLst>
              <a:ext uri="{FF2B5EF4-FFF2-40B4-BE49-F238E27FC236}">
                <a16:creationId xmlns:a16="http://schemas.microsoft.com/office/drawing/2014/main" id="{D8A4F4EB-1DBB-9C49-AE36-D03D29387BE9}"/>
              </a:ext>
            </a:extLst>
          </p:cNvPr>
          <p:cNvSpPr>
            <a:spLocks noGrp="1" noChangeArrowheads="1"/>
          </p:cNvSpPr>
          <p:nvPr>
            <p:ph type="title"/>
          </p:nvPr>
        </p:nvSpPr>
        <p:spPr>
          <a:xfrm>
            <a:off x="152400" y="0"/>
            <a:ext cx="8915400" cy="990600"/>
          </a:xfrm>
        </p:spPr>
        <p:txBody>
          <a:bodyPr/>
          <a:lstStyle/>
          <a:p>
            <a:r>
              <a:rPr lang="en-US" altLang="en-US" sz="3200" b="1" dirty="0"/>
              <a:t>NSDL Information Architecture</a:t>
            </a:r>
            <a:br>
              <a:rPr lang="en-US" altLang="en-US" sz="3200" b="1" dirty="0"/>
            </a:br>
            <a:r>
              <a:rPr lang="en-US" altLang="en-US" sz="2400" b="1" i="1" dirty="0">
                <a:solidFill>
                  <a:schemeClr val="tx1"/>
                </a:solidFill>
              </a:rPr>
              <a:t>by the Technical Infrastructure Workgroup</a:t>
            </a:r>
          </a:p>
        </p:txBody>
      </p:sp>
      <p:grpSp>
        <p:nvGrpSpPr>
          <p:cNvPr id="1329158" name="Group 6">
            <a:extLst>
              <a:ext uri="{FF2B5EF4-FFF2-40B4-BE49-F238E27FC236}">
                <a16:creationId xmlns:a16="http://schemas.microsoft.com/office/drawing/2014/main" id="{71695DBF-8F7F-774A-A210-83973AEA2AC5}"/>
              </a:ext>
            </a:extLst>
          </p:cNvPr>
          <p:cNvGrpSpPr>
            <a:grpSpLocks/>
          </p:cNvGrpSpPr>
          <p:nvPr/>
        </p:nvGrpSpPr>
        <p:grpSpPr bwMode="auto">
          <a:xfrm>
            <a:off x="304800" y="5181600"/>
            <a:ext cx="1779588" cy="1409700"/>
            <a:chOff x="1968" y="664"/>
            <a:chExt cx="1121" cy="888"/>
          </a:xfrm>
        </p:grpSpPr>
        <p:sp>
          <p:nvSpPr>
            <p:cNvPr id="1329159" name="AutoShape 7">
              <a:extLst>
                <a:ext uri="{FF2B5EF4-FFF2-40B4-BE49-F238E27FC236}">
                  <a16:creationId xmlns:a16="http://schemas.microsoft.com/office/drawing/2014/main" id="{80833577-443A-EC49-9B37-2578934034DA}"/>
                </a:ext>
              </a:extLst>
            </p:cNvPr>
            <p:cNvSpPr>
              <a:spLocks noChangeArrowheads="1"/>
            </p:cNvSpPr>
            <p:nvPr/>
          </p:nvSpPr>
          <p:spPr bwMode="auto">
            <a:xfrm>
              <a:off x="2160" y="664"/>
              <a:ext cx="929" cy="776"/>
            </a:xfrm>
            <a:prstGeom prst="foldedCorner">
              <a:avLst>
                <a:gd name="adj" fmla="val 12500"/>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000" b="1"/>
                <a:t>referenced</a:t>
              </a:r>
            </a:p>
            <a:p>
              <a:pPr algn="ctr" eaLnBrk="1" hangingPunct="1"/>
              <a:r>
                <a:rPr lang="en-US" altLang="en-US" sz="2000" b="1"/>
                <a:t>items &amp;</a:t>
              </a:r>
            </a:p>
            <a:p>
              <a:pPr algn="ctr" eaLnBrk="1" hangingPunct="1"/>
              <a:r>
                <a:rPr lang="en-US" altLang="en-US" sz="2000" b="1"/>
                <a:t>collections</a:t>
              </a:r>
            </a:p>
          </p:txBody>
        </p:sp>
        <p:sp>
          <p:nvSpPr>
            <p:cNvPr id="1329160" name="AutoShape 8">
              <a:extLst>
                <a:ext uri="{FF2B5EF4-FFF2-40B4-BE49-F238E27FC236}">
                  <a16:creationId xmlns:a16="http://schemas.microsoft.com/office/drawing/2014/main" id="{9E80398B-C0CA-754C-90D0-6A53CD54A339}"/>
                </a:ext>
              </a:extLst>
            </p:cNvPr>
            <p:cNvSpPr>
              <a:spLocks noChangeArrowheads="1"/>
            </p:cNvSpPr>
            <p:nvPr/>
          </p:nvSpPr>
          <p:spPr bwMode="auto">
            <a:xfrm>
              <a:off x="2064" y="720"/>
              <a:ext cx="929" cy="776"/>
            </a:xfrm>
            <a:prstGeom prst="foldedCorner">
              <a:avLst>
                <a:gd name="adj" fmla="val 12500"/>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000" b="1"/>
                <a:t>referenced</a:t>
              </a:r>
            </a:p>
            <a:p>
              <a:pPr algn="ctr" eaLnBrk="1" hangingPunct="1"/>
              <a:r>
                <a:rPr lang="en-US" altLang="en-US" sz="2000" b="1"/>
                <a:t>items &amp;</a:t>
              </a:r>
            </a:p>
            <a:p>
              <a:pPr algn="ctr" eaLnBrk="1" hangingPunct="1"/>
              <a:r>
                <a:rPr lang="en-US" altLang="en-US" sz="2000" b="1"/>
                <a:t>collections</a:t>
              </a:r>
            </a:p>
          </p:txBody>
        </p:sp>
        <p:sp>
          <p:nvSpPr>
            <p:cNvPr id="1329161" name="AutoShape 9">
              <a:extLst>
                <a:ext uri="{FF2B5EF4-FFF2-40B4-BE49-F238E27FC236}">
                  <a16:creationId xmlns:a16="http://schemas.microsoft.com/office/drawing/2014/main" id="{42FBF06E-5C99-1448-BFA4-FE3F78C35D93}"/>
                </a:ext>
              </a:extLst>
            </p:cNvPr>
            <p:cNvSpPr>
              <a:spLocks noChangeArrowheads="1"/>
            </p:cNvSpPr>
            <p:nvPr/>
          </p:nvSpPr>
          <p:spPr bwMode="auto">
            <a:xfrm>
              <a:off x="1968" y="776"/>
              <a:ext cx="929" cy="776"/>
            </a:xfrm>
            <a:prstGeom prst="foldedCorner">
              <a:avLst>
                <a:gd name="adj" fmla="val 12500"/>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000" b="1"/>
                <a:t>Special </a:t>
              </a:r>
              <a:br>
                <a:rPr lang="en-US" altLang="en-US" sz="2000" b="1"/>
              </a:br>
              <a:r>
                <a:rPr lang="en-US" altLang="en-US" sz="2000" b="1"/>
                <a:t>Databases</a:t>
              </a:r>
            </a:p>
          </p:txBody>
        </p:sp>
      </p:grpSp>
      <p:grpSp>
        <p:nvGrpSpPr>
          <p:cNvPr id="1329162" name="Group 10">
            <a:extLst>
              <a:ext uri="{FF2B5EF4-FFF2-40B4-BE49-F238E27FC236}">
                <a16:creationId xmlns:a16="http://schemas.microsoft.com/office/drawing/2014/main" id="{FAD8356F-F210-5B41-BF60-83855E1BC2AB}"/>
              </a:ext>
            </a:extLst>
          </p:cNvPr>
          <p:cNvGrpSpPr>
            <a:grpSpLocks/>
          </p:cNvGrpSpPr>
          <p:nvPr/>
        </p:nvGrpSpPr>
        <p:grpSpPr bwMode="auto">
          <a:xfrm>
            <a:off x="6324600" y="1676400"/>
            <a:ext cx="2516188" cy="1444625"/>
            <a:chOff x="4032" y="1392"/>
            <a:chExt cx="1585" cy="910"/>
          </a:xfrm>
        </p:grpSpPr>
        <p:sp>
          <p:nvSpPr>
            <p:cNvPr id="1329163" name="AutoShape 11">
              <a:extLst>
                <a:ext uri="{FF2B5EF4-FFF2-40B4-BE49-F238E27FC236}">
                  <a16:creationId xmlns:a16="http://schemas.microsoft.com/office/drawing/2014/main" id="{4CF30641-AA3E-A744-9999-E86EC32031C8}"/>
                </a:ext>
              </a:extLst>
            </p:cNvPr>
            <p:cNvSpPr>
              <a:spLocks noChangeArrowheads="1"/>
            </p:cNvSpPr>
            <p:nvPr/>
          </p:nvSpPr>
          <p:spPr bwMode="auto">
            <a:xfrm>
              <a:off x="4224" y="1392"/>
              <a:ext cx="1393" cy="622"/>
            </a:xfrm>
            <a:prstGeom prst="roundRect">
              <a:avLst>
                <a:gd name="adj" fmla="val 16667"/>
              </a:avLst>
            </a:prstGeom>
            <a:solidFill>
              <a:schemeClr val="tx2"/>
            </a:solidFill>
            <a:ln w="9525">
              <a:solidFill>
                <a:srgbClr val="E1E7D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000" b="1">
                  <a:solidFill>
                    <a:srgbClr val="E1E7DB"/>
                  </a:solidFill>
                </a:rPr>
                <a:t>NSDL</a:t>
              </a:r>
            </a:p>
            <a:p>
              <a:pPr algn="ctr" eaLnBrk="1" hangingPunct="1"/>
              <a:r>
                <a:rPr lang="en-US" altLang="en-US" sz="2000" b="1">
                  <a:solidFill>
                    <a:srgbClr val="E1E7DB"/>
                  </a:solidFill>
                </a:rPr>
                <a:t>Services</a:t>
              </a:r>
            </a:p>
          </p:txBody>
        </p:sp>
        <p:sp>
          <p:nvSpPr>
            <p:cNvPr id="1329164" name="AutoShape 12">
              <a:extLst>
                <a:ext uri="{FF2B5EF4-FFF2-40B4-BE49-F238E27FC236}">
                  <a16:creationId xmlns:a16="http://schemas.microsoft.com/office/drawing/2014/main" id="{54DE072C-C73A-5743-AD6D-BF4B700CB520}"/>
                </a:ext>
              </a:extLst>
            </p:cNvPr>
            <p:cNvSpPr>
              <a:spLocks noChangeArrowheads="1"/>
            </p:cNvSpPr>
            <p:nvPr/>
          </p:nvSpPr>
          <p:spPr bwMode="auto">
            <a:xfrm>
              <a:off x="4128" y="1538"/>
              <a:ext cx="1393" cy="622"/>
            </a:xfrm>
            <a:prstGeom prst="roundRect">
              <a:avLst>
                <a:gd name="adj" fmla="val 16667"/>
              </a:avLst>
            </a:prstGeom>
            <a:solidFill>
              <a:schemeClr val="tx2"/>
            </a:solidFill>
            <a:ln w="9525">
              <a:solidFill>
                <a:srgbClr val="E1E7D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000" b="1">
                  <a:solidFill>
                    <a:srgbClr val="E1E7DB"/>
                  </a:solidFill>
                </a:rPr>
                <a:t>NSDL</a:t>
              </a:r>
            </a:p>
            <a:p>
              <a:pPr algn="ctr" eaLnBrk="1" hangingPunct="1"/>
              <a:r>
                <a:rPr lang="en-US" altLang="en-US" sz="2000" b="1">
                  <a:solidFill>
                    <a:srgbClr val="E1E7DB"/>
                  </a:solidFill>
                </a:rPr>
                <a:t>Services</a:t>
              </a:r>
            </a:p>
          </p:txBody>
        </p:sp>
        <p:sp>
          <p:nvSpPr>
            <p:cNvPr id="1329165" name="AutoShape 13">
              <a:extLst>
                <a:ext uri="{FF2B5EF4-FFF2-40B4-BE49-F238E27FC236}">
                  <a16:creationId xmlns:a16="http://schemas.microsoft.com/office/drawing/2014/main" id="{C22CDD71-46D5-DE46-83EB-2FE9687E6118}"/>
                </a:ext>
              </a:extLst>
            </p:cNvPr>
            <p:cNvSpPr>
              <a:spLocks noChangeArrowheads="1"/>
            </p:cNvSpPr>
            <p:nvPr/>
          </p:nvSpPr>
          <p:spPr bwMode="auto">
            <a:xfrm>
              <a:off x="4032" y="1680"/>
              <a:ext cx="1393" cy="622"/>
            </a:xfrm>
            <a:prstGeom prst="roundRect">
              <a:avLst>
                <a:gd name="adj" fmla="val 16667"/>
              </a:avLst>
            </a:prstGeom>
            <a:solidFill>
              <a:schemeClr val="tx2"/>
            </a:solidFill>
            <a:ln w="9525">
              <a:solidFill>
                <a:srgbClr val="E1E7D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000" b="1">
                  <a:solidFill>
                    <a:schemeClr val="bg1"/>
                  </a:solidFill>
                </a:rPr>
                <a:t>Other NSDL</a:t>
              </a:r>
            </a:p>
            <a:p>
              <a:pPr algn="ctr" eaLnBrk="1" hangingPunct="1"/>
              <a:r>
                <a:rPr lang="en-US" altLang="en-US" sz="2000" b="1">
                  <a:solidFill>
                    <a:schemeClr val="bg1"/>
                  </a:solidFill>
                </a:rPr>
                <a:t>Services</a:t>
              </a:r>
            </a:p>
          </p:txBody>
        </p:sp>
      </p:grpSp>
      <p:grpSp>
        <p:nvGrpSpPr>
          <p:cNvPr id="1329166" name="Group 14">
            <a:extLst>
              <a:ext uri="{FF2B5EF4-FFF2-40B4-BE49-F238E27FC236}">
                <a16:creationId xmlns:a16="http://schemas.microsoft.com/office/drawing/2014/main" id="{D2FFDAE8-5E94-7F4A-837F-537B09CD6135}"/>
              </a:ext>
            </a:extLst>
          </p:cNvPr>
          <p:cNvGrpSpPr>
            <a:grpSpLocks/>
          </p:cNvGrpSpPr>
          <p:nvPr/>
        </p:nvGrpSpPr>
        <p:grpSpPr bwMode="auto">
          <a:xfrm>
            <a:off x="6248400" y="4343400"/>
            <a:ext cx="2590800" cy="2236788"/>
            <a:chOff x="3936" y="2688"/>
            <a:chExt cx="1632" cy="1409"/>
          </a:xfrm>
        </p:grpSpPr>
        <p:sp>
          <p:nvSpPr>
            <p:cNvPr id="1329167" name="AutoShape 15">
              <a:extLst>
                <a:ext uri="{FF2B5EF4-FFF2-40B4-BE49-F238E27FC236}">
                  <a16:creationId xmlns:a16="http://schemas.microsoft.com/office/drawing/2014/main" id="{C48E567E-46DB-9643-A9E9-129935D0DA9C}"/>
                </a:ext>
              </a:extLst>
            </p:cNvPr>
            <p:cNvSpPr>
              <a:spLocks noChangeArrowheads="1"/>
            </p:cNvSpPr>
            <p:nvPr/>
          </p:nvSpPr>
          <p:spPr bwMode="auto">
            <a:xfrm>
              <a:off x="4176" y="3648"/>
              <a:ext cx="1392" cy="449"/>
            </a:xfrm>
            <a:prstGeom prst="roundRect">
              <a:avLst>
                <a:gd name="adj" fmla="val 16667"/>
              </a:avLst>
            </a:prstGeom>
            <a:solidFill>
              <a:schemeClr val="tx2"/>
            </a:solidFill>
            <a:ln w="9525">
              <a:solidFill>
                <a:srgbClr val="E1E7D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b"/>
            <a:lstStyle/>
            <a:p>
              <a:pPr algn="ctr" eaLnBrk="1" hangingPunct="1"/>
              <a:r>
                <a:rPr lang="en-US" altLang="en-US" sz="2000">
                  <a:solidFill>
                    <a:schemeClr val="bg1"/>
                  </a:solidFill>
                </a:rPr>
                <a:t>CI Services</a:t>
              </a:r>
            </a:p>
            <a:p>
              <a:pPr algn="ctr" eaLnBrk="1" hangingPunct="1"/>
              <a:endParaRPr lang="en-US" altLang="en-US" sz="1800">
                <a:solidFill>
                  <a:schemeClr val="bg1"/>
                </a:solidFill>
              </a:endParaRPr>
            </a:p>
            <a:p>
              <a:pPr algn="ctr" eaLnBrk="1" hangingPunct="1"/>
              <a:r>
                <a:rPr lang="en-US" altLang="en-US" sz="1800">
                  <a:solidFill>
                    <a:schemeClr val="bg1"/>
                  </a:solidFill>
                </a:rPr>
                <a:t>annotation</a:t>
              </a:r>
            </a:p>
          </p:txBody>
        </p:sp>
        <p:sp>
          <p:nvSpPr>
            <p:cNvPr id="1329168" name="AutoShape 16">
              <a:extLst>
                <a:ext uri="{FF2B5EF4-FFF2-40B4-BE49-F238E27FC236}">
                  <a16:creationId xmlns:a16="http://schemas.microsoft.com/office/drawing/2014/main" id="{068DE39D-38F3-5D4A-AED8-9F0295B376FE}"/>
                </a:ext>
              </a:extLst>
            </p:cNvPr>
            <p:cNvSpPr>
              <a:spLocks noChangeArrowheads="1"/>
            </p:cNvSpPr>
            <p:nvPr/>
          </p:nvSpPr>
          <p:spPr bwMode="auto">
            <a:xfrm>
              <a:off x="4128" y="3456"/>
              <a:ext cx="1392" cy="449"/>
            </a:xfrm>
            <a:prstGeom prst="roundRect">
              <a:avLst>
                <a:gd name="adj" fmla="val 16667"/>
              </a:avLst>
            </a:prstGeom>
            <a:solidFill>
              <a:schemeClr val="tx2"/>
            </a:solidFill>
            <a:ln w="9525">
              <a:solidFill>
                <a:srgbClr val="E1E7D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b"/>
            <a:lstStyle/>
            <a:p>
              <a:pPr algn="ctr" eaLnBrk="1" hangingPunct="1"/>
              <a:r>
                <a:rPr lang="en-US" altLang="en-US" sz="2000">
                  <a:solidFill>
                    <a:schemeClr val="bg1"/>
                  </a:solidFill>
                </a:rPr>
                <a:t>CI Services</a:t>
              </a:r>
            </a:p>
            <a:p>
              <a:pPr algn="ctr" eaLnBrk="1" hangingPunct="1"/>
              <a:endParaRPr lang="en-US" altLang="en-US" sz="1800">
                <a:solidFill>
                  <a:schemeClr val="bg1"/>
                </a:solidFill>
              </a:endParaRPr>
            </a:p>
            <a:p>
              <a:pPr algn="ctr" eaLnBrk="1" hangingPunct="1"/>
              <a:r>
                <a:rPr lang="en-US" altLang="en-US" sz="1800">
                  <a:solidFill>
                    <a:schemeClr val="bg1"/>
                  </a:solidFill>
                </a:rPr>
                <a:t>discussion</a:t>
              </a:r>
            </a:p>
          </p:txBody>
        </p:sp>
        <p:sp>
          <p:nvSpPr>
            <p:cNvPr id="1329169" name="AutoShape 17">
              <a:extLst>
                <a:ext uri="{FF2B5EF4-FFF2-40B4-BE49-F238E27FC236}">
                  <a16:creationId xmlns:a16="http://schemas.microsoft.com/office/drawing/2014/main" id="{C1088637-03A5-B242-978D-EEE61296C66A}"/>
                </a:ext>
              </a:extLst>
            </p:cNvPr>
            <p:cNvSpPr>
              <a:spLocks noChangeArrowheads="1"/>
            </p:cNvSpPr>
            <p:nvPr/>
          </p:nvSpPr>
          <p:spPr bwMode="auto">
            <a:xfrm>
              <a:off x="4080" y="3264"/>
              <a:ext cx="1392" cy="449"/>
            </a:xfrm>
            <a:prstGeom prst="roundRect">
              <a:avLst>
                <a:gd name="adj" fmla="val 16667"/>
              </a:avLst>
            </a:prstGeom>
            <a:solidFill>
              <a:schemeClr val="tx2"/>
            </a:solidFill>
            <a:ln w="9525">
              <a:solidFill>
                <a:srgbClr val="E1E7D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b"/>
            <a:lstStyle/>
            <a:p>
              <a:pPr algn="ctr" eaLnBrk="1" hangingPunct="1"/>
              <a:r>
                <a:rPr lang="en-US" altLang="en-US" sz="2000">
                  <a:solidFill>
                    <a:schemeClr val="bg1"/>
                  </a:solidFill>
                </a:rPr>
                <a:t>CI Services</a:t>
              </a:r>
            </a:p>
            <a:p>
              <a:pPr algn="ctr" eaLnBrk="1" hangingPunct="1"/>
              <a:endParaRPr lang="en-US" altLang="en-US" sz="1800">
                <a:solidFill>
                  <a:schemeClr val="bg1"/>
                </a:solidFill>
              </a:endParaRPr>
            </a:p>
            <a:p>
              <a:pPr algn="ctr" eaLnBrk="1" hangingPunct="1"/>
              <a:r>
                <a:rPr lang="en-US" altLang="en-US" sz="1800">
                  <a:solidFill>
                    <a:schemeClr val="bg1"/>
                  </a:solidFill>
                </a:rPr>
                <a:t>personalization</a:t>
              </a:r>
            </a:p>
          </p:txBody>
        </p:sp>
        <p:sp>
          <p:nvSpPr>
            <p:cNvPr id="1329170" name="AutoShape 18">
              <a:extLst>
                <a:ext uri="{FF2B5EF4-FFF2-40B4-BE49-F238E27FC236}">
                  <a16:creationId xmlns:a16="http://schemas.microsoft.com/office/drawing/2014/main" id="{1B95C04D-7783-B545-973E-38EEC591FEBC}"/>
                </a:ext>
              </a:extLst>
            </p:cNvPr>
            <p:cNvSpPr>
              <a:spLocks noChangeArrowheads="1"/>
            </p:cNvSpPr>
            <p:nvPr/>
          </p:nvSpPr>
          <p:spPr bwMode="auto">
            <a:xfrm>
              <a:off x="4032" y="3072"/>
              <a:ext cx="1392" cy="449"/>
            </a:xfrm>
            <a:prstGeom prst="roundRect">
              <a:avLst>
                <a:gd name="adj" fmla="val 16667"/>
              </a:avLst>
            </a:prstGeom>
            <a:solidFill>
              <a:schemeClr val="tx2"/>
            </a:solidFill>
            <a:ln w="9525">
              <a:solidFill>
                <a:srgbClr val="E1E7D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b"/>
            <a:lstStyle/>
            <a:p>
              <a:pPr algn="ctr" eaLnBrk="1" hangingPunct="1"/>
              <a:r>
                <a:rPr lang="en-US" altLang="en-US" sz="2000">
                  <a:solidFill>
                    <a:schemeClr val="bg1"/>
                  </a:solidFill>
                </a:rPr>
                <a:t>CI Services</a:t>
              </a:r>
            </a:p>
            <a:p>
              <a:pPr algn="ctr" eaLnBrk="1" hangingPunct="1"/>
              <a:endParaRPr lang="en-US" altLang="en-US" sz="1800">
                <a:solidFill>
                  <a:schemeClr val="bg1"/>
                </a:solidFill>
              </a:endParaRPr>
            </a:p>
            <a:p>
              <a:pPr algn="ctr" eaLnBrk="1" hangingPunct="1"/>
              <a:r>
                <a:rPr lang="en-US" altLang="en-US" sz="1800">
                  <a:solidFill>
                    <a:schemeClr val="bg1"/>
                  </a:solidFill>
                </a:rPr>
                <a:t>authentication</a:t>
              </a:r>
            </a:p>
          </p:txBody>
        </p:sp>
        <p:sp>
          <p:nvSpPr>
            <p:cNvPr id="1329171" name="AutoShape 19">
              <a:extLst>
                <a:ext uri="{FF2B5EF4-FFF2-40B4-BE49-F238E27FC236}">
                  <a16:creationId xmlns:a16="http://schemas.microsoft.com/office/drawing/2014/main" id="{ECF70E6B-2B52-D040-8A61-272650B71C1C}"/>
                </a:ext>
              </a:extLst>
            </p:cNvPr>
            <p:cNvSpPr>
              <a:spLocks noChangeArrowheads="1"/>
            </p:cNvSpPr>
            <p:nvPr/>
          </p:nvSpPr>
          <p:spPr bwMode="auto">
            <a:xfrm>
              <a:off x="3984" y="2880"/>
              <a:ext cx="1392" cy="449"/>
            </a:xfrm>
            <a:prstGeom prst="roundRect">
              <a:avLst>
                <a:gd name="adj" fmla="val 16667"/>
              </a:avLst>
            </a:prstGeom>
            <a:solidFill>
              <a:schemeClr val="tx2"/>
            </a:solidFill>
            <a:ln w="9525">
              <a:solidFill>
                <a:srgbClr val="E1E7D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b"/>
            <a:lstStyle/>
            <a:p>
              <a:pPr algn="ctr" eaLnBrk="1" hangingPunct="1"/>
              <a:r>
                <a:rPr lang="en-US" altLang="en-US" sz="2000">
                  <a:solidFill>
                    <a:schemeClr val="bg1"/>
                  </a:solidFill>
                </a:rPr>
                <a:t>CI Services</a:t>
              </a:r>
            </a:p>
            <a:p>
              <a:pPr algn="ctr" eaLnBrk="1" hangingPunct="1"/>
              <a:endParaRPr lang="en-US" altLang="en-US" sz="1800">
                <a:solidFill>
                  <a:schemeClr val="bg1"/>
                </a:solidFill>
              </a:endParaRPr>
            </a:p>
            <a:p>
              <a:pPr algn="ctr" eaLnBrk="1" hangingPunct="1"/>
              <a:r>
                <a:rPr lang="en-US" altLang="en-US" sz="1800">
                  <a:solidFill>
                    <a:schemeClr val="bg1"/>
                  </a:solidFill>
                </a:rPr>
                <a:t>browsing</a:t>
              </a:r>
            </a:p>
          </p:txBody>
        </p:sp>
        <p:sp>
          <p:nvSpPr>
            <p:cNvPr id="1329172" name="AutoShape 20">
              <a:extLst>
                <a:ext uri="{FF2B5EF4-FFF2-40B4-BE49-F238E27FC236}">
                  <a16:creationId xmlns:a16="http://schemas.microsoft.com/office/drawing/2014/main" id="{D8109D36-2FF4-4F40-B749-74B7D8E2B0B0}"/>
                </a:ext>
              </a:extLst>
            </p:cNvPr>
            <p:cNvSpPr>
              <a:spLocks noChangeArrowheads="1"/>
            </p:cNvSpPr>
            <p:nvPr/>
          </p:nvSpPr>
          <p:spPr bwMode="auto">
            <a:xfrm>
              <a:off x="3936" y="2688"/>
              <a:ext cx="1488" cy="449"/>
            </a:xfrm>
            <a:prstGeom prst="roundRect">
              <a:avLst>
                <a:gd name="adj" fmla="val 16667"/>
              </a:avLst>
            </a:prstGeom>
            <a:solidFill>
              <a:schemeClr val="tx2"/>
            </a:solidFill>
            <a:ln w="9525">
              <a:solidFill>
                <a:srgbClr val="E1E7D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b"/>
            <a:lstStyle/>
            <a:p>
              <a:pPr algn="ctr" eaLnBrk="1" hangingPunct="1"/>
              <a:r>
                <a:rPr lang="en-US" altLang="en-US" sz="2000" b="1" dirty="0">
                  <a:solidFill>
                    <a:schemeClr val="bg1"/>
                  </a:solidFill>
                </a:rPr>
                <a:t>Core Services:</a:t>
              </a:r>
            </a:p>
            <a:p>
              <a:pPr algn="ctr" eaLnBrk="1" hangingPunct="1"/>
              <a:r>
                <a:rPr lang="en-US" altLang="en-US" sz="1800" dirty="0">
                  <a:solidFill>
                    <a:schemeClr val="bg1"/>
                  </a:solidFill>
                </a:rPr>
                <a:t>information retrieval</a:t>
              </a:r>
            </a:p>
          </p:txBody>
        </p:sp>
      </p:grpSp>
      <p:grpSp>
        <p:nvGrpSpPr>
          <p:cNvPr id="1329173" name="Group 21">
            <a:extLst>
              <a:ext uri="{FF2B5EF4-FFF2-40B4-BE49-F238E27FC236}">
                <a16:creationId xmlns:a16="http://schemas.microsoft.com/office/drawing/2014/main" id="{A92AF775-72EA-B941-9047-600EDDC43386}"/>
              </a:ext>
            </a:extLst>
          </p:cNvPr>
          <p:cNvGrpSpPr>
            <a:grpSpLocks/>
          </p:cNvGrpSpPr>
          <p:nvPr/>
        </p:nvGrpSpPr>
        <p:grpSpPr bwMode="auto">
          <a:xfrm>
            <a:off x="2895600" y="5257800"/>
            <a:ext cx="2514600" cy="1322388"/>
            <a:chOff x="1680" y="3216"/>
            <a:chExt cx="1584" cy="833"/>
          </a:xfrm>
        </p:grpSpPr>
        <p:sp>
          <p:nvSpPr>
            <p:cNvPr id="1329174" name="AutoShape 22">
              <a:extLst>
                <a:ext uri="{FF2B5EF4-FFF2-40B4-BE49-F238E27FC236}">
                  <a16:creationId xmlns:a16="http://schemas.microsoft.com/office/drawing/2014/main" id="{B5D8E111-A080-4B4D-B682-181B0ED4C556}"/>
                </a:ext>
              </a:extLst>
            </p:cNvPr>
            <p:cNvSpPr>
              <a:spLocks noChangeArrowheads="1"/>
            </p:cNvSpPr>
            <p:nvPr/>
          </p:nvSpPr>
          <p:spPr bwMode="auto">
            <a:xfrm>
              <a:off x="1872" y="3600"/>
              <a:ext cx="1392" cy="449"/>
            </a:xfrm>
            <a:prstGeom prst="roundRect">
              <a:avLst>
                <a:gd name="adj" fmla="val 16667"/>
              </a:avLst>
            </a:prstGeom>
            <a:solidFill>
              <a:schemeClr val="tx2"/>
            </a:solidFill>
            <a:ln w="9525">
              <a:solidFill>
                <a:srgbClr val="E1E7D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b"/>
            <a:lstStyle/>
            <a:p>
              <a:pPr algn="ctr" eaLnBrk="1" hangingPunct="1"/>
              <a:r>
                <a:rPr lang="en-US" altLang="en-US" sz="2000">
                  <a:solidFill>
                    <a:srgbClr val="E1E7DB"/>
                  </a:solidFill>
                </a:rPr>
                <a:t>Core Collection-</a:t>
              </a:r>
            </a:p>
            <a:p>
              <a:pPr algn="ctr" eaLnBrk="1" hangingPunct="1"/>
              <a:r>
                <a:rPr lang="en-US" altLang="en-US" sz="2000">
                  <a:solidFill>
                    <a:srgbClr val="E1E7DB"/>
                  </a:solidFill>
                </a:rPr>
                <a:t>Building Services</a:t>
              </a:r>
            </a:p>
            <a:p>
              <a:pPr algn="ctr" eaLnBrk="1" hangingPunct="1"/>
              <a:r>
                <a:rPr lang="en-US" altLang="en-US" sz="1800">
                  <a:solidFill>
                    <a:schemeClr val="bg1"/>
                  </a:solidFill>
                </a:rPr>
                <a:t>harvesting</a:t>
              </a:r>
            </a:p>
          </p:txBody>
        </p:sp>
        <p:sp>
          <p:nvSpPr>
            <p:cNvPr id="1329175" name="AutoShape 23">
              <a:extLst>
                <a:ext uri="{FF2B5EF4-FFF2-40B4-BE49-F238E27FC236}">
                  <a16:creationId xmlns:a16="http://schemas.microsoft.com/office/drawing/2014/main" id="{D92117C5-9DAC-A843-AB8D-F297B3D2BB86}"/>
                </a:ext>
              </a:extLst>
            </p:cNvPr>
            <p:cNvSpPr>
              <a:spLocks noChangeArrowheads="1"/>
            </p:cNvSpPr>
            <p:nvPr/>
          </p:nvSpPr>
          <p:spPr bwMode="auto">
            <a:xfrm>
              <a:off x="1776" y="3408"/>
              <a:ext cx="1392" cy="449"/>
            </a:xfrm>
            <a:prstGeom prst="roundRect">
              <a:avLst>
                <a:gd name="adj" fmla="val 16667"/>
              </a:avLst>
            </a:prstGeom>
            <a:solidFill>
              <a:schemeClr val="tx2"/>
            </a:solidFill>
            <a:ln w="9525">
              <a:solidFill>
                <a:srgbClr val="E1E7D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b"/>
            <a:lstStyle/>
            <a:p>
              <a:pPr algn="ctr" eaLnBrk="1" hangingPunct="1"/>
              <a:r>
                <a:rPr lang="en-US" altLang="en-US" sz="2000">
                  <a:solidFill>
                    <a:srgbClr val="E1E7DB"/>
                  </a:solidFill>
                </a:rPr>
                <a:t>Core Collection-</a:t>
              </a:r>
            </a:p>
            <a:p>
              <a:pPr algn="ctr" eaLnBrk="1" hangingPunct="1"/>
              <a:r>
                <a:rPr lang="en-US" altLang="en-US" sz="2000">
                  <a:solidFill>
                    <a:srgbClr val="E1E7DB"/>
                  </a:solidFill>
                </a:rPr>
                <a:t>Building Services</a:t>
              </a:r>
            </a:p>
            <a:p>
              <a:pPr algn="ctr" eaLnBrk="1" hangingPunct="1"/>
              <a:r>
                <a:rPr lang="en-US" altLang="en-US" sz="1800">
                  <a:solidFill>
                    <a:schemeClr val="bg1"/>
                  </a:solidFill>
                </a:rPr>
                <a:t>protocols</a:t>
              </a:r>
            </a:p>
          </p:txBody>
        </p:sp>
        <p:sp>
          <p:nvSpPr>
            <p:cNvPr id="1329176" name="AutoShape 24">
              <a:extLst>
                <a:ext uri="{FF2B5EF4-FFF2-40B4-BE49-F238E27FC236}">
                  <a16:creationId xmlns:a16="http://schemas.microsoft.com/office/drawing/2014/main" id="{D1414AFE-EE5B-2840-B27C-58D4B23104EC}"/>
                </a:ext>
              </a:extLst>
            </p:cNvPr>
            <p:cNvSpPr>
              <a:spLocks noChangeArrowheads="1"/>
            </p:cNvSpPr>
            <p:nvPr/>
          </p:nvSpPr>
          <p:spPr bwMode="auto">
            <a:xfrm>
              <a:off x="1680" y="3216"/>
              <a:ext cx="1392" cy="449"/>
            </a:xfrm>
            <a:prstGeom prst="roundRect">
              <a:avLst>
                <a:gd name="adj" fmla="val 16667"/>
              </a:avLst>
            </a:prstGeom>
            <a:solidFill>
              <a:schemeClr val="tx2"/>
            </a:solidFill>
            <a:ln w="9525">
              <a:solidFill>
                <a:srgbClr val="E1E7D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b"/>
            <a:lstStyle/>
            <a:p>
              <a:pPr algn="ctr" eaLnBrk="1" hangingPunct="1"/>
              <a:r>
                <a:rPr lang="en-US" altLang="en-US" sz="2000" b="1">
                  <a:solidFill>
                    <a:schemeClr val="bg1"/>
                  </a:solidFill>
                </a:rPr>
                <a:t>Core Services:</a:t>
              </a:r>
            </a:p>
            <a:p>
              <a:pPr algn="ctr" eaLnBrk="1" hangingPunct="1"/>
              <a:r>
                <a:rPr lang="en-US" altLang="en-US" sz="1800">
                  <a:solidFill>
                    <a:schemeClr val="bg1"/>
                  </a:solidFill>
                </a:rPr>
                <a:t>metadata gathering</a:t>
              </a:r>
            </a:p>
          </p:txBody>
        </p:sp>
      </p:grpSp>
      <p:grpSp>
        <p:nvGrpSpPr>
          <p:cNvPr id="1329177" name="Group 25">
            <a:extLst>
              <a:ext uri="{FF2B5EF4-FFF2-40B4-BE49-F238E27FC236}">
                <a16:creationId xmlns:a16="http://schemas.microsoft.com/office/drawing/2014/main" id="{196870F2-967C-E249-AA25-DF9B9665D80E}"/>
              </a:ext>
            </a:extLst>
          </p:cNvPr>
          <p:cNvGrpSpPr>
            <a:grpSpLocks/>
          </p:cNvGrpSpPr>
          <p:nvPr/>
        </p:nvGrpSpPr>
        <p:grpSpPr bwMode="auto">
          <a:xfrm>
            <a:off x="914400" y="1066800"/>
            <a:ext cx="2514600" cy="1371600"/>
            <a:chOff x="432" y="816"/>
            <a:chExt cx="1536" cy="779"/>
          </a:xfrm>
        </p:grpSpPr>
        <p:sp>
          <p:nvSpPr>
            <p:cNvPr id="1329178" name="Oval 26">
              <a:extLst>
                <a:ext uri="{FF2B5EF4-FFF2-40B4-BE49-F238E27FC236}">
                  <a16:creationId xmlns:a16="http://schemas.microsoft.com/office/drawing/2014/main" id="{5C7FC19E-9C55-3440-8FEA-79FC90179097}"/>
                </a:ext>
              </a:extLst>
            </p:cNvPr>
            <p:cNvSpPr>
              <a:spLocks noChangeArrowheads="1"/>
            </p:cNvSpPr>
            <p:nvPr/>
          </p:nvSpPr>
          <p:spPr bwMode="auto">
            <a:xfrm>
              <a:off x="432" y="816"/>
              <a:ext cx="1344" cy="587"/>
            </a:xfrm>
            <a:prstGeom prst="ellipse">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000" b="1">
                  <a:solidFill>
                    <a:schemeClr val="bg1"/>
                  </a:solidFill>
                </a:rPr>
                <a:t>Portals &amp;</a:t>
              </a:r>
            </a:p>
            <a:p>
              <a:pPr algn="ctr" eaLnBrk="1" hangingPunct="1"/>
              <a:r>
                <a:rPr lang="en-US" altLang="en-US" sz="2000" b="1">
                  <a:solidFill>
                    <a:schemeClr val="bg1"/>
                  </a:solidFill>
                </a:rPr>
                <a:t>Clients</a:t>
              </a:r>
            </a:p>
          </p:txBody>
        </p:sp>
        <p:sp>
          <p:nvSpPr>
            <p:cNvPr id="1329179" name="Oval 27">
              <a:extLst>
                <a:ext uri="{FF2B5EF4-FFF2-40B4-BE49-F238E27FC236}">
                  <a16:creationId xmlns:a16="http://schemas.microsoft.com/office/drawing/2014/main" id="{D287ED03-088D-9349-8E13-B06C66367129}"/>
                </a:ext>
              </a:extLst>
            </p:cNvPr>
            <p:cNvSpPr>
              <a:spLocks noChangeArrowheads="1"/>
            </p:cNvSpPr>
            <p:nvPr/>
          </p:nvSpPr>
          <p:spPr bwMode="auto">
            <a:xfrm>
              <a:off x="528" y="912"/>
              <a:ext cx="1344" cy="587"/>
            </a:xfrm>
            <a:prstGeom prst="ellipse">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000" b="1">
                  <a:solidFill>
                    <a:schemeClr val="bg1"/>
                  </a:solidFill>
                </a:rPr>
                <a:t>Portals &amp;</a:t>
              </a:r>
            </a:p>
            <a:p>
              <a:pPr algn="ctr" eaLnBrk="1" hangingPunct="1"/>
              <a:r>
                <a:rPr lang="en-US" altLang="en-US" sz="2000" b="1">
                  <a:solidFill>
                    <a:schemeClr val="bg1"/>
                  </a:solidFill>
                </a:rPr>
                <a:t>Clients</a:t>
              </a:r>
            </a:p>
          </p:txBody>
        </p:sp>
        <p:sp>
          <p:nvSpPr>
            <p:cNvPr id="1329180" name="Oval 28">
              <a:extLst>
                <a:ext uri="{FF2B5EF4-FFF2-40B4-BE49-F238E27FC236}">
                  <a16:creationId xmlns:a16="http://schemas.microsoft.com/office/drawing/2014/main" id="{8CDA9830-BAB6-1A4F-89D8-1E7DECA2E65E}"/>
                </a:ext>
              </a:extLst>
            </p:cNvPr>
            <p:cNvSpPr>
              <a:spLocks noChangeArrowheads="1"/>
            </p:cNvSpPr>
            <p:nvPr/>
          </p:nvSpPr>
          <p:spPr bwMode="auto">
            <a:xfrm>
              <a:off x="624" y="1008"/>
              <a:ext cx="1344" cy="587"/>
            </a:xfrm>
            <a:prstGeom prst="ellipse">
              <a:avLst/>
            </a:prstGeom>
            <a:solidFill>
              <a:schemeClr val="bg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000" b="1" dirty="0">
                  <a:solidFill>
                    <a:srgbClr val="FFFF00"/>
                  </a:solidFill>
                </a:rPr>
                <a:t>Portals &amp;</a:t>
              </a:r>
            </a:p>
            <a:p>
              <a:pPr algn="ctr" eaLnBrk="1" hangingPunct="1"/>
              <a:r>
                <a:rPr lang="en-US" altLang="en-US" sz="2000" b="1" dirty="0">
                  <a:solidFill>
                    <a:srgbClr val="FFFF00"/>
                  </a:solidFill>
                </a:rPr>
                <a:t>Clients</a:t>
              </a:r>
            </a:p>
          </p:txBody>
        </p:sp>
      </p:grpSp>
      <p:grpSp>
        <p:nvGrpSpPr>
          <p:cNvPr id="1329181" name="Group 29">
            <a:extLst>
              <a:ext uri="{FF2B5EF4-FFF2-40B4-BE49-F238E27FC236}">
                <a16:creationId xmlns:a16="http://schemas.microsoft.com/office/drawing/2014/main" id="{12BC7678-F953-9E4D-9D08-B2CD333A4E8D}"/>
              </a:ext>
            </a:extLst>
          </p:cNvPr>
          <p:cNvGrpSpPr>
            <a:grpSpLocks/>
          </p:cNvGrpSpPr>
          <p:nvPr/>
        </p:nvGrpSpPr>
        <p:grpSpPr bwMode="auto">
          <a:xfrm>
            <a:off x="1219200" y="4800600"/>
            <a:ext cx="304800" cy="381000"/>
            <a:chOff x="768" y="2976"/>
            <a:chExt cx="192" cy="240"/>
          </a:xfrm>
        </p:grpSpPr>
        <p:sp>
          <p:nvSpPr>
            <p:cNvPr id="1329182" name="Line 30">
              <a:extLst>
                <a:ext uri="{FF2B5EF4-FFF2-40B4-BE49-F238E27FC236}">
                  <a16:creationId xmlns:a16="http://schemas.microsoft.com/office/drawing/2014/main" id="{9679B8AE-475B-1845-9665-C32216F5AA70}"/>
                </a:ext>
              </a:extLst>
            </p:cNvPr>
            <p:cNvSpPr>
              <a:spLocks noChangeShapeType="1"/>
            </p:cNvSpPr>
            <p:nvPr/>
          </p:nvSpPr>
          <p:spPr bwMode="auto">
            <a:xfrm flipV="1">
              <a:off x="768" y="2976"/>
              <a:ext cx="0" cy="240"/>
            </a:xfrm>
            <a:prstGeom prst="line">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29183" name="Line 31">
              <a:extLst>
                <a:ext uri="{FF2B5EF4-FFF2-40B4-BE49-F238E27FC236}">
                  <a16:creationId xmlns:a16="http://schemas.microsoft.com/office/drawing/2014/main" id="{E9750881-FDDB-3D48-85A9-7D7D8BC74D01}"/>
                </a:ext>
              </a:extLst>
            </p:cNvPr>
            <p:cNvSpPr>
              <a:spLocks noChangeShapeType="1"/>
            </p:cNvSpPr>
            <p:nvPr/>
          </p:nvSpPr>
          <p:spPr bwMode="auto">
            <a:xfrm flipV="1">
              <a:off x="864" y="2976"/>
              <a:ext cx="0" cy="240"/>
            </a:xfrm>
            <a:prstGeom prst="line">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29184" name="Line 32">
              <a:extLst>
                <a:ext uri="{FF2B5EF4-FFF2-40B4-BE49-F238E27FC236}">
                  <a16:creationId xmlns:a16="http://schemas.microsoft.com/office/drawing/2014/main" id="{5E7F0077-04CF-1842-9AA4-E06E1F11E5AB}"/>
                </a:ext>
              </a:extLst>
            </p:cNvPr>
            <p:cNvSpPr>
              <a:spLocks noChangeShapeType="1"/>
            </p:cNvSpPr>
            <p:nvPr/>
          </p:nvSpPr>
          <p:spPr bwMode="auto">
            <a:xfrm flipV="1">
              <a:off x="960" y="2976"/>
              <a:ext cx="0" cy="240"/>
            </a:xfrm>
            <a:prstGeom prst="line">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329185" name="Line 33">
            <a:extLst>
              <a:ext uri="{FF2B5EF4-FFF2-40B4-BE49-F238E27FC236}">
                <a16:creationId xmlns:a16="http://schemas.microsoft.com/office/drawing/2014/main" id="{C84298D4-D480-9648-87F5-0653D7AD80B1}"/>
              </a:ext>
            </a:extLst>
          </p:cNvPr>
          <p:cNvSpPr>
            <a:spLocks noChangeShapeType="1"/>
          </p:cNvSpPr>
          <p:nvPr/>
        </p:nvSpPr>
        <p:spPr bwMode="auto">
          <a:xfrm>
            <a:off x="304800" y="2438400"/>
            <a:ext cx="4267200" cy="1066800"/>
          </a:xfrm>
          <a:prstGeom prst="line">
            <a:avLst/>
          </a:prstGeom>
          <a:noFill/>
          <a:ln w="381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29186" name="Line 34">
            <a:extLst>
              <a:ext uri="{FF2B5EF4-FFF2-40B4-BE49-F238E27FC236}">
                <a16:creationId xmlns:a16="http://schemas.microsoft.com/office/drawing/2014/main" id="{FB9E56F6-40FF-FE40-A7DE-B096FEE1D8E9}"/>
              </a:ext>
            </a:extLst>
          </p:cNvPr>
          <p:cNvSpPr>
            <a:spLocks noChangeShapeType="1"/>
          </p:cNvSpPr>
          <p:nvPr/>
        </p:nvSpPr>
        <p:spPr bwMode="auto">
          <a:xfrm flipH="1">
            <a:off x="4572000" y="1066800"/>
            <a:ext cx="2133600" cy="2438400"/>
          </a:xfrm>
          <a:prstGeom prst="line">
            <a:avLst/>
          </a:prstGeom>
          <a:noFill/>
          <a:ln w="381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29187" name="Line 35">
            <a:extLst>
              <a:ext uri="{FF2B5EF4-FFF2-40B4-BE49-F238E27FC236}">
                <a16:creationId xmlns:a16="http://schemas.microsoft.com/office/drawing/2014/main" id="{D82C5964-88A7-2F4F-A701-5EE83C939995}"/>
              </a:ext>
            </a:extLst>
          </p:cNvPr>
          <p:cNvSpPr>
            <a:spLocks noChangeShapeType="1"/>
          </p:cNvSpPr>
          <p:nvPr/>
        </p:nvSpPr>
        <p:spPr bwMode="auto">
          <a:xfrm flipH="1" flipV="1">
            <a:off x="4572000" y="3505200"/>
            <a:ext cx="1676400" cy="3124200"/>
          </a:xfrm>
          <a:prstGeom prst="line">
            <a:avLst/>
          </a:prstGeom>
          <a:noFill/>
          <a:ln w="381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29188" name="Text Box 36">
            <a:extLst>
              <a:ext uri="{FF2B5EF4-FFF2-40B4-BE49-F238E27FC236}">
                <a16:creationId xmlns:a16="http://schemas.microsoft.com/office/drawing/2014/main" id="{F36A3AE8-326C-E341-A7FB-25AB884D6C15}"/>
              </a:ext>
            </a:extLst>
          </p:cNvPr>
          <p:cNvSpPr txBox="1">
            <a:spLocks noChangeArrowheads="1"/>
          </p:cNvSpPr>
          <p:nvPr/>
        </p:nvSpPr>
        <p:spPr bwMode="auto">
          <a:xfrm>
            <a:off x="6324600" y="3352800"/>
            <a:ext cx="1981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000" b="1" i="1" dirty="0">
                <a:solidFill>
                  <a:schemeClr val="bg1"/>
                </a:solidFill>
              </a:rPr>
              <a:t>Usage Enhancement</a:t>
            </a:r>
          </a:p>
        </p:txBody>
      </p:sp>
      <p:sp>
        <p:nvSpPr>
          <p:cNvPr id="1329189" name="Text Box 37">
            <a:extLst>
              <a:ext uri="{FF2B5EF4-FFF2-40B4-BE49-F238E27FC236}">
                <a16:creationId xmlns:a16="http://schemas.microsoft.com/office/drawing/2014/main" id="{0DAF322F-FC5D-EA4A-BD6D-45D052D5A22E}"/>
              </a:ext>
            </a:extLst>
          </p:cNvPr>
          <p:cNvSpPr txBox="1">
            <a:spLocks noChangeArrowheads="1"/>
          </p:cNvSpPr>
          <p:nvPr/>
        </p:nvSpPr>
        <p:spPr bwMode="auto">
          <a:xfrm>
            <a:off x="2133600" y="4343400"/>
            <a:ext cx="152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000" b="1" i="1" dirty="0">
                <a:solidFill>
                  <a:schemeClr val="bg1"/>
                </a:solidFill>
              </a:rPr>
              <a:t>Collection </a:t>
            </a:r>
            <a:br>
              <a:rPr lang="en-US" altLang="en-US" sz="2000" b="1" i="1" dirty="0">
                <a:solidFill>
                  <a:schemeClr val="bg1"/>
                </a:solidFill>
              </a:rPr>
            </a:br>
            <a:r>
              <a:rPr lang="en-US" altLang="en-US" sz="2000" b="1" i="1" dirty="0">
                <a:solidFill>
                  <a:schemeClr val="bg1"/>
                </a:solidFill>
              </a:rPr>
              <a:t>Building</a:t>
            </a:r>
          </a:p>
        </p:txBody>
      </p:sp>
      <p:sp>
        <p:nvSpPr>
          <p:cNvPr id="1329190" name="Text Box 38">
            <a:extLst>
              <a:ext uri="{FF2B5EF4-FFF2-40B4-BE49-F238E27FC236}">
                <a16:creationId xmlns:a16="http://schemas.microsoft.com/office/drawing/2014/main" id="{F23C49BA-BA3E-774A-A81D-6F31F082C330}"/>
              </a:ext>
            </a:extLst>
          </p:cNvPr>
          <p:cNvSpPr txBox="1">
            <a:spLocks noChangeArrowheads="1"/>
          </p:cNvSpPr>
          <p:nvPr/>
        </p:nvSpPr>
        <p:spPr bwMode="auto">
          <a:xfrm>
            <a:off x="3886200" y="1295400"/>
            <a:ext cx="152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000" b="1" i="1" dirty="0">
                <a:solidFill>
                  <a:schemeClr val="bg1"/>
                </a:solidFill>
              </a:rPr>
              <a:t>User Interfaces</a:t>
            </a:r>
          </a:p>
        </p:txBody>
      </p:sp>
      <p:sp>
        <p:nvSpPr>
          <p:cNvPr id="1329191" name="Oval 39">
            <a:extLst>
              <a:ext uri="{FF2B5EF4-FFF2-40B4-BE49-F238E27FC236}">
                <a16:creationId xmlns:a16="http://schemas.microsoft.com/office/drawing/2014/main" id="{CB560BC0-0D9B-C743-A0EA-00EEE58643B0}"/>
              </a:ext>
            </a:extLst>
          </p:cNvPr>
          <p:cNvSpPr>
            <a:spLocks noChangeArrowheads="1"/>
          </p:cNvSpPr>
          <p:nvPr/>
        </p:nvSpPr>
        <p:spPr bwMode="auto">
          <a:xfrm>
            <a:off x="3276600" y="2209800"/>
            <a:ext cx="2590800" cy="2590800"/>
          </a:xfrm>
          <a:prstGeom prst="ellipse">
            <a:avLst/>
          </a:prstGeom>
          <a:noFill/>
          <a:ln w="101600">
            <a:solidFill>
              <a:schemeClr val="hlink"/>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grpSp>
        <p:nvGrpSpPr>
          <p:cNvPr id="1329192" name="Group 40">
            <a:extLst>
              <a:ext uri="{FF2B5EF4-FFF2-40B4-BE49-F238E27FC236}">
                <a16:creationId xmlns:a16="http://schemas.microsoft.com/office/drawing/2014/main" id="{6F5759D0-7599-FB40-8A10-7FCAF9C843E3}"/>
              </a:ext>
            </a:extLst>
          </p:cNvPr>
          <p:cNvGrpSpPr>
            <a:grpSpLocks/>
          </p:cNvGrpSpPr>
          <p:nvPr/>
        </p:nvGrpSpPr>
        <p:grpSpPr bwMode="auto">
          <a:xfrm>
            <a:off x="304800" y="2971800"/>
            <a:ext cx="1828800" cy="1828800"/>
            <a:chOff x="240" y="1776"/>
            <a:chExt cx="1152" cy="1253"/>
          </a:xfrm>
        </p:grpSpPr>
        <p:sp>
          <p:nvSpPr>
            <p:cNvPr id="1329193" name="AutoShape 41">
              <a:extLst>
                <a:ext uri="{FF2B5EF4-FFF2-40B4-BE49-F238E27FC236}">
                  <a16:creationId xmlns:a16="http://schemas.microsoft.com/office/drawing/2014/main" id="{E7E7DF32-5CD6-7745-AEA4-F7AC2D949302}"/>
                </a:ext>
              </a:extLst>
            </p:cNvPr>
            <p:cNvSpPr>
              <a:spLocks noChangeArrowheads="1"/>
            </p:cNvSpPr>
            <p:nvPr/>
          </p:nvSpPr>
          <p:spPr bwMode="auto">
            <a:xfrm>
              <a:off x="240" y="1776"/>
              <a:ext cx="960" cy="1061"/>
            </a:xfrm>
            <a:prstGeom prst="can">
              <a:avLst>
                <a:gd name="adj" fmla="val 27630"/>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pPr algn="ctr" eaLnBrk="1" hangingPunct="1"/>
              <a:r>
                <a:rPr lang="en-US" altLang="en-US" sz="2000" b="1">
                  <a:solidFill>
                    <a:schemeClr val="bg1"/>
                  </a:solidFill>
                </a:rPr>
                <a:t>NSDL</a:t>
              </a:r>
            </a:p>
            <a:p>
              <a:pPr algn="ctr" eaLnBrk="1" hangingPunct="1"/>
              <a:r>
                <a:rPr lang="en-US" altLang="en-US" sz="2000" b="1">
                  <a:solidFill>
                    <a:schemeClr val="bg1"/>
                  </a:solidFill>
                </a:rPr>
                <a:t>Collections</a:t>
              </a:r>
            </a:p>
          </p:txBody>
        </p:sp>
        <p:sp>
          <p:nvSpPr>
            <p:cNvPr id="1329194" name="AutoShape 42">
              <a:extLst>
                <a:ext uri="{FF2B5EF4-FFF2-40B4-BE49-F238E27FC236}">
                  <a16:creationId xmlns:a16="http://schemas.microsoft.com/office/drawing/2014/main" id="{7117354C-73AB-424A-8CF7-1B82528F1B94}"/>
                </a:ext>
              </a:extLst>
            </p:cNvPr>
            <p:cNvSpPr>
              <a:spLocks noChangeArrowheads="1"/>
            </p:cNvSpPr>
            <p:nvPr/>
          </p:nvSpPr>
          <p:spPr bwMode="auto">
            <a:xfrm>
              <a:off x="336" y="1872"/>
              <a:ext cx="960" cy="1061"/>
            </a:xfrm>
            <a:prstGeom prst="can">
              <a:avLst>
                <a:gd name="adj" fmla="val 27630"/>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pPr algn="ctr" eaLnBrk="1" hangingPunct="1"/>
              <a:r>
                <a:rPr lang="en-US" altLang="en-US" sz="2000" b="1">
                  <a:solidFill>
                    <a:schemeClr val="bg1"/>
                  </a:solidFill>
                </a:rPr>
                <a:t>NSDL</a:t>
              </a:r>
            </a:p>
            <a:p>
              <a:pPr algn="ctr" eaLnBrk="1" hangingPunct="1"/>
              <a:r>
                <a:rPr lang="en-US" altLang="en-US" sz="2000" b="1">
                  <a:solidFill>
                    <a:schemeClr val="bg1"/>
                  </a:solidFill>
                </a:rPr>
                <a:t>Collections</a:t>
              </a:r>
            </a:p>
          </p:txBody>
        </p:sp>
        <p:sp>
          <p:nvSpPr>
            <p:cNvPr id="1329195" name="AutoShape 43">
              <a:extLst>
                <a:ext uri="{FF2B5EF4-FFF2-40B4-BE49-F238E27FC236}">
                  <a16:creationId xmlns:a16="http://schemas.microsoft.com/office/drawing/2014/main" id="{794DD010-68B4-A942-88AD-2A104B2D92A8}"/>
                </a:ext>
              </a:extLst>
            </p:cNvPr>
            <p:cNvSpPr>
              <a:spLocks noChangeArrowheads="1"/>
            </p:cNvSpPr>
            <p:nvPr/>
          </p:nvSpPr>
          <p:spPr bwMode="auto">
            <a:xfrm>
              <a:off x="432" y="1968"/>
              <a:ext cx="960" cy="1061"/>
            </a:xfrm>
            <a:prstGeom prst="can">
              <a:avLst>
                <a:gd name="adj" fmla="val 27630"/>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pPr algn="ctr" eaLnBrk="1" hangingPunct="1"/>
              <a:r>
                <a:rPr lang="en-US" altLang="en-US" sz="2000" b="1">
                  <a:solidFill>
                    <a:schemeClr val="bg1"/>
                  </a:solidFill>
                </a:rPr>
                <a:t>NSDL</a:t>
              </a:r>
            </a:p>
            <a:p>
              <a:pPr algn="ctr" eaLnBrk="1" hangingPunct="1"/>
              <a:r>
                <a:rPr lang="en-US" altLang="en-US" sz="2000" b="1">
                  <a:solidFill>
                    <a:schemeClr val="bg1"/>
                  </a:solidFill>
                </a:rPr>
                <a:t>Collections</a:t>
              </a:r>
            </a:p>
          </p:txBody>
        </p:sp>
      </p:grpSp>
      <p:sp>
        <p:nvSpPr>
          <p:cNvPr id="1329196" name="Oval 44">
            <a:extLst>
              <a:ext uri="{FF2B5EF4-FFF2-40B4-BE49-F238E27FC236}">
                <a16:creationId xmlns:a16="http://schemas.microsoft.com/office/drawing/2014/main" id="{12838774-BE06-4E4C-903C-9EA425253636}"/>
              </a:ext>
            </a:extLst>
          </p:cNvPr>
          <p:cNvSpPr>
            <a:spLocks noChangeArrowheads="1"/>
          </p:cNvSpPr>
          <p:nvPr/>
        </p:nvSpPr>
        <p:spPr bwMode="auto">
          <a:xfrm>
            <a:off x="3352800" y="2286000"/>
            <a:ext cx="2438400" cy="2438400"/>
          </a:xfrm>
          <a:prstGeom prst="ellipse">
            <a:avLst/>
          </a:prstGeom>
          <a:noFill/>
          <a:ln w="101600">
            <a:solidFill>
              <a:schemeClr val="accent2"/>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197" name="Oval 45">
            <a:extLst>
              <a:ext uri="{FF2B5EF4-FFF2-40B4-BE49-F238E27FC236}">
                <a16:creationId xmlns:a16="http://schemas.microsoft.com/office/drawing/2014/main" id="{D46DC98E-A679-C44F-884C-19DBE2FE78ED}"/>
              </a:ext>
            </a:extLst>
          </p:cNvPr>
          <p:cNvSpPr>
            <a:spLocks noChangeArrowheads="1"/>
          </p:cNvSpPr>
          <p:nvPr/>
        </p:nvSpPr>
        <p:spPr bwMode="auto">
          <a:xfrm>
            <a:off x="3429000" y="2362200"/>
            <a:ext cx="2286000" cy="2286000"/>
          </a:xfrm>
          <a:prstGeom prst="ellipse">
            <a:avLst/>
          </a:prstGeom>
          <a:noFill/>
          <a:ln w="101600">
            <a:solidFill>
              <a:schemeClr val="accent1"/>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198" name="Oval 46">
            <a:extLst>
              <a:ext uri="{FF2B5EF4-FFF2-40B4-BE49-F238E27FC236}">
                <a16:creationId xmlns:a16="http://schemas.microsoft.com/office/drawing/2014/main" id="{EAB25819-BCF4-D14A-917C-38A67EA43052}"/>
              </a:ext>
            </a:extLst>
          </p:cNvPr>
          <p:cNvSpPr>
            <a:spLocks noChangeArrowheads="1"/>
          </p:cNvSpPr>
          <p:nvPr/>
        </p:nvSpPr>
        <p:spPr bwMode="auto">
          <a:xfrm>
            <a:off x="3505200" y="2438400"/>
            <a:ext cx="2133600" cy="2133600"/>
          </a:xfrm>
          <a:prstGeom prst="ellipse">
            <a:avLst/>
          </a:prstGeom>
          <a:noFill/>
          <a:ln w="101600">
            <a:solidFill>
              <a:schemeClr val="folHlink"/>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grpSp>
        <p:nvGrpSpPr>
          <p:cNvPr id="1329199" name="Group 47">
            <a:extLst>
              <a:ext uri="{FF2B5EF4-FFF2-40B4-BE49-F238E27FC236}">
                <a16:creationId xmlns:a16="http://schemas.microsoft.com/office/drawing/2014/main" id="{17A8A678-1A2C-3148-9F9D-0296B0316D5D}"/>
              </a:ext>
            </a:extLst>
          </p:cNvPr>
          <p:cNvGrpSpPr>
            <a:grpSpLocks/>
          </p:cNvGrpSpPr>
          <p:nvPr/>
        </p:nvGrpSpPr>
        <p:grpSpPr bwMode="auto">
          <a:xfrm>
            <a:off x="2133600" y="3429000"/>
            <a:ext cx="1066800" cy="457200"/>
            <a:chOff x="1392" y="2112"/>
            <a:chExt cx="624" cy="288"/>
          </a:xfrm>
        </p:grpSpPr>
        <p:sp>
          <p:nvSpPr>
            <p:cNvPr id="1329200" name="Line 48">
              <a:extLst>
                <a:ext uri="{FF2B5EF4-FFF2-40B4-BE49-F238E27FC236}">
                  <a16:creationId xmlns:a16="http://schemas.microsoft.com/office/drawing/2014/main" id="{D58E2E57-682D-C24D-B346-9F43CD95643D}"/>
                </a:ext>
              </a:extLst>
            </p:cNvPr>
            <p:cNvSpPr>
              <a:spLocks noChangeShapeType="1"/>
            </p:cNvSpPr>
            <p:nvPr/>
          </p:nvSpPr>
          <p:spPr bwMode="auto">
            <a:xfrm>
              <a:off x="1392" y="2112"/>
              <a:ext cx="624" cy="0"/>
            </a:xfrm>
            <a:prstGeom prst="line">
              <a:avLst/>
            </a:prstGeom>
            <a:noFill/>
            <a:ln w="28575">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01" name="Line 49">
              <a:extLst>
                <a:ext uri="{FF2B5EF4-FFF2-40B4-BE49-F238E27FC236}">
                  <a16:creationId xmlns:a16="http://schemas.microsoft.com/office/drawing/2014/main" id="{72BAE03E-22AE-3D43-B3F0-953A462927CD}"/>
                </a:ext>
              </a:extLst>
            </p:cNvPr>
            <p:cNvSpPr>
              <a:spLocks noChangeShapeType="1"/>
            </p:cNvSpPr>
            <p:nvPr/>
          </p:nvSpPr>
          <p:spPr bwMode="auto">
            <a:xfrm>
              <a:off x="1392" y="2208"/>
              <a:ext cx="624" cy="0"/>
            </a:xfrm>
            <a:prstGeom prst="line">
              <a:avLst/>
            </a:prstGeom>
            <a:noFill/>
            <a:ln w="28575">
              <a:solidFill>
                <a:schemeClr val="accent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02" name="Line 50">
              <a:extLst>
                <a:ext uri="{FF2B5EF4-FFF2-40B4-BE49-F238E27FC236}">
                  <a16:creationId xmlns:a16="http://schemas.microsoft.com/office/drawing/2014/main" id="{4455BEBE-36DC-594C-B0F8-FFB6349F83FF}"/>
                </a:ext>
              </a:extLst>
            </p:cNvPr>
            <p:cNvSpPr>
              <a:spLocks noChangeShapeType="1"/>
            </p:cNvSpPr>
            <p:nvPr/>
          </p:nvSpPr>
          <p:spPr bwMode="auto">
            <a:xfrm>
              <a:off x="1392" y="2304"/>
              <a:ext cx="624" cy="0"/>
            </a:xfrm>
            <a:prstGeom prst="line">
              <a:avLst/>
            </a:prstGeom>
            <a:noFill/>
            <a:ln w="28575">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03" name="Line 51">
              <a:extLst>
                <a:ext uri="{FF2B5EF4-FFF2-40B4-BE49-F238E27FC236}">
                  <a16:creationId xmlns:a16="http://schemas.microsoft.com/office/drawing/2014/main" id="{01257340-35E7-8341-B81E-D744A98591ED}"/>
                </a:ext>
              </a:extLst>
            </p:cNvPr>
            <p:cNvSpPr>
              <a:spLocks noChangeShapeType="1"/>
            </p:cNvSpPr>
            <p:nvPr/>
          </p:nvSpPr>
          <p:spPr bwMode="auto">
            <a:xfrm>
              <a:off x="1392" y="2400"/>
              <a:ext cx="624" cy="0"/>
            </a:xfrm>
            <a:prstGeom prst="line">
              <a:avLst/>
            </a:prstGeom>
            <a:noFill/>
            <a:ln w="28575">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grpSp>
      <p:sp>
        <p:nvSpPr>
          <p:cNvPr id="1329204" name="Line 52">
            <a:extLst>
              <a:ext uri="{FF2B5EF4-FFF2-40B4-BE49-F238E27FC236}">
                <a16:creationId xmlns:a16="http://schemas.microsoft.com/office/drawing/2014/main" id="{831F31EB-0482-DE42-858A-E6C47CE21FA4}"/>
              </a:ext>
            </a:extLst>
          </p:cNvPr>
          <p:cNvSpPr>
            <a:spLocks noChangeShapeType="1"/>
          </p:cNvSpPr>
          <p:nvPr/>
        </p:nvSpPr>
        <p:spPr bwMode="auto">
          <a:xfrm flipV="1">
            <a:off x="4800600" y="4876800"/>
            <a:ext cx="0" cy="381000"/>
          </a:xfrm>
          <a:prstGeom prst="line">
            <a:avLst/>
          </a:prstGeom>
          <a:noFill/>
          <a:ln w="28575">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05" name="Line 53">
            <a:extLst>
              <a:ext uri="{FF2B5EF4-FFF2-40B4-BE49-F238E27FC236}">
                <a16:creationId xmlns:a16="http://schemas.microsoft.com/office/drawing/2014/main" id="{0A98F2DF-D303-5540-B6BF-01BA8B7E974C}"/>
              </a:ext>
            </a:extLst>
          </p:cNvPr>
          <p:cNvSpPr>
            <a:spLocks noChangeShapeType="1"/>
          </p:cNvSpPr>
          <p:nvPr/>
        </p:nvSpPr>
        <p:spPr bwMode="auto">
          <a:xfrm flipV="1">
            <a:off x="4572000" y="4876800"/>
            <a:ext cx="0" cy="381000"/>
          </a:xfrm>
          <a:prstGeom prst="line">
            <a:avLst/>
          </a:prstGeom>
          <a:noFill/>
          <a:ln w="28575">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06" name="Line 54">
            <a:extLst>
              <a:ext uri="{FF2B5EF4-FFF2-40B4-BE49-F238E27FC236}">
                <a16:creationId xmlns:a16="http://schemas.microsoft.com/office/drawing/2014/main" id="{CFFE10F4-1A95-F84A-B04C-BA5A151A068D}"/>
              </a:ext>
            </a:extLst>
          </p:cNvPr>
          <p:cNvSpPr>
            <a:spLocks noChangeShapeType="1"/>
          </p:cNvSpPr>
          <p:nvPr/>
        </p:nvSpPr>
        <p:spPr bwMode="auto">
          <a:xfrm flipV="1">
            <a:off x="4343400" y="4876800"/>
            <a:ext cx="0" cy="381000"/>
          </a:xfrm>
          <a:prstGeom prst="line">
            <a:avLst/>
          </a:prstGeom>
          <a:noFill/>
          <a:ln w="28575">
            <a:solidFill>
              <a:schemeClr val="accent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07" name="Line 55">
            <a:extLst>
              <a:ext uri="{FF2B5EF4-FFF2-40B4-BE49-F238E27FC236}">
                <a16:creationId xmlns:a16="http://schemas.microsoft.com/office/drawing/2014/main" id="{0066CB2F-1653-5441-8A9E-008E37B5630E}"/>
              </a:ext>
            </a:extLst>
          </p:cNvPr>
          <p:cNvSpPr>
            <a:spLocks noChangeShapeType="1"/>
          </p:cNvSpPr>
          <p:nvPr/>
        </p:nvSpPr>
        <p:spPr bwMode="auto">
          <a:xfrm flipV="1">
            <a:off x="4114800" y="4876800"/>
            <a:ext cx="0" cy="381000"/>
          </a:xfrm>
          <a:prstGeom prst="line">
            <a:avLst/>
          </a:prstGeom>
          <a:noFill/>
          <a:ln w="28575">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08" name="Line 56">
            <a:extLst>
              <a:ext uri="{FF2B5EF4-FFF2-40B4-BE49-F238E27FC236}">
                <a16:creationId xmlns:a16="http://schemas.microsoft.com/office/drawing/2014/main" id="{2F44D77F-D8E2-3F42-81DD-35F1B2E7F9E2}"/>
              </a:ext>
            </a:extLst>
          </p:cNvPr>
          <p:cNvSpPr>
            <a:spLocks noChangeShapeType="1"/>
          </p:cNvSpPr>
          <p:nvPr/>
        </p:nvSpPr>
        <p:spPr bwMode="auto">
          <a:xfrm flipH="1" flipV="1">
            <a:off x="5867400" y="3962400"/>
            <a:ext cx="609600" cy="381000"/>
          </a:xfrm>
          <a:prstGeom prst="line">
            <a:avLst/>
          </a:prstGeom>
          <a:noFill/>
          <a:ln w="28575">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09" name="Line 57">
            <a:extLst>
              <a:ext uri="{FF2B5EF4-FFF2-40B4-BE49-F238E27FC236}">
                <a16:creationId xmlns:a16="http://schemas.microsoft.com/office/drawing/2014/main" id="{324DB069-70FD-CC45-9D64-B3ACF8C81F91}"/>
              </a:ext>
            </a:extLst>
          </p:cNvPr>
          <p:cNvSpPr>
            <a:spLocks noChangeShapeType="1"/>
          </p:cNvSpPr>
          <p:nvPr/>
        </p:nvSpPr>
        <p:spPr bwMode="auto">
          <a:xfrm flipH="1" flipV="1">
            <a:off x="5791200" y="4114800"/>
            <a:ext cx="457200" cy="304800"/>
          </a:xfrm>
          <a:prstGeom prst="line">
            <a:avLst/>
          </a:prstGeom>
          <a:noFill/>
          <a:ln w="28575">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10" name="Line 58">
            <a:extLst>
              <a:ext uri="{FF2B5EF4-FFF2-40B4-BE49-F238E27FC236}">
                <a16:creationId xmlns:a16="http://schemas.microsoft.com/office/drawing/2014/main" id="{91262500-E661-C145-BD62-CFBE347229CD}"/>
              </a:ext>
            </a:extLst>
          </p:cNvPr>
          <p:cNvSpPr>
            <a:spLocks noChangeShapeType="1"/>
          </p:cNvSpPr>
          <p:nvPr/>
        </p:nvSpPr>
        <p:spPr bwMode="auto">
          <a:xfrm flipH="1" flipV="1">
            <a:off x="5715000" y="4267200"/>
            <a:ext cx="457200" cy="304800"/>
          </a:xfrm>
          <a:prstGeom prst="line">
            <a:avLst/>
          </a:prstGeom>
          <a:noFill/>
          <a:ln w="28575">
            <a:solidFill>
              <a:schemeClr val="accent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11" name="Line 59">
            <a:extLst>
              <a:ext uri="{FF2B5EF4-FFF2-40B4-BE49-F238E27FC236}">
                <a16:creationId xmlns:a16="http://schemas.microsoft.com/office/drawing/2014/main" id="{7CE01F29-DEA9-5443-85ED-0022BD7CDA02}"/>
              </a:ext>
            </a:extLst>
          </p:cNvPr>
          <p:cNvSpPr>
            <a:spLocks noChangeShapeType="1"/>
          </p:cNvSpPr>
          <p:nvPr/>
        </p:nvSpPr>
        <p:spPr bwMode="auto">
          <a:xfrm flipH="1" flipV="1">
            <a:off x="5638800" y="4419600"/>
            <a:ext cx="609600" cy="381000"/>
          </a:xfrm>
          <a:prstGeom prst="line">
            <a:avLst/>
          </a:prstGeom>
          <a:noFill/>
          <a:ln w="28575">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12" name="Line 60">
            <a:extLst>
              <a:ext uri="{FF2B5EF4-FFF2-40B4-BE49-F238E27FC236}">
                <a16:creationId xmlns:a16="http://schemas.microsoft.com/office/drawing/2014/main" id="{30188863-D2D0-BC4A-98FD-F8517A182C11}"/>
              </a:ext>
            </a:extLst>
          </p:cNvPr>
          <p:cNvSpPr>
            <a:spLocks noChangeShapeType="1"/>
          </p:cNvSpPr>
          <p:nvPr/>
        </p:nvSpPr>
        <p:spPr bwMode="auto">
          <a:xfrm flipH="1" flipV="1">
            <a:off x="2743200" y="2438400"/>
            <a:ext cx="609600" cy="381000"/>
          </a:xfrm>
          <a:prstGeom prst="line">
            <a:avLst/>
          </a:prstGeom>
          <a:noFill/>
          <a:ln w="28575">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13" name="Line 61">
            <a:extLst>
              <a:ext uri="{FF2B5EF4-FFF2-40B4-BE49-F238E27FC236}">
                <a16:creationId xmlns:a16="http://schemas.microsoft.com/office/drawing/2014/main" id="{223DE144-FD3F-794A-BB57-088F612795DC}"/>
              </a:ext>
            </a:extLst>
          </p:cNvPr>
          <p:cNvSpPr>
            <a:spLocks noChangeShapeType="1"/>
          </p:cNvSpPr>
          <p:nvPr/>
        </p:nvSpPr>
        <p:spPr bwMode="auto">
          <a:xfrm flipH="1" flipV="1">
            <a:off x="2971800" y="2362200"/>
            <a:ext cx="457200" cy="304800"/>
          </a:xfrm>
          <a:prstGeom prst="line">
            <a:avLst/>
          </a:prstGeom>
          <a:noFill/>
          <a:ln w="28575">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14" name="Line 62">
            <a:extLst>
              <a:ext uri="{FF2B5EF4-FFF2-40B4-BE49-F238E27FC236}">
                <a16:creationId xmlns:a16="http://schemas.microsoft.com/office/drawing/2014/main" id="{1C11E19B-9BAA-B245-9494-6506F456341B}"/>
              </a:ext>
            </a:extLst>
          </p:cNvPr>
          <p:cNvSpPr>
            <a:spLocks noChangeShapeType="1"/>
          </p:cNvSpPr>
          <p:nvPr/>
        </p:nvSpPr>
        <p:spPr bwMode="auto">
          <a:xfrm flipH="1" flipV="1">
            <a:off x="3124200" y="2286000"/>
            <a:ext cx="457200" cy="304800"/>
          </a:xfrm>
          <a:prstGeom prst="line">
            <a:avLst/>
          </a:prstGeom>
          <a:noFill/>
          <a:ln w="28575">
            <a:solidFill>
              <a:schemeClr val="accent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15" name="Line 63">
            <a:extLst>
              <a:ext uri="{FF2B5EF4-FFF2-40B4-BE49-F238E27FC236}">
                <a16:creationId xmlns:a16="http://schemas.microsoft.com/office/drawing/2014/main" id="{441430FE-3C3F-2D4C-8DC5-48700E63D4F8}"/>
              </a:ext>
            </a:extLst>
          </p:cNvPr>
          <p:cNvSpPr>
            <a:spLocks noChangeShapeType="1"/>
          </p:cNvSpPr>
          <p:nvPr/>
        </p:nvSpPr>
        <p:spPr bwMode="auto">
          <a:xfrm flipH="1" flipV="1">
            <a:off x="3276600" y="2209800"/>
            <a:ext cx="457200" cy="228600"/>
          </a:xfrm>
          <a:prstGeom prst="line">
            <a:avLst/>
          </a:prstGeom>
          <a:noFill/>
          <a:ln w="28575">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16" name="Line 64">
            <a:extLst>
              <a:ext uri="{FF2B5EF4-FFF2-40B4-BE49-F238E27FC236}">
                <a16:creationId xmlns:a16="http://schemas.microsoft.com/office/drawing/2014/main" id="{AE2F7FC8-AB9F-AE4C-BEB8-1905624A14A1}"/>
              </a:ext>
            </a:extLst>
          </p:cNvPr>
          <p:cNvSpPr>
            <a:spLocks noChangeShapeType="1"/>
          </p:cNvSpPr>
          <p:nvPr/>
        </p:nvSpPr>
        <p:spPr bwMode="auto">
          <a:xfrm flipV="1">
            <a:off x="5715000" y="2286000"/>
            <a:ext cx="609600" cy="457200"/>
          </a:xfrm>
          <a:prstGeom prst="line">
            <a:avLst/>
          </a:prstGeom>
          <a:noFill/>
          <a:ln w="28575">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17" name="Line 65">
            <a:extLst>
              <a:ext uri="{FF2B5EF4-FFF2-40B4-BE49-F238E27FC236}">
                <a16:creationId xmlns:a16="http://schemas.microsoft.com/office/drawing/2014/main" id="{A4BAE1EA-198B-1947-AD23-BA065AE54D37}"/>
              </a:ext>
            </a:extLst>
          </p:cNvPr>
          <p:cNvSpPr>
            <a:spLocks noChangeShapeType="1"/>
          </p:cNvSpPr>
          <p:nvPr/>
        </p:nvSpPr>
        <p:spPr bwMode="auto">
          <a:xfrm flipV="1">
            <a:off x="5791200" y="2514600"/>
            <a:ext cx="533400" cy="381000"/>
          </a:xfrm>
          <a:prstGeom prst="line">
            <a:avLst/>
          </a:prstGeom>
          <a:noFill/>
          <a:ln w="28575">
            <a:solidFill>
              <a:schemeClr val="accent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18" name="Line 66">
            <a:extLst>
              <a:ext uri="{FF2B5EF4-FFF2-40B4-BE49-F238E27FC236}">
                <a16:creationId xmlns:a16="http://schemas.microsoft.com/office/drawing/2014/main" id="{B6415868-B30E-1846-92B0-D89F470B1C8A}"/>
              </a:ext>
            </a:extLst>
          </p:cNvPr>
          <p:cNvSpPr>
            <a:spLocks noChangeShapeType="1"/>
          </p:cNvSpPr>
          <p:nvPr/>
        </p:nvSpPr>
        <p:spPr bwMode="auto">
          <a:xfrm flipV="1">
            <a:off x="5867400" y="2743200"/>
            <a:ext cx="457200" cy="304800"/>
          </a:xfrm>
          <a:prstGeom prst="line">
            <a:avLst/>
          </a:prstGeom>
          <a:noFill/>
          <a:ln w="28575">
            <a:solidFill>
              <a:schemeClr val="accent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sp>
        <p:nvSpPr>
          <p:cNvPr id="1329219" name="Line 67">
            <a:extLst>
              <a:ext uri="{FF2B5EF4-FFF2-40B4-BE49-F238E27FC236}">
                <a16:creationId xmlns:a16="http://schemas.microsoft.com/office/drawing/2014/main" id="{BCEBF03D-E116-264F-81BF-CED54536ED18}"/>
              </a:ext>
            </a:extLst>
          </p:cNvPr>
          <p:cNvSpPr>
            <a:spLocks noChangeShapeType="1"/>
          </p:cNvSpPr>
          <p:nvPr/>
        </p:nvSpPr>
        <p:spPr bwMode="auto">
          <a:xfrm flipV="1">
            <a:off x="5943600" y="2971800"/>
            <a:ext cx="381000" cy="228600"/>
          </a:xfrm>
          <a:prstGeom prst="line">
            <a:avLst/>
          </a:prstGeom>
          <a:noFill/>
          <a:ln w="28575">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lstStyle/>
          <a:p>
            <a:endParaRPr lang="en-US"/>
          </a:p>
        </p:txBody>
      </p:sp>
      <p:grpSp>
        <p:nvGrpSpPr>
          <p:cNvPr id="1329220" name="Group 68">
            <a:extLst>
              <a:ext uri="{FF2B5EF4-FFF2-40B4-BE49-F238E27FC236}">
                <a16:creationId xmlns:a16="http://schemas.microsoft.com/office/drawing/2014/main" id="{B61DC6A1-419E-F840-B674-F373DABFFA6B}"/>
              </a:ext>
            </a:extLst>
          </p:cNvPr>
          <p:cNvGrpSpPr>
            <a:grpSpLocks/>
          </p:cNvGrpSpPr>
          <p:nvPr/>
        </p:nvGrpSpPr>
        <p:grpSpPr bwMode="auto">
          <a:xfrm>
            <a:off x="2133600" y="5410200"/>
            <a:ext cx="762000" cy="304800"/>
            <a:chOff x="1392" y="3360"/>
            <a:chExt cx="432" cy="192"/>
          </a:xfrm>
        </p:grpSpPr>
        <p:sp>
          <p:nvSpPr>
            <p:cNvPr id="1329221" name="Line 69">
              <a:extLst>
                <a:ext uri="{FF2B5EF4-FFF2-40B4-BE49-F238E27FC236}">
                  <a16:creationId xmlns:a16="http://schemas.microsoft.com/office/drawing/2014/main" id="{44D635AC-CDF4-0F40-BB02-ADE07F26C848}"/>
                </a:ext>
              </a:extLst>
            </p:cNvPr>
            <p:cNvSpPr>
              <a:spLocks noChangeShapeType="1"/>
            </p:cNvSpPr>
            <p:nvPr/>
          </p:nvSpPr>
          <p:spPr bwMode="auto">
            <a:xfrm>
              <a:off x="1392" y="3360"/>
              <a:ext cx="432" cy="0"/>
            </a:xfrm>
            <a:prstGeom prst="line">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29222" name="Line 70">
              <a:extLst>
                <a:ext uri="{FF2B5EF4-FFF2-40B4-BE49-F238E27FC236}">
                  <a16:creationId xmlns:a16="http://schemas.microsoft.com/office/drawing/2014/main" id="{C6FA611E-8E1D-C249-B411-FAE8CA719EEC}"/>
                </a:ext>
              </a:extLst>
            </p:cNvPr>
            <p:cNvSpPr>
              <a:spLocks noChangeShapeType="1"/>
            </p:cNvSpPr>
            <p:nvPr/>
          </p:nvSpPr>
          <p:spPr bwMode="auto">
            <a:xfrm>
              <a:off x="1392" y="3456"/>
              <a:ext cx="432" cy="0"/>
            </a:xfrm>
            <a:prstGeom prst="line">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29223" name="Line 71">
              <a:extLst>
                <a:ext uri="{FF2B5EF4-FFF2-40B4-BE49-F238E27FC236}">
                  <a16:creationId xmlns:a16="http://schemas.microsoft.com/office/drawing/2014/main" id="{CCB9C645-E48D-FC48-BD9F-B64388FCBDDF}"/>
                </a:ext>
              </a:extLst>
            </p:cNvPr>
            <p:cNvSpPr>
              <a:spLocks noChangeShapeType="1"/>
            </p:cNvSpPr>
            <p:nvPr/>
          </p:nvSpPr>
          <p:spPr bwMode="auto">
            <a:xfrm>
              <a:off x="1392" y="3552"/>
              <a:ext cx="432" cy="0"/>
            </a:xfrm>
            <a:prstGeom prst="line">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329224" name="Oval 72">
            <a:extLst>
              <a:ext uri="{FF2B5EF4-FFF2-40B4-BE49-F238E27FC236}">
                <a16:creationId xmlns:a16="http://schemas.microsoft.com/office/drawing/2014/main" id="{ED760F68-36DC-DB4D-8D82-7578D325128E}"/>
              </a:ext>
            </a:extLst>
          </p:cNvPr>
          <p:cNvSpPr>
            <a:spLocks noChangeAspect="1" noChangeArrowheads="1"/>
          </p:cNvSpPr>
          <p:nvPr/>
        </p:nvSpPr>
        <p:spPr bwMode="auto">
          <a:xfrm>
            <a:off x="4065588" y="2857500"/>
            <a:ext cx="1012825" cy="1295400"/>
          </a:xfrm>
          <a:prstGeom prst="ellipse">
            <a:avLst/>
          </a:prstGeom>
          <a:solidFill>
            <a:srgbClr val="E1E7D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eaLnBrk="1" hangingPunct="1"/>
            <a:r>
              <a:rPr lang="en-US" altLang="en-US" sz="2000" b="1">
                <a:solidFill>
                  <a:schemeClr val="bg2"/>
                </a:solidFill>
                <a:latin typeface="Tahoma" panose="020B0604030504040204" pitchFamily="34" charset="0"/>
              </a:rPr>
              <a:t>Core</a:t>
            </a:r>
            <a:br>
              <a:rPr lang="en-US" altLang="en-US" sz="2000" b="1">
                <a:solidFill>
                  <a:schemeClr val="bg2"/>
                </a:solidFill>
                <a:latin typeface="Tahoma" panose="020B0604030504040204" pitchFamily="34" charset="0"/>
              </a:rPr>
            </a:br>
            <a:r>
              <a:rPr lang="en-US" altLang="en-US" sz="2000" b="1">
                <a:solidFill>
                  <a:schemeClr val="bg2"/>
                </a:solidFill>
                <a:latin typeface="Tahoma" panose="020B0604030504040204" pitchFamily="34" charset="0"/>
              </a:rPr>
              <a:t>NSDL</a:t>
            </a:r>
          </a:p>
          <a:p>
            <a:pPr algn="ctr" eaLnBrk="1" hangingPunct="1"/>
            <a:r>
              <a:rPr lang="en-US" altLang="en-US" sz="2000" b="1">
                <a:solidFill>
                  <a:schemeClr val="bg2"/>
                </a:solidFill>
                <a:latin typeface="Tahoma" panose="020B0604030504040204" pitchFamily="34" charset="0"/>
              </a:rPr>
              <a:t>“Bus”</a:t>
            </a:r>
          </a:p>
        </p:txBody>
      </p:sp>
    </p:spTree>
    <p:extLst>
      <p:ext uri="{BB962C8B-B14F-4D97-AF65-F5344CB8AC3E}">
        <p14:creationId xmlns:p14="http://schemas.microsoft.com/office/powerpoint/2010/main" val="3900077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082" name="Rectangle 2">
            <a:extLst>
              <a:ext uri="{FF2B5EF4-FFF2-40B4-BE49-F238E27FC236}">
                <a16:creationId xmlns:a16="http://schemas.microsoft.com/office/drawing/2014/main" id="{1F0AB7AD-7C78-9B43-BFF0-72F586B625E4}"/>
              </a:ext>
            </a:extLst>
          </p:cNvPr>
          <p:cNvSpPr>
            <a:spLocks noChangeArrowheads="1"/>
          </p:cNvSpPr>
          <p:nvPr/>
        </p:nvSpPr>
        <p:spPr bwMode="auto">
          <a:xfrm>
            <a:off x="0" y="1609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326083" name="Object 3">
            <a:extLst>
              <a:ext uri="{FF2B5EF4-FFF2-40B4-BE49-F238E27FC236}">
                <a16:creationId xmlns:a16="http://schemas.microsoft.com/office/drawing/2014/main" id="{932B9910-E220-194B-B7D7-05ACEB913AC9}"/>
              </a:ext>
            </a:extLst>
          </p:cNvPr>
          <p:cNvGraphicFramePr>
            <a:graphicFrameLocks noChangeAspect="1"/>
          </p:cNvGraphicFramePr>
          <p:nvPr/>
        </p:nvGraphicFramePr>
        <p:xfrm>
          <a:off x="304800" y="1600200"/>
          <a:ext cx="8382000" cy="4956175"/>
        </p:xfrm>
        <a:graphic>
          <a:graphicData uri="http://schemas.openxmlformats.org/presentationml/2006/ole">
            <mc:AlternateContent xmlns:mc="http://schemas.openxmlformats.org/markup-compatibility/2006">
              <mc:Choice xmlns:v="urn:schemas-microsoft-com:vml" Requires="v">
                <p:oleObj spid="_x0000_s64547" name="Picture" r:id="rId3" imgW="54178200" imgH="32092900" progId="Word.Picture.8">
                  <p:embed/>
                </p:oleObj>
              </mc:Choice>
              <mc:Fallback>
                <p:oleObj name="Picture" r:id="rId3" imgW="54178200" imgH="32092900" progId="Word.Picture.8">
                  <p:embed/>
                  <p:pic>
                    <p:nvPicPr>
                      <p:cNvPr id="1326083" name="Object 3">
                        <a:extLst>
                          <a:ext uri="{FF2B5EF4-FFF2-40B4-BE49-F238E27FC236}">
                            <a16:creationId xmlns:a16="http://schemas.microsoft.com/office/drawing/2014/main" id="{932B9910-E220-194B-B7D7-05ACEB913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00200"/>
                        <a:ext cx="8382000" cy="4956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26084" name="Rectangle 4">
            <a:extLst>
              <a:ext uri="{FF2B5EF4-FFF2-40B4-BE49-F238E27FC236}">
                <a16:creationId xmlns:a16="http://schemas.microsoft.com/office/drawing/2014/main" id="{62C22E44-84D3-F54D-9A5D-E4832BDE27FD}"/>
              </a:ext>
            </a:extLst>
          </p:cNvPr>
          <p:cNvSpPr>
            <a:spLocks noChangeArrowheads="1"/>
          </p:cNvSpPr>
          <p:nvPr/>
        </p:nvSpPr>
        <p:spPr bwMode="auto">
          <a:xfrm>
            <a:off x="990600" y="304800"/>
            <a:ext cx="74485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3600" b="1"/>
              <a:t>Digital library architecture for local</a:t>
            </a:r>
          </a:p>
          <a:p>
            <a:r>
              <a:rPr lang="en-US" altLang="en-US" sz="3600" b="1"/>
              <a:t>and interoperable CITIDEL services</a:t>
            </a:r>
            <a:r>
              <a:rPr lang="en-US" altLang="en-US"/>
              <a:t> </a:t>
            </a:r>
          </a:p>
        </p:txBody>
      </p:sp>
    </p:spTree>
    <p:extLst>
      <p:ext uri="{BB962C8B-B14F-4D97-AF65-F5344CB8AC3E}">
        <p14:creationId xmlns:p14="http://schemas.microsoft.com/office/powerpoint/2010/main" val="2661551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JCR </a:t>
            </a:r>
            <a:r>
              <a:rPr lang="en-US" dirty="0" err="1"/>
              <a:t>Licklider</a:t>
            </a:r>
            <a:endParaRPr lang="en-US" dirty="0"/>
          </a:p>
          <a:p>
            <a:r>
              <a:rPr lang="en-US" dirty="0"/>
              <a:t>Libraries of the Future</a:t>
            </a:r>
          </a:p>
          <a:p>
            <a:r>
              <a:rPr lang="en-US" dirty="0"/>
              <a:t>5S</a:t>
            </a:r>
          </a:p>
          <a:p>
            <a:r>
              <a:rPr lang="en-US" dirty="0"/>
              <a:t>Building Digital Libraries</a:t>
            </a:r>
          </a:p>
          <a:p>
            <a:r>
              <a:rPr lang="en-US" b="1" dirty="0"/>
              <a:t>Exploring (incl. from JCDL 2006)</a:t>
            </a:r>
          </a:p>
          <a:p>
            <a:r>
              <a:rPr lang="en-US" dirty="0"/>
              <a:t>Future</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38</a:t>
            </a:fld>
            <a:endParaRPr lang="en-US"/>
          </a:p>
        </p:txBody>
      </p:sp>
    </p:spTree>
    <p:extLst>
      <p:ext uri="{BB962C8B-B14F-4D97-AF65-F5344CB8AC3E}">
        <p14:creationId xmlns:p14="http://schemas.microsoft.com/office/powerpoint/2010/main" val="623076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80482" name="Object 2">
            <a:extLst>
              <a:ext uri="{FF2B5EF4-FFF2-40B4-BE49-F238E27FC236}">
                <a16:creationId xmlns:a16="http://schemas.microsoft.com/office/drawing/2014/main" id="{425A2296-EF7A-9647-AE80-216F7BB5FC8E}"/>
              </a:ext>
            </a:extLst>
          </p:cNvPr>
          <p:cNvGraphicFramePr>
            <a:graphicFrameLocks noChangeAspect="1"/>
          </p:cNvGraphicFramePr>
          <p:nvPr>
            <p:extLst>
              <p:ext uri="{D42A27DB-BD31-4B8C-83A1-F6EECF244321}">
                <p14:modId xmlns:p14="http://schemas.microsoft.com/office/powerpoint/2010/main" val="2377729569"/>
              </p:ext>
            </p:extLst>
          </p:nvPr>
        </p:nvGraphicFramePr>
        <p:xfrm>
          <a:off x="-76200" y="-21771"/>
          <a:ext cx="9144000" cy="6858000"/>
        </p:xfrm>
        <a:graphic>
          <a:graphicData uri="http://schemas.openxmlformats.org/presentationml/2006/ole">
            <mc:AlternateContent xmlns:mc="http://schemas.openxmlformats.org/markup-compatibility/2006">
              <mc:Choice xmlns:v="urn:schemas-microsoft-com:vml" Requires="v">
                <p:oleObj spid="_x0000_s63524" name="Slide" r:id="rId3" imgW="4572000" imgH="3429000" progId="PowerPoint.Slide.8">
                  <p:embed/>
                </p:oleObj>
              </mc:Choice>
              <mc:Fallback>
                <p:oleObj name="Slide" r:id="rId3" imgW="4572000" imgH="3429000" progId="PowerPoint.Slide.8">
                  <p:embed/>
                  <p:pic>
                    <p:nvPicPr>
                      <p:cNvPr id="2580482" name="Object 2">
                        <a:extLst>
                          <a:ext uri="{FF2B5EF4-FFF2-40B4-BE49-F238E27FC236}">
                            <a16:creationId xmlns:a16="http://schemas.microsoft.com/office/drawing/2014/main" id="{425A2296-EF7A-9647-AE80-216F7BB5F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177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EE91782B-25B3-5D4C-BD2E-E5D5D12441EC}"/>
              </a:ext>
            </a:extLst>
          </p:cNvPr>
          <p:cNvSpPr/>
          <p:nvPr/>
        </p:nvSpPr>
        <p:spPr>
          <a:xfrm>
            <a:off x="4408714" y="4294448"/>
            <a:ext cx="4735286" cy="2585323"/>
          </a:xfrm>
          <a:prstGeom prst="rect">
            <a:avLst/>
          </a:prstGeom>
        </p:spPr>
        <p:txBody>
          <a:bodyPr wrap="square">
            <a:spAutoFit/>
          </a:bodyPr>
          <a:lstStyle/>
          <a:p>
            <a:pPr algn="r"/>
            <a:r>
              <a:rPr lang="en-US" dirty="0"/>
              <a:t>Adapted</a:t>
            </a:r>
          </a:p>
          <a:p>
            <a:pPr algn="r"/>
            <a:r>
              <a:rPr lang="en-US" dirty="0"/>
              <a:t>from:</a:t>
            </a:r>
          </a:p>
          <a:p>
            <a:pPr algn="r"/>
            <a:r>
              <a:rPr lang="en-US" dirty="0"/>
              <a:t>Social</a:t>
            </a:r>
          </a:p>
          <a:p>
            <a:pPr algn="r"/>
            <a:r>
              <a:rPr lang="en-US" dirty="0"/>
              <a:t>aspects of</a:t>
            </a:r>
            <a:br>
              <a:rPr lang="en-US" dirty="0"/>
            </a:br>
            <a:r>
              <a:rPr lang="en-US" dirty="0"/>
              <a:t>digital libraries,</a:t>
            </a:r>
          </a:p>
          <a:p>
            <a:pPr algn="r"/>
            <a:r>
              <a:rPr lang="en-US" dirty="0"/>
              <a:t>UCLA 1996,</a:t>
            </a:r>
          </a:p>
          <a:p>
            <a:pPr algn="r"/>
            <a:r>
              <a:rPr lang="en-US" dirty="0"/>
              <a:t>eds. Christine L.</a:t>
            </a:r>
          </a:p>
          <a:p>
            <a:pPr algn="r"/>
            <a:r>
              <a:rPr lang="en-US" dirty="0" err="1"/>
              <a:t>Borgman</a:t>
            </a:r>
            <a:r>
              <a:rPr lang="en-US" dirty="0"/>
              <a:t> et al., https://</a:t>
            </a:r>
          </a:p>
          <a:p>
            <a:pPr algn="r"/>
            <a:r>
              <a:rPr lang="en-US" dirty="0" err="1"/>
              <a:t>works.bepress.com</a:t>
            </a:r>
            <a:r>
              <a:rPr lang="en-US" dirty="0"/>
              <a:t>/borgman/183/</a:t>
            </a:r>
          </a:p>
        </p:txBody>
      </p:sp>
      <p:sp>
        <p:nvSpPr>
          <p:cNvPr id="6" name="TextBox 5">
            <a:extLst>
              <a:ext uri="{FF2B5EF4-FFF2-40B4-BE49-F238E27FC236}">
                <a16:creationId xmlns:a16="http://schemas.microsoft.com/office/drawing/2014/main" id="{676857A7-E61D-4445-A4A9-E5C5DA0CD8D7}"/>
              </a:ext>
            </a:extLst>
          </p:cNvPr>
          <p:cNvSpPr txBox="1"/>
          <p:nvPr/>
        </p:nvSpPr>
        <p:spPr>
          <a:xfrm>
            <a:off x="10886" y="6096000"/>
            <a:ext cx="2547492" cy="707886"/>
          </a:xfrm>
          <a:prstGeom prst="rect">
            <a:avLst/>
          </a:prstGeom>
          <a:noFill/>
        </p:spPr>
        <p:txBody>
          <a:bodyPr wrap="none" rtlCol="0">
            <a:spAutoFit/>
          </a:bodyPr>
          <a:lstStyle/>
          <a:p>
            <a:r>
              <a:rPr lang="en-US" sz="4000" dirty="0"/>
              <a:t>Exploring</a:t>
            </a:r>
          </a:p>
        </p:txBody>
      </p:sp>
      <p:sp>
        <p:nvSpPr>
          <p:cNvPr id="7" name="TextBox 6">
            <a:extLst>
              <a:ext uri="{FF2B5EF4-FFF2-40B4-BE49-F238E27FC236}">
                <a16:creationId xmlns:a16="http://schemas.microsoft.com/office/drawing/2014/main" id="{BE4B2014-9F9D-BE43-8FB9-B77B85587F0B}"/>
              </a:ext>
            </a:extLst>
          </p:cNvPr>
          <p:cNvSpPr txBox="1"/>
          <p:nvPr/>
        </p:nvSpPr>
        <p:spPr>
          <a:xfrm>
            <a:off x="-76200" y="-76200"/>
            <a:ext cx="2723823" cy="1754326"/>
          </a:xfrm>
          <a:prstGeom prst="rect">
            <a:avLst/>
          </a:prstGeom>
          <a:noFill/>
        </p:spPr>
        <p:txBody>
          <a:bodyPr wrap="none" rtlCol="0">
            <a:spAutoFit/>
          </a:bodyPr>
          <a:lstStyle/>
          <a:p>
            <a:r>
              <a:rPr lang="en-US" sz="3600" dirty="0"/>
              <a:t>Information</a:t>
            </a:r>
          </a:p>
          <a:p>
            <a:r>
              <a:rPr lang="en-US" sz="3600" dirty="0"/>
              <a:t>Life</a:t>
            </a:r>
          </a:p>
          <a:p>
            <a:r>
              <a:rPr lang="en-US" sz="3600" dirty="0"/>
              <a:t>Cycle</a:t>
            </a:r>
          </a:p>
        </p:txBody>
      </p:sp>
    </p:spTree>
    <p:extLst>
      <p:ext uri="{BB962C8B-B14F-4D97-AF65-F5344CB8AC3E}">
        <p14:creationId xmlns:p14="http://schemas.microsoft.com/office/powerpoint/2010/main" val="3556971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2AB8F-BFD7-784E-B293-0903ABA54D1B}"/>
              </a:ext>
            </a:extLst>
          </p:cNvPr>
          <p:cNvSpPr>
            <a:spLocks noGrp="1"/>
          </p:cNvSpPr>
          <p:nvPr>
            <p:ph type="sldNum" sz="quarter" idx="12"/>
          </p:nvPr>
        </p:nvSpPr>
        <p:spPr/>
        <p:txBody>
          <a:bodyPr/>
          <a:lstStyle/>
          <a:p>
            <a:pPr>
              <a:defRPr/>
            </a:pPr>
            <a:fld id="{65564D9D-38AD-4D32-A802-7F9E5541B4AC}" type="slidenum">
              <a:rPr lang="en-US" smtClean="0"/>
              <a:pPr>
                <a:defRPr/>
              </a:pPr>
              <a:t>4</a:t>
            </a:fld>
            <a:endParaRPr lang="en-US"/>
          </a:p>
        </p:txBody>
      </p:sp>
      <p:pic>
        <p:nvPicPr>
          <p:cNvPr id="5" name="Picture 4">
            <a:extLst>
              <a:ext uri="{FF2B5EF4-FFF2-40B4-BE49-F238E27FC236}">
                <a16:creationId xmlns:a16="http://schemas.microsoft.com/office/drawing/2014/main" id="{C7B90141-945F-834A-A648-DACF2461F5A6}"/>
              </a:ext>
            </a:extLst>
          </p:cNvPr>
          <p:cNvPicPr>
            <a:picLocks noChangeAspect="1"/>
          </p:cNvPicPr>
          <p:nvPr/>
        </p:nvPicPr>
        <p:blipFill>
          <a:blip r:embed="rId2"/>
          <a:stretch>
            <a:fillRect/>
          </a:stretch>
        </p:blipFill>
        <p:spPr>
          <a:xfrm>
            <a:off x="0" y="502920"/>
            <a:ext cx="9144000" cy="5852160"/>
          </a:xfrm>
          <a:prstGeom prst="rect">
            <a:avLst/>
          </a:prstGeom>
        </p:spPr>
      </p:pic>
      <p:sp>
        <p:nvSpPr>
          <p:cNvPr id="2" name="Rectangle 1">
            <a:extLst>
              <a:ext uri="{FF2B5EF4-FFF2-40B4-BE49-F238E27FC236}">
                <a16:creationId xmlns:a16="http://schemas.microsoft.com/office/drawing/2014/main" id="{4E9BBBFD-2104-6B48-AEE3-E35851AAADAF}"/>
              </a:ext>
            </a:extLst>
          </p:cNvPr>
          <p:cNvSpPr/>
          <p:nvPr/>
        </p:nvSpPr>
        <p:spPr>
          <a:xfrm>
            <a:off x="304800" y="6488668"/>
            <a:ext cx="8763000" cy="369332"/>
          </a:xfrm>
          <a:prstGeom prst="rect">
            <a:avLst/>
          </a:prstGeom>
        </p:spPr>
        <p:txBody>
          <a:bodyPr wrap="square">
            <a:spAutoFit/>
          </a:bodyPr>
          <a:lstStyle/>
          <a:p>
            <a:r>
              <a:rPr lang="en-US" dirty="0"/>
              <a:t>See also: Sapiens: A Brief History of Humankind, by Yuval Noah Harari, 2015</a:t>
            </a:r>
          </a:p>
        </p:txBody>
      </p:sp>
    </p:spTree>
    <p:extLst>
      <p:ext uri="{BB962C8B-B14F-4D97-AF65-F5344CB8AC3E}">
        <p14:creationId xmlns:p14="http://schemas.microsoft.com/office/powerpoint/2010/main" val="3510168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2C1E66B-C556-8443-842D-F6858B7475E0}"/>
              </a:ext>
            </a:extLst>
          </p:cNvPr>
          <p:cNvSpPr>
            <a:spLocks noChangeArrowheads="1"/>
          </p:cNvSpPr>
          <p:nvPr/>
        </p:nvSpPr>
        <p:spPr bwMode="auto">
          <a:xfrm>
            <a:off x="0" y="1066800"/>
            <a:ext cx="9144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en-US" altLang="ko-KR" sz="3600">
                <a:solidFill>
                  <a:srgbClr val="993300"/>
                </a:solidFill>
                <a:ea typeface="굴림" panose="020B0600000101010101" pitchFamily="34" charset="-127"/>
              </a:rPr>
              <a:t>Exploring Digital Libraries: Integrating Browsing, Searching, and Visualization</a:t>
            </a:r>
          </a:p>
        </p:txBody>
      </p:sp>
      <p:sp>
        <p:nvSpPr>
          <p:cNvPr id="5123" name="Rectangle 3">
            <a:extLst>
              <a:ext uri="{FF2B5EF4-FFF2-40B4-BE49-F238E27FC236}">
                <a16:creationId xmlns:a16="http://schemas.microsoft.com/office/drawing/2014/main" id="{CAAB5D94-CE44-7D4A-B504-B005DD3EC046}"/>
              </a:ext>
            </a:extLst>
          </p:cNvPr>
          <p:cNvSpPr>
            <a:spLocks noChangeArrowheads="1"/>
          </p:cNvSpPr>
          <p:nvPr/>
        </p:nvSpPr>
        <p:spPr bwMode="auto">
          <a:xfrm>
            <a:off x="0" y="3657600"/>
            <a:ext cx="91440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80000"/>
              </a:lnSpc>
              <a:spcBef>
                <a:spcPct val="20000"/>
              </a:spcBef>
            </a:pPr>
            <a:r>
              <a:rPr lang="en-US" altLang="zh-CN" sz="2800" b="1" dirty="0">
                <a:ea typeface="宋体" panose="02010600030101010101" pitchFamily="2" charset="-122"/>
              </a:rPr>
              <a:t>JCDL 2006, Chapel Hill, NC, June 12, 2006</a:t>
            </a:r>
          </a:p>
          <a:p>
            <a:pPr algn="ctr">
              <a:lnSpc>
                <a:spcPct val="80000"/>
              </a:lnSpc>
              <a:spcBef>
                <a:spcPct val="20000"/>
              </a:spcBef>
            </a:pPr>
            <a:endParaRPr lang="en-US" altLang="zh-CN" sz="2800" b="1" dirty="0">
              <a:ea typeface="宋体" panose="02010600030101010101" pitchFamily="2" charset="-122"/>
            </a:endParaRPr>
          </a:p>
          <a:p>
            <a:pPr algn="ctr">
              <a:lnSpc>
                <a:spcPct val="80000"/>
              </a:lnSpc>
              <a:spcBef>
                <a:spcPct val="20000"/>
              </a:spcBef>
            </a:pPr>
            <a:r>
              <a:rPr lang="en-US" altLang="zh-CN" sz="2800" dirty="0">
                <a:solidFill>
                  <a:schemeClr val="accent2"/>
                </a:solidFill>
                <a:ea typeface="宋体" panose="02010600030101010101" pitchFamily="2" charset="-122"/>
              </a:rPr>
              <a:t>Rao Shen, Naga Srinivas </a:t>
            </a:r>
            <a:r>
              <a:rPr lang="en-US" altLang="zh-CN" sz="2800" dirty="0" err="1">
                <a:solidFill>
                  <a:schemeClr val="accent2"/>
                </a:solidFill>
                <a:ea typeface="宋体" panose="02010600030101010101" pitchFamily="2" charset="-122"/>
              </a:rPr>
              <a:t>Vemuri</a:t>
            </a:r>
            <a:r>
              <a:rPr lang="en-US" altLang="zh-CN" sz="2800" dirty="0">
                <a:solidFill>
                  <a:schemeClr val="accent2"/>
                </a:solidFill>
                <a:ea typeface="宋体" panose="02010600030101010101" pitchFamily="2" charset="-122"/>
              </a:rPr>
              <a:t>, </a:t>
            </a:r>
            <a:r>
              <a:rPr lang="en-US" altLang="zh-CN" sz="2800" dirty="0" err="1">
                <a:solidFill>
                  <a:schemeClr val="accent2"/>
                </a:solidFill>
                <a:ea typeface="宋体" panose="02010600030101010101" pitchFamily="2" charset="-122"/>
              </a:rPr>
              <a:t>Weiguo</a:t>
            </a:r>
            <a:r>
              <a:rPr lang="en-US" altLang="zh-CN" sz="2800" dirty="0">
                <a:solidFill>
                  <a:schemeClr val="accent2"/>
                </a:solidFill>
                <a:ea typeface="宋体" panose="02010600030101010101" pitchFamily="2" charset="-122"/>
              </a:rPr>
              <a:t> Fan, </a:t>
            </a:r>
          </a:p>
          <a:p>
            <a:pPr algn="ctr">
              <a:lnSpc>
                <a:spcPct val="80000"/>
              </a:lnSpc>
              <a:spcBef>
                <a:spcPct val="20000"/>
              </a:spcBef>
            </a:pPr>
            <a:r>
              <a:rPr lang="en-US" altLang="zh-CN" sz="2800" dirty="0">
                <a:solidFill>
                  <a:schemeClr val="accent2"/>
                </a:solidFill>
                <a:ea typeface="宋体" panose="02010600030101010101" pitchFamily="2" charset="-122"/>
              </a:rPr>
              <a:t>Ricardo da S. Torres, and Edward A. Fox</a:t>
            </a:r>
          </a:p>
          <a:p>
            <a:pPr algn="ctr">
              <a:lnSpc>
                <a:spcPct val="80000"/>
              </a:lnSpc>
              <a:spcBef>
                <a:spcPct val="20000"/>
              </a:spcBef>
            </a:pPr>
            <a:endParaRPr lang="en-US" altLang="zh-CN" sz="2800" dirty="0">
              <a:solidFill>
                <a:schemeClr val="accent2"/>
              </a:solidFill>
              <a:ea typeface="宋体" panose="02010600030101010101" pitchFamily="2" charset="-122"/>
            </a:endParaRPr>
          </a:p>
          <a:p>
            <a:pPr algn="ctr">
              <a:lnSpc>
                <a:spcPct val="80000"/>
              </a:lnSpc>
            </a:pPr>
            <a:r>
              <a:rPr lang="en-US" altLang="zh-CN" sz="2400" dirty="0">
                <a:ea typeface="宋体" panose="02010600030101010101" pitchFamily="2" charset="-122"/>
              </a:rPr>
              <a:t>DOI </a:t>
            </a:r>
            <a:r>
              <a:rPr lang="en-US" sz="2400" b="0" dirty="0"/>
              <a:t>10.1145/1141753.1141755</a:t>
            </a:r>
          </a:p>
          <a:p>
            <a:pPr algn="ctr">
              <a:lnSpc>
                <a:spcPct val="80000"/>
              </a:lnSpc>
            </a:pPr>
            <a:endParaRPr lang="en-US" altLang="zh-CN" sz="2400" dirty="0">
              <a:ea typeface="宋体" panose="02010600030101010101" pitchFamily="2" charset="-122"/>
            </a:endParaRPr>
          </a:p>
          <a:p>
            <a:pPr algn="ctr">
              <a:lnSpc>
                <a:spcPct val="80000"/>
              </a:lnSpc>
            </a:pPr>
            <a:r>
              <a:rPr lang="en-US" altLang="zh-CN" sz="2400" dirty="0">
                <a:ea typeface="宋体" panose="02010600030101010101" pitchFamily="2" charset="-122"/>
              </a:rPr>
              <a:t>http://</a:t>
            </a:r>
            <a:r>
              <a:rPr lang="en-US" altLang="zh-CN" sz="2400" dirty="0" err="1">
                <a:ea typeface="宋体" panose="02010600030101010101" pitchFamily="2" charset="-122"/>
              </a:rPr>
              <a:t>fox.cs.vt.edu</a:t>
            </a:r>
            <a:r>
              <a:rPr lang="en-US" altLang="zh-CN" sz="2400" dirty="0">
                <a:ea typeface="宋体" panose="02010600030101010101" pitchFamily="2" charset="-122"/>
              </a:rPr>
              <a:t>/talks/2006/20060612JCDL06exploring.ppt</a:t>
            </a:r>
            <a:endParaRPr lang="en-US" altLang="ko-KR" sz="2400" dirty="0">
              <a:ea typeface="宋体" panose="02010600030101010101" pitchFamily="2" charset="-122"/>
            </a:endParaRPr>
          </a:p>
        </p:txBody>
      </p:sp>
    </p:spTree>
    <p:extLst>
      <p:ext uri="{BB962C8B-B14F-4D97-AF65-F5344CB8AC3E}">
        <p14:creationId xmlns:p14="http://schemas.microsoft.com/office/powerpoint/2010/main" val="4274904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7587FFB-5450-3D46-B729-94495662E063}"/>
              </a:ext>
            </a:extLst>
          </p:cNvPr>
          <p:cNvSpPr>
            <a:spLocks noChangeArrowheads="1"/>
          </p:cNvSpPr>
          <p:nvPr/>
        </p:nvSpPr>
        <p:spPr bwMode="auto">
          <a:xfrm>
            <a:off x="457200" y="609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en-US" altLang="zh-CN" sz="4400">
                <a:solidFill>
                  <a:schemeClr val="tx2"/>
                </a:solidFill>
                <a:ea typeface="宋体" panose="02010600030101010101" pitchFamily="2" charset="-122"/>
              </a:rPr>
              <a:t>Introduction</a:t>
            </a:r>
          </a:p>
        </p:txBody>
      </p:sp>
      <p:sp>
        <p:nvSpPr>
          <p:cNvPr id="54275" name="Rectangle 3">
            <a:extLst>
              <a:ext uri="{FF2B5EF4-FFF2-40B4-BE49-F238E27FC236}">
                <a16:creationId xmlns:a16="http://schemas.microsoft.com/office/drawing/2014/main" id="{1D68E076-D175-EB4B-AD79-C401A6D523CB}"/>
              </a:ext>
            </a:extLst>
          </p:cNvPr>
          <p:cNvSpPr>
            <a:spLocks noChangeArrowheads="1"/>
          </p:cNvSpPr>
          <p:nvPr/>
        </p:nvSpPr>
        <p:spPr bwMode="auto">
          <a:xfrm>
            <a:off x="609600" y="2286000"/>
            <a:ext cx="7353300" cy="330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bg2"/>
              </a:buClr>
              <a:buSzPct val="75000"/>
              <a:buFont typeface="Wingdings" pitchFamily="2" charset="2"/>
              <a:buChar char="n"/>
            </a:pPr>
            <a:r>
              <a:rPr lang="en-US" altLang="zh-CN" sz="3200" dirty="0">
                <a:ea typeface="宋体" panose="02010600030101010101" pitchFamily="2" charset="-122"/>
              </a:rPr>
              <a:t>What’s exploring?</a:t>
            </a:r>
          </a:p>
          <a:p>
            <a:pPr lvl="1">
              <a:spcBef>
                <a:spcPct val="20000"/>
              </a:spcBef>
              <a:buClr>
                <a:schemeClr val="accent2"/>
              </a:buClr>
              <a:buSzPct val="80000"/>
              <a:buFont typeface="Wingdings" pitchFamily="2" charset="2"/>
              <a:buBlip>
                <a:blip r:embed="rId3"/>
              </a:buBlip>
            </a:pPr>
            <a:r>
              <a:rPr lang="en-US" altLang="zh-CN" sz="2800" dirty="0">
                <a:ea typeface="宋体" panose="02010600030101010101" pitchFamily="2" charset="-122"/>
              </a:rPr>
              <a:t>searching, browsing, investigating, studying, or analyzing</a:t>
            </a:r>
          </a:p>
          <a:p>
            <a:pPr lvl="1">
              <a:spcBef>
                <a:spcPct val="20000"/>
              </a:spcBef>
              <a:buClr>
                <a:schemeClr val="accent2"/>
              </a:buClr>
              <a:buSzPct val="80000"/>
              <a:buFont typeface="Wingdings" pitchFamily="2" charset="2"/>
              <a:buBlip>
                <a:blip r:embed="rId3"/>
              </a:buBlip>
            </a:pPr>
            <a:r>
              <a:rPr lang="en-US" altLang="zh-CN" sz="2800" dirty="0">
                <a:ea typeface="宋体" panose="02010600030101010101" pitchFamily="2" charset="-122"/>
              </a:rPr>
              <a:t>for purposes of discovery,</a:t>
            </a:r>
          </a:p>
          <a:p>
            <a:pPr lvl="1">
              <a:spcBef>
                <a:spcPct val="20000"/>
              </a:spcBef>
              <a:buClr>
                <a:schemeClr val="accent2"/>
              </a:buClr>
              <a:buSzPct val="80000"/>
              <a:buFont typeface="Wingdings" pitchFamily="2" charset="2"/>
              <a:buBlip>
                <a:blip r:embed="rId3"/>
              </a:buBlip>
            </a:pPr>
            <a:r>
              <a:rPr lang="en-US" altLang="zh-CN" sz="2800" dirty="0">
                <a:ea typeface="宋体" panose="02010600030101010101" pitchFamily="2" charset="-122"/>
              </a:rPr>
              <a:t>pursuing truth or facts about something </a:t>
            </a:r>
          </a:p>
        </p:txBody>
      </p:sp>
    </p:spTree>
    <p:extLst>
      <p:ext uri="{BB962C8B-B14F-4D97-AF65-F5344CB8AC3E}">
        <p14:creationId xmlns:p14="http://schemas.microsoft.com/office/powerpoint/2010/main" val="4260909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8ED3E6D-2FC1-FF48-8897-08BCDB4B3588}"/>
              </a:ext>
            </a:extLst>
          </p:cNvPr>
          <p:cNvSpPr>
            <a:spLocks noChangeArrowheads="1"/>
          </p:cNvSpPr>
          <p:nvPr/>
        </p:nvSpPr>
        <p:spPr bwMode="auto">
          <a:xfrm>
            <a:off x="457200" y="609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en-US" altLang="zh-CN" sz="4400">
                <a:solidFill>
                  <a:schemeClr val="tx2"/>
                </a:solidFill>
                <a:ea typeface="宋体" panose="02010600030101010101" pitchFamily="2" charset="-122"/>
              </a:rPr>
              <a:t>Introduction (Cont.)</a:t>
            </a:r>
          </a:p>
        </p:txBody>
      </p:sp>
      <p:sp>
        <p:nvSpPr>
          <p:cNvPr id="57347" name="Rectangle 3">
            <a:extLst>
              <a:ext uri="{FF2B5EF4-FFF2-40B4-BE49-F238E27FC236}">
                <a16:creationId xmlns:a16="http://schemas.microsoft.com/office/drawing/2014/main" id="{D079E7BA-A20E-0342-9249-2230544350BF}"/>
              </a:ext>
            </a:extLst>
          </p:cNvPr>
          <p:cNvSpPr>
            <a:spLocks noChangeArrowheads="1"/>
          </p:cNvSpPr>
          <p:nvPr/>
        </p:nvSpPr>
        <p:spPr bwMode="auto">
          <a:xfrm>
            <a:off x="304800" y="1981200"/>
            <a:ext cx="8610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bg2"/>
              </a:buClr>
              <a:buSzPct val="75000"/>
              <a:buFont typeface="Wingdings" pitchFamily="2" charset="2"/>
              <a:buChar char="n"/>
            </a:pPr>
            <a:r>
              <a:rPr lang="en-US" altLang="zh-CN" sz="2800">
                <a:ea typeface="宋体" panose="02010600030101010101" pitchFamily="2" charset="-122"/>
              </a:rPr>
              <a:t>Are browsing and searching duals or can they be converted to each other when certain conditions are met? </a:t>
            </a:r>
          </a:p>
          <a:p>
            <a:pPr>
              <a:spcBef>
                <a:spcPct val="20000"/>
              </a:spcBef>
              <a:buClr>
                <a:schemeClr val="bg2"/>
              </a:buClr>
              <a:buSzPct val="75000"/>
              <a:buFont typeface="Wingdings" pitchFamily="2" charset="2"/>
              <a:buNone/>
            </a:pPr>
            <a:endParaRPr lang="en-US" altLang="zh-CN" sz="2800">
              <a:ea typeface="宋体" panose="02010600030101010101" pitchFamily="2" charset="-122"/>
            </a:endParaRPr>
          </a:p>
          <a:p>
            <a:pPr>
              <a:spcBef>
                <a:spcPct val="20000"/>
              </a:spcBef>
              <a:buClr>
                <a:schemeClr val="bg2"/>
              </a:buClr>
              <a:buSzPct val="75000"/>
              <a:buFont typeface="Wingdings" pitchFamily="2" charset="2"/>
              <a:buChar char="n"/>
            </a:pPr>
            <a:r>
              <a:rPr lang="en-US" altLang="zh-CN" sz="2800">
                <a:ea typeface="宋体" panose="02010600030101010101" pitchFamily="2" charset="-122"/>
              </a:rPr>
              <a:t>Can we generalize these DL exploring services within a formal DL framework?</a:t>
            </a:r>
          </a:p>
          <a:p>
            <a:pPr>
              <a:spcBef>
                <a:spcPct val="20000"/>
              </a:spcBef>
              <a:buClr>
                <a:schemeClr val="bg2"/>
              </a:buClr>
              <a:buSzPct val="75000"/>
              <a:buFont typeface="Wingdings" pitchFamily="2" charset="2"/>
              <a:buChar char="n"/>
            </a:pPr>
            <a:endParaRPr lang="en-US" altLang="zh-CN" sz="2800">
              <a:ea typeface="宋体" panose="02010600030101010101" pitchFamily="2" charset="-122"/>
            </a:endParaRPr>
          </a:p>
          <a:p>
            <a:pPr>
              <a:spcBef>
                <a:spcPct val="20000"/>
              </a:spcBef>
              <a:buClr>
                <a:schemeClr val="bg2"/>
              </a:buClr>
              <a:buSzPct val="75000"/>
              <a:buFont typeface="Wingdings" pitchFamily="2" charset="2"/>
              <a:buChar char="n"/>
            </a:pPr>
            <a:r>
              <a:rPr lang="en-US" altLang="zh-CN" sz="2800">
                <a:ea typeface="宋体" panose="02010600030101010101" pitchFamily="2" charset="-122"/>
              </a:rPr>
              <a:t>Can the formal generalization guide development of exploring services for domain focused DLs?</a:t>
            </a:r>
          </a:p>
        </p:txBody>
      </p:sp>
    </p:spTree>
    <p:extLst>
      <p:ext uri="{BB962C8B-B14F-4D97-AF65-F5344CB8AC3E}">
        <p14:creationId xmlns:p14="http://schemas.microsoft.com/office/powerpoint/2010/main" val="30830763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a:extLst>
              <a:ext uri="{FF2B5EF4-FFF2-40B4-BE49-F238E27FC236}">
                <a16:creationId xmlns:a16="http://schemas.microsoft.com/office/drawing/2014/main" id="{F2278F4B-B514-B141-807E-B79F3484942D}"/>
              </a:ext>
            </a:extLst>
          </p:cNvPr>
          <p:cNvSpPr txBox="1">
            <a:spLocks noChangeArrowheads="1"/>
          </p:cNvSpPr>
          <p:nvPr/>
        </p:nvSpPr>
        <p:spPr bwMode="auto">
          <a:xfrm>
            <a:off x="1163638" y="76200"/>
            <a:ext cx="6599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b="1">
                <a:ea typeface="宋体" panose="02010600030101010101" pitchFamily="2" charset="-122"/>
              </a:rPr>
              <a:t>Related Work on Integrating Services in DLs</a:t>
            </a:r>
          </a:p>
        </p:txBody>
      </p:sp>
      <p:sp>
        <p:nvSpPr>
          <p:cNvPr id="124944" name="Text Box 16">
            <a:extLst>
              <a:ext uri="{FF2B5EF4-FFF2-40B4-BE49-F238E27FC236}">
                <a16:creationId xmlns:a16="http://schemas.microsoft.com/office/drawing/2014/main" id="{E63E9225-2034-814E-9030-1F0FE3D60C81}"/>
              </a:ext>
            </a:extLst>
          </p:cNvPr>
          <p:cNvSpPr txBox="1">
            <a:spLocks noChangeArrowheads="1"/>
          </p:cNvSpPr>
          <p:nvPr/>
        </p:nvSpPr>
        <p:spPr bwMode="auto">
          <a:xfrm>
            <a:off x="228600" y="5029200"/>
            <a:ext cx="167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600" dirty="0">
                <a:ea typeface="宋体" panose="02010600030101010101" pitchFamily="2" charset="-122"/>
              </a:rPr>
              <a:t>has an example</a:t>
            </a:r>
          </a:p>
        </p:txBody>
      </p:sp>
      <p:sp>
        <p:nvSpPr>
          <p:cNvPr id="124945" name="Rectangle 17">
            <a:extLst>
              <a:ext uri="{FF2B5EF4-FFF2-40B4-BE49-F238E27FC236}">
                <a16:creationId xmlns:a16="http://schemas.microsoft.com/office/drawing/2014/main" id="{328A0F2E-A634-344A-9546-2DA26BF15678}"/>
              </a:ext>
            </a:extLst>
          </p:cNvPr>
          <p:cNvSpPr>
            <a:spLocks noChangeArrowheads="1"/>
          </p:cNvSpPr>
          <p:nvPr/>
        </p:nvSpPr>
        <p:spPr bwMode="auto">
          <a:xfrm>
            <a:off x="28575" y="5791200"/>
            <a:ext cx="457200" cy="3810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a:ea typeface="宋体" panose="02010600030101010101" pitchFamily="2" charset="-122"/>
              </a:rPr>
              <a:t>I</a:t>
            </a:r>
            <a:r>
              <a:rPr lang="en-US" altLang="zh-CN" baseline="30000">
                <a:ea typeface="宋体" panose="02010600030101010101" pitchFamily="2" charset="-122"/>
              </a:rPr>
              <a:t>3</a:t>
            </a:r>
            <a:r>
              <a:rPr lang="en-US" altLang="zh-CN">
                <a:ea typeface="宋体" panose="02010600030101010101" pitchFamily="2" charset="-122"/>
              </a:rPr>
              <a:t>R</a:t>
            </a:r>
          </a:p>
        </p:txBody>
      </p:sp>
      <p:sp>
        <p:nvSpPr>
          <p:cNvPr id="124946" name="Rectangle 18">
            <a:extLst>
              <a:ext uri="{FF2B5EF4-FFF2-40B4-BE49-F238E27FC236}">
                <a16:creationId xmlns:a16="http://schemas.microsoft.com/office/drawing/2014/main" id="{1EC6DE06-0E77-F64D-9018-36EF732AACB0}"/>
              </a:ext>
            </a:extLst>
          </p:cNvPr>
          <p:cNvSpPr>
            <a:spLocks noChangeArrowheads="1"/>
          </p:cNvSpPr>
          <p:nvPr/>
        </p:nvSpPr>
        <p:spPr bwMode="auto">
          <a:xfrm>
            <a:off x="76200" y="4495800"/>
            <a:ext cx="1090613"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a:ea typeface="宋体" panose="02010600030101010101" pitchFamily="2" charset="-122"/>
              </a:rPr>
              <a:t>systems</a:t>
            </a:r>
          </a:p>
          <a:p>
            <a:pPr eaLnBrk="0" hangingPunct="0"/>
            <a:r>
              <a:rPr lang="en-US" altLang="zh-CN" dirty="0">
                <a:ea typeface="宋体" panose="02010600030101010101" pitchFamily="2" charset="-122"/>
              </a:rPr>
              <a:t>in 1980s</a:t>
            </a:r>
          </a:p>
        </p:txBody>
      </p:sp>
      <p:sp>
        <p:nvSpPr>
          <p:cNvPr id="124947" name="Text Box 19">
            <a:extLst>
              <a:ext uri="{FF2B5EF4-FFF2-40B4-BE49-F238E27FC236}">
                <a16:creationId xmlns:a16="http://schemas.microsoft.com/office/drawing/2014/main" id="{BA6F2665-D55D-A54A-B3A5-385130C921D4}"/>
              </a:ext>
            </a:extLst>
          </p:cNvPr>
          <p:cNvSpPr txBox="1">
            <a:spLocks noChangeArrowheads="1"/>
          </p:cNvSpPr>
          <p:nvPr/>
        </p:nvSpPr>
        <p:spPr bwMode="auto">
          <a:xfrm>
            <a:off x="2262188" y="3886200"/>
            <a:ext cx="10144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600">
                <a:ea typeface="宋体" panose="02010600030101010101" pitchFamily="2" charset="-122"/>
              </a:rPr>
              <a:t>found in</a:t>
            </a:r>
          </a:p>
        </p:txBody>
      </p:sp>
      <p:sp>
        <p:nvSpPr>
          <p:cNvPr id="124948" name="Line 20">
            <a:extLst>
              <a:ext uri="{FF2B5EF4-FFF2-40B4-BE49-F238E27FC236}">
                <a16:creationId xmlns:a16="http://schemas.microsoft.com/office/drawing/2014/main" id="{3A7E700F-1011-8F45-9FEC-2A196E234F67}"/>
              </a:ext>
            </a:extLst>
          </p:cNvPr>
          <p:cNvSpPr>
            <a:spLocks noChangeShapeType="1"/>
          </p:cNvSpPr>
          <p:nvPr/>
        </p:nvSpPr>
        <p:spPr bwMode="auto">
          <a:xfrm>
            <a:off x="2743200" y="1752600"/>
            <a:ext cx="23813" cy="22098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49" name="Line 21">
            <a:extLst>
              <a:ext uri="{FF2B5EF4-FFF2-40B4-BE49-F238E27FC236}">
                <a16:creationId xmlns:a16="http://schemas.microsoft.com/office/drawing/2014/main" id="{284EDAA6-8F41-5144-A2DC-3606DDA8885C}"/>
              </a:ext>
            </a:extLst>
          </p:cNvPr>
          <p:cNvSpPr>
            <a:spLocks noChangeShapeType="1"/>
          </p:cNvSpPr>
          <p:nvPr/>
        </p:nvSpPr>
        <p:spPr bwMode="auto">
          <a:xfrm flipH="1">
            <a:off x="1219200" y="4191000"/>
            <a:ext cx="1219200" cy="3810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50" name="Line 22">
            <a:extLst>
              <a:ext uri="{FF2B5EF4-FFF2-40B4-BE49-F238E27FC236}">
                <a16:creationId xmlns:a16="http://schemas.microsoft.com/office/drawing/2014/main" id="{909299BD-BD1A-AF43-9949-4EEEBA099585}"/>
              </a:ext>
            </a:extLst>
          </p:cNvPr>
          <p:cNvSpPr>
            <a:spLocks noChangeShapeType="1"/>
          </p:cNvSpPr>
          <p:nvPr/>
        </p:nvSpPr>
        <p:spPr bwMode="auto">
          <a:xfrm>
            <a:off x="3048000" y="4191000"/>
            <a:ext cx="1219200" cy="3810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51" name="Rectangle 23">
            <a:extLst>
              <a:ext uri="{FF2B5EF4-FFF2-40B4-BE49-F238E27FC236}">
                <a16:creationId xmlns:a16="http://schemas.microsoft.com/office/drawing/2014/main" id="{C22078A1-D079-6B42-90F2-CE71DB839B76}"/>
              </a:ext>
            </a:extLst>
          </p:cNvPr>
          <p:cNvSpPr>
            <a:spLocks noChangeArrowheads="1"/>
          </p:cNvSpPr>
          <p:nvPr/>
        </p:nvSpPr>
        <p:spPr bwMode="auto">
          <a:xfrm>
            <a:off x="914400" y="5791200"/>
            <a:ext cx="990600" cy="3810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a:ea typeface="宋体" panose="02010600030101010101" pitchFamily="2" charset="-122"/>
              </a:rPr>
              <a:t>RABBIT</a:t>
            </a:r>
          </a:p>
        </p:txBody>
      </p:sp>
      <p:sp>
        <p:nvSpPr>
          <p:cNvPr id="124952" name="Line 24">
            <a:extLst>
              <a:ext uri="{FF2B5EF4-FFF2-40B4-BE49-F238E27FC236}">
                <a16:creationId xmlns:a16="http://schemas.microsoft.com/office/drawing/2014/main" id="{7EB64EAD-2EA5-A344-8614-0E6B2790F24D}"/>
              </a:ext>
            </a:extLst>
          </p:cNvPr>
          <p:cNvSpPr>
            <a:spLocks noChangeShapeType="1"/>
          </p:cNvSpPr>
          <p:nvPr/>
        </p:nvSpPr>
        <p:spPr bwMode="auto">
          <a:xfrm flipH="1">
            <a:off x="76200" y="5562600"/>
            <a:ext cx="457200" cy="2286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53" name="Line 25">
            <a:extLst>
              <a:ext uri="{FF2B5EF4-FFF2-40B4-BE49-F238E27FC236}">
                <a16:creationId xmlns:a16="http://schemas.microsoft.com/office/drawing/2014/main" id="{FE950DCC-4FE0-4247-B4D2-28FB79AF66E0}"/>
              </a:ext>
            </a:extLst>
          </p:cNvPr>
          <p:cNvSpPr>
            <a:spLocks noChangeShapeType="1"/>
          </p:cNvSpPr>
          <p:nvPr/>
        </p:nvSpPr>
        <p:spPr bwMode="auto">
          <a:xfrm>
            <a:off x="685800" y="5105400"/>
            <a:ext cx="0" cy="228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54" name="Rectangle 26">
            <a:extLst>
              <a:ext uri="{FF2B5EF4-FFF2-40B4-BE49-F238E27FC236}">
                <a16:creationId xmlns:a16="http://schemas.microsoft.com/office/drawing/2014/main" id="{FF16E7BD-5C27-3948-B152-46596B72A061}"/>
              </a:ext>
            </a:extLst>
          </p:cNvPr>
          <p:cNvSpPr>
            <a:spLocks noChangeArrowheads="1"/>
          </p:cNvSpPr>
          <p:nvPr/>
        </p:nvSpPr>
        <p:spPr bwMode="auto">
          <a:xfrm>
            <a:off x="1600200" y="1066800"/>
            <a:ext cx="2514600" cy="685800"/>
          </a:xfrm>
          <a:prstGeom prst="rect">
            <a:avLst/>
          </a:prstGeom>
          <a:noFill/>
          <a:ln w="28575">
            <a:solidFill>
              <a:srgbClr val="8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a:ea typeface="宋体" panose="02010600030101010101" pitchFamily="2" charset="-122"/>
              </a:rPr>
              <a:t>integrating searching </a:t>
            </a:r>
          </a:p>
          <a:p>
            <a:pPr eaLnBrk="0" hangingPunct="0"/>
            <a:r>
              <a:rPr lang="en-US" altLang="zh-CN" dirty="0">
                <a:ea typeface="宋体" panose="02010600030101010101" pitchFamily="2" charset="-122"/>
              </a:rPr>
              <a:t>and browsing</a:t>
            </a:r>
          </a:p>
        </p:txBody>
      </p:sp>
      <p:sp>
        <p:nvSpPr>
          <p:cNvPr id="124955" name="Rectangle 27">
            <a:extLst>
              <a:ext uri="{FF2B5EF4-FFF2-40B4-BE49-F238E27FC236}">
                <a16:creationId xmlns:a16="http://schemas.microsoft.com/office/drawing/2014/main" id="{1D55A80E-FA2A-8E4A-9A87-2351CC5CD346}"/>
              </a:ext>
            </a:extLst>
          </p:cNvPr>
          <p:cNvSpPr>
            <a:spLocks noChangeArrowheads="1"/>
          </p:cNvSpPr>
          <p:nvPr/>
        </p:nvSpPr>
        <p:spPr bwMode="auto">
          <a:xfrm>
            <a:off x="2233613" y="4572000"/>
            <a:ext cx="1090612"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a:ea typeface="宋体" panose="02010600030101010101" pitchFamily="2" charset="-122"/>
              </a:rPr>
              <a:t>systems</a:t>
            </a:r>
          </a:p>
          <a:p>
            <a:pPr eaLnBrk="0" hangingPunct="0"/>
            <a:r>
              <a:rPr lang="en-US" altLang="zh-CN" dirty="0">
                <a:ea typeface="宋体" panose="02010600030101010101" pitchFamily="2" charset="-122"/>
              </a:rPr>
              <a:t>in 1990s</a:t>
            </a:r>
          </a:p>
        </p:txBody>
      </p:sp>
      <p:sp>
        <p:nvSpPr>
          <p:cNvPr id="124956" name="Rectangle 28">
            <a:extLst>
              <a:ext uri="{FF2B5EF4-FFF2-40B4-BE49-F238E27FC236}">
                <a16:creationId xmlns:a16="http://schemas.microsoft.com/office/drawing/2014/main" id="{8457C06F-9534-B645-AA0D-53A1ECD4B955}"/>
              </a:ext>
            </a:extLst>
          </p:cNvPr>
          <p:cNvSpPr>
            <a:spLocks noChangeArrowheads="1"/>
          </p:cNvSpPr>
          <p:nvPr/>
        </p:nvSpPr>
        <p:spPr bwMode="auto">
          <a:xfrm>
            <a:off x="4319588" y="4572000"/>
            <a:ext cx="1090612"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a:ea typeface="宋体" panose="02010600030101010101" pitchFamily="2" charset="-122"/>
              </a:rPr>
              <a:t>systems</a:t>
            </a:r>
          </a:p>
          <a:p>
            <a:pPr eaLnBrk="0" hangingPunct="0"/>
            <a:r>
              <a:rPr lang="en-US" altLang="zh-CN" dirty="0">
                <a:ea typeface="宋体" panose="02010600030101010101" pitchFamily="2" charset="-122"/>
              </a:rPr>
              <a:t>in 2000s</a:t>
            </a:r>
          </a:p>
        </p:txBody>
      </p:sp>
      <p:sp>
        <p:nvSpPr>
          <p:cNvPr id="124957" name="Rectangle 29">
            <a:extLst>
              <a:ext uri="{FF2B5EF4-FFF2-40B4-BE49-F238E27FC236}">
                <a16:creationId xmlns:a16="http://schemas.microsoft.com/office/drawing/2014/main" id="{95FA15A9-A646-8640-A3BD-124E04BF2BA4}"/>
              </a:ext>
            </a:extLst>
          </p:cNvPr>
          <p:cNvSpPr>
            <a:spLocks noChangeArrowheads="1"/>
          </p:cNvSpPr>
          <p:nvPr/>
        </p:nvSpPr>
        <p:spPr bwMode="auto">
          <a:xfrm>
            <a:off x="304800" y="6248400"/>
            <a:ext cx="990600" cy="3810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a:ea typeface="宋体" panose="02010600030101010101" pitchFamily="2" charset="-122"/>
              </a:rPr>
              <a:t>CODER</a:t>
            </a:r>
          </a:p>
        </p:txBody>
      </p:sp>
      <p:sp>
        <p:nvSpPr>
          <p:cNvPr id="124958" name="Line 30">
            <a:extLst>
              <a:ext uri="{FF2B5EF4-FFF2-40B4-BE49-F238E27FC236}">
                <a16:creationId xmlns:a16="http://schemas.microsoft.com/office/drawing/2014/main" id="{80DA4A72-7A7B-6643-A473-BD4D4E4D8115}"/>
              </a:ext>
            </a:extLst>
          </p:cNvPr>
          <p:cNvSpPr>
            <a:spLocks noChangeShapeType="1"/>
          </p:cNvSpPr>
          <p:nvPr/>
        </p:nvSpPr>
        <p:spPr bwMode="auto">
          <a:xfrm>
            <a:off x="762000" y="5562600"/>
            <a:ext cx="381000" cy="2286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59" name="Rectangle 31">
            <a:extLst>
              <a:ext uri="{FF2B5EF4-FFF2-40B4-BE49-F238E27FC236}">
                <a16:creationId xmlns:a16="http://schemas.microsoft.com/office/drawing/2014/main" id="{DA0579F8-99E6-1A41-A142-58E79F4569D7}"/>
              </a:ext>
            </a:extLst>
          </p:cNvPr>
          <p:cNvSpPr>
            <a:spLocks noChangeArrowheads="1"/>
          </p:cNvSpPr>
          <p:nvPr/>
        </p:nvSpPr>
        <p:spPr bwMode="auto">
          <a:xfrm>
            <a:off x="3124200" y="5791200"/>
            <a:ext cx="1143000" cy="3810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a:ea typeface="宋体" panose="02010600030101010101" pitchFamily="2" charset="-122"/>
              </a:rPr>
              <a:t>DataWeb</a:t>
            </a:r>
          </a:p>
        </p:txBody>
      </p:sp>
      <p:sp>
        <p:nvSpPr>
          <p:cNvPr id="124960" name="Line 32">
            <a:extLst>
              <a:ext uri="{FF2B5EF4-FFF2-40B4-BE49-F238E27FC236}">
                <a16:creationId xmlns:a16="http://schemas.microsoft.com/office/drawing/2014/main" id="{6572ED09-B5E5-0A45-B237-1B6995449FAF}"/>
              </a:ext>
            </a:extLst>
          </p:cNvPr>
          <p:cNvSpPr>
            <a:spLocks noChangeShapeType="1"/>
          </p:cNvSpPr>
          <p:nvPr/>
        </p:nvSpPr>
        <p:spPr bwMode="auto">
          <a:xfrm flipH="1">
            <a:off x="2438400" y="5562600"/>
            <a:ext cx="304800" cy="2286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61" name="Text Box 33">
            <a:extLst>
              <a:ext uri="{FF2B5EF4-FFF2-40B4-BE49-F238E27FC236}">
                <a16:creationId xmlns:a16="http://schemas.microsoft.com/office/drawing/2014/main" id="{4CE58BC8-4E31-6149-8E00-79F6EE13EB44}"/>
              </a:ext>
            </a:extLst>
          </p:cNvPr>
          <p:cNvSpPr txBox="1">
            <a:spLocks noChangeArrowheads="1"/>
          </p:cNvSpPr>
          <p:nvPr/>
        </p:nvSpPr>
        <p:spPr bwMode="auto">
          <a:xfrm>
            <a:off x="2362200" y="5105400"/>
            <a:ext cx="167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600" dirty="0">
                <a:ea typeface="宋体" panose="02010600030101010101" pitchFamily="2" charset="-122"/>
              </a:rPr>
              <a:t>has an example</a:t>
            </a:r>
          </a:p>
        </p:txBody>
      </p:sp>
      <p:sp>
        <p:nvSpPr>
          <p:cNvPr id="124962" name="Line 34">
            <a:extLst>
              <a:ext uri="{FF2B5EF4-FFF2-40B4-BE49-F238E27FC236}">
                <a16:creationId xmlns:a16="http://schemas.microsoft.com/office/drawing/2014/main" id="{F3E2378F-9C53-CC4C-B0B5-76BFEBC394D6}"/>
              </a:ext>
            </a:extLst>
          </p:cNvPr>
          <p:cNvSpPr>
            <a:spLocks noChangeShapeType="1"/>
          </p:cNvSpPr>
          <p:nvPr/>
        </p:nvSpPr>
        <p:spPr bwMode="auto">
          <a:xfrm>
            <a:off x="2819400" y="5105400"/>
            <a:ext cx="0" cy="228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63" name="Rectangle 35">
            <a:extLst>
              <a:ext uri="{FF2B5EF4-FFF2-40B4-BE49-F238E27FC236}">
                <a16:creationId xmlns:a16="http://schemas.microsoft.com/office/drawing/2014/main" id="{BEBA4B74-4F39-5741-B357-AAC1FCD546C3}"/>
              </a:ext>
            </a:extLst>
          </p:cNvPr>
          <p:cNvSpPr>
            <a:spLocks noChangeArrowheads="1"/>
          </p:cNvSpPr>
          <p:nvPr/>
        </p:nvSpPr>
        <p:spPr bwMode="auto">
          <a:xfrm>
            <a:off x="1981200" y="5791200"/>
            <a:ext cx="914400" cy="3810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a:ea typeface="宋体" panose="02010600030101010101" pitchFamily="2" charset="-122"/>
              </a:rPr>
              <a:t>PESTO</a:t>
            </a:r>
          </a:p>
        </p:txBody>
      </p:sp>
      <p:sp>
        <p:nvSpPr>
          <p:cNvPr id="124964" name="Line 36">
            <a:extLst>
              <a:ext uri="{FF2B5EF4-FFF2-40B4-BE49-F238E27FC236}">
                <a16:creationId xmlns:a16="http://schemas.microsoft.com/office/drawing/2014/main" id="{25CACA58-3F5C-A547-8366-04BCF602D6F5}"/>
              </a:ext>
            </a:extLst>
          </p:cNvPr>
          <p:cNvSpPr>
            <a:spLocks noChangeShapeType="1"/>
          </p:cNvSpPr>
          <p:nvPr/>
        </p:nvSpPr>
        <p:spPr bwMode="auto">
          <a:xfrm>
            <a:off x="3124200" y="5562600"/>
            <a:ext cx="381000" cy="2286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65" name="Rectangle 37">
            <a:extLst>
              <a:ext uri="{FF2B5EF4-FFF2-40B4-BE49-F238E27FC236}">
                <a16:creationId xmlns:a16="http://schemas.microsoft.com/office/drawing/2014/main" id="{55CFC945-00AB-6B4B-85F6-C87ED59850E0}"/>
              </a:ext>
            </a:extLst>
          </p:cNvPr>
          <p:cNvSpPr>
            <a:spLocks noChangeArrowheads="1"/>
          </p:cNvSpPr>
          <p:nvPr/>
        </p:nvSpPr>
        <p:spPr bwMode="auto">
          <a:xfrm>
            <a:off x="7391400" y="5791200"/>
            <a:ext cx="1524000" cy="3810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err="1">
                <a:ea typeface="宋体" panose="02010600030101010101" pitchFamily="2" charset="-122"/>
              </a:rPr>
              <a:t>SenseMaker</a:t>
            </a:r>
            <a:endParaRPr lang="en-US" altLang="zh-CN" dirty="0">
              <a:ea typeface="宋体" panose="02010600030101010101" pitchFamily="2" charset="-122"/>
            </a:endParaRPr>
          </a:p>
        </p:txBody>
      </p:sp>
      <p:sp>
        <p:nvSpPr>
          <p:cNvPr id="124966" name="Line 38">
            <a:extLst>
              <a:ext uri="{FF2B5EF4-FFF2-40B4-BE49-F238E27FC236}">
                <a16:creationId xmlns:a16="http://schemas.microsoft.com/office/drawing/2014/main" id="{AD26D7FC-B73A-8542-9D7E-5C05B870EFFA}"/>
              </a:ext>
            </a:extLst>
          </p:cNvPr>
          <p:cNvSpPr>
            <a:spLocks noChangeShapeType="1"/>
          </p:cNvSpPr>
          <p:nvPr/>
        </p:nvSpPr>
        <p:spPr bwMode="auto">
          <a:xfrm>
            <a:off x="5105400" y="5562600"/>
            <a:ext cx="381000" cy="2286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67" name="Text Box 39">
            <a:extLst>
              <a:ext uri="{FF2B5EF4-FFF2-40B4-BE49-F238E27FC236}">
                <a16:creationId xmlns:a16="http://schemas.microsoft.com/office/drawing/2014/main" id="{9D54C96B-48D8-974A-BBA1-3B19A7CB642A}"/>
              </a:ext>
            </a:extLst>
          </p:cNvPr>
          <p:cNvSpPr txBox="1">
            <a:spLocks noChangeArrowheads="1"/>
          </p:cNvSpPr>
          <p:nvPr/>
        </p:nvSpPr>
        <p:spPr bwMode="auto">
          <a:xfrm>
            <a:off x="4419600" y="5105400"/>
            <a:ext cx="167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600" dirty="0">
                <a:ea typeface="宋体" panose="02010600030101010101" pitchFamily="2" charset="-122"/>
              </a:rPr>
              <a:t>has an example</a:t>
            </a:r>
          </a:p>
        </p:txBody>
      </p:sp>
      <p:sp>
        <p:nvSpPr>
          <p:cNvPr id="124968" name="Line 40">
            <a:extLst>
              <a:ext uri="{FF2B5EF4-FFF2-40B4-BE49-F238E27FC236}">
                <a16:creationId xmlns:a16="http://schemas.microsoft.com/office/drawing/2014/main" id="{409DE5DD-A235-F34F-BEE6-AFB9D11F3DCD}"/>
              </a:ext>
            </a:extLst>
          </p:cNvPr>
          <p:cNvSpPr>
            <a:spLocks noChangeShapeType="1"/>
          </p:cNvSpPr>
          <p:nvPr/>
        </p:nvSpPr>
        <p:spPr bwMode="auto">
          <a:xfrm>
            <a:off x="4876800" y="5105400"/>
            <a:ext cx="0" cy="228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69" name="Rectangle 41">
            <a:extLst>
              <a:ext uri="{FF2B5EF4-FFF2-40B4-BE49-F238E27FC236}">
                <a16:creationId xmlns:a16="http://schemas.microsoft.com/office/drawing/2014/main" id="{4F769A97-C28B-634B-881F-FC477E4CE99A}"/>
              </a:ext>
            </a:extLst>
          </p:cNvPr>
          <p:cNvSpPr>
            <a:spLocks noChangeArrowheads="1"/>
          </p:cNvSpPr>
          <p:nvPr/>
        </p:nvSpPr>
        <p:spPr bwMode="auto">
          <a:xfrm>
            <a:off x="4419600" y="5791200"/>
            <a:ext cx="533400" cy="3810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a:ea typeface="宋体" panose="02010600030101010101" pitchFamily="2" charset="-122"/>
              </a:rPr>
              <a:t>MIX</a:t>
            </a:r>
          </a:p>
        </p:txBody>
      </p:sp>
      <p:sp>
        <p:nvSpPr>
          <p:cNvPr id="124970" name="Line 42">
            <a:extLst>
              <a:ext uri="{FF2B5EF4-FFF2-40B4-BE49-F238E27FC236}">
                <a16:creationId xmlns:a16="http://schemas.microsoft.com/office/drawing/2014/main" id="{BB5FFF13-C7C7-5942-B850-BD97EB60D053}"/>
              </a:ext>
            </a:extLst>
          </p:cNvPr>
          <p:cNvSpPr>
            <a:spLocks noChangeShapeType="1"/>
          </p:cNvSpPr>
          <p:nvPr/>
        </p:nvSpPr>
        <p:spPr bwMode="auto">
          <a:xfrm>
            <a:off x="5410200" y="5562600"/>
            <a:ext cx="990600" cy="2286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71" name="Rectangle 43">
            <a:extLst>
              <a:ext uri="{FF2B5EF4-FFF2-40B4-BE49-F238E27FC236}">
                <a16:creationId xmlns:a16="http://schemas.microsoft.com/office/drawing/2014/main" id="{DC851BD7-7787-264E-9B7A-9928813E889B}"/>
              </a:ext>
            </a:extLst>
          </p:cNvPr>
          <p:cNvSpPr>
            <a:spLocks noChangeArrowheads="1"/>
          </p:cNvSpPr>
          <p:nvPr/>
        </p:nvSpPr>
        <p:spPr bwMode="auto">
          <a:xfrm>
            <a:off x="5867400" y="5791200"/>
            <a:ext cx="1371600" cy="3810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err="1">
                <a:ea typeface="宋体" panose="02010600030101010101" pitchFamily="2" charset="-122"/>
              </a:rPr>
              <a:t>ScentTrails</a:t>
            </a:r>
            <a:endParaRPr lang="en-US" altLang="zh-CN" dirty="0">
              <a:ea typeface="宋体" panose="02010600030101010101" pitchFamily="2" charset="-122"/>
            </a:endParaRPr>
          </a:p>
        </p:txBody>
      </p:sp>
      <p:sp>
        <p:nvSpPr>
          <p:cNvPr id="124972" name="Rectangle 44">
            <a:extLst>
              <a:ext uri="{FF2B5EF4-FFF2-40B4-BE49-F238E27FC236}">
                <a16:creationId xmlns:a16="http://schemas.microsoft.com/office/drawing/2014/main" id="{BB17A0F0-C58F-D74A-BE32-23375501B9DC}"/>
              </a:ext>
            </a:extLst>
          </p:cNvPr>
          <p:cNvSpPr>
            <a:spLocks noChangeArrowheads="1"/>
          </p:cNvSpPr>
          <p:nvPr/>
        </p:nvSpPr>
        <p:spPr bwMode="auto">
          <a:xfrm>
            <a:off x="5105400" y="5791200"/>
            <a:ext cx="685800" cy="3810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a:ea typeface="宋体" panose="02010600030101010101" pitchFamily="2" charset="-122"/>
              </a:rPr>
              <a:t>BBQ</a:t>
            </a:r>
          </a:p>
        </p:txBody>
      </p:sp>
      <p:sp>
        <p:nvSpPr>
          <p:cNvPr id="124973" name="Line 45">
            <a:extLst>
              <a:ext uri="{FF2B5EF4-FFF2-40B4-BE49-F238E27FC236}">
                <a16:creationId xmlns:a16="http://schemas.microsoft.com/office/drawing/2014/main" id="{5D1ABBC6-985A-9A4A-B875-8C56880429F9}"/>
              </a:ext>
            </a:extLst>
          </p:cNvPr>
          <p:cNvSpPr>
            <a:spLocks noChangeShapeType="1"/>
          </p:cNvSpPr>
          <p:nvPr/>
        </p:nvSpPr>
        <p:spPr bwMode="auto">
          <a:xfrm>
            <a:off x="5715000" y="5486400"/>
            <a:ext cx="2209800" cy="3048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74" name="Line 46">
            <a:extLst>
              <a:ext uri="{FF2B5EF4-FFF2-40B4-BE49-F238E27FC236}">
                <a16:creationId xmlns:a16="http://schemas.microsoft.com/office/drawing/2014/main" id="{C70CAD42-821E-CB4D-865B-4D5C24A24B10}"/>
              </a:ext>
            </a:extLst>
          </p:cNvPr>
          <p:cNvSpPr>
            <a:spLocks noChangeShapeType="1"/>
          </p:cNvSpPr>
          <p:nvPr/>
        </p:nvSpPr>
        <p:spPr bwMode="auto">
          <a:xfrm>
            <a:off x="2763838" y="41910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76" name="Rectangle 48">
            <a:extLst>
              <a:ext uri="{FF2B5EF4-FFF2-40B4-BE49-F238E27FC236}">
                <a16:creationId xmlns:a16="http://schemas.microsoft.com/office/drawing/2014/main" id="{37037E43-F326-C34F-A786-CE3E19DB26EA}"/>
              </a:ext>
            </a:extLst>
          </p:cNvPr>
          <p:cNvSpPr>
            <a:spLocks noChangeArrowheads="1"/>
          </p:cNvSpPr>
          <p:nvPr/>
        </p:nvSpPr>
        <p:spPr bwMode="auto">
          <a:xfrm>
            <a:off x="4876800" y="6248400"/>
            <a:ext cx="609600" cy="3810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a:ea typeface="宋体" panose="02010600030101010101" pitchFamily="2" charset="-122"/>
              </a:rPr>
              <a:t>ODL</a:t>
            </a:r>
          </a:p>
        </p:txBody>
      </p:sp>
      <p:sp>
        <p:nvSpPr>
          <p:cNvPr id="124977" name="Rectangle 49">
            <a:extLst>
              <a:ext uri="{FF2B5EF4-FFF2-40B4-BE49-F238E27FC236}">
                <a16:creationId xmlns:a16="http://schemas.microsoft.com/office/drawing/2014/main" id="{2D4C2E30-27CE-354A-B901-535473B0047E}"/>
              </a:ext>
            </a:extLst>
          </p:cNvPr>
          <p:cNvSpPr>
            <a:spLocks noChangeArrowheads="1"/>
          </p:cNvSpPr>
          <p:nvPr/>
        </p:nvSpPr>
        <p:spPr bwMode="auto">
          <a:xfrm>
            <a:off x="2743200" y="6248400"/>
            <a:ext cx="1143000" cy="3810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a:ea typeface="宋体" panose="02010600030101010101" pitchFamily="2" charset="-122"/>
              </a:rPr>
              <a:t>MARIAN</a:t>
            </a:r>
          </a:p>
        </p:txBody>
      </p:sp>
      <p:sp>
        <p:nvSpPr>
          <p:cNvPr id="124978" name="Line 50">
            <a:extLst>
              <a:ext uri="{FF2B5EF4-FFF2-40B4-BE49-F238E27FC236}">
                <a16:creationId xmlns:a16="http://schemas.microsoft.com/office/drawing/2014/main" id="{B965AD8C-972A-444E-8760-22FC1D4FAC19}"/>
              </a:ext>
            </a:extLst>
          </p:cNvPr>
          <p:cNvSpPr>
            <a:spLocks noChangeShapeType="1"/>
          </p:cNvSpPr>
          <p:nvPr/>
        </p:nvSpPr>
        <p:spPr bwMode="auto">
          <a:xfrm>
            <a:off x="3048000" y="5562600"/>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79" name="Line 51">
            <a:extLst>
              <a:ext uri="{FF2B5EF4-FFF2-40B4-BE49-F238E27FC236}">
                <a16:creationId xmlns:a16="http://schemas.microsoft.com/office/drawing/2014/main" id="{934BAA62-543F-7140-85F9-C5E1AB28705D}"/>
              </a:ext>
            </a:extLst>
          </p:cNvPr>
          <p:cNvSpPr>
            <a:spLocks noChangeShapeType="1"/>
          </p:cNvSpPr>
          <p:nvPr/>
        </p:nvSpPr>
        <p:spPr bwMode="auto">
          <a:xfrm>
            <a:off x="676275" y="5562600"/>
            <a:ext cx="9525"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80" name="Line 52">
            <a:extLst>
              <a:ext uri="{FF2B5EF4-FFF2-40B4-BE49-F238E27FC236}">
                <a16:creationId xmlns:a16="http://schemas.microsoft.com/office/drawing/2014/main" id="{33472E5D-083C-5843-8002-A6D5B1288CF8}"/>
              </a:ext>
            </a:extLst>
          </p:cNvPr>
          <p:cNvSpPr>
            <a:spLocks noChangeShapeType="1"/>
          </p:cNvSpPr>
          <p:nvPr/>
        </p:nvSpPr>
        <p:spPr bwMode="auto">
          <a:xfrm flipH="1">
            <a:off x="4572000" y="5562600"/>
            <a:ext cx="228600" cy="2286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81" name="Line 53">
            <a:extLst>
              <a:ext uri="{FF2B5EF4-FFF2-40B4-BE49-F238E27FC236}">
                <a16:creationId xmlns:a16="http://schemas.microsoft.com/office/drawing/2014/main" id="{2C204AE1-3CD9-1C46-9FCA-FAE269259CED}"/>
              </a:ext>
            </a:extLst>
          </p:cNvPr>
          <p:cNvSpPr>
            <a:spLocks noChangeShapeType="1"/>
          </p:cNvSpPr>
          <p:nvPr/>
        </p:nvSpPr>
        <p:spPr bwMode="auto">
          <a:xfrm>
            <a:off x="5029200" y="5562600"/>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124993" name="Group 65">
            <a:extLst>
              <a:ext uri="{FF2B5EF4-FFF2-40B4-BE49-F238E27FC236}">
                <a16:creationId xmlns:a16="http://schemas.microsoft.com/office/drawing/2014/main" id="{78C7563D-835A-EB43-BE50-3654627ADE10}"/>
              </a:ext>
            </a:extLst>
          </p:cNvPr>
          <p:cNvGrpSpPr>
            <a:grpSpLocks/>
          </p:cNvGrpSpPr>
          <p:nvPr/>
        </p:nvGrpSpPr>
        <p:grpSpPr bwMode="auto">
          <a:xfrm>
            <a:off x="3124200" y="914400"/>
            <a:ext cx="5943600" cy="3581400"/>
            <a:chOff x="2185" y="672"/>
            <a:chExt cx="3744" cy="2256"/>
          </a:xfrm>
        </p:grpSpPr>
        <p:sp>
          <p:nvSpPr>
            <p:cNvPr id="124932" name="Rectangle 4">
              <a:extLst>
                <a:ext uri="{FF2B5EF4-FFF2-40B4-BE49-F238E27FC236}">
                  <a16:creationId xmlns:a16="http://schemas.microsoft.com/office/drawing/2014/main" id="{07302A1D-924C-3445-810D-12D5B62EBA29}"/>
                </a:ext>
              </a:extLst>
            </p:cNvPr>
            <p:cNvSpPr>
              <a:spLocks noChangeArrowheads="1"/>
            </p:cNvSpPr>
            <p:nvPr/>
          </p:nvSpPr>
          <p:spPr bwMode="auto">
            <a:xfrm>
              <a:off x="3206" y="672"/>
              <a:ext cx="2074" cy="432"/>
            </a:xfrm>
            <a:prstGeom prst="rect">
              <a:avLst/>
            </a:prstGeom>
            <a:noFill/>
            <a:ln w="28575">
              <a:solidFill>
                <a:srgbClr val="8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a:ea typeface="宋体" panose="02010600030101010101" pitchFamily="2" charset="-122"/>
                </a:rPr>
                <a:t>integrating searching and </a:t>
              </a:r>
            </a:p>
            <a:p>
              <a:pPr eaLnBrk="0" hangingPunct="0"/>
              <a:r>
                <a:rPr lang="en-US" altLang="zh-CN" dirty="0">
                  <a:ea typeface="宋体" panose="02010600030101010101" pitchFamily="2" charset="-122"/>
                </a:rPr>
                <a:t>browsing with other services </a:t>
              </a:r>
            </a:p>
          </p:txBody>
        </p:sp>
        <p:sp>
          <p:nvSpPr>
            <p:cNvPr id="124933" name="Rectangle 5">
              <a:extLst>
                <a:ext uri="{FF2B5EF4-FFF2-40B4-BE49-F238E27FC236}">
                  <a16:creationId xmlns:a16="http://schemas.microsoft.com/office/drawing/2014/main" id="{86A2643E-0C23-5C4B-B812-F95A21E13788}"/>
                </a:ext>
              </a:extLst>
            </p:cNvPr>
            <p:cNvSpPr>
              <a:spLocks noChangeArrowheads="1"/>
            </p:cNvSpPr>
            <p:nvPr/>
          </p:nvSpPr>
          <p:spPr bwMode="auto">
            <a:xfrm>
              <a:off x="3265" y="1344"/>
              <a:ext cx="2015"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a:ea typeface="宋体" panose="02010600030101010101" pitchFamily="2" charset="-122"/>
                </a:rPr>
                <a:t>clustering and visualization</a:t>
              </a:r>
            </a:p>
          </p:txBody>
        </p:sp>
        <p:sp>
          <p:nvSpPr>
            <p:cNvPr id="124935" name="Text Box 7">
              <a:extLst>
                <a:ext uri="{FF2B5EF4-FFF2-40B4-BE49-F238E27FC236}">
                  <a16:creationId xmlns:a16="http://schemas.microsoft.com/office/drawing/2014/main" id="{82440614-C145-AD45-82F4-47FAAA104137}"/>
                </a:ext>
              </a:extLst>
            </p:cNvPr>
            <p:cNvSpPr txBox="1">
              <a:spLocks noChangeArrowheads="1"/>
            </p:cNvSpPr>
            <p:nvPr/>
          </p:nvSpPr>
          <p:spPr bwMode="auto">
            <a:xfrm>
              <a:off x="3552" y="1851"/>
              <a:ext cx="124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600">
                  <a:ea typeface="宋体" panose="02010600030101010101" pitchFamily="2" charset="-122"/>
                </a:rPr>
                <a:t>has examples</a:t>
              </a:r>
            </a:p>
          </p:txBody>
        </p:sp>
        <p:sp>
          <p:nvSpPr>
            <p:cNvPr id="124936" name="Line 8">
              <a:extLst>
                <a:ext uri="{FF2B5EF4-FFF2-40B4-BE49-F238E27FC236}">
                  <a16:creationId xmlns:a16="http://schemas.microsoft.com/office/drawing/2014/main" id="{306D0915-79AA-6747-882B-D68C78531426}"/>
                </a:ext>
              </a:extLst>
            </p:cNvPr>
            <p:cNvSpPr>
              <a:spLocks noChangeShapeType="1"/>
            </p:cNvSpPr>
            <p:nvPr/>
          </p:nvSpPr>
          <p:spPr bwMode="auto">
            <a:xfrm>
              <a:off x="4166" y="1776"/>
              <a:ext cx="0" cy="144"/>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37" name="Rectangle 9">
              <a:extLst>
                <a:ext uri="{FF2B5EF4-FFF2-40B4-BE49-F238E27FC236}">
                  <a16:creationId xmlns:a16="http://schemas.microsoft.com/office/drawing/2014/main" id="{3F50C007-3AFE-0246-878B-29C43FC9A5F8}"/>
                </a:ext>
              </a:extLst>
            </p:cNvPr>
            <p:cNvSpPr>
              <a:spLocks noChangeArrowheads="1"/>
            </p:cNvSpPr>
            <p:nvPr/>
          </p:nvSpPr>
          <p:spPr bwMode="auto">
            <a:xfrm>
              <a:off x="2329" y="2208"/>
              <a:ext cx="1223" cy="336"/>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a:ea typeface="宋体" panose="02010600030101010101" pitchFamily="2" charset="-122"/>
                </a:rPr>
                <a:t>Stepping Stones</a:t>
              </a:r>
            </a:p>
            <a:p>
              <a:pPr eaLnBrk="0" hangingPunct="0"/>
              <a:r>
                <a:rPr lang="en-US" altLang="zh-CN" dirty="0">
                  <a:ea typeface="宋体" panose="02010600030101010101" pitchFamily="2" charset="-122"/>
                </a:rPr>
                <a:t>&amp; Pathways</a:t>
              </a:r>
            </a:p>
          </p:txBody>
        </p:sp>
        <p:sp>
          <p:nvSpPr>
            <p:cNvPr id="124938" name="Line 10">
              <a:extLst>
                <a:ext uri="{FF2B5EF4-FFF2-40B4-BE49-F238E27FC236}">
                  <a16:creationId xmlns:a16="http://schemas.microsoft.com/office/drawing/2014/main" id="{10F3E74C-7FA3-3641-A630-115B002E40B1}"/>
                </a:ext>
              </a:extLst>
            </p:cNvPr>
            <p:cNvSpPr>
              <a:spLocks noChangeShapeType="1"/>
            </p:cNvSpPr>
            <p:nvPr/>
          </p:nvSpPr>
          <p:spPr bwMode="auto">
            <a:xfrm>
              <a:off x="4165" y="2008"/>
              <a:ext cx="0" cy="144"/>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40" name="Rectangle 12">
              <a:extLst>
                <a:ext uri="{FF2B5EF4-FFF2-40B4-BE49-F238E27FC236}">
                  <a16:creationId xmlns:a16="http://schemas.microsoft.com/office/drawing/2014/main" id="{FA18A7F9-75F7-9346-BDB7-BFFDA0F88533}"/>
                </a:ext>
              </a:extLst>
            </p:cNvPr>
            <p:cNvSpPr>
              <a:spLocks noChangeArrowheads="1"/>
            </p:cNvSpPr>
            <p:nvPr/>
          </p:nvSpPr>
          <p:spPr bwMode="auto">
            <a:xfrm>
              <a:off x="3707" y="2208"/>
              <a:ext cx="566" cy="19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err="1">
                  <a:ea typeface="宋体" panose="02010600030101010101" pitchFamily="2" charset="-122"/>
                </a:rPr>
                <a:t>CitiViz</a:t>
              </a:r>
              <a:endParaRPr lang="en-US" altLang="zh-CN" dirty="0">
                <a:ea typeface="宋体" panose="02010600030101010101" pitchFamily="2" charset="-122"/>
              </a:endParaRPr>
            </a:p>
          </p:txBody>
        </p:sp>
        <p:sp>
          <p:nvSpPr>
            <p:cNvPr id="124942" name="Line 14">
              <a:extLst>
                <a:ext uri="{FF2B5EF4-FFF2-40B4-BE49-F238E27FC236}">
                  <a16:creationId xmlns:a16="http://schemas.microsoft.com/office/drawing/2014/main" id="{127AF101-A6AD-B141-A4D7-81BFD57F10CE}"/>
                </a:ext>
              </a:extLst>
            </p:cNvPr>
            <p:cNvSpPr>
              <a:spLocks noChangeShapeType="1"/>
            </p:cNvSpPr>
            <p:nvPr/>
          </p:nvSpPr>
          <p:spPr bwMode="auto">
            <a:xfrm>
              <a:off x="4177" y="1104"/>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4943" name="Text Box 15">
              <a:extLst>
                <a:ext uri="{FF2B5EF4-FFF2-40B4-BE49-F238E27FC236}">
                  <a16:creationId xmlns:a16="http://schemas.microsoft.com/office/drawing/2014/main" id="{8D238D65-028B-0F4C-94E9-1C918137FACF}"/>
                </a:ext>
              </a:extLst>
            </p:cNvPr>
            <p:cNvSpPr txBox="1">
              <a:spLocks noChangeArrowheads="1"/>
            </p:cNvSpPr>
            <p:nvPr/>
          </p:nvSpPr>
          <p:spPr bwMode="auto">
            <a:xfrm>
              <a:off x="4153" y="1104"/>
              <a:ext cx="7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1600">
                  <a:ea typeface="宋体" panose="02010600030101010101" pitchFamily="2" charset="-122"/>
                </a:rPr>
                <a:t>includes</a:t>
              </a:r>
            </a:p>
          </p:txBody>
        </p:sp>
        <p:sp>
          <p:nvSpPr>
            <p:cNvPr id="124982" name="Rectangle 54">
              <a:extLst>
                <a:ext uri="{FF2B5EF4-FFF2-40B4-BE49-F238E27FC236}">
                  <a16:creationId xmlns:a16="http://schemas.microsoft.com/office/drawing/2014/main" id="{8AD48E0F-207F-E345-83E2-7966739BA5C6}"/>
                </a:ext>
              </a:extLst>
            </p:cNvPr>
            <p:cNvSpPr>
              <a:spLocks noChangeArrowheads="1"/>
            </p:cNvSpPr>
            <p:nvPr/>
          </p:nvSpPr>
          <p:spPr bwMode="auto">
            <a:xfrm>
              <a:off x="3577" y="2448"/>
              <a:ext cx="816" cy="19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a:ea typeface="宋体" panose="02010600030101010101" pitchFamily="2" charset="-122"/>
                </a:rPr>
                <a:t>Cat-a-Cone</a:t>
              </a:r>
            </a:p>
          </p:txBody>
        </p:sp>
        <p:sp>
          <p:nvSpPr>
            <p:cNvPr id="124983" name="Rectangle 55">
              <a:extLst>
                <a:ext uri="{FF2B5EF4-FFF2-40B4-BE49-F238E27FC236}">
                  <a16:creationId xmlns:a16="http://schemas.microsoft.com/office/drawing/2014/main" id="{5A7FE526-4D90-7349-9678-72C1BC5E2EAF}"/>
                </a:ext>
              </a:extLst>
            </p:cNvPr>
            <p:cNvSpPr>
              <a:spLocks noChangeArrowheads="1"/>
            </p:cNvSpPr>
            <p:nvPr/>
          </p:nvSpPr>
          <p:spPr bwMode="auto">
            <a:xfrm>
              <a:off x="3648" y="2688"/>
              <a:ext cx="745" cy="19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err="1">
                  <a:ea typeface="宋体" panose="02010600030101010101" pitchFamily="2" charset="-122"/>
                </a:rPr>
                <a:t>WebBook</a:t>
              </a:r>
              <a:endParaRPr lang="en-US" altLang="zh-CN" dirty="0">
                <a:ea typeface="宋体" panose="02010600030101010101" pitchFamily="2" charset="-122"/>
              </a:endParaRPr>
            </a:p>
          </p:txBody>
        </p:sp>
        <p:sp>
          <p:nvSpPr>
            <p:cNvPr id="124984" name="Rectangle 56">
              <a:extLst>
                <a:ext uri="{FF2B5EF4-FFF2-40B4-BE49-F238E27FC236}">
                  <a16:creationId xmlns:a16="http://schemas.microsoft.com/office/drawing/2014/main" id="{A4457706-DC86-244B-BCF3-F0E860D83C04}"/>
                </a:ext>
              </a:extLst>
            </p:cNvPr>
            <p:cNvSpPr>
              <a:spLocks noChangeArrowheads="1"/>
            </p:cNvSpPr>
            <p:nvPr/>
          </p:nvSpPr>
          <p:spPr bwMode="auto">
            <a:xfrm>
              <a:off x="4489" y="2688"/>
              <a:ext cx="672" cy="19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a:ea typeface="宋体" panose="02010600030101010101" pitchFamily="2" charset="-122"/>
                </a:rPr>
                <a:t>Hieraxes</a:t>
              </a:r>
            </a:p>
          </p:txBody>
        </p:sp>
        <p:sp>
          <p:nvSpPr>
            <p:cNvPr id="124985" name="Rectangle 57">
              <a:extLst>
                <a:ext uri="{FF2B5EF4-FFF2-40B4-BE49-F238E27FC236}">
                  <a16:creationId xmlns:a16="http://schemas.microsoft.com/office/drawing/2014/main" id="{347DFF5C-8E1E-4E4D-9DDB-E7E5ABDE974D}"/>
                </a:ext>
              </a:extLst>
            </p:cNvPr>
            <p:cNvSpPr>
              <a:spLocks noChangeArrowheads="1"/>
            </p:cNvSpPr>
            <p:nvPr/>
          </p:nvSpPr>
          <p:spPr bwMode="auto">
            <a:xfrm>
              <a:off x="4310" y="2208"/>
              <a:ext cx="470" cy="19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a:ea typeface="宋体" panose="02010600030101010101" pitchFamily="2" charset="-122"/>
                </a:rPr>
                <a:t>RB++</a:t>
              </a:r>
            </a:p>
          </p:txBody>
        </p:sp>
        <p:sp>
          <p:nvSpPr>
            <p:cNvPr id="124986" name="Rectangle 58">
              <a:extLst>
                <a:ext uri="{FF2B5EF4-FFF2-40B4-BE49-F238E27FC236}">
                  <a16:creationId xmlns:a16="http://schemas.microsoft.com/office/drawing/2014/main" id="{8ABF70D6-0077-564D-8D71-74DFFB6565F0}"/>
                </a:ext>
              </a:extLst>
            </p:cNvPr>
            <p:cNvSpPr>
              <a:spLocks noChangeArrowheads="1"/>
            </p:cNvSpPr>
            <p:nvPr/>
          </p:nvSpPr>
          <p:spPr bwMode="auto">
            <a:xfrm>
              <a:off x="4838" y="2208"/>
              <a:ext cx="662" cy="19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a:ea typeface="宋体" panose="02010600030101010101" pitchFamily="2" charset="-122"/>
                </a:rPr>
                <a:t>Grouper</a:t>
              </a:r>
            </a:p>
          </p:txBody>
        </p:sp>
        <p:sp>
          <p:nvSpPr>
            <p:cNvPr id="124987" name="Rectangle 59">
              <a:extLst>
                <a:ext uri="{FF2B5EF4-FFF2-40B4-BE49-F238E27FC236}">
                  <a16:creationId xmlns:a16="http://schemas.microsoft.com/office/drawing/2014/main" id="{078F91F8-A4F6-BB49-A08E-4C4892013F81}"/>
                </a:ext>
              </a:extLst>
            </p:cNvPr>
            <p:cNvSpPr>
              <a:spLocks noChangeArrowheads="1"/>
            </p:cNvSpPr>
            <p:nvPr/>
          </p:nvSpPr>
          <p:spPr bwMode="auto">
            <a:xfrm>
              <a:off x="2741" y="2592"/>
              <a:ext cx="712" cy="19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err="1">
                  <a:ea typeface="宋体" panose="02010600030101010101" pitchFamily="2" charset="-122"/>
                </a:rPr>
                <a:t>EtanaViz</a:t>
              </a:r>
              <a:endParaRPr lang="en-US" altLang="zh-CN" dirty="0">
                <a:ea typeface="宋体" panose="02010600030101010101" pitchFamily="2" charset="-122"/>
              </a:endParaRPr>
            </a:p>
          </p:txBody>
        </p:sp>
        <p:sp>
          <p:nvSpPr>
            <p:cNvPr id="124988" name="Freeform 60">
              <a:extLst>
                <a:ext uri="{FF2B5EF4-FFF2-40B4-BE49-F238E27FC236}">
                  <a16:creationId xmlns:a16="http://schemas.microsoft.com/office/drawing/2014/main" id="{C5646470-31F1-1042-8EF4-34A38A749BD6}"/>
                </a:ext>
              </a:extLst>
            </p:cNvPr>
            <p:cNvSpPr>
              <a:spLocks/>
            </p:cNvSpPr>
            <p:nvPr/>
          </p:nvSpPr>
          <p:spPr bwMode="auto">
            <a:xfrm>
              <a:off x="2185" y="2112"/>
              <a:ext cx="3744" cy="816"/>
            </a:xfrm>
            <a:custGeom>
              <a:avLst/>
              <a:gdLst>
                <a:gd name="T0" fmla="*/ 62 w 2867"/>
                <a:gd name="T1" fmla="*/ 83 h 910"/>
                <a:gd name="T2" fmla="*/ 516 w 2867"/>
                <a:gd name="T3" fmla="*/ 56 h 910"/>
                <a:gd name="T4" fmla="*/ 2806 w 2867"/>
                <a:gd name="T5" fmla="*/ 63 h 910"/>
                <a:gd name="T6" fmla="*/ 2800 w 2867"/>
                <a:gd name="T7" fmla="*/ 246 h 910"/>
                <a:gd name="T8" fmla="*/ 2766 w 2867"/>
                <a:gd name="T9" fmla="*/ 700 h 910"/>
                <a:gd name="T10" fmla="*/ 2718 w 2867"/>
                <a:gd name="T11" fmla="*/ 781 h 910"/>
                <a:gd name="T12" fmla="*/ 2678 w 2867"/>
                <a:gd name="T13" fmla="*/ 829 h 910"/>
                <a:gd name="T14" fmla="*/ 2650 w 2867"/>
                <a:gd name="T15" fmla="*/ 890 h 910"/>
                <a:gd name="T16" fmla="*/ 2630 w 2867"/>
                <a:gd name="T17" fmla="*/ 897 h 910"/>
                <a:gd name="T18" fmla="*/ 2312 w 2867"/>
                <a:gd name="T19" fmla="*/ 910 h 910"/>
                <a:gd name="T20" fmla="*/ 1268 w 2867"/>
                <a:gd name="T21" fmla="*/ 903 h 910"/>
                <a:gd name="T22" fmla="*/ 1078 w 2867"/>
                <a:gd name="T23" fmla="*/ 849 h 910"/>
                <a:gd name="T24" fmla="*/ 922 w 2867"/>
                <a:gd name="T25" fmla="*/ 836 h 910"/>
                <a:gd name="T26" fmla="*/ 712 w 2867"/>
                <a:gd name="T27" fmla="*/ 822 h 910"/>
                <a:gd name="T28" fmla="*/ 604 w 2867"/>
                <a:gd name="T29" fmla="*/ 795 h 910"/>
                <a:gd name="T30" fmla="*/ 468 w 2867"/>
                <a:gd name="T31" fmla="*/ 788 h 910"/>
                <a:gd name="T32" fmla="*/ 380 w 2867"/>
                <a:gd name="T33" fmla="*/ 748 h 910"/>
                <a:gd name="T34" fmla="*/ 279 w 2867"/>
                <a:gd name="T35" fmla="*/ 673 h 910"/>
                <a:gd name="T36" fmla="*/ 218 w 2867"/>
                <a:gd name="T37" fmla="*/ 639 h 910"/>
                <a:gd name="T38" fmla="*/ 163 w 2867"/>
                <a:gd name="T39" fmla="*/ 592 h 910"/>
                <a:gd name="T40" fmla="*/ 96 w 2867"/>
                <a:gd name="T41" fmla="*/ 510 h 910"/>
                <a:gd name="T42" fmla="*/ 69 w 2867"/>
                <a:gd name="T43" fmla="*/ 470 h 910"/>
                <a:gd name="T44" fmla="*/ 28 w 2867"/>
                <a:gd name="T45" fmla="*/ 443 h 910"/>
                <a:gd name="T46" fmla="*/ 1 w 2867"/>
                <a:gd name="T47" fmla="*/ 382 h 910"/>
                <a:gd name="T48" fmla="*/ 8 w 2867"/>
                <a:gd name="T49" fmla="*/ 212 h 910"/>
                <a:gd name="T50" fmla="*/ 14 w 2867"/>
                <a:gd name="T51" fmla="*/ 97 h 910"/>
                <a:gd name="T52" fmla="*/ 62 w 2867"/>
                <a:gd name="T53" fmla="*/ 83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67" h="910">
                  <a:moveTo>
                    <a:pt x="62" y="83"/>
                  </a:moveTo>
                  <a:cubicBezTo>
                    <a:pt x="214" y="76"/>
                    <a:pt x="364" y="63"/>
                    <a:pt x="516" y="56"/>
                  </a:cubicBezTo>
                  <a:cubicBezTo>
                    <a:pt x="1279" y="58"/>
                    <a:pt x="2045" y="0"/>
                    <a:pt x="2806" y="63"/>
                  </a:cubicBezTo>
                  <a:cubicBezTo>
                    <a:pt x="2867" y="68"/>
                    <a:pt x="2801" y="185"/>
                    <a:pt x="2800" y="246"/>
                  </a:cubicBezTo>
                  <a:cubicBezTo>
                    <a:pt x="2799" y="270"/>
                    <a:pt x="2835" y="593"/>
                    <a:pt x="2766" y="700"/>
                  </a:cubicBezTo>
                  <a:cubicBezTo>
                    <a:pt x="2756" y="737"/>
                    <a:pt x="2751" y="760"/>
                    <a:pt x="2718" y="781"/>
                  </a:cubicBezTo>
                  <a:cubicBezTo>
                    <a:pt x="2706" y="798"/>
                    <a:pt x="2688" y="811"/>
                    <a:pt x="2678" y="829"/>
                  </a:cubicBezTo>
                  <a:cubicBezTo>
                    <a:pt x="2668" y="848"/>
                    <a:pt x="2669" y="875"/>
                    <a:pt x="2650" y="890"/>
                  </a:cubicBezTo>
                  <a:cubicBezTo>
                    <a:pt x="2644" y="894"/>
                    <a:pt x="2637" y="896"/>
                    <a:pt x="2630" y="897"/>
                  </a:cubicBezTo>
                  <a:cubicBezTo>
                    <a:pt x="2524" y="905"/>
                    <a:pt x="2418" y="905"/>
                    <a:pt x="2312" y="910"/>
                  </a:cubicBezTo>
                  <a:cubicBezTo>
                    <a:pt x="1964" y="908"/>
                    <a:pt x="1616" y="907"/>
                    <a:pt x="1268" y="903"/>
                  </a:cubicBezTo>
                  <a:cubicBezTo>
                    <a:pt x="1208" y="902"/>
                    <a:pt x="1135" y="868"/>
                    <a:pt x="1078" y="849"/>
                  </a:cubicBezTo>
                  <a:cubicBezTo>
                    <a:pt x="1027" y="832"/>
                    <a:pt x="978" y="839"/>
                    <a:pt x="922" y="836"/>
                  </a:cubicBezTo>
                  <a:cubicBezTo>
                    <a:pt x="780" y="818"/>
                    <a:pt x="990" y="843"/>
                    <a:pt x="712" y="822"/>
                  </a:cubicBezTo>
                  <a:cubicBezTo>
                    <a:pt x="676" y="819"/>
                    <a:pt x="640" y="797"/>
                    <a:pt x="604" y="795"/>
                  </a:cubicBezTo>
                  <a:cubicBezTo>
                    <a:pt x="559" y="793"/>
                    <a:pt x="513" y="790"/>
                    <a:pt x="468" y="788"/>
                  </a:cubicBezTo>
                  <a:cubicBezTo>
                    <a:pt x="430" y="775"/>
                    <a:pt x="415" y="769"/>
                    <a:pt x="380" y="748"/>
                  </a:cubicBezTo>
                  <a:cubicBezTo>
                    <a:pt x="365" y="724"/>
                    <a:pt x="306" y="682"/>
                    <a:pt x="279" y="673"/>
                  </a:cubicBezTo>
                  <a:cubicBezTo>
                    <a:pt x="257" y="666"/>
                    <a:pt x="218" y="639"/>
                    <a:pt x="218" y="639"/>
                  </a:cubicBezTo>
                  <a:cubicBezTo>
                    <a:pt x="201" y="615"/>
                    <a:pt x="185" y="610"/>
                    <a:pt x="163" y="592"/>
                  </a:cubicBezTo>
                  <a:cubicBezTo>
                    <a:pt x="137" y="571"/>
                    <a:pt x="117" y="537"/>
                    <a:pt x="96" y="510"/>
                  </a:cubicBezTo>
                  <a:cubicBezTo>
                    <a:pt x="86" y="497"/>
                    <a:pt x="82" y="479"/>
                    <a:pt x="69" y="470"/>
                  </a:cubicBezTo>
                  <a:cubicBezTo>
                    <a:pt x="55" y="461"/>
                    <a:pt x="28" y="443"/>
                    <a:pt x="28" y="443"/>
                  </a:cubicBezTo>
                  <a:cubicBezTo>
                    <a:pt x="14" y="422"/>
                    <a:pt x="9" y="405"/>
                    <a:pt x="1" y="382"/>
                  </a:cubicBezTo>
                  <a:cubicBezTo>
                    <a:pt x="3" y="325"/>
                    <a:pt x="5" y="269"/>
                    <a:pt x="8" y="212"/>
                  </a:cubicBezTo>
                  <a:cubicBezTo>
                    <a:pt x="10" y="174"/>
                    <a:pt x="0" y="133"/>
                    <a:pt x="14" y="97"/>
                  </a:cubicBezTo>
                  <a:cubicBezTo>
                    <a:pt x="20" y="81"/>
                    <a:pt x="50" y="95"/>
                    <a:pt x="62" y="83"/>
                  </a:cubicBezTo>
                  <a:close/>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89" name="Rectangle 61">
              <a:extLst>
                <a:ext uri="{FF2B5EF4-FFF2-40B4-BE49-F238E27FC236}">
                  <a16:creationId xmlns:a16="http://schemas.microsoft.com/office/drawing/2014/main" id="{5E00DB38-A5E0-8C4D-87A2-B530541F9ADB}"/>
                </a:ext>
              </a:extLst>
            </p:cNvPr>
            <p:cNvSpPr>
              <a:spLocks noChangeArrowheads="1"/>
            </p:cNvSpPr>
            <p:nvPr/>
          </p:nvSpPr>
          <p:spPr bwMode="auto">
            <a:xfrm>
              <a:off x="5257" y="2688"/>
              <a:ext cx="240" cy="19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b="1" dirty="0">
                  <a:ea typeface="宋体" panose="02010600030101010101" pitchFamily="2" charset="-122"/>
                </a:rPr>
                <a:t>…</a:t>
              </a:r>
            </a:p>
          </p:txBody>
        </p:sp>
        <p:sp>
          <p:nvSpPr>
            <p:cNvPr id="124991" name="Rectangle 63">
              <a:extLst>
                <a:ext uri="{FF2B5EF4-FFF2-40B4-BE49-F238E27FC236}">
                  <a16:creationId xmlns:a16="http://schemas.microsoft.com/office/drawing/2014/main" id="{31BE0F2F-E68A-AE41-9714-FE96E91D84EB}"/>
                </a:ext>
              </a:extLst>
            </p:cNvPr>
            <p:cNvSpPr>
              <a:spLocks noChangeArrowheads="1"/>
            </p:cNvSpPr>
            <p:nvPr/>
          </p:nvSpPr>
          <p:spPr bwMode="auto">
            <a:xfrm>
              <a:off x="4441" y="2448"/>
              <a:ext cx="534" cy="19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a:ea typeface="宋体" panose="02010600030101010101" pitchFamily="2" charset="-122"/>
                </a:rPr>
                <a:t>Kartoo</a:t>
              </a:r>
            </a:p>
          </p:txBody>
        </p:sp>
        <p:sp>
          <p:nvSpPr>
            <p:cNvPr id="124992" name="Rectangle 64">
              <a:extLst>
                <a:ext uri="{FF2B5EF4-FFF2-40B4-BE49-F238E27FC236}">
                  <a16:creationId xmlns:a16="http://schemas.microsoft.com/office/drawing/2014/main" id="{B8A818C1-5362-F74F-8120-D59483BB6B31}"/>
                </a:ext>
              </a:extLst>
            </p:cNvPr>
            <p:cNvSpPr>
              <a:spLocks noChangeArrowheads="1"/>
            </p:cNvSpPr>
            <p:nvPr/>
          </p:nvSpPr>
          <p:spPr bwMode="auto">
            <a:xfrm>
              <a:off x="5030" y="2448"/>
              <a:ext cx="741" cy="19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dirty="0">
                  <a:ea typeface="宋体" panose="02010600030101010101" pitchFamily="2" charset="-122"/>
                </a:rPr>
                <a:t>Flamenco</a:t>
              </a:r>
            </a:p>
          </p:txBody>
        </p:sp>
      </p:grpSp>
    </p:spTree>
    <p:extLst>
      <p:ext uri="{BB962C8B-B14F-4D97-AF65-F5344CB8AC3E}">
        <p14:creationId xmlns:p14="http://schemas.microsoft.com/office/powerpoint/2010/main" val="1901315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4993"/>
                                        </p:tgtEl>
                                        <p:attrNameLst>
                                          <p:attrName>style.visibility</p:attrName>
                                        </p:attrNameLst>
                                      </p:cBhvr>
                                      <p:to>
                                        <p:strVal val="visible"/>
                                      </p:to>
                                    </p:set>
                                    <p:animEffect transition="in" filter="blinds(horizontal)">
                                      <p:cBhvr>
                                        <p:cTn id="7" dur="500"/>
                                        <p:tgtEl>
                                          <p:spTgt spid="124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B9EC8BA8-A9A4-7A4E-A32D-087F7ED93E82}"/>
              </a:ext>
            </a:extLst>
          </p:cNvPr>
          <p:cNvSpPr>
            <a:spLocks noChangeArrowheads="1"/>
          </p:cNvSpPr>
          <p:nvPr/>
        </p:nvSpPr>
        <p:spPr bwMode="auto">
          <a:xfrm>
            <a:off x="622300" y="1587500"/>
            <a:ext cx="8305800" cy="466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l">
              <a:spcBef>
                <a:spcPct val="20000"/>
              </a:spcBef>
              <a:buChar char="•"/>
              <a:defRPr sz="2800">
                <a:solidFill>
                  <a:schemeClr val="tx1"/>
                </a:solidFill>
                <a:latin typeface="Arial" panose="020B0604020202020204" pitchFamily="34" charset="0"/>
              </a:defRPr>
            </a:lvl1pPr>
            <a:lvl2pPr marL="990600" indent="-533400" algn="l">
              <a:spcBef>
                <a:spcPct val="20000"/>
              </a:spcBef>
              <a:buChar char="–"/>
              <a:defRPr sz="2400">
                <a:solidFill>
                  <a:schemeClr val="tx1"/>
                </a:solidFill>
                <a:latin typeface="Arial" panose="020B0604020202020204" pitchFamily="34" charset="0"/>
              </a:defRPr>
            </a:lvl2pPr>
            <a:lvl3pPr marL="1371600" indent="-457200" algn="l">
              <a:spcBef>
                <a:spcPct val="20000"/>
              </a:spcBef>
              <a:buChar char="•"/>
              <a:defRPr sz="2000">
                <a:solidFill>
                  <a:schemeClr val="tx1"/>
                </a:solidFill>
                <a:latin typeface="Arial" panose="020B0604020202020204" pitchFamily="34" charset="0"/>
              </a:defRPr>
            </a:lvl3pPr>
            <a:lvl4pPr marL="1752600" indent="-381000" algn="l">
              <a:spcBef>
                <a:spcPct val="20000"/>
              </a:spcBef>
              <a:buChar char="–"/>
              <a:defRPr>
                <a:solidFill>
                  <a:schemeClr val="tx1"/>
                </a:solidFill>
                <a:latin typeface="Arial" panose="020B0604020202020204" pitchFamily="34" charset="0"/>
              </a:defRPr>
            </a:lvl4pPr>
            <a:lvl5pPr marL="2209800" indent="-381000" algn="l">
              <a:spcBef>
                <a:spcPct val="20000"/>
              </a:spcBef>
              <a:buChar char="»"/>
              <a:defRPr>
                <a:solidFill>
                  <a:schemeClr val="tx1"/>
                </a:solidFill>
                <a:latin typeface="Arial" panose="020B0604020202020204" pitchFamily="34" charset="0"/>
              </a:defRPr>
            </a:lvl5pPr>
            <a:lvl6pPr marL="2667000" indent="-381000" fontAlgn="base">
              <a:spcBef>
                <a:spcPct val="20000"/>
              </a:spcBef>
              <a:spcAft>
                <a:spcPct val="0"/>
              </a:spcAft>
              <a:buChar char="»"/>
              <a:defRPr>
                <a:solidFill>
                  <a:schemeClr val="tx1"/>
                </a:solidFill>
                <a:latin typeface="Arial" panose="020B0604020202020204" pitchFamily="34" charset="0"/>
              </a:defRPr>
            </a:lvl6pPr>
            <a:lvl7pPr marL="3124200" indent="-381000" fontAlgn="base">
              <a:spcBef>
                <a:spcPct val="20000"/>
              </a:spcBef>
              <a:spcAft>
                <a:spcPct val="0"/>
              </a:spcAft>
              <a:buChar char="»"/>
              <a:defRPr>
                <a:solidFill>
                  <a:schemeClr val="tx1"/>
                </a:solidFill>
                <a:latin typeface="Arial" panose="020B0604020202020204" pitchFamily="34" charset="0"/>
              </a:defRPr>
            </a:lvl7pPr>
            <a:lvl8pPr marL="3581400" indent="-381000" fontAlgn="base">
              <a:spcBef>
                <a:spcPct val="20000"/>
              </a:spcBef>
              <a:spcAft>
                <a:spcPct val="0"/>
              </a:spcAft>
              <a:buChar char="»"/>
              <a:defRPr>
                <a:solidFill>
                  <a:schemeClr val="tx1"/>
                </a:solidFill>
                <a:latin typeface="Arial" panose="020B0604020202020204" pitchFamily="34" charset="0"/>
              </a:defRPr>
            </a:lvl8pPr>
            <a:lvl9pPr marL="4038600" indent="-381000" fontAlgn="base">
              <a:spcBef>
                <a:spcPct val="20000"/>
              </a:spcBef>
              <a:spcAft>
                <a:spcPct val="0"/>
              </a:spcAft>
              <a:buChar char="»"/>
              <a:defRPr>
                <a:solidFill>
                  <a:schemeClr val="tx1"/>
                </a:solidFill>
                <a:latin typeface="Arial" panose="020B0604020202020204" pitchFamily="34" charset="0"/>
              </a:defRPr>
            </a:lvl9pPr>
          </a:lstStyle>
          <a:p>
            <a:pPr>
              <a:lnSpc>
                <a:spcPct val="90000"/>
              </a:lnSpc>
              <a:buClr>
                <a:schemeClr val="bg2"/>
              </a:buClr>
              <a:buSzPct val="80000"/>
              <a:buFont typeface="Wingdings" pitchFamily="2" charset="2"/>
              <a:buChar char="n"/>
            </a:pPr>
            <a:r>
              <a:rPr lang="en-US" altLang="zh-CN" i="1" dirty="0">
                <a:ea typeface="宋体" panose="02010600030101010101" pitchFamily="2" charset="-122"/>
              </a:rPr>
              <a:t>Within the 5S Framework </a:t>
            </a:r>
          </a:p>
          <a:p>
            <a:pPr>
              <a:lnSpc>
                <a:spcPct val="90000"/>
              </a:lnSpc>
              <a:buClr>
                <a:schemeClr val="bg2"/>
              </a:buClr>
              <a:buSzPct val="80000"/>
              <a:buFont typeface="Wingdings" pitchFamily="2" charset="2"/>
              <a:buChar char="n"/>
            </a:pPr>
            <a:endParaRPr lang="en-US" altLang="zh-CN" sz="900" i="1" dirty="0">
              <a:ea typeface="宋体" panose="02010600030101010101" pitchFamily="2" charset="-122"/>
            </a:endParaRPr>
          </a:p>
          <a:p>
            <a:pPr>
              <a:lnSpc>
                <a:spcPct val="90000"/>
              </a:lnSpc>
              <a:buClr>
                <a:schemeClr val="bg2"/>
              </a:buClr>
              <a:buSzPct val="75000"/>
              <a:buFont typeface="Wingdings" pitchFamily="2" charset="2"/>
              <a:buChar char="n"/>
            </a:pPr>
            <a:r>
              <a:rPr lang="en-US" altLang="zh-CN" i="1" dirty="0">
                <a:ea typeface="Arial Unicode MS" panose="020B0604020202020204" pitchFamily="34" charset="-128"/>
                <a:cs typeface="Arial Unicode MS" panose="020B0604020202020204" pitchFamily="34" charset="-128"/>
              </a:rPr>
              <a:t>Generalize DL exploring services such as browsing, searching, clustering, and visualization.</a:t>
            </a:r>
          </a:p>
          <a:p>
            <a:pPr>
              <a:lnSpc>
                <a:spcPct val="90000"/>
              </a:lnSpc>
              <a:buClr>
                <a:schemeClr val="bg2"/>
              </a:buClr>
              <a:buSzPct val="75000"/>
              <a:buFont typeface="Wingdings" pitchFamily="2" charset="2"/>
              <a:buChar char="n"/>
            </a:pPr>
            <a:endParaRPr lang="en-US" altLang="zh-CN" sz="900" i="1" dirty="0">
              <a:ea typeface="宋体" panose="02010600030101010101" pitchFamily="2" charset="-122"/>
            </a:endParaRPr>
          </a:p>
          <a:p>
            <a:pPr>
              <a:lnSpc>
                <a:spcPct val="90000"/>
              </a:lnSpc>
              <a:buClr>
                <a:schemeClr val="bg2"/>
              </a:buClr>
              <a:buSzPct val="75000"/>
              <a:buFont typeface="Wingdings" pitchFamily="2" charset="2"/>
              <a:buChar char="n"/>
            </a:pPr>
            <a:r>
              <a:rPr lang="en-US" altLang="zh-CN" i="1" dirty="0">
                <a:ea typeface="Arial Unicode MS" panose="020B0604020202020204" pitchFamily="34" charset="-128"/>
                <a:cs typeface="Arial Unicode MS" panose="020B0604020202020204" pitchFamily="34" charset="-128"/>
              </a:rPr>
              <a:t>Prove theorems and lemmas based on the generalization</a:t>
            </a:r>
          </a:p>
          <a:p>
            <a:pPr lvl="1">
              <a:buClr>
                <a:schemeClr val="accent2"/>
              </a:buClr>
              <a:buSzPct val="80000"/>
              <a:buFont typeface="Wingdings" pitchFamily="2" charset="2"/>
              <a:buBlip>
                <a:blip r:embed="rId2"/>
              </a:buBlip>
            </a:pPr>
            <a:r>
              <a:rPr lang="en-US" altLang="zh-CN" i="1" dirty="0">
                <a:ea typeface="宋体" panose="02010600030101010101" pitchFamily="2" charset="-122"/>
              </a:rPr>
              <a:t>searching 		browsing</a:t>
            </a:r>
          </a:p>
        </p:txBody>
      </p:sp>
      <p:sp>
        <p:nvSpPr>
          <p:cNvPr id="59395" name="Rectangle 3">
            <a:extLst>
              <a:ext uri="{FF2B5EF4-FFF2-40B4-BE49-F238E27FC236}">
                <a16:creationId xmlns:a16="http://schemas.microsoft.com/office/drawing/2014/main" id="{C7F97824-267A-984E-998E-9649CDAAB81F}"/>
              </a:ext>
            </a:extLst>
          </p:cNvPr>
          <p:cNvSpPr>
            <a:spLocks noChangeArrowheads="1"/>
          </p:cNvSpPr>
          <p:nvPr/>
        </p:nvSpPr>
        <p:spPr bwMode="auto">
          <a:xfrm>
            <a:off x="457200" y="3810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600">
                <a:ea typeface="宋体" panose="02010600030101010101" pitchFamily="2" charset="-122"/>
              </a:rPr>
              <a:t>Exploring Services Formalization </a:t>
            </a:r>
          </a:p>
        </p:txBody>
      </p:sp>
      <p:pic>
        <p:nvPicPr>
          <p:cNvPr id="59397" name="Picture 5">
            <a:hlinkClick r:id="rId3" action="ppaction://hlinksldjump"/>
            <a:extLst>
              <a:ext uri="{FF2B5EF4-FFF2-40B4-BE49-F238E27FC236}">
                <a16:creationId xmlns:a16="http://schemas.microsoft.com/office/drawing/2014/main" id="{8D30ADED-13EC-424C-8251-5F43C0841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28775"/>
            <a:ext cx="381000" cy="363538"/>
          </a:xfrm>
          <a:prstGeom prst="rect">
            <a:avLst/>
          </a:prstGeom>
          <a:noFill/>
          <a:extLst>
            <a:ext uri="{909E8E84-426E-40DD-AFC4-6F175D3DCCD1}">
              <a14:hiddenFill xmlns:a14="http://schemas.microsoft.com/office/drawing/2010/main">
                <a:solidFill>
                  <a:srgbClr val="FFFFFF"/>
                </a:solidFill>
              </a14:hiddenFill>
            </a:ext>
          </a:extLst>
        </p:spPr>
      </p:pic>
      <p:sp>
        <p:nvSpPr>
          <p:cNvPr id="59398" name="AutoShape 6">
            <a:extLst>
              <a:ext uri="{FF2B5EF4-FFF2-40B4-BE49-F238E27FC236}">
                <a16:creationId xmlns:a16="http://schemas.microsoft.com/office/drawing/2014/main" id="{8275B31A-D5C4-9140-95E6-EEA15B388654}"/>
              </a:ext>
            </a:extLst>
          </p:cNvPr>
          <p:cNvSpPr>
            <a:spLocks noChangeArrowheads="1"/>
          </p:cNvSpPr>
          <p:nvPr/>
        </p:nvSpPr>
        <p:spPr bwMode="auto">
          <a:xfrm>
            <a:off x="3276600" y="4648200"/>
            <a:ext cx="914400" cy="152400"/>
          </a:xfrm>
          <a:prstGeom prst="leftRightArrow">
            <a:avLst>
              <a:gd name="adj1" fmla="val 50000"/>
              <a:gd name="adj2" fmla="val 120000"/>
            </a:avLst>
          </a:prstGeom>
          <a:noFill/>
          <a:ln w="2857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652778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D837A683-4500-1240-9544-B84E16FE9A33}"/>
              </a:ext>
            </a:extLst>
          </p:cNvPr>
          <p:cNvSpPr>
            <a:spLocks noChangeArrowheads="1"/>
          </p:cNvSpPr>
          <p:nvPr/>
        </p:nvSpPr>
        <p:spPr bwMode="auto">
          <a:xfrm>
            <a:off x="622300" y="1587500"/>
            <a:ext cx="8305800" cy="466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l">
              <a:spcBef>
                <a:spcPct val="20000"/>
              </a:spcBef>
              <a:buChar char="•"/>
              <a:defRPr sz="2800">
                <a:solidFill>
                  <a:schemeClr val="tx1"/>
                </a:solidFill>
                <a:latin typeface="Arial" panose="020B0604020202020204" pitchFamily="34" charset="0"/>
              </a:defRPr>
            </a:lvl1pPr>
            <a:lvl2pPr marL="990600" indent="-533400" algn="l">
              <a:spcBef>
                <a:spcPct val="20000"/>
              </a:spcBef>
              <a:buChar char="–"/>
              <a:defRPr sz="2400">
                <a:solidFill>
                  <a:schemeClr val="tx1"/>
                </a:solidFill>
                <a:latin typeface="Arial" panose="020B0604020202020204" pitchFamily="34" charset="0"/>
              </a:defRPr>
            </a:lvl2pPr>
            <a:lvl3pPr marL="1371600" indent="-457200" algn="l">
              <a:spcBef>
                <a:spcPct val="20000"/>
              </a:spcBef>
              <a:buChar char="•"/>
              <a:defRPr sz="2000">
                <a:solidFill>
                  <a:schemeClr val="tx1"/>
                </a:solidFill>
                <a:latin typeface="Arial" panose="020B0604020202020204" pitchFamily="34" charset="0"/>
              </a:defRPr>
            </a:lvl3pPr>
            <a:lvl4pPr marL="1752600" indent="-381000" algn="l">
              <a:spcBef>
                <a:spcPct val="20000"/>
              </a:spcBef>
              <a:buChar char="–"/>
              <a:defRPr>
                <a:solidFill>
                  <a:schemeClr val="tx1"/>
                </a:solidFill>
                <a:latin typeface="Arial" panose="020B0604020202020204" pitchFamily="34" charset="0"/>
              </a:defRPr>
            </a:lvl4pPr>
            <a:lvl5pPr marL="2209800" indent="-381000" algn="l">
              <a:spcBef>
                <a:spcPct val="20000"/>
              </a:spcBef>
              <a:buChar char="»"/>
              <a:defRPr>
                <a:solidFill>
                  <a:schemeClr val="tx1"/>
                </a:solidFill>
                <a:latin typeface="Arial" panose="020B0604020202020204" pitchFamily="34" charset="0"/>
              </a:defRPr>
            </a:lvl5pPr>
            <a:lvl6pPr marL="2667000" indent="-381000" fontAlgn="base">
              <a:spcBef>
                <a:spcPct val="20000"/>
              </a:spcBef>
              <a:spcAft>
                <a:spcPct val="0"/>
              </a:spcAft>
              <a:buChar char="»"/>
              <a:defRPr>
                <a:solidFill>
                  <a:schemeClr val="tx1"/>
                </a:solidFill>
                <a:latin typeface="Arial" panose="020B0604020202020204" pitchFamily="34" charset="0"/>
              </a:defRPr>
            </a:lvl6pPr>
            <a:lvl7pPr marL="3124200" indent="-381000" fontAlgn="base">
              <a:spcBef>
                <a:spcPct val="20000"/>
              </a:spcBef>
              <a:spcAft>
                <a:spcPct val="0"/>
              </a:spcAft>
              <a:buChar char="»"/>
              <a:defRPr>
                <a:solidFill>
                  <a:schemeClr val="tx1"/>
                </a:solidFill>
                <a:latin typeface="Arial" panose="020B0604020202020204" pitchFamily="34" charset="0"/>
              </a:defRPr>
            </a:lvl7pPr>
            <a:lvl8pPr marL="3581400" indent="-381000" fontAlgn="base">
              <a:spcBef>
                <a:spcPct val="20000"/>
              </a:spcBef>
              <a:spcAft>
                <a:spcPct val="0"/>
              </a:spcAft>
              <a:buChar char="»"/>
              <a:defRPr>
                <a:solidFill>
                  <a:schemeClr val="tx1"/>
                </a:solidFill>
                <a:latin typeface="Arial" panose="020B0604020202020204" pitchFamily="34" charset="0"/>
              </a:defRPr>
            </a:lvl8pPr>
            <a:lvl9pPr marL="4038600" indent="-381000" fontAlgn="base">
              <a:spcBef>
                <a:spcPct val="20000"/>
              </a:spcBef>
              <a:spcAft>
                <a:spcPct val="0"/>
              </a:spcAft>
              <a:buChar char="»"/>
              <a:defRPr>
                <a:solidFill>
                  <a:schemeClr val="tx1"/>
                </a:solidFill>
                <a:latin typeface="Arial" panose="020B0604020202020204" pitchFamily="34" charset="0"/>
              </a:defRPr>
            </a:lvl9pPr>
          </a:lstStyle>
          <a:p>
            <a:pPr>
              <a:lnSpc>
                <a:spcPct val="90000"/>
              </a:lnSpc>
              <a:buClr>
                <a:schemeClr val="bg2"/>
              </a:buClr>
              <a:buSzPct val="80000"/>
              <a:buFont typeface="Wingdings" pitchFamily="2" charset="2"/>
              <a:buNone/>
            </a:pPr>
            <a:endParaRPr lang="en-US" altLang="zh-CN" sz="900" i="1" dirty="0">
              <a:ea typeface="宋体" panose="02010600030101010101" pitchFamily="2" charset="-122"/>
            </a:endParaRPr>
          </a:p>
          <a:p>
            <a:pPr>
              <a:lnSpc>
                <a:spcPct val="90000"/>
              </a:lnSpc>
              <a:buClr>
                <a:schemeClr val="bg2"/>
              </a:buClr>
              <a:buSzPct val="80000"/>
              <a:buFont typeface="Wingdings" pitchFamily="2" charset="2"/>
              <a:buChar char="n"/>
            </a:pPr>
            <a:r>
              <a:rPr lang="en-US" altLang="zh-CN" i="1" dirty="0">
                <a:ea typeface="宋体" panose="02010600030101010101" pitchFamily="2" charset="-122"/>
              </a:rPr>
              <a:t>Exploration Space (</a:t>
            </a:r>
            <a:r>
              <a:rPr lang="en-US" altLang="zh-CN" i="1" dirty="0" err="1">
                <a:ea typeface="宋体" panose="02010600030101010101" pitchFamily="2" charset="-122"/>
              </a:rPr>
              <a:t>Espa</a:t>
            </a:r>
            <a:r>
              <a:rPr lang="en-US" altLang="zh-CN" i="1" dirty="0">
                <a:ea typeface="宋体" panose="02010600030101010101" pitchFamily="2" charset="-122"/>
              </a:rPr>
              <a:t>) is a Space</a:t>
            </a:r>
          </a:p>
          <a:p>
            <a:pPr>
              <a:lnSpc>
                <a:spcPct val="90000"/>
              </a:lnSpc>
              <a:buClr>
                <a:schemeClr val="bg2"/>
              </a:buClr>
              <a:buSzPct val="80000"/>
              <a:buFont typeface="Wingdings" pitchFamily="2" charset="2"/>
              <a:buChar char="n"/>
            </a:pPr>
            <a:endParaRPr lang="en-US" altLang="zh-CN" sz="900" i="1" dirty="0">
              <a:ea typeface="宋体" panose="02010600030101010101" pitchFamily="2" charset="-122"/>
            </a:endParaRPr>
          </a:p>
          <a:p>
            <a:pPr>
              <a:lnSpc>
                <a:spcPct val="90000"/>
              </a:lnSpc>
              <a:buClr>
                <a:schemeClr val="bg2"/>
              </a:buClr>
              <a:buSzPct val="80000"/>
              <a:buFont typeface="Wingdings" pitchFamily="2" charset="2"/>
              <a:buChar char="n"/>
            </a:pPr>
            <a:r>
              <a:rPr lang="en-US" altLang="zh-CN" i="1" dirty="0" err="1">
                <a:ea typeface="宋体" panose="02010600030101010101" pitchFamily="2" charset="-122"/>
              </a:rPr>
              <a:t>Espa</a:t>
            </a:r>
            <a:r>
              <a:rPr lang="en-US" altLang="zh-CN" i="1" dirty="0">
                <a:ea typeface="宋体" panose="02010600030101010101" pitchFamily="2" charset="-122"/>
              </a:rPr>
              <a:t>=(Q, Contents, </a:t>
            </a:r>
            <a:r>
              <a:rPr lang="en-US" altLang="zh-CN" i="1" dirty="0" err="1">
                <a:ea typeface="宋体" panose="02010600030101010101" pitchFamily="2" charset="-122"/>
              </a:rPr>
              <a:t>OP_Set</a:t>
            </a:r>
            <a:r>
              <a:rPr lang="en-US" altLang="zh-CN" i="1" dirty="0">
                <a:ea typeface="宋体" panose="02010600030101010101" pitchFamily="2" charset="-122"/>
              </a:rPr>
              <a:t>)</a:t>
            </a:r>
            <a:endParaRPr lang="en-US" altLang="zh-CN" dirty="0">
              <a:ea typeface="宋体" panose="02010600030101010101" pitchFamily="2" charset="-122"/>
            </a:endParaRPr>
          </a:p>
          <a:p>
            <a:pPr lvl="1">
              <a:buClr>
                <a:schemeClr val="accent2"/>
              </a:buClr>
              <a:buSzPct val="80000"/>
              <a:buFont typeface="Wingdings" pitchFamily="2" charset="2"/>
              <a:buBlip>
                <a:blip r:embed="rId3"/>
              </a:buBlip>
            </a:pPr>
            <a:r>
              <a:rPr lang="en-US" altLang="zh-CN" sz="2600" i="1" dirty="0">
                <a:ea typeface="宋体" panose="02010600030101010101" pitchFamily="2" charset="-122"/>
              </a:rPr>
              <a:t>Q is a set of conceptual representations for user information needs</a:t>
            </a:r>
          </a:p>
          <a:p>
            <a:pPr lvl="1">
              <a:buClr>
                <a:schemeClr val="accent2"/>
              </a:buClr>
              <a:buSzPct val="80000"/>
              <a:buFont typeface="Wingdings" pitchFamily="2" charset="2"/>
              <a:buBlip>
                <a:blip r:embed="rId3"/>
              </a:buBlip>
            </a:pPr>
            <a:r>
              <a:rPr lang="en-US" altLang="zh-CN" sz="2600" i="1" dirty="0">
                <a:ea typeface="宋体" panose="02010600030101010101" pitchFamily="2" charset="-122"/>
              </a:rPr>
              <a:t>Contents: associated with collection C</a:t>
            </a:r>
          </a:p>
          <a:p>
            <a:pPr lvl="1">
              <a:buClr>
                <a:schemeClr val="accent2"/>
              </a:buClr>
              <a:buSzPct val="80000"/>
              <a:buFont typeface="Wingdings" pitchFamily="2" charset="2"/>
              <a:buBlip>
                <a:blip r:embed="rId3"/>
              </a:buBlip>
            </a:pPr>
            <a:r>
              <a:rPr lang="en-US" altLang="zh-CN" sz="2600" i="1" dirty="0" err="1">
                <a:ea typeface="宋体" panose="02010600030101010101" pitchFamily="2" charset="-122"/>
              </a:rPr>
              <a:t>OP_Set</a:t>
            </a:r>
            <a:r>
              <a:rPr lang="en-US" altLang="zh-CN" sz="2600" i="1" dirty="0">
                <a:ea typeface="宋体" panose="02010600030101010101" pitchFamily="2" charset="-122"/>
              </a:rPr>
              <a:t> is a set of operations on Q and</a:t>
            </a:r>
          </a:p>
          <a:p>
            <a:pPr lvl="1">
              <a:buClr>
                <a:schemeClr val="accent2"/>
              </a:buClr>
              <a:buSzPct val="80000"/>
              <a:buFont typeface="Wingdings" pitchFamily="2" charset="2"/>
              <a:buBlip>
                <a:blip r:embed="rId3"/>
              </a:buBlip>
            </a:pPr>
            <a:r>
              <a:rPr lang="en-US" altLang="zh-CN" sz="2600" i="1" dirty="0">
                <a:ea typeface="宋体" panose="02010600030101010101" pitchFamily="2" charset="-122"/>
              </a:rPr>
              <a:t>Contents</a:t>
            </a:r>
          </a:p>
          <a:p>
            <a:pPr lvl="2">
              <a:lnSpc>
                <a:spcPct val="90000"/>
              </a:lnSpc>
            </a:pPr>
            <a:r>
              <a:rPr lang="en-US" altLang="zh-CN" sz="2400" i="1" dirty="0">
                <a:ea typeface="宋体" panose="02010600030101010101" pitchFamily="2" charset="-122"/>
              </a:rPr>
              <a:t>{</a:t>
            </a:r>
            <a:r>
              <a:rPr lang="en-US" altLang="zh-CN" sz="2400" i="1" dirty="0" err="1">
                <a:ea typeface="宋体" panose="02010600030101010101" pitchFamily="2" charset="-122"/>
              </a:rPr>
              <a:t>OP</a:t>
            </a:r>
            <a:r>
              <a:rPr lang="en-US" altLang="zh-CN" sz="2400" i="1" baseline="-25000" dirty="0" err="1">
                <a:ea typeface="宋体" panose="02010600030101010101" pitchFamily="2" charset="-122"/>
              </a:rPr>
              <a:t>viz</a:t>
            </a:r>
            <a:r>
              <a:rPr lang="en-US" altLang="zh-CN" sz="2400" i="1" dirty="0">
                <a:ea typeface="宋体" panose="02010600030101010101" pitchFamily="2" charset="-122"/>
              </a:rPr>
              <a:t>, </a:t>
            </a:r>
            <a:r>
              <a:rPr lang="en-US" altLang="zh-CN" sz="2400" i="1" dirty="0" err="1">
                <a:ea typeface="宋体" panose="02010600030101010101" pitchFamily="2" charset="-122"/>
              </a:rPr>
              <a:t>OP</a:t>
            </a:r>
            <a:r>
              <a:rPr lang="en-US" altLang="zh-CN" sz="2400" i="1" baseline="-25000" dirty="0" err="1">
                <a:ea typeface="宋体" panose="02010600030101010101" pitchFamily="2" charset="-122"/>
              </a:rPr>
              <a:t>clu</a:t>
            </a:r>
            <a:r>
              <a:rPr lang="en-US" altLang="zh-CN" sz="2400" i="1" dirty="0">
                <a:ea typeface="宋体" panose="02010600030101010101" pitchFamily="2" charset="-122"/>
              </a:rPr>
              <a:t>, OP</a:t>
            </a:r>
            <a:r>
              <a:rPr lang="en-US" altLang="zh-CN" sz="2400" i="1" baseline="-25000" dirty="0">
                <a:ea typeface="宋体" panose="02010600030101010101" pitchFamily="2" charset="-122"/>
              </a:rPr>
              <a:t>s</a:t>
            </a:r>
            <a:r>
              <a:rPr lang="en-US" altLang="zh-CN" sz="2400" i="1" dirty="0">
                <a:ea typeface="宋体" panose="02010600030101010101" pitchFamily="2" charset="-122"/>
              </a:rPr>
              <a:t>, </a:t>
            </a:r>
            <a:r>
              <a:rPr lang="en-US" altLang="zh-CN" sz="2400" i="1" dirty="0" err="1">
                <a:ea typeface="宋体" panose="02010600030101010101" pitchFamily="2" charset="-122"/>
              </a:rPr>
              <a:t>OP</a:t>
            </a:r>
            <a:r>
              <a:rPr lang="en-US" altLang="zh-CN" sz="2400" i="1" baseline="-25000" dirty="0" err="1">
                <a:ea typeface="宋体" panose="02010600030101010101" pitchFamily="2" charset="-122"/>
              </a:rPr>
              <a:t>b</a:t>
            </a:r>
            <a:r>
              <a:rPr lang="en-US" altLang="zh-CN" sz="2400" i="1" dirty="0">
                <a:ea typeface="宋体" panose="02010600030101010101" pitchFamily="2" charset="-122"/>
              </a:rPr>
              <a:t>}     </a:t>
            </a:r>
            <a:r>
              <a:rPr lang="en-US" altLang="zh-CN" sz="2400" i="1" dirty="0" err="1">
                <a:ea typeface="宋体" panose="02010600030101010101" pitchFamily="2" charset="-122"/>
              </a:rPr>
              <a:t>OP_Set</a:t>
            </a:r>
            <a:endParaRPr lang="en-US" altLang="zh-CN" sz="2400" i="1" dirty="0">
              <a:ea typeface="宋体" panose="02010600030101010101" pitchFamily="2" charset="-122"/>
            </a:endParaRPr>
          </a:p>
        </p:txBody>
      </p:sp>
      <p:sp>
        <p:nvSpPr>
          <p:cNvPr id="130051" name="Rectangle 3">
            <a:extLst>
              <a:ext uri="{FF2B5EF4-FFF2-40B4-BE49-F238E27FC236}">
                <a16:creationId xmlns:a16="http://schemas.microsoft.com/office/drawing/2014/main" id="{AD6D118F-4418-9E42-ADDC-16F47C51A260}"/>
              </a:ext>
            </a:extLst>
          </p:cNvPr>
          <p:cNvSpPr>
            <a:spLocks noChangeArrowheads="1"/>
          </p:cNvSpPr>
          <p:nvPr/>
        </p:nvSpPr>
        <p:spPr bwMode="auto">
          <a:xfrm>
            <a:off x="457200" y="3810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600">
                <a:ea typeface="宋体" panose="02010600030101010101" pitchFamily="2" charset="-122"/>
              </a:rPr>
              <a:t>Exploring Services Formalization (Cont.)</a:t>
            </a:r>
          </a:p>
        </p:txBody>
      </p:sp>
      <p:graphicFrame>
        <p:nvGraphicFramePr>
          <p:cNvPr id="130052" name="Object 4">
            <a:extLst>
              <a:ext uri="{FF2B5EF4-FFF2-40B4-BE49-F238E27FC236}">
                <a16:creationId xmlns:a16="http://schemas.microsoft.com/office/drawing/2014/main" id="{265933E6-7365-C54B-A3F6-3886E0B1D552}"/>
              </a:ext>
            </a:extLst>
          </p:cNvPr>
          <p:cNvGraphicFramePr>
            <a:graphicFrameLocks noChangeAspect="1"/>
          </p:cNvGraphicFramePr>
          <p:nvPr>
            <p:extLst>
              <p:ext uri="{D42A27DB-BD31-4B8C-83A1-F6EECF244321}">
                <p14:modId xmlns:p14="http://schemas.microsoft.com/office/powerpoint/2010/main" val="4087305179"/>
              </p:ext>
            </p:extLst>
          </p:nvPr>
        </p:nvGraphicFramePr>
        <p:xfrm>
          <a:off x="5410200" y="5181600"/>
          <a:ext cx="287338" cy="315913"/>
        </p:xfrm>
        <a:graphic>
          <a:graphicData uri="http://schemas.openxmlformats.org/presentationml/2006/ole">
            <mc:AlternateContent xmlns:mc="http://schemas.openxmlformats.org/markup-compatibility/2006">
              <mc:Choice xmlns:v="urn:schemas-microsoft-com:vml" Requires="v">
                <p:oleObj spid="_x0000_s12329" name="Equation" r:id="rId4" imgW="2921000" imgH="3213100" progId="Equation.3">
                  <p:embed/>
                </p:oleObj>
              </mc:Choice>
              <mc:Fallback>
                <p:oleObj name="Equation" r:id="rId4" imgW="2921000" imgH="3213100" progId="Equation.3">
                  <p:embed/>
                  <p:pic>
                    <p:nvPicPr>
                      <p:cNvPr id="130052" name="Object 4">
                        <a:extLst>
                          <a:ext uri="{FF2B5EF4-FFF2-40B4-BE49-F238E27FC236}">
                            <a16:creationId xmlns:a16="http://schemas.microsoft.com/office/drawing/2014/main" id="{265933E6-7365-C54B-A3F6-3886E0B1D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5181600"/>
                        <a:ext cx="287338"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467303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1228CF4E-ED08-174C-86C4-23B491706B79}"/>
              </a:ext>
            </a:extLst>
          </p:cNvPr>
          <p:cNvSpPr>
            <a:spLocks noChangeArrowheads="1"/>
          </p:cNvSpPr>
          <p:nvPr/>
        </p:nvSpPr>
        <p:spPr bwMode="auto">
          <a:xfrm>
            <a:off x="457200" y="1600200"/>
            <a:ext cx="8534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l">
              <a:spcBef>
                <a:spcPct val="20000"/>
              </a:spcBef>
              <a:buChar char="•"/>
              <a:defRPr sz="2800">
                <a:solidFill>
                  <a:schemeClr val="tx1"/>
                </a:solidFill>
                <a:latin typeface="Arial" panose="020B0604020202020204" pitchFamily="34" charset="0"/>
              </a:defRPr>
            </a:lvl1pPr>
            <a:lvl2pPr marL="990600" indent="-533400" algn="l">
              <a:spcBef>
                <a:spcPct val="20000"/>
              </a:spcBef>
              <a:buChar char="–"/>
              <a:defRPr sz="2400">
                <a:solidFill>
                  <a:schemeClr val="tx1"/>
                </a:solidFill>
                <a:latin typeface="Arial" panose="020B0604020202020204" pitchFamily="34" charset="0"/>
              </a:defRPr>
            </a:lvl2pPr>
            <a:lvl3pPr marL="1371600" indent="-457200" algn="l">
              <a:spcBef>
                <a:spcPct val="20000"/>
              </a:spcBef>
              <a:buChar char="•"/>
              <a:defRPr sz="2000">
                <a:solidFill>
                  <a:schemeClr val="tx1"/>
                </a:solidFill>
                <a:latin typeface="Arial" panose="020B0604020202020204" pitchFamily="34" charset="0"/>
              </a:defRPr>
            </a:lvl3pPr>
            <a:lvl4pPr marL="1752600" indent="-381000" algn="l">
              <a:spcBef>
                <a:spcPct val="20000"/>
              </a:spcBef>
              <a:buChar char="–"/>
              <a:defRPr>
                <a:solidFill>
                  <a:schemeClr val="tx1"/>
                </a:solidFill>
                <a:latin typeface="Arial" panose="020B0604020202020204" pitchFamily="34" charset="0"/>
              </a:defRPr>
            </a:lvl4pPr>
            <a:lvl5pPr marL="2209800" indent="-381000" algn="l">
              <a:spcBef>
                <a:spcPct val="20000"/>
              </a:spcBef>
              <a:buChar char="»"/>
              <a:defRPr>
                <a:solidFill>
                  <a:schemeClr val="tx1"/>
                </a:solidFill>
                <a:latin typeface="Arial" panose="020B0604020202020204" pitchFamily="34" charset="0"/>
              </a:defRPr>
            </a:lvl5pPr>
            <a:lvl6pPr marL="2667000" indent="-381000" fontAlgn="base">
              <a:spcBef>
                <a:spcPct val="20000"/>
              </a:spcBef>
              <a:spcAft>
                <a:spcPct val="0"/>
              </a:spcAft>
              <a:buChar char="»"/>
              <a:defRPr>
                <a:solidFill>
                  <a:schemeClr val="tx1"/>
                </a:solidFill>
                <a:latin typeface="Arial" panose="020B0604020202020204" pitchFamily="34" charset="0"/>
              </a:defRPr>
            </a:lvl6pPr>
            <a:lvl7pPr marL="3124200" indent="-381000" fontAlgn="base">
              <a:spcBef>
                <a:spcPct val="20000"/>
              </a:spcBef>
              <a:spcAft>
                <a:spcPct val="0"/>
              </a:spcAft>
              <a:buChar char="»"/>
              <a:defRPr>
                <a:solidFill>
                  <a:schemeClr val="tx1"/>
                </a:solidFill>
                <a:latin typeface="Arial" panose="020B0604020202020204" pitchFamily="34" charset="0"/>
              </a:defRPr>
            </a:lvl7pPr>
            <a:lvl8pPr marL="3581400" indent="-381000" fontAlgn="base">
              <a:spcBef>
                <a:spcPct val="20000"/>
              </a:spcBef>
              <a:spcAft>
                <a:spcPct val="0"/>
              </a:spcAft>
              <a:buChar char="»"/>
              <a:defRPr>
                <a:solidFill>
                  <a:schemeClr val="tx1"/>
                </a:solidFill>
                <a:latin typeface="Arial" panose="020B0604020202020204" pitchFamily="34" charset="0"/>
              </a:defRPr>
            </a:lvl8pPr>
            <a:lvl9pPr marL="4038600" indent="-381000" fontAlgn="base">
              <a:spcBef>
                <a:spcPct val="20000"/>
              </a:spcBef>
              <a:spcAft>
                <a:spcPct val="0"/>
              </a:spcAft>
              <a:buChar char="»"/>
              <a:defRPr>
                <a:solidFill>
                  <a:schemeClr val="tx1"/>
                </a:solidFill>
                <a:latin typeface="Arial" panose="020B0604020202020204" pitchFamily="34" charset="0"/>
              </a:defRPr>
            </a:lvl9pPr>
          </a:lstStyle>
          <a:p>
            <a:pPr>
              <a:lnSpc>
                <a:spcPct val="90000"/>
              </a:lnSpc>
              <a:buClr>
                <a:schemeClr val="bg2"/>
              </a:buClr>
              <a:buSzPct val="75000"/>
              <a:buFont typeface="Wingdings" pitchFamily="2" charset="2"/>
              <a:buChar char="n"/>
            </a:pPr>
            <a:r>
              <a:rPr lang="en-US" altLang="zh-CN" i="1">
                <a:ea typeface="宋体" panose="02010600030101010101" pitchFamily="2" charset="-122"/>
              </a:rPr>
              <a:t>Sample OP_Set: {OP</a:t>
            </a:r>
            <a:r>
              <a:rPr lang="en-US" altLang="zh-CN" i="1" baseline="-25000">
                <a:ea typeface="宋体" panose="02010600030101010101" pitchFamily="2" charset="-122"/>
              </a:rPr>
              <a:t>viz </a:t>
            </a:r>
            <a:r>
              <a:rPr lang="en-US" altLang="zh-CN" i="1">
                <a:ea typeface="宋体" panose="02010600030101010101" pitchFamily="2" charset="-122"/>
              </a:rPr>
              <a:t>, OP</a:t>
            </a:r>
            <a:r>
              <a:rPr lang="en-US" altLang="zh-CN" i="1" baseline="-25000">
                <a:ea typeface="宋体" panose="02010600030101010101" pitchFamily="2" charset="-122"/>
              </a:rPr>
              <a:t>clu</a:t>
            </a:r>
            <a:r>
              <a:rPr lang="en-US" altLang="zh-CN" i="1">
                <a:ea typeface="宋体" panose="02010600030101010101" pitchFamily="2" charset="-122"/>
              </a:rPr>
              <a:t>, OP</a:t>
            </a:r>
            <a:r>
              <a:rPr lang="en-US" altLang="zh-CN" i="1" baseline="-25000">
                <a:ea typeface="宋体" panose="02010600030101010101" pitchFamily="2" charset="-122"/>
              </a:rPr>
              <a:t>s</a:t>
            </a:r>
            <a:r>
              <a:rPr lang="en-US" altLang="zh-CN" i="1">
                <a:ea typeface="宋体" panose="02010600030101010101" pitchFamily="2" charset="-122"/>
              </a:rPr>
              <a:t>, OP</a:t>
            </a:r>
            <a:r>
              <a:rPr lang="en-US" altLang="zh-CN" i="1" baseline="-25000">
                <a:ea typeface="宋体" panose="02010600030101010101" pitchFamily="2" charset="-122"/>
              </a:rPr>
              <a:t>b</a:t>
            </a:r>
            <a:r>
              <a:rPr lang="en-US" altLang="zh-CN" i="1">
                <a:ea typeface="宋体" panose="02010600030101010101" pitchFamily="2" charset="-122"/>
              </a:rPr>
              <a:t>}</a:t>
            </a:r>
          </a:p>
          <a:p>
            <a:pPr>
              <a:lnSpc>
                <a:spcPct val="90000"/>
              </a:lnSpc>
              <a:buFontTx/>
              <a:buNone/>
            </a:pPr>
            <a:endParaRPr lang="en-US" altLang="zh-CN" i="1">
              <a:ea typeface="宋体" panose="02010600030101010101" pitchFamily="2" charset="-122"/>
            </a:endParaRPr>
          </a:p>
          <a:p>
            <a:pPr lvl="1">
              <a:lnSpc>
                <a:spcPct val="90000"/>
              </a:lnSpc>
              <a:buSzPct val="75000"/>
              <a:buFontTx/>
              <a:buBlip>
                <a:blip r:embed="rId3"/>
              </a:buBlip>
            </a:pPr>
            <a:r>
              <a:rPr lang="en-US" altLang="zh-CN" i="1">
                <a:ea typeface="宋体" panose="02010600030101010101" pitchFamily="2" charset="-122"/>
              </a:rPr>
              <a:t>OP</a:t>
            </a:r>
            <a:r>
              <a:rPr lang="en-US" altLang="zh-CN" i="1" baseline="-25000">
                <a:ea typeface="宋体" panose="02010600030101010101" pitchFamily="2" charset="-122"/>
              </a:rPr>
              <a:t>viz</a:t>
            </a:r>
            <a:r>
              <a:rPr lang="en-US" altLang="zh-CN" i="1">
                <a:ea typeface="宋体" panose="02010600030101010101" pitchFamily="2" charset="-122"/>
              </a:rPr>
              <a:t>: maps a set of digital objects to a visual mark</a:t>
            </a:r>
          </a:p>
          <a:p>
            <a:pPr lvl="1">
              <a:lnSpc>
                <a:spcPct val="90000"/>
              </a:lnSpc>
              <a:buSzPct val="75000"/>
              <a:buFontTx/>
              <a:buNone/>
            </a:pPr>
            <a:endParaRPr lang="en-US" altLang="zh-CN" i="1">
              <a:ea typeface="宋体" panose="02010600030101010101" pitchFamily="2" charset="-122"/>
            </a:endParaRPr>
          </a:p>
          <a:p>
            <a:pPr lvl="1">
              <a:lnSpc>
                <a:spcPct val="90000"/>
              </a:lnSpc>
              <a:buSzPct val="75000"/>
              <a:buFontTx/>
              <a:buBlip>
                <a:blip r:embed="rId3"/>
              </a:buBlip>
            </a:pPr>
            <a:r>
              <a:rPr lang="en-US" altLang="zh-CN" i="1">
                <a:ea typeface="宋体" panose="02010600030101010101" pitchFamily="2" charset="-122"/>
              </a:rPr>
              <a:t>OP</a:t>
            </a:r>
            <a:r>
              <a:rPr lang="en-US" altLang="zh-CN" i="1" baseline="-25000">
                <a:ea typeface="宋体" panose="02010600030101010101" pitchFamily="2" charset="-122"/>
              </a:rPr>
              <a:t>clu</a:t>
            </a:r>
            <a:r>
              <a:rPr lang="en-US" altLang="zh-CN" i="1">
                <a:ea typeface="宋体" panose="02010600030101010101" pitchFamily="2" charset="-122"/>
              </a:rPr>
              <a:t>: gets similarity of a pair of subsets of collection 	and their associated contents</a:t>
            </a:r>
          </a:p>
          <a:p>
            <a:pPr lvl="1">
              <a:lnSpc>
                <a:spcPct val="90000"/>
              </a:lnSpc>
              <a:buSzPct val="75000"/>
              <a:buFontTx/>
              <a:buNone/>
            </a:pPr>
            <a:endParaRPr lang="en-US" altLang="zh-CN" i="1">
              <a:ea typeface="宋体" panose="02010600030101010101" pitchFamily="2" charset="-122"/>
            </a:endParaRPr>
          </a:p>
          <a:p>
            <a:pPr lvl="1">
              <a:lnSpc>
                <a:spcPct val="90000"/>
              </a:lnSpc>
              <a:buSzPct val="75000"/>
              <a:buFontTx/>
              <a:buBlip>
                <a:blip r:embed="rId3"/>
              </a:buBlip>
            </a:pPr>
            <a:r>
              <a:rPr lang="en-US" altLang="zh-CN" i="1">
                <a:ea typeface="宋体" panose="02010600030101010101" pitchFamily="2" charset="-122"/>
              </a:rPr>
              <a:t>OP</a:t>
            </a:r>
            <a:r>
              <a:rPr lang="en-US" altLang="zh-CN" i="1" baseline="-25000">
                <a:ea typeface="宋体" panose="02010600030101010101" pitchFamily="2" charset="-122"/>
              </a:rPr>
              <a:t>s</a:t>
            </a:r>
            <a:r>
              <a:rPr lang="en-US" altLang="zh-CN" i="1">
                <a:ea typeface="宋体" panose="02010600030101010101" pitchFamily="2" charset="-122"/>
              </a:rPr>
              <a:t>: 	associates a query with a digital object and its 	contents</a:t>
            </a:r>
          </a:p>
          <a:p>
            <a:pPr lvl="1">
              <a:lnSpc>
                <a:spcPct val="90000"/>
              </a:lnSpc>
              <a:buSzPct val="75000"/>
              <a:buFontTx/>
              <a:buNone/>
            </a:pPr>
            <a:endParaRPr lang="en-US" altLang="zh-CN" i="1">
              <a:ea typeface="宋体" panose="02010600030101010101" pitchFamily="2" charset="-122"/>
            </a:endParaRPr>
          </a:p>
          <a:p>
            <a:pPr lvl="1">
              <a:lnSpc>
                <a:spcPct val="90000"/>
              </a:lnSpc>
              <a:buSzPct val="75000"/>
              <a:buFontTx/>
              <a:buBlip>
                <a:blip r:embed="rId3"/>
              </a:buBlip>
            </a:pPr>
            <a:r>
              <a:rPr lang="en-US" altLang="zh-CN" i="1">
                <a:ea typeface="宋体" panose="02010600030101010101" pitchFamily="2" charset="-122"/>
              </a:rPr>
              <a:t>OP</a:t>
            </a:r>
            <a:r>
              <a:rPr lang="en-US" altLang="zh-CN" i="1" baseline="-25000">
                <a:ea typeface="宋体" panose="02010600030101010101" pitchFamily="2" charset="-122"/>
              </a:rPr>
              <a:t>b</a:t>
            </a:r>
            <a:r>
              <a:rPr lang="en-US" altLang="zh-CN" i="1">
                <a:ea typeface="宋体" panose="02010600030101010101" pitchFamily="2" charset="-122"/>
              </a:rPr>
              <a:t>: 	associates a traverse link with contents of the 	target node (i.e., follows a hypertext link)</a:t>
            </a:r>
          </a:p>
        </p:txBody>
      </p:sp>
      <p:sp>
        <p:nvSpPr>
          <p:cNvPr id="64515" name="Rectangle 3">
            <a:extLst>
              <a:ext uri="{FF2B5EF4-FFF2-40B4-BE49-F238E27FC236}">
                <a16:creationId xmlns:a16="http://schemas.microsoft.com/office/drawing/2014/main" id="{BFC4C9E0-CEB5-0E46-B1AE-1A2B48683490}"/>
              </a:ext>
            </a:extLst>
          </p:cNvPr>
          <p:cNvSpPr>
            <a:spLocks noChangeArrowheads="1"/>
          </p:cNvSpPr>
          <p:nvPr/>
        </p:nvSpPr>
        <p:spPr bwMode="auto">
          <a:xfrm>
            <a:off x="457200" y="381000"/>
            <a:ext cx="8458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600">
                <a:ea typeface="宋体" panose="02010600030101010101" pitchFamily="2" charset="-122"/>
              </a:rPr>
              <a:t>Exploring Services Formalization (Cont.)</a:t>
            </a:r>
          </a:p>
        </p:txBody>
      </p:sp>
    </p:spTree>
    <p:extLst>
      <p:ext uri="{BB962C8B-B14F-4D97-AF65-F5344CB8AC3E}">
        <p14:creationId xmlns:p14="http://schemas.microsoft.com/office/powerpoint/2010/main" val="3154260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85B514F-5E5D-F142-A3D6-239109FAB327}"/>
              </a:ext>
            </a:extLst>
          </p:cNvPr>
          <p:cNvSpPr>
            <a:spLocks noChangeArrowheads="1"/>
          </p:cNvSpPr>
          <p:nvPr/>
        </p:nvSpPr>
        <p:spPr bwMode="auto">
          <a:xfrm>
            <a:off x="457200" y="1600200"/>
            <a:ext cx="8534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l">
              <a:spcBef>
                <a:spcPct val="20000"/>
              </a:spcBef>
              <a:buChar char="•"/>
              <a:defRPr sz="2800">
                <a:solidFill>
                  <a:schemeClr val="tx1"/>
                </a:solidFill>
                <a:latin typeface="Arial" panose="020B0604020202020204" pitchFamily="34" charset="0"/>
              </a:defRPr>
            </a:lvl1pPr>
            <a:lvl2pPr marL="990600" indent="-533400" algn="l">
              <a:spcBef>
                <a:spcPct val="20000"/>
              </a:spcBef>
              <a:buChar char="–"/>
              <a:defRPr sz="2400">
                <a:solidFill>
                  <a:schemeClr val="tx1"/>
                </a:solidFill>
                <a:latin typeface="Arial" panose="020B0604020202020204" pitchFamily="34" charset="0"/>
              </a:defRPr>
            </a:lvl2pPr>
            <a:lvl3pPr marL="1371600" indent="-457200" algn="l">
              <a:spcBef>
                <a:spcPct val="20000"/>
              </a:spcBef>
              <a:buChar char="•"/>
              <a:defRPr sz="2000">
                <a:solidFill>
                  <a:schemeClr val="tx1"/>
                </a:solidFill>
                <a:latin typeface="Arial" panose="020B0604020202020204" pitchFamily="34" charset="0"/>
              </a:defRPr>
            </a:lvl3pPr>
            <a:lvl4pPr marL="1752600" indent="-381000" algn="l">
              <a:spcBef>
                <a:spcPct val="20000"/>
              </a:spcBef>
              <a:buChar char="–"/>
              <a:defRPr>
                <a:solidFill>
                  <a:schemeClr val="tx1"/>
                </a:solidFill>
                <a:latin typeface="Arial" panose="020B0604020202020204" pitchFamily="34" charset="0"/>
              </a:defRPr>
            </a:lvl4pPr>
            <a:lvl5pPr marL="2209800" indent="-381000" algn="l">
              <a:spcBef>
                <a:spcPct val="20000"/>
              </a:spcBef>
              <a:buChar char="»"/>
              <a:defRPr>
                <a:solidFill>
                  <a:schemeClr val="tx1"/>
                </a:solidFill>
                <a:latin typeface="Arial" panose="020B0604020202020204" pitchFamily="34" charset="0"/>
              </a:defRPr>
            </a:lvl5pPr>
            <a:lvl6pPr marL="2667000" indent="-381000" fontAlgn="base">
              <a:spcBef>
                <a:spcPct val="20000"/>
              </a:spcBef>
              <a:spcAft>
                <a:spcPct val="0"/>
              </a:spcAft>
              <a:buChar char="»"/>
              <a:defRPr>
                <a:solidFill>
                  <a:schemeClr val="tx1"/>
                </a:solidFill>
                <a:latin typeface="Arial" panose="020B0604020202020204" pitchFamily="34" charset="0"/>
              </a:defRPr>
            </a:lvl6pPr>
            <a:lvl7pPr marL="3124200" indent="-381000" fontAlgn="base">
              <a:spcBef>
                <a:spcPct val="20000"/>
              </a:spcBef>
              <a:spcAft>
                <a:spcPct val="0"/>
              </a:spcAft>
              <a:buChar char="»"/>
              <a:defRPr>
                <a:solidFill>
                  <a:schemeClr val="tx1"/>
                </a:solidFill>
                <a:latin typeface="Arial" panose="020B0604020202020204" pitchFamily="34" charset="0"/>
              </a:defRPr>
            </a:lvl7pPr>
            <a:lvl8pPr marL="3581400" indent="-381000" fontAlgn="base">
              <a:spcBef>
                <a:spcPct val="20000"/>
              </a:spcBef>
              <a:spcAft>
                <a:spcPct val="0"/>
              </a:spcAft>
              <a:buChar char="»"/>
              <a:defRPr>
                <a:solidFill>
                  <a:schemeClr val="tx1"/>
                </a:solidFill>
                <a:latin typeface="Arial" panose="020B0604020202020204" pitchFamily="34" charset="0"/>
              </a:defRPr>
            </a:lvl8pPr>
            <a:lvl9pPr marL="4038600" indent="-381000" fontAlgn="base">
              <a:spcBef>
                <a:spcPct val="20000"/>
              </a:spcBef>
              <a:spcAft>
                <a:spcPct val="0"/>
              </a:spcAft>
              <a:buChar char="»"/>
              <a:defRPr>
                <a:solidFill>
                  <a:schemeClr val="tx1"/>
                </a:solidFill>
                <a:latin typeface="Arial" panose="020B0604020202020204" pitchFamily="34" charset="0"/>
              </a:defRPr>
            </a:lvl9pPr>
          </a:lstStyle>
          <a:p>
            <a:pPr>
              <a:lnSpc>
                <a:spcPct val="90000"/>
              </a:lnSpc>
              <a:buClr>
                <a:schemeClr val="bg2"/>
              </a:buClr>
              <a:buSzPct val="75000"/>
              <a:buFont typeface="Wingdings" pitchFamily="2" charset="2"/>
              <a:buChar char="n"/>
            </a:pPr>
            <a:r>
              <a:rPr lang="en-US" altLang="zh-CN" i="1">
                <a:ea typeface="Arial Unicode MS" panose="020B0604020202020204" pitchFamily="34" charset="-128"/>
                <a:cs typeface="Arial Unicode MS" panose="020B0604020202020204" pitchFamily="34" charset="-128"/>
              </a:rPr>
              <a:t>An Exploring Service (Eser) is a set of scenarios over an exploration space (Espa).</a:t>
            </a:r>
          </a:p>
          <a:p>
            <a:pPr>
              <a:lnSpc>
                <a:spcPct val="90000"/>
              </a:lnSpc>
              <a:buClr>
                <a:schemeClr val="bg2"/>
              </a:buClr>
              <a:buSzPct val="75000"/>
              <a:buFont typeface="Wingdings" pitchFamily="2" charset="2"/>
              <a:buNone/>
            </a:pPr>
            <a:endParaRPr lang="en-US" altLang="zh-CN" i="1">
              <a:ea typeface="Arial Unicode MS" panose="020B0604020202020204" pitchFamily="34" charset="-128"/>
              <a:cs typeface="Arial Unicode MS" panose="020B0604020202020204" pitchFamily="34" charset="-128"/>
            </a:endParaRPr>
          </a:p>
          <a:p>
            <a:pPr>
              <a:lnSpc>
                <a:spcPct val="90000"/>
              </a:lnSpc>
              <a:buClr>
                <a:schemeClr val="bg2"/>
              </a:buClr>
              <a:buSzPct val="75000"/>
              <a:buFont typeface="Wingdings" pitchFamily="2" charset="2"/>
              <a:buChar char="n"/>
            </a:pPr>
            <a:endParaRPr lang="en-US" altLang="zh-CN" sz="900" i="1">
              <a:ea typeface="宋体" panose="02010600030101010101" pitchFamily="2" charset="-122"/>
            </a:endParaRPr>
          </a:p>
          <a:p>
            <a:pPr>
              <a:lnSpc>
                <a:spcPct val="90000"/>
              </a:lnSpc>
              <a:buClr>
                <a:schemeClr val="bg2"/>
              </a:buClr>
              <a:buSzPct val="75000"/>
              <a:buFont typeface="Wingdings" pitchFamily="2" charset="2"/>
              <a:buChar char="n"/>
            </a:pPr>
            <a:r>
              <a:rPr lang="en-US" altLang="zh-CN" i="1">
                <a:ea typeface="Arial Unicode MS" panose="020B0604020202020204" pitchFamily="34" charset="-128"/>
                <a:cs typeface="Arial Unicode MS" panose="020B0604020202020204" pitchFamily="34" charset="-128"/>
              </a:rPr>
              <a:t>Eser=(sc</a:t>
            </a:r>
            <a:r>
              <a:rPr lang="en-US" altLang="zh-CN" i="1" baseline="-25000">
                <a:ea typeface="Arial Unicode MS" panose="020B0604020202020204" pitchFamily="34" charset="-128"/>
                <a:cs typeface="Arial Unicode MS" panose="020B0604020202020204" pitchFamily="34" charset="-128"/>
              </a:rPr>
              <a:t>1</a:t>
            </a:r>
            <a:r>
              <a:rPr lang="en-US" altLang="zh-CN" i="1">
                <a:ea typeface="Arial Unicode MS" panose="020B0604020202020204" pitchFamily="34" charset="-128"/>
                <a:cs typeface="Arial Unicode MS" panose="020B0604020202020204" pitchFamily="34" charset="-128"/>
              </a:rPr>
              <a:t>, sc</a:t>
            </a:r>
            <a:r>
              <a:rPr lang="en-US" altLang="zh-CN" i="1" baseline="-25000">
                <a:ea typeface="Arial Unicode MS" panose="020B0604020202020204" pitchFamily="34" charset="-128"/>
                <a:cs typeface="Arial Unicode MS" panose="020B0604020202020204" pitchFamily="34" charset="-128"/>
              </a:rPr>
              <a:t>2</a:t>
            </a:r>
            <a:r>
              <a:rPr lang="en-US" altLang="zh-CN" i="1">
                <a:ea typeface="Arial Unicode MS" panose="020B0604020202020204" pitchFamily="34" charset="-128"/>
                <a:cs typeface="Arial Unicode MS" panose="020B0604020202020204" pitchFamily="34" charset="-128"/>
              </a:rPr>
              <a:t>, …, sc</a:t>
            </a:r>
            <a:r>
              <a:rPr lang="en-US" altLang="zh-CN" i="1" baseline="-25000">
                <a:ea typeface="Arial Unicode MS" panose="020B0604020202020204" pitchFamily="34" charset="-128"/>
                <a:cs typeface="Arial Unicode MS" panose="020B0604020202020204" pitchFamily="34" charset="-128"/>
              </a:rPr>
              <a:t>i</a:t>
            </a:r>
            <a:r>
              <a:rPr lang="en-US" altLang="zh-CN" i="1">
                <a:ea typeface="Arial Unicode MS" panose="020B0604020202020204" pitchFamily="34" charset="-128"/>
                <a:cs typeface="Arial Unicode MS" panose="020B0604020202020204" pitchFamily="34" charset="-128"/>
              </a:rPr>
              <a:t>, …, sc</a:t>
            </a:r>
            <a:r>
              <a:rPr lang="en-US" altLang="zh-CN" i="1" baseline="-25000">
                <a:ea typeface="Arial Unicode MS" panose="020B0604020202020204" pitchFamily="34" charset="-128"/>
                <a:cs typeface="Arial Unicode MS" panose="020B0604020202020204" pitchFamily="34" charset="-128"/>
              </a:rPr>
              <a:t>n</a:t>
            </a:r>
            <a:r>
              <a:rPr lang="en-US" altLang="zh-CN" i="1">
                <a:ea typeface="Arial Unicode MS" panose="020B0604020202020204" pitchFamily="34" charset="-128"/>
                <a:cs typeface="Arial Unicode MS" panose="020B0604020202020204" pitchFamily="34" charset="-128"/>
              </a:rPr>
              <a:t>), </a:t>
            </a:r>
          </a:p>
          <a:p>
            <a:pPr>
              <a:lnSpc>
                <a:spcPct val="90000"/>
              </a:lnSpc>
              <a:buClr>
                <a:schemeClr val="bg2"/>
              </a:buClr>
              <a:buSzPct val="75000"/>
              <a:buFont typeface="Wingdings" pitchFamily="2" charset="2"/>
              <a:buNone/>
            </a:pPr>
            <a:r>
              <a:rPr lang="en-US" altLang="zh-CN" i="1">
                <a:ea typeface="Arial Unicode MS" panose="020B0604020202020204" pitchFamily="34" charset="-128"/>
                <a:cs typeface="Arial Unicode MS" panose="020B0604020202020204" pitchFamily="34" charset="-128"/>
              </a:rPr>
              <a:t>	where sc</a:t>
            </a:r>
            <a:r>
              <a:rPr lang="en-US" altLang="zh-CN" i="1" baseline="-25000">
                <a:ea typeface="Arial Unicode MS" panose="020B0604020202020204" pitchFamily="34" charset="-128"/>
                <a:cs typeface="Arial Unicode MS" panose="020B0604020202020204" pitchFamily="34" charset="-128"/>
              </a:rPr>
              <a:t>i </a:t>
            </a:r>
            <a:r>
              <a:rPr lang="en-US" altLang="zh-CN" i="1">
                <a:ea typeface="Arial Unicode MS" panose="020B0604020202020204" pitchFamily="34" charset="-128"/>
                <a:cs typeface="Arial Unicode MS" panose="020B0604020202020204" pitchFamily="34" charset="-128"/>
              </a:rPr>
              <a:t>is a sequence of events</a:t>
            </a:r>
          </a:p>
          <a:p>
            <a:pPr lvl="1">
              <a:buClr>
                <a:schemeClr val="accent2"/>
              </a:buClr>
              <a:buSzPct val="80000"/>
              <a:buFont typeface="Wingdings" pitchFamily="2" charset="2"/>
              <a:buBlip>
                <a:blip r:embed="rId2"/>
              </a:buBlip>
            </a:pPr>
            <a:r>
              <a:rPr lang="en-US" altLang="zh-CN" i="1">
                <a:ea typeface="宋体" panose="02010600030101010101" pitchFamily="2" charset="-122"/>
              </a:rPr>
              <a:t>each event is associated with one or more of the operations in Espa</a:t>
            </a:r>
            <a:endParaRPr lang="zh-CN" altLang="en-US" i="1">
              <a:ea typeface="宋体" panose="02010600030101010101" pitchFamily="2" charset="-122"/>
            </a:endParaRPr>
          </a:p>
        </p:txBody>
      </p:sp>
      <p:sp>
        <p:nvSpPr>
          <p:cNvPr id="60419" name="Rectangle 3">
            <a:extLst>
              <a:ext uri="{FF2B5EF4-FFF2-40B4-BE49-F238E27FC236}">
                <a16:creationId xmlns:a16="http://schemas.microsoft.com/office/drawing/2014/main" id="{2661A28A-6D3C-494B-8632-CB4E2DF68CBC}"/>
              </a:ext>
            </a:extLst>
          </p:cNvPr>
          <p:cNvSpPr>
            <a:spLocks noChangeArrowheads="1"/>
          </p:cNvSpPr>
          <p:nvPr/>
        </p:nvSpPr>
        <p:spPr bwMode="auto">
          <a:xfrm>
            <a:off x="457200" y="381000"/>
            <a:ext cx="8458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600">
                <a:ea typeface="宋体" panose="02010600030101010101" pitchFamily="2" charset="-122"/>
              </a:rPr>
              <a:t>Exploring Services Formalization (Cont.)</a:t>
            </a:r>
          </a:p>
        </p:txBody>
      </p:sp>
    </p:spTree>
    <p:extLst>
      <p:ext uri="{BB962C8B-B14F-4D97-AF65-F5344CB8AC3E}">
        <p14:creationId xmlns:p14="http://schemas.microsoft.com/office/powerpoint/2010/main" val="2531197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a:extLst>
              <a:ext uri="{FF2B5EF4-FFF2-40B4-BE49-F238E27FC236}">
                <a16:creationId xmlns:a16="http://schemas.microsoft.com/office/drawing/2014/main" id="{00D7C47C-0864-5C40-90C7-E178937924CD}"/>
              </a:ext>
            </a:extLst>
          </p:cNvPr>
          <p:cNvSpPr txBox="1">
            <a:spLocks noChangeArrowheads="1"/>
          </p:cNvSpPr>
          <p:nvPr/>
        </p:nvSpPr>
        <p:spPr bwMode="auto">
          <a:xfrm>
            <a:off x="2573338" y="3084513"/>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66563" name="Rectangle 3">
            <a:extLst>
              <a:ext uri="{FF2B5EF4-FFF2-40B4-BE49-F238E27FC236}">
                <a16:creationId xmlns:a16="http://schemas.microsoft.com/office/drawing/2014/main" id="{B5B57110-221F-014A-B6BB-7566D1F64801}"/>
              </a:ext>
            </a:extLst>
          </p:cNvPr>
          <p:cNvSpPr>
            <a:spLocks noChangeArrowheads="1"/>
          </p:cNvSpPr>
          <p:nvPr/>
        </p:nvSpPr>
        <p:spPr bwMode="auto">
          <a:xfrm>
            <a:off x="1658938" y="2187575"/>
            <a:ext cx="2362200" cy="3365500"/>
          </a:xfrm>
          <a:prstGeom prst="rect">
            <a:avLst/>
          </a:prstGeom>
          <a:noFill/>
          <a:ln w="28575">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4" name="Line 4">
            <a:extLst>
              <a:ext uri="{FF2B5EF4-FFF2-40B4-BE49-F238E27FC236}">
                <a16:creationId xmlns:a16="http://schemas.microsoft.com/office/drawing/2014/main" id="{BD69928A-45A3-9E40-BE34-45AEB1955895}"/>
              </a:ext>
            </a:extLst>
          </p:cNvPr>
          <p:cNvSpPr>
            <a:spLocks noChangeShapeType="1"/>
          </p:cNvSpPr>
          <p:nvPr/>
        </p:nvSpPr>
        <p:spPr bwMode="auto">
          <a:xfrm>
            <a:off x="2840038" y="401320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6565" name="Text Box 5">
            <a:extLst>
              <a:ext uri="{FF2B5EF4-FFF2-40B4-BE49-F238E27FC236}">
                <a16:creationId xmlns:a16="http://schemas.microsoft.com/office/drawing/2014/main" id="{8451D90A-8C4D-2741-AE19-F918CFAB9825}"/>
              </a:ext>
            </a:extLst>
          </p:cNvPr>
          <p:cNvSpPr txBox="1">
            <a:spLocks noChangeArrowheads="1"/>
          </p:cNvSpPr>
          <p:nvPr/>
        </p:nvSpPr>
        <p:spPr bwMode="auto">
          <a:xfrm>
            <a:off x="2573338" y="5019675"/>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66566" name="Line 6">
            <a:extLst>
              <a:ext uri="{FF2B5EF4-FFF2-40B4-BE49-F238E27FC236}">
                <a16:creationId xmlns:a16="http://schemas.microsoft.com/office/drawing/2014/main" id="{F2B17C3F-84D3-6B47-B536-D5B5AC778962}"/>
              </a:ext>
            </a:extLst>
          </p:cNvPr>
          <p:cNvSpPr>
            <a:spLocks noChangeShapeType="1"/>
          </p:cNvSpPr>
          <p:nvPr/>
        </p:nvSpPr>
        <p:spPr bwMode="auto">
          <a:xfrm>
            <a:off x="2840038" y="4867275"/>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6567" name="Line 7">
            <a:extLst>
              <a:ext uri="{FF2B5EF4-FFF2-40B4-BE49-F238E27FC236}">
                <a16:creationId xmlns:a16="http://schemas.microsoft.com/office/drawing/2014/main" id="{C47ADDB3-D3B6-364B-9F8E-8582BBBE7EAD}"/>
              </a:ext>
            </a:extLst>
          </p:cNvPr>
          <p:cNvSpPr>
            <a:spLocks noChangeShapeType="1"/>
          </p:cNvSpPr>
          <p:nvPr/>
        </p:nvSpPr>
        <p:spPr bwMode="auto">
          <a:xfrm>
            <a:off x="2840038" y="2873375"/>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6568" name="Oval 8">
            <a:extLst>
              <a:ext uri="{FF2B5EF4-FFF2-40B4-BE49-F238E27FC236}">
                <a16:creationId xmlns:a16="http://schemas.microsoft.com/office/drawing/2014/main" id="{6C66AA6E-90DE-A44F-A200-B654D16E1384}"/>
              </a:ext>
            </a:extLst>
          </p:cNvPr>
          <p:cNvSpPr>
            <a:spLocks noChangeArrowheads="1"/>
          </p:cNvSpPr>
          <p:nvPr/>
        </p:nvSpPr>
        <p:spPr bwMode="auto">
          <a:xfrm>
            <a:off x="2763838" y="2568575"/>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9" name="Oval 9">
            <a:extLst>
              <a:ext uri="{FF2B5EF4-FFF2-40B4-BE49-F238E27FC236}">
                <a16:creationId xmlns:a16="http://schemas.microsoft.com/office/drawing/2014/main" id="{E5774190-1CF6-BD42-9694-3CA6A8BA900F}"/>
              </a:ext>
            </a:extLst>
          </p:cNvPr>
          <p:cNvSpPr>
            <a:spLocks noChangeArrowheads="1"/>
          </p:cNvSpPr>
          <p:nvPr/>
        </p:nvSpPr>
        <p:spPr bwMode="auto">
          <a:xfrm>
            <a:off x="2763838" y="3787775"/>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0" name="Oval 10">
            <a:extLst>
              <a:ext uri="{FF2B5EF4-FFF2-40B4-BE49-F238E27FC236}">
                <a16:creationId xmlns:a16="http://schemas.microsoft.com/office/drawing/2014/main" id="{BB6D2F49-A3A6-3B43-A0B1-67F220B71AAB}"/>
              </a:ext>
            </a:extLst>
          </p:cNvPr>
          <p:cNvSpPr>
            <a:spLocks noChangeArrowheads="1"/>
          </p:cNvSpPr>
          <p:nvPr/>
        </p:nvSpPr>
        <p:spPr bwMode="auto">
          <a:xfrm>
            <a:off x="2763838" y="4549775"/>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1" name="Line 11">
            <a:extLst>
              <a:ext uri="{FF2B5EF4-FFF2-40B4-BE49-F238E27FC236}">
                <a16:creationId xmlns:a16="http://schemas.microsoft.com/office/drawing/2014/main" id="{BB6A714A-3DC5-FE48-A64F-095E65E2E5A0}"/>
              </a:ext>
            </a:extLst>
          </p:cNvPr>
          <p:cNvSpPr>
            <a:spLocks noChangeShapeType="1"/>
          </p:cNvSpPr>
          <p:nvPr/>
        </p:nvSpPr>
        <p:spPr bwMode="auto">
          <a:xfrm>
            <a:off x="2840038" y="4016375"/>
            <a:ext cx="0" cy="3810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6572" name="Text Box 12">
            <a:extLst>
              <a:ext uri="{FF2B5EF4-FFF2-40B4-BE49-F238E27FC236}">
                <a16:creationId xmlns:a16="http://schemas.microsoft.com/office/drawing/2014/main" id="{34221A36-4A53-E044-8E30-147AA6518788}"/>
              </a:ext>
            </a:extLst>
          </p:cNvPr>
          <p:cNvSpPr txBox="1">
            <a:spLocks noChangeArrowheads="1"/>
          </p:cNvSpPr>
          <p:nvPr/>
        </p:nvSpPr>
        <p:spPr bwMode="auto">
          <a:xfrm>
            <a:off x="2430463" y="4027488"/>
            <a:ext cx="361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i="1">
                <a:ea typeface="宋体" panose="02010600030101010101" pitchFamily="2" charset="-122"/>
              </a:rPr>
              <a:t>e</a:t>
            </a:r>
            <a:r>
              <a:rPr lang="en-US" altLang="zh-CN" sz="2000" i="1" baseline="-25000">
                <a:ea typeface="宋体" panose="02010600030101010101" pitchFamily="2" charset="-122"/>
              </a:rPr>
              <a:t>i</a:t>
            </a:r>
          </a:p>
        </p:txBody>
      </p:sp>
      <p:sp>
        <p:nvSpPr>
          <p:cNvPr id="66573" name="Rectangle 13">
            <a:extLst>
              <a:ext uri="{FF2B5EF4-FFF2-40B4-BE49-F238E27FC236}">
                <a16:creationId xmlns:a16="http://schemas.microsoft.com/office/drawing/2014/main" id="{FF898E87-0658-CB41-B5BA-E5A8D63F5431}"/>
              </a:ext>
            </a:extLst>
          </p:cNvPr>
          <p:cNvSpPr>
            <a:spLocks noChangeArrowheads="1"/>
          </p:cNvSpPr>
          <p:nvPr/>
        </p:nvSpPr>
        <p:spPr bwMode="auto">
          <a:xfrm>
            <a:off x="5038725" y="2187575"/>
            <a:ext cx="2581275" cy="3365500"/>
          </a:xfrm>
          <a:prstGeom prst="rect">
            <a:avLst/>
          </a:prstGeom>
          <a:noFill/>
          <a:ln w="28575">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4" name="Text Box 14">
            <a:extLst>
              <a:ext uri="{FF2B5EF4-FFF2-40B4-BE49-F238E27FC236}">
                <a16:creationId xmlns:a16="http://schemas.microsoft.com/office/drawing/2014/main" id="{C7726B66-0652-684B-9680-84C4D254333D}"/>
              </a:ext>
            </a:extLst>
          </p:cNvPr>
          <p:cNvSpPr txBox="1">
            <a:spLocks noChangeArrowheads="1"/>
          </p:cNvSpPr>
          <p:nvPr/>
        </p:nvSpPr>
        <p:spPr bwMode="auto">
          <a:xfrm>
            <a:off x="4973638" y="2187575"/>
            <a:ext cx="125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i="1">
                <a:ea typeface="宋体" panose="02010600030101010101" pitchFamily="2" charset="-122"/>
              </a:rPr>
              <a:t>OP_Set</a:t>
            </a:r>
          </a:p>
        </p:txBody>
      </p:sp>
      <p:sp>
        <p:nvSpPr>
          <p:cNvPr id="66575" name="Line 15">
            <a:extLst>
              <a:ext uri="{FF2B5EF4-FFF2-40B4-BE49-F238E27FC236}">
                <a16:creationId xmlns:a16="http://schemas.microsoft.com/office/drawing/2014/main" id="{FAD54D6C-E90E-D843-9C8A-5C7174284E5D}"/>
              </a:ext>
            </a:extLst>
          </p:cNvPr>
          <p:cNvSpPr>
            <a:spLocks noChangeShapeType="1"/>
          </p:cNvSpPr>
          <p:nvPr/>
        </p:nvSpPr>
        <p:spPr bwMode="auto">
          <a:xfrm>
            <a:off x="3297238" y="4168775"/>
            <a:ext cx="1676400" cy="0"/>
          </a:xfrm>
          <a:prstGeom prst="line">
            <a:avLst/>
          </a:prstGeom>
          <a:noFill/>
          <a:ln w="38100">
            <a:solidFill>
              <a:srgbClr val="CC33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6576" name="Text Box 16">
            <a:extLst>
              <a:ext uri="{FF2B5EF4-FFF2-40B4-BE49-F238E27FC236}">
                <a16:creationId xmlns:a16="http://schemas.microsoft.com/office/drawing/2014/main" id="{1D67FB23-BABF-3348-8D27-58DC66DA645C}"/>
              </a:ext>
            </a:extLst>
          </p:cNvPr>
          <p:cNvSpPr txBox="1">
            <a:spLocks noChangeArrowheads="1"/>
          </p:cNvSpPr>
          <p:nvPr/>
        </p:nvSpPr>
        <p:spPr bwMode="auto">
          <a:xfrm>
            <a:off x="5105400" y="2895600"/>
            <a:ext cx="2590800"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zh-CN" sz="2000" i="1" dirty="0">
                <a:ea typeface="宋体" panose="02010600030101010101" pitchFamily="2" charset="-122"/>
              </a:rPr>
              <a:t>Searching: Op</a:t>
            </a:r>
            <a:r>
              <a:rPr lang="en-US" altLang="zh-CN" sz="2000" i="1" baseline="-25000" dirty="0">
                <a:ea typeface="宋体" panose="02010600030101010101" pitchFamily="2" charset="-122"/>
              </a:rPr>
              <a:t>s</a:t>
            </a:r>
          </a:p>
          <a:p>
            <a:pPr eaLnBrk="0" hangingPunct="0">
              <a:spcBef>
                <a:spcPct val="50000"/>
              </a:spcBef>
            </a:pPr>
            <a:r>
              <a:rPr lang="en-US" altLang="zh-CN" sz="2000" i="1" dirty="0">
                <a:ea typeface="宋体" panose="02010600030101010101" pitchFamily="2" charset="-122"/>
              </a:rPr>
              <a:t>Browsing: </a:t>
            </a:r>
            <a:r>
              <a:rPr lang="en-US" altLang="zh-CN" sz="2000" i="1" dirty="0" err="1">
                <a:ea typeface="宋体" panose="02010600030101010101" pitchFamily="2" charset="-122"/>
              </a:rPr>
              <a:t>Op</a:t>
            </a:r>
            <a:r>
              <a:rPr lang="en-US" altLang="zh-CN" sz="2000" i="1" baseline="-25000" dirty="0" err="1">
                <a:ea typeface="宋体" panose="02010600030101010101" pitchFamily="2" charset="-122"/>
              </a:rPr>
              <a:t>b</a:t>
            </a:r>
            <a:endParaRPr lang="en-US" altLang="zh-CN" sz="2000" i="1" baseline="-25000" dirty="0">
              <a:ea typeface="宋体" panose="02010600030101010101" pitchFamily="2" charset="-122"/>
            </a:endParaRPr>
          </a:p>
          <a:p>
            <a:pPr eaLnBrk="0" hangingPunct="0">
              <a:spcBef>
                <a:spcPct val="50000"/>
              </a:spcBef>
            </a:pPr>
            <a:r>
              <a:rPr lang="en-US" altLang="zh-CN" sz="2000" i="1" dirty="0">
                <a:ea typeface="宋体" panose="02010600030101010101" pitchFamily="2" charset="-122"/>
              </a:rPr>
              <a:t>Clustering: </a:t>
            </a:r>
            <a:r>
              <a:rPr lang="en-US" altLang="zh-CN" sz="2000" i="1" dirty="0" err="1">
                <a:ea typeface="宋体" panose="02010600030101010101" pitchFamily="2" charset="-122"/>
              </a:rPr>
              <a:t>Op</a:t>
            </a:r>
            <a:r>
              <a:rPr lang="en-US" altLang="zh-CN" sz="2000" i="1" baseline="-25000" dirty="0" err="1">
                <a:ea typeface="宋体" panose="02010600030101010101" pitchFamily="2" charset="-122"/>
              </a:rPr>
              <a:t>clu</a:t>
            </a:r>
            <a:endParaRPr lang="en-US" altLang="zh-CN" sz="2000" i="1" baseline="-25000" dirty="0">
              <a:ea typeface="宋体" panose="02010600030101010101" pitchFamily="2" charset="-122"/>
            </a:endParaRPr>
          </a:p>
          <a:p>
            <a:pPr eaLnBrk="0" hangingPunct="0">
              <a:spcBef>
                <a:spcPct val="50000"/>
              </a:spcBef>
            </a:pPr>
            <a:r>
              <a:rPr lang="en-US" altLang="zh-CN" sz="2000" i="1" dirty="0">
                <a:ea typeface="宋体" panose="02010600030101010101" pitchFamily="2" charset="-122"/>
              </a:rPr>
              <a:t>Visualization: </a:t>
            </a:r>
            <a:r>
              <a:rPr lang="en-US" altLang="zh-CN" sz="2000" i="1" dirty="0" err="1">
                <a:ea typeface="宋体" panose="02010600030101010101" pitchFamily="2" charset="-122"/>
              </a:rPr>
              <a:t>Op</a:t>
            </a:r>
            <a:r>
              <a:rPr lang="en-US" altLang="zh-CN" sz="2000" i="1" baseline="-25000" dirty="0" err="1">
                <a:ea typeface="宋体" panose="02010600030101010101" pitchFamily="2" charset="-122"/>
              </a:rPr>
              <a:t>viz</a:t>
            </a:r>
            <a:endParaRPr lang="en-US" altLang="zh-CN" sz="2000" i="1" baseline="-25000" dirty="0">
              <a:ea typeface="宋体" panose="02010600030101010101" pitchFamily="2" charset="-122"/>
            </a:endParaRPr>
          </a:p>
          <a:p>
            <a:pPr eaLnBrk="0" hangingPunct="0">
              <a:spcBef>
                <a:spcPct val="50000"/>
              </a:spcBef>
            </a:pPr>
            <a:r>
              <a:rPr lang="en-US" altLang="zh-CN" sz="2400" b="1" i="1" dirty="0">
                <a:ea typeface="宋体" panose="02010600030101010101" pitchFamily="2" charset="-122"/>
              </a:rPr>
              <a:t>…</a:t>
            </a:r>
            <a:endParaRPr lang="en-US" altLang="zh-CN" sz="2400" b="1" i="1" baseline="-25000" dirty="0">
              <a:ea typeface="宋体" panose="02010600030101010101" pitchFamily="2" charset="-122"/>
            </a:endParaRPr>
          </a:p>
        </p:txBody>
      </p:sp>
      <p:sp>
        <p:nvSpPr>
          <p:cNvPr id="66577" name="Text Box 17">
            <a:extLst>
              <a:ext uri="{FF2B5EF4-FFF2-40B4-BE49-F238E27FC236}">
                <a16:creationId xmlns:a16="http://schemas.microsoft.com/office/drawing/2014/main" id="{D02AEE40-23F6-9645-92AA-D6EAAC2BA88A}"/>
              </a:ext>
            </a:extLst>
          </p:cNvPr>
          <p:cNvSpPr txBox="1">
            <a:spLocks noChangeArrowheads="1"/>
          </p:cNvSpPr>
          <p:nvPr/>
        </p:nvSpPr>
        <p:spPr bwMode="auto">
          <a:xfrm>
            <a:off x="1592263" y="21256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i="1">
                <a:ea typeface="宋体" panose="02010600030101010101" pitchFamily="2" charset="-122"/>
              </a:rPr>
              <a:t>State Diagram</a:t>
            </a:r>
          </a:p>
        </p:txBody>
      </p:sp>
      <p:sp>
        <p:nvSpPr>
          <p:cNvPr id="66578" name="Rectangle 18">
            <a:extLst>
              <a:ext uri="{FF2B5EF4-FFF2-40B4-BE49-F238E27FC236}">
                <a16:creationId xmlns:a16="http://schemas.microsoft.com/office/drawing/2014/main" id="{124D44BA-45C3-1346-9227-2C8EE568BDF3}"/>
              </a:ext>
            </a:extLst>
          </p:cNvPr>
          <p:cNvSpPr>
            <a:spLocks noChangeArrowheads="1"/>
          </p:cNvSpPr>
          <p:nvPr/>
        </p:nvSpPr>
        <p:spPr bwMode="auto">
          <a:xfrm>
            <a:off x="457200" y="381000"/>
            <a:ext cx="8458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600">
                <a:ea typeface="宋体" panose="02010600030101010101" pitchFamily="2" charset="-122"/>
              </a:rPr>
              <a:t>Exploring Services Formalization (Cont.)</a:t>
            </a:r>
          </a:p>
        </p:txBody>
      </p:sp>
    </p:spTree>
    <p:extLst>
      <p:ext uri="{BB962C8B-B14F-4D97-AF65-F5344CB8AC3E}">
        <p14:creationId xmlns:p14="http://schemas.microsoft.com/office/powerpoint/2010/main" val="3572115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6" name="Group 2">
            <a:extLst>
              <a:ext uri="{FF2B5EF4-FFF2-40B4-BE49-F238E27FC236}">
                <a16:creationId xmlns:a16="http://schemas.microsoft.com/office/drawing/2014/main" id="{F1E588F0-3C79-724E-9666-45F8A15A831B}"/>
              </a:ext>
            </a:extLst>
          </p:cNvPr>
          <p:cNvGraphicFramePr>
            <a:graphicFrameLocks noGrp="1"/>
          </p:cNvGraphicFramePr>
          <p:nvPr/>
        </p:nvGraphicFramePr>
        <p:xfrm>
          <a:off x="76200" y="990600"/>
          <a:ext cx="8991600" cy="5101337"/>
        </p:xfrm>
        <a:graphic>
          <a:graphicData uri="http://schemas.openxmlformats.org/drawingml/2006/table">
            <a:tbl>
              <a:tblPr/>
              <a:tblGrid>
                <a:gridCol w="3103563">
                  <a:extLst>
                    <a:ext uri="{9D8B030D-6E8A-4147-A177-3AD203B41FA5}">
                      <a16:colId xmlns:a16="http://schemas.microsoft.com/office/drawing/2014/main" val="3042283836"/>
                    </a:ext>
                  </a:extLst>
                </a:gridCol>
                <a:gridCol w="1390650">
                  <a:extLst>
                    <a:ext uri="{9D8B030D-6E8A-4147-A177-3AD203B41FA5}">
                      <a16:colId xmlns:a16="http://schemas.microsoft.com/office/drawing/2014/main" val="495369097"/>
                    </a:ext>
                  </a:extLst>
                </a:gridCol>
                <a:gridCol w="1314450">
                  <a:extLst>
                    <a:ext uri="{9D8B030D-6E8A-4147-A177-3AD203B41FA5}">
                      <a16:colId xmlns:a16="http://schemas.microsoft.com/office/drawing/2014/main" val="1219236729"/>
                    </a:ext>
                  </a:extLst>
                </a:gridCol>
                <a:gridCol w="1592262">
                  <a:extLst>
                    <a:ext uri="{9D8B030D-6E8A-4147-A177-3AD203B41FA5}">
                      <a16:colId xmlns:a16="http://schemas.microsoft.com/office/drawing/2014/main" val="473188969"/>
                    </a:ext>
                  </a:extLst>
                </a:gridCol>
                <a:gridCol w="1590675">
                  <a:extLst>
                    <a:ext uri="{9D8B030D-6E8A-4147-A177-3AD203B41FA5}">
                      <a16:colId xmlns:a16="http://schemas.microsoft.com/office/drawing/2014/main" val="2558472028"/>
                    </a:ext>
                  </a:extLst>
                </a:gridCol>
              </a:tblGrid>
              <a:tr h="77787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Theorems and Lemmas</a:t>
                      </a:r>
                      <a:endParaRPr kumimoji="0" lang="en-US" altLang="zh-CN" sz="1800" b="1" i="1"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Searching </a:t>
                      </a:r>
                      <a:r>
                        <a:rPr kumimoji="0" lang="en-US" altLang="zh-CN" sz="1800" b="1"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1" i="1" u="none" strike="noStrike" cap="none" normalizeH="0" baseline="-25000">
                          <a:ln>
                            <a:noFill/>
                          </a:ln>
                          <a:solidFill>
                            <a:schemeClr val="tx1"/>
                          </a:solidFill>
                          <a:effectLst/>
                          <a:latin typeface="Arial" panose="020B0604020202020204" pitchFamily="34" charset="0"/>
                          <a:ea typeface="宋体" panose="02010600030101010101" pitchFamily="2" charset="-122"/>
                        </a:rPr>
                        <a:t>s</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Browsing </a:t>
                      </a:r>
                      <a:r>
                        <a:rPr kumimoji="0" lang="en-US" altLang="zh-CN" sz="1800" b="1"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1" i="1" u="none" strike="noStrike" cap="none" normalizeH="0" baseline="-25000">
                          <a:ln>
                            <a:noFill/>
                          </a:ln>
                          <a:solidFill>
                            <a:schemeClr val="tx1"/>
                          </a:solidFill>
                          <a:effectLst/>
                          <a:latin typeface="Arial" panose="020B0604020202020204" pitchFamily="34" charset="0"/>
                          <a:ea typeface="宋体" panose="02010600030101010101" pitchFamily="2" charset="-122"/>
                        </a:rPr>
                        <a:t>b</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Clustering </a:t>
                      </a:r>
                      <a:r>
                        <a:rPr kumimoji="0" lang="en-US" altLang="zh-CN" sz="1800" b="1"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1" i="1" u="none" strike="noStrike" cap="none" normalizeH="0" baseline="-25000">
                          <a:ln>
                            <a:noFill/>
                          </a:ln>
                          <a:solidFill>
                            <a:schemeClr val="tx1"/>
                          </a:solidFill>
                          <a:effectLst/>
                          <a:latin typeface="Arial" panose="020B0604020202020204" pitchFamily="34" charset="0"/>
                          <a:ea typeface="宋体" panose="02010600030101010101" pitchFamily="2" charset="-122"/>
                        </a:rPr>
                        <a:t>clu</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panose="020B0604020202020204" pitchFamily="34" charset="0"/>
                          <a:ea typeface="宋体" panose="02010600030101010101" pitchFamily="2" charset="-122"/>
                        </a:rPr>
                        <a:t>Visualization </a:t>
                      </a:r>
                      <a:r>
                        <a:rPr kumimoji="0" lang="en-US" altLang="zh-CN" sz="1800" b="1"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1" i="1" u="none" strike="noStrike" cap="none" normalizeH="0" baseline="-25000">
                          <a:ln>
                            <a:noFill/>
                          </a:ln>
                          <a:solidFill>
                            <a:schemeClr val="tx1"/>
                          </a:solidFill>
                          <a:effectLst/>
                          <a:latin typeface="Arial" panose="020B0604020202020204" pitchFamily="34" charset="0"/>
                          <a:ea typeface="宋体" panose="02010600030101010101" pitchFamily="2" charset="-122"/>
                        </a:rPr>
                        <a:t>viz</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26142585"/>
                  </a:ext>
                </a:extLst>
              </a:tr>
              <a:tr h="38100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Theorem 1</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61366270"/>
                  </a:ext>
                </a:extLst>
              </a:tr>
              <a:tr h="30480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Theorem 2</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260359"/>
                  </a:ext>
                </a:extLst>
              </a:tr>
              <a:tr h="320675">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Theorem 3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0" i="1" u="none" strike="noStrike" cap="none" normalizeH="0" baseline="-25000">
                          <a:ln>
                            <a:noFill/>
                          </a:ln>
                          <a:solidFill>
                            <a:schemeClr val="tx1"/>
                          </a:solidFill>
                          <a:effectLst/>
                          <a:latin typeface="Arial" panose="020B0604020202020204" pitchFamily="34" charset="0"/>
                          <a:ea typeface="宋体" panose="02010600030101010101" pitchFamily="2" charset="-122"/>
                        </a:rPr>
                        <a:t>s </a:t>
                      </a: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followed by </a:t>
                      </a: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0" i="1" u="none" strike="noStrike" cap="none" normalizeH="0" baseline="-25000">
                          <a:ln>
                            <a:noFill/>
                          </a:ln>
                          <a:solidFill>
                            <a:schemeClr val="tx1"/>
                          </a:solidFill>
                          <a:effectLst/>
                          <a:latin typeface="Arial" panose="020B0604020202020204" pitchFamily="34" charset="0"/>
                          <a:ea typeface="宋体" panose="02010600030101010101" pitchFamily="2" charset="-122"/>
                        </a:rPr>
                        <a:t>clu </a:t>
                      </a: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8221833"/>
                  </a:ext>
                </a:extLst>
              </a:tr>
              <a:tr h="41275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Theorem 4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0" i="1" u="none" strike="noStrike" cap="none" normalizeH="0" baseline="-25000">
                          <a:ln>
                            <a:noFill/>
                          </a:ln>
                          <a:solidFill>
                            <a:schemeClr val="tx1"/>
                          </a:solidFill>
                          <a:effectLst/>
                          <a:latin typeface="Arial" panose="020B0604020202020204" pitchFamily="34" charset="0"/>
                          <a:ea typeface="宋体" panose="02010600030101010101" pitchFamily="2" charset="-122"/>
                        </a:rPr>
                        <a:t>s </a:t>
                      </a: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followed by </a:t>
                      </a: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0" i="1" u="none" strike="noStrike" cap="none" normalizeH="0" baseline="-25000">
                          <a:ln>
                            <a:noFill/>
                          </a:ln>
                          <a:solidFill>
                            <a:schemeClr val="tx1"/>
                          </a:solidFill>
                          <a:effectLst/>
                          <a:latin typeface="Arial" panose="020B0604020202020204" pitchFamily="34" charset="0"/>
                          <a:ea typeface="宋体" panose="02010600030101010101" pitchFamily="2" charset="-122"/>
                        </a:rPr>
                        <a:t>viz</a:t>
                      </a: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442084"/>
                  </a:ext>
                </a:extLst>
              </a:tr>
              <a:tr h="398463">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Lemma 1</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07867244"/>
                  </a:ext>
                </a:extLst>
              </a:tr>
              <a:tr h="398463">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Lemma 2</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02092322"/>
                  </a:ext>
                </a:extLst>
              </a:tr>
              <a:tr h="398463">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Lemma 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0" i="1" u="none" strike="noStrike" cap="none" normalizeH="0" baseline="-25000">
                          <a:ln>
                            <a:noFill/>
                          </a:ln>
                          <a:solidFill>
                            <a:schemeClr val="tx1"/>
                          </a:solidFill>
                          <a:effectLst/>
                          <a:latin typeface="Arial" panose="020B0604020202020204" pitchFamily="34" charset="0"/>
                          <a:ea typeface="宋体" panose="02010600030101010101" pitchFamily="2" charset="-122"/>
                        </a:rPr>
                        <a:t>b </a:t>
                      </a: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followed by </a:t>
                      </a: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0" i="1" u="none" strike="noStrike" cap="none" normalizeH="0" baseline="-25000">
                          <a:ln>
                            <a:noFill/>
                          </a:ln>
                          <a:solidFill>
                            <a:schemeClr val="tx1"/>
                          </a:solidFill>
                          <a:effectLst/>
                          <a:latin typeface="Arial" panose="020B0604020202020204" pitchFamily="34" charset="0"/>
                          <a:ea typeface="宋体" panose="02010600030101010101" pitchFamily="2" charset="-122"/>
                        </a:rPr>
                        <a:t>s</a:t>
                      </a: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73003338"/>
                  </a:ext>
                </a:extLst>
              </a:tr>
              <a:tr h="398463">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Lemma 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0" i="1" u="none" strike="noStrike" cap="none" normalizeH="0" baseline="-25000">
                          <a:ln>
                            <a:noFill/>
                          </a:ln>
                          <a:solidFill>
                            <a:schemeClr val="tx1"/>
                          </a:solidFill>
                          <a:effectLst/>
                          <a:latin typeface="Arial" panose="020B0604020202020204" pitchFamily="34" charset="0"/>
                          <a:ea typeface="宋体" panose="02010600030101010101" pitchFamily="2" charset="-122"/>
                        </a:rPr>
                        <a:t>s </a:t>
                      </a: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followed by </a:t>
                      </a:r>
                      <a:r>
                        <a:rPr kumimoji="0" lang="en-US" altLang="zh-CN" sz="1800" b="0" i="1" u="none" strike="noStrike" cap="none" normalizeH="0" baseline="0">
                          <a:ln>
                            <a:noFill/>
                          </a:ln>
                          <a:solidFill>
                            <a:schemeClr val="tx1"/>
                          </a:solidFill>
                          <a:effectLst/>
                          <a:latin typeface="Arial" panose="020B0604020202020204" pitchFamily="34" charset="0"/>
                          <a:ea typeface="宋体" panose="02010600030101010101" pitchFamily="2" charset="-122"/>
                        </a:rPr>
                        <a:t>Op</a:t>
                      </a:r>
                      <a:r>
                        <a:rPr kumimoji="0" lang="en-US" altLang="zh-CN" sz="1800" b="0" i="1" u="none" strike="noStrike" cap="none" normalizeH="0" baseline="-25000">
                          <a:ln>
                            <a:noFill/>
                          </a:ln>
                          <a:solidFill>
                            <a:schemeClr val="tx1"/>
                          </a:solidFill>
                          <a:effectLst/>
                          <a:latin typeface="Arial" panose="020B0604020202020204" pitchFamily="34" charset="0"/>
                          <a:ea typeface="宋体" panose="02010600030101010101" pitchFamily="2" charset="-122"/>
                        </a:rPr>
                        <a:t>b</a:t>
                      </a:r>
                      <a:r>
                        <a:rPr kumimoji="0" lang="en-US" altLang="zh-CN" sz="18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800" b="0" i="1" u="none" strike="noStrike" cap="none" normalizeH="0" baseline="0">
                        <a:ln>
                          <a:noFill/>
                        </a:ln>
                        <a:solidFill>
                          <a:schemeClr val="tx1"/>
                        </a:solidFill>
                        <a:effectLst/>
                        <a:latin typeface="Arial" panose="020B0604020202020204" pitchFamily="34" charset="0"/>
                        <a:ea typeface="宋体" panose="02010600030101010101" pitchFamily="2" charset="-122"/>
                        <a:sym typeface="Symbol" pitchFamily="2" charset="2"/>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46578583"/>
                  </a:ext>
                </a:extLst>
              </a:tr>
            </a:tbl>
          </a:graphicData>
        </a:graphic>
      </p:graphicFrame>
      <p:sp>
        <p:nvSpPr>
          <p:cNvPr id="67648" name="Rectangle 64">
            <a:extLst>
              <a:ext uri="{FF2B5EF4-FFF2-40B4-BE49-F238E27FC236}">
                <a16:creationId xmlns:a16="http://schemas.microsoft.com/office/drawing/2014/main" id="{FA19A35F-3382-CC4E-A834-0AE7CCEB34A3}"/>
              </a:ext>
            </a:extLst>
          </p:cNvPr>
          <p:cNvSpPr>
            <a:spLocks noChangeArrowheads="1"/>
          </p:cNvSpPr>
          <p:nvPr/>
        </p:nvSpPr>
        <p:spPr bwMode="auto">
          <a:xfrm>
            <a:off x="76200" y="152400"/>
            <a:ext cx="8991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200">
                <a:ea typeface="宋体" panose="02010600030101010101" pitchFamily="2" charset="-122"/>
              </a:rPr>
              <a:t>Theorems &amp; Lemmas</a:t>
            </a:r>
            <a:r>
              <a:rPr lang="en-US" altLang="zh-CN" sz="3600">
                <a:ea typeface="宋体" panose="02010600030101010101" pitchFamily="2" charset="-122"/>
              </a:rPr>
              <a:t> </a:t>
            </a:r>
            <a:r>
              <a:rPr lang="en-US" altLang="zh-CN" sz="3200">
                <a:ea typeface="宋体" panose="02010600030101010101" pitchFamily="2" charset="-122"/>
              </a:rPr>
              <a:t>related to Operations</a:t>
            </a:r>
          </a:p>
        </p:txBody>
      </p:sp>
      <p:pic>
        <p:nvPicPr>
          <p:cNvPr id="67650" name="Picture 66">
            <a:hlinkClick r:id="rId2" action="ppaction://hlinksldjump"/>
            <a:extLst>
              <a:ext uri="{FF2B5EF4-FFF2-40B4-BE49-F238E27FC236}">
                <a16:creationId xmlns:a16="http://schemas.microsoft.com/office/drawing/2014/main" id="{7307ED49-9B03-8F48-9095-2E08309BF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816100"/>
            <a:ext cx="304800" cy="290513"/>
          </a:xfrm>
          <a:prstGeom prst="rect">
            <a:avLst/>
          </a:prstGeom>
          <a:noFill/>
          <a:extLst>
            <a:ext uri="{909E8E84-426E-40DD-AFC4-6F175D3DCCD1}">
              <a14:hiddenFill xmlns:a14="http://schemas.microsoft.com/office/drawing/2010/main">
                <a:solidFill>
                  <a:srgbClr val="FFFFFF"/>
                </a:solidFill>
              </a14:hiddenFill>
            </a:ext>
          </a:extLst>
        </p:spPr>
      </p:pic>
      <p:pic>
        <p:nvPicPr>
          <p:cNvPr id="67651" name="Picture 67">
            <a:hlinkClick r:id="rId4" action="ppaction://hlinksldjump"/>
            <a:extLst>
              <a:ext uri="{FF2B5EF4-FFF2-40B4-BE49-F238E27FC236}">
                <a16:creationId xmlns:a16="http://schemas.microsoft.com/office/drawing/2014/main" id="{FA625EE3-1B2B-4C41-AB4D-18B4ADC5C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2209800"/>
            <a:ext cx="304800" cy="290513"/>
          </a:xfrm>
          <a:prstGeom prst="rect">
            <a:avLst/>
          </a:prstGeom>
          <a:noFill/>
          <a:extLst>
            <a:ext uri="{909E8E84-426E-40DD-AFC4-6F175D3DCCD1}">
              <a14:hiddenFill xmlns:a14="http://schemas.microsoft.com/office/drawing/2010/main">
                <a:solidFill>
                  <a:srgbClr val="FFFFFF"/>
                </a:solidFill>
              </a14:hiddenFill>
            </a:ext>
          </a:extLst>
        </p:spPr>
      </p:pic>
      <p:pic>
        <p:nvPicPr>
          <p:cNvPr id="67652" name="Picture 68">
            <a:hlinkClick r:id="rId5" action="ppaction://hlinksldjump"/>
            <a:extLst>
              <a:ext uri="{FF2B5EF4-FFF2-40B4-BE49-F238E27FC236}">
                <a16:creationId xmlns:a16="http://schemas.microsoft.com/office/drawing/2014/main" id="{918EC2F3-34B2-5A49-9761-025801BB5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2895600"/>
            <a:ext cx="304800" cy="290513"/>
          </a:xfrm>
          <a:prstGeom prst="rect">
            <a:avLst/>
          </a:prstGeom>
          <a:noFill/>
          <a:extLst>
            <a:ext uri="{909E8E84-426E-40DD-AFC4-6F175D3DCCD1}">
              <a14:hiddenFill xmlns:a14="http://schemas.microsoft.com/office/drawing/2010/main">
                <a:solidFill>
                  <a:srgbClr val="FFFFFF"/>
                </a:solidFill>
              </a14:hiddenFill>
            </a:ext>
          </a:extLst>
        </p:spPr>
      </p:pic>
      <p:pic>
        <p:nvPicPr>
          <p:cNvPr id="67653" name="Picture 69">
            <a:hlinkClick r:id="rId6" action="ppaction://hlinksldjump"/>
            <a:extLst>
              <a:ext uri="{FF2B5EF4-FFF2-40B4-BE49-F238E27FC236}">
                <a16:creationId xmlns:a16="http://schemas.microsoft.com/office/drawing/2014/main" id="{EE792110-58E2-2E4E-B0FD-FF36ACEBE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3505200"/>
            <a:ext cx="304800" cy="290513"/>
          </a:xfrm>
          <a:prstGeom prst="rect">
            <a:avLst/>
          </a:prstGeom>
          <a:noFill/>
          <a:extLst>
            <a:ext uri="{909E8E84-426E-40DD-AFC4-6F175D3DCCD1}">
              <a14:hiddenFill xmlns:a14="http://schemas.microsoft.com/office/drawing/2010/main">
                <a:solidFill>
                  <a:srgbClr val="FFFFFF"/>
                </a:solidFill>
              </a14:hiddenFill>
            </a:ext>
          </a:extLst>
        </p:spPr>
      </p:pic>
      <p:pic>
        <p:nvPicPr>
          <p:cNvPr id="67654" name="Picture 70">
            <a:hlinkClick r:id="rId7" action="ppaction://hlinksldjump"/>
            <a:extLst>
              <a:ext uri="{FF2B5EF4-FFF2-40B4-BE49-F238E27FC236}">
                <a16:creationId xmlns:a16="http://schemas.microsoft.com/office/drawing/2014/main" id="{A797C980-0EE3-6941-A67B-AEFFAE481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4038600"/>
            <a:ext cx="304800" cy="290513"/>
          </a:xfrm>
          <a:prstGeom prst="rect">
            <a:avLst/>
          </a:prstGeom>
          <a:noFill/>
          <a:extLst>
            <a:ext uri="{909E8E84-426E-40DD-AFC4-6F175D3DCCD1}">
              <a14:hiddenFill xmlns:a14="http://schemas.microsoft.com/office/drawing/2010/main">
                <a:solidFill>
                  <a:srgbClr val="FFFFFF"/>
                </a:solidFill>
              </a14:hiddenFill>
            </a:ext>
          </a:extLst>
        </p:spPr>
      </p:pic>
      <p:pic>
        <p:nvPicPr>
          <p:cNvPr id="67655" name="Picture 71">
            <a:hlinkClick r:id="rId8" action="ppaction://hlinksldjump"/>
            <a:extLst>
              <a:ext uri="{FF2B5EF4-FFF2-40B4-BE49-F238E27FC236}">
                <a16:creationId xmlns:a16="http://schemas.microsoft.com/office/drawing/2014/main" id="{F1F6F4CB-8E45-B249-981D-0374BB41F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4419600"/>
            <a:ext cx="304800" cy="290513"/>
          </a:xfrm>
          <a:prstGeom prst="rect">
            <a:avLst/>
          </a:prstGeom>
          <a:noFill/>
          <a:extLst>
            <a:ext uri="{909E8E84-426E-40DD-AFC4-6F175D3DCCD1}">
              <a14:hiddenFill xmlns:a14="http://schemas.microsoft.com/office/drawing/2010/main">
                <a:solidFill>
                  <a:srgbClr val="FFFFFF"/>
                </a:solidFill>
              </a14:hiddenFill>
            </a:ext>
          </a:extLst>
        </p:spPr>
      </p:pic>
      <p:pic>
        <p:nvPicPr>
          <p:cNvPr id="67656" name="Picture 72">
            <a:hlinkClick r:id="rId9" action="ppaction://hlinksldjump"/>
            <a:extLst>
              <a:ext uri="{FF2B5EF4-FFF2-40B4-BE49-F238E27FC236}">
                <a16:creationId xmlns:a16="http://schemas.microsoft.com/office/drawing/2014/main" id="{F07E251A-9138-2C4A-B14C-C4F1B448C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5029200"/>
            <a:ext cx="304800" cy="290513"/>
          </a:xfrm>
          <a:prstGeom prst="rect">
            <a:avLst/>
          </a:prstGeom>
          <a:noFill/>
          <a:extLst>
            <a:ext uri="{909E8E84-426E-40DD-AFC4-6F175D3DCCD1}">
              <a14:hiddenFill xmlns:a14="http://schemas.microsoft.com/office/drawing/2010/main">
                <a:solidFill>
                  <a:srgbClr val="FFFFFF"/>
                </a:solidFill>
              </a14:hiddenFill>
            </a:ext>
          </a:extLst>
        </p:spPr>
      </p:pic>
      <p:pic>
        <p:nvPicPr>
          <p:cNvPr id="67657" name="Picture 73">
            <a:hlinkClick r:id="rId10" action="ppaction://hlinksldjump"/>
            <a:extLst>
              <a:ext uri="{FF2B5EF4-FFF2-40B4-BE49-F238E27FC236}">
                <a16:creationId xmlns:a16="http://schemas.microsoft.com/office/drawing/2014/main" id="{946A9C60-9C5D-3B42-850A-5F126D139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5715000"/>
            <a:ext cx="304800" cy="290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292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FBADB9-7235-C44F-9110-99D135AE6F74}"/>
              </a:ext>
            </a:extLst>
          </p:cNvPr>
          <p:cNvSpPr>
            <a:spLocks noGrp="1"/>
          </p:cNvSpPr>
          <p:nvPr>
            <p:ph type="sldNum" sz="quarter" idx="12"/>
          </p:nvPr>
        </p:nvSpPr>
        <p:spPr/>
        <p:txBody>
          <a:bodyPr/>
          <a:lstStyle/>
          <a:p>
            <a:pPr>
              <a:defRPr/>
            </a:pPr>
            <a:fld id="{65564D9D-38AD-4D32-A802-7F9E5541B4AC}" type="slidenum">
              <a:rPr lang="en-US" smtClean="0"/>
              <a:pPr>
                <a:defRPr/>
              </a:pPr>
              <a:t>5</a:t>
            </a:fld>
            <a:endParaRPr lang="en-US"/>
          </a:p>
        </p:txBody>
      </p:sp>
      <p:pic>
        <p:nvPicPr>
          <p:cNvPr id="5" name="Picture 4">
            <a:extLst>
              <a:ext uri="{FF2B5EF4-FFF2-40B4-BE49-F238E27FC236}">
                <a16:creationId xmlns:a16="http://schemas.microsoft.com/office/drawing/2014/main" id="{2FAF2166-DFE3-D145-8DAF-A92D4F310115}"/>
              </a:ext>
            </a:extLst>
          </p:cNvPr>
          <p:cNvPicPr>
            <a:picLocks noChangeAspect="1"/>
          </p:cNvPicPr>
          <p:nvPr/>
        </p:nvPicPr>
        <p:blipFill>
          <a:blip r:embed="rId2"/>
          <a:stretch>
            <a:fillRect/>
          </a:stretch>
        </p:blipFill>
        <p:spPr>
          <a:xfrm>
            <a:off x="76200" y="228600"/>
            <a:ext cx="7108902" cy="6858000"/>
          </a:xfrm>
          <a:prstGeom prst="rect">
            <a:avLst/>
          </a:prstGeom>
        </p:spPr>
      </p:pic>
      <p:sp>
        <p:nvSpPr>
          <p:cNvPr id="2" name="Rectangle 1">
            <a:extLst>
              <a:ext uri="{FF2B5EF4-FFF2-40B4-BE49-F238E27FC236}">
                <a16:creationId xmlns:a16="http://schemas.microsoft.com/office/drawing/2014/main" id="{4B283465-C44E-A742-904B-7236C513B072}"/>
              </a:ext>
            </a:extLst>
          </p:cNvPr>
          <p:cNvSpPr/>
          <p:nvPr/>
        </p:nvSpPr>
        <p:spPr>
          <a:xfrm>
            <a:off x="7162800" y="228600"/>
            <a:ext cx="1981200" cy="2862322"/>
          </a:xfrm>
          <a:prstGeom prst="rect">
            <a:avLst/>
          </a:prstGeom>
        </p:spPr>
        <p:txBody>
          <a:bodyPr wrap="square">
            <a:spAutoFit/>
          </a:bodyPr>
          <a:lstStyle/>
          <a:p>
            <a:r>
              <a:rPr lang="en-US" dirty="0"/>
              <a:t>See also:</a:t>
            </a:r>
          </a:p>
          <a:p>
            <a:r>
              <a:rPr lang="en-US" i="1" dirty="0"/>
              <a:t>Exploratory</a:t>
            </a:r>
          </a:p>
          <a:p>
            <a:r>
              <a:rPr lang="en-US" i="1" dirty="0"/>
              <a:t>Search: Beyond</a:t>
            </a:r>
          </a:p>
          <a:p>
            <a:r>
              <a:rPr lang="en-US" i="1" dirty="0"/>
              <a:t>the Query-</a:t>
            </a:r>
          </a:p>
          <a:p>
            <a:r>
              <a:rPr lang="en-US" i="1" dirty="0"/>
              <a:t>Response</a:t>
            </a:r>
          </a:p>
          <a:p>
            <a:r>
              <a:rPr lang="en-US" i="1" dirty="0"/>
              <a:t>Paradigm</a:t>
            </a:r>
            <a:r>
              <a:rPr lang="en-US" dirty="0"/>
              <a:t>, by</a:t>
            </a:r>
          </a:p>
          <a:p>
            <a:r>
              <a:rPr lang="en-US" dirty="0" err="1"/>
              <a:t>Ryen</a:t>
            </a:r>
            <a:r>
              <a:rPr lang="en-US" dirty="0"/>
              <a:t> W. White,</a:t>
            </a:r>
          </a:p>
          <a:p>
            <a:r>
              <a:rPr lang="en-US" dirty="0" err="1"/>
              <a:t>Resa</a:t>
            </a:r>
            <a:r>
              <a:rPr lang="en-US" dirty="0"/>
              <a:t> A. Roth,</a:t>
            </a:r>
          </a:p>
          <a:p>
            <a:r>
              <a:rPr lang="en-US" dirty="0"/>
              <a:t>Morgan &amp;</a:t>
            </a:r>
          </a:p>
          <a:p>
            <a:r>
              <a:rPr lang="en-US" dirty="0"/>
              <a:t>Claypool, 2009</a:t>
            </a:r>
          </a:p>
        </p:txBody>
      </p:sp>
      <p:sp>
        <p:nvSpPr>
          <p:cNvPr id="6" name="Rectangle 5">
            <a:extLst>
              <a:ext uri="{FF2B5EF4-FFF2-40B4-BE49-F238E27FC236}">
                <a16:creationId xmlns:a16="http://schemas.microsoft.com/office/drawing/2014/main" id="{4631CFDB-3F70-DA4D-A149-2ED1B4FCAD32}"/>
              </a:ext>
            </a:extLst>
          </p:cNvPr>
          <p:cNvSpPr/>
          <p:nvPr/>
        </p:nvSpPr>
        <p:spPr>
          <a:xfrm>
            <a:off x="7162800" y="3505200"/>
            <a:ext cx="2133600" cy="2862322"/>
          </a:xfrm>
          <a:prstGeom prst="rect">
            <a:avLst/>
          </a:prstGeom>
        </p:spPr>
        <p:txBody>
          <a:bodyPr wrap="square">
            <a:spAutoFit/>
          </a:bodyPr>
          <a:lstStyle/>
          <a:p>
            <a:r>
              <a:rPr lang="en-US" dirty="0"/>
              <a:t>See also works on: HCIR, </a:t>
            </a:r>
          </a:p>
          <a:p>
            <a:r>
              <a:rPr lang="en-US" dirty="0"/>
              <a:t>Information</a:t>
            </a:r>
          </a:p>
          <a:p>
            <a:r>
              <a:rPr lang="en-US" dirty="0"/>
              <a:t>Seeking</a:t>
            </a:r>
          </a:p>
          <a:p>
            <a:r>
              <a:rPr lang="en-US" dirty="0"/>
              <a:t>Behavior, Info-</a:t>
            </a:r>
          </a:p>
          <a:p>
            <a:r>
              <a:rPr lang="en-US" dirty="0"/>
              <a:t>Visualization, Probing, Delving,  Investigation, Discovery, Data Analysis/Science</a:t>
            </a:r>
          </a:p>
        </p:txBody>
      </p:sp>
      <p:sp>
        <p:nvSpPr>
          <p:cNvPr id="7" name="Rectangle 2">
            <a:extLst>
              <a:ext uri="{FF2B5EF4-FFF2-40B4-BE49-F238E27FC236}">
                <a16:creationId xmlns:a16="http://schemas.microsoft.com/office/drawing/2014/main" id="{9AA6848D-F5D0-2747-870D-81D0F85613C4}"/>
              </a:ext>
            </a:extLst>
          </p:cNvPr>
          <p:cNvSpPr>
            <a:spLocks noGrp="1" noChangeArrowheads="1"/>
          </p:cNvSpPr>
          <p:nvPr>
            <p:ph type="title"/>
          </p:nvPr>
        </p:nvSpPr>
        <p:spPr>
          <a:xfrm>
            <a:off x="0" y="152400"/>
            <a:ext cx="3048000" cy="1458686"/>
          </a:xfrm>
        </p:spPr>
        <p:txBody>
          <a:bodyPr/>
          <a:lstStyle/>
          <a:p>
            <a:r>
              <a:rPr lang="en-US" altLang="en-US" sz="4000" b="1" dirty="0"/>
              <a:t>Exploration</a:t>
            </a:r>
            <a:br>
              <a:rPr lang="en-US" altLang="en-US" sz="4000" b="1" dirty="0"/>
            </a:br>
            <a:r>
              <a:rPr lang="en-US" altLang="en-US" sz="4000" b="1" dirty="0"/>
              <a:t>includes:</a:t>
            </a:r>
          </a:p>
        </p:txBody>
      </p:sp>
    </p:spTree>
    <p:extLst>
      <p:ext uri="{BB962C8B-B14F-4D97-AF65-F5344CB8AC3E}">
        <p14:creationId xmlns:p14="http://schemas.microsoft.com/office/powerpoint/2010/main" val="26863788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C44BD13C-3D8B-8845-909E-F49588A929BA}"/>
              </a:ext>
            </a:extLst>
          </p:cNvPr>
          <p:cNvSpPr>
            <a:spLocks noChangeArrowheads="1"/>
          </p:cNvSpPr>
          <p:nvPr/>
        </p:nvSpPr>
        <p:spPr bwMode="auto">
          <a:xfrm>
            <a:off x="457200" y="3810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200">
                <a:ea typeface="宋体" panose="02010600030101010101" pitchFamily="2" charset="-122"/>
              </a:rPr>
              <a:t>Theorem 1: Searching service</a:t>
            </a:r>
          </a:p>
        </p:txBody>
      </p:sp>
      <p:sp>
        <p:nvSpPr>
          <p:cNvPr id="68611" name="Text Box 3">
            <a:extLst>
              <a:ext uri="{FF2B5EF4-FFF2-40B4-BE49-F238E27FC236}">
                <a16:creationId xmlns:a16="http://schemas.microsoft.com/office/drawing/2014/main" id="{A1A03D03-4FFA-B146-8F8B-490E5FFF641C}"/>
              </a:ext>
            </a:extLst>
          </p:cNvPr>
          <p:cNvSpPr txBox="1">
            <a:spLocks noChangeArrowheads="1"/>
          </p:cNvSpPr>
          <p:nvPr/>
        </p:nvSpPr>
        <p:spPr bwMode="auto">
          <a:xfrm>
            <a:off x="2573338" y="301625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68612" name="Rectangle 4">
            <a:extLst>
              <a:ext uri="{FF2B5EF4-FFF2-40B4-BE49-F238E27FC236}">
                <a16:creationId xmlns:a16="http://schemas.microsoft.com/office/drawing/2014/main" id="{B8F73E36-9126-E245-8ECC-B28FF090478E}"/>
              </a:ext>
            </a:extLst>
          </p:cNvPr>
          <p:cNvSpPr>
            <a:spLocks noChangeArrowheads="1"/>
          </p:cNvSpPr>
          <p:nvPr/>
        </p:nvSpPr>
        <p:spPr bwMode="auto">
          <a:xfrm>
            <a:off x="1658938" y="2119313"/>
            <a:ext cx="2362200" cy="3352800"/>
          </a:xfrm>
          <a:prstGeom prst="rect">
            <a:avLst/>
          </a:prstGeom>
          <a:noFill/>
          <a:ln w="28575">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3" name="Line 5">
            <a:extLst>
              <a:ext uri="{FF2B5EF4-FFF2-40B4-BE49-F238E27FC236}">
                <a16:creationId xmlns:a16="http://schemas.microsoft.com/office/drawing/2014/main" id="{88C47F6A-0A7C-1042-9D3B-8392DB3D55C2}"/>
              </a:ext>
            </a:extLst>
          </p:cNvPr>
          <p:cNvSpPr>
            <a:spLocks noChangeShapeType="1"/>
          </p:cNvSpPr>
          <p:nvPr/>
        </p:nvSpPr>
        <p:spPr bwMode="auto">
          <a:xfrm>
            <a:off x="2840038" y="3944938"/>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14" name="Text Box 6">
            <a:extLst>
              <a:ext uri="{FF2B5EF4-FFF2-40B4-BE49-F238E27FC236}">
                <a16:creationId xmlns:a16="http://schemas.microsoft.com/office/drawing/2014/main" id="{38AE040E-A6B7-254E-89CE-2A974BFA7B7D}"/>
              </a:ext>
            </a:extLst>
          </p:cNvPr>
          <p:cNvSpPr txBox="1">
            <a:spLocks noChangeArrowheads="1"/>
          </p:cNvSpPr>
          <p:nvPr/>
        </p:nvSpPr>
        <p:spPr bwMode="auto">
          <a:xfrm>
            <a:off x="2573338" y="4951413"/>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68615" name="Line 7">
            <a:extLst>
              <a:ext uri="{FF2B5EF4-FFF2-40B4-BE49-F238E27FC236}">
                <a16:creationId xmlns:a16="http://schemas.microsoft.com/office/drawing/2014/main" id="{B5B33BD8-9BF0-2943-8507-D84618A05C86}"/>
              </a:ext>
            </a:extLst>
          </p:cNvPr>
          <p:cNvSpPr>
            <a:spLocks noChangeShapeType="1"/>
          </p:cNvSpPr>
          <p:nvPr/>
        </p:nvSpPr>
        <p:spPr bwMode="auto">
          <a:xfrm>
            <a:off x="2840038" y="4799013"/>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16" name="Line 8">
            <a:extLst>
              <a:ext uri="{FF2B5EF4-FFF2-40B4-BE49-F238E27FC236}">
                <a16:creationId xmlns:a16="http://schemas.microsoft.com/office/drawing/2014/main" id="{B3734BA7-7034-0342-AD06-D3A931E604E0}"/>
              </a:ext>
            </a:extLst>
          </p:cNvPr>
          <p:cNvSpPr>
            <a:spLocks noChangeShapeType="1"/>
          </p:cNvSpPr>
          <p:nvPr/>
        </p:nvSpPr>
        <p:spPr bwMode="auto">
          <a:xfrm>
            <a:off x="2840038" y="2805113"/>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17" name="Oval 9">
            <a:extLst>
              <a:ext uri="{FF2B5EF4-FFF2-40B4-BE49-F238E27FC236}">
                <a16:creationId xmlns:a16="http://schemas.microsoft.com/office/drawing/2014/main" id="{A44B220E-3A97-8840-8CA5-5911EEC684B1}"/>
              </a:ext>
            </a:extLst>
          </p:cNvPr>
          <p:cNvSpPr>
            <a:spLocks noChangeArrowheads="1"/>
          </p:cNvSpPr>
          <p:nvPr/>
        </p:nvSpPr>
        <p:spPr bwMode="auto">
          <a:xfrm>
            <a:off x="2763838" y="2500313"/>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8" name="Oval 10">
            <a:extLst>
              <a:ext uri="{FF2B5EF4-FFF2-40B4-BE49-F238E27FC236}">
                <a16:creationId xmlns:a16="http://schemas.microsoft.com/office/drawing/2014/main" id="{2524B764-B7F1-5E41-BDEE-DF970FBD2264}"/>
              </a:ext>
            </a:extLst>
          </p:cNvPr>
          <p:cNvSpPr>
            <a:spLocks noChangeArrowheads="1"/>
          </p:cNvSpPr>
          <p:nvPr/>
        </p:nvSpPr>
        <p:spPr bwMode="auto">
          <a:xfrm>
            <a:off x="2763838" y="3719513"/>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9" name="Oval 11">
            <a:extLst>
              <a:ext uri="{FF2B5EF4-FFF2-40B4-BE49-F238E27FC236}">
                <a16:creationId xmlns:a16="http://schemas.microsoft.com/office/drawing/2014/main" id="{F533E29D-36D2-2B4B-9A1C-FF51593C189F}"/>
              </a:ext>
            </a:extLst>
          </p:cNvPr>
          <p:cNvSpPr>
            <a:spLocks noChangeArrowheads="1"/>
          </p:cNvSpPr>
          <p:nvPr/>
        </p:nvSpPr>
        <p:spPr bwMode="auto">
          <a:xfrm>
            <a:off x="2763838" y="4481513"/>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0" name="Line 12">
            <a:extLst>
              <a:ext uri="{FF2B5EF4-FFF2-40B4-BE49-F238E27FC236}">
                <a16:creationId xmlns:a16="http://schemas.microsoft.com/office/drawing/2014/main" id="{B263AF8A-BEFE-8E40-949E-4325597ED7FC}"/>
              </a:ext>
            </a:extLst>
          </p:cNvPr>
          <p:cNvSpPr>
            <a:spLocks noChangeShapeType="1"/>
          </p:cNvSpPr>
          <p:nvPr/>
        </p:nvSpPr>
        <p:spPr bwMode="auto">
          <a:xfrm>
            <a:off x="2840038" y="3948113"/>
            <a:ext cx="0" cy="3810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21" name="Text Box 13">
            <a:extLst>
              <a:ext uri="{FF2B5EF4-FFF2-40B4-BE49-F238E27FC236}">
                <a16:creationId xmlns:a16="http://schemas.microsoft.com/office/drawing/2014/main" id="{3BB80C54-7737-E743-A905-EEAC6278A683}"/>
              </a:ext>
            </a:extLst>
          </p:cNvPr>
          <p:cNvSpPr txBox="1">
            <a:spLocks noChangeArrowheads="1"/>
          </p:cNvSpPr>
          <p:nvPr/>
        </p:nvSpPr>
        <p:spPr bwMode="auto">
          <a:xfrm>
            <a:off x="2430463" y="3959225"/>
            <a:ext cx="361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i="1">
                <a:ea typeface="宋体" panose="02010600030101010101" pitchFamily="2" charset="-122"/>
              </a:rPr>
              <a:t>e</a:t>
            </a:r>
            <a:r>
              <a:rPr lang="en-US" altLang="zh-CN" sz="2000" i="1" baseline="-25000">
                <a:ea typeface="宋体" panose="02010600030101010101" pitchFamily="2" charset="-122"/>
              </a:rPr>
              <a:t>i</a:t>
            </a:r>
          </a:p>
        </p:txBody>
      </p:sp>
      <p:sp>
        <p:nvSpPr>
          <p:cNvPr id="68622" name="Rectangle 14">
            <a:extLst>
              <a:ext uri="{FF2B5EF4-FFF2-40B4-BE49-F238E27FC236}">
                <a16:creationId xmlns:a16="http://schemas.microsoft.com/office/drawing/2014/main" id="{69EE3139-35B5-C848-8102-AE55929CF931}"/>
              </a:ext>
            </a:extLst>
          </p:cNvPr>
          <p:cNvSpPr>
            <a:spLocks noChangeArrowheads="1"/>
          </p:cNvSpPr>
          <p:nvPr/>
        </p:nvSpPr>
        <p:spPr bwMode="auto">
          <a:xfrm>
            <a:off x="5038725" y="2347913"/>
            <a:ext cx="2505075" cy="1447800"/>
          </a:xfrm>
          <a:prstGeom prst="rect">
            <a:avLst/>
          </a:prstGeom>
          <a:noFill/>
          <a:ln w="28575">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3" name="Text Box 15">
            <a:extLst>
              <a:ext uri="{FF2B5EF4-FFF2-40B4-BE49-F238E27FC236}">
                <a16:creationId xmlns:a16="http://schemas.microsoft.com/office/drawing/2014/main" id="{74E66B69-B64B-5E4C-A4B5-D26C3E93D047}"/>
              </a:ext>
            </a:extLst>
          </p:cNvPr>
          <p:cNvSpPr txBox="1">
            <a:spLocks noChangeArrowheads="1"/>
          </p:cNvSpPr>
          <p:nvPr/>
        </p:nvSpPr>
        <p:spPr bwMode="auto">
          <a:xfrm>
            <a:off x="4973638" y="2347913"/>
            <a:ext cx="125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i="1">
                <a:ea typeface="宋体" panose="02010600030101010101" pitchFamily="2" charset="-122"/>
              </a:rPr>
              <a:t>OP_Set</a:t>
            </a:r>
          </a:p>
        </p:txBody>
      </p:sp>
      <p:sp>
        <p:nvSpPr>
          <p:cNvPr id="68624" name="Line 16">
            <a:extLst>
              <a:ext uri="{FF2B5EF4-FFF2-40B4-BE49-F238E27FC236}">
                <a16:creationId xmlns:a16="http://schemas.microsoft.com/office/drawing/2014/main" id="{FD97EEC2-16F5-6848-B99B-4473453222F5}"/>
              </a:ext>
            </a:extLst>
          </p:cNvPr>
          <p:cNvSpPr>
            <a:spLocks noChangeShapeType="1"/>
          </p:cNvSpPr>
          <p:nvPr/>
        </p:nvSpPr>
        <p:spPr bwMode="auto">
          <a:xfrm flipV="1">
            <a:off x="3602038" y="3338513"/>
            <a:ext cx="1752600" cy="685800"/>
          </a:xfrm>
          <a:prstGeom prst="line">
            <a:avLst/>
          </a:prstGeom>
          <a:noFill/>
          <a:ln w="38100">
            <a:solidFill>
              <a:srgbClr val="CC33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25" name="Text Box 17">
            <a:extLst>
              <a:ext uri="{FF2B5EF4-FFF2-40B4-BE49-F238E27FC236}">
                <a16:creationId xmlns:a16="http://schemas.microsoft.com/office/drawing/2014/main" id="{93912417-BDBE-BA45-8F5D-2DEAC94BD1A1}"/>
              </a:ext>
            </a:extLst>
          </p:cNvPr>
          <p:cNvSpPr txBox="1">
            <a:spLocks noChangeArrowheads="1"/>
          </p:cNvSpPr>
          <p:nvPr/>
        </p:nvSpPr>
        <p:spPr bwMode="auto">
          <a:xfrm>
            <a:off x="5334000" y="3124200"/>
            <a:ext cx="2400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000" i="1" dirty="0">
                <a:ea typeface="宋体" panose="02010600030101010101" pitchFamily="2" charset="-122"/>
              </a:rPr>
              <a:t>Searching: Op</a:t>
            </a:r>
            <a:r>
              <a:rPr lang="en-US" altLang="zh-CN" sz="2000" i="1" baseline="-25000" dirty="0">
                <a:ea typeface="宋体" panose="02010600030101010101" pitchFamily="2" charset="-122"/>
              </a:rPr>
              <a:t>s</a:t>
            </a:r>
            <a:endParaRPr lang="en-US" altLang="zh-CN" sz="2400" b="1" i="1" baseline="-25000" dirty="0">
              <a:ea typeface="宋体" panose="02010600030101010101" pitchFamily="2" charset="-122"/>
            </a:endParaRPr>
          </a:p>
        </p:txBody>
      </p:sp>
      <p:sp>
        <p:nvSpPr>
          <p:cNvPr id="68626" name="Text Box 18">
            <a:extLst>
              <a:ext uri="{FF2B5EF4-FFF2-40B4-BE49-F238E27FC236}">
                <a16:creationId xmlns:a16="http://schemas.microsoft.com/office/drawing/2014/main" id="{5B072623-0357-174B-A58D-DFE972271AD7}"/>
              </a:ext>
            </a:extLst>
          </p:cNvPr>
          <p:cNvSpPr txBox="1">
            <a:spLocks noChangeArrowheads="1"/>
          </p:cNvSpPr>
          <p:nvPr/>
        </p:nvSpPr>
        <p:spPr bwMode="auto">
          <a:xfrm>
            <a:off x="2840038" y="3948113"/>
            <a:ext cx="104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zh-CN" sz="2000" i="1" dirty="0" err="1">
                <a:ea typeface="宋体" panose="02010600030101010101" pitchFamily="2" charset="-122"/>
              </a:rPr>
              <a:t>query</a:t>
            </a:r>
            <a:r>
              <a:rPr lang="en-US" altLang="zh-CN" sz="2000" i="1" baseline="-25000" dirty="0" err="1">
                <a:ea typeface="宋体" panose="02010600030101010101" pitchFamily="2" charset="-122"/>
              </a:rPr>
              <a:t>i</a:t>
            </a:r>
            <a:endParaRPr lang="en-US" altLang="zh-CN" sz="2400" b="1" i="1" baseline="-25000" dirty="0">
              <a:ea typeface="宋体" panose="02010600030101010101" pitchFamily="2" charset="-122"/>
            </a:endParaRPr>
          </a:p>
        </p:txBody>
      </p:sp>
      <p:sp>
        <p:nvSpPr>
          <p:cNvPr id="68627" name="Text Box 19">
            <a:extLst>
              <a:ext uri="{FF2B5EF4-FFF2-40B4-BE49-F238E27FC236}">
                <a16:creationId xmlns:a16="http://schemas.microsoft.com/office/drawing/2014/main" id="{EC088246-EC61-E74E-9B19-47EB0852483A}"/>
              </a:ext>
            </a:extLst>
          </p:cNvPr>
          <p:cNvSpPr txBox="1">
            <a:spLocks noChangeArrowheads="1"/>
          </p:cNvSpPr>
          <p:nvPr/>
        </p:nvSpPr>
        <p:spPr bwMode="auto">
          <a:xfrm>
            <a:off x="5105400" y="4572000"/>
            <a:ext cx="2400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zh-CN" sz="2000" i="1" dirty="0">
                <a:ea typeface="宋体" panose="02010600030101010101" pitchFamily="2" charset="-122"/>
              </a:rPr>
              <a:t>searching results for </a:t>
            </a:r>
            <a:r>
              <a:rPr lang="en-US" altLang="zh-CN" sz="2000" i="1" dirty="0" err="1">
                <a:ea typeface="宋体" panose="02010600030101010101" pitchFamily="2" charset="-122"/>
              </a:rPr>
              <a:t>query</a:t>
            </a:r>
            <a:r>
              <a:rPr lang="en-US" altLang="zh-CN" sz="2000" i="1" baseline="-25000" dirty="0" err="1">
                <a:ea typeface="宋体" panose="02010600030101010101" pitchFamily="2" charset="-122"/>
              </a:rPr>
              <a:t>i</a:t>
            </a:r>
            <a:r>
              <a:rPr lang="en-US" altLang="zh-CN" sz="2000" i="1" dirty="0">
                <a:ea typeface="宋体" panose="02010600030101010101" pitchFamily="2" charset="-122"/>
              </a:rPr>
              <a:t> </a:t>
            </a:r>
          </a:p>
        </p:txBody>
      </p:sp>
      <p:sp>
        <p:nvSpPr>
          <p:cNvPr id="68628" name="Oval 20">
            <a:extLst>
              <a:ext uri="{FF2B5EF4-FFF2-40B4-BE49-F238E27FC236}">
                <a16:creationId xmlns:a16="http://schemas.microsoft.com/office/drawing/2014/main" id="{F44C7E09-081C-0347-9C2F-49CEB3DE1691}"/>
              </a:ext>
            </a:extLst>
          </p:cNvPr>
          <p:cNvSpPr>
            <a:spLocks noChangeArrowheads="1"/>
          </p:cNvSpPr>
          <p:nvPr/>
        </p:nvSpPr>
        <p:spPr bwMode="auto">
          <a:xfrm>
            <a:off x="5049838" y="4329113"/>
            <a:ext cx="2438400" cy="1143000"/>
          </a:xfrm>
          <a:prstGeom prst="ellipse">
            <a:avLst/>
          </a:prstGeom>
          <a:noFill/>
          <a:ln w="2857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9" name="Line 21">
            <a:extLst>
              <a:ext uri="{FF2B5EF4-FFF2-40B4-BE49-F238E27FC236}">
                <a16:creationId xmlns:a16="http://schemas.microsoft.com/office/drawing/2014/main" id="{EBAE155F-21BE-D849-9FE7-9744031981C8}"/>
              </a:ext>
            </a:extLst>
          </p:cNvPr>
          <p:cNvSpPr>
            <a:spLocks noChangeShapeType="1"/>
          </p:cNvSpPr>
          <p:nvPr/>
        </p:nvSpPr>
        <p:spPr bwMode="auto">
          <a:xfrm>
            <a:off x="6324600" y="3567113"/>
            <a:ext cx="0" cy="762000"/>
          </a:xfrm>
          <a:prstGeom prst="line">
            <a:avLst/>
          </a:prstGeom>
          <a:noFill/>
          <a:ln w="63500">
            <a:solidFill>
              <a:srgbClr val="FFC000"/>
            </a:solidFill>
            <a:headEnd w="med" len="me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30" name="Text Box 22">
            <a:extLst>
              <a:ext uri="{FF2B5EF4-FFF2-40B4-BE49-F238E27FC236}">
                <a16:creationId xmlns:a16="http://schemas.microsoft.com/office/drawing/2014/main" id="{C7339ED2-F0D3-C04F-B6DA-3335BE6338E2}"/>
              </a:ext>
            </a:extLst>
          </p:cNvPr>
          <p:cNvSpPr txBox="1">
            <a:spLocks noChangeArrowheads="1"/>
          </p:cNvSpPr>
          <p:nvPr/>
        </p:nvSpPr>
        <p:spPr bwMode="auto">
          <a:xfrm>
            <a:off x="1592263" y="2057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i="1">
                <a:ea typeface="宋体" panose="02010600030101010101" pitchFamily="2" charset="-122"/>
              </a:rPr>
              <a:t>State Diagram</a:t>
            </a:r>
          </a:p>
        </p:txBody>
      </p:sp>
    </p:spTree>
    <p:extLst>
      <p:ext uri="{BB962C8B-B14F-4D97-AF65-F5344CB8AC3E}">
        <p14:creationId xmlns:p14="http://schemas.microsoft.com/office/powerpoint/2010/main" val="146661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D3E0B7BF-DC26-FA46-8E29-C491DF66DF7E}"/>
              </a:ext>
            </a:extLst>
          </p:cNvPr>
          <p:cNvSpPr>
            <a:spLocks noChangeArrowheads="1"/>
          </p:cNvSpPr>
          <p:nvPr/>
        </p:nvSpPr>
        <p:spPr bwMode="auto">
          <a:xfrm>
            <a:off x="457200" y="3810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200" dirty="0">
                <a:ea typeface="宋体" panose="02010600030101010101" pitchFamily="2" charset="-122"/>
              </a:rPr>
              <a:t>Theorem 2: Browsing service</a:t>
            </a:r>
          </a:p>
        </p:txBody>
      </p:sp>
      <p:sp>
        <p:nvSpPr>
          <p:cNvPr id="69635" name="Text Box 3">
            <a:extLst>
              <a:ext uri="{FF2B5EF4-FFF2-40B4-BE49-F238E27FC236}">
                <a16:creationId xmlns:a16="http://schemas.microsoft.com/office/drawing/2014/main" id="{10A00384-B336-424D-9CB4-DA9353C1C89C}"/>
              </a:ext>
            </a:extLst>
          </p:cNvPr>
          <p:cNvSpPr txBox="1">
            <a:spLocks noChangeArrowheads="1"/>
          </p:cNvSpPr>
          <p:nvPr/>
        </p:nvSpPr>
        <p:spPr bwMode="auto">
          <a:xfrm>
            <a:off x="2505075" y="301625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69636" name="Rectangle 4">
            <a:extLst>
              <a:ext uri="{FF2B5EF4-FFF2-40B4-BE49-F238E27FC236}">
                <a16:creationId xmlns:a16="http://schemas.microsoft.com/office/drawing/2014/main" id="{54BE29A9-E6B9-EA47-ABEA-1FECDB309389}"/>
              </a:ext>
            </a:extLst>
          </p:cNvPr>
          <p:cNvSpPr>
            <a:spLocks noChangeArrowheads="1"/>
          </p:cNvSpPr>
          <p:nvPr/>
        </p:nvSpPr>
        <p:spPr bwMode="auto">
          <a:xfrm>
            <a:off x="1590675" y="2119313"/>
            <a:ext cx="2362200" cy="3352800"/>
          </a:xfrm>
          <a:prstGeom prst="rect">
            <a:avLst/>
          </a:prstGeom>
          <a:noFill/>
          <a:ln w="28575">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37" name="Line 5">
            <a:extLst>
              <a:ext uri="{FF2B5EF4-FFF2-40B4-BE49-F238E27FC236}">
                <a16:creationId xmlns:a16="http://schemas.microsoft.com/office/drawing/2014/main" id="{61F281C6-1C7D-C149-AFE0-8AAAD513937C}"/>
              </a:ext>
            </a:extLst>
          </p:cNvPr>
          <p:cNvSpPr>
            <a:spLocks noChangeShapeType="1"/>
          </p:cNvSpPr>
          <p:nvPr/>
        </p:nvSpPr>
        <p:spPr bwMode="auto">
          <a:xfrm>
            <a:off x="2771775" y="3944938"/>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9638" name="Text Box 6">
            <a:extLst>
              <a:ext uri="{FF2B5EF4-FFF2-40B4-BE49-F238E27FC236}">
                <a16:creationId xmlns:a16="http://schemas.microsoft.com/office/drawing/2014/main" id="{938BB51C-B2D4-BA44-8C32-42C56F255D16}"/>
              </a:ext>
            </a:extLst>
          </p:cNvPr>
          <p:cNvSpPr txBox="1">
            <a:spLocks noChangeArrowheads="1"/>
          </p:cNvSpPr>
          <p:nvPr/>
        </p:nvSpPr>
        <p:spPr bwMode="auto">
          <a:xfrm>
            <a:off x="2505075" y="4951413"/>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69639" name="Line 7">
            <a:extLst>
              <a:ext uri="{FF2B5EF4-FFF2-40B4-BE49-F238E27FC236}">
                <a16:creationId xmlns:a16="http://schemas.microsoft.com/office/drawing/2014/main" id="{CBA4F4AA-4700-034C-B8D6-E6552F7E75D3}"/>
              </a:ext>
            </a:extLst>
          </p:cNvPr>
          <p:cNvSpPr>
            <a:spLocks noChangeShapeType="1"/>
          </p:cNvSpPr>
          <p:nvPr/>
        </p:nvSpPr>
        <p:spPr bwMode="auto">
          <a:xfrm>
            <a:off x="2771775" y="4799013"/>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9640" name="Line 8">
            <a:extLst>
              <a:ext uri="{FF2B5EF4-FFF2-40B4-BE49-F238E27FC236}">
                <a16:creationId xmlns:a16="http://schemas.microsoft.com/office/drawing/2014/main" id="{69A3078A-62C3-804E-AB21-ACCB8A034F27}"/>
              </a:ext>
            </a:extLst>
          </p:cNvPr>
          <p:cNvSpPr>
            <a:spLocks noChangeShapeType="1"/>
          </p:cNvSpPr>
          <p:nvPr/>
        </p:nvSpPr>
        <p:spPr bwMode="auto">
          <a:xfrm>
            <a:off x="2771775" y="2805113"/>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9641" name="Oval 9">
            <a:extLst>
              <a:ext uri="{FF2B5EF4-FFF2-40B4-BE49-F238E27FC236}">
                <a16:creationId xmlns:a16="http://schemas.microsoft.com/office/drawing/2014/main" id="{3C273CE9-4DBA-1442-98BC-D3EF4A1A058E}"/>
              </a:ext>
            </a:extLst>
          </p:cNvPr>
          <p:cNvSpPr>
            <a:spLocks noChangeArrowheads="1"/>
          </p:cNvSpPr>
          <p:nvPr/>
        </p:nvSpPr>
        <p:spPr bwMode="auto">
          <a:xfrm>
            <a:off x="2695575" y="2500313"/>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42" name="Oval 10">
            <a:extLst>
              <a:ext uri="{FF2B5EF4-FFF2-40B4-BE49-F238E27FC236}">
                <a16:creationId xmlns:a16="http://schemas.microsoft.com/office/drawing/2014/main" id="{7B0684FE-98A8-6E40-A83D-4689824B80F0}"/>
              </a:ext>
            </a:extLst>
          </p:cNvPr>
          <p:cNvSpPr>
            <a:spLocks noChangeArrowheads="1"/>
          </p:cNvSpPr>
          <p:nvPr/>
        </p:nvSpPr>
        <p:spPr bwMode="auto">
          <a:xfrm>
            <a:off x="2695575" y="3719513"/>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43" name="Oval 11">
            <a:extLst>
              <a:ext uri="{FF2B5EF4-FFF2-40B4-BE49-F238E27FC236}">
                <a16:creationId xmlns:a16="http://schemas.microsoft.com/office/drawing/2014/main" id="{CF6D1093-B41F-6247-A0B5-39A5B6F6BAEC}"/>
              </a:ext>
            </a:extLst>
          </p:cNvPr>
          <p:cNvSpPr>
            <a:spLocks noChangeArrowheads="1"/>
          </p:cNvSpPr>
          <p:nvPr/>
        </p:nvSpPr>
        <p:spPr bwMode="auto">
          <a:xfrm>
            <a:off x="2695575" y="4481513"/>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44" name="Line 12">
            <a:extLst>
              <a:ext uri="{FF2B5EF4-FFF2-40B4-BE49-F238E27FC236}">
                <a16:creationId xmlns:a16="http://schemas.microsoft.com/office/drawing/2014/main" id="{602CEDDD-2224-E04A-83B9-1F3780DCBE58}"/>
              </a:ext>
            </a:extLst>
          </p:cNvPr>
          <p:cNvSpPr>
            <a:spLocks noChangeShapeType="1"/>
          </p:cNvSpPr>
          <p:nvPr/>
        </p:nvSpPr>
        <p:spPr bwMode="auto">
          <a:xfrm>
            <a:off x="2771775" y="3948113"/>
            <a:ext cx="0" cy="3810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9645" name="Text Box 13">
            <a:extLst>
              <a:ext uri="{FF2B5EF4-FFF2-40B4-BE49-F238E27FC236}">
                <a16:creationId xmlns:a16="http://schemas.microsoft.com/office/drawing/2014/main" id="{855AD4A9-23BA-E348-94AB-AB87FF0D52D4}"/>
              </a:ext>
            </a:extLst>
          </p:cNvPr>
          <p:cNvSpPr txBox="1">
            <a:spLocks noChangeArrowheads="1"/>
          </p:cNvSpPr>
          <p:nvPr/>
        </p:nvSpPr>
        <p:spPr bwMode="auto">
          <a:xfrm>
            <a:off x="2362200" y="3959225"/>
            <a:ext cx="361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i="1">
                <a:ea typeface="宋体" panose="02010600030101010101" pitchFamily="2" charset="-122"/>
              </a:rPr>
              <a:t>e</a:t>
            </a:r>
            <a:r>
              <a:rPr lang="en-US" altLang="zh-CN" sz="2000" i="1" baseline="-25000">
                <a:ea typeface="宋体" panose="02010600030101010101" pitchFamily="2" charset="-122"/>
              </a:rPr>
              <a:t>i</a:t>
            </a:r>
          </a:p>
        </p:txBody>
      </p:sp>
      <p:sp>
        <p:nvSpPr>
          <p:cNvPr id="69646" name="Rectangle 14">
            <a:extLst>
              <a:ext uri="{FF2B5EF4-FFF2-40B4-BE49-F238E27FC236}">
                <a16:creationId xmlns:a16="http://schemas.microsoft.com/office/drawing/2014/main" id="{50A2F959-757E-204E-BA6D-EE524D99461A}"/>
              </a:ext>
            </a:extLst>
          </p:cNvPr>
          <p:cNvSpPr>
            <a:spLocks noChangeArrowheads="1"/>
          </p:cNvSpPr>
          <p:nvPr/>
        </p:nvSpPr>
        <p:spPr bwMode="auto">
          <a:xfrm>
            <a:off x="4970463" y="2347913"/>
            <a:ext cx="2505075" cy="1447800"/>
          </a:xfrm>
          <a:prstGeom prst="rect">
            <a:avLst/>
          </a:prstGeom>
          <a:noFill/>
          <a:ln w="28575">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47" name="Text Box 15">
            <a:extLst>
              <a:ext uri="{FF2B5EF4-FFF2-40B4-BE49-F238E27FC236}">
                <a16:creationId xmlns:a16="http://schemas.microsoft.com/office/drawing/2014/main" id="{B8AC83D9-E877-3B49-9270-4396161774EB}"/>
              </a:ext>
            </a:extLst>
          </p:cNvPr>
          <p:cNvSpPr txBox="1">
            <a:spLocks noChangeArrowheads="1"/>
          </p:cNvSpPr>
          <p:nvPr/>
        </p:nvSpPr>
        <p:spPr bwMode="auto">
          <a:xfrm>
            <a:off x="4905375" y="2347913"/>
            <a:ext cx="125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i="1">
                <a:ea typeface="宋体" panose="02010600030101010101" pitchFamily="2" charset="-122"/>
              </a:rPr>
              <a:t>OP_Set</a:t>
            </a:r>
          </a:p>
        </p:txBody>
      </p:sp>
      <p:sp>
        <p:nvSpPr>
          <p:cNvPr id="69648" name="Line 16">
            <a:extLst>
              <a:ext uri="{FF2B5EF4-FFF2-40B4-BE49-F238E27FC236}">
                <a16:creationId xmlns:a16="http://schemas.microsoft.com/office/drawing/2014/main" id="{A4524D4A-6F6F-D442-A4CA-EE3053558AA1}"/>
              </a:ext>
            </a:extLst>
          </p:cNvPr>
          <p:cNvSpPr>
            <a:spLocks noChangeShapeType="1"/>
          </p:cNvSpPr>
          <p:nvPr/>
        </p:nvSpPr>
        <p:spPr bwMode="auto">
          <a:xfrm flipV="1">
            <a:off x="3533775" y="3338513"/>
            <a:ext cx="1752600" cy="685800"/>
          </a:xfrm>
          <a:prstGeom prst="line">
            <a:avLst/>
          </a:prstGeom>
          <a:noFill/>
          <a:ln w="38100">
            <a:solidFill>
              <a:srgbClr val="CC33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9649" name="Text Box 17">
            <a:extLst>
              <a:ext uri="{FF2B5EF4-FFF2-40B4-BE49-F238E27FC236}">
                <a16:creationId xmlns:a16="http://schemas.microsoft.com/office/drawing/2014/main" id="{9610C037-7350-6C4A-A4CE-F4E9B34ADDC4}"/>
              </a:ext>
            </a:extLst>
          </p:cNvPr>
          <p:cNvSpPr txBox="1">
            <a:spLocks noChangeArrowheads="1"/>
          </p:cNvSpPr>
          <p:nvPr/>
        </p:nvSpPr>
        <p:spPr bwMode="auto">
          <a:xfrm>
            <a:off x="5257800" y="3124200"/>
            <a:ext cx="2333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zh-CN" sz="2000" i="1" dirty="0">
                <a:ea typeface="宋体" panose="02010600030101010101" pitchFamily="2" charset="-122"/>
              </a:rPr>
              <a:t>Browsing: </a:t>
            </a:r>
            <a:r>
              <a:rPr lang="en-US" altLang="zh-CN" sz="2000" i="1" dirty="0" err="1">
                <a:ea typeface="宋体" panose="02010600030101010101" pitchFamily="2" charset="-122"/>
              </a:rPr>
              <a:t>Op</a:t>
            </a:r>
            <a:r>
              <a:rPr lang="en-US" altLang="zh-CN" sz="2000" i="1" baseline="-25000" dirty="0" err="1">
                <a:ea typeface="宋体" panose="02010600030101010101" pitchFamily="2" charset="-122"/>
              </a:rPr>
              <a:t>b</a:t>
            </a:r>
            <a:endParaRPr lang="en-US" altLang="zh-CN" sz="2000" i="1" dirty="0">
              <a:ea typeface="宋体" panose="02010600030101010101" pitchFamily="2" charset="-122"/>
            </a:endParaRPr>
          </a:p>
        </p:txBody>
      </p:sp>
      <p:sp>
        <p:nvSpPr>
          <p:cNvPr id="69650" name="Text Box 18">
            <a:extLst>
              <a:ext uri="{FF2B5EF4-FFF2-40B4-BE49-F238E27FC236}">
                <a16:creationId xmlns:a16="http://schemas.microsoft.com/office/drawing/2014/main" id="{15932CD0-0BEB-304A-8C12-2DFCEB76013D}"/>
              </a:ext>
            </a:extLst>
          </p:cNvPr>
          <p:cNvSpPr txBox="1">
            <a:spLocks noChangeArrowheads="1"/>
          </p:cNvSpPr>
          <p:nvPr/>
        </p:nvSpPr>
        <p:spPr bwMode="auto">
          <a:xfrm>
            <a:off x="5105400" y="4572000"/>
            <a:ext cx="21669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zh-CN" sz="2000" i="1" dirty="0">
                <a:ea typeface="宋体" panose="02010600030101010101" pitchFamily="2" charset="-122"/>
              </a:rPr>
              <a:t>Contents of the target node</a:t>
            </a:r>
          </a:p>
        </p:txBody>
      </p:sp>
      <p:sp>
        <p:nvSpPr>
          <p:cNvPr id="69651" name="Oval 19">
            <a:extLst>
              <a:ext uri="{FF2B5EF4-FFF2-40B4-BE49-F238E27FC236}">
                <a16:creationId xmlns:a16="http://schemas.microsoft.com/office/drawing/2014/main" id="{E650C57C-A967-194C-AE2F-D7539278E549}"/>
              </a:ext>
            </a:extLst>
          </p:cNvPr>
          <p:cNvSpPr>
            <a:spLocks noChangeArrowheads="1"/>
          </p:cNvSpPr>
          <p:nvPr/>
        </p:nvSpPr>
        <p:spPr bwMode="auto">
          <a:xfrm>
            <a:off x="4981575" y="4329113"/>
            <a:ext cx="2438400" cy="1143000"/>
          </a:xfrm>
          <a:prstGeom prst="ellipse">
            <a:avLst/>
          </a:prstGeom>
          <a:noFill/>
          <a:ln w="2857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53" name="Text Box 21">
            <a:extLst>
              <a:ext uri="{FF2B5EF4-FFF2-40B4-BE49-F238E27FC236}">
                <a16:creationId xmlns:a16="http://schemas.microsoft.com/office/drawing/2014/main" id="{068513D7-8F28-8B4C-BDA6-6415F7BD665A}"/>
              </a:ext>
            </a:extLst>
          </p:cNvPr>
          <p:cNvSpPr txBox="1">
            <a:spLocks noChangeArrowheads="1"/>
          </p:cNvSpPr>
          <p:nvPr/>
        </p:nvSpPr>
        <p:spPr bwMode="auto">
          <a:xfrm>
            <a:off x="1524000" y="2057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i="1">
                <a:ea typeface="宋体" panose="02010600030101010101" pitchFamily="2" charset="-122"/>
              </a:rPr>
              <a:t>State Diagram</a:t>
            </a:r>
          </a:p>
        </p:txBody>
      </p:sp>
      <p:sp>
        <p:nvSpPr>
          <p:cNvPr id="23" name="Line 21">
            <a:extLst>
              <a:ext uri="{FF2B5EF4-FFF2-40B4-BE49-F238E27FC236}">
                <a16:creationId xmlns:a16="http://schemas.microsoft.com/office/drawing/2014/main" id="{D75EBC33-419E-FB4C-A41E-7985896B67F4}"/>
              </a:ext>
            </a:extLst>
          </p:cNvPr>
          <p:cNvSpPr>
            <a:spLocks noChangeShapeType="1"/>
          </p:cNvSpPr>
          <p:nvPr/>
        </p:nvSpPr>
        <p:spPr bwMode="auto">
          <a:xfrm>
            <a:off x="6248400" y="3581400"/>
            <a:ext cx="0" cy="762000"/>
          </a:xfrm>
          <a:prstGeom prst="line">
            <a:avLst/>
          </a:prstGeom>
          <a:noFill/>
          <a:ln w="63500">
            <a:solidFill>
              <a:srgbClr val="FFC000"/>
            </a:solidFill>
            <a:headEnd w="med" len="me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39110023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E1F12F55-D86D-0F42-8364-019A8185EA7B}"/>
              </a:ext>
            </a:extLst>
          </p:cNvPr>
          <p:cNvSpPr>
            <a:spLocks noChangeArrowheads="1"/>
          </p:cNvSpPr>
          <p:nvPr/>
        </p:nvSpPr>
        <p:spPr bwMode="auto">
          <a:xfrm>
            <a:off x="457200" y="381000"/>
            <a:ext cx="8686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200">
                <a:ea typeface="宋体" panose="02010600030101010101" pitchFamily="2" charset="-122"/>
              </a:rPr>
              <a:t>Theorem 3: Post retrieval clustering service</a:t>
            </a:r>
          </a:p>
        </p:txBody>
      </p:sp>
      <p:sp>
        <p:nvSpPr>
          <p:cNvPr id="70659" name="Text Box 3">
            <a:extLst>
              <a:ext uri="{FF2B5EF4-FFF2-40B4-BE49-F238E27FC236}">
                <a16:creationId xmlns:a16="http://schemas.microsoft.com/office/drawing/2014/main" id="{2000A3CB-CF7B-2749-988A-F46483B71F9F}"/>
              </a:ext>
            </a:extLst>
          </p:cNvPr>
          <p:cNvSpPr txBox="1">
            <a:spLocks noChangeArrowheads="1"/>
          </p:cNvSpPr>
          <p:nvPr/>
        </p:nvSpPr>
        <p:spPr bwMode="auto">
          <a:xfrm>
            <a:off x="1447800" y="278765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70660" name="Rectangle 4">
            <a:extLst>
              <a:ext uri="{FF2B5EF4-FFF2-40B4-BE49-F238E27FC236}">
                <a16:creationId xmlns:a16="http://schemas.microsoft.com/office/drawing/2014/main" id="{42B97207-0154-4C40-BF1F-88A029F39EEE}"/>
              </a:ext>
            </a:extLst>
          </p:cNvPr>
          <p:cNvSpPr>
            <a:spLocks noChangeArrowheads="1"/>
          </p:cNvSpPr>
          <p:nvPr/>
        </p:nvSpPr>
        <p:spPr bwMode="auto">
          <a:xfrm>
            <a:off x="533400" y="1890713"/>
            <a:ext cx="2362200" cy="3352800"/>
          </a:xfrm>
          <a:prstGeom prst="rect">
            <a:avLst/>
          </a:prstGeom>
          <a:noFill/>
          <a:ln w="28575">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1" name="Line 5">
            <a:extLst>
              <a:ext uri="{FF2B5EF4-FFF2-40B4-BE49-F238E27FC236}">
                <a16:creationId xmlns:a16="http://schemas.microsoft.com/office/drawing/2014/main" id="{FA44C64E-489B-CF48-A977-B9B1A1955EFE}"/>
              </a:ext>
            </a:extLst>
          </p:cNvPr>
          <p:cNvSpPr>
            <a:spLocks noChangeShapeType="1"/>
          </p:cNvSpPr>
          <p:nvPr/>
        </p:nvSpPr>
        <p:spPr bwMode="auto">
          <a:xfrm>
            <a:off x="1714500" y="3716338"/>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62" name="Text Box 6">
            <a:extLst>
              <a:ext uri="{FF2B5EF4-FFF2-40B4-BE49-F238E27FC236}">
                <a16:creationId xmlns:a16="http://schemas.microsoft.com/office/drawing/2014/main" id="{5DA983BA-8E0E-DC48-A324-C3D48309ED74}"/>
              </a:ext>
            </a:extLst>
          </p:cNvPr>
          <p:cNvSpPr txBox="1">
            <a:spLocks noChangeArrowheads="1"/>
          </p:cNvSpPr>
          <p:nvPr/>
        </p:nvSpPr>
        <p:spPr bwMode="auto">
          <a:xfrm>
            <a:off x="1447800" y="4722813"/>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70663" name="Line 7">
            <a:extLst>
              <a:ext uri="{FF2B5EF4-FFF2-40B4-BE49-F238E27FC236}">
                <a16:creationId xmlns:a16="http://schemas.microsoft.com/office/drawing/2014/main" id="{D1D1E6A0-A4FA-D74E-B55C-C98BA4804108}"/>
              </a:ext>
            </a:extLst>
          </p:cNvPr>
          <p:cNvSpPr>
            <a:spLocks noChangeShapeType="1"/>
          </p:cNvSpPr>
          <p:nvPr/>
        </p:nvSpPr>
        <p:spPr bwMode="auto">
          <a:xfrm>
            <a:off x="1714500" y="4570413"/>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64" name="Line 8">
            <a:extLst>
              <a:ext uri="{FF2B5EF4-FFF2-40B4-BE49-F238E27FC236}">
                <a16:creationId xmlns:a16="http://schemas.microsoft.com/office/drawing/2014/main" id="{531B3B39-411B-1F43-9066-87F42FC4DDF7}"/>
              </a:ext>
            </a:extLst>
          </p:cNvPr>
          <p:cNvSpPr>
            <a:spLocks noChangeShapeType="1"/>
          </p:cNvSpPr>
          <p:nvPr/>
        </p:nvSpPr>
        <p:spPr bwMode="auto">
          <a:xfrm>
            <a:off x="1714500" y="2576513"/>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65" name="Oval 9">
            <a:extLst>
              <a:ext uri="{FF2B5EF4-FFF2-40B4-BE49-F238E27FC236}">
                <a16:creationId xmlns:a16="http://schemas.microsoft.com/office/drawing/2014/main" id="{3BBA714A-49E7-2040-86E9-47C78BE34C4B}"/>
              </a:ext>
            </a:extLst>
          </p:cNvPr>
          <p:cNvSpPr>
            <a:spLocks noChangeArrowheads="1"/>
          </p:cNvSpPr>
          <p:nvPr/>
        </p:nvSpPr>
        <p:spPr bwMode="auto">
          <a:xfrm>
            <a:off x="1638300" y="2271713"/>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6" name="Oval 10">
            <a:extLst>
              <a:ext uri="{FF2B5EF4-FFF2-40B4-BE49-F238E27FC236}">
                <a16:creationId xmlns:a16="http://schemas.microsoft.com/office/drawing/2014/main" id="{36D5CE34-26CA-5248-864A-8AF7EDB80829}"/>
              </a:ext>
            </a:extLst>
          </p:cNvPr>
          <p:cNvSpPr>
            <a:spLocks noChangeArrowheads="1"/>
          </p:cNvSpPr>
          <p:nvPr/>
        </p:nvSpPr>
        <p:spPr bwMode="auto">
          <a:xfrm>
            <a:off x="1638300" y="3490913"/>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7" name="Oval 11">
            <a:extLst>
              <a:ext uri="{FF2B5EF4-FFF2-40B4-BE49-F238E27FC236}">
                <a16:creationId xmlns:a16="http://schemas.microsoft.com/office/drawing/2014/main" id="{857F6A00-993C-2849-A937-EDA926BC0666}"/>
              </a:ext>
            </a:extLst>
          </p:cNvPr>
          <p:cNvSpPr>
            <a:spLocks noChangeArrowheads="1"/>
          </p:cNvSpPr>
          <p:nvPr/>
        </p:nvSpPr>
        <p:spPr bwMode="auto">
          <a:xfrm>
            <a:off x="1638300" y="4252913"/>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8" name="Line 12">
            <a:extLst>
              <a:ext uri="{FF2B5EF4-FFF2-40B4-BE49-F238E27FC236}">
                <a16:creationId xmlns:a16="http://schemas.microsoft.com/office/drawing/2014/main" id="{7DA56F91-D679-3640-A004-987076FB23B3}"/>
              </a:ext>
            </a:extLst>
          </p:cNvPr>
          <p:cNvSpPr>
            <a:spLocks noChangeShapeType="1"/>
          </p:cNvSpPr>
          <p:nvPr/>
        </p:nvSpPr>
        <p:spPr bwMode="auto">
          <a:xfrm>
            <a:off x="1714500" y="3719513"/>
            <a:ext cx="0" cy="3810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69" name="Text Box 13">
            <a:extLst>
              <a:ext uri="{FF2B5EF4-FFF2-40B4-BE49-F238E27FC236}">
                <a16:creationId xmlns:a16="http://schemas.microsoft.com/office/drawing/2014/main" id="{40569F24-BB0C-1B4C-88EF-C4CBB0D0D49B}"/>
              </a:ext>
            </a:extLst>
          </p:cNvPr>
          <p:cNvSpPr txBox="1">
            <a:spLocks noChangeArrowheads="1"/>
          </p:cNvSpPr>
          <p:nvPr/>
        </p:nvSpPr>
        <p:spPr bwMode="auto">
          <a:xfrm>
            <a:off x="1304925" y="3730625"/>
            <a:ext cx="361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i="1">
                <a:ea typeface="宋体" panose="02010600030101010101" pitchFamily="2" charset="-122"/>
              </a:rPr>
              <a:t>e</a:t>
            </a:r>
            <a:r>
              <a:rPr lang="en-US" altLang="zh-CN" sz="2000" i="1" baseline="-25000">
                <a:ea typeface="宋体" panose="02010600030101010101" pitchFamily="2" charset="-122"/>
              </a:rPr>
              <a:t>i</a:t>
            </a:r>
          </a:p>
        </p:txBody>
      </p:sp>
      <p:sp>
        <p:nvSpPr>
          <p:cNvPr id="70670" name="Rectangle 14">
            <a:extLst>
              <a:ext uri="{FF2B5EF4-FFF2-40B4-BE49-F238E27FC236}">
                <a16:creationId xmlns:a16="http://schemas.microsoft.com/office/drawing/2014/main" id="{322E8FDE-3896-8047-8C70-6D52C2F623EE}"/>
              </a:ext>
            </a:extLst>
          </p:cNvPr>
          <p:cNvSpPr>
            <a:spLocks noChangeArrowheads="1"/>
          </p:cNvSpPr>
          <p:nvPr/>
        </p:nvSpPr>
        <p:spPr bwMode="auto">
          <a:xfrm>
            <a:off x="3379788" y="2119313"/>
            <a:ext cx="2505075" cy="1447800"/>
          </a:xfrm>
          <a:prstGeom prst="rect">
            <a:avLst/>
          </a:prstGeom>
          <a:noFill/>
          <a:ln w="28575">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1" name="Text Box 15">
            <a:extLst>
              <a:ext uri="{FF2B5EF4-FFF2-40B4-BE49-F238E27FC236}">
                <a16:creationId xmlns:a16="http://schemas.microsoft.com/office/drawing/2014/main" id="{EDFFCB36-3D19-AA4B-9859-558724C5DC28}"/>
              </a:ext>
            </a:extLst>
          </p:cNvPr>
          <p:cNvSpPr txBox="1">
            <a:spLocks noChangeArrowheads="1"/>
          </p:cNvSpPr>
          <p:nvPr/>
        </p:nvSpPr>
        <p:spPr bwMode="auto">
          <a:xfrm>
            <a:off x="3314700" y="2119313"/>
            <a:ext cx="125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i="1">
                <a:ea typeface="宋体" panose="02010600030101010101" pitchFamily="2" charset="-122"/>
              </a:rPr>
              <a:t>OP_Set</a:t>
            </a:r>
          </a:p>
        </p:txBody>
      </p:sp>
      <p:sp>
        <p:nvSpPr>
          <p:cNvPr id="70672" name="Line 16">
            <a:extLst>
              <a:ext uri="{FF2B5EF4-FFF2-40B4-BE49-F238E27FC236}">
                <a16:creationId xmlns:a16="http://schemas.microsoft.com/office/drawing/2014/main" id="{F1237DA1-738D-5D4F-93C4-CE28D8F08CC2}"/>
              </a:ext>
            </a:extLst>
          </p:cNvPr>
          <p:cNvSpPr>
            <a:spLocks noChangeShapeType="1"/>
          </p:cNvSpPr>
          <p:nvPr/>
        </p:nvSpPr>
        <p:spPr bwMode="auto">
          <a:xfrm flipV="1">
            <a:off x="2476500" y="2895600"/>
            <a:ext cx="1028700" cy="900112"/>
          </a:xfrm>
          <a:prstGeom prst="line">
            <a:avLst/>
          </a:prstGeom>
          <a:noFill/>
          <a:ln w="38100">
            <a:solidFill>
              <a:srgbClr val="CC33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73" name="Text Box 17">
            <a:extLst>
              <a:ext uri="{FF2B5EF4-FFF2-40B4-BE49-F238E27FC236}">
                <a16:creationId xmlns:a16="http://schemas.microsoft.com/office/drawing/2014/main" id="{124F385B-E688-F649-963F-7300EC80D43F}"/>
              </a:ext>
            </a:extLst>
          </p:cNvPr>
          <p:cNvSpPr txBox="1">
            <a:spLocks noChangeArrowheads="1"/>
          </p:cNvSpPr>
          <p:nvPr/>
        </p:nvSpPr>
        <p:spPr bwMode="auto">
          <a:xfrm>
            <a:off x="3429000" y="2652713"/>
            <a:ext cx="24003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000" i="1">
                <a:ea typeface="宋体" panose="02010600030101010101" pitchFamily="2" charset="-122"/>
              </a:rPr>
              <a:t>Searching: Op</a:t>
            </a:r>
            <a:r>
              <a:rPr lang="en-US" altLang="zh-CN" sz="2000" i="1" baseline="-25000">
                <a:ea typeface="宋体" panose="02010600030101010101" pitchFamily="2" charset="-122"/>
              </a:rPr>
              <a:t>s</a:t>
            </a:r>
          </a:p>
          <a:p>
            <a:pPr eaLnBrk="0" hangingPunct="0">
              <a:spcBef>
                <a:spcPct val="50000"/>
              </a:spcBef>
            </a:pPr>
            <a:r>
              <a:rPr lang="en-US" altLang="zh-CN" sz="2000" i="1">
                <a:ea typeface="宋体" panose="02010600030101010101" pitchFamily="2" charset="-122"/>
              </a:rPr>
              <a:t>Clustering: Op</a:t>
            </a:r>
            <a:r>
              <a:rPr lang="en-US" altLang="zh-CN" sz="2000" i="1" baseline="-25000">
                <a:ea typeface="宋体" panose="02010600030101010101" pitchFamily="2" charset="-122"/>
              </a:rPr>
              <a:t>clu</a:t>
            </a:r>
          </a:p>
        </p:txBody>
      </p:sp>
      <p:sp>
        <p:nvSpPr>
          <p:cNvPr id="70674" name="Text Box 18">
            <a:extLst>
              <a:ext uri="{FF2B5EF4-FFF2-40B4-BE49-F238E27FC236}">
                <a16:creationId xmlns:a16="http://schemas.microsoft.com/office/drawing/2014/main" id="{1BD43484-4947-1D44-871B-77A9073D71A6}"/>
              </a:ext>
            </a:extLst>
          </p:cNvPr>
          <p:cNvSpPr txBox="1">
            <a:spLocks noChangeArrowheads="1"/>
          </p:cNvSpPr>
          <p:nvPr/>
        </p:nvSpPr>
        <p:spPr bwMode="auto">
          <a:xfrm>
            <a:off x="3371850" y="4267200"/>
            <a:ext cx="2400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zh-CN" sz="2000" i="1" dirty="0">
                <a:ea typeface="宋体" panose="02010600030101010101" pitchFamily="2" charset="-122"/>
              </a:rPr>
              <a:t>clusters of searching results </a:t>
            </a:r>
          </a:p>
        </p:txBody>
      </p:sp>
      <p:sp>
        <p:nvSpPr>
          <p:cNvPr id="70675" name="Oval 19">
            <a:extLst>
              <a:ext uri="{FF2B5EF4-FFF2-40B4-BE49-F238E27FC236}">
                <a16:creationId xmlns:a16="http://schemas.microsoft.com/office/drawing/2014/main" id="{9D721D69-A2CF-C14E-957E-1734E7D1667A}"/>
              </a:ext>
            </a:extLst>
          </p:cNvPr>
          <p:cNvSpPr>
            <a:spLocks noChangeArrowheads="1"/>
          </p:cNvSpPr>
          <p:nvPr/>
        </p:nvSpPr>
        <p:spPr bwMode="auto">
          <a:xfrm>
            <a:off x="3352800" y="4100513"/>
            <a:ext cx="2438400" cy="1143000"/>
          </a:xfrm>
          <a:prstGeom prst="ellipse">
            <a:avLst/>
          </a:prstGeom>
          <a:noFill/>
          <a:ln w="2857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6" name="Line 20">
            <a:extLst>
              <a:ext uri="{FF2B5EF4-FFF2-40B4-BE49-F238E27FC236}">
                <a16:creationId xmlns:a16="http://schemas.microsoft.com/office/drawing/2014/main" id="{D9F89963-061F-5F4B-A16D-1899BCDFE7E2}"/>
              </a:ext>
            </a:extLst>
          </p:cNvPr>
          <p:cNvSpPr>
            <a:spLocks noChangeShapeType="1"/>
          </p:cNvSpPr>
          <p:nvPr/>
        </p:nvSpPr>
        <p:spPr bwMode="auto">
          <a:xfrm>
            <a:off x="4572000" y="3428999"/>
            <a:ext cx="0" cy="671513"/>
          </a:xfrm>
          <a:prstGeom prst="line">
            <a:avLst/>
          </a:prstGeom>
          <a:noFill/>
          <a:ln w="63500">
            <a:solidFill>
              <a:srgbClr val="FFC000"/>
            </a:solidFill>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77" name="Oval 21">
            <a:extLst>
              <a:ext uri="{FF2B5EF4-FFF2-40B4-BE49-F238E27FC236}">
                <a16:creationId xmlns:a16="http://schemas.microsoft.com/office/drawing/2014/main" id="{78F8662E-A74B-904D-9579-56E4B919B034}"/>
              </a:ext>
            </a:extLst>
          </p:cNvPr>
          <p:cNvSpPr>
            <a:spLocks noChangeArrowheads="1"/>
          </p:cNvSpPr>
          <p:nvPr/>
        </p:nvSpPr>
        <p:spPr bwMode="auto">
          <a:xfrm>
            <a:off x="6362700" y="2271713"/>
            <a:ext cx="2438400" cy="1143000"/>
          </a:xfrm>
          <a:prstGeom prst="ellipse">
            <a:avLst/>
          </a:prstGeom>
          <a:noFill/>
          <a:ln w="2857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8" name="Text Box 22">
            <a:extLst>
              <a:ext uri="{FF2B5EF4-FFF2-40B4-BE49-F238E27FC236}">
                <a16:creationId xmlns:a16="http://schemas.microsoft.com/office/drawing/2014/main" id="{FDA4F8AE-D36D-1B4B-953B-DDF58323D086}"/>
              </a:ext>
            </a:extLst>
          </p:cNvPr>
          <p:cNvSpPr txBox="1">
            <a:spLocks noChangeArrowheads="1"/>
          </p:cNvSpPr>
          <p:nvPr/>
        </p:nvSpPr>
        <p:spPr bwMode="auto">
          <a:xfrm>
            <a:off x="6324600" y="2514600"/>
            <a:ext cx="2400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zh-CN" sz="2000" i="1" dirty="0">
                <a:ea typeface="宋体" panose="02010600030101010101" pitchFamily="2" charset="-122"/>
              </a:rPr>
              <a:t>searching results for </a:t>
            </a:r>
            <a:r>
              <a:rPr lang="en-US" altLang="zh-CN" sz="2000" i="1" dirty="0" err="1">
                <a:ea typeface="宋体" panose="02010600030101010101" pitchFamily="2" charset="-122"/>
              </a:rPr>
              <a:t>query</a:t>
            </a:r>
            <a:r>
              <a:rPr lang="en-US" altLang="zh-CN" sz="2000" i="1" baseline="-25000" dirty="0" err="1">
                <a:ea typeface="宋体" panose="02010600030101010101" pitchFamily="2" charset="-122"/>
              </a:rPr>
              <a:t>i</a:t>
            </a:r>
            <a:r>
              <a:rPr lang="en-US" altLang="zh-CN" sz="2000" i="1" dirty="0">
                <a:ea typeface="宋体" panose="02010600030101010101" pitchFamily="2" charset="-122"/>
              </a:rPr>
              <a:t> </a:t>
            </a:r>
          </a:p>
        </p:txBody>
      </p:sp>
      <p:sp>
        <p:nvSpPr>
          <p:cNvPr id="70679" name="Line 23">
            <a:extLst>
              <a:ext uri="{FF2B5EF4-FFF2-40B4-BE49-F238E27FC236}">
                <a16:creationId xmlns:a16="http://schemas.microsoft.com/office/drawing/2014/main" id="{D02170D1-32EC-AF4E-AA91-6685B31FF0C1}"/>
              </a:ext>
            </a:extLst>
          </p:cNvPr>
          <p:cNvSpPr>
            <a:spLocks noChangeShapeType="1"/>
          </p:cNvSpPr>
          <p:nvPr/>
        </p:nvSpPr>
        <p:spPr bwMode="auto">
          <a:xfrm flipV="1">
            <a:off x="5562600" y="2849563"/>
            <a:ext cx="838200" cy="31750"/>
          </a:xfrm>
          <a:prstGeom prst="line">
            <a:avLst/>
          </a:prstGeom>
          <a:noFill/>
          <a:ln w="63500">
            <a:solidFill>
              <a:srgbClr val="FFC000"/>
            </a:solidFill>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80" name="Line 24">
            <a:extLst>
              <a:ext uri="{FF2B5EF4-FFF2-40B4-BE49-F238E27FC236}">
                <a16:creationId xmlns:a16="http://schemas.microsoft.com/office/drawing/2014/main" id="{75871DA8-A9C8-F64D-B650-2CC3130783CA}"/>
              </a:ext>
            </a:extLst>
          </p:cNvPr>
          <p:cNvSpPr>
            <a:spLocks noChangeShapeType="1"/>
          </p:cNvSpPr>
          <p:nvPr/>
        </p:nvSpPr>
        <p:spPr bwMode="auto">
          <a:xfrm flipH="1">
            <a:off x="5562600" y="3033713"/>
            <a:ext cx="838200" cy="304800"/>
          </a:xfrm>
          <a:prstGeom prst="line">
            <a:avLst/>
          </a:prstGeom>
          <a:noFill/>
          <a:ln w="4445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81" name="Text Box 25">
            <a:extLst>
              <a:ext uri="{FF2B5EF4-FFF2-40B4-BE49-F238E27FC236}">
                <a16:creationId xmlns:a16="http://schemas.microsoft.com/office/drawing/2014/main" id="{5C7A94D4-4748-324B-8221-5EB18C7851E1}"/>
              </a:ext>
            </a:extLst>
          </p:cNvPr>
          <p:cNvSpPr txBox="1">
            <a:spLocks noChangeArrowheads="1"/>
          </p:cNvSpPr>
          <p:nvPr/>
        </p:nvSpPr>
        <p:spPr bwMode="auto">
          <a:xfrm>
            <a:off x="5857875" y="25146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a:ea typeface="宋体" panose="02010600030101010101" pitchFamily="2" charset="-122"/>
              </a:rPr>
              <a:t>1</a:t>
            </a:r>
          </a:p>
        </p:txBody>
      </p:sp>
      <p:sp>
        <p:nvSpPr>
          <p:cNvPr id="70682" name="Text Box 26">
            <a:extLst>
              <a:ext uri="{FF2B5EF4-FFF2-40B4-BE49-F238E27FC236}">
                <a16:creationId xmlns:a16="http://schemas.microsoft.com/office/drawing/2014/main" id="{E1E2B706-5512-464C-A077-176593358787}"/>
              </a:ext>
            </a:extLst>
          </p:cNvPr>
          <p:cNvSpPr txBox="1">
            <a:spLocks noChangeArrowheads="1"/>
          </p:cNvSpPr>
          <p:nvPr/>
        </p:nvSpPr>
        <p:spPr bwMode="auto">
          <a:xfrm>
            <a:off x="5895975" y="310991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a:ea typeface="宋体" panose="02010600030101010101" pitchFamily="2" charset="-122"/>
              </a:rPr>
              <a:t>2</a:t>
            </a:r>
          </a:p>
        </p:txBody>
      </p:sp>
      <p:sp>
        <p:nvSpPr>
          <p:cNvPr id="70683" name="Text Box 27">
            <a:extLst>
              <a:ext uri="{FF2B5EF4-FFF2-40B4-BE49-F238E27FC236}">
                <a16:creationId xmlns:a16="http://schemas.microsoft.com/office/drawing/2014/main" id="{5BC0FC57-0942-824F-9CED-57854376BF51}"/>
              </a:ext>
            </a:extLst>
          </p:cNvPr>
          <p:cNvSpPr txBox="1">
            <a:spLocks noChangeArrowheads="1"/>
          </p:cNvSpPr>
          <p:nvPr/>
        </p:nvSpPr>
        <p:spPr bwMode="auto">
          <a:xfrm>
            <a:off x="4519613" y="3522663"/>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a:ea typeface="宋体" panose="02010600030101010101" pitchFamily="2" charset="-122"/>
              </a:rPr>
              <a:t>3</a:t>
            </a:r>
          </a:p>
        </p:txBody>
      </p:sp>
      <p:sp>
        <p:nvSpPr>
          <p:cNvPr id="70684" name="Text Box 28">
            <a:extLst>
              <a:ext uri="{FF2B5EF4-FFF2-40B4-BE49-F238E27FC236}">
                <a16:creationId xmlns:a16="http://schemas.microsoft.com/office/drawing/2014/main" id="{D498B475-F443-0D42-BFCE-063D1182841E}"/>
              </a:ext>
            </a:extLst>
          </p:cNvPr>
          <p:cNvSpPr txBox="1">
            <a:spLocks noChangeArrowheads="1"/>
          </p:cNvSpPr>
          <p:nvPr/>
        </p:nvSpPr>
        <p:spPr bwMode="auto">
          <a:xfrm>
            <a:off x="1752600" y="3779838"/>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zh-CN" sz="2000" i="1" dirty="0" err="1">
                <a:ea typeface="宋体" panose="02010600030101010101" pitchFamily="2" charset="-122"/>
              </a:rPr>
              <a:t>query</a:t>
            </a:r>
            <a:r>
              <a:rPr lang="en-US" altLang="zh-CN" sz="2000" i="1" baseline="-25000" dirty="0" err="1">
                <a:ea typeface="宋体" panose="02010600030101010101" pitchFamily="2" charset="-122"/>
              </a:rPr>
              <a:t>i</a:t>
            </a:r>
            <a:endParaRPr lang="en-US" altLang="zh-CN" sz="2400" b="1" i="1" baseline="-25000" dirty="0">
              <a:ea typeface="宋体" panose="02010600030101010101" pitchFamily="2" charset="-122"/>
            </a:endParaRPr>
          </a:p>
        </p:txBody>
      </p:sp>
      <p:sp>
        <p:nvSpPr>
          <p:cNvPr id="70685" name="Text Box 29">
            <a:extLst>
              <a:ext uri="{FF2B5EF4-FFF2-40B4-BE49-F238E27FC236}">
                <a16:creationId xmlns:a16="http://schemas.microsoft.com/office/drawing/2014/main" id="{D4E9B3AF-234E-6147-AFBE-D25C967D7914}"/>
              </a:ext>
            </a:extLst>
          </p:cNvPr>
          <p:cNvSpPr txBox="1">
            <a:spLocks noChangeArrowheads="1"/>
          </p:cNvSpPr>
          <p:nvPr/>
        </p:nvSpPr>
        <p:spPr bwMode="auto">
          <a:xfrm>
            <a:off x="457200" y="1828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i="1">
                <a:ea typeface="宋体" panose="02010600030101010101" pitchFamily="2" charset="-122"/>
              </a:rPr>
              <a:t>State Diagram</a:t>
            </a:r>
          </a:p>
        </p:txBody>
      </p:sp>
    </p:spTree>
    <p:extLst>
      <p:ext uri="{BB962C8B-B14F-4D97-AF65-F5344CB8AC3E}">
        <p14:creationId xmlns:p14="http://schemas.microsoft.com/office/powerpoint/2010/main" val="701575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1E0BFCD-6843-124A-A8C2-7B331B584086}"/>
              </a:ext>
            </a:extLst>
          </p:cNvPr>
          <p:cNvSpPr>
            <a:spLocks noChangeArrowheads="1"/>
          </p:cNvSpPr>
          <p:nvPr/>
        </p:nvSpPr>
        <p:spPr bwMode="auto">
          <a:xfrm>
            <a:off x="457200" y="3810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200" dirty="0">
                <a:ea typeface="宋体" panose="02010600030101010101" pitchFamily="2" charset="-122"/>
              </a:rPr>
              <a:t>Lemma 2: Searching                   Browsing</a:t>
            </a:r>
          </a:p>
        </p:txBody>
      </p:sp>
      <p:grpSp>
        <p:nvGrpSpPr>
          <p:cNvPr id="72707" name="Group 3">
            <a:extLst>
              <a:ext uri="{FF2B5EF4-FFF2-40B4-BE49-F238E27FC236}">
                <a16:creationId xmlns:a16="http://schemas.microsoft.com/office/drawing/2014/main" id="{828BD46F-A8A4-8944-BD5D-C99082A30D55}"/>
              </a:ext>
            </a:extLst>
          </p:cNvPr>
          <p:cNvGrpSpPr>
            <a:grpSpLocks/>
          </p:cNvGrpSpPr>
          <p:nvPr/>
        </p:nvGrpSpPr>
        <p:grpSpPr bwMode="auto">
          <a:xfrm>
            <a:off x="1143000" y="1917700"/>
            <a:ext cx="1066800" cy="381000"/>
            <a:chOff x="2352" y="960"/>
            <a:chExt cx="576" cy="240"/>
          </a:xfrm>
        </p:grpSpPr>
        <p:sp>
          <p:nvSpPr>
            <p:cNvPr id="72708" name="Rectangle 4">
              <a:extLst>
                <a:ext uri="{FF2B5EF4-FFF2-40B4-BE49-F238E27FC236}">
                  <a16:creationId xmlns:a16="http://schemas.microsoft.com/office/drawing/2014/main" id="{4D8FF171-8762-5041-B81E-162A3C969E92}"/>
                </a:ext>
              </a:extLst>
            </p:cNvPr>
            <p:cNvSpPr>
              <a:spLocks noChangeArrowheads="1"/>
            </p:cNvSpPr>
            <p:nvPr/>
          </p:nvSpPr>
          <p:spPr bwMode="auto">
            <a:xfrm>
              <a:off x="2352" y="960"/>
              <a:ext cx="576"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9" name="Text Box 5">
              <a:extLst>
                <a:ext uri="{FF2B5EF4-FFF2-40B4-BE49-F238E27FC236}">
                  <a16:creationId xmlns:a16="http://schemas.microsoft.com/office/drawing/2014/main" id="{AEE3C93C-46FF-9643-9552-E719704275CA}"/>
                </a:ext>
              </a:extLst>
            </p:cNvPr>
            <p:cNvSpPr txBox="1">
              <a:spLocks noChangeArrowheads="1"/>
            </p:cNvSpPr>
            <p:nvPr/>
          </p:nvSpPr>
          <p:spPr bwMode="auto">
            <a:xfrm>
              <a:off x="2352" y="964"/>
              <a:ext cx="5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i="1">
                  <a:ea typeface="宋体" panose="02010600030101010101" pitchFamily="2" charset="-122"/>
                </a:rPr>
                <a:t>query</a:t>
              </a:r>
              <a:r>
                <a:rPr lang="en-US" altLang="zh-CN" i="1" baseline="-25000">
                  <a:ea typeface="宋体" panose="02010600030101010101" pitchFamily="2" charset="-122"/>
                </a:rPr>
                <a:t>0</a:t>
              </a:r>
            </a:p>
          </p:txBody>
        </p:sp>
      </p:grpSp>
      <p:grpSp>
        <p:nvGrpSpPr>
          <p:cNvPr id="72710" name="Group 6">
            <a:extLst>
              <a:ext uri="{FF2B5EF4-FFF2-40B4-BE49-F238E27FC236}">
                <a16:creationId xmlns:a16="http://schemas.microsoft.com/office/drawing/2014/main" id="{EA0648FC-FC35-2D4C-AD7F-C6B25CCE05FF}"/>
              </a:ext>
            </a:extLst>
          </p:cNvPr>
          <p:cNvGrpSpPr>
            <a:grpSpLocks/>
          </p:cNvGrpSpPr>
          <p:nvPr/>
        </p:nvGrpSpPr>
        <p:grpSpPr bwMode="auto">
          <a:xfrm>
            <a:off x="1143000" y="2770188"/>
            <a:ext cx="1066800" cy="381000"/>
            <a:chOff x="2352" y="960"/>
            <a:chExt cx="576" cy="240"/>
          </a:xfrm>
        </p:grpSpPr>
        <p:sp>
          <p:nvSpPr>
            <p:cNvPr id="72711" name="Rectangle 7">
              <a:extLst>
                <a:ext uri="{FF2B5EF4-FFF2-40B4-BE49-F238E27FC236}">
                  <a16:creationId xmlns:a16="http://schemas.microsoft.com/office/drawing/2014/main" id="{255E8C50-2D81-5647-B181-22900EF0A9A0}"/>
                </a:ext>
              </a:extLst>
            </p:cNvPr>
            <p:cNvSpPr>
              <a:spLocks noChangeArrowheads="1"/>
            </p:cNvSpPr>
            <p:nvPr/>
          </p:nvSpPr>
          <p:spPr bwMode="auto">
            <a:xfrm>
              <a:off x="2352" y="960"/>
              <a:ext cx="576"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2" name="Text Box 8">
              <a:extLst>
                <a:ext uri="{FF2B5EF4-FFF2-40B4-BE49-F238E27FC236}">
                  <a16:creationId xmlns:a16="http://schemas.microsoft.com/office/drawing/2014/main" id="{441A155A-024A-A543-A6F5-8538846B413B}"/>
                </a:ext>
              </a:extLst>
            </p:cNvPr>
            <p:cNvSpPr txBox="1">
              <a:spLocks noChangeArrowheads="1"/>
            </p:cNvSpPr>
            <p:nvPr/>
          </p:nvSpPr>
          <p:spPr bwMode="auto">
            <a:xfrm>
              <a:off x="2352" y="964"/>
              <a:ext cx="5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i="1">
                  <a:ea typeface="宋体" panose="02010600030101010101" pitchFamily="2" charset="-122"/>
                </a:rPr>
                <a:t>query</a:t>
              </a:r>
              <a:r>
                <a:rPr lang="en-US" altLang="zh-CN" i="1" baseline="-25000">
                  <a:ea typeface="宋体" panose="02010600030101010101" pitchFamily="2" charset="-122"/>
                </a:rPr>
                <a:t>1</a:t>
              </a:r>
            </a:p>
          </p:txBody>
        </p:sp>
      </p:grpSp>
      <p:grpSp>
        <p:nvGrpSpPr>
          <p:cNvPr id="72713" name="Group 9">
            <a:extLst>
              <a:ext uri="{FF2B5EF4-FFF2-40B4-BE49-F238E27FC236}">
                <a16:creationId xmlns:a16="http://schemas.microsoft.com/office/drawing/2014/main" id="{BF96F3A6-A7FD-D349-80EB-32F5F2443FC3}"/>
              </a:ext>
            </a:extLst>
          </p:cNvPr>
          <p:cNvGrpSpPr>
            <a:grpSpLocks/>
          </p:cNvGrpSpPr>
          <p:nvPr/>
        </p:nvGrpSpPr>
        <p:grpSpPr bwMode="auto">
          <a:xfrm>
            <a:off x="1143000" y="4703763"/>
            <a:ext cx="1066800" cy="381000"/>
            <a:chOff x="2352" y="960"/>
            <a:chExt cx="576" cy="240"/>
          </a:xfrm>
        </p:grpSpPr>
        <p:sp>
          <p:nvSpPr>
            <p:cNvPr id="72714" name="Rectangle 10">
              <a:extLst>
                <a:ext uri="{FF2B5EF4-FFF2-40B4-BE49-F238E27FC236}">
                  <a16:creationId xmlns:a16="http://schemas.microsoft.com/office/drawing/2014/main" id="{BFCBF7C4-2994-FB4F-A417-6DF1F1026068}"/>
                </a:ext>
              </a:extLst>
            </p:cNvPr>
            <p:cNvSpPr>
              <a:spLocks noChangeArrowheads="1"/>
            </p:cNvSpPr>
            <p:nvPr/>
          </p:nvSpPr>
          <p:spPr bwMode="auto">
            <a:xfrm>
              <a:off x="2352" y="960"/>
              <a:ext cx="576"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5" name="Text Box 11">
              <a:extLst>
                <a:ext uri="{FF2B5EF4-FFF2-40B4-BE49-F238E27FC236}">
                  <a16:creationId xmlns:a16="http://schemas.microsoft.com/office/drawing/2014/main" id="{35BCBA33-2936-754A-9735-000D91CD31A1}"/>
                </a:ext>
              </a:extLst>
            </p:cNvPr>
            <p:cNvSpPr txBox="1">
              <a:spLocks noChangeArrowheads="1"/>
            </p:cNvSpPr>
            <p:nvPr/>
          </p:nvSpPr>
          <p:spPr bwMode="auto">
            <a:xfrm>
              <a:off x="2352" y="964"/>
              <a:ext cx="5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ea typeface="宋体" panose="02010600030101010101" pitchFamily="2" charset="-122"/>
                </a:rPr>
                <a:t>query</a:t>
              </a:r>
              <a:r>
                <a:rPr lang="en-US" altLang="zh-CN" baseline="-25000">
                  <a:ea typeface="宋体" panose="02010600030101010101" pitchFamily="2" charset="-122"/>
                </a:rPr>
                <a:t>i</a:t>
              </a:r>
            </a:p>
          </p:txBody>
        </p:sp>
      </p:grpSp>
      <p:sp>
        <p:nvSpPr>
          <p:cNvPr id="72716" name="Text Box 12">
            <a:extLst>
              <a:ext uri="{FF2B5EF4-FFF2-40B4-BE49-F238E27FC236}">
                <a16:creationId xmlns:a16="http://schemas.microsoft.com/office/drawing/2014/main" id="{8273158B-D304-D248-86B7-BDA04578CCB3}"/>
              </a:ext>
            </a:extLst>
          </p:cNvPr>
          <p:cNvSpPr txBox="1">
            <a:spLocks noChangeArrowheads="1"/>
          </p:cNvSpPr>
          <p:nvPr/>
        </p:nvSpPr>
        <p:spPr bwMode="auto">
          <a:xfrm>
            <a:off x="1409700" y="3348038"/>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72717" name="Rectangle 13">
            <a:extLst>
              <a:ext uri="{FF2B5EF4-FFF2-40B4-BE49-F238E27FC236}">
                <a16:creationId xmlns:a16="http://schemas.microsoft.com/office/drawing/2014/main" id="{9BDDAB74-3352-374D-B7D3-85EA323A1FD1}"/>
              </a:ext>
            </a:extLst>
          </p:cNvPr>
          <p:cNvSpPr>
            <a:spLocks noChangeArrowheads="1"/>
          </p:cNvSpPr>
          <p:nvPr/>
        </p:nvSpPr>
        <p:spPr bwMode="auto">
          <a:xfrm>
            <a:off x="381000" y="1549400"/>
            <a:ext cx="2362200" cy="4343400"/>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8" name="Line 14">
            <a:extLst>
              <a:ext uri="{FF2B5EF4-FFF2-40B4-BE49-F238E27FC236}">
                <a16:creationId xmlns:a16="http://schemas.microsoft.com/office/drawing/2014/main" id="{73959B6F-2C1F-504B-8626-39A9FEC20D36}"/>
              </a:ext>
            </a:extLst>
          </p:cNvPr>
          <p:cNvSpPr>
            <a:spLocks noChangeShapeType="1"/>
          </p:cNvSpPr>
          <p:nvPr/>
        </p:nvSpPr>
        <p:spPr bwMode="auto">
          <a:xfrm>
            <a:off x="1676400" y="234315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2719" name="Line 15">
            <a:extLst>
              <a:ext uri="{FF2B5EF4-FFF2-40B4-BE49-F238E27FC236}">
                <a16:creationId xmlns:a16="http://schemas.microsoft.com/office/drawing/2014/main" id="{116E59DF-E76F-FC4B-91A0-01C005EC9698}"/>
              </a:ext>
            </a:extLst>
          </p:cNvPr>
          <p:cNvSpPr>
            <a:spLocks noChangeShapeType="1"/>
          </p:cNvSpPr>
          <p:nvPr/>
        </p:nvSpPr>
        <p:spPr bwMode="auto">
          <a:xfrm>
            <a:off x="1676400" y="4276725"/>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2720" name="Text Box 16">
            <a:extLst>
              <a:ext uri="{FF2B5EF4-FFF2-40B4-BE49-F238E27FC236}">
                <a16:creationId xmlns:a16="http://schemas.microsoft.com/office/drawing/2014/main" id="{DB9B170B-C635-3647-87BE-077DE7C03430}"/>
              </a:ext>
            </a:extLst>
          </p:cNvPr>
          <p:cNvSpPr txBox="1">
            <a:spLocks noChangeArrowheads="1"/>
          </p:cNvSpPr>
          <p:nvPr/>
        </p:nvSpPr>
        <p:spPr bwMode="auto">
          <a:xfrm>
            <a:off x="1409700" y="5283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72721" name="Line 17">
            <a:extLst>
              <a:ext uri="{FF2B5EF4-FFF2-40B4-BE49-F238E27FC236}">
                <a16:creationId xmlns:a16="http://schemas.microsoft.com/office/drawing/2014/main" id="{2F025A69-6F44-4C43-AC2F-B5697D5B41E9}"/>
              </a:ext>
            </a:extLst>
          </p:cNvPr>
          <p:cNvSpPr>
            <a:spLocks noChangeShapeType="1"/>
          </p:cNvSpPr>
          <p:nvPr/>
        </p:nvSpPr>
        <p:spPr bwMode="auto">
          <a:xfrm>
            <a:off x="1676400" y="513080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2722" name="Line 18">
            <a:extLst>
              <a:ext uri="{FF2B5EF4-FFF2-40B4-BE49-F238E27FC236}">
                <a16:creationId xmlns:a16="http://schemas.microsoft.com/office/drawing/2014/main" id="{27FA14F4-C712-6C4A-B268-55ABA59B73A6}"/>
              </a:ext>
            </a:extLst>
          </p:cNvPr>
          <p:cNvSpPr>
            <a:spLocks noChangeShapeType="1"/>
          </p:cNvSpPr>
          <p:nvPr/>
        </p:nvSpPr>
        <p:spPr bwMode="auto">
          <a:xfrm>
            <a:off x="1676400" y="314960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72723" name="Group 19">
            <a:extLst>
              <a:ext uri="{FF2B5EF4-FFF2-40B4-BE49-F238E27FC236}">
                <a16:creationId xmlns:a16="http://schemas.microsoft.com/office/drawing/2014/main" id="{40725A18-6FEC-6849-A34E-191A21331B5A}"/>
              </a:ext>
            </a:extLst>
          </p:cNvPr>
          <p:cNvGrpSpPr>
            <a:grpSpLocks/>
          </p:cNvGrpSpPr>
          <p:nvPr/>
        </p:nvGrpSpPr>
        <p:grpSpPr bwMode="auto">
          <a:xfrm>
            <a:off x="1143000" y="4292600"/>
            <a:ext cx="1066800" cy="762000"/>
            <a:chOff x="720" y="2880"/>
            <a:chExt cx="672" cy="480"/>
          </a:xfrm>
        </p:grpSpPr>
        <p:grpSp>
          <p:nvGrpSpPr>
            <p:cNvPr id="72724" name="Group 20">
              <a:extLst>
                <a:ext uri="{FF2B5EF4-FFF2-40B4-BE49-F238E27FC236}">
                  <a16:creationId xmlns:a16="http://schemas.microsoft.com/office/drawing/2014/main" id="{70C99176-A59A-1140-8D89-4F20B3CCD6EF}"/>
                </a:ext>
              </a:extLst>
            </p:cNvPr>
            <p:cNvGrpSpPr>
              <a:grpSpLocks/>
            </p:cNvGrpSpPr>
            <p:nvPr/>
          </p:nvGrpSpPr>
          <p:grpSpPr bwMode="auto">
            <a:xfrm>
              <a:off x="720" y="3120"/>
              <a:ext cx="672" cy="240"/>
              <a:chOff x="2352" y="960"/>
              <a:chExt cx="576" cy="240"/>
            </a:xfrm>
          </p:grpSpPr>
          <p:sp>
            <p:nvSpPr>
              <p:cNvPr id="72725" name="Rectangle 21">
                <a:extLst>
                  <a:ext uri="{FF2B5EF4-FFF2-40B4-BE49-F238E27FC236}">
                    <a16:creationId xmlns:a16="http://schemas.microsoft.com/office/drawing/2014/main" id="{77BD4BC5-2E17-354C-8992-B9A13751805A}"/>
                  </a:ext>
                </a:extLst>
              </p:cNvPr>
              <p:cNvSpPr>
                <a:spLocks noChangeArrowheads="1"/>
              </p:cNvSpPr>
              <p:nvPr/>
            </p:nvSpPr>
            <p:spPr bwMode="auto">
              <a:xfrm>
                <a:off x="2352" y="960"/>
                <a:ext cx="57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6" name="Text Box 22">
                <a:extLst>
                  <a:ext uri="{FF2B5EF4-FFF2-40B4-BE49-F238E27FC236}">
                    <a16:creationId xmlns:a16="http://schemas.microsoft.com/office/drawing/2014/main" id="{55C6152C-1571-EE4D-81B5-E12EE72342C9}"/>
                  </a:ext>
                </a:extLst>
              </p:cNvPr>
              <p:cNvSpPr txBox="1">
                <a:spLocks noChangeArrowheads="1"/>
              </p:cNvSpPr>
              <p:nvPr/>
            </p:nvSpPr>
            <p:spPr bwMode="auto">
              <a:xfrm>
                <a:off x="2352" y="964"/>
                <a:ext cx="5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i="1">
                    <a:ea typeface="宋体" panose="02010600030101010101" pitchFamily="2" charset="-122"/>
                  </a:rPr>
                  <a:t>query</a:t>
                </a:r>
                <a:r>
                  <a:rPr lang="en-US" altLang="zh-CN" i="1" baseline="-25000">
                    <a:ea typeface="宋体" panose="02010600030101010101" pitchFamily="2" charset="-122"/>
                  </a:rPr>
                  <a:t>i</a:t>
                </a:r>
              </a:p>
            </p:txBody>
          </p:sp>
        </p:grpSp>
        <p:sp>
          <p:nvSpPr>
            <p:cNvPr id="72727" name="Line 23">
              <a:extLst>
                <a:ext uri="{FF2B5EF4-FFF2-40B4-BE49-F238E27FC236}">
                  <a16:creationId xmlns:a16="http://schemas.microsoft.com/office/drawing/2014/main" id="{45C3052A-A8DF-9646-BDE7-49BE680FB767}"/>
                </a:ext>
              </a:extLst>
            </p:cNvPr>
            <p:cNvSpPr>
              <a:spLocks noChangeShapeType="1"/>
            </p:cNvSpPr>
            <p:nvPr/>
          </p:nvSpPr>
          <p:spPr bwMode="auto">
            <a:xfrm>
              <a:off x="1056" y="2880"/>
              <a:ext cx="0" cy="24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72728" name="Text Box 24">
            <a:extLst>
              <a:ext uri="{FF2B5EF4-FFF2-40B4-BE49-F238E27FC236}">
                <a16:creationId xmlns:a16="http://schemas.microsoft.com/office/drawing/2014/main" id="{88D23B82-A8E5-9044-8116-7D31CE9D5986}"/>
              </a:ext>
            </a:extLst>
          </p:cNvPr>
          <p:cNvSpPr txBox="1">
            <a:spLocks noChangeArrowheads="1"/>
          </p:cNvSpPr>
          <p:nvPr/>
        </p:nvSpPr>
        <p:spPr bwMode="auto">
          <a:xfrm>
            <a:off x="7124700" y="3360738"/>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72729" name="Rectangle 25">
            <a:extLst>
              <a:ext uri="{FF2B5EF4-FFF2-40B4-BE49-F238E27FC236}">
                <a16:creationId xmlns:a16="http://schemas.microsoft.com/office/drawing/2014/main" id="{2DF60D52-7DAF-824B-A603-EE051E1F5EDC}"/>
              </a:ext>
            </a:extLst>
          </p:cNvPr>
          <p:cNvSpPr>
            <a:spLocks noChangeArrowheads="1"/>
          </p:cNvSpPr>
          <p:nvPr/>
        </p:nvSpPr>
        <p:spPr bwMode="auto">
          <a:xfrm>
            <a:off x="6210300" y="1549400"/>
            <a:ext cx="2362200" cy="4343400"/>
          </a:xfrm>
          <a:prstGeom prst="rect">
            <a:avLst/>
          </a:prstGeom>
          <a:noFill/>
          <a:ln w="28575">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0" name="Line 26">
            <a:extLst>
              <a:ext uri="{FF2B5EF4-FFF2-40B4-BE49-F238E27FC236}">
                <a16:creationId xmlns:a16="http://schemas.microsoft.com/office/drawing/2014/main" id="{AE2353EE-1C62-D845-AFEB-C0013C144946}"/>
              </a:ext>
            </a:extLst>
          </p:cNvPr>
          <p:cNvSpPr>
            <a:spLocks noChangeShapeType="1"/>
          </p:cNvSpPr>
          <p:nvPr/>
        </p:nvSpPr>
        <p:spPr bwMode="auto">
          <a:xfrm>
            <a:off x="7391400" y="235585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2731" name="Line 27">
            <a:extLst>
              <a:ext uri="{FF2B5EF4-FFF2-40B4-BE49-F238E27FC236}">
                <a16:creationId xmlns:a16="http://schemas.microsoft.com/office/drawing/2014/main" id="{F63F3FF8-B101-754C-A6DC-58469F7F1331}"/>
              </a:ext>
            </a:extLst>
          </p:cNvPr>
          <p:cNvSpPr>
            <a:spLocks noChangeShapeType="1"/>
          </p:cNvSpPr>
          <p:nvPr/>
        </p:nvSpPr>
        <p:spPr bwMode="auto">
          <a:xfrm>
            <a:off x="7391400" y="4289425"/>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2732" name="Text Box 28">
            <a:extLst>
              <a:ext uri="{FF2B5EF4-FFF2-40B4-BE49-F238E27FC236}">
                <a16:creationId xmlns:a16="http://schemas.microsoft.com/office/drawing/2014/main" id="{FC2B18DA-BF5E-C141-AF9F-3573DA72E977}"/>
              </a:ext>
            </a:extLst>
          </p:cNvPr>
          <p:cNvSpPr txBox="1">
            <a:spLocks noChangeArrowheads="1"/>
          </p:cNvSpPr>
          <p:nvPr/>
        </p:nvSpPr>
        <p:spPr bwMode="auto">
          <a:xfrm>
            <a:off x="7124700" y="52959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72733" name="Line 29">
            <a:extLst>
              <a:ext uri="{FF2B5EF4-FFF2-40B4-BE49-F238E27FC236}">
                <a16:creationId xmlns:a16="http://schemas.microsoft.com/office/drawing/2014/main" id="{D07359DF-B30F-2F44-A010-EA9ADEE8ADDC}"/>
              </a:ext>
            </a:extLst>
          </p:cNvPr>
          <p:cNvSpPr>
            <a:spLocks noChangeShapeType="1"/>
          </p:cNvSpPr>
          <p:nvPr/>
        </p:nvSpPr>
        <p:spPr bwMode="auto">
          <a:xfrm>
            <a:off x="7391400" y="514350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2734" name="Line 30">
            <a:extLst>
              <a:ext uri="{FF2B5EF4-FFF2-40B4-BE49-F238E27FC236}">
                <a16:creationId xmlns:a16="http://schemas.microsoft.com/office/drawing/2014/main" id="{8C63BDDB-8210-3B4F-A548-0BB93A14C1B1}"/>
              </a:ext>
            </a:extLst>
          </p:cNvPr>
          <p:cNvSpPr>
            <a:spLocks noChangeShapeType="1"/>
          </p:cNvSpPr>
          <p:nvPr/>
        </p:nvSpPr>
        <p:spPr bwMode="auto">
          <a:xfrm>
            <a:off x="7391400" y="314960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2735" name="Oval 31">
            <a:extLst>
              <a:ext uri="{FF2B5EF4-FFF2-40B4-BE49-F238E27FC236}">
                <a16:creationId xmlns:a16="http://schemas.microsoft.com/office/drawing/2014/main" id="{09A1271D-C019-1E43-8E36-449C096128FE}"/>
              </a:ext>
            </a:extLst>
          </p:cNvPr>
          <p:cNvSpPr>
            <a:spLocks noChangeArrowheads="1"/>
          </p:cNvSpPr>
          <p:nvPr/>
        </p:nvSpPr>
        <p:spPr bwMode="auto">
          <a:xfrm>
            <a:off x="7299325" y="2219325"/>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6" name="Oval 32">
            <a:extLst>
              <a:ext uri="{FF2B5EF4-FFF2-40B4-BE49-F238E27FC236}">
                <a16:creationId xmlns:a16="http://schemas.microsoft.com/office/drawing/2014/main" id="{B34B53EE-873C-1C48-8854-B3F09B259F76}"/>
              </a:ext>
            </a:extLst>
          </p:cNvPr>
          <p:cNvSpPr>
            <a:spLocks noChangeArrowheads="1"/>
          </p:cNvSpPr>
          <p:nvPr/>
        </p:nvSpPr>
        <p:spPr bwMode="auto">
          <a:xfrm>
            <a:off x="7315200" y="2844800"/>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7" name="Oval 33">
            <a:extLst>
              <a:ext uri="{FF2B5EF4-FFF2-40B4-BE49-F238E27FC236}">
                <a16:creationId xmlns:a16="http://schemas.microsoft.com/office/drawing/2014/main" id="{7A8B7EEB-35FF-2943-B5B6-63DB3F67F466}"/>
              </a:ext>
            </a:extLst>
          </p:cNvPr>
          <p:cNvSpPr>
            <a:spLocks noChangeArrowheads="1"/>
          </p:cNvSpPr>
          <p:nvPr/>
        </p:nvSpPr>
        <p:spPr bwMode="auto">
          <a:xfrm>
            <a:off x="7315200" y="4064000"/>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8" name="Oval 34">
            <a:extLst>
              <a:ext uri="{FF2B5EF4-FFF2-40B4-BE49-F238E27FC236}">
                <a16:creationId xmlns:a16="http://schemas.microsoft.com/office/drawing/2014/main" id="{A42C9A24-5B64-C646-A410-0535343853CE}"/>
              </a:ext>
            </a:extLst>
          </p:cNvPr>
          <p:cNvSpPr>
            <a:spLocks noChangeArrowheads="1"/>
          </p:cNvSpPr>
          <p:nvPr/>
        </p:nvSpPr>
        <p:spPr bwMode="auto">
          <a:xfrm>
            <a:off x="7315200" y="4826000"/>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9" name="Line 35">
            <a:extLst>
              <a:ext uri="{FF2B5EF4-FFF2-40B4-BE49-F238E27FC236}">
                <a16:creationId xmlns:a16="http://schemas.microsoft.com/office/drawing/2014/main" id="{17BCE65D-E0DB-0345-9BF9-1BA9B4EF442C}"/>
              </a:ext>
            </a:extLst>
          </p:cNvPr>
          <p:cNvSpPr>
            <a:spLocks noChangeShapeType="1"/>
          </p:cNvSpPr>
          <p:nvPr/>
        </p:nvSpPr>
        <p:spPr bwMode="auto">
          <a:xfrm flipH="1">
            <a:off x="7010400" y="3149600"/>
            <a:ext cx="30480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2740" name="Oval 36">
            <a:extLst>
              <a:ext uri="{FF2B5EF4-FFF2-40B4-BE49-F238E27FC236}">
                <a16:creationId xmlns:a16="http://schemas.microsoft.com/office/drawing/2014/main" id="{C244851B-3542-8546-B3F8-05EBE75B1B2D}"/>
              </a:ext>
            </a:extLst>
          </p:cNvPr>
          <p:cNvSpPr>
            <a:spLocks noChangeArrowheads="1"/>
          </p:cNvSpPr>
          <p:nvPr/>
        </p:nvSpPr>
        <p:spPr bwMode="auto">
          <a:xfrm>
            <a:off x="6477000" y="4216400"/>
            <a:ext cx="1905000" cy="914400"/>
          </a:xfrm>
          <a:prstGeom prst="ellipse">
            <a:avLst/>
          </a:prstGeom>
          <a:noFill/>
          <a:ln w="28575">
            <a:solidFill>
              <a:srgbClr val="336600"/>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1" name="Oval 37">
            <a:extLst>
              <a:ext uri="{FF2B5EF4-FFF2-40B4-BE49-F238E27FC236}">
                <a16:creationId xmlns:a16="http://schemas.microsoft.com/office/drawing/2014/main" id="{B5F8A7C6-9313-0C46-9C7D-AB9035409695}"/>
              </a:ext>
            </a:extLst>
          </p:cNvPr>
          <p:cNvSpPr>
            <a:spLocks noChangeArrowheads="1"/>
          </p:cNvSpPr>
          <p:nvPr/>
        </p:nvSpPr>
        <p:spPr bwMode="auto">
          <a:xfrm>
            <a:off x="762000" y="4292600"/>
            <a:ext cx="1752600" cy="914400"/>
          </a:xfrm>
          <a:prstGeom prst="ellipse">
            <a:avLst/>
          </a:prstGeom>
          <a:noFill/>
          <a:ln w="28575">
            <a:solidFill>
              <a:schemeClr val="hlink"/>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2" name="AutoShape 38">
            <a:extLst>
              <a:ext uri="{FF2B5EF4-FFF2-40B4-BE49-F238E27FC236}">
                <a16:creationId xmlns:a16="http://schemas.microsoft.com/office/drawing/2014/main" id="{F1F14DFE-12D5-5A49-A5D7-D9E72E603D71}"/>
              </a:ext>
            </a:extLst>
          </p:cNvPr>
          <p:cNvSpPr>
            <a:spLocks noChangeArrowheads="1"/>
          </p:cNvSpPr>
          <p:nvPr/>
        </p:nvSpPr>
        <p:spPr bwMode="auto">
          <a:xfrm>
            <a:off x="3886200" y="1549400"/>
            <a:ext cx="1219200" cy="533400"/>
          </a:xfrm>
          <a:prstGeom prst="foldedCorner">
            <a:avLst>
              <a:gd name="adj" fmla="val 12500"/>
            </a:avLst>
          </a:prstGeom>
          <a:noFill/>
          <a:ln w="2857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sz="2000">
                <a:ea typeface="宋体" panose="02010600030101010101" pitchFamily="2" charset="-122"/>
              </a:rPr>
              <a:t>results</a:t>
            </a:r>
          </a:p>
        </p:txBody>
      </p:sp>
      <p:sp>
        <p:nvSpPr>
          <p:cNvPr id="72743" name="Line 39">
            <a:extLst>
              <a:ext uri="{FF2B5EF4-FFF2-40B4-BE49-F238E27FC236}">
                <a16:creationId xmlns:a16="http://schemas.microsoft.com/office/drawing/2014/main" id="{B87F0CB7-412D-F54B-A2A0-A57DBD798D0C}"/>
              </a:ext>
            </a:extLst>
          </p:cNvPr>
          <p:cNvSpPr>
            <a:spLocks noChangeShapeType="1"/>
          </p:cNvSpPr>
          <p:nvPr/>
        </p:nvSpPr>
        <p:spPr bwMode="auto">
          <a:xfrm flipV="1">
            <a:off x="2514600" y="1778000"/>
            <a:ext cx="1371600" cy="2819400"/>
          </a:xfrm>
          <a:prstGeom prst="line">
            <a:avLst/>
          </a:prstGeom>
          <a:noFill/>
          <a:ln w="28575">
            <a:solidFill>
              <a:srgbClr val="CC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2744" name="Line 40">
            <a:extLst>
              <a:ext uri="{FF2B5EF4-FFF2-40B4-BE49-F238E27FC236}">
                <a16:creationId xmlns:a16="http://schemas.microsoft.com/office/drawing/2014/main" id="{5E0F2147-56D3-E54E-BFCB-FCFE19E12D51}"/>
              </a:ext>
            </a:extLst>
          </p:cNvPr>
          <p:cNvSpPr>
            <a:spLocks noChangeShapeType="1"/>
          </p:cNvSpPr>
          <p:nvPr/>
        </p:nvSpPr>
        <p:spPr bwMode="auto">
          <a:xfrm flipH="1" flipV="1">
            <a:off x="5105400" y="1778000"/>
            <a:ext cx="1371600" cy="2895600"/>
          </a:xfrm>
          <a:prstGeom prst="line">
            <a:avLst/>
          </a:prstGeom>
          <a:noFill/>
          <a:ln w="28575">
            <a:solidFill>
              <a:srgbClr val="CC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2745" name="Oval 41">
            <a:extLst>
              <a:ext uri="{FF2B5EF4-FFF2-40B4-BE49-F238E27FC236}">
                <a16:creationId xmlns:a16="http://schemas.microsoft.com/office/drawing/2014/main" id="{DA2B62E3-A075-BD49-AD22-9D6B587E7FF0}"/>
              </a:ext>
            </a:extLst>
          </p:cNvPr>
          <p:cNvSpPr>
            <a:spLocks noChangeArrowheads="1"/>
          </p:cNvSpPr>
          <p:nvPr/>
        </p:nvSpPr>
        <p:spPr bwMode="auto">
          <a:xfrm>
            <a:off x="7300913" y="4826000"/>
            <a:ext cx="152400" cy="152400"/>
          </a:xfrm>
          <a:prstGeom prst="ellipse">
            <a:avLst/>
          </a:prstGeom>
          <a:solidFill>
            <a:srgbClr val="3366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6" name="Line 42">
            <a:extLst>
              <a:ext uri="{FF2B5EF4-FFF2-40B4-BE49-F238E27FC236}">
                <a16:creationId xmlns:a16="http://schemas.microsoft.com/office/drawing/2014/main" id="{CF041F59-3758-5C45-B086-3415B16137AE}"/>
              </a:ext>
            </a:extLst>
          </p:cNvPr>
          <p:cNvSpPr>
            <a:spLocks noChangeShapeType="1"/>
          </p:cNvSpPr>
          <p:nvPr/>
        </p:nvSpPr>
        <p:spPr bwMode="auto">
          <a:xfrm>
            <a:off x="7392988" y="4292600"/>
            <a:ext cx="0" cy="3810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2747" name="Text Box 43">
            <a:extLst>
              <a:ext uri="{FF2B5EF4-FFF2-40B4-BE49-F238E27FC236}">
                <a16:creationId xmlns:a16="http://schemas.microsoft.com/office/drawing/2014/main" id="{1F0D6A23-5076-0A4A-8A26-4FDB78C08AC6}"/>
              </a:ext>
            </a:extLst>
          </p:cNvPr>
          <p:cNvSpPr txBox="1">
            <a:spLocks noChangeArrowheads="1"/>
          </p:cNvSpPr>
          <p:nvPr/>
        </p:nvSpPr>
        <p:spPr bwMode="auto">
          <a:xfrm>
            <a:off x="7385050" y="4306888"/>
            <a:ext cx="4492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i="1">
                <a:ea typeface="宋体" panose="02010600030101010101" pitchFamily="2" charset="-122"/>
              </a:rPr>
              <a:t>π</a:t>
            </a:r>
            <a:r>
              <a:rPr lang="en-US" altLang="zh-CN" sz="2000" i="1" baseline="-25000">
                <a:ea typeface="宋体" panose="02010600030101010101" pitchFamily="2" charset="-122"/>
              </a:rPr>
              <a:t>i</a:t>
            </a:r>
          </a:p>
        </p:txBody>
      </p:sp>
      <p:sp>
        <p:nvSpPr>
          <p:cNvPr id="72748" name="Text Box 44">
            <a:extLst>
              <a:ext uri="{FF2B5EF4-FFF2-40B4-BE49-F238E27FC236}">
                <a16:creationId xmlns:a16="http://schemas.microsoft.com/office/drawing/2014/main" id="{1BC054AB-3AB9-7F4B-A133-58E18B64B343}"/>
              </a:ext>
            </a:extLst>
          </p:cNvPr>
          <p:cNvSpPr txBox="1">
            <a:spLocks noChangeArrowheads="1"/>
          </p:cNvSpPr>
          <p:nvPr/>
        </p:nvSpPr>
        <p:spPr bwMode="auto">
          <a:xfrm>
            <a:off x="307975" y="1533525"/>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b="1" i="1">
                <a:ea typeface="宋体" panose="02010600030101010101" pitchFamily="2" charset="-122"/>
              </a:rPr>
              <a:t>Q</a:t>
            </a:r>
            <a:r>
              <a:rPr lang="en-US" altLang="zh-CN" sz="2000" b="1" i="1" baseline="-25000">
                <a:ea typeface="宋体" panose="02010600030101010101" pitchFamily="2" charset="-122"/>
              </a:rPr>
              <a:t>search</a:t>
            </a:r>
          </a:p>
        </p:txBody>
      </p:sp>
      <p:sp>
        <p:nvSpPr>
          <p:cNvPr id="72749" name="Text Box 45">
            <a:extLst>
              <a:ext uri="{FF2B5EF4-FFF2-40B4-BE49-F238E27FC236}">
                <a16:creationId xmlns:a16="http://schemas.microsoft.com/office/drawing/2014/main" id="{3677D275-D79E-9545-8BE5-9960FABA8803}"/>
              </a:ext>
            </a:extLst>
          </p:cNvPr>
          <p:cNvSpPr txBox="1">
            <a:spLocks noChangeArrowheads="1"/>
          </p:cNvSpPr>
          <p:nvPr/>
        </p:nvSpPr>
        <p:spPr bwMode="auto">
          <a:xfrm>
            <a:off x="6172200" y="1574800"/>
            <a:ext cx="404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b="1" i="1">
                <a:ea typeface="宋体" panose="02010600030101010101" pitchFamily="2" charset="-122"/>
              </a:rPr>
              <a:t>Л</a:t>
            </a:r>
            <a:r>
              <a:rPr lang="en-US" altLang="zh-CN">
                <a:ea typeface="宋体" panose="02010600030101010101" pitchFamily="2" charset="-122"/>
              </a:rPr>
              <a:t> </a:t>
            </a:r>
          </a:p>
        </p:txBody>
      </p:sp>
      <p:sp>
        <p:nvSpPr>
          <p:cNvPr id="72750" name="Text Box 46">
            <a:extLst>
              <a:ext uri="{FF2B5EF4-FFF2-40B4-BE49-F238E27FC236}">
                <a16:creationId xmlns:a16="http://schemas.microsoft.com/office/drawing/2014/main" id="{9CC8D732-DA35-D94E-9228-45BA7F2B5414}"/>
              </a:ext>
            </a:extLst>
          </p:cNvPr>
          <p:cNvSpPr txBox="1">
            <a:spLocks noChangeArrowheads="1"/>
          </p:cNvSpPr>
          <p:nvPr/>
        </p:nvSpPr>
        <p:spPr bwMode="auto">
          <a:xfrm rot="-3800736">
            <a:off x="2008982" y="2731293"/>
            <a:ext cx="3238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zh-CN" i="1">
                <a:ea typeface="宋体" panose="02010600030101010101" pitchFamily="2" charset="-122"/>
              </a:rPr>
              <a:t>query</a:t>
            </a:r>
            <a:r>
              <a:rPr lang="en-US" altLang="zh-CN" i="1" baseline="-25000">
                <a:ea typeface="宋体" panose="02010600030101010101" pitchFamily="2" charset="-122"/>
              </a:rPr>
              <a:t>i</a:t>
            </a:r>
            <a:r>
              <a:rPr lang="en-US" altLang="zh-CN" i="1">
                <a:ea typeface="宋体" panose="02010600030101010101" pitchFamily="2" charset="-122"/>
              </a:rPr>
              <a:t> =</a:t>
            </a:r>
            <a:r>
              <a:rPr lang="en-US" altLang="zh-CN">
                <a:ea typeface="宋体" panose="02010600030101010101" pitchFamily="2" charset="-122"/>
              </a:rPr>
              <a:t> </a:t>
            </a:r>
            <a:r>
              <a:rPr lang="en-US" altLang="zh-CN" i="1">
                <a:ea typeface="宋体" panose="02010600030101010101" pitchFamily="2" charset="-122"/>
              </a:rPr>
              <a:t>OP</a:t>
            </a:r>
            <a:r>
              <a:rPr lang="en-US" altLang="zh-CN" i="1" baseline="-25000">
                <a:ea typeface="宋体" panose="02010600030101010101" pitchFamily="2" charset="-122"/>
              </a:rPr>
              <a:t>s</a:t>
            </a:r>
            <a:r>
              <a:rPr lang="en-US" altLang="zh-CN" i="1" baseline="30000">
                <a:ea typeface="宋体" panose="02010600030101010101" pitchFamily="2" charset="-122"/>
              </a:rPr>
              <a:t>-1</a:t>
            </a:r>
            <a:r>
              <a:rPr lang="en-US" altLang="zh-CN">
                <a:ea typeface="宋体" panose="02010600030101010101" pitchFamily="2" charset="-122"/>
              </a:rPr>
              <a:t> </a:t>
            </a:r>
            <a:r>
              <a:rPr lang="en-US" altLang="zh-CN" i="1">
                <a:ea typeface="宋体" panose="02010600030101010101" pitchFamily="2" charset="-122"/>
              </a:rPr>
              <a:t>(results)</a:t>
            </a:r>
          </a:p>
        </p:txBody>
      </p:sp>
      <p:sp>
        <p:nvSpPr>
          <p:cNvPr id="72751" name="Text Box 47">
            <a:extLst>
              <a:ext uri="{FF2B5EF4-FFF2-40B4-BE49-F238E27FC236}">
                <a16:creationId xmlns:a16="http://schemas.microsoft.com/office/drawing/2014/main" id="{F2ABD2C1-46E7-E648-B2B9-48E70F5B4F13}"/>
              </a:ext>
            </a:extLst>
          </p:cNvPr>
          <p:cNvSpPr txBox="1">
            <a:spLocks noChangeArrowheads="1"/>
          </p:cNvSpPr>
          <p:nvPr/>
        </p:nvSpPr>
        <p:spPr bwMode="auto">
          <a:xfrm rot="25536628">
            <a:off x="4338637" y="3155951"/>
            <a:ext cx="24241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zh-CN" i="1">
                <a:ea typeface="宋体" panose="02010600030101010101" pitchFamily="2" charset="-122"/>
              </a:rPr>
              <a:t>π</a:t>
            </a:r>
            <a:r>
              <a:rPr lang="en-US" altLang="zh-CN" i="1" baseline="-25000">
                <a:ea typeface="宋体" panose="02010600030101010101" pitchFamily="2" charset="-122"/>
              </a:rPr>
              <a:t>i</a:t>
            </a:r>
            <a:r>
              <a:rPr lang="en-US" altLang="zh-CN">
                <a:ea typeface="宋体" panose="02010600030101010101" pitchFamily="2" charset="-122"/>
              </a:rPr>
              <a:t> </a:t>
            </a:r>
            <a:r>
              <a:rPr lang="en-US" altLang="zh-CN" i="1">
                <a:ea typeface="宋体" panose="02010600030101010101" pitchFamily="2" charset="-122"/>
              </a:rPr>
              <a:t>=</a:t>
            </a:r>
            <a:r>
              <a:rPr lang="en-US" altLang="zh-CN">
                <a:ea typeface="宋体" panose="02010600030101010101" pitchFamily="2" charset="-122"/>
              </a:rPr>
              <a:t>  </a:t>
            </a:r>
            <a:r>
              <a:rPr lang="en-US" altLang="zh-CN" i="1">
                <a:ea typeface="宋体" panose="02010600030101010101" pitchFamily="2" charset="-122"/>
              </a:rPr>
              <a:t>OP</a:t>
            </a:r>
            <a:r>
              <a:rPr lang="en-US" altLang="zh-CN" i="1" baseline="-25000">
                <a:ea typeface="宋体" panose="02010600030101010101" pitchFamily="2" charset="-122"/>
              </a:rPr>
              <a:t>b</a:t>
            </a:r>
            <a:r>
              <a:rPr lang="en-US" altLang="zh-CN" i="1" baseline="30000">
                <a:ea typeface="宋体" panose="02010600030101010101" pitchFamily="2" charset="-122"/>
              </a:rPr>
              <a:t>-1</a:t>
            </a:r>
            <a:r>
              <a:rPr lang="en-US" altLang="zh-CN">
                <a:ea typeface="宋体" panose="02010600030101010101" pitchFamily="2" charset="-122"/>
              </a:rPr>
              <a:t> </a:t>
            </a:r>
            <a:r>
              <a:rPr lang="en-US" altLang="zh-CN" i="1">
                <a:ea typeface="宋体" panose="02010600030101010101" pitchFamily="2" charset="-122"/>
              </a:rPr>
              <a:t>(results)</a:t>
            </a:r>
          </a:p>
        </p:txBody>
      </p:sp>
      <p:sp>
        <p:nvSpPr>
          <p:cNvPr id="72752" name="Text Box 48">
            <a:extLst>
              <a:ext uri="{FF2B5EF4-FFF2-40B4-BE49-F238E27FC236}">
                <a16:creationId xmlns:a16="http://schemas.microsoft.com/office/drawing/2014/main" id="{5FE94F80-251C-2149-BD10-3D1A569353A1}"/>
              </a:ext>
            </a:extLst>
          </p:cNvPr>
          <p:cNvSpPr txBox="1">
            <a:spLocks noChangeArrowheads="1"/>
          </p:cNvSpPr>
          <p:nvPr/>
        </p:nvSpPr>
        <p:spPr bwMode="auto">
          <a:xfrm>
            <a:off x="3924300" y="4916488"/>
            <a:ext cx="1409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zh-CN" i="1">
                <a:ea typeface="宋体" panose="02010600030101010101" pitchFamily="2" charset="-122"/>
              </a:rPr>
              <a:t>query</a:t>
            </a:r>
            <a:r>
              <a:rPr lang="en-US" altLang="zh-CN" i="1" baseline="-25000">
                <a:ea typeface="宋体" panose="02010600030101010101" pitchFamily="2" charset="-122"/>
              </a:rPr>
              <a:t>i</a:t>
            </a:r>
            <a:r>
              <a:rPr lang="en-US" altLang="zh-CN">
                <a:ea typeface="宋体" panose="02010600030101010101" pitchFamily="2" charset="-122"/>
              </a:rPr>
              <a:t> </a:t>
            </a:r>
            <a:r>
              <a:rPr lang="en-US" altLang="zh-CN" i="1">
                <a:ea typeface="宋体" panose="02010600030101010101" pitchFamily="2" charset="-122"/>
              </a:rPr>
              <a:t>=</a:t>
            </a:r>
            <a:r>
              <a:rPr lang="en-US" altLang="zh-CN">
                <a:ea typeface="宋体" panose="02010600030101010101" pitchFamily="2" charset="-122"/>
              </a:rPr>
              <a:t> </a:t>
            </a:r>
            <a:r>
              <a:rPr lang="en-US" altLang="zh-CN" i="1">
                <a:ea typeface="宋体" panose="02010600030101010101" pitchFamily="2" charset="-122"/>
              </a:rPr>
              <a:t>π</a:t>
            </a:r>
            <a:r>
              <a:rPr lang="en-US" altLang="zh-CN" i="1" baseline="-25000">
                <a:ea typeface="宋体" panose="02010600030101010101" pitchFamily="2" charset="-122"/>
              </a:rPr>
              <a:t>i</a:t>
            </a:r>
          </a:p>
        </p:txBody>
      </p:sp>
      <p:sp>
        <p:nvSpPr>
          <p:cNvPr id="72753" name="AutoShape 49">
            <a:extLst>
              <a:ext uri="{FF2B5EF4-FFF2-40B4-BE49-F238E27FC236}">
                <a16:creationId xmlns:a16="http://schemas.microsoft.com/office/drawing/2014/main" id="{C1C71433-CE75-8942-BB9F-61D9108375DC}"/>
              </a:ext>
            </a:extLst>
          </p:cNvPr>
          <p:cNvSpPr>
            <a:spLocks noChangeArrowheads="1"/>
          </p:cNvSpPr>
          <p:nvPr/>
        </p:nvSpPr>
        <p:spPr bwMode="auto">
          <a:xfrm>
            <a:off x="2514600" y="4597400"/>
            <a:ext cx="3962400" cy="457200"/>
          </a:xfrm>
          <a:prstGeom prst="leftRightArrow">
            <a:avLst>
              <a:gd name="adj1" fmla="val 50000"/>
              <a:gd name="adj2" fmla="val 173333"/>
            </a:avLst>
          </a:prstGeom>
          <a:solidFill>
            <a:srgbClr val="FF00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4" name="AutoShape 50">
            <a:extLst>
              <a:ext uri="{FF2B5EF4-FFF2-40B4-BE49-F238E27FC236}">
                <a16:creationId xmlns:a16="http://schemas.microsoft.com/office/drawing/2014/main" id="{D6C1753F-5F13-2645-B44E-C1EC2C444995}"/>
              </a:ext>
            </a:extLst>
          </p:cNvPr>
          <p:cNvSpPr>
            <a:spLocks noChangeArrowheads="1"/>
          </p:cNvSpPr>
          <p:nvPr/>
        </p:nvSpPr>
        <p:spPr bwMode="auto">
          <a:xfrm>
            <a:off x="5372100" y="850900"/>
            <a:ext cx="457200" cy="152400"/>
          </a:xfrm>
          <a:prstGeom prst="leftRightArrow">
            <a:avLst>
              <a:gd name="adj1" fmla="val 50000"/>
              <a:gd name="adj2" fmla="val 60000"/>
            </a:avLst>
          </a:prstGeom>
          <a:noFill/>
          <a:ln w="2857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953056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566B409-D52F-EB46-8839-D8B4825E23E6}"/>
              </a:ext>
            </a:extLst>
          </p:cNvPr>
          <p:cNvSpPr>
            <a:spLocks noChangeArrowheads="1"/>
          </p:cNvSpPr>
          <p:nvPr/>
        </p:nvSpPr>
        <p:spPr bwMode="auto">
          <a:xfrm>
            <a:off x="0" y="381000"/>
            <a:ext cx="9067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200" dirty="0">
                <a:ea typeface="宋体" panose="02010600030101010101" pitchFamily="2" charset="-122"/>
              </a:rPr>
              <a:t>Lemma 3: switch from browsing to searching; special case: query refinement/expansion</a:t>
            </a:r>
          </a:p>
        </p:txBody>
      </p:sp>
      <p:sp>
        <p:nvSpPr>
          <p:cNvPr id="73731" name="Text Box 3">
            <a:extLst>
              <a:ext uri="{FF2B5EF4-FFF2-40B4-BE49-F238E27FC236}">
                <a16:creationId xmlns:a16="http://schemas.microsoft.com/office/drawing/2014/main" id="{022FCA6C-56B0-5544-9BB3-0E1B6659D12E}"/>
              </a:ext>
            </a:extLst>
          </p:cNvPr>
          <p:cNvSpPr txBox="1">
            <a:spLocks noChangeArrowheads="1"/>
          </p:cNvSpPr>
          <p:nvPr/>
        </p:nvSpPr>
        <p:spPr bwMode="auto">
          <a:xfrm>
            <a:off x="1465263" y="3563938"/>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73732" name="Rectangle 4">
            <a:extLst>
              <a:ext uri="{FF2B5EF4-FFF2-40B4-BE49-F238E27FC236}">
                <a16:creationId xmlns:a16="http://schemas.microsoft.com/office/drawing/2014/main" id="{B049B548-CCF1-C140-9C69-043D5323A495}"/>
              </a:ext>
            </a:extLst>
          </p:cNvPr>
          <p:cNvSpPr>
            <a:spLocks noChangeArrowheads="1"/>
          </p:cNvSpPr>
          <p:nvPr/>
        </p:nvSpPr>
        <p:spPr bwMode="auto">
          <a:xfrm>
            <a:off x="550863" y="1676400"/>
            <a:ext cx="2362200" cy="4495800"/>
          </a:xfrm>
          <a:prstGeom prst="rect">
            <a:avLst/>
          </a:prstGeom>
          <a:noFill/>
          <a:ln w="28575">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3" name="Line 5">
            <a:extLst>
              <a:ext uri="{FF2B5EF4-FFF2-40B4-BE49-F238E27FC236}">
                <a16:creationId xmlns:a16="http://schemas.microsoft.com/office/drawing/2014/main" id="{672A82E7-A97A-654C-A016-8ADFB2E7F1C8}"/>
              </a:ext>
            </a:extLst>
          </p:cNvPr>
          <p:cNvSpPr>
            <a:spLocks noChangeShapeType="1"/>
          </p:cNvSpPr>
          <p:nvPr/>
        </p:nvSpPr>
        <p:spPr bwMode="auto">
          <a:xfrm>
            <a:off x="1731963" y="255905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34" name="Line 6">
            <a:extLst>
              <a:ext uri="{FF2B5EF4-FFF2-40B4-BE49-F238E27FC236}">
                <a16:creationId xmlns:a16="http://schemas.microsoft.com/office/drawing/2014/main" id="{00C2BF95-EF17-584E-9594-E16FDF1FE064}"/>
              </a:ext>
            </a:extLst>
          </p:cNvPr>
          <p:cNvSpPr>
            <a:spLocks noChangeShapeType="1"/>
          </p:cNvSpPr>
          <p:nvPr/>
        </p:nvSpPr>
        <p:spPr bwMode="auto">
          <a:xfrm>
            <a:off x="1731963" y="4492625"/>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35" name="Text Box 7">
            <a:extLst>
              <a:ext uri="{FF2B5EF4-FFF2-40B4-BE49-F238E27FC236}">
                <a16:creationId xmlns:a16="http://schemas.microsoft.com/office/drawing/2014/main" id="{B2D3544E-5E1D-294B-ABC6-7C836F6D5A37}"/>
              </a:ext>
            </a:extLst>
          </p:cNvPr>
          <p:cNvSpPr txBox="1">
            <a:spLocks noChangeArrowheads="1"/>
          </p:cNvSpPr>
          <p:nvPr/>
        </p:nvSpPr>
        <p:spPr bwMode="auto">
          <a:xfrm>
            <a:off x="1465263" y="54991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73736" name="Line 8">
            <a:extLst>
              <a:ext uri="{FF2B5EF4-FFF2-40B4-BE49-F238E27FC236}">
                <a16:creationId xmlns:a16="http://schemas.microsoft.com/office/drawing/2014/main" id="{AF277DA5-A558-3F40-898A-2658FB238062}"/>
              </a:ext>
            </a:extLst>
          </p:cNvPr>
          <p:cNvSpPr>
            <a:spLocks noChangeShapeType="1"/>
          </p:cNvSpPr>
          <p:nvPr/>
        </p:nvSpPr>
        <p:spPr bwMode="auto">
          <a:xfrm>
            <a:off x="1731963" y="534670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37" name="Line 9">
            <a:extLst>
              <a:ext uri="{FF2B5EF4-FFF2-40B4-BE49-F238E27FC236}">
                <a16:creationId xmlns:a16="http://schemas.microsoft.com/office/drawing/2014/main" id="{A91B0871-0D69-7D4B-9BC1-6F45A64B2712}"/>
              </a:ext>
            </a:extLst>
          </p:cNvPr>
          <p:cNvSpPr>
            <a:spLocks noChangeShapeType="1"/>
          </p:cNvSpPr>
          <p:nvPr/>
        </p:nvSpPr>
        <p:spPr bwMode="auto">
          <a:xfrm>
            <a:off x="1731963" y="335280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38" name="Oval 10">
            <a:extLst>
              <a:ext uri="{FF2B5EF4-FFF2-40B4-BE49-F238E27FC236}">
                <a16:creationId xmlns:a16="http://schemas.microsoft.com/office/drawing/2014/main" id="{ECEA228C-9C49-CA40-ABEF-685124C8D86B}"/>
              </a:ext>
            </a:extLst>
          </p:cNvPr>
          <p:cNvSpPr>
            <a:spLocks noChangeArrowheads="1"/>
          </p:cNvSpPr>
          <p:nvPr/>
        </p:nvSpPr>
        <p:spPr bwMode="auto">
          <a:xfrm>
            <a:off x="1639888" y="2422525"/>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9" name="Oval 11">
            <a:extLst>
              <a:ext uri="{FF2B5EF4-FFF2-40B4-BE49-F238E27FC236}">
                <a16:creationId xmlns:a16="http://schemas.microsoft.com/office/drawing/2014/main" id="{9E6DE982-44CE-6B4C-A397-A2EA3B3DCD47}"/>
              </a:ext>
            </a:extLst>
          </p:cNvPr>
          <p:cNvSpPr>
            <a:spLocks noChangeArrowheads="1"/>
          </p:cNvSpPr>
          <p:nvPr/>
        </p:nvSpPr>
        <p:spPr bwMode="auto">
          <a:xfrm>
            <a:off x="1655763" y="3048000"/>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0" name="Oval 12">
            <a:extLst>
              <a:ext uri="{FF2B5EF4-FFF2-40B4-BE49-F238E27FC236}">
                <a16:creationId xmlns:a16="http://schemas.microsoft.com/office/drawing/2014/main" id="{093C141C-E73D-2743-AFD4-AF219C733ECB}"/>
              </a:ext>
            </a:extLst>
          </p:cNvPr>
          <p:cNvSpPr>
            <a:spLocks noChangeArrowheads="1"/>
          </p:cNvSpPr>
          <p:nvPr/>
        </p:nvSpPr>
        <p:spPr bwMode="auto">
          <a:xfrm>
            <a:off x="1655763" y="4267200"/>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1" name="Oval 13">
            <a:extLst>
              <a:ext uri="{FF2B5EF4-FFF2-40B4-BE49-F238E27FC236}">
                <a16:creationId xmlns:a16="http://schemas.microsoft.com/office/drawing/2014/main" id="{59641AB5-C908-AA45-AD4D-F337FBADD944}"/>
              </a:ext>
            </a:extLst>
          </p:cNvPr>
          <p:cNvSpPr>
            <a:spLocks noChangeArrowheads="1"/>
          </p:cNvSpPr>
          <p:nvPr/>
        </p:nvSpPr>
        <p:spPr bwMode="auto">
          <a:xfrm>
            <a:off x="1655763" y="5029200"/>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2" name="Line 14">
            <a:extLst>
              <a:ext uri="{FF2B5EF4-FFF2-40B4-BE49-F238E27FC236}">
                <a16:creationId xmlns:a16="http://schemas.microsoft.com/office/drawing/2014/main" id="{11780CF5-7C7C-8743-B335-71324116E936}"/>
              </a:ext>
            </a:extLst>
          </p:cNvPr>
          <p:cNvSpPr>
            <a:spLocks noChangeShapeType="1"/>
          </p:cNvSpPr>
          <p:nvPr/>
        </p:nvSpPr>
        <p:spPr bwMode="auto">
          <a:xfrm flipH="1">
            <a:off x="1350963" y="3352800"/>
            <a:ext cx="30480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43" name="Oval 15">
            <a:extLst>
              <a:ext uri="{FF2B5EF4-FFF2-40B4-BE49-F238E27FC236}">
                <a16:creationId xmlns:a16="http://schemas.microsoft.com/office/drawing/2014/main" id="{33EFE770-1732-EF48-B2CD-51AFC3003B94}"/>
              </a:ext>
            </a:extLst>
          </p:cNvPr>
          <p:cNvSpPr>
            <a:spLocks noChangeArrowheads="1"/>
          </p:cNvSpPr>
          <p:nvPr/>
        </p:nvSpPr>
        <p:spPr bwMode="auto">
          <a:xfrm>
            <a:off x="741363" y="4419600"/>
            <a:ext cx="1849437" cy="914400"/>
          </a:xfrm>
          <a:prstGeom prst="ellipse">
            <a:avLst/>
          </a:prstGeom>
          <a:noFill/>
          <a:ln w="28575">
            <a:solidFill>
              <a:srgbClr val="336600"/>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4" name="Line 16">
            <a:extLst>
              <a:ext uri="{FF2B5EF4-FFF2-40B4-BE49-F238E27FC236}">
                <a16:creationId xmlns:a16="http://schemas.microsoft.com/office/drawing/2014/main" id="{5AFDB49E-0FD2-8F4E-BF29-1240FBEB1759}"/>
              </a:ext>
            </a:extLst>
          </p:cNvPr>
          <p:cNvSpPr>
            <a:spLocks noChangeShapeType="1"/>
          </p:cNvSpPr>
          <p:nvPr/>
        </p:nvSpPr>
        <p:spPr bwMode="auto">
          <a:xfrm>
            <a:off x="1731963" y="4495800"/>
            <a:ext cx="0" cy="3810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45" name="Text Box 17">
            <a:extLst>
              <a:ext uri="{FF2B5EF4-FFF2-40B4-BE49-F238E27FC236}">
                <a16:creationId xmlns:a16="http://schemas.microsoft.com/office/drawing/2014/main" id="{8BA474E2-9104-514C-9BD1-A2712224222C}"/>
              </a:ext>
            </a:extLst>
          </p:cNvPr>
          <p:cNvSpPr txBox="1">
            <a:spLocks noChangeArrowheads="1"/>
          </p:cNvSpPr>
          <p:nvPr/>
        </p:nvSpPr>
        <p:spPr bwMode="auto">
          <a:xfrm>
            <a:off x="1731963" y="4521200"/>
            <a:ext cx="4365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i="1">
                <a:ea typeface="宋体" panose="02010600030101010101" pitchFamily="2" charset="-122"/>
              </a:rPr>
              <a:t>π</a:t>
            </a:r>
            <a:r>
              <a:rPr lang="en-US" altLang="zh-CN">
                <a:ea typeface="宋体" panose="02010600030101010101" pitchFamily="2" charset="-122"/>
              </a:rPr>
              <a:t> </a:t>
            </a:r>
            <a:r>
              <a:rPr lang="en-US" altLang="zh-CN" sz="2000" i="1" baseline="-25000">
                <a:ea typeface="宋体" panose="02010600030101010101" pitchFamily="2" charset="-122"/>
              </a:rPr>
              <a:t>i</a:t>
            </a:r>
          </a:p>
        </p:txBody>
      </p:sp>
      <p:sp>
        <p:nvSpPr>
          <p:cNvPr id="73746" name="Text Box 18">
            <a:extLst>
              <a:ext uri="{FF2B5EF4-FFF2-40B4-BE49-F238E27FC236}">
                <a16:creationId xmlns:a16="http://schemas.microsoft.com/office/drawing/2014/main" id="{934F1177-4633-7A4C-91A4-07F509E282F1}"/>
              </a:ext>
            </a:extLst>
          </p:cNvPr>
          <p:cNvSpPr txBox="1">
            <a:spLocks noChangeArrowheads="1"/>
          </p:cNvSpPr>
          <p:nvPr/>
        </p:nvSpPr>
        <p:spPr bwMode="auto">
          <a:xfrm>
            <a:off x="512763" y="1778000"/>
            <a:ext cx="4048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b="1" i="1">
                <a:ea typeface="宋体" panose="02010600030101010101" pitchFamily="2" charset="-122"/>
              </a:rPr>
              <a:t>Л</a:t>
            </a:r>
            <a:r>
              <a:rPr lang="en-US" altLang="zh-CN">
                <a:ea typeface="宋体" panose="02010600030101010101" pitchFamily="2" charset="-122"/>
              </a:rPr>
              <a:t> </a:t>
            </a:r>
          </a:p>
        </p:txBody>
      </p:sp>
      <p:grpSp>
        <p:nvGrpSpPr>
          <p:cNvPr id="73747" name="Group 19">
            <a:extLst>
              <a:ext uri="{FF2B5EF4-FFF2-40B4-BE49-F238E27FC236}">
                <a16:creationId xmlns:a16="http://schemas.microsoft.com/office/drawing/2014/main" id="{746A9827-A7E7-064D-BE8E-87D689229793}"/>
              </a:ext>
            </a:extLst>
          </p:cNvPr>
          <p:cNvGrpSpPr>
            <a:grpSpLocks/>
          </p:cNvGrpSpPr>
          <p:nvPr/>
        </p:nvGrpSpPr>
        <p:grpSpPr bwMode="auto">
          <a:xfrm>
            <a:off x="7065963" y="2044700"/>
            <a:ext cx="1066800" cy="381000"/>
            <a:chOff x="2352" y="960"/>
            <a:chExt cx="576" cy="240"/>
          </a:xfrm>
        </p:grpSpPr>
        <p:sp>
          <p:nvSpPr>
            <p:cNvPr id="73748" name="Rectangle 20">
              <a:extLst>
                <a:ext uri="{FF2B5EF4-FFF2-40B4-BE49-F238E27FC236}">
                  <a16:creationId xmlns:a16="http://schemas.microsoft.com/office/drawing/2014/main" id="{3160F6C2-AC21-E34D-80C5-9411F5FBBC1A}"/>
                </a:ext>
              </a:extLst>
            </p:cNvPr>
            <p:cNvSpPr>
              <a:spLocks noChangeArrowheads="1"/>
            </p:cNvSpPr>
            <p:nvPr/>
          </p:nvSpPr>
          <p:spPr bwMode="auto">
            <a:xfrm>
              <a:off x="2352" y="960"/>
              <a:ext cx="576"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9" name="Text Box 21">
              <a:extLst>
                <a:ext uri="{FF2B5EF4-FFF2-40B4-BE49-F238E27FC236}">
                  <a16:creationId xmlns:a16="http://schemas.microsoft.com/office/drawing/2014/main" id="{715C04C3-3FB9-C64A-BA06-655BAE0CD8E3}"/>
                </a:ext>
              </a:extLst>
            </p:cNvPr>
            <p:cNvSpPr txBox="1">
              <a:spLocks noChangeArrowheads="1"/>
            </p:cNvSpPr>
            <p:nvPr/>
          </p:nvSpPr>
          <p:spPr bwMode="auto">
            <a:xfrm>
              <a:off x="2352" y="964"/>
              <a:ext cx="5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i="1">
                  <a:ea typeface="宋体" panose="02010600030101010101" pitchFamily="2" charset="-122"/>
                </a:rPr>
                <a:t>query</a:t>
              </a:r>
              <a:r>
                <a:rPr lang="en-US" altLang="zh-CN" i="1" baseline="-25000">
                  <a:ea typeface="宋体" panose="02010600030101010101" pitchFamily="2" charset="-122"/>
                </a:rPr>
                <a:t>0</a:t>
              </a:r>
            </a:p>
          </p:txBody>
        </p:sp>
      </p:grpSp>
      <p:grpSp>
        <p:nvGrpSpPr>
          <p:cNvPr id="73750" name="Group 22">
            <a:extLst>
              <a:ext uri="{FF2B5EF4-FFF2-40B4-BE49-F238E27FC236}">
                <a16:creationId xmlns:a16="http://schemas.microsoft.com/office/drawing/2014/main" id="{B21DE241-0E17-6243-B5F2-0BF46AAAF558}"/>
              </a:ext>
            </a:extLst>
          </p:cNvPr>
          <p:cNvGrpSpPr>
            <a:grpSpLocks/>
          </p:cNvGrpSpPr>
          <p:nvPr/>
        </p:nvGrpSpPr>
        <p:grpSpPr bwMode="auto">
          <a:xfrm>
            <a:off x="7065963" y="2897188"/>
            <a:ext cx="1066800" cy="381000"/>
            <a:chOff x="2352" y="960"/>
            <a:chExt cx="576" cy="240"/>
          </a:xfrm>
        </p:grpSpPr>
        <p:sp>
          <p:nvSpPr>
            <p:cNvPr id="73751" name="Rectangle 23">
              <a:extLst>
                <a:ext uri="{FF2B5EF4-FFF2-40B4-BE49-F238E27FC236}">
                  <a16:creationId xmlns:a16="http://schemas.microsoft.com/office/drawing/2014/main" id="{F645F103-E3EC-CD40-A3F4-D0DB70885853}"/>
                </a:ext>
              </a:extLst>
            </p:cNvPr>
            <p:cNvSpPr>
              <a:spLocks noChangeArrowheads="1"/>
            </p:cNvSpPr>
            <p:nvPr/>
          </p:nvSpPr>
          <p:spPr bwMode="auto">
            <a:xfrm>
              <a:off x="2352" y="960"/>
              <a:ext cx="576"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2" name="Text Box 24">
              <a:extLst>
                <a:ext uri="{FF2B5EF4-FFF2-40B4-BE49-F238E27FC236}">
                  <a16:creationId xmlns:a16="http://schemas.microsoft.com/office/drawing/2014/main" id="{2BB806D8-C062-2948-B6E6-C684CB79BE22}"/>
                </a:ext>
              </a:extLst>
            </p:cNvPr>
            <p:cNvSpPr txBox="1">
              <a:spLocks noChangeArrowheads="1"/>
            </p:cNvSpPr>
            <p:nvPr/>
          </p:nvSpPr>
          <p:spPr bwMode="auto">
            <a:xfrm>
              <a:off x="2352" y="964"/>
              <a:ext cx="5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i="1">
                  <a:ea typeface="宋体" panose="02010600030101010101" pitchFamily="2" charset="-122"/>
                </a:rPr>
                <a:t>query</a:t>
              </a:r>
              <a:r>
                <a:rPr lang="en-US" altLang="zh-CN" i="1" baseline="-25000">
                  <a:ea typeface="宋体" panose="02010600030101010101" pitchFamily="2" charset="-122"/>
                </a:rPr>
                <a:t>1</a:t>
              </a:r>
            </a:p>
          </p:txBody>
        </p:sp>
      </p:grpSp>
      <p:grpSp>
        <p:nvGrpSpPr>
          <p:cNvPr id="73753" name="Group 25">
            <a:extLst>
              <a:ext uri="{FF2B5EF4-FFF2-40B4-BE49-F238E27FC236}">
                <a16:creationId xmlns:a16="http://schemas.microsoft.com/office/drawing/2014/main" id="{A7BD2FA2-3C25-F148-B548-525BE445172A}"/>
              </a:ext>
            </a:extLst>
          </p:cNvPr>
          <p:cNvGrpSpPr>
            <a:grpSpLocks/>
          </p:cNvGrpSpPr>
          <p:nvPr/>
        </p:nvGrpSpPr>
        <p:grpSpPr bwMode="auto">
          <a:xfrm>
            <a:off x="7065963" y="4830763"/>
            <a:ext cx="1066800" cy="381000"/>
            <a:chOff x="2352" y="960"/>
            <a:chExt cx="576" cy="240"/>
          </a:xfrm>
        </p:grpSpPr>
        <p:sp>
          <p:nvSpPr>
            <p:cNvPr id="73754" name="Rectangle 26">
              <a:extLst>
                <a:ext uri="{FF2B5EF4-FFF2-40B4-BE49-F238E27FC236}">
                  <a16:creationId xmlns:a16="http://schemas.microsoft.com/office/drawing/2014/main" id="{C09EF3DD-63BD-6941-AC90-AEA4A3EF4F06}"/>
                </a:ext>
              </a:extLst>
            </p:cNvPr>
            <p:cNvSpPr>
              <a:spLocks noChangeArrowheads="1"/>
            </p:cNvSpPr>
            <p:nvPr/>
          </p:nvSpPr>
          <p:spPr bwMode="auto">
            <a:xfrm>
              <a:off x="2352" y="960"/>
              <a:ext cx="576" cy="2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5" name="Text Box 27">
              <a:extLst>
                <a:ext uri="{FF2B5EF4-FFF2-40B4-BE49-F238E27FC236}">
                  <a16:creationId xmlns:a16="http://schemas.microsoft.com/office/drawing/2014/main" id="{5E303A35-A48E-AF4F-9D98-C8D3066428A7}"/>
                </a:ext>
              </a:extLst>
            </p:cNvPr>
            <p:cNvSpPr txBox="1">
              <a:spLocks noChangeArrowheads="1"/>
            </p:cNvSpPr>
            <p:nvPr/>
          </p:nvSpPr>
          <p:spPr bwMode="auto">
            <a:xfrm>
              <a:off x="2352" y="964"/>
              <a:ext cx="5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a:ea typeface="宋体" panose="02010600030101010101" pitchFamily="2" charset="-122"/>
                </a:rPr>
                <a:t>query</a:t>
              </a:r>
              <a:r>
                <a:rPr lang="en-US" altLang="zh-CN" baseline="-25000">
                  <a:ea typeface="宋体" panose="02010600030101010101" pitchFamily="2" charset="-122"/>
                </a:rPr>
                <a:t>i</a:t>
              </a:r>
            </a:p>
          </p:txBody>
        </p:sp>
      </p:grpSp>
      <p:sp>
        <p:nvSpPr>
          <p:cNvPr id="73756" name="Text Box 28">
            <a:extLst>
              <a:ext uri="{FF2B5EF4-FFF2-40B4-BE49-F238E27FC236}">
                <a16:creationId xmlns:a16="http://schemas.microsoft.com/office/drawing/2014/main" id="{8A65B266-FF2D-1641-B960-B9016836A84A}"/>
              </a:ext>
            </a:extLst>
          </p:cNvPr>
          <p:cNvSpPr txBox="1">
            <a:spLocks noChangeArrowheads="1"/>
          </p:cNvSpPr>
          <p:nvPr/>
        </p:nvSpPr>
        <p:spPr bwMode="auto">
          <a:xfrm>
            <a:off x="7332663" y="3475038"/>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73757" name="Rectangle 29">
            <a:extLst>
              <a:ext uri="{FF2B5EF4-FFF2-40B4-BE49-F238E27FC236}">
                <a16:creationId xmlns:a16="http://schemas.microsoft.com/office/drawing/2014/main" id="{9055CBD5-C30D-2347-8EFD-4D70717F3B29}"/>
              </a:ext>
            </a:extLst>
          </p:cNvPr>
          <p:cNvSpPr>
            <a:spLocks noChangeArrowheads="1"/>
          </p:cNvSpPr>
          <p:nvPr/>
        </p:nvSpPr>
        <p:spPr bwMode="auto">
          <a:xfrm>
            <a:off x="6303963" y="1676400"/>
            <a:ext cx="2362200" cy="4495800"/>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8" name="Line 30">
            <a:extLst>
              <a:ext uri="{FF2B5EF4-FFF2-40B4-BE49-F238E27FC236}">
                <a16:creationId xmlns:a16="http://schemas.microsoft.com/office/drawing/2014/main" id="{4D0BDBFA-919F-0147-930B-C26B62461A6B}"/>
              </a:ext>
            </a:extLst>
          </p:cNvPr>
          <p:cNvSpPr>
            <a:spLocks noChangeShapeType="1"/>
          </p:cNvSpPr>
          <p:nvPr/>
        </p:nvSpPr>
        <p:spPr bwMode="auto">
          <a:xfrm>
            <a:off x="7599363" y="247015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59" name="Line 31">
            <a:extLst>
              <a:ext uri="{FF2B5EF4-FFF2-40B4-BE49-F238E27FC236}">
                <a16:creationId xmlns:a16="http://schemas.microsoft.com/office/drawing/2014/main" id="{29513174-5A5A-F549-9C22-C1C35BC5FCE3}"/>
              </a:ext>
            </a:extLst>
          </p:cNvPr>
          <p:cNvSpPr>
            <a:spLocks noChangeShapeType="1"/>
          </p:cNvSpPr>
          <p:nvPr/>
        </p:nvSpPr>
        <p:spPr bwMode="auto">
          <a:xfrm>
            <a:off x="7599363" y="4403725"/>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60" name="Text Box 32">
            <a:extLst>
              <a:ext uri="{FF2B5EF4-FFF2-40B4-BE49-F238E27FC236}">
                <a16:creationId xmlns:a16="http://schemas.microsoft.com/office/drawing/2014/main" id="{E216F30A-28B0-2A42-88B8-AC3B55D4D090}"/>
              </a:ext>
            </a:extLst>
          </p:cNvPr>
          <p:cNvSpPr txBox="1">
            <a:spLocks noChangeArrowheads="1"/>
          </p:cNvSpPr>
          <p:nvPr/>
        </p:nvSpPr>
        <p:spPr bwMode="auto">
          <a:xfrm>
            <a:off x="7332663" y="5410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73761" name="Line 33">
            <a:extLst>
              <a:ext uri="{FF2B5EF4-FFF2-40B4-BE49-F238E27FC236}">
                <a16:creationId xmlns:a16="http://schemas.microsoft.com/office/drawing/2014/main" id="{0A27D3DD-2C68-8E4B-8E9B-FF5B7D10445E}"/>
              </a:ext>
            </a:extLst>
          </p:cNvPr>
          <p:cNvSpPr>
            <a:spLocks noChangeShapeType="1"/>
          </p:cNvSpPr>
          <p:nvPr/>
        </p:nvSpPr>
        <p:spPr bwMode="auto">
          <a:xfrm>
            <a:off x="7599363" y="327660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73762" name="Group 34">
            <a:extLst>
              <a:ext uri="{FF2B5EF4-FFF2-40B4-BE49-F238E27FC236}">
                <a16:creationId xmlns:a16="http://schemas.microsoft.com/office/drawing/2014/main" id="{8B7719C9-CABA-D24D-9745-50C43ED71BC8}"/>
              </a:ext>
            </a:extLst>
          </p:cNvPr>
          <p:cNvGrpSpPr>
            <a:grpSpLocks/>
          </p:cNvGrpSpPr>
          <p:nvPr/>
        </p:nvGrpSpPr>
        <p:grpSpPr bwMode="auto">
          <a:xfrm>
            <a:off x="7065963" y="4419600"/>
            <a:ext cx="1066800" cy="762000"/>
            <a:chOff x="720" y="2880"/>
            <a:chExt cx="672" cy="480"/>
          </a:xfrm>
        </p:grpSpPr>
        <p:grpSp>
          <p:nvGrpSpPr>
            <p:cNvPr id="73763" name="Group 35">
              <a:extLst>
                <a:ext uri="{FF2B5EF4-FFF2-40B4-BE49-F238E27FC236}">
                  <a16:creationId xmlns:a16="http://schemas.microsoft.com/office/drawing/2014/main" id="{375F8CED-7BD3-6D4C-A120-9DA32296F5BE}"/>
                </a:ext>
              </a:extLst>
            </p:cNvPr>
            <p:cNvGrpSpPr>
              <a:grpSpLocks/>
            </p:cNvGrpSpPr>
            <p:nvPr/>
          </p:nvGrpSpPr>
          <p:grpSpPr bwMode="auto">
            <a:xfrm>
              <a:off x="720" y="3120"/>
              <a:ext cx="672" cy="240"/>
              <a:chOff x="2352" y="960"/>
              <a:chExt cx="576" cy="240"/>
            </a:xfrm>
          </p:grpSpPr>
          <p:sp>
            <p:nvSpPr>
              <p:cNvPr id="73764" name="Rectangle 36">
                <a:extLst>
                  <a:ext uri="{FF2B5EF4-FFF2-40B4-BE49-F238E27FC236}">
                    <a16:creationId xmlns:a16="http://schemas.microsoft.com/office/drawing/2014/main" id="{054C55F8-1C34-BA44-A109-734354FB4CBC}"/>
                  </a:ext>
                </a:extLst>
              </p:cNvPr>
              <p:cNvSpPr>
                <a:spLocks noChangeArrowheads="1"/>
              </p:cNvSpPr>
              <p:nvPr/>
            </p:nvSpPr>
            <p:spPr bwMode="auto">
              <a:xfrm>
                <a:off x="2352" y="960"/>
                <a:ext cx="57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5" name="Text Box 37">
                <a:extLst>
                  <a:ext uri="{FF2B5EF4-FFF2-40B4-BE49-F238E27FC236}">
                    <a16:creationId xmlns:a16="http://schemas.microsoft.com/office/drawing/2014/main" id="{0DD56E63-A36B-AE49-A884-FBC6C79BF119}"/>
                  </a:ext>
                </a:extLst>
              </p:cNvPr>
              <p:cNvSpPr txBox="1">
                <a:spLocks noChangeArrowheads="1"/>
              </p:cNvSpPr>
              <p:nvPr/>
            </p:nvSpPr>
            <p:spPr bwMode="auto">
              <a:xfrm>
                <a:off x="2352" y="964"/>
                <a:ext cx="5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i="1">
                    <a:ea typeface="宋体" panose="02010600030101010101" pitchFamily="2" charset="-122"/>
                  </a:rPr>
                  <a:t>query</a:t>
                </a:r>
                <a:r>
                  <a:rPr lang="en-US" altLang="zh-CN" i="1" baseline="-25000">
                    <a:ea typeface="宋体" panose="02010600030101010101" pitchFamily="2" charset="-122"/>
                  </a:rPr>
                  <a:t>i</a:t>
                </a:r>
              </a:p>
            </p:txBody>
          </p:sp>
        </p:grpSp>
        <p:sp>
          <p:nvSpPr>
            <p:cNvPr id="73766" name="Line 38">
              <a:extLst>
                <a:ext uri="{FF2B5EF4-FFF2-40B4-BE49-F238E27FC236}">
                  <a16:creationId xmlns:a16="http://schemas.microsoft.com/office/drawing/2014/main" id="{B3AD6FF4-24EE-524D-A4CA-561158227DF6}"/>
                </a:ext>
              </a:extLst>
            </p:cNvPr>
            <p:cNvSpPr>
              <a:spLocks noChangeShapeType="1"/>
            </p:cNvSpPr>
            <p:nvPr/>
          </p:nvSpPr>
          <p:spPr bwMode="auto">
            <a:xfrm>
              <a:off x="1056" y="2880"/>
              <a:ext cx="0" cy="24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73767" name="Oval 39">
            <a:extLst>
              <a:ext uri="{FF2B5EF4-FFF2-40B4-BE49-F238E27FC236}">
                <a16:creationId xmlns:a16="http://schemas.microsoft.com/office/drawing/2014/main" id="{5D7A1BCD-F5F2-BA48-9DE8-D71617AB95FA}"/>
              </a:ext>
            </a:extLst>
          </p:cNvPr>
          <p:cNvSpPr>
            <a:spLocks noChangeArrowheads="1"/>
          </p:cNvSpPr>
          <p:nvPr/>
        </p:nvSpPr>
        <p:spPr bwMode="auto">
          <a:xfrm>
            <a:off x="6608763" y="4419600"/>
            <a:ext cx="1981200" cy="914400"/>
          </a:xfrm>
          <a:prstGeom prst="ellipse">
            <a:avLst/>
          </a:prstGeom>
          <a:noFill/>
          <a:ln w="28575">
            <a:solidFill>
              <a:schemeClr val="hlink"/>
            </a:solidFill>
            <a:prstDash val="dash"/>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3768" name="Group 40">
            <a:extLst>
              <a:ext uri="{FF2B5EF4-FFF2-40B4-BE49-F238E27FC236}">
                <a16:creationId xmlns:a16="http://schemas.microsoft.com/office/drawing/2014/main" id="{06FF42FE-4DB4-2244-8C4D-B8B2CFE61799}"/>
              </a:ext>
            </a:extLst>
          </p:cNvPr>
          <p:cNvGrpSpPr>
            <a:grpSpLocks/>
          </p:cNvGrpSpPr>
          <p:nvPr/>
        </p:nvGrpSpPr>
        <p:grpSpPr bwMode="auto">
          <a:xfrm>
            <a:off x="7065963" y="5334000"/>
            <a:ext cx="1066800" cy="762000"/>
            <a:chOff x="720" y="2880"/>
            <a:chExt cx="672" cy="480"/>
          </a:xfrm>
        </p:grpSpPr>
        <p:grpSp>
          <p:nvGrpSpPr>
            <p:cNvPr id="73769" name="Group 41">
              <a:extLst>
                <a:ext uri="{FF2B5EF4-FFF2-40B4-BE49-F238E27FC236}">
                  <a16:creationId xmlns:a16="http://schemas.microsoft.com/office/drawing/2014/main" id="{72993478-C7A8-FD4E-8CFF-D7B825F64A44}"/>
                </a:ext>
              </a:extLst>
            </p:cNvPr>
            <p:cNvGrpSpPr>
              <a:grpSpLocks/>
            </p:cNvGrpSpPr>
            <p:nvPr/>
          </p:nvGrpSpPr>
          <p:grpSpPr bwMode="auto">
            <a:xfrm>
              <a:off x="720" y="3120"/>
              <a:ext cx="672" cy="240"/>
              <a:chOff x="2352" y="960"/>
              <a:chExt cx="576" cy="240"/>
            </a:xfrm>
          </p:grpSpPr>
          <p:sp>
            <p:nvSpPr>
              <p:cNvPr id="73770" name="Rectangle 42">
                <a:extLst>
                  <a:ext uri="{FF2B5EF4-FFF2-40B4-BE49-F238E27FC236}">
                    <a16:creationId xmlns:a16="http://schemas.microsoft.com/office/drawing/2014/main" id="{44520CE5-014B-2649-81BC-2DE72D56A276}"/>
                  </a:ext>
                </a:extLst>
              </p:cNvPr>
              <p:cNvSpPr>
                <a:spLocks noChangeArrowheads="1"/>
              </p:cNvSpPr>
              <p:nvPr/>
            </p:nvSpPr>
            <p:spPr bwMode="auto">
              <a:xfrm>
                <a:off x="2352" y="960"/>
                <a:ext cx="576"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1" name="Text Box 43">
                <a:extLst>
                  <a:ext uri="{FF2B5EF4-FFF2-40B4-BE49-F238E27FC236}">
                    <a16:creationId xmlns:a16="http://schemas.microsoft.com/office/drawing/2014/main" id="{31E39CD4-8A7F-2A46-9181-3BE4CCA6FF76}"/>
                  </a:ext>
                </a:extLst>
              </p:cNvPr>
              <p:cNvSpPr txBox="1">
                <a:spLocks noChangeArrowheads="1"/>
              </p:cNvSpPr>
              <p:nvPr/>
            </p:nvSpPr>
            <p:spPr bwMode="auto">
              <a:xfrm>
                <a:off x="2352" y="964"/>
                <a:ext cx="5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i="1">
                    <a:ea typeface="宋体" panose="02010600030101010101" pitchFamily="2" charset="-122"/>
                  </a:rPr>
                  <a:t>query</a:t>
                </a:r>
                <a:r>
                  <a:rPr lang="en-US" altLang="zh-CN" i="1" baseline="-25000">
                    <a:ea typeface="宋体" panose="02010600030101010101" pitchFamily="2" charset="-122"/>
                  </a:rPr>
                  <a:t>i+1</a:t>
                </a:r>
              </a:p>
            </p:txBody>
          </p:sp>
        </p:grpSp>
        <p:sp>
          <p:nvSpPr>
            <p:cNvPr id="73772" name="Line 44">
              <a:extLst>
                <a:ext uri="{FF2B5EF4-FFF2-40B4-BE49-F238E27FC236}">
                  <a16:creationId xmlns:a16="http://schemas.microsoft.com/office/drawing/2014/main" id="{D2EEE834-D739-244A-A071-160001749019}"/>
                </a:ext>
              </a:extLst>
            </p:cNvPr>
            <p:cNvSpPr>
              <a:spLocks noChangeShapeType="1"/>
            </p:cNvSpPr>
            <p:nvPr/>
          </p:nvSpPr>
          <p:spPr bwMode="auto">
            <a:xfrm>
              <a:off x="1056" y="2880"/>
              <a:ext cx="0" cy="24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73773" name="Text Box 45">
            <a:extLst>
              <a:ext uri="{FF2B5EF4-FFF2-40B4-BE49-F238E27FC236}">
                <a16:creationId xmlns:a16="http://schemas.microsoft.com/office/drawing/2014/main" id="{E3F7A4E2-2C3F-2B4A-8755-C41AEA39258B}"/>
              </a:ext>
            </a:extLst>
          </p:cNvPr>
          <p:cNvSpPr txBox="1">
            <a:spLocks noChangeArrowheads="1"/>
          </p:cNvSpPr>
          <p:nvPr/>
        </p:nvSpPr>
        <p:spPr bwMode="auto">
          <a:xfrm>
            <a:off x="7567613" y="5303838"/>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a:ea typeface="宋体" panose="02010600030101010101" pitchFamily="2" charset="-122"/>
              </a:rPr>
              <a:t>5</a:t>
            </a:r>
          </a:p>
        </p:txBody>
      </p:sp>
      <p:grpSp>
        <p:nvGrpSpPr>
          <p:cNvPr id="73774" name="Group 46">
            <a:extLst>
              <a:ext uri="{FF2B5EF4-FFF2-40B4-BE49-F238E27FC236}">
                <a16:creationId xmlns:a16="http://schemas.microsoft.com/office/drawing/2014/main" id="{6E4CFFB5-FF86-CD43-9DBC-90B84EA1E937}"/>
              </a:ext>
            </a:extLst>
          </p:cNvPr>
          <p:cNvGrpSpPr>
            <a:grpSpLocks/>
          </p:cNvGrpSpPr>
          <p:nvPr/>
        </p:nvGrpSpPr>
        <p:grpSpPr bwMode="auto">
          <a:xfrm>
            <a:off x="1905000" y="1676400"/>
            <a:ext cx="5257800" cy="2895600"/>
            <a:chOff x="1200" y="970"/>
            <a:chExt cx="3312" cy="1824"/>
          </a:xfrm>
        </p:grpSpPr>
        <p:sp>
          <p:nvSpPr>
            <p:cNvPr id="73775" name="AutoShape 47">
              <a:extLst>
                <a:ext uri="{FF2B5EF4-FFF2-40B4-BE49-F238E27FC236}">
                  <a16:creationId xmlns:a16="http://schemas.microsoft.com/office/drawing/2014/main" id="{48726A6B-890D-B24D-B4EE-0033B474B748}"/>
                </a:ext>
              </a:extLst>
            </p:cNvPr>
            <p:cNvSpPr>
              <a:spLocks noChangeArrowheads="1"/>
            </p:cNvSpPr>
            <p:nvPr/>
          </p:nvSpPr>
          <p:spPr bwMode="auto">
            <a:xfrm>
              <a:off x="2281" y="970"/>
              <a:ext cx="1415" cy="1635"/>
            </a:xfrm>
            <a:prstGeom prst="foldedCorner">
              <a:avLst>
                <a:gd name="adj" fmla="val 12500"/>
              </a:avLst>
            </a:prstGeom>
            <a:noFill/>
            <a:ln w="2857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zh-CN" sz="2000" i="1" dirty="0" err="1">
                  <a:ea typeface="宋体" panose="02010600030101010101" pitchFamily="2" charset="-122"/>
                </a:rPr>
                <a:t>Contents</a:t>
              </a:r>
              <a:r>
                <a:rPr lang="en-US" altLang="zh-CN" sz="2000" i="1" baseline="-25000" dirty="0" err="1">
                  <a:ea typeface="宋体" panose="02010600030101010101" pitchFamily="2" charset="-122"/>
                </a:rPr>
                <a:t>postBrowse</a:t>
              </a:r>
              <a:endParaRPr lang="en-US" altLang="zh-CN" sz="2000" i="1" baseline="-25000" dirty="0">
                <a:ea typeface="宋体" panose="02010600030101010101" pitchFamily="2" charset="-122"/>
              </a:endParaRPr>
            </a:p>
            <a:p>
              <a:pPr eaLnBrk="0" hangingPunct="0"/>
              <a:endParaRPr lang="en-US" altLang="zh-CN" sz="2000" i="1" dirty="0">
                <a:ea typeface="宋体" panose="02010600030101010101" pitchFamily="2" charset="-122"/>
              </a:endParaRPr>
            </a:p>
            <a:p>
              <a:pPr algn="ctr" eaLnBrk="0" hangingPunct="0"/>
              <a:r>
                <a:rPr lang="en-US" altLang="zh-CN" sz="2000" i="1" dirty="0">
                  <a:ea typeface="宋体" panose="02010600030101010101" pitchFamily="2" charset="-122"/>
                </a:rPr>
                <a:t>browsing results </a:t>
              </a:r>
            </a:p>
            <a:p>
              <a:pPr algn="ctr" eaLnBrk="0" hangingPunct="0"/>
              <a:r>
                <a:rPr lang="en-US" altLang="zh-CN" sz="2000" i="1" dirty="0">
                  <a:ea typeface="宋体" panose="02010600030101010101" pitchFamily="2" charset="-122"/>
                </a:rPr>
                <a:t>associated with </a:t>
              </a:r>
            </a:p>
            <a:p>
              <a:pPr algn="ctr" eaLnBrk="0" hangingPunct="0"/>
              <a:r>
                <a:rPr lang="en-US" altLang="zh-CN" sz="2000" i="1" dirty="0">
                  <a:ea typeface="宋体" panose="02010600030101010101" pitchFamily="2" charset="-122"/>
                </a:rPr>
                <a:t>navigation path</a:t>
              </a:r>
            </a:p>
            <a:p>
              <a:pPr algn="ctr" eaLnBrk="0" hangingPunct="0"/>
              <a:r>
                <a:rPr lang="en-US" altLang="zh-CN" sz="2000" i="1" dirty="0">
                  <a:ea typeface="宋体" panose="02010600030101010101" pitchFamily="2" charset="-122"/>
                </a:rPr>
                <a:t> </a:t>
              </a:r>
              <a:r>
                <a:rPr lang="en-US" altLang="zh-CN" i="1" dirty="0">
                  <a:ea typeface="宋体" panose="02010600030101010101" pitchFamily="2" charset="-122"/>
                </a:rPr>
                <a:t>π</a:t>
              </a:r>
              <a:r>
                <a:rPr lang="en-US" altLang="zh-CN" sz="2000" i="1" baseline="-25000" dirty="0" err="1">
                  <a:ea typeface="宋体" panose="02010600030101010101" pitchFamily="2" charset="-122"/>
                </a:rPr>
                <a:t>i</a:t>
              </a:r>
              <a:endParaRPr lang="en-US" altLang="zh-CN" sz="2000" i="1" dirty="0">
                <a:ea typeface="宋体" panose="02010600030101010101" pitchFamily="2" charset="-122"/>
              </a:endParaRPr>
            </a:p>
            <a:p>
              <a:pPr eaLnBrk="0" hangingPunct="0"/>
              <a:endParaRPr lang="en-US" altLang="zh-CN" sz="2000" i="1" dirty="0">
                <a:ea typeface="宋体" panose="02010600030101010101" pitchFamily="2" charset="-122"/>
              </a:endParaRPr>
            </a:p>
            <a:p>
              <a:pPr eaLnBrk="0" hangingPunct="0"/>
              <a:endParaRPr lang="zh-CN" altLang="en-US" sz="2000" i="1" baseline="-25000" dirty="0">
                <a:ea typeface="宋体" panose="02010600030101010101" pitchFamily="2" charset="-122"/>
              </a:endParaRPr>
            </a:p>
          </p:txBody>
        </p:sp>
        <p:sp>
          <p:nvSpPr>
            <p:cNvPr id="73776" name="Line 48">
              <a:extLst>
                <a:ext uri="{FF2B5EF4-FFF2-40B4-BE49-F238E27FC236}">
                  <a16:creationId xmlns:a16="http://schemas.microsoft.com/office/drawing/2014/main" id="{7E69AE0A-4A37-404F-852C-03236C23F39C}"/>
                </a:ext>
              </a:extLst>
            </p:cNvPr>
            <p:cNvSpPr>
              <a:spLocks noChangeShapeType="1"/>
            </p:cNvSpPr>
            <p:nvPr/>
          </p:nvSpPr>
          <p:spPr bwMode="auto">
            <a:xfrm flipV="1">
              <a:off x="1200" y="2102"/>
              <a:ext cx="1081" cy="692"/>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77" name="Line 49">
              <a:extLst>
                <a:ext uri="{FF2B5EF4-FFF2-40B4-BE49-F238E27FC236}">
                  <a16:creationId xmlns:a16="http://schemas.microsoft.com/office/drawing/2014/main" id="{4EC4D73C-80C4-E944-9696-B64179C96F6A}"/>
                </a:ext>
              </a:extLst>
            </p:cNvPr>
            <p:cNvSpPr>
              <a:spLocks noChangeShapeType="1"/>
            </p:cNvSpPr>
            <p:nvPr/>
          </p:nvSpPr>
          <p:spPr bwMode="auto">
            <a:xfrm flipH="1" flipV="1">
              <a:off x="3696" y="2218"/>
              <a:ext cx="816" cy="576"/>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78" name="Text Box 50">
              <a:extLst>
                <a:ext uri="{FF2B5EF4-FFF2-40B4-BE49-F238E27FC236}">
                  <a16:creationId xmlns:a16="http://schemas.microsoft.com/office/drawing/2014/main" id="{B40F3360-2427-044D-A82E-70A4292E4F1C}"/>
                </a:ext>
              </a:extLst>
            </p:cNvPr>
            <p:cNvSpPr txBox="1">
              <a:spLocks noChangeArrowheads="1"/>
            </p:cNvSpPr>
            <p:nvPr/>
          </p:nvSpPr>
          <p:spPr bwMode="auto">
            <a:xfrm>
              <a:off x="2016" y="1978"/>
              <a:ext cx="2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a:ea typeface="宋体" panose="02010600030101010101" pitchFamily="2" charset="-122"/>
                </a:rPr>
                <a:t>1</a:t>
              </a:r>
            </a:p>
          </p:txBody>
        </p:sp>
        <p:sp>
          <p:nvSpPr>
            <p:cNvPr id="73779" name="Text Box 51">
              <a:extLst>
                <a:ext uri="{FF2B5EF4-FFF2-40B4-BE49-F238E27FC236}">
                  <a16:creationId xmlns:a16="http://schemas.microsoft.com/office/drawing/2014/main" id="{DB9BDD5D-02B5-D549-8D17-822CFE640DC8}"/>
                </a:ext>
              </a:extLst>
            </p:cNvPr>
            <p:cNvSpPr txBox="1">
              <a:spLocks noChangeArrowheads="1"/>
            </p:cNvSpPr>
            <p:nvPr/>
          </p:nvSpPr>
          <p:spPr bwMode="auto">
            <a:xfrm>
              <a:off x="3696" y="1978"/>
              <a:ext cx="2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dirty="0">
                  <a:ea typeface="宋体" panose="02010600030101010101" pitchFamily="2" charset="-122"/>
                </a:rPr>
                <a:t>2</a:t>
              </a:r>
            </a:p>
          </p:txBody>
        </p:sp>
      </p:grpSp>
      <p:sp>
        <p:nvSpPr>
          <p:cNvPr id="73780" name="Text Box 52">
            <a:extLst>
              <a:ext uri="{FF2B5EF4-FFF2-40B4-BE49-F238E27FC236}">
                <a16:creationId xmlns:a16="http://schemas.microsoft.com/office/drawing/2014/main" id="{073217F4-E2BE-DD43-953B-C4D6B0AB5676}"/>
              </a:ext>
            </a:extLst>
          </p:cNvPr>
          <p:cNvSpPr txBox="1">
            <a:spLocks noChangeArrowheads="1"/>
          </p:cNvSpPr>
          <p:nvPr/>
        </p:nvSpPr>
        <p:spPr bwMode="auto">
          <a:xfrm>
            <a:off x="6237288" y="1660525"/>
            <a:ext cx="1328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b="1" i="1">
                <a:ea typeface="宋体" panose="02010600030101010101" pitchFamily="2" charset="-122"/>
              </a:rPr>
              <a:t>Q</a:t>
            </a:r>
            <a:r>
              <a:rPr lang="en-US" altLang="zh-CN" sz="2000" b="1" i="1" baseline="-25000">
                <a:ea typeface="宋体" panose="02010600030101010101" pitchFamily="2" charset="-122"/>
              </a:rPr>
              <a:t>postBrowse</a:t>
            </a:r>
          </a:p>
        </p:txBody>
      </p:sp>
      <p:grpSp>
        <p:nvGrpSpPr>
          <p:cNvPr id="73781" name="Group 53">
            <a:extLst>
              <a:ext uri="{FF2B5EF4-FFF2-40B4-BE49-F238E27FC236}">
                <a16:creationId xmlns:a16="http://schemas.microsoft.com/office/drawing/2014/main" id="{93BA8367-69BA-EA4F-98BB-CE871E9CCA66}"/>
              </a:ext>
            </a:extLst>
          </p:cNvPr>
          <p:cNvGrpSpPr>
            <a:grpSpLocks/>
          </p:cNvGrpSpPr>
          <p:nvPr/>
        </p:nvGrpSpPr>
        <p:grpSpPr bwMode="auto">
          <a:xfrm>
            <a:off x="2590800" y="4724400"/>
            <a:ext cx="4038600" cy="396875"/>
            <a:chOff x="1632" y="2890"/>
            <a:chExt cx="2544" cy="250"/>
          </a:xfrm>
        </p:grpSpPr>
        <p:sp>
          <p:nvSpPr>
            <p:cNvPr id="73782" name="Line 54">
              <a:extLst>
                <a:ext uri="{FF2B5EF4-FFF2-40B4-BE49-F238E27FC236}">
                  <a16:creationId xmlns:a16="http://schemas.microsoft.com/office/drawing/2014/main" id="{31BF63D9-D5DC-0848-BC90-C464DCE4CBC6}"/>
                </a:ext>
              </a:extLst>
            </p:cNvPr>
            <p:cNvSpPr>
              <a:spLocks noChangeShapeType="1"/>
            </p:cNvSpPr>
            <p:nvPr/>
          </p:nvSpPr>
          <p:spPr bwMode="auto">
            <a:xfrm>
              <a:off x="1632" y="2890"/>
              <a:ext cx="2544" cy="0"/>
            </a:xfrm>
            <a:prstGeom prst="line">
              <a:avLst/>
            </a:prstGeom>
            <a:noFill/>
            <a:ln w="28575">
              <a:solidFill>
                <a:srgbClr val="FF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83" name="Text Box 55">
              <a:extLst>
                <a:ext uri="{FF2B5EF4-FFF2-40B4-BE49-F238E27FC236}">
                  <a16:creationId xmlns:a16="http://schemas.microsoft.com/office/drawing/2014/main" id="{DA6435B2-47FC-464D-999F-6CD75F4B1126}"/>
                </a:ext>
              </a:extLst>
            </p:cNvPr>
            <p:cNvSpPr txBox="1">
              <a:spLocks noChangeArrowheads="1"/>
            </p:cNvSpPr>
            <p:nvPr/>
          </p:nvSpPr>
          <p:spPr bwMode="auto">
            <a:xfrm>
              <a:off x="1920" y="2890"/>
              <a:ext cx="2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dirty="0">
                  <a:ea typeface="宋体" panose="02010600030101010101" pitchFamily="2" charset="-122"/>
                </a:rPr>
                <a:t>3</a:t>
              </a:r>
            </a:p>
          </p:txBody>
        </p:sp>
      </p:grpSp>
      <p:grpSp>
        <p:nvGrpSpPr>
          <p:cNvPr id="73784" name="Group 56">
            <a:extLst>
              <a:ext uri="{FF2B5EF4-FFF2-40B4-BE49-F238E27FC236}">
                <a16:creationId xmlns:a16="http://schemas.microsoft.com/office/drawing/2014/main" id="{0D81993C-A867-7F4B-8EE4-2BF57A30F3D3}"/>
              </a:ext>
            </a:extLst>
          </p:cNvPr>
          <p:cNvGrpSpPr>
            <a:grpSpLocks/>
          </p:cNvGrpSpPr>
          <p:nvPr/>
        </p:nvGrpSpPr>
        <p:grpSpPr bwMode="auto">
          <a:xfrm>
            <a:off x="4343400" y="3733800"/>
            <a:ext cx="2743200" cy="2133600"/>
            <a:chOff x="2736" y="2266"/>
            <a:chExt cx="1728" cy="1344"/>
          </a:xfrm>
        </p:grpSpPr>
        <p:sp>
          <p:nvSpPr>
            <p:cNvPr id="73785" name="Line 57">
              <a:extLst>
                <a:ext uri="{FF2B5EF4-FFF2-40B4-BE49-F238E27FC236}">
                  <a16:creationId xmlns:a16="http://schemas.microsoft.com/office/drawing/2014/main" id="{B1FCCC3D-DD4D-6E4B-837E-AB8575936DF1}"/>
                </a:ext>
              </a:extLst>
            </p:cNvPr>
            <p:cNvSpPr>
              <a:spLocks noChangeShapeType="1"/>
            </p:cNvSpPr>
            <p:nvPr/>
          </p:nvSpPr>
          <p:spPr bwMode="auto">
            <a:xfrm flipH="1" flipV="1">
              <a:off x="3024" y="2458"/>
              <a:ext cx="1440" cy="1152"/>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3786" name="Oval 58">
              <a:extLst>
                <a:ext uri="{FF2B5EF4-FFF2-40B4-BE49-F238E27FC236}">
                  <a16:creationId xmlns:a16="http://schemas.microsoft.com/office/drawing/2014/main" id="{1950B157-336F-8947-8A2E-2AA83289036E}"/>
                </a:ext>
              </a:extLst>
            </p:cNvPr>
            <p:cNvSpPr>
              <a:spLocks noChangeArrowheads="1"/>
            </p:cNvSpPr>
            <p:nvPr/>
          </p:nvSpPr>
          <p:spPr bwMode="auto">
            <a:xfrm>
              <a:off x="2736" y="2266"/>
              <a:ext cx="288" cy="288"/>
            </a:xfrm>
            <a:prstGeom prst="ellipse">
              <a:avLst/>
            </a:prstGeom>
            <a:blipFill dpi="0" rotWithShape="0">
              <a:blip r:embed="rId2"/>
              <a:srcRect/>
              <a:tile tx="0" ty="0" sx="100000" sy="100000" flip="none" algn="tl"/>
            </a:blipFill>
            <a:ln w="2857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87" name="Text Box 59">
              <a:extLst>
                <a:ext uri="{FF2B5EF4-FFF2-40B4-BE49-F238E27FC236}">
                  <a16:creationId xmlns:a16="http://schemas.microsoft.com/office/drawing/2014/main" id="{49B6787F-18E6-7747-97DE-AC7A9CAB1B85}"/>
                </a:ext>
              </a:extLst>
            </p:cNvPr>
            <p:cNvSpPr txBox="1">
              <a:spLocks noChangeArrowheads="1"/>
            </p:cNvSpPr>
            <p:nvPr/>
          </p:nvSpPr>
          <p:spPr bwMode="auto">
            <a:xfrm>
              <a:off x="3360" y="2554"/>
              <a:ext cx="2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dirty="0">
                  <a:ea typeface="宋体" panose="02010600030101010101" pitchFamily="2" charset="-122"/>
                </a:rPr>
                <a:t>4</a:t>
              </a:r>
            </a:p>
          </p:txBody>
        </p:sp>
      </p:grpSp>
    </p:spTree>
    <p:extLst>
      <p:ext uri="{BB962C8B-B14F-4D97-AF65-F5344CB8AC3E}">
        <p14:creationId xmlns:p14="http://schemas.microsoft.com/office/powerpoint/2010/main" val="340734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A7E20AE7-FCA9-A94F-976F-4E38F400700B}"/>
              </a:ext>
            </a:extLst>
          </p:cNvPr>
          <p:cNvSpPr>
            <a:spLocks noChangeArrowheads="1"/>
          </p:cNvSpPr>
          <p:nvPr/>
        </p:nvSpPr>
        <p:spPr bwMode="auto">
          <a:xfrm>
            <a:off x="0" y="3810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200" dirty="0">
                <a:ea typeface="宋体" panose="02010600030101010101" pitchFamily="2" charset="-122"/>
              </a:rPr>
              <a:t>Lemma 4: switch from searching to browsing</a:t>
            </a:r>
          </a:p>
        </p:txBody>
      </p:sp>
      <p:sp>
        <p:nvSpPr>
          <p:cNvPr id="74755" name="Rectangle 3">
            <a:extLst>
              <a:ext uri="{FF2B5EF4-FFF2-40B4-BE49-F238E27FC236}">
                <a16:creationId xmlns:a16="http://schemas.microsoft.com/office/drawing/2014/main" id="{2C364747-1E42-C343-A45E-CF2E220CB799}"/>
              </a:ext>
            </a:extLst>
          </p:cNvPr>
          <p:cNvSpPr>
            <a:spLocks noChangeArrowheads="1"/>
          </p:cNvSpPr>
          <p:nvPr/>
        </p:nvSpPr>
        <p:spPr bwMode="auto">
          <a:xfrm>
            <a:off x="3532188" y="1501775"/>
            <a:ext cx="2505075" cy="1447800"/>
          </a:xfrm>
          <a:prstGeom prst="rect">
            <a:avLst/>
          </a:prstGeom>
          <a:noFill/>
          <a:ln w="28575">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6" name="Text Box 4">
            <a:extLst>
              <a:ext uri="{FF2B5EF4-FFF2-40B4-BE49-F238E27FC236}">
                <a16:creationId xmlns:a16="http://schemas.microsoft.com/office/drawing/2014/main" id="{0CF8E033-3504-0646-81AD-9FF2A0835900}"/>
              </a:ext>
            </a:extLst>
          </p:cNvPr>
          <p:cNvSpPr txBox="1">
            <a:spLocks noChangeArrowheads="1"/>
          </p:cNvSpPr>
          <p:nvPr/>
        </p:nvSpPr>
        <p:spPr bwMode="auto">
          <a:xfrm>
            <a:off x="3467100" y="1501775"/>
            <a:ext cx="125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i="1">
                <a:ea typeface="宋体" panose="02010600030101010101" pitchFamily="2" charset="-122"/>
              </a:rPr>
              <a:t>OP_Set</a:t>
            </a:r>
          </a:p>
        </p:txBody>
      </p:sp>
      <p:sp>
        <p:nvSpPr>
          <p:cNvPr id="74757" name="Text Box 5">
            <a:extLst>
              <a:ext uri="{FF2B5EF4-FFF2-40B4-BE49-F238E27FC236}">
                <a16:creationId xmlns:a16="http://schemas.microsoft.com/office/drawing/2014/main" id="{167A2ED1-BF1B-AD4E-9713-D2D1CBE1D3D2}"/>
              </a:ext>
            </a:extLst>
          </p:cNvPr>
          <p:cNvSpPr txBox="1">
            <a:spLocks noChangeArrowheads="1"/>
          </p:cNvSpPr>
          <p:nvPr/>
        </p:nvSpPr>
        <p:spPr bwMode="auto">
          <a:xfrm>
            <a:off x="6338888" y="1730375"/>
            <a:ext cx="2400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zh-CN" sz="2000" i="1" dirty="0">
                <a:ea typeface="宋体" panose="02010600030101010101" pitchFamily="2" charset="-122"/>
              </a:rPr>
              <a:t>searching results for query</a:t>
            </a:r>
          </a:p>
        </p:txBody>
      </p:sp>
      <p:sp>
        <p:nvSpPr>
          <p:cNvPr id="74758" name="Oval 6">
            <a:extLst>
              <a:ext uri="{FF2B5EF4-FFF2-40B4-BE49-F238E27FC236}">
                <a16:creationId xmlns:a16="http://schemas.microsoft.com/office/drawing/2014/main" id="{2117FBF3-67C1-A443-9A26-E766A08E5AD7}"/>
              </a:ext>
            </a:extLst>
          </p:cNvPr>
          <p:cNvSpPr>
            <a:spLocks noChangeArrowheads="1"/>
          </p:cNvSpPr>
          <p:nvPr/>
        </p:nvSpPr>
        <p:spPr bwMode="auto">
          <a:xfrm>
            <a:off x="6324600" y="1501775"/>
            <a:ext cx="2438400" cy="1143000"/>
          </a:xfrm>
          <a:prstGeom prst="ellipse">
            <a:avLst/>
          </a:prstGeom>
          <a:noFill/>
          <a:ln w="2857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9" name="Line 7">
            <a:extLst>
              <a:ext uri="{FF2B5EF4-FFF2-40B4-BE49-F238E27FC236}">
                <a16:creationId xmlns:a16="http://schemas.microsoft.com/office/drawing/2014/main" id="{EB288E6B-E371-B948-8078-FF0DAEB0166E}"/>
              </a:ext>
            </a:extLst>
          </p:cNvPr>
          <p:cNvSpPr>
            <a:spLocks noChangeShapeType="1"/>
          </p:cNvSpPr>
          <p:nvPr/>
        </p:nvSpPr>
        <p:spPr bwMode="auto">
          <a:xfrm flipV="1">
            <a:off x="5410200" y="2187575"/>
            <a:ext cx="914400" cy="0"/>
          </a:xfrm>
          <a:prstGeom prst="line">
            <a:avLst/>
          </a:prstGeom>
          <a:noFill/>
          <a:ln w="38100">
            <a:solidFill>
              <a:srgbClr val="CC3300"/>
            </a:solidFill>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4760" name="Line 8">
            <a:extLst>
              <a:ext uri="{FF2B5EF4-FFF2-40B4-BE49-F238E27FC236}">
                <a16:creationId xmlns:a16="http://schemas.microsoft.com/office/drawing/2014/main" id="{0EB5BBDB-C7B4-5144-BE34-64B59BBAD88A}"/>
              </a:ext>
            </a:extLst>
          </p:cNvPr>
          <p:cNvSpPr>
            <a:spLocks noChangeShapeType="1"/>
          </p:cNvSpPr>
          <p:nvPr/>
        </p:nvSpPr>
        <p:spPr bwMode="auto">
          <a:xfrm flipV="1">
            <a:off x="2590800" y="2362199"/>
            <a:ext cx="990600" cy="1273175"/>
          </a:xfrm>
          <a:prstGeom prst="line">
            <a:avLst/>
          </a:prstGeom>
          <a:noFill/>
          <a:ln w="38100">
            <a:solidFill>
              <a:srgbClr val="CC33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4761" name="Rectangle 9">
            <a:extLst>
              <a:ext uri="{FF2B5EF4-FFF2-40B4-BE49-F238E27FC236}">
                <a16:creationId xmlns:a16="http://schemas.microsoft.com/office/drawing/2014/main" id="{D187B0B7-D0D5-B74E-9EDD-980596FFF2DA}"/>
              </a:ext>
            </a:extLst>
          </p:cNvPr>
          <p:cNvSpPr>
            <a:spLocks noChangeArrowheads="1"/>
          </p:cNvSpPr>
          <p:nvPr/>
        </p:nvSpPr>
        <p:spPr bwMode="auto">
          <a:xfrm>
            <a:off x="3200400" y="3330575"/>
            <a:ext cx="1866900" cy="2362200"/>
          </a:xfrm>
          <a:prstGeom prst="rect">
            <a:avLst/>
          </a:prstGeom>
          <a:noFill/>
          <a:ln w="28575">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2" name="Text Box 10">
            <a:extLst>
              <a:ext uri="{FF2B5EF4-FFF2-40B4-BE49-F238E27FC236}">
                <a16:creationId xmlns:a16="http://schemas.microsoft.com/office/drawing/2014/main" id="{C09C92DC-CE27-D445-A89F-6AF0B4D36B4E}"/>
              </a:ext>
            </a:extLst>
          </p:cNvPr>
          <p:cNvSpPr txBox="1">
            <a:spLocks noChangeArrowheads="1"/>
          </p:cNvSpPr>
          <p:nvPr/>
        </p:nvSpPr>
        <p:spPr bwMode="auto">
          <a:xfrm>
            <a:off x="4419600" y="3330575"/>
            <a:ext cx="6858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zh-CN" sz="2000" i="1" dirty="0">
                <a:ea typeface="宋体" panose="02010600030101010101" pitchFamily="2" charset="-122"/>
              </a:rPr>
              <a:t>v</a:t>
            </a:r>
            <a:r>
              <a:rPr lang="en-US" altLang="zh-CN" sz="2000" i="1" baseline="-25000" dirty="0">
                <a:ea typeface="宋体" panose="02010600030101010101" pitchFamily="2" charset="-122"/>
              </a:rPr>
              <a:t>1</a:t>
            </a:r>
          </a:p>
          <a:p>
            <a:pPr eaLnBrk="0" hangingPunct="0">
              <a:spcBef>
                <a:spcPct val="50000"/>
              </a:spcBef>
            </a:pPr>
            <a:r>
              <a:rPr lang="en-US" altLang="zh-CN" sz="2000" i="1" dirty="0">
                <a:ea typeface="宋体" panose="02010600030101010101" pitchFamily="2" charset="-122"/>
              </a:rPr>
              <a:t>v</a:t>
            </a:r>
            <a:r>
              <a:rPr lang="en-US" altLang="zh-CN" sz="2000" i="1" baseline="-25000" dirty="0">
                <a:ea typeface="宋体" panose="02010600030101010101" pitchFamily="2" charset="-122"/>
              </a:rPr>
              <a:t>2</a:t>
            </a:r>
          </a:p>
          <a:p>
            <a:pPr eaLnBrk="0" hangingPunct="0">
              <a:spcBef>
                <a:spcPct val="50000"/>
              </a:spcBef>
            </a:pPr>
            <a:r>
              <a:rPr lang="en-US" altLang="zh-CN" sz="2400" b="1" dirty="0">
                <a:ea typeface="宋体" panose="02010600030101010101" pitchFamily="2" charset="-122"/>
              </a:rPr>
              <a:t>…</a:t>
            </a:r>
            <a:endParaRPr lang="en-US" altLang="zh-CN" sz="2000" i="1" baseline="-25000" dirty="0">
              <a:ea typeface="宋体" panose="02010600030101010101" pitchFamily="2" charset="-122"/>
            </a:endParaRPr>
          </a:p>
          <a:p>
            <a:pPr eaLnBrk="0" hangingPunct="0">
              <a:spcBef>
                <a:spcPct val="50000"/>
              </a:spcBef>
            </a:pPr>
            <a:r>
              <a:rPr lang="en-US" altLang="zh-CN" sz="2000" i="1" dirty="0">
                <a:ea typeface="宋体" panose="02010600030101010101" pitchFamily="2" charset="-122"/>
              </a:rPr>
              <a:t>v</a:t>
            </a:r>
            <a:r>
              <a:rPr lang="en-US" altLang="zh-CN" sz="2000" i="1" baseline="-25000" dirty="0">
                <a:ea typeface="宋体" panose="02010600030101010101" pitchFamily="2" charset="-122"/>
              </a:rPr>
              <a:t>i</a:t>
            </a:r>
          </a:p>
          <a:p>
            <a:pPr eaLnBrk="0" hangingPunct="0">
              <a:spcBef>
                <a:spcPct val="50000"/>
              </a:spcBef>
            </a:pPr>
            <a:r>
              <a:rPr lang="en-US" altLang="zh-CN" sz="2400" b="1" dirty="0">
                <a:ea typeface="宋体" panose="02010600030101010101" pitchFamily="2" charset="-122"/>
              </a:rPr>
              <a:t>…</a:t>
            </a:r>
          </a:p>
        </p:txBody>
      </p:sp>
      <p:sp>
        <p:nvSpPr>
          <p:cNvPr id="74763" name="Text Box 11">
            <a:extLst>
              <a:ext uri="{FF2B5EF4-FFF2-40B4-BE49-F238E27FC236}">
                <a16:creationId xmlns:a16="http://schemas.microsoft.com/office/drawing/2014/main" id="{C984490D-1991-DA40-9C61-1C285889E4C3}"/>
              </a:ext>
            </a:extLst>
          </p:cNvPr>
          <p:cNvSpPr txBox="1">
            <a:spLocks noChangeArrowheads="1"/>
          </p:cNvSpPr>
          <p:nvPr/>
        </p:nvSpPr>
        <p:spPr bwMode="auto">
          <a:xfrm>
            <a:off x="3505200" y="2057400"/>
            <a:ext cx="24003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000" i="1" dirty="0">
                <a:ea typeface="宋体" panose="02010600030101010101" pitchFamily="2" charset="-122"/>
              </a:rPr>
              <a:t>Searching: Op</a:t>
            </a:r>
            <a:r>
              <a:rPr lang="en-US" altLang="zh-CN" sz="2000" i="1" baseline="-25000" dirty="0">
                <a:ea typeface="宋体" panose="02010600030101010101" pitchFamily="2" charset="-122"/>
              </a:rPr>
              <a:t>s</a:t>
            </a:r>
          </a:p>
          <a:p>
            <a:pPr eaLnBrk="0" hangingPunct="0">
              <a:spcBef>
                <a:spcPct val="50000"/>
              </a:spcBef>
            </a:pPr>
            <a:r>
              <a:rPr lang="en-US" altLang="zh-CN" sz="2000" i="1" dirty="0">
                <a:ea typeface="宋体" panose="02010600030101010101" pitchFamily="2" charset="-122"/>
              </a:rPr>
              <a:t>Clustering: </a:t>
            </a:r>
            <a:r>
              <a:rPr lang="en-US" altLang="zh-CN" sz="2000" i="1" dirty="0" err="1">
                <a:ea typeface="宋体" panose="02010600030101010101" pitchFamily="2" charset="-122"/>
              </a:rPr>
              <a:t>Op</a:t>
            </a:r>
            <a:r>
              <a:rPr lang="en-US" altLang="zh-CN" sz="2000" i="1" baseline="-25000" dirty="0" err="1">
                <a:ea typeface="宋体" panose="02010600030101010101" pitchFamily="2" charset="-122"/>
              </a:rPr>
              <a:t>clu</a:t>
            </a:r>
            <a:endParaRPr lang="en-US" altLang="zh-CN" sz="2000" i="1" baseline="-25000" dirty="0">
              <a:ea typeface="宋体" panose="02010600030101010101" pitchFamily="2" charset="-122"/>
            </a:endParaRPr>
          </a:p>
        </p:txBody>
      </p:sp>
      <p:sp>
        <p:nvSpPr>
          <p:cNvPr id="74764" name="Line 12">
            <a:extLst>
              <a:ext uri="{FF2B5EF4-FFF2-40B4-BE49-F238E27FC236}">
                <a16:creationId xmlns:a16="http://schemas.microsoft.com/office/drawing/2014/main" id="{D1A620A1-6715-1447-8CAC-A16C2A07017E}"/>
              </a:ext>
            </a:extLst>
          </p:cNvPr>
          <p:cNvSpPr>
            <a:spLocks noChangeShapeType="1"/>
          </p:cNvSpPr>
          <p:nvPr/>
        </p:nvSpPr>
        <p:spPr bwMode="auto">
          <a:xfrm flipH="1">
            <a:off x="5486400" y="2416175"/>
            <a:ext cx="914400" cy="22860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4765" name="Rectangle 13">
            <a:extLst>
              <a:ext uri="{FF2B5EF4-FFF2-40B4-BE49-F238E27FC236}">
                <a16:creationId xmlns:a16="http://schemas.microsoft.com/office/drawing/2014/main" id="{5F570A85-3392-2A40-AE06-7AAC36401947}"/>
              </a:ext>
            </a:extLst>
          </p:cNvPr>
          <p:cNvSpPr>
            <a:spLocks noChangeArrowheads="1"/>
          </p:cNvSpPr>
          <p:nvPr/>
        </p:nvSpPr>
        <p:spPr bwMode="auto">
          <a:xfrm>
            <a:off x="5638800" y="3352800"/>
            <a:ext cx="2743200" cy="3352800"/>
          </a:xfrm>
          <a:prstGeom prst="rect">
            <a:avLst/>
          </a:prstGeom>
          <a:noFill/>
          <a:ln w="28575">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6" name="Text Box 14">
            <a:extLst>
              <a:ext uri="{FF2B5EF4-FFF2-40B4-BE49-F238E27FC236}">
                <a16:creationId xmlns:a16="http://schemas.microsoft.com/office/drawing/2014/main" id="{D7524994-6B18-EF47-B817-C68DC7649A80}"/>
              </a:ext>
            </a:extLst>
          </p:cNvPr>
          <p:cNvSpPr txBox="1">
            <a:spLocks noChangeArrowheads="1"/>
          </p:cNvSpPr>
          <p:nvPr/>
        </p:nvSpPr>
        <p:spPr bwMode="auto">
          <a:xfrm>
            <a:off x="5715000" y="3330575"/>
            <a:ext cx="26670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zh-CN" sz="2000" i="1" dirty="0">
                <a:ea typeface="宋体" panose="02010600030101010101" pitchFamily="2" charset="-122"/>
              </a:rPr>
              <a:t>Contents of cluster</a:t>
            </a:r>
            <a:r>
              <a:rPr lang="en-US" altLang="zh-CN" sz="2000" i="1" baseline="-25000" dirty="0">
                <a:ea typeface="宋体" panose="02010600030101010101" pitchFamily="2" charset="-122"/>
              </a:rPr>
              <a:t>1</a:t>
            </a:r>
          </a:p>
          <a:p>
            <a:pPr eaLnBrk="0" hangingPunct="0">
              <a:spcBef>
                <a:spcPct val="50000"/>
              </a:spcBef>
            </a:pPr>
            <a:r>
              <a:rPr lang="en-US" altLang="zh-CN" sz="2000" i="1" dirty="0">
                <a:ea typeface="宋体" panose="02010600030101010101" pitchFamily="2" charset="-122"/>
              </a:rPr>
              <a:t>Contents of</a:t>
            </a:r>
            <a:r>
              <a:rPr lang="en-US" altLang="zh-CN" sz="2000" dirty="0">
                <a:ea typeface="宋体" panose="02010600030101010101" pitchFamily="2" charset="-122"/>
              </a:rPr>
              <a:t> </a:t>
            </a:r>
            <a:r>
              <a:rPr lang="en-US" altLang="zh-CN" sz="2000" i="1" dirty="0">
                <a:ea typeface="宋体" panose="02010600030101010101" pitchFamily="2" charset="-122"/>
              </a:rPr>
              <a:t>cluster</a:t>
            </a:r>
            <a:r>
              <a:rPr lang="en-US" altLang="zh-CN" sz="2000" i="1" baseline="-25000" dirty="0">
                <a:ea typeface="宋体" panose="02010600030101010101" pitchFamily="2" charset="-122"/>
              </a:rPr>
              <a:t>2</a:t>
            </a:r>
          </a:p>
          <a:p>
            <a:pPr eaLnBrk="0" hangingPunct="0">
              <a:spcBef>
                <a:spcPct val="50000"/>
              </a:spcBef>
            </a:pPr>
            <a:r>
              <a:rPr lang="en-US" altLang="zh-CN" sz="2400" b="1" dirty="0">
                <a:ea typeface="宋体" panose="02010600030101010101" pitchFamily="2" charset="-122"/>
              </a:rPr>
              <a:t>…</a:t>
            </a:r>
            <a:endParaRPr lang="en-US" altLang="zh-CN" sz="2000" i="1" baseline="-25000" dirty="0">
              <a:ea typeface="宋体" panose="02010600030101010101" pitchFamily="2" charset="-122"/>
            </a:endParaRPr>
          </a:p>
          <a:p>
            <a:pPr eaLnBrk="0" hangingPunct="0">
              <a:spcBef>
                <a:spcPct val="50000"/>
              </a:spcBef>
            </a:pPr>
            <a:r>
              <a:rPr lang="en-US" altLang="zh-CN" sz="2000" i="1" dirty="0">
                <a:ea typeface="宋体" panose="02010600030101010101" pitchFamily="2" charset="-122"/>
              </a:rPr>
              <a:t>Contents of</a:t>
            </a:r>
            <a:r>
              <a:rPr lang="en-US" altLang="zh-CN" sz="2000" dirty="0">
                <a:ea typeface="宋体" panose="02010600030101010101" pitchFamily="2" charset="-122"/>
              </a:rPr>
              <a:t> </a:t>
            </a:r>
            <a:r>
              <a:rPr lang="en-US" altLang="zh-CN" sz="2000" i="1" dirty="0" err="1">
                <a:ea typeface="宋体" panose="02010600030101010101" pitchFamily="2" charset="-122"/>
              </a:rPr>
              <a:t>cluster</a:t>
            </a:r>
            <a:r>
              <a:rPr lang="en-US" altLang="zh-CN" sz="2000" i="1" baseline="-25000" dirty="0" err="1">
                <a:ea typeface="宋体" panose="02010600030101010101" pitchFamily="2" charset="-122"/>
              </a:rPr>
              <a:t>i</a:t>
            </a:r>
            <a:endParaRPr lang="en-US" altLang="zh-CN" sz="2000" i="1" baseline="-25000" dirty="0">
              <a:ea typeface="宋体" panose="02010600030101010101" pitchFamily="2" charset="-122"/>
            </a:endParaRPr>
          </a:p>
          <a:p>
            <a:pPr eaLnBrk="0" hangingPunct="0">
              <a:spcBef>
                <a:spcPct val="50000"/>
              </a:spcBef>
            </a:pPr>
            <a:r>
              <a:rPr lang="en-US" altLang="zh-CN" sz="2400" b="1" dirty="0">
                <a:ea typeface="宋体" panose="02010600030101010101" pitchFamily="2" charset="-122"/>
              </a:rPr>
              <a:t>…</a:t>
            </a:r>
          </a:p>
        </p:txBody>
      </p:sp>
      <p:sp>
        <p:nvSpPr>
          <p:cNvPr id="74767" name="Line 15">
            <a:extLst>
              <a:ext uri="{FF2B5EF4-FFF2-40B4-BE49-F238E27FC236}">
                <a16:creationId xmlns:a16="http://schemas.microsoft.com/office/drawing/2014/main" id="{12B2B1A1-819A-B14A-8C80-CBCA4CC29644}"/>
              </a:ext>
            </a:extLst>
          </p:cNvPr>
          <p:cNvSpPr>
            <a:spLocks noChangeShapeType="1"/>
          </p:cNvSpPr>
          <p:nvPr/>
        </p:nvSpPr>
        <p:spPr bwMode="auto">
          <a:xfrm>
            <a:off x="5410200" y="2873375"/>
            <a:ext cx="533400" cy="457200"/>
          </a:xfrm>
          <a:prstGeom prst="line">
            <a:avLst/>
          </a:prstGeom>
          <a:noFill/>
          <a:ln w="38100">
            <a:solidFill>
              <a:srgbClr val="CC3300"/>
            </a:solidFill>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4768" name="Line 16">
            <a:extLst>
              <a:ext uri="{FF2B5EF4-FFF2-40B4-BE49-F238E27FC236}">
                <a16:creationId xmlns:a16="http://schemas.microsoft.com/office/drawing/2014/main" id="{A82EADE1-BE88-2247-9E22-0F1A543EF124}"/>
              </a:ext>
            </a:extLst>
          </p:cNvPr>
          <p:cNvSpPr>
            <a:spLocks noChangeShapeType="1"/>
          </p:cNvSpPr>
          <p:nvPr/>
        </p:nvSpPr>
        <p:spPr bwMode="auto">
          <a:xfrm>
            <a:off x="5029200" y="4473575"/>
            <a:ext cx="609600" cy="0"/>
          </a:xfrm>
          <a:prstGeom prst="line">
            <a:avLst/>
          </a:prstGeom>
          <a:noFill/>
          <a:ln w="5715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4769" name="Text Box 17">
            <a:extLst>
              <a:ext uri="{FF2B5EF4-FFF2-40B4-BE49-F238E27FC236}">
                <a16:creationId xmlns:a16="http://schemas.microsoft.com/office/drawing/2014/main" id="{310F30CC-C961-F548-BC9F-1D9799FFFAE0}"/>
              </a:ext>
            </a:extLst>
          </p:cNvPr>
          <p:cNvSpPr txBox="1">
            <a:spLocks noChangeArrowheads="1"/>
          </p:cNvSpPr>
          <p:nvPr/>
        </p:nvSpPr>
        <p:spPr bwMode="auto">
          <a:xfrm>
            <a:off x="6030913" y="2416175"/>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a:ea typeface="宋体" panose="02010600030101010101" pitchFamily="2" charset="-122"/>
              </a:rPr>
              <a:t>3</a:t>
            </a:r>
          </a:p>
        </p:txBody>
      </p:sp>
      <p:sp>
        <p:nvSpPr>
          <p:cNvPr id="74770" name="Text Box 18">
            <a:extLst>
              <a:ext uri="{FF2B5EF4-FFF2-40B4-BE49-F238E27FC236}">
                <a16:creationId xmlns:a16="http://schemas.microsoft.com/office/drawing/2014/main" id="{D68D47A7-DF08-2747-8B88-3F147E660B4A}"/>
              </a:ext>
            </a:extLst>
          </p:cNvPr>
          <p:cNvSpPr txBox="1">
            <a:spLocks noChangeArrowheads="1"/>
          </p:cNvSpPr>
          <p:nvPr/>
        </p:nvSpPr>
        <p:spPr bwMode="auto">
          <a:xfrm>
            <a:off x="5105400" y="40925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a:ea typeface="宋体" panose="02010600030101010101" pitchFamily="2" charset="-122"/>
              </a:rPr>
              <a:t>5</a:t>
            </a:r>
          </a:p>
        </p:txBody>
      </p:sp>
      <p:sp>
        <p:nvSpPr>
          <p:cNvPr id="74771" name="Text Box 19">
            <a:extLst>
              <a:ext uri="{FF2B5EF4-FFF2-40B4-BE49-F238E27FC236}">
                <a16:creationId xmlns:a16="http://schemas.microsoft.com/office/drawing/2014/main" id="{13B3ADFC-979D-614E-B014-CE01E1E3BCDF}"/>
              </a:ext>
            </a:extLst>
          </p:cNvPr>
          <p:cNvSpPr txBox="1">
            <a:spLocks noChangeArrowheads="1"/>
          </p:cNvSpPr>
          <p:nvPr/>
        </p:nvSpPr>
        <p:spPr bwMode="auto">
          <a:xfrm>
            <a:off x="5562600" y="18065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a:ea typeface="宋体" panose="02010600030101010101" pitchFamily="2" charset="-122"/>
              </a:rPr>
              <a:t>2</a:t>
            </a:r>
          </a:p>
        </p:txBody>
      </p:sp>
      <p:sp>
        <p:nvSpPr>
          <p:cNvPr id="74772" name="Text Box 20">
            <a:extLst>
              <a:ext uri="{FF2B5EF4-FFF2-40B4-BE49-F238E27FC236}">
                <a16:creationId xmlns:a16="http://schemas.microsoft.com/office/drawing/2014/main" id="{A17287D9-F377-1143-B80D-7482BB42A9AB}"/>
              </a:ext>
            </a:extLst>
          </p:cNvPr>
          <p:cNvSpPr txBox="1">
            <a:spLocks noChangeArrowheads="1"/>
          </p:cNvSpPr>
          <p:nvPr/>
        </p:nvSpPr>
        <p:spPr bwMode="auto">
          <a:xfrm>
            <a:off x="5743575" y="28892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a:ea typeface="宋体" panose="02010600030101010101" pitchFamily="2" charset="-122"/>
              </a:rPr>
              <a:t>4</a:t>
            </a:r>
          </a:p>
        </p:txBody>
      </p:sp>
      <p:sp>
        <p:nvSpPr>
          <p:cNvPr id="74773" name="Text Box 21">
            <a:extLst>
              <a:ext uri="{FF2B5EF4-FFF2-40B4-BE49-F238E27FC236}">
                <a16:creationId xmlns:a16="http://schemas.microsoft.com/office/drawing/2014/main" id="{9EB39FD4-F8CB-A54A-A794-FE05F5863C7F}"/>
              </a:ext>
            </a:extLst>
          </p:cNvPr>
          <p:cNvSpPr txBox="1">
            <a:spLocks noChangeArrowheads="1"/>
          </p:cNvSpPr>
          <p:nvPr/>
        </p:nvSpPr>
        <p:spPr bwMode="auto">
          <a:xfrm>
            <a:off x="1447800" y="2551113"/>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74774" name="Rectangle 22">
            <a:extLst>
              <a:ext uri="{FF2B5EF4-FFF2-40B4-BE49-F238E27FC236}">
                <a16:creationId xmlns:a16="http://schemas.microsoft.com/office/drawing/2014/main" id="{0FC71978-5CCB-1B40-95A9-A88BCEC5F30F}"/>
              </a:ext>
            </a:extLst>
          </p:cNvPr>
          <p:cNvSpPr>
            <a:spLocks noChangeArrowheads="1"/>
          </p:cNvSpPr>
          <p:nvPr/>
        </p:nvSpPr>
        <p:spPr bwMode="auto">
          <a:xfrm>
            <a:off x="533400" y="1501775"/>
            <a:ext cx="2362200" cy="4191000"/>
          </a:xfrm>
          <a:prstGeom prst="rect">
            <a:avLst/>
          </a:prstGeom>
          <a:noFill/>
          <a:ln w="28575">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75" name="Line 23">
            <a:extLst>
              <a:ext uri="{FF2B5EF4-FFF2-40B4-BE49-F238E27FC236}">
                <a16:creationId xmlns:a16="http://schemas.microsoft.com/office/drawing/2014/main" id="{EF42E276-78B8-DD4C-B093-C0462E915C24}"/>
              </a:ext>
            </a:extLst>
          </p:cNvPr>
          <p:cNvSpPr>
            <a:spLocks noChangeShapeType="1"/>
          </p:cNvSpPr>
          <p:nvPr/>
        </p:nvSpPr>
        <p:spPr bwMode="auto">
          <a:xfrm>
            <a:off x="1714500" y="347980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4776" name="Text Box 24">
            <a:extLst>
              <a:ext uri="{FF2B5EF4-FFF2-40B4-BE49-F238E27FC236}">
                <a16:creationId xmlns:a16="http://schemas.microsoft.com/office/drawing/2014/main" id="{38865495-5BA6-8F4E-B06B-680BFA70612F}"/>
              </a:ext>
            </a:extLst>
          </p:cNvPr>
          <p:cNvSpPr txBox="1">
            <a:spLocks noChangeArrowheads="1"/>
          </p:cNvSpPr>
          <p:nvPr/>
        </p:nvSpPr>
        <p:spPr bwMode="auto">
          <a:xfrm>
            <a:off x="1447800" y="4486275"/>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74777" name="Line 25">
            <a:extLst>
              <a:ext uri="{FF2B5EF4-FFF2-40B4-BE49-F238E27FC236}">
                <a16:creationId xmlns:a16="http://schemas.microsoft.com/office/drawing/2014/main" id="{34D705E1-EA3D-E243-AD5A-EA30E16ACBE8}"/>
              </a:ext>
            </a:extLst>
          </p:cNvPr>
          <p:cNvSpPr>
            <a:spLocks noChangeShapeType="1"/>
          </p:cNvSpPr>
          <p:nvPr/>
        </p:nvSpPr>
        <p:spPr bwMode="auto">
          <a:xfrm>
            <a:off x="1714500" y="4333875"/>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4778" name="Line 26">
            <a:extLst>
              <a:ext uri="{FF2B5EF4-FFF2-40B4-BE49-F238E27FC236}">
                <a16:creationId xmlns:a16="http://schemas.microsoft.com/office/drawing/2014/main" id="{889083FF-E013-AE45-AC7B-943F30856F21}"/>
              </a:ext>
            </a:extLst>
          </p:cNvPr>
          <p:cNvSpPr>
            <a:spLocks noChangeShapeType="1"/>
          </p:cNvSpPr>
          <p:nvPr/>
        </p:nvSpPr>
        <p:spPr bwMode="auto">
          <a:xfrm>
            <a:off x="1714500" y="2339975"/>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4779" name="Oval 27">
            <a:extLst>
              <a:ext uri="{FF2B5EF4-FFF2-40B4-BE49-F238E27FC236}">
                <a16:creationId xmlns:a16="http://schemas.microsoft.com/office/drawing/2014/main" id="{340B4FF3-F243-7F4A-870C-C921E9DAA6EA}"/>
              </a:ext>
            </a:extLst>
          </p:cNvPr>
          <p:cNvSpPr>
            <a:spLocks noChangeArrowheads="1"/>
          </p:cNvSpPr>
          <p:nvPr/>
        </p:nvSpPr>
        <p:spPr bwMode="auto">
          <a:xfrm>
            <a:off x="1638300" y="2035175"/>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0" name="Oval 28">
            <a:extLst>
              <a:ext uri="{FF2B5EF4-FFF2-40B4-BE49-F238E27FC236}">
                <a16:creationId xmlns:a16="http://schemas.microsoft.com/office/drawing/2014/main" id="{0E5C746D-050D-744B-9F4E-B2F9D98225D1}"/>
              </a:ext>
            </a:extLst>
          </p:cNvPr>
          <p:cNvSpPr>
            <a:spLocks noChangeArrowheads="1"/>
          </p:cNvSpPr>
          <p:nvPr/>
        </p:nvSpPr>
        <p:spPr bwMode="auto">
          <a:xfrm>
            <a:off x="1638300" y="3254375"/>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1" name="Oval 29">
            <a:extLst>
              <a:ext uri="{FF2B5EF4-FFF2-40B4-BE49-F238E27FC236}">
                <a16:creationId xmlns:a16="http://schemas.microsoft.com/office/drawing/2014/main" id="{007C8CD4-677E-4240-BE61-25CAF815A2EF}"/>
              </a:ext>
            </a:extLst>
          </p:cNvPr>
          <p:cNvSpPr>
            <a:spLocks noChangeArrowheads="1"/>
          </p:cNvSpPr>
          <p:nvPr/>
        </p:nvSpPr>
        <p:spPr bwMode="auto">
          <a:xfrm>
            <a:off x="1638300" y="4016375"/>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2" name="Line 30">
            <a:extLst>
              <a:ext uri="{FF2B5EF4-FFF2-40B4-BE49-F238E27FC236}">
                <a16:creationId xmlns:a16="http://schemas.microsoft.com/office/drawing/2014/main" id="{DA06D0D1-F63E-EA47-ADB3-B741F6C4F11A}"/>
              </a:ext>
            </a:extLst>
          </p:cNvPr>
          <p:cNvSpPr>
            <a:spLocks noChangeShapeType="1"/>
          </p:cNvSpPr>
          <p:nvPr/>
        </p:nvSpPr>
        <p:spPr bwMode="auto">
          <a:xfrm>
            <a:off x="1714500" y="3482975"/>
            <a:ext cx="0" cy="3810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4783" name="Text Box 31">
            <a:extLst>
              <a:ext uri="{FF2B5EF4-FFF2-40B4-BE49-F238E27FC236}">
                <a16:creationId xmlns:a16="http://schemas.microsoft.com/office/drawing/2014/main" id="{DDF9063D-826F-E54A-A14A-5ADCB3AD645C}"/>
              </a:ext>
            </a:extLst>
          </p:cNvPr>
          <p:cNvSpPr txBox="1">
            <a:spLocks noChangeArrowheads="1"/>
          </p:cNvSpPr>
          <p:nvPr/>
        </p:nvSpPr>
        <p:spPr bwMode="auto">
          <a:xfrm>
            <a:off x="1304925" y="3494088"/>
            <a:ext cx="358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i="1">
                <a:ea typeface="宋体" panose="02010600030101010101" pitchFamily="2" charset="-122"/>
              </a:rPr>
              <a:t>e</a:t>
            </a:r>
            <a:r>
              <a:rPr lang="en-US" altLang="zh-CN" i="1" baseline="-25000">
                <a:ea typeface="宋体" panose="02010600030101010101" pitchFamily="2" charset="-122"/>
              </a:rPr>
              <a:t>i</a:t>
            </a:r>
          </a:p>
        </p:txBody>
      </p:sp>
      <p:sp>
        <p:nvSpPr>
          <p:cNvPr id="74784" name="Text Box 32">
            <a:extLst>
              <a:ext uri="{FF2B5EF4-FFF2-40B4-BE49-F238E27FC236}">
                <a16:creationId xmlns:a16="http://schemas.microsoft.com/office/drawing/2014/main" id="{9B040F38-4129-0740-827D-439446CBD37A}"/>
              </a:ext>
            </a:extLst>
          </p:cNvPr>
          <p:cNvSpPr txBox="1">
            <a:spLocks noChangeArrowheads="1"/>
          </p:cNvSpPr>
          <p:nvPr/>
        </p:nvSpPr>
        <p:spPr bwMode="auto">
          <a:xfrm>
            <a:off x="1752600" y="3482975"/>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zh-CN" sz="2000" i="1" dirty="0" err="1">
                <a:ea typeface="宋体" panose="02010600030101010101" pitchFamily="2" charset="-122"/>
              </a:rPr>
              <a:t>query</a:t>
            </a:r>
            <a:r>
              <a:rPr lang="en-US" altLang="zh-CN" i="1" baseline="-25000" dirty="0" err="1">
                <a:ea typeface="宋体" panose="02010600030101010101" pitchFamily="2" charset="-122"/>
              </a:rPr>
              <a:t>i</a:t>
            </a:r>
            <a:endParaRPr lang="en-US" altLang="zh-CN" i="1" baseline="-25000" dirty="0">
              <a:ea typeface="宋体" panose="02010600030101010101" pitchFamily="2" charset="-122"/>
            </a:endParaRPr>
          </a:p>
        </p:txBody>
      </p:sp>
      <p:sp>
        <p:nvSpPr>
          <p:cNvPr id="74785" name="Oval 33">
            <a:extLst>
              <a:ext uri="{FF2B5EF4-FFF2-40B4-BE49-F238E27FC236}">
                <a16:creationId xmlns:a16="http://schemas.microsoft.com/office/drawing/2014/main" id="{2DFF87EE-88F0-9146-8383-6EB5E9AC58B0}"/>
              </a:ext>
            </a:extLst>
          </p:cNvPr>
          <p:cNvSpPr>
            <a:spLocks noChangeArrowheads="1"/>
          </p:cNvSpPr>
          <p:nvPr/>
        </p:nvSpPr>
        <p:spPr bwMode="auto">
          <a:xfrm>
            <a:off x="3581400" y="4397375"/>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6" name="Oval 34">
            <a:extLst>
              <a:ext uri="{FF2B5EF4-FFF2-40B4-BE49-F238E27FC236}">
                <a16:creationId xmlns:a16="http://schemas.microsoft.com/office/drawing/2014/main" id="{FF08E98A-0C2F-D645-97C2-9D429959C3BC}"/>
              </a:ext>
            </a:extLst>
          </p:cNvPr>
          <p:cNvSpPr>
            <a:spLocks noChangeArrowheads="1"/>
          </p:cNvSpPr>
          <p:nvPr/>
        </p:nvSpPr>
        <p:spPr bwMode="auto">
          <a:xfrm>
            <a:off x="4267200" y="3482975"/>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7" name="Oval 35">
            <a:extLst>
              <a:ext uri="{FF2B5EF4-FFF2-40B4-BE49-F238E27FC236}">
                <a16:creationId xmlns:a16="http://schemas.microsoft.com/office/drawing/2014/main" id="{88974199-11FD-E34A-B5C9-ABE71D80EECB}"/>
              </a:ext>
            </a:extLst>
          </p:cNvPr>
          <p:cNvSpPr>
            <a:spLocks noChangeArrowheads="1"/>
          </p:cNvSpPr>
          <p:nvPr/>
        </p:nvSpPr>
        <p:spPr bwMode="auto">
          <a:xfrm>
            <a:off x="4267200" y="3940175"/>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8" name="Oval 36">
            <a:extLst>
              <a:ext uri="{FF2B5EF4-FFF2-40B4-BE49-F238E27FC236}">
                <a16:creationId xmlns:a16="http://schemas.microsoft.com/office/drawing/2014/main" id="{C04EF29F-6E83-2940-A25C-6021AE0EEA3F}"/>
              </a:ext>
            </a:extLst>
          </p:cNvPr>
          <p:cNvSpPr>
            <a:spLocks noChangeArrowheads="1"/>
          </p:cNvSpPr>
          <p:nvPr/>
        </p:nvSpPr>
        <p:spPr bwMode="auto">
          <a:xfrm>
            <a:off x="4267200" y="4930775"/>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9" name="Text Box 37">
            <a:extLst>
              <a:ext uri="{FF2B5EF4-FFF2-40B4-BE49-F238E27FC236}">
                <a16:creationId xmlns:a16="http://schemas.microsoft.com/office/drawing/2014/main" id="{E23EFCDE-D5A2-9747-9E06-F9A9CD97DAF2}"/>
              </a:ext>
            </a:extLst>
          </p:cNvPr>
          <p:cNvSpPr txBox="1">
            <a:spLocks noChangeArrowheads="1"/>
          </p:cNvSpPr>
          <p:nvPr/>
        </p:nvSpPr>
        <p:spPr bwMode="auto">
          <a:xfrm>
            <a:off x="3200400" y="4168775"/>
            <a:ext cx="403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zh-CN" sz="2000" i="1">
                <a:ea typeface="宋体" panose="02010600030101010101" pitchFamily="2" charset="-122"/>
              </a:rPr>
              <a:t>v</a:t>
            </a:r>
            <a:r>
              <a:rPr lang="en-US" altLang="zh-CN" sz="2000" i="1" baseline="-25000">
                <a:ea typeface="宋体" panose="02010600030101010101" pitchFamily="2" charset="-122"/>
              </a:rPr>
              <a:t>0</a:t>
            </a:r>
          </a:p>
        </p:txBody>
      </p:sp>
      <p:sp>
        <p:nvSpPr>
          <p:cNvPr id="74790" name="Line 38">
            <a:extLst>
              <a:ext uri="{FF2B5EF4-FFF2-40B4-BE49-F238E27FC236}">
                <a16:creationId xmlns:a16="http://schemas.microsoft.com/office/drawing/2014/main" id="{C0190AE0-DE02-2347-9886-4EDF6DEA9068}"/>
              </a:ext>
            </a:extLst>
          </p:cNvPr>
          <p:cNvSpPr>
            <a:spLocks noChangeShapeType="1"/>
          </p:cNvSpPr>
          <p:nvPr/>
        </p:nvSpPr>
        <p:spPr bwMode="auto">
          <a:xfrm flipV="1">
            <a:off x="3733800" y="3559175"/>
            <a:ext cx="533400" cy="9144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4791" name="Line 39">
            <a:extLst>
              <a:ext uri="{FF2B5EF4-FFF2-40B4-BE49-F238E27FC236}">
                <a16:creationId xmlns:a16="http://schemas.microsoft.com/office/drawing/2014/main" id="{72860ED9-74D6-544E-9755-F510D13498A7}"/>
              </a:ext>
            </a:extLst>
          </p:cNvPr>
          <p:cNvSpPr>
            <a:spLocks noChangeShapeType="1"/>
          </p:cNvSpPr>
          <p:nvPr/>
        </p:nvSpPr>
        <p:spPr bwMode="auto">
          <a:xfrm flipV="1">
            <a:off x="3733800" y="4016375"/>
            <a:ext cx="533400" cy="4572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4792" name="Line 40">
            <a:extLst>
              <a:ext uri="{FF2B5EF4-FFF2-40B4-BE49-F238E27FC236}">
                <a16:creationId xmlns:a16="http://schemas.microsoft.com/office/drawing/2014/main" id="{2CCABE34-415A-CA46-8361-A85422E3FB1F}"/>
              </a:ext>
            </a:extLst>
          </p:cNvPr>
          <p:cNvSpPr>
            <a:spLocks noChangeShapeType="1"/>
          </p:cNvSpPr>
          <p:nvPr/>
        </p:nvSpPr>
        <p:spPr bwMode="auto">
          <a:xfrm>
            <a:off x="3733800" y="4473575"/>
            <a:ext cx="533400" cy="4572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4793" name="Text Box 41">
            <a:extLst>
              <a:ext uri="{FF2B5EF4-FFF2-40B4-BE49-F238E27FC236}">
                <a16:creationId xmlns:a16="http://schemas.microsoft.com/office/drawing/2014/main" id="{1893BD19-5BEE-D54D-8234-7372644CC994}"/>
              </a:ext>
            </a:extLst>
          </p:cNvPr>
          <p:cNvSpPr txBox="1">
            <a:spLocks noChangeArrowheads="1"/>
          </p:cNvSpPr>
          <p:nvPr/>
        </p:nvSpPr>
        <p:spPr bwMode="auto">
          <a:xfrm>
            <a:off x="3700463" y="3568700"/>
            <a:ext cx="446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l-GR" altLang="en-US" sz="2000" i="1">
                <a:cs typeface="Arial" panose="020B0604020202020204" pitchFamily="34" charset="0"/>
              </a:rPr>
              <a:t>π</a:t>
            </a:r>
            <a:r>
              <a:rPr lang="en-US" altLang="zh-CN" sz="2000" i="1" baseline="-25000">
                <a:ea typeface="宋体" panose="02010600030101010101" pitchFamily="2" charset="-122"/>
              </a:rPr>
              <a:t>0</a:t>
            </a:r>
          </a:p>
        </p:txBody>
      </p:sp>
      <p:sp>
        <p:nvSpPr>
          <p:cNvPr id="74794" name="Text Box 42">
            <a:extLst>
              <a:ext uri="{FF2B5EF4-FFF2-40B4-BE49-F238E27FC236}">
                <a16:creationId xmlns:a16="http://schemas.microsoft.com/office/drawing/2014/main" id="{49375A41-B93B-8546-AC4F-1EB119532CEC}"/>
              </a:ext>
            </a:extLst>
          </p:cNvPr>
          <p:cNvSpPr txBox="1">
            <a:spLocks noChangeArrowheads="1"/>
          </p:cNvSpPr>
          <p:nvPr/>
        </p:nvSpPr>
        <p:spPr bwMode="auto">
          <a:xfrm>
            <a:off x="3962400" y="4092575"/>
            <a:ext cx="446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l-GR" altLang="en-US" sz="2000" i="1">
                <a:cs typeface="Arial" panose="020B0604020202020204" pitchFamily="34" charset="0"/>
              </a:rPr>
              <a:t>π</a:t>
            </a:r>
            <a:r>
              <a:rPr lang="en-US" altLang="zh-CN" sz="2000" i="1" baseline="-25000">
                <a:ea typeface="宋体" panose="02010600030101010101" pitchFamily="2" charset="-122"/>
              </a:rPr>
              <a:t>2</a:t>
            </a:r>
          </a:p>
        </p:txBody>
      </p:sp>
      <p:sp>
        <p:nvSpPr>
          <p:cNvPr id="74795" name="Text Box 43">
            <a:extLst>
              <a:ext uri="{FF2B5EF4-FFF2-40B4-BE49-F238E27FC236}">
                <a16:creationId xmlns:a16="http://schemas.microsoft.com/office/drawing/2014/main" id="{77649FA5-2D35-EA4E-9096-1823DD084C53}"/>
              </a:ext>
            </a:extLst>
          </p:cNvPr>
          <p:cNvSpPr txBox="1">
            <a:spLocks noChangeArrowheads="1"/>
          </p:cNvSpPr>
          <p:nvPr/>
        </p:nvSpPr>
        <p:spPr bwMode="auto">
          <a:xfrm>
            <a:off x="3733800" y="4625975"/>
            <a:ext cx="390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l-GR" altLang="en-US" sz="2000" i="1">
                <a:cs typeface="Arial" panose="020B0604020202020204" pitchFamily="34" charset="0"/>
              </a:rPr>
              <a:t>π</a:t>
            </a:r>
            <a:r>
              <a:rPr lang="en-US" altLang="zh-CN" sz="2000" i="1" baseline="-25000">
                <a:ea typeface="宋体" panose="02010600030101010101" pitchFamily="2" charset="-122"/>
              </a:rPr>
              <a:t>i</a:t>
            </a:r>
          </a:p>
        </p:txBody>
      </p:sp>
      <p:sp>
        <p:nvSpPr>
          <p:cNvPr id="74796" name="Line 44">
            <a:extLst>
              <a:ext uri="{FF2B5EF4-FFF2-40B4-BE49-F238E27FC236}">
                <a16:creationId xmlns:a16="http://schemas.microsoft.com/office/drawing/2014/main" id="{DE72FC84-F4E3-6240-8A32-674734C99EB1}"/>
              </a:ext>
            </a:extLst>
          </p:cNvPr>
          <p:cNvSpPr>
            <a:spLocks noChangeShapeType="1"/>
          </p:cNvSpPr>
          <p:nvPr/>
        </p:nvSpPr>
        <p:spPr bwMode="auto">
          <a:xfrm>
            <a:off x="3733800" y="4473575"/>
            <a:ext cx="152400" cy="9144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4797" name="Text Box 45">
            <a:extLst>
              <a:ext uri="{FF2B5EF4-FFF2-40B4-BE49-F238E27FC236}">
                <a16:creationId xmlns:a16="http://schemas.microsoft.com/office/drawing/2014/main" id="{51B8AF34-7944-1D4F-95B0-750B01C61A56}"/>
              </a:ext>
            </a:extLst>
          </p:cNvPr>
          <p:cNvSpPr txBox="1">
            <a:spLocks noChangeArrowheads="1"/>
          </p:cNvSpPr>
          <p:nvPr/>
        </p:nvSpPr>
        <p:spPr bwMode="auto">
          <a:xfrm>
            <a:off x="3200400" y="20351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a:ea typeface="宋体" panose="02010600030101010101" pitchFamily="2" charset="-122"/>
              </a:rPr>
              <a:t>1</a:t>
            </a:r>
          </a:p>
        </p:txBody>
      </p:sp>
      <p:sp>
        <p:nvSpPr>
          <p:cNvPr id="74798" name="Text Box 46">
            <a:extLst>
              <a:ext uri="{FF2B5EF4-FFF2-40B4-BE49-F238E27FC236}">
                <a16:creationId xmlns:a16="http://schemas.microsoft.com/office/drawing/2014/main" id="{5BE7E350-8AAF-5E47-A542-EDA3FC96ACFC}"/>
              </a:ext>
            </a:extLst>
          </p:cNvPr>
          <p:cNvSpPr txBox="1">
            <a:spLocks noChangeArrowheads="1"/>
          </p:cNvSpPr>
          <p:nvPr/>
        </p:nvSpPr>
        <p:spPr bwMode="auto">
          <a:xfrm>
            <a:off x="458788" y="1447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i="1">
                <a:ea typeface="宋体" panose="02010600030101010101" pitchFamily="2" charset="-122"/>
              </a:rPr>
              <a:t>State Diagram</a:t>
            </a:r>
          </a:p>
        </p:txBody>
      </p:sp>
    </p:spTree>
    <p:extLst>
      <p:ext uri="{BB962C8B-B14F-4D97-AF65-F5344CB8AC3E}">
        <p14:creationId xmlns:p14="http://schemas.microsoft.com/office/powerpoint/2010/main" val="29502179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55EFE69C-1342-644F-8166-CA2DBBC322A6}"/>
              </a:ext>
            </a:extLst>
          </p:cNvPr>
          <p:cNvSpPr>
            <a:spLocks noChangeArrowheads="1"/>
          </p:cNvSpPr>
          <p:nvPr/>
        </p:nvSpPr>
        <p:spPr bwMode="auto">
          <a:xfrm>
            <a:off x="457200" y="381000"/>
            <a:ext cx="8686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200">
                <a:ea typeface="宋体" panose="02010600030101010101" pitchFamily="2" charset="-122"/>
              </a:rPr>
              <a:t>Theorem 4: Post retrieval visualization service</a:t>
            </a:r>
          </a:p>
        </p:txBody>
      </p:sp>
      <p:sp>
        <p:nvSpPr>
          <p:cNvPr id="75779" name="Text Box 3">
            <a:extLst>
              <a:ext uri="{FF2B5EF4-FFF2-40B4-BE49-F238E27FC236}">
                <a16:creationId xmlns:a16="http://schemas.microsoft.com/office/drawing/2014/main" id="{57D6BE33-0DC1-544B-9575-25927F43FF8F}"/>
              </a:ext>
            </a:extLst>
          </p:cNvPr>
          <p:cNvSpPr txBox="1">
            <a:spLocks noChangeArrowheads="1"/>
          </p:cNvSpPr>
          <p:nvPr/>
        </p:nvSpPr>
        <p:spPr bwMode="auto">
          <a:xfrm>
            <a:off x="1447800" y="240665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75780" name="Rectangle 4">
            <a:extLst>
              <a:ext uri="{FF2B5EF4-FFF2-40B4-BE49-F238E27FC236}">
                <a16:creationId xmlns:a16="http://schemas.microsoft.com/office/drawing/2014/main" id="{540FB19E-F5CD-7E4B-8A9E-5253A291B2BE}"/>
              </a:ext>
            </a:extLst>
          </p:cNvPr>
          <p:cNvSpPr>
            <a:spLocks noChangeArrowheads="1"/>
          </p:cNvSpPr>
          <p:nvPr/>
        </p:nvSpPr>
        <p:spPr bwMode="auto">
          <a:xfrm>
            <a:off x="533400" y="1509713"/>
            <a:ext cx="2362200" cy="3352800"/>
          </a:xfrm>
          <a:prstGeom prst="rect">
            <a:avLst/>
          </a:prstGeom>
          <a:noFill/>
          <a:ln w="28575">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1" name="Line 5">
            <a:extLst>
              <a:ext uri="{FF2B5EF4-FFF2-40B4-BE49-F238E27FC236}">
                <a16:creationId xmlns:a16="http://schemas.microsoft.com/office/drawing/2014/main" id="{7A7360B5-4E8D-A843-BA5E-9C51A4E50D63}"/>
              </a:ext>
            </a:extLst>
          </p:cNvPr>
          <p:cNvSpPr>
            <a:spLocks noChangeShapeType="1"/>
          </p:cNvSpPr>
          <p:nvPr/>
        </p:nvSpPr>
        <p:spPr bwMode="auto">
          <a:xfrm>
            <a:off x="1714500" y="3335338"/>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782" name="Text Box 6">
            <a:extLst>
              <a:ext uri="{FF2B5EF4-FFF2-40B4-BE49-F238E27FC236}">
                <a16:creationId xmlns:a16="http://schemas.microsoft.com/office/drawing/2014/main" id="{8567DBBB-BA61-AA49-A3F5-F6BE24F56992}"/>
              </a:ext>
            </a:extLst>
          </p:cNvPr>
          <p:cNvSpPr txBox="1">
            <a:spLocks noChangeArrowheads="1"/>
          </p:cNvSpPr>
          <p:nvPr/>
        </p:nvSpPr>
        <p:spPr bwMode="auto">
          <a:xfrm>
            <a:off x="1447800" y="4341813"/>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zh-CN" sz="2400" b="1">
                <a:ea typeface="宋体" panose="02010600030101010101" pitchFamily="2" charset="-122"/>
              </a:rPr>
              <a:t>…</a:t>
            </a:r>
          </a:p>
        </p:txBody>
      </p:sp>
      <p:sp>
        <p:nvSpPr>
          <p:cNvPr id="75783" name="Line 7">
            <a:extLst>
              <a:ext uri="{FF2B5EF4-FFF2-40B4-BE49-F238E27FC236}">
                <a16:creationId xmlns:a16="http://schemas.microsoft.com/office/drawing/2014/main" id="{04CB2D1A-1B9A-2449-930F-5915CB283385}"/>
              </a:ext>
            </a:extLst>
          </p:cNvPr>
          <p:cNvSpPr>
            <a:spLocks noChangeShapeType="1"/>
          </p:cNvSpPr>
          <p:nvPr/>
        </p:nvSpPr>
        <p:spPr bwMode="auto">
          <a:xfrm>
            <a:off x="1714500" y="4189413"/>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784" name="Line 8">
            <a:extLst>
              <a:ext uri="{FF2B5EF4-FFF2-40B4-BE49-F238E27FC236}">
                <a16:creationId xmlns:a16="http://schemas.microsoft.com/office/drawing/2014/main" id="{86CDDDFA-350E-0349-A59D-369E0ED0F5C7}"/>
              </a:ext>
            </a:extLst>
          </p:cNvPr>
          <p:cNvSpPr>
            <a:spLocks noChangeShapeType="1"/>
          </p:cNvSpPr>
          <p:nvPr/>
        </p:nvSpPr>
        <p:spPr bwMode="auto">
          <a:xfrm>
            <a:off x="1714500" y="2195513"/>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785" name="Oval 9">
            <a:extLst>
              <a:ext uri="{FF2B5EF4-FFF2-40B4-BE49-F238E27FC236}">
                <a16:creationId xmlns:a16="http://schemas.microsoft.com/office/drawing/2014/main" id="{B4F42AFE-A3D4-A443-B837-DB132086B8F8}"/>
              </a:ext>
            </a:extLst>
          </p:cNvPr>
          <p:cNvSpPr>
            <a:spLocks noChangeArrowheads="1"/>
          </p:cNvSpPr>
          <p:nvPr/>
        </p:nvSpPr>
        <p:spPr bwMode="auto">
          <a:xfrm>
            <a:off x="1638300" y="1890713"/>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6" name="Oval 10">
            <a:extLst>
              <a:ext uri="{FF2B5EF4-FFF2-40B4-BE49-F238E27FC236}">
                <a16:creationId xmlns:a16="http://schemas.microsoft.com/office/drawing/2014/main" id="{DAD260AB-7060-3246-990D-0888D01BF300}"/>
              </a:ext>
            </a:extLst>
          </p:cNvPr>
          <p:cNvSpPr>
            <a:spLocks noChangeArrowheads="1"/>
          </p:cNvSpPr>
          <p:nvPr/>
        </p:nvSpPr>
        <p:spPr bwMode="auto">
          <a:xfrm>
            <a:off x="1638300" y="3109913"/>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7" name="Oval 11">
            <a:extLst>
              <a:ext uri="{FF2B5EF4-FFF2-40B4-BE49-F238E27FC236}">
                <a16:creationId xmlns:a16="http://schemas.microsoft.com/office/drawing/2014/main" id="{B9A0920C-D825-9F49-A032-3F10C2E785EC}"/>
              </a:ext>
            </a:extLst>
          </p:cNvPr>
          <p:cNvSpPr>
            <a:spLocks noChangeArrowheads="1"/>
          </p:cNvSpPr>
          <p:nvPr/>
        </p:nvSpPr>
        <p:spPr bwMode="auto">
          <a:xfrm>
            <a:off x="1638300" y="3871913"/>
            <a:ext cx="152400" cy="1524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8" name="Line 12">
            <a:extLst>
              <a:ext uri="{FF2B5EF4-FFF2-40B4-BE49-F238E27FC236}">
                <a16:creationId xmlns:a16="http://schemas.microsoft.com/office/drawing/2014/main" id="{4E3999EF-12F9-4144-964D-7EC4E428D24F}"/>
              </a:ext>
            </a:extLst>
          </p:cNvPr>
          <p:cNvSpPr>
            <a:spLocks noChangeShapeType="1"/>
          </p:cNvSpPr>
          <p:nvPr/>
        </p:nvSpPr>
        <p:spPr bwMode="auto">
          <a:xfrm>
            <a:off x="1714500" y="3338513"/>
            <a:ext cx="0" cy="3810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789" name="Text Box 13">
            <a:extLst>
              <a:ext uri="{FF2B5EF4-FFF2-40B4-BE49-F238E27FC236}">
                <a16:creationId xmlns:a16="http://schemas.microsoft.com/office/drawing/2014/main" id="{FAC2BD3B-38C4-3D49-8906-496BFA5806C8}"/>
              </a:ext>
            </a:extLst>
          </p:cNvPr>
          <p:cNvSpPr txBox="1">
            <a:spLocks noChangeArrowheads="1"/>
          </p:cNvSpPr>
          <p:nvPr/>
        </p:nvSpPr>
        <p:spPr bwMode="auto">
          <a:xfrm>
            <a:off x="1304925" y="3349625"/>
            <a:ext cx="361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i="1">
                <a:ea typeface="宋体" panose="02010600030101010101" pitchFamily="2" charset="-122"/>
              </a:rPr>
              <a:t>e</a:t>
            </a:r>
            <a:r>
              <a:rPr lang="en-US" altLang="zh-CN" sz="2000" i="1" baseline="-25000">
                <a:ea typeface="宋体" panose="02010600030101010101" pitchFamily="2" charset="-122"/>
              </a:rPr>
              <a:t>i</a:t>
            </a:r>
          </a:p>
        </p:txBody>
      </p:sp>
      <p:sp>
        <p:nvSpPr>
          <p:cNvPr id="75790" name="Rectangle 14">
            <a:extLst>
              <a:ext uri="{FF2B5EF4-FFF2-40B4-BE49-F238E27FC236}">
                <a16:creationId xmlns:a16="http://schemas.microsoft.com/office/drawing/2014/main" id="{9E1A04B6-5E09-E346-89EE-2F5DE41D12F3}"/>
              </a:ext>
            </a:extLst>
          </p:cNvPr>
          <p:cNvSpPr>
            <a:spLocks noChangeArrowheads="1"/>
          </p:cNvSpPr>
          <p:nvPr/>
        </p:nvSpPr>
        <p:spPr bwMode="auto">
          <a:xfrm>
            <a:off x="3379788" y="1738313"/>
            <a:ext cx="2792412" cy="1538288"/>
          </a:xfrm>
          <a:prstGeom prst="rect">
            <a:avLst/>
          </a:prstGeom>
          <a:noFill/>
          <a:ln w="28575">
            <a:solidFill>
              <a:srgbClr val="33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1" name="Text Box 15">
            <a:extLst>
              <a:ext uri="{FF2B5EF4-FFF2-40B4-BE49-F238E27FC236}">
                <a16:creationId xmlns:a16="http://schemas.microsoft.com/office/drawing/2014/main" id="{EA3A7CFF-53DA-1B44-872F-ADD7E78C71C2}"/>
              </a:ext>
            </a:extLst>
          </p:cNvPr>
          <p:cNvSpPr txBox="1">
            <a:spLocks noChangeArrowheads="1"/>
          </p:cNvSpPr>
          <p:nvPr/>
        </p:nvSpPr>
        <p:spPr bwMode="auto">
          <a:xfrm>
            <a:off x="3314700" y="1738313"/>
            <a:ext cx="125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i="1">
                <a:ea typeface="宋体" panose="02010600030101010101" pitchFamily="2" charset="-122"/>
              </a:rPr>
              <a:t>OP_Set</a:t>
            </a:r>
          </a:p>
        </p:txBody>
      </p:sp>
      <p:sp>
        <p:nvSpPr>
          <p:cNvPr id="75792" name="Line 16">
            <a:extLst>
              <a:ext uri="{FF2B5EF4-FFF2-40B4-BE49-F238E27FC236}">
                <a16:creationId xmlns:a16="http://schemas.microsoft.com/office/drawing/2014/main" id="{B4B6A2B5-D537-9249-AA94-659D82F1CCD0}"/>
              </a:ext>
            </a:extLst>
          </p:cNvPr>
          <p:cNvSpPr>
            <a:spLocks noChangeShapeType="1"/>
          </p:cNvSpPr>
          <p:nvPr/>
        </p:nvSpPr>
        <p:spPr bwMode="auto">
          <a:xfrm flipV="1">
            <a:off x="2476500" y="2590799"/>
            <a:ext cx="1104900" cy="823913"/>
          </a:xfrm>
          <a:prstGeom prst="line">
            <a:avLst/>
          </a:prstGeom>
          <a:noFill/>
          <a:ln w="38100">
            <a:solidFill>
              <a:srgbClr val="CC33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793" name="Text Box 17">
            <a:extLst>
              <a:ext uri="{FF2B5EF4-FFF2-40B4-BE49-F238E27FC236}">
                <a16:creationId xmlns:a16="http://schemas.microsoft.com/office/drawing/2014/main" id="{DF302569-6127-EB45-99D2-76C6C02F11AA}"/>
              </a:ext>
            </a:extLst>
          </p:cNvPr>
          <p:cNvSpPr txBox="1">
            <a:spLocks noChangeArrowheads="1"/>
          </p:cNvSpPr>
          <p:nvPr/>
        </p:nvSpPr>
        <p:spPr bwMode="auto">
          <a:xfrm>
            <a:off x="3429000" y="2271713"/>
            <a:ext cx="25908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zh-CN" sz="2000" i="1" dirty="0">
                <a:ea typeface="宋体" panose="02010600030101010101" pitchFamily="2" charset="-122"/>
              </a:rPr>
              <a:t>Searching: Op</a:t>
            </a:r>
            <a:r>
              <a:rPr lang="en-US" altLang="zh-CN" sz="2000" i="1" baseline="-25000" dirty="0">
                <a:ea typeface="宋体" panose="02010600030101010101" pitchFamily="2" charset="-122"/>
              </a:rPr>
              <a:t>s</a:t>
            </a:r>
          </a:p>
          <a:p>
            <a:pPr eaLnBrk="0" hangingPunct="0">
              <a:spcBef>
                <a:spcPct val="50000"/>
              </a:spcBef>
            </a:pPr>
            <a:r>
              <a:rPr lang="en-US" altLang="zh-CN" sz="2000" i="1" dirty="0">
                <a:ea typeface="宋体" panose="02010600030101010101" pitchFamily="2" charset="-122"/>
              </a:rPr>
              <a:t>Visualization: </a:t>
            </a:r>
            <a:r>
              <a:rPr lang="en-US" altLang="zh-CN" sz="2000" i="1" dirty="0" err="1">
                <a:ea typeface="宋体" panose="02010600030101010101" pitchFamily="2" charset="-122"/>
              </a:rPr>
              <a:t>Op</a:t>
            </a:r>
            <a:r>
              <a:rPr lang="en-US" altLang="zh-CN" sz="2000" i="1" baseline="-25000" dirty="0" err="1">
                <a:ea typeface="宋体" panose="02010600030101010101" pitchFamily="2" charset="-122"/>
              </a:rPr>
              <a:t>viz</a:t>
            </a:r>
            <a:endParaRPr lang="en-US" altLang="zh-CN" sz="2000" i="1" baseline="-25000" dirty="0">
              <a:ea typeface="宋体" panose="02010600030101010101" pitchFamily="2" charset="-122"/>
            </a:endParaRPr>
          </a:p>
        </p:txBody>
      </p:sp>
      <p:sp>
        <p:nvSpPr>
          <p:cNvPr id="75794" name="Text Box 18">
            <a:extLst>
              <a:ext uri="{FF2B5EF4-FFF2-40B4-BE49-F238E27FC236}">
                <a16:creationId xmlns:a16="http://schemas.microsoft.com/office/drawing/2014/main" id="{2C8A4B10-C707-0E4E-B332-E62FD9CC5528}"/>
              </a:ext>
            </a:extLst>
          </p:cNvPr>
          <p:cNvSpPr txBox="1">
            <a:spLocks noChangeArrowheads="1"/>
          </p:cNvSpPr>
          <p:nvPr/>
        </p:nvSpPr>
        <p:spPr bwMode="auto">
          <a:xfrm>
            <a:off x="3505200" y="4205288"/>
            <a:ext cx="24003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zh-CN" sz="2000" i="1" dirty="0">
                <a:ea typeface="宋体" panose="02010600030101010101" pitchFamily="2" charset="-122"/>
              </a:rPr>
              <a:t>Visual marks in a</a:t>
            </a:r>
          </a:p>
          <a:p>
            <a:pPr eaLnBrk="0" hangingPunct="0">
              <a:spcBef>
                <a:spcPct val="50000"/>
              </a:spcBef>
            </a:pPr>
            <a:r>
              <a:rPr lang="en-US" altLang="zh-CN" sz="2000" i="1" dirty="0">
                <a:ea typeface="宋体" panose="02010600030101010101" pitchFamily="2" charset="-122"/>
              </a:rPr>
              <a:t> spatial substrate</a:t>
            </a:r>
          </a:p>
        </p:txBody>
      </p:sp>
      <p:sp>
        <p:nvSpPr>
          <p:cNvPr id="75795" name="Oval 19">
            <a:extLst>
              <a:ext uri="{FF2B5EF4-FFF2-40B4-BE49-F238E27FC236}">
                <a16:creationId xmlns:a16="http://schemas.microsoft.com/office/drawing/2014/main" id="{4DFB3816-11F5-AF44-96B1-056089B293FB}"/>
              </a:ext>
            </a:extLst>
          </p:cNvPr>
          <p:cNvSpPr>
            <a:spLocks noChangeArrowheads="1"/>
          </p:cNvSpPr>
          <p:nvPr/>
        </p:nvSpPr>
        <p:spPr bwMode="auto">
          <a:xfrm>
            <a:off x="3429000" y="3962400"/>
            <a:ext cx="2590800" cy="1462088"/>
          </a:xfrm>
          <a:prstGeom prst="ellipse">
            <a:avLst/>
          </a:prstGeom>
          <a:noFill/>
          <a:ln w="2857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6" name="Line 20">
            <a:extLst>
              <a:ext uri="{FF2B5EF4-FFF2-40B4-BE49-F238E27FC236}">
                <a16:creationId xmlns:a16="http://schemas.microsoft.com/office/drawing/2014/main" id="{716D7BE3-C817-A84D-B46F-D8BE15ED7D89}"/>
              </a:ext>
            </a:extLst>
          </p:cNvPr>
          <p:cNvSpPr>
            <a:spLocks noChangeShapeType="1"/>
          </p:cNvSpPr>
          <p:nvPr/>
        </p:nvSpPr>
        <p:spPr bwMode="auto">
          <a:xfrm>
            <a:off x="4572000" y="3162300"/>
            <a:ext cx="0" cy="800100"/>
          </a:xfrm>
          <a:prstGeom prst="line">
            <a:avLst/>
          </a:prstGeom>
          <a:noFill/>
          <a:ln w="38100">
            <a:solidFill>
              <a:srgbClr val="FF6600"/>
            </a:solidFill>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797" name="Oval 21">
            <a:extLst>
              <a:ext uri="{FF2B5EF4-FFF2-40B4-BE49-F238E27FC236}">
                <a16:creationId xmlns:a16="http://schemas.microsoft.com/office/drawing/2014/main" id="{64D01744-BFA0-B649-AA66-6517695B9EDA}"/>
              </a:ext>
            </a:extLst>
          </p:cNvPr>
          <p:cNvSpPr>
            <a:spLocks noChangeArrowheads="1"/>
          </p:cNvSpPr>
          <p:nvPr/>
        </p:nvSpPr>
        <p:spPr bwMode="auto">
          <a:xfrm>
            <a:off x="6477000" y="1905000"/>
            <a:ext cx="2438400" cy="1143000"/>
          </a:xfrm>
          <a:prstGeom prst="ellipse">
            <a:avLst/>
          </a:prstGeom>
          <a:noFill/>
          <a:ln w="28575">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8" name="Text Box 22">
            <a:extLst>
              <a:ext uri="{FF2B5EF4-FFF2-40B4-BE49-F238E27FC236}">
                <a16:creationId xmlns:a16="http://schemas.microsoft.com/office/drawing/2014/main" id="{C2B4E2C0-877A-EC48-A5CE-66DFF45148C8}"/>
              </a:ext>
            </a:extLst>
          </p:cNvPr>
          <p:cNvSpPr txBox="1">
            <a:spLocks noChangeArrowheads="1"/>
          </p:cNvSpPr>
          <p:nvPr/>
        </p:nvSpPr>
        <p:spPr bwMode="auto">
          <a:xfrm>
            <a:off x="6515100" y="2117725"/>
            <a:ext cx="2400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zh-CN" sz="2000" i="1" dirty="0">
                <a:ea typeface="宋体" panose="02010600030101010101" pitchFamily="2" charset="-122"/>
              </a:rPr>
              <a:t>searching results for </a:t>
            </a:r>
            <a:r>
              <a:rPr lang="en-US" altLang="zh-CN" sz="2000" i="1" dirty="0" err="1">
                <a:ea typeface="宋体" panose="02010600030101010101" pitchFamily="2" charset="-122"/>
              </a:rPr>
              <a:t>query</a:t>
            </a:r>
            <a:r>
              <a:rPr lang="en-US" altLang="zh-CN" sz="2000" i="1" baseline="-25000" dirty="0" err="1">
                <a:ea typeface="宋体" panose="02010600030101010101" pitchFamily="2" charset="-122"/>
              </a:rPr>
              <a:t>i</a:t>
            </a:r>
            <a:r>
              <a:rPr lang="en-US" altLang="zh-CN" sz="2000" i="1" dirty="0">
                <a:ea typeface="宋体" panose="02010600030101010101" pitchFamily="2" charset="-122"/>
              </a:rPr>
              <a:t> </a:t>
            </a:r>
          </a:p>
        </p:txBody>
      </p:sp>
      <p:sp>
        <p:nvSpPr>
          <p:cNvPr id="75799" name="Line 23">
            <a:extLst>
              <a:ext uri="{FF2B5EF4-FFF2-40B4-BE49-F238E27FC236}">
                <a16:creationId xmlns:a16="http://schemas.microsoft.com/office/drawing/2014/main" id="{D73FFFBA-C582-4F44-817D-4CB11C5931D7}"/>
              </a:ext>
            </a:extLst>
          </p:cNvPr>
          <p:cNvSpPr>
            <a:spLocks noChangeShapeType="1"/>
          </p:cNvSpPr>
          <p:nvPr/>
        </p:nvSpPr>
        <p:spPr bwMode="auto">
          <a:xfrm flipV="1">
            <a:off x="5334000" y="2438400"/>
            <a:ext cx="1143000" cy="0"/>
          </a:xfrm>
          <a:prstGeom prst="line">
            <a:avLst/>
          </a:prstGeom>
          <a:noFill/>
          <a:ln w="38100">
            <a:solidFill>
              <a:srgbClr val="FF6600"/>
            </a:solidFill>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800" name="Line 24">
            <a:extLst>
              <a:ext uri="{FF2B5EF4-FFF2-40B4-BE49-F238E27FC236}">
                <a16:creationId xmlns:a16="http://schemas.microsoft.com/office/drawing/2014/main" id="{1F28FFC5-C97C-EF4C-9602-563A4015B66B}"/>
              </a:ext>
            </a:extLst>
          </p:cNvPr>
          <p:cNvSpPr>
            <a:spLocks noChangeShapeType="1"/>
          </p:cNvSpPr>
          <p:nvPr/>
        </p:nvSpPr>
        <p:spPr bwMode="auto">
          <a:xfrm flipH="1">
            <a:off x="5638800" y="2590800"/>
            <a:ext cx="838200" cy="3048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5801" name="Text Box 25">
            <a:extLst>
              <a:ext uri="{FF2B5EF4-FFF2-40B4-BE49-F238E27FC236}">
                <a16:creationId xmlns:a16="http://schemas.microsoft.com/office/drawing/2014/main" id="{DFD0D3A7-4E6D-7644-A12C-394CD9534DDE}"/>
              </a:ext>
            </a:extLst>
          </p:cNvPr>
          <p:cNvSpPr txBox="1">
            <a:spLocks noChangeArrowheads="1"/>
          </p:cNvSpPr>
          <p:nvPr/>
        </p:nvSpPr>
        <p:spPr bwMode="auto">
          <a:xfrm>
            <a:off x="6172200" y="20574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dirty="0">
                <a:ea typeface="宋体" panose="02010600030101010101" pitchFamily="2" charset="-122"/>
              </a:rPr>
              <a:t>1</a:t>
            </a:r>
          </a:p>
        </p:txBody>
      </p:sp>
      <p:sp>
        <p:nvSpPr>
          <p:cNvPr id="75802" name="Text Box 26">
            <a:extLst>
              <a:ext uri="{FF2B5EF4-FFF2-40B4-BE49-F238E27FC236}">
                <a16:creationId xmlns:a16="http://schemas.microsoft.com/office/drawing/2014/main" id="{62B63B14-C60C-F14E-B98B-D958C5502C4D}"/>
              </a:ext>
            </a:extLst>
          </p:cNvPr>
          <p:cNvSpPr txBox="1">
            <a:spLocks noChangeArrowheads="1"/>
          </p:cNvSpPr>
          <p:nvPr/>
        </p:nvSpPr>
        <p:spPr bwMode="auto">
          <a:xfrm>
            <a:off x="6172200" y="26670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dirty="0">
                <a:ea typeface="宋体" panose="02010600030101010101" pitchFamily="2" charset="-122"/>
              </a:rPr>
              <a:t>2</a:t>
            </a:r>
          </a:p>
        </p:txBody>
      </p:sp>
      <p:sp>
        <p:nvSpPr>
          <p:cNvPr id="75803" name="Text Box 27">
            <a:extLst>
              <a:ext uri="{FF2B5EF4-FFF2-40B4-BE49-F238E27FC236}">
                <a16:creationId xmlns:a16="http://schemas.microsoft.com/office/drawing/2014/main" id="{AF18B81D-7A34-FB41-9EA0-84B3B8D765B9}"/>
              </a:ext>
            </a:extLst>
          </p:cNvPr>
          <p:cNvSpPr txBox="1">
            <a:spLocks noChangeArrowheads="1"/>
          </p:cNvSpPr>
          <p:nvPr/>
        </p:nvSpPr>
        <p:spPr bwMode="auto">
          <a:xfrm>
            <a:off x="4582886" y="350520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dirty="0">
                <a:ea typeface="宋体" panose="02010600030101010101" pitchFamily="2" charset="-122"/>
              </a:rPr>
              <a:t>3</a:t>
            </a:r>
          </a:p>
        </p:txBody>
      </p:sp>
      <p:sp>
        <p:nvSpPr>
          <p:cNvPr id="75804" name="Text Box 28">
            <a:extLst>
              <a:ext uri="{FF2B5EF4-FFF2-40B4-BE49-F238E27FC236}">
                <a16:creationId xmlns:a16="http://schemas.microsoft.com/office/drawing/2014/main" id="{BC7E49B9-0A4C-B842-90E0-B7B357158EE9}"/>
              </a:ext>
            </a:extLst>
          </p:cNvPr>
          <p:cNvSpPr txBox="1">
            <a:spLocks noChangeArrowheads="1"/>
          </p:cNvSpPr>
          <p:nvPr/>
        </p:nvSpPr>
        <p:spPr bwMode="auto">
          <a:xfrm>
            <a:off x="1752600" y="3338513"/>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zh-CN" sz="2000" i="1" dirty="0" err="1">
                <a:ea typeface="宋体" panose="02010600030101010101" pitchFamily="2" charset="-122"/>
              </a:rPr>
              <a:t>query</a:t>
            </a:r>
            <a:r>
              <a:rPr lang="en-US" altLang="zh-CN" sz="2000" i="1" baseline="-25000" dirty="0" err="1">
                <a:ea typeface="宋体" panose="02010600030101010101" pitchFamily="2" charset="-122"/>
              </a:rPr>
              <a:t>i</a:t>
            </a:r>
            <a:endParaRPr lang="en-US" altLang="zh-CN" sz="2400" b="1" i="1" baseline="-25000" dirty="0">
              <a:ea typeface="宋体" panose="02010600030101010101" pitchFamily="2" charset="-122"/>
            </a:endParaRPr>
          </a:p>
        </p:txBody>
      </p:sp>
      <p:sp>
        <p:nvSpPr>
          <p:cNvPr id="75805" name="Text Box 29">
            <a:extLst>
              <a:ext uri="{FF2B5EF4-FFF2-40B4-BE49-F238E27FC236}">
                <a16:creationId xmlns:a16="http://schemas.microsoft.com/office/drawing/2014/main" id="{C6DC0781-D189-B742-B6DE-83229118F4BA}"/>
              </a:ext>
            </a:extLst>
          </p:cNvPr>
          <p:cNvSpPr txBox="1">
            <a:spLocks noChangeArrowheads="1"/>
          </p:cNvSpPr>
          <p:nvPr/>
        </p:nvSpPr>
        <p:spPr bwMode="auto">
          <a:xfrm>
            <a:off x="457200" y="1447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400" i="1">
                <a:ea typeface="宋体" panose="02010600030101010101" pitchFamily="2" charset="-122"/>
              </a:rPr>
              <a:t>State Diagram</a:t>
            </a:r>
          </a:p>
        </p:txBody>
      </p:sp>
    </p:spTree>
    <p:extLst>
      <p:ext uri="{BB962C8B-B14F-4D97-AF65-F5344CB8AC3E}">
        <p14:creationId xmlns:p14="http://schemas.microsoft.com/office/powerpoint/2010/main" val="34705431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D8EC143-5C58-044F-B133-C6A1DD5E0BA6}"/>
              </a:ext>
            </a:extLst>
          </p:cNvPr>
          <p:cNvSpPr>
            <a:spLocks noGrp="1" noChangeArrowheads="1"/>
          </p:cNvSpPr>
          <p:nvPr>
            <p:ph type="title"/>
          </p:nvPr>
        </p:nvSpPr>
        <p:spPr>
          <a:xfrm>
            <a:off x="457200" y="609600"/>
            <a:ext cx="8229600" cy="2819400"/>
          </a:xfrm>
          <a:noFill/>
          <a:ln/>
        </p:spPr>
        <p:txBody>
          <a:bodyPr/>
          <a:lstStyle/>
          <a:p>
            <a:r>
              <a:rPr lang="en-US" altLang="zh-CN" sz="3600">
                <a:ea typeface="宋体" panose="02010600030101010101" pitchFamily="2" charset="-122"/>
              </a:rPr>
              <a:t>Theory-based approach to describing DL Exploring Services</a:t>
            </a:r>
            <a:br>
              <a:rPr lang="en-US" altLang="zh-CN" sz="3600">
                <a:ea typeface="宋体" panose="02010600030101010101" pitchFamily="2" charset="-122"/>
              </a:rPr>
            </a:br>
            <a:br>
              <a:rPr lang="en-US" altLang="zh-CN" sz="3600">
                <a:ea typeface="宋体" panose="02010600030101010101" pitchFamily="2" charset="-122"/>
              </a:rPr>
            </a:br>
            <a:r>
              <a:rPr lang="en-US" altLang="zh-CN" sz="3600">
                <a:ea typeface="宋体" panose="02010600030101010101" pitchFamily="2" charset="-122"/>
                <a:cs typeface="Arial" panose="020B0604020202020204" pitchFamily="34" charset="0"/>
              </a:rPr>
              <a:t>— guides us to design and implement exploring services for ETANA-DL</a:t>
            </a:r>
          </a:p>
        </p:txBody>
      </p:sp>
      <p:sp>
        <p:nvSpPr>
          <p:cNvPr id="62467" name="Rectangle 3">
            <a:extLst>
              <a:ext uri="{FF2B5EF4-FFF2-40B4-BE49-F238E27FC236}">
                <a16:creationId xmlns:a16="http://schemas.microsoft.com/office/drawing/2014/main" id="{F3B614CA-2730-6440-9248-B56C4E7B6F7F}"/>
              </a:ext>
            </a:extLst>
          </p:cNvPr>
          <p:cNvSpPr>
            <a:spLocks noGrp="1" noChangeArrowheads="1"/>
          </p:cNvSpPr>
          <p:nvPr>
            <p:ph type="body" idx="1"/>
          </p:nvPr>
        </p:nvSpPr>
        <p:spPr>
          <a:xfrm>
            <a:off x="609600" y="3810000"/>
            <a:ext cx="7772400" cy="2286000"/>
          </a:xfrm>
          <a:noFill/>
          <a:ln/>
        </p:spPr>
        <p:txBody>
          <a:bodyPr/>
          <a:lstStyle/>
          <a:p>
            <a:pPr>
              <a:lnSpc>
                <a:spcPct val="90000"/>
              </a:lnSpc>
            </a:pPr>
            <a:r>
              <a:rPr lang="en-US" altLang="zh-CN">
                <a:ea typeface="宋体" panose="02010600030101010101" pitchFamily="2" charset="-122"/>
              </a:rPr>
              <a:t>Multi-dimensional browsing</a:t>
            </a:r>
          </a:p>
          <a:p>
            <a:pPr>
              <a:lnSpc>
                <a:spcPct val="90000"/>
              </a:lnSpc>
            </a:pPr>
            <a:r>
              <a:rPr lang="en-US" altLang="zh-CN">
                <a:ea typeface="宋体" panose="02010600030101010101" pitchFamily="2" charset="-122"/>
              </a:rPr>
              <a:t>Searching and browsing integration</a:t>
            </a:r>
          </a:p>
          <a:p>
            <a:pPr>
              <a:lnSpc>
                <a:spcPct val="90000"/>
              </a:lnSpc>
            </a:pPr>
            <a:r>
              <a:rPr lang="en-US" altLang="zh-CN">
                <a:ea typeface="宋体" panose="02010600030101010101" pitchFamily="2" charset="-122"/>
              </a:rPr>
              <a:t>Visualization</a:t>
            </a:r>
          </a:p>
          <a:p>
            <a:pPr>
              <a:lnSpc>
                <a:spcPct val="90000"/>
              </a:lnSpc>
            </a:pPr>
            <a:r>
              <a:rPr lang="en-US" altLang="zh-CN">
                <a:ea typeface="宋体" panose="02010600030101010101" pitchFamily="2" charset="-122"/>
              </a:rPr>
              <a:t>Usability evaluation</a:t>
            </a:r>
          </a:p>
        </p:txBody>
      </p:sp>
      <p:sp>
        <p:nvSpPr>
          <p:cNvPr id="62468" name="AutoShape 4">
            <a:hlinkClick r:id="rId2" action="ppaction://hlinksldjump"/>
            <a:extLst>
              <a:ext uri="{FF2B5EF4-FFF2-40B4-BE49-F238E27FC236}">
                <a16:creationId xmlns:a16="http://schemas.microsoft.com/office/drawing/2014/main" id="{A5265A1B-820D-7047-9424-1227BBD14F13}"/>
              </a:ext>
            </a:extLst>
          </p:cNvPr>
          <p:cNvSpPr>
            <a:spLocks noChangeArrowheads="1"/>
          </p:cNvSpPr>
          <p:nvPr/>
        </p:nvSpPr>
        <p:spPr bwMode="auto">
          <a:xfrm>
            <a:off x="304800" y="4033838"/>
            <a:ext cx="228600" cy="76200"/>
          </a:xfrm>
          <a:prstGeom prst="homePlate">
            <a:avLst>
              <a:gd name="adj" fmla="val 75000"/>
            </a:avLst>
          </a:prstGeom>
          <a:solidFill>
            <a:srgbClr val="CC3300"/>
          </a:soli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69" name="AutoShape 5">
            <a:hlinkClick r:id="rId3" action="ppaction://hlinksldjump"/>
            <a:extLst>
              <a:ext uri="{FF2B5EF4-FFF2-40B4-BE49-F238E27FC236}">
                <a16:creationId xmlns:a16="http://schemas.microsoft.com/office/drawing/2014/main" id="{33F44D9D-1BD7-3F40-8388-DC8A3B5AD2B8}"/>
              </a:ext>
            </a:extLst>
          </p:cNvPr>
          <p:cNvSpPr>
            <a:spLocks noChangeArrowheads="1"/>
          </p:cNvSpPr>
          <p:nvPr/>
        </p:nvSpPr>
        <p:spPr bwMode="auto">
          <a:xfrm>
            <a:off x="304800" y="4572000"/>
            <a:ext cx="228600" cy="76200"/>
          </a:xfrm>
          <a:prstGeom prst="homePlate">
            <a:avLst>
              <a:gd name="adj" fmla="val 75000"/>
            </a:avLst>
          </a:prstGeom>
          <a:solidFill>
            <a:srgbClr val="CC3300"/>
          </a:soli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0" name="AutoShape 6">
            <a:hlinkClick r:id="rId4" action="ppaction://hlinksldjump"/>
            <a:extLst>
              <a:ext uri="{FF2B5EF4-FFF2-40B4-BE49-F238E27FC236}">
                <a16:creationId xmlns:a16="http://schemas.microsoft.com/office/drawing/2014/main" id="{62B9AD39-19A7-DE48-B9C7-5CBD4D353AD4}"/>
              </a:ext>
            </a:extLst>
          </p:cNvPr>
          <p:cNvSpPr>
            <a:spLocks noChangeArrowheads="1"/>
          </p:cNvSpPr>
          <p:nvPr/>
        </p:nvSpPr>
        <p:spPr bwMode="auto">
          <a:xfrm>
            <a:off x="304800" y="5105400"/>
            <a:ext cx="228600" cy="76200"/>
          </a:xfrm>
          <a:prstGeom prst="homePlate">
            <a:avLst>
              <a:gd name="adj" fmla="val 75000"/>
            </a:avLst>
          </a:prstGeom>
          <a:solidFill>
            <a:srgbClr val="CC3300"/>
          </a:soli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1" name="AutoShape 7">
            <a:hlinkClick r:id="rId5" action="ppaction://hlinksldjump"/>
            <a:extLst>
              <a:ext uri="{FF2B5EF4-FFF2-40B4-BE49-F238E27FC236}">
                <a16:creationId xmlns:a16="http://schemas.microsoft.com/office/drawing/2014/main" id="{334B4B2B-D1A5-1B49-A935-3BB7F380E73E}"/>
              </a:ext>
            </a:extLst>
          </p:cNvPr>
          <p:cNvSpPr>
            <a:spLocks noChangeArrowheads="1"/>
          </p:cNvSpPr>
          <p:nvPr/>
        </p:nvSpPr>
        <p:spPr bwMode="auto">
          <a:xfrm>
            <a:off x="304800" y="5638800"/>
            <a:ext cx="228600" cy="76200"/>
          </a:xfrm>
          <a:prstGeom prst="homePlate">
            <a:avLst>
              <a:gd name="adj" fmla="val 75000"/>
            </a:avLst>
          </a:prstGeom>
          <a:solidFill>
            <a:srgbClr val="CC3300"/>
          </a:soli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9308460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7E87042-6269-C94F-8373-CC8817082544}"/>
              </a:ext>
            </a:extLst>
          </p:cNvPr>
          <p:cNvSpPr>
            <a:spLocks noChangeArrowheads="1"/>
          </p:cNvSpPr>
          <p:nvPr/>
        </p:nvSpPr>
        <p:spPr bwMode="auto">
          <a:xfrm>
            <a:off x="1219200" y="2743200"/>
            <a:ext cx="6400800" cy="2209800"/>
          </a:xfrm>
          <a:prstGeom prst="rect">
            <a:avLst/>
          </a:prstGeom>
          <a:noFill/>
          <a:ln w="28575">
            <a:solidFill>
              <a:srgbClr val="008000"/>
            </a:solidFill>
            <a:miter lim="800000"/>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0" hangingPunct="0"/>
            <a:r>
              <a:rPr lang="en-US" altLang="zh-CN" sz="2400" i="1">
                <a:ea typeface="宋体" panose="02010600030101010101" pitchFamily="2" charset="-122"/>
              </a:rPr>
              <a:t>browsing service</a:t>
            </a:r>
            <a:r>
              <a:rPr lang="en-US" altLang="zh-CN" sz="2000">
                <a:ea typeface="宋体" panose="02010600030101010101" pitchFamily="2" charset="-122"/>
              </a:rPr>
              <a:t> 		</a:t>
            </a:r>
            <a:r>
              <a:rPr lang="en-US" altLang="zh-CN" sz="2400" i="1">
                <a:ea typeface="宋体" panose="02010600030101010101" pitchFamily="2" charset="-122"/>
              </a:rPr>
              <a:t>searching service</a:t>
            </a:r>
          </a:p>
          <a:p>
            <a:pPr algn="l" eaLnBrk="0" hangingPunct="0"/>
            <a:endParaRPr lang="en-US" altLang="zh-CN" sz="2400" i="1">
              <a:ea typeface="宋体" panose="02010600030101010101" pitchFamily="2" charset="-122"/>
            </a:endParaRPr>
          </a:p>
          <a:p>
            <a:pPr algn="l" eaLnBrk="0" hangingPunct="0"/>
            <a:r>
              <a:rPr lang="en-US" altLang="zh-CN" sz="2400" i="1">
                <a:ea typeface="宋体" panose="02010600030101010101" pitchFamily="2" charset="-122"/>
              </a:rPr>
              <a:t>navigation path 		query</a:t>
            </a:r>
          </a:p>
        </p:txBody>
      </p:sp>
      <p:sp>
        <p:nvSpPr>
          <p:cNvPr id="92163" name="Rectangle 3">
            <a:extLst>
              <a:ext uri="{FF2B5EF4-FFF2-40B4-BE49-F238E27FC236}">
                <a16:creationId xmlns:a16="http://schemas.microsoft.com/office/drawing/2014/main" id="{0095555B-969C-7A40-A225-286272E15E7B}"/>
              </a:ext>
            </a:extLst>
          </p:cNvPr>
          <p:cNvSpPr>
            <a:spLocks noChangeArrowheads="1"/>
          </p:cNvSpPr>
          <p:nvPr/>
        </p:nvSpPr>
        <p:spPr bwMode="auto">
          <a:xfrm>
            <a:off x="457200" y="3810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600">
                <a:ea typeface="宋体" panose="02010600030101010101" pitchFamily="2" charset="-122"/>
              </a:rPr>
              <a:t>Exploring Service in ETANA-DL</a:t>
            </a:r>
            <a:br>
              <a:rPr lang="en-US" altLang="zh-CN" sz="3600">
                <a:ea typeface="宋体" panose="02010600030101010101" pitchFamily="2" charset="-122"/>
              </a:rPr>
            </a:br>
            <a:r>
              <a:rPr lang="en-US" altLang="zh-CN" sz="3200">
                <a:ea typeface="宋体" panose="02010600030101010101" pitchFamily="2" charset="-122"/>
              </a:rPr>
              <a:t>		</a:t>
            </a:r>
            <a:r>
              <a:rPr lang="en-US" altLang="zh-CN" sz="3200">
                <a:ea typeface="宋体" panose="02010600030101010101" pitchFamily="2" charset="-122"/>
                <a:cs typeface="Arial" panose="020B0604020202020204" pitchFamily="34" charset="0"/>
              </a:rPr>
              <a:t>—</a:t>
            </a:r>
            <a:r>
              <a:rPr lang="en-US" altLang="zh-CN" sz="3200">
                <a:ea typeface="宋体" panose="02010600030101010101" pitchFamily="2" charset="-122"/>
              </a:rPr>
              <a:t>Multi-dimensional Browsing</a:t>
            </a:r>
          </a:p>
        </p:txBody>
      </p:sp>
      <p:sp>
        <p:nvSpPr>
          <p:cNvPr id="92164" name="AutoShape 4">
            <a:extLst>
              <a:ext uri="{FF2B5EF4-FFF2-40B4-BE49-F238E27FC236}">
                <a16:creationId xmlns:a16="http://schemas.microsoft.com/office/drawing/2014/main" id="{1A05C9A9-5694-7946-A751-CE4FFB859469}"/>
              </a:ext>
            </a:extLst>
          </p:cNvPr>
          <p:cNvSpPr>
            <a:spLocks noChangeArrowheads="1"/>
          </p:cNvSpPr>
          <p:nvPr/>
        </p:nvSpPr>
        <p:spPr bwMode="auto">
          <a:xfrm>
            <a:off x="3962400" y="3429000"/>
            <a:ext cx="533400" cy="152400"/>
          </a:xfrm>
          <a:prstGeom prst="rightArrow">
            <a:avLst>
              <a:gd name="adj1" fmla="val 50000"/>
              <a:gd name="adj2" fmla="val 87500"/>
            </a:avLst>
          </a:prstGeom>
          <a:solidFill>
            <a:srgbClr val="FF6600"/>
          </a:solidFill>
          <a:ln w="2857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5" name="AutoShape 5">
            <a:extLst>
              <a:ext uri="{FF2B5EF4-FFF2-40B4-BE49-F238E27FC236}">
                <a16:creationId xmlns:a16="http://schemas.microsoft.com/office/drawing/2014/main" id="{E1D34E2B-30FE-F04E-AB68-D81E60733DE4}"/>
              </a:ext>
            </a:extLst>
          </p:cNvPr>
          <p:cNvSpPr>
            <a:spLocks noChangeArrowheads="1"/>
          </p:cNvSpPr>
          <p:nvPr/>
        </p:nvSpPr>
        <p:spPr bwMode="auto">
          <a:xfrm>
            <a:off x="3962400" y="4191000"/>
            <a:ext cx="533400" cy="152400"/>
          </a:xfrm>
          <a:prstGeom prst="rightArrow">
            <a:avLst>
              <a:gd name="adj1" fmla="val 50000"/>
              <a:gd name="adj2" fmla="val 87500"/>
            </a:avLst>
          </a:prstGeom>
          <a:solidFill>
            <a:srgbClr val="FF6600"/>
          </a:solidFill>
          <a:ln w="2857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053060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blinds(horizontal)">
                                      <p:cBhvr>
                                        <p:cTn id="7" dur="500"/>
                                        <p:tgtEl>
                                          <p:spTgt spid="921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2165"/>
                                        </p:tgtEl>
                                        <p:attrNameLst>
                                          <p:attrName>style.visibility</p:attrName>
                                        </p:attrNameLst>
                                      </p:cBhvr>
                                      <p:to>
                                        <p:strVal val="visible"/>
                                      </p:to>
                                    </p:set>
                                    <p:animEffect transition="in" filter="blinds(horizontal)">
                                      <p:cBhvr>
                                        <p:cTn id="12" dur="500"/>
                                        <p:tgtEl>
                                          <p:spTgt spid="9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0B2C03-9401-D648-809A-6E4927D2BF7F}"/>
              </a:ext>
            </a:extLst>
          </p:cNvPr>
          <p:cNvSpPr>
            <a:spLocks noGrp="1"/>
          </p:cNvSpPr>
          <p:nvPr>
            <p:ph type="sldNum" sz="quarter" idx="12"/>
          </p:nvPr>
        </p:nvSpPr>
        <p:spPr/>
        <p:txBody>
          <a:bodyPr/>
          <a:lstStyle/>
          <a:p>
            <a:pPr>
              <a:defRPr/>
            </a:pPr>
            <a:fld id="{2CE60F5D-8947-4889-836E-884728F91EF8}" type="slidenum">
              <a:rPr lang="en-US" smtClean="0"/>
              <a:pPr>
                <a:defRPr/>
              </a:pPr>
              <a:t>59</a:t>
            </a:fld>
            <a:endParaRPr lang="en-US"/>
          </a:p>
        </p:txBody>
      </p:sp>
      <p:pic>
        <p:nvPicPr>
          <p:cNvPr id="4" name="Picture 3" descr="A screenshot of a cell phone&#10;&#10;Description automatically generated">
            <a:extLst>
              <a:ext uri="{FF2B5EF4-FFF2-40B4-BE49-F238E27FC236}">
                <a16:creationId xmlns:a16="http://schemas.microsoft.com/office/drawing/2014/main" id="{7A95ACB0-761E-3F4E-BD49-54083FD53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133600"/>
            <a:ext cx="8920522" cy="3435350"/>
          </a:xfrm>
          <a:prstGeom prst="rect">
            <a:avLst/>
          </a:prstGeom>
        </p:spPr>
      </p:pic>
      <p:sp>
        <p:nvSpPr>
          <p:cNvPr id="5" name="Rectangle 4">
            <a:extLst>
              <a:ext uri="{FF2B5EF4-FFF2-40B4-BE49-F238E27FC236}">
                <a16:creationId xmlns:a16="http://schemas.microsoft.com/office/drawing/2014/main" id="{DBEAE331-E8EF-064C-BE73-A52BE11F6FAD}"/>
              </a:ext>
            </a:extLst>
          </p:cNvPr>
          <p:cNvSpPr/>
          <p:nvPr/>
        </p:nvSpPr>
        <p:spPr>
          <a:xfrm>
            <a:off x="349241" y="228600"/>
            <a:ext cx="8445517" cy="1323439"/>
          </a:xfrm>
          <a:prstGeom prst="rect">
            <a:avLst/>
          </a:prstGeom>
        </p:spPr>
        <p:txBody>
          <a:bodyPr wrap="none">
            <a:spAutoFit/>
          </a:bodyPr>
          <a:lstStyle/>
          <a:p>
            <a:pPr algn="ctr"/>
            <a:r>
              <a:rPr lang="en-US" sz="4000" dirty="0">
                <a:solidFill>
                  <a:srgbClr val="231F20"/>
                </a:solidFill>
                <a:latin typeface="Times" pitchFamily="2" charset="0"/>
              </a:rPr>
              <a:t>ETANA-DL:</a:t>
            </a:r>
          </a:p>
          <a:p>
            <a:pPr algn="ctr"/>
            <a:r>
              <a:rPr lang="en-US" sz="4000" dirty="0">
                <a:solidFill>
                  <a:srgbClr val="231F20"/>
                </a:solidFill>
                <a:latin typeface="Times" pitchFamily="2" charset="0"/>
              </a:rPr>
              <a:t>Multi-dimensional browsing interface</a:t>
            </a:r>
            <a:endParaRPr lang="en-US" sz="4000" dirty="0">
              <a:solidFill>
                <a:srgbClr val="231F20"/>
              </a:solidFill>
              <a:effectLst/>
              <a:latin typeface="Times" pitchFamily="2" charset="0"/>
            </a:endParaRPr>
          </a:p>
        </p:txBody>
      </p:sp>
    </p:spTree>
    <p:extLst>
      <p:ext uri="{BB962C8B-B14F-4D97-AF65-F5344CB8AC3E}">
        <p14:creationId xmlns:p14="http://schemas.microsoft.com/office/powerpoint/2010/main" val="1710719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685800"/>
          </a:xfrm>
        </p:spPr>
        <p:txBody>
          <a:bodyPr/>
          <a:lstStyle/>
          <a:p>
            <a:pPr eaLnBrk="1" hangingPunct="1"/>
            <a:r>
              <a:rPr lang="en-US" b="1" dirty="0"/>
              <a:t>Acknowledgements</a:t>
            </a:r>
          </a:p>
        </p:txBody>
      </p:sp>
      <p:sp>
        <p:nvSpPr>
          <p:cNvPr id="34819" name="Content Placeholder 2"/>
          <p:cNvSpPr>
            <a:spLocks noGrp="1"/>
          </p:cNvSpPr>
          <p:nvPr>
            <p:ph idx="1"/>
          </p:nvPr>
        </p:nvSpPr>
        <p:spPr>
          <a:xfrm>
            <a:off x="-76200" y="609600"/>
            <a:ext cx="9296400" cy="4525963"/>
          </a:xfrm>
        </p:spPr>
        <p:txBody>
          <a:bodyPr/>
          <a:lstStyle/>
          <a:p>
            <a:pPr eaLnBrk="1" hangingPunct="1">
              <a:spcBef>
                <a:spcPts val="300"/>
              </a:spcBef>
            </a:pPr>
            <a:r>
              <a:rPr lang="en-US" sz="1800" dirty="0"/>
              <a:t>Mentors (</a:t>
            </a:r>
            <a:r>
              <a:rPr lang="en-US" sz="1800" b="1" dirty="0" err="1"/>
              <a:t>Licklider</a:t>
            </a:r>
            <a:r>
              <a:rPr lang="en-US" sz="1800" dirty="0"/>
              <a:t>, Kessler, </a:t>
            </a:r>
            <a:r>
              <a:rPr lang="en-US" sz="1800" b="1" dirty="0"/>
              <a:t>Salton</a:t>
            </a:r>
            <a:r>
              <a:rPr lang="en-US" sz="1800" dirty="0"/>
              <a:t>)</a:t>
            </a:r>
          </a:p>
          <a:p>
            <a:pPr eaLnBrk="1" hangingPunct="1">
              <a:spcBef>
                <a:spcPts val="300"/>
              </a:spcBef>
            </a:pPr>
            <a:r>
              <a:rPr lang="en-US" sz="1800" dirty="0"/>
              <a:t>Virginia Tech, CS, Digital Library Research Laboratory (DLRL)</a:t>
            </a:r>
          </a:p>
          <a:p>
            <a:pPr eaLnBrk="1" hangingPunct="1">
              <a:spcBef>
                <a:spcPts val="300"/>
              </a:spcBef>
            </a:pPr>
            <a:r>
              <a:rPr lang="en-US" sz="1800" dirty="0"/>
              <a:t>NSF, IMLS, and many other sponsors (see http://</a:t>
            </a:r>
            <a:r>
              <a:rPr lang="en-US" sz="1800" dirty="0" err="1"/>
              <a:t>fox.cs.vt.edu</a:t>
            </a:r>
            <a:r>
              <a:rPr lang="en-US" sz="1800" dirty="0"/>
              <a:t>/</a:t>
            </a:r>
            <a:r>
              <a:rPr lang="en-US" sz="1800" dirty="0" err="1"/>
              <a:t>cv.htm</a:t>
            </a:r>
            <a:r>
              <a:rPr lang="en-US" sz="1800" dirty="0"/>
              <a:t>)</a:t>
            </a:r>
          </a:p>
          <a:p>
            <a:pPr eaLnBrk="1" hangingPunct="1">
              <a:spcBef>
                <a:spcPts val="300"/>
              </a:spcBef>
            </a:pPr>
            <a:r>
              <a:rPr lang="en-US" sz="1800" dirty="0"/>
              <a:t>Students, colleagues, co-investigators (selected): </a:t>
            </a:r>
            <a:r>
              <a:rPr lang="en-US" sz="1800" dirty="0" err="1"/>
              <a:t>Eman</a:t>
            </a:r>
            <a:r>
              <a:rPr lang="en-US" sz="1800" dirty="0"/>
              <a:t> Abdelrahman, Monika Akbar, Hamed </a:t>
            </a:r>
            <a:r>
              <a:rPr lang="en-US" sz="1800" dirty="0" err="1"/>
              <a:t>Alhoori</a:t>
            </a:r>
            <a:r>
              <a:rPr lang="en-US" sz="1800" dirty="0"/>
              <a:t>, Pranav Angara, Ashish </a:t>
            </a:r>
            <a:r>
              <a:rPr lang="en-US" sz="1800" dirty="0" err="1"/>
              <a:t>Baghudana</a:t>
            </a:r>
            <a:r>
              <a:rPr lang="en-US" sz="1800" dirty="0"/>
              <a:t>, Jefferson Bailey, Bipasha Banerjee, Abigail Bartolome, Warren Bickel, Matt Bock, Boots Cassel, Prashant Chandrasekar, Saurabh Chakravarty, Prashant Chandrasekar, Raja </a:t>
            </a:r>
            <a:r>
              <a:rPr lang="en-US" sz="1800" dirty="0" err="1"/>
              <a:t>Chava</a:t>
            </a:r>
            <a:r>
              <a:rPr lang="en-US" sz="1800" dirty="0"/>
              <a:t>, </a:t>
            </a:r>
            <a:r>
              <a:rPr lang="en-US" sz="1800" dirty="0" err="1"/>
              <a:t>Satvik</a:t>
            </a:r>
            <a:r>
              <a:rPr lang="en-US" sz="1800" dirty="0"/>
              <a:t> </a:t>
            </a:r>
            <a:r>
              <a:rPr lang="en-US" sz="1800" dirty="0" err="1"/>
              <a:t>Chekuri</a:t>
            </a:r>
            <a:r>
              <a:rPr lang="en-US" sz="1800" dirty="0"/>
              <a:t>, </a:t>
            </a:r>
            <a:r>
              <a:rPr lang="en-US" sz="1800" dirty="0" err="1"/>
              <a:t>Yinlin</a:t>
            </a:r>
            <a:r>
              <a:rPr lang="en-US" sz="1800" dirty="0"/>
              <a:t> Chen, Kiran </a:t>
            </a:r>
            <a:r>
              <a:rPr lang="en-US" sz="1800" dirty="0" err="1"/>
              <a:t>Chitturi</a:t>
            </a:r>
            <a:r>
              <a:rPr lang="en-US" sz="1800" dirty="0"/>
              <a:t>,  Lois Delcambre, </a:t>
            </a:r>
            <a:r>
              <a:rPr lang="en-US" sz="1800" dirty="0" err="1"/>
              <a:t>Noha</a:t>
            </a:r>
            <a:r>
              <a:rPr lang="en-US" sz="1800" dirty="0"/>
              <a:t> </a:t>
            </a:r>
            <a:r>
              <a:rPr lang="en-US" sz="1800" dirty="0" err="1"/>
              <a:t>ElSherbiny</a:t>
            </a:r>
            <a:r>
              <a:rPr lang="en-US" sz="1800" dirty="0"/>
              <a:t>, Alexandre Falcao, </a:t>
            </a:r>
            <a:r>
              <a:rPr lang="en-US" sz="1800" dirty="0" err="1"/>
              <a:t>Weiguo</a:t>
            </a:r>
            <a:r>
              <a:rPr lang="en-US" sz="1800" dirty="0"/>
              <a:t> Fan, Eric </a:t>
            </a:r>
            <a:r>
              <a:rPr lang="en-US" sz="1800" dirty="0" err="1"/>
              <a:t>Fouh</a:t>
            </a:r>
            <a:r>
              <a:rPr lang="en-US" sz="1800" dirty="0"/>
              <a:t>, Chris Franck, Rick </a:t>
            </a:r>
            <a:r>
              <a:rPr lang="en-US" sz="1800" dirty="0" err="1"/>
              <a:t>Furuta</a:t>
            </a:r>
            <a:r>
              <a:rPr lang="en-US" sz="1800" dirty="0"/>
              <a:t>, Jack </a:t>
            </a:r>
            <a:r>
              <a:rPr lang="en-US" sz="1800" dirty="0" err="1"/>
              <a:t>Geissinger</a:t>
            </a:r>
            <a:r>
              <a:rPr lang="en-US" sz="1800" dirty="0"/>
              <a:t>, Lee Giles, Marcos André Gonçalves, Doug Gorton, Seth </a:t>
            </a:r>
            <a:r>
              <a:rPr lang="en-US" sz="1800" dirty="0" err="1"/>
              <a:t>Guikema</a:t>
            </a:r>
            <a:r>
              <a:rPr lang="en-US" sz="1800" dirty="0"/>
              <a:t>, Islam </a:t>
            </a:r>
            <a:r>
              <a:rPr lang="en-US" sz="1800" dirty="0" err="1"/>
              <a:t>Harb</a:t>
            </a:r>
            <a:r>
              <a:rPr lang="en-US" sz="1800" dirty="0"/>
              <a:t>, </a:t>
            </a:r>
            <a:r>
              <a:rPr lang="en-US" sz="1800" dirty="0" err="1"/>
              <a:t>S.M.Shamimul</a:t>
            </a:r>
            <a:r>
              <a:rPr lang="en-US" sz="1800" dirty="0"/>
              <a:t> Hasan, Michael Hsiao, Bill Ingram, </a:t>
            </a:r>
            <a:r>
              <a:rPr lang="en-US" sz="1800" dirty="0" err="1"/>
              <a:t>Palakh</a:t>
            </a:r>
            <a:r>
              <a:rPr lang="en-US" sz="1800" dirty="0"/>
              <a:t> Jude, </a:t>
            </a:r>
            <a:r>
              <a:rPr lang="en-US" sz="1800" dirty="0" err="1"/>
              <a:t>Adheesh</a:t>
            </a:r>
            <a:r>
              <a:rPr lang="en-US" sz="1800" dirty="0"/>
              <a:t> </a:t>
            </a:r>
            <a:r>
              <a:rPr lang="en-US" sz="1800" dirty="0" err="1"/>
              <a:t>Juvekar</a:t>
            </a:r>
            <a:r>
              <a:rPr lang="en-US" sz="1800" dirty="0"/>
              <a:t>, </a:t>
            </a:r>
            <a:r>
              <a:rPr lang="en-US" sz="1800" dirty="0" err="1"/>
              <a:t>Sampanna</a:t>
            </a:r>
            <a:r>
              <a:rPr lang="en-US" sz="1800" dirty="0"/>
              <a:t> </a:t>
            </a:r>
            <a:r>
              <a:rPr lang="en-US" sz="1800" dirty="0" err="1"/>
              <a:t>Kahu</a:t>
            </a:r>
            <a:r>
              <a:rPr lang="en-US" sz="1800" dirty="0"/>
              <a:t>, Tarek </a:t>
            </a:r>
            <a:r>
              <a:rPr lang="en-US" sz="1800" dirty="0" err="1"/>
              <a:t>Kanan</a:t>
            </a:r>
            <a:r>
              <a:rPr lang="en-US" sz="1800" dirty="0"/>
              <a:t>, Ola </a:t>
            </a:r>
            <a:r>
              <a:rPr lang="en-US" sz="1800" dirty="0" err="1"/>
              <a:t>Karajeh</a:t>
            </a:r>
            <a:r>
              <a:rPr lang="en-US" sz="1800" dirty="0"/>
              <a:t>, Andrea Kavanaugh, Farnaz </a:t>
            </a:r>
            <a:r>
              <a:rPr lang="en-US" sz="1800" dirty="0" err="1"/>
              <a:t>Khaghani</a:t>
            </a:r>
            <a:r>
              <a:rPr lang="en-US" sz="1800" dirty="0"/>
              <a:t>, Martin Klein, Nadia </a:t>
            </a:r>
            <a:r>
              <a:rPr lang="en-US" sz="1800" dirty="0" err="1"/>
              <a:t>Kozievitch</a:t>
            </a:r>
            <a:r>
              <a:rPr lang="en-US" sz="1800" dirty="0"/>
              <a:t>, Abhinav Kumar, </a:t>
            </a:r>
            <a:r>
              <a:rPr lang="en-US" sz="1800" dirty="0" err="1"/>
              <a:t>Harinni</a:t>
            </a:r>
            <a:r>
              <a:rPr lang="en-US" sz="1800" dirty="0"/>
              <a:t> Kumar, Spencer Lee, </a:t>
            </a:r>
            <a:r>
              <a:rPr lang="en-US" sz="1800" dirty="0" err="1"/>
              <a:t>Sunshin</a:t>
            </a:r>
            <a:r>
              <a:rPr lang="en-US" sz="1800" dirty="0"/>
              <a:t> Lee, Jonathan </a:t>
            </a:r>
            <a:r>
              <a:rPr lang="en-US" sz="1800" dirty="0" err="1"/>
              <a:t>Leidig</a:t>
            </a:r>
            <a:r>
              <a:rPr lang="en-US" sz="1800" dirty="0"/>
              <a:t>, Lin </a:t>
            </a:r>
            <a:r>
              <a:rPr lang="en-US" sz="1800" dirty="0" err="1"/>
              <a:t>Tzy</a:t>
            </a:r>
            <a:r>
              <a:rPr lang="en-US" sz="1800" dirty="0"/>
              <a:t> Li, </a:t>
            </a:r>
            <a:r>
              <a:rPr lang="en-US" sz="1800" dirty="0" err="1"/>
              <a:t>Liuqing</a:t>
            </a:r>
            <a:r>
              <a:rPr lang="en-US" sz="1800" dirty="0"/>
              <a:t> Li, Yi Ma, </a:t>
            </a:r>
            <a:r>
              <a:rPr lang="en-US" sz="1800" dirty="0" err="1"/>
              <a:t>Yufeng</a:t>
            </a:r>
            <a:r>
              <a:rPr lang="en-US" sz="1800" dirty="0"/>
              <a:t> Ma, Mohamed Magdy, </a:t>
            </a:r>
            <a:r>
              <a:rPr lang="en-US" sz="1800" dirty="0" err="1"/>
              <a:t>Shivam</a:t>
            </a:r>
            <a:r>
              <a:rPr lang="en-US" sz="1800" dirty="0"/>
              <a:t> Maharshi, Ashish </a:t>
            </a:r>
            <a:r>
              <a:rPr lang="en-US" sz="1800" dirty="0" err="1"/>
              <a:t>Malpani</a:t>
            </a:r>
            <a:r>
              <a:rPr lang="en-US" sz="1800" dirty="0"/>
              <a:t>, Madhav </a:t>
            </a:r>
            <a:r>
              <a:rPr lang="en-US" sz="1800" dirty="0" err="1"/>
              <a:t>Marathe</a:t>
            </a:r>
            <a:r>
              <a:rPr lang="en-US" sz="1800" dirty="0"/>
              <a:t>, </a:t>
            </a:r>
            <a:r>
              <a:rPr lang="en-US" sz="1800" b="1" dirty="0"/>
              <a:t>Gary </a:t>
            </a:r>
            <a:r>
              <a:rPr lang="en-US" sz="1800" b="1" dirty="0" err="1"/>
              <a:t>Marchionini</a:t>
            </a:r>
            <a:r>
              <a:rPr lang="en-US" sz="1800" dirty="0"/>
              <a:t>, Paul Mather, </a:t>
            </a:r>
            <a:r>
              <a:rPr lang="en-US" sz="1800" dirty="0" err="1"/>
              <a:t>Maanav</a:t>
            </a:r>
            <a:r>
              <a:rPr lang="en-US" sz="1800" dirty="0"/>
              <a:t> Mehrotra, Pamela Murray-Tuite, Uma Murthy, Pranav </a:t>
            </a:r>
            <a:r>
              <a:rPr lang="en-US" sz="1800" dirty="0" err="1"/>
              <a:t>Nakate</a:t>
            </a:r>
            <a:r>
              <a:rPr lang="en-US" sz="1800" dirty="0"/>
              <a:t>, Michael Nelson, </a:t>
            </a:r>
            <a:r>
              <a:rPr lang="en-US" sz="1800" dirty="0" err="1"/>
              <a:t>Sanghee</a:t>
            </a:r>
            <a:r>
              <a:rPr lang="en-US" sz="1800" dirty="0"/>
              <a:t> Oh, Sung </a:t>
            </a:r>
            <a:r>
              <a:rPr lang="en-US" sz="1800" dirty="0" err="1"/>
              <a:t>Hee</a:t>
            </a:r>
            <a:r>
              <a:rPr lang="en-US" sz="1800" dirty="0"/>
              <a:t> Park, </a:t>
            </a:r>
            <a:r>
              <a:rPr lang="en-US" sz="1800" dirty="0" err="1"/>
              <a:t>Supritha</a:t>
            </a:r>
            <a:r>
              <a:rPr lang="en-US" sz="1800" dirty="0"/>
              <a:t> Patil, </a:t>
            </a:r>
            <a:r>
              <a:rPr lang="en-US" sz="1800" dirty="0" err="1"/>
              <a:t>Denilson</a:t>
            </a:r>
            <a:r>
              <a:rPr lang="en-US" sz="1800" dirty="0"/>
              <a:t> Pereira, Jeff Pomerantz, </a:t>
            </a:r>
            <a:r>
              <a:rPr lang="en-US" sz="1800" dirty="0" err="1"/>
              <a:t>Naren</a:t>
            </a:r>
            <a:r>
              <a:rPr lang="en-US" sz="1800" dirty="0"/>
              <a:t> Ramakrishnan, </a:t>
            </a:r>
            <a:r>
              <a:rPr lang="en-US" sz="1800" dirty="0" err="1"/>
              <a:t>Pranavi</a:t>
            </a:r>
            <a:r>
              <a:rPr lang="en-US" sz="1800" dirty="0"/>
              <a:t> </a:t>
            </a:r>
            <a:r>
              <a:rPr lang="en-US" sz="1800" dirty="0" err="1"/>
              <a:t>Rambhakta</a:t>
            </a:r>
            <a:r>
              <a:rPr lang="en-US" sz="1800" dirty="0"/>
              <a:t>, </a:t>
            </a:r>
            <a:r>
              <a:rPr lang="en-US" sz="1800" dirty="0" err="1"/>
              <a:t>Sagnik</a:t>
            </a:r>
            <a:r>
              <a:rPr lang="en-US" sz="1800" dirty="0"/>
              <a:t> Ray-Choudhury, Chandan Reddy, </a:t>
            </a:r>
            <a:r>
              <a:rPr lang="en-US" sz="1800" b="1" dirty="0"/>
              <a:t>Rao Shen</a:t>
            </a:r>
            <a:r>
              <a:rPr lang="en-US" sz="1800" dirty="0"/>
              <a:t>, Cliff Shaffer, Steve Sheetz, Don Shoemaker, </a:t>
            </a:r>
            <a:r>
              <a:rPr lang="en-US" sz="1800" dirty="0" err="1"/>
              <a:t>Ziqian</a:t>
            </a:r>
            <a:r>
              <a:rPr lang="en-US" sz="1800" dirty="0"/>
              <a:t> Song, Venkat Srinivasan, Hussein Suleman, </a:t>
            </a:r>
            <a:r>
              <a:rPr lang="en-US" sz="1800" dirty="0" err="1"/>
              <a:t>Amirsina</a:t>
            </a:r>
            <a:r>
              <a:rPr lang="en-US" sz="1800" dirty="0"/>
              <a:t> </a:t>
            </a:r>
            <a:r>
              <a:rPr lang="en-US" sz="1800" dirty="0" err="1"/>
              <a:t>Torfi</a:t>
            </a:r>
            <a:r>
              <a:rPr lang="en-US" sz="1800" dirty="0"/>
              <a:t>, Ricardo Torres, Adithya </a:t>
            </a:r>
            <a:r>
              <a:rPr lang="en-US" sz="1800" dirty="0" err="1"/>
              <a:t>Upadhya</a:t>
            </a:r>
            <a:r>
              <a:rPr lang="en-US" sz="1800" dirty="0"/>
              <a:t>, Saket </a:t>
            </a:r>
            <a:r>
              <a:rPr lang="en-US" sz="1800" dirty="0" err="1"/>
              <a:t>Vishwasrao</a:t>
            </a:r>
            <a:r>
              <a:rPr lang="en-US" sz="1800" dirty="0"/>
              <a:t>, </a:t>
            </a:r>
            <a:r>
              <a:rPr lang="en-US" sz="1800" dirty="0" err="1"/>
              <a:t>Xinyue</a:t>
            </a:r>
            <a:r>
              <a:rPr lang="en-US" sz="1800" dirty="0"/>
              <a:t> Wang, Kris </a:t>
            </a:r>
            <a:r>
              <a:rPr lang="en-US" sz="1800" dirty="0" err="1"/>
              <a:t>Wernstedt</a:t>
            </a:r>
            <a:r>
              <a:rPr lang="en-US" sz="1800" dirty="0"/>
              <a:t>, Barbara </a:t>
            </a:r>
            <a:r>
              <a:rPr lang="en-US" sz="1800" dirty="0" err="1"/>
              <a:t>Wildemuth</a:t>
            </a:r>
            <a:r>
              <a:rPr lang="en-US" sz="1800" dirty="0"/>
              <a:t>, Jian Wu, </a:t>
            </a:r>
            <a:r>
              <a:rPr lang="en-US" sz="1800" dirty="0" err="1"/>
              <a:t>Zhiwu</a:t>
            </a:r>
            <a:r>
              <a:rPr lang="en-US" sz="1800" dirty="0"/>
              <a:t> </a:t>
            </a:r>
            <a:r>
              <a:rPr lang="en-US" sz="1800" dirty="0" err="1"/>
              <a:t>Xie</a:t>
            </a:r>
            <a:r>
              <a:rPr lang="en-US" sz="1800" dirty="0"/>
              <a:t>, </a:t>
            </a:r>
            <a:r>
              <a:rPr lang="en-US" sz="1800" dirty="0" err="1"/>
              <a:t>Seungwon</a:t>
            </a:r>
            <a:r>
              <a:rPr lang="en-US" sz="1800" dirty="0"/>
              <a:t> Yang, </a:t>
            </a:r>
            <a:r>
              <a:rPr lang="en-US" sz="1800" dirty="0" err="1"/>
              <a:t>Xiaoyan</a:t>
            </a:r>
            <a:r>
              <a:rPr lang="en-US" sz="1800" dirty="0"/>
              <a:t> Yu, Xuan Zhang, ...</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6</a:t>
            </a:fld>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0B2C03-9401-D648-809A-6E4927D2BF7F}"/>
              </a:ext>
            </a:extLst>
          </p:cNvPr>
          <p:cNvSpPr>
            <a:spLocks noGrp="1"/>
          </p:cNvSpPr>
          <p:nvPr>
            <p:ph type="sldNum" sz="quarter" idx="12"/>
          </p:nvPr>
        </p:nvSpPr>
        <p:spPr/>
        <p:txBody>
          <a:bodyPr/>
          <a:lstStyle/>
          <a:p>
            <a:pPr>
              <a:defRPr/>
            </a:pPr>
            <a:fld id="{2CE60F5D-8947-4889-836E-884728F91EF8}" type="slidenum">
              <a:rPr lang="en-US" smtClean="0"/>
              <a:pPr>
                <a:defRPr/>
              </a:pPr>
              <a:t>60</a:t>
            </a:fld>
            <a:endParaRPr lang="en-US"/>
          </a:p>
        </p:txBody>
      </p:sp>
      <p:pic>
        <p:nvPicPr>
          <p:cNvPr id="4" name="Picture 3" descr="A screenshot of a cell phone&#10;&#10;Description automatically generated">
            <a:extLst>
              <a:ext uri="{FF2B5EF4-FFF2-40B4-BE49-F238E27FC236}">
                <a16:creationId xmlns:a16="http://schemas.microsoft.com/office/drawing/2014/main" id="{D7D32650-ED66-D742-B899-DE0BEF965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651492"/>
            <a:ext cx="8915400" cy="6130310"/>
          </a:xfrm>
          <a:prstGeom prst="rect">
            <a:avLst/>
          </a:prstGeom>
        </p:spPr>
      </p:pic>
      <p:sp>
        <p:nvSpPr>
          <p:cNvPr id="5" name="Rectangle 4">
            <a:extLst>
              <a:ext uri="{FF2B5EF4-FFF2-40B4-BE49-F238E27FC236}">
                <a16:creationId xmlns:a16="http://schemas.microsoft.com/office/drawing/2014/main" id="{401C5CEE-DD11-4B4A-BEA5-E7CB68CB587C}"/>
              </a:ext>
            </a:extLst>
          </p:cNvPr>
          <p:cNvSpPr/>
          <p:nvPr/>
        </p:nvSpPr>
        <p:spPr>
          <a:xfrm>
            <a:off x="152400" y="0"/>
            <a:ext cx="8915400" cy="523220"/>
          </a:xfrm>
          <a:prstGeom prst="rect">
            <a:avLst/>
          </a:prstGeom>
        </p:spPr>
        <p:txBody>
          <a:bodyPr wrap="square">
            <a:spAutoFit/>
          </a:bodyPr>
          <a:lstStyle/>
          <a:p>
            <a:r>
              <a:rPr lang="en-US" sz="2800" dirty="0">
                <a:solidFill>
                  <a:srgbClr val="231F20"/>
                </a:solidFill>
                <a:latin typeface="Times" pitchFamily="2" charset="0"/>
              </a:rPr>
              <a:t>Save current navigation path for later use &amp; view records</a:t>
            </a:r>
            <a:endParaRPr lang="en-US" sz="2800" dirty="0">
              <a:solidFill>
                <a:srgbClr val="231F20"/>
              </a:solidFill>
              <a:effectLst/>
              <a:latin typeface="Times" pitchFamily="2" charset="0"/>
            </a:endParaRPr>
          </a:p>
        </p:txBody>
      </p:sp>
    </p:spTree>
    <p:extLst>
      <p:ext uri="{BB962C8B-B14F-4D97-AF65-F5344CB8AC3E}">
        <p14:creationId xmlns:p14="http://schemas.microsoft.com/office/powerpoint/2010/main" val="3963385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0B2C03-9401-D648-809A-6E4927D2BF7F}"/>
              </a:ext>
            </a:extLst>
          </p:cNvPr>
          <p:cNvSpPr>
            <a:spLocks noGrp="1"/>
          </p:cNvSpPr>
          <p:nvPr>
            <p:ph type="sldNum" sz="quarter" idx="12"/>
          </p:nvPr>
        </p:nvSpPr>
        <p:spPr/>
        <p:txBody>
          <a:bodyPr/>
          <a:lstStyle/>
          <a:p>
            <a:pPr>
              <a:defRPr/>
            </a:pPr>
            <a:fld id="{2CE60F5D-8947-4889-836E-884728F91EF8}" type="slidenum">
              <a:rPr lang="en-US" smtClean="0"/>
              <a:pPr>
                <a:defRPr/>
              </a:pPr>
              <a:t>61</a:t>
            </a:fld>
            <a:endParaRPr lang="en-US"/>
          </a:p>
        </p:txBody>
      </p:sp>
      <p:pic>
        <p:nvPicPr>
          <p:cNvPr id="4" name="Picture 3" descr="A picture containing screenshot, clock&#10;&#10;Description automatically generated">
            <a:extLst>
              <a:ext uri="{FF2B5EF4-FFF2-40B4-BE49-F238E27FC236}">
                <a16:creationId xmlns:a16="http://schemas.microsoft.com/office/drawing/2014/main" id="{905B928F-D650-924C-8B0B-B319A884C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1857" y="609600"/>
            <a:ext cx="14205857" cy="11462470"/>
          </a:xfrm>
          <a:prstGeom prst="rect">
            <a:avLst/>
          </a:prstGeom>
        </p:spPr>
      </p:pic>
      <p:sp>
        <p:nvSpPr>
          <p:cNvPr id="5" name="Rectangle 2">
            <a:extLst>
              <a:ext uri="{FF2B5EF4-FFF2-40B4-BE49-F238E27FC236}">
                <a16:creationId xmlns:a16="http://schemas.microsoft.com/office/drawing/2014/main" id="{7D72527C-E78D-E943-A18E-65D74D73C561}"/>
              </a:ext>
            </a:extLst>
          </p:cNvPr>
          <p:cNvSpPr>
            <a:spLocks noChangeArrowheads="1"/>
          </p:cNvSpPr>
          <p:nvPr/>
        </p:nvSpPr>
        <p:spPr bwMode="auto">
          <a:xfrm>
            <a:off x="304800" y="762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200" dirty="0" err="1">
                <a:ea typeface="宋体" panose="02010600030101010101" pitchFamily="2" charset="-122"/>
              </a:rPr>
              <a:t>EtanaViz</a:t>
            </a:r>
            <a:r>
              <a:rPr lang="en-US" altLang="zh-CN" sz="3200" dirty="0">
                <a:ea typeface="宋体" panose="02010600030101010101" pitchFamily="2" charset="-122"/>
              </a:rPr>
              <a:t>: Searching, Browsing, Clustering, Visualization</a:t>
            </a:r>
          </a:p>
        </p:txBody>
      </p:sp>
    </p:spTree>
    <p:extLst>
      <p:ext uri="{BB962C8B-B14F-4D97-AF65-F5344CB8AC3E}">
        <p14:creationId xmlns:p14="http://schemas.microsoft.com/office/powerpoint/2010/main" val="7703150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0B2C03-9401-D648-809A-6E4927D2BF7F}"/>
              </a:ext>
            </a:extLst>
          </p:cNvPr>
          <p:cNvSpPr>
            <a:spLocks noGrp="1"/>
          </p:cNvSpPr>
          <p:nvPr>
            <p:ph type="sldNum" sz="quarter" idx="12"/>
          </p:nvPr>
        </p:nvSpPr>
        <p:spPr/>
        <p:txBody>
          <a:bodyPr/>
          <a:lstStyle/>
          <a:p>
            <a:pPr>
              <a:defRPr/>
            </a:pPr>
            <a:fld id="{2CE60F5D-8947-4889-836E-884728F91EF8}" type="slidenum">
              <a:rPr lang="en-US" smtClean="0"/>
              <a:pPr>
                <a:defRPr/>
              </a:pPr>
              <a:t>62</a:t>
            </a:fld>
            <a:endParaRPr lang="en-US"/>
          </a:p>
        </p:txBody>
      </p:sp>
      <p:pic>
        <p:nvPicPr>
          <p:cNvPr id="4" name="Picture 3" descr="A screenshot of a cell phone&#10;&#10;Description automatically generated">
            <a:extLst>
              <a:ext uri="{FF2B5EF4-FFF2-40B4-BE49-F238E27FC236}">
                <a16:creationId xmlns:a16="http://schemas.microsoft.com/office/drawing/2014/main" id="{7C23E09A-1DBE-AA4F-AF92-A3959E259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04800"/>
            <a:ext cx="8934450" cy="6267450"/>
          </a:xfrm>
          <a:prstGeom prst="rect">
            <a:avLst/>
          </a:prstGeom>
        </p:spPr>
      </p:pic>
      <p:sp>
        <p:nvSpPr>
          <p:cNvPr id="5" name="Rectangle 4">
            <a:extLst>
              <a:ext uri="{FF2B5EF4-FFF2-40B4-BE49-F238E27FC236}">
                <a16:creationId xmlns:a16="http://schemas.microsoft.com/office/drawing/2014/main" id="{E50BCF12-F967-6641-9BD6-20AC6F3729F2}"/>
              </a:ext>
            </a:extLst>
          </p:cNvPr>
          <p:cNvSpPr/>
          <p:nvPr/>
        </p:nvSpPr>
        <p:spPr>
          <a:xfrm>
            <a:off x="3352800" y="76200"/>
            <a:ext cx="5029200" cy="369332"/>
          </a:xfrm>
          <a:prstGeom prst="rect">
            <a:avLst/>
          </a:prstGeom>
        </p:spPr>
        <p:txBody>
          <a:bodyPr wrap="square">
            <a:spAutoFit/>
          </a:bodyPr>
          <a:lstStyle/>
          <a:p>
            <a:r>
              <a:rPr lang="en-US" dirty="0">
                <a:solidFill>
                  <a:srgbClr val="231F20"/>
                </a:solidFill>
                <a:latin typeface="Times" pitchFamily="2" charset="0"/>
              </a:rPr>
              <a:t>Query: “SITE=</a:t>
            </a:r>
            <a:r>
              <a:rPr lang="en-US" dirty="0" err="1">
                <a:solidFill>
                  <a:srgbClr val="231F20"/>
                </a:solidFill>
                <a:latin typeface="Times" pitchFamily="2" charset="0"/>
              </a:rPr>
              <a:t>Nimrin&amp;OBJECTTYPE</a:t>
            </a:r>
            <a:r>
              <a:rPr lang="en-US" dirty="0">
                <a:solidFill>
                  <a:srgbClr val="231F20"/>
                </a:solidFill>
                <a:latin typeface="Times" pitchFamily="2" charset="0"/>
              </a:rPr>
              <a:t>=Bone”</a:t>
            </a:r>
            <a:endParaRPr lang="en-US" dirty="0">
              <a:solidFill>
                <a:srgbClr val="231F20"/>
              </a:solidFill>
              <a:effectLst/>
              <a:latin typeface="Times" pitchFamily="2" charset="0"/>
            </a:endParaRPr>
          </a:p>
        </p:txBody>
      </p:sp>
      <p:sp>
        <p:nvSpPr>
          <p:cNvPr id="6" name="Rectangle 5">
            <a:extLst>
              <a:ext uri="{FF2B5EF4-FFF2-40B4-BE49-F238E27FC236}">
                <a16:creationId xmlns:a16="http://schemas.microsoft.com/office/drawing/2014/main" id="{61F1BCF5-1FA2-AE4D-8087-808F7FB85AE5}"/>
              </a:ext>
            </a:extLst>
          </p:cNvPr>
          <p:cNvSpPr/>
          <p:nvPr/>
        </p:nvSpPr>
        <p:spPr>
          <a:xfrm>
            <a:off x="3124200" y="6324600"/>
            <a:ext cx="5943600" cy="369332"/>
          </a:xfrm>
          <a:prstGeom prst="rect">
            <a:avLst/>
          </a:prstGeom>
        </p:spPr>
        <p:txBody>
          <a:bodyPr wrap="square">
            <a:spAutoFit/>
          </a:bodyPr>
          <a:lstStyle/>
          <a:p>
            <a:r>
              <a:rPr lang="en-US" dirty="0">
                <a:solidFill>
                  <a:srgbClr val="231F20"/>
                </a:solidFill>
                <a:latin typeface="Times" pitchFamily="2" charset="0"/>
              </a:rPr>
              <a:t>Cultural phases (time periods): Middle Bronze, Iron I, . . .</a:t>
            </a:r>
            <a:endParaRPr lang="en-US" dirty="0">
              <a:solidFill>
                <a:srgbClr val="231F20"/>
              </a:solidFill>
              <a:effectLst/>
              <a:latin typeface="Times" pitchFamily="2" charset="0"/>
            </a:endParaRPr>
          </a:p>
        </p:txBody>
      </p:sp>
      <p:sp>
        <p:nvSpPr>
          <p:cNvPr id="7" name="Rectangle 6">
            <a:extLst>
              <a:ext uri="{FF2B5EF4-FFF2-40B4-BE49-F238E27FC236}">
                <a16:creationId xmlns:a16="http://schemas.microsoft.com/office/drawing/2014/main" id="{600998C0-A069-F343-A871-0355507CDCA7}"/>
              </a:ext>
            </a:extLst>
          </p:cNvPr>
          <p:cNvSpPr/>
          <p:nvPr/>
        </p:nvSpPr>
        <p:spPr>
          <a:xfrm>
            <a:off x="-21771" y="5105400"/>
            <a:ext cx="3046796" cy="646331"/>
          </a:xfrm>
          <a:prstGeom prst="rect">
            <a:avLst/>
          </a:prstGeom>
        </p:spPr>
        <p:txBody>
          <a:bodyPr wrap="none">
            <a:spAutoFit/>
          </a:bodyPr>
          <a:lstStyle/>
          <a:p>
            <a:r>
              <a:rPr lang="en-US" dirty="0">
                <a:solidFill>
                  <a:srgbClr val="231F20"/>
                </a:solidFill>
                <a:latin typeface="Times" pitchFamily="2" charset="0"/>
              </a:rPr>
              <a:t>Percentages of animal bones:</a:t>
            </a:r>
          </a:p>
          <a:p>
            <a:r>
              <a:rPr lang="en-US" dirty="0">
                <a:solidFill>
                  <a:srgbClr val="231F20"/>
                </a:solidFill>
                <a:effectLst/>
                <a:latin typeface="Times" pitchFamily="2" charset="0"/>
              </a:rPr>
              <a:t>SUS, BOS, C</a:t>
            </a:r>
            <a:r>
              <a:rPr lang="en-US" dirty="0">
                <a:solidFill>
                  <a:srgbClr val="231F20"/>
                </a:solidFill>
                <a:latin typeface="Times" pitchFamily="2" charset="0"/>
              </a:rPr>
              <a:t>APRA, OVIS</a:t>
            </a:r>
            <a:endParaRPr lang="en-US" dirty="0">
              <a:solidFill>
                <a:srgbClr val="231F20"/>
              </a:solidFill>
              <a:effectLst/>
              <a:latin typeface="Times" pitchFamily="2" charset="0"/>
            </a:endParaRPr>
          </a:p>
        </p:txBody>
      </p:sp>
    </p:spTree>
    <p:extLst>
      <p:ext uri="{BB962C8B-B14F-4D97-AF65-F5344CB8AC3E}">
        <p14:creationId xmlns:p14="http://schemas.microsoft.com/office/powerpoint/2010/main" val="2569012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a:extLst>
              <a:ext uri="{FF2B5EF4-FFF2-40B4-BE49-F238E27FC236}">
                <a16:creationId xmlns:a16="http://schemas.microsoft.com/office/drawing/2014/main" id="{962F2C67-33FE-7842-B13B-B4FB1D19F8F5}"/>
              </a:ext>
            </a:extLst>
          </p:cNvPr>
          <p:cNvGraphicFramePr>
            <a:graphicFrameLocks noGrp="1"/>
          </p:cNvGraphicFramePr>
          <p:nvPr/>
        </p:nvGraphicFramePr>
        <p:xfrm>
          <a:off x="228600" y="2362200"/>
          <a:ext cx="8763000" cy="2895601"/>
        </p:xfrm>
        <a:graphic>
          <a:graphicData uri="http://schemas.openxmlformats.org/drawingml/2006/table">
            <a:tbl>
              <a:tblPr/>
              <a:tblGrid>
                <a:gridCol w="1371600">
                  <a:extLst>
                    <a:ext uri="{9D8B030D-6E8A-4147-A177-3AD203B41FA5}">
                      <a16:colId xmlns:a16="http://schemas.microsoft.com/office/drawing/2014/main" val="4110038344"/>
                    </a:ext>
                  </a:extLst>
                </a:gridCol>
                <a:gridCol w="1600200">
                  <a:extLst>
                    <a:ext uri="{9D8B030D-6E8A-4147-A177-3AD203B41FA5}">
                      <a16:colId xmlns:a16="http://schemas.microsoft.com/office/drawing/2014/main" val="4077575553"/>
                    </a:ext>
                  </a:extLst>
                </a:gridCol>
                <a:gridCol w="1524000">
                  <a:extLst>
                    <a:ext uri="{9D8B030D-6E8A-4147-A177-3AD203B41FA5}">
                      <a16:colId xmlns:a16="http://schemas.microsoft.com/office/drawing/2014/main" val="3100988367"/>
                    </a:ext>
                  </a:extLst>
                </a:gridCol>
                <a:gridCol w="2209800">
                  <a:extLst>
                    <a:ext uri="{9D8B030D-6E8A-4147-A177-3AD203B41FA5}">
                      <a16:colId xmlns:a16="http://schemas.microsoft.com/office/drawing/2014/main" val="3768475181"/>
                    </a:ext>
                  </a:extLst>
                </a:gridCol>
                <a:gridCol w="2057400">
                  <a:extLst>
                    <a:ext uri="{9D8B030D-6E8A-4147-A177-3AD203B41FA5}">
                      <a16:colId xmlns:a16="http://schemas.microsoft.com/office/drawing/2014/main" val="4187746855"/>
                    </a:ext>
                  </a:extLst>
                </a:gridCol>
              </a:tblGrid>
              <a:tr h="2243138">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Browse</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Search</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EtanaViz</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Save navigation path</a:t>
                      </a:r>
                      <a:endParaRPr kumimoji="0" lang="en-US" altLang="zh-CN" sz="24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(SNP)</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Search within browsing</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context (SWBC)</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triangle" w="med" len="med"/>
                    </a:lnB>
                    <a:lnTlToBr>
                      <a:noFill/>
                    </a:lnTlToBr>
                    <a:lnBlToTr>
                      <a:noFill/>
                    </a:lnBlToTr>
                    <a:noFill/>
                  </a:tcPr>
                </a:tc>
                <a:extLst>
                  <a:ext uri="{0D108BD9-81ED-4DB2-BD59-A6C34878D82A}">
                    <a16:rowId xmlns:a16="http://schemas.microsoft.com/office/drawing/2014/main" val="3205481224"/>
                  </a:ext>
                </a:extLst>
              </a:tr>
              <a:tr h="652463">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4.0</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4.0</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b"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4.0</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b"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4.5</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b"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triangl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AU"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4.5</a:t>
                      </a:r>
                      <a:endParaRPr kumimoji="0" lang="en-AU" altLang="en-US" sz="2400" b="0" i="0" u="none" strike="noStrike" cap="none" normalizeH="0" baseline="0">
                        <a:ln>
                          <a:noFill/>
                        </a:ln>
                        <a:solidFill>
                          <a:schemeClr val="tx1"/>
                        </a:solidFill>
                        <a:effectLst/>
                        <a:latin typeface="Times New Roman" panose="02020603050405020304" pitchFamily="18" charset="0"/>
                      </a:endParaRPr>
                    </a:p>
                  </a:txBody>
                  <a:tcPr anchor="b" horzOverflow="overflow">
                    <a:lnL w="12700" cap="flat" cmpd="sng" algn="ctr">
                      <a:solidFill>
                        <a:srgbClr val="000000"/>
                      </a:solidFill>
                      <a:prstDash val="solid"/>
                      <a:round/>
                      <a:headEnd type="none" w="med" len="med"/>
                      <a:tailEnd type="triangl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triangl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3125807"/>
                  </a:ext>
                </a:extLst>
              </a:tr>
            </a:tbl>
          </a:graphicData>
        </a:graphic>
      </p:graphicFrame>
      <p:sp>
        <p:nvSpPr>
          <p:cNvPr id="105494" name="Rectangle 22">
            <a:extLst>
              <a:ext uri="{FF2B5EF4-FFF2-40B4-BE49-F238E27FC236}">
                <a16:creationId xmlns:a16="http://schemas.microsoft.com/office/drawing/2014/main" id="{2D880A63-9B7D-5C4F-AB83-2BCDC9112C24}"/>
              </a:ext>
            </a:extLst>
          </p:cNvPr>
          <p:cNvSpPr>
            <a:spLocks noChangeArrowheads="1"/>
          </p:cNvSpPr>
          <p:nvPr/>
        </p:nvSpPr>
        <p:spPr bwMode="auto">
          <a:xfrm>
            <a:off x="457200" y="457200"/>
            <a:ext cx="8001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panose="020B0604020202020204" pitchFamily="34" charset="0"/>
              </a:defRPr>
            </a:lvl1pPr>
            <a:lvl2pPr>
              <a:defRPr sz="4400">
                <a:solidFill>
                  <a:schemeClr val="tx2"/>
                </a:solidFill>
                <a:latin typeface="Arial" panose="020B0604020202020204" pitchFamily="34" charset="0"/>
              </a:defRPr>
            </a:lvl2pPr>
            <a:lvl3pPr>
              <a:defRPr sz="4400">
                <a:solidFill>
                  <a:schemeClr val="tx2"/>
                </a:solidFill>
                <a:latin typeface="Arial" panose="020B0604020202020204" pitchFamily="34" charset="0"/>
              </a:defRPr>
            </a:lvl3pPr>
            <a:lvl4pPr>
              <a:defRPr sz="4400">
                <a:solidFill>
                  <a:schemeClr val="tx2"/>
                </a:solidFill>
                <a:latin typeface="Arial" panose="020B0604020202020204" pitchFamily="34" charset="0"/>
              </a:defRPr>
            </a:lvl4pPr>
            <a:lvl5pP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sz="3600" dirty="0">
                <a:ea typeface="宋体" panose="02010600030101010101" pitchFamily="2" charset="-122"/>
              </a:rPr>
              <a:t>Evaluation of ETANA-DL services (N=28, Scale 0-5) </a:t>
            </a:r>
          </a:p>
        </p:txBody>
      </p:sp>
    </p:spTree>
    <p:extLst>
      <p:ext uri="{BB962C8B-B14F-4D97-AF65-F5344CB8AC3E}">
        <p14:creationId xmlns:p14="http://schemas.microsoft.com/office/powerpoint/2010/main" val="1819124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30F77F6-317E-894D-A940-BE20315DA92D}"/>
              </a:ext>
            </a:extLst>
          </p:cNvPr>
          <p:cNvSpPr>
            <a:spLocks noChangeArrowheads="1"/>
          </p:cNvSpPr>
          <p:nvPr/>
        </p:nvSpPr>
        <p:spPr bwMode="auto">
          <a:xfrm>
            <a:off x="457200" y="304800"/>
            <a:ext cx="82296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en-US" altLang="zh-CN" sz="4000">
                <a:solidFill>
                  <a:schemeClr val="tx2"/>
                </a:solidFill>
                <a:ea typeface="宋体" panose="02010600030101010101" pitchFamily="2" charset="-122"/>
              </a:rPr>
              <a:t>Conclusions</a:t>
            </a:r>
          </a:p>
        </p:txBody>
      </p:sp>
      <p:sp>
        <p:nvSpPr>
          <p:cNvPr id="50179" name="Rectangle 3">
            <a:extLst>
              <a:ext uri="{FF2B5EF4-FFF2-40B4-BE49-F238E27FC236}">
                <a16:creationId xmlns:a16="http://schemas.microsoft.com/office/drawing/2014/main" id="{383FAD1A-90DF-E04B-B110-447933410F62}"/>
              </a:ext>
            </a:extLst>
          </p:cNvPr>
          <p:cNvSpPr>
            <a:spLocks noChangeArrowheads="1"/>
          </p:cNvSpPr>
          <p:nvPr/>
        </p:nvSpPr>
        <p:spPr bwMode="auto">
          <a:xfrm>
            <a:off x="304800" y="1295400"/>
            <a:ext cx="8610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itchFamily="2" charset="2"/>
              <a:buChar char="Ø"/>
            </a:pPr>
            <a:r>
              <a:rPr lang="en-US" altLang="zh-CN" sz="2800">
                <a:ea typeface="宋体" panose="02010600030101010101" pitchFamily="2" charset="-122"/>
              </a:rPr>
              <a:t>Approach DL exploring services based on a DL theory.</a:t>
            </a:r>
          </a:p>
          <a:p>
            <a:pPr>
              <a:spcBef>
                <a:spcPct val="20000"/>
              </a:spcBef>
              <a:buFont typeface="Wingdings" pitchFamily="2" charset="2"/>
              <a:buChar char="Ø"/>
            </a:pPr>
            <a:r>
              <a:rPr lang="en-US" altLang="zh-CN" sz="2800">
                <a:ea typeface="宋体" panose="02010600030101010101" pitchFamily="2" charset="-122"/>
              </a:rPr>
              <a:t>Develop  theorems indicating browsing and searching can be converted and switched to each other under certain conditions.</a:t>
            </a:r>
          </a:p>
          <a:p>
            <a:pPr>
              <a:spcBef>
                <a:spcPct val="20000"/>
              </a:spcBef>
              <a:buFont typeface="Wingdings" pitchFamily="2" charset="2"/>
              <a:buChar char="Ø"/>
            </a:pPr>
            <a:r>
              <a:rPr lang="en-US" altLang="zh-CN" sz="2800">
                <a:ea typeface="宋体" panose="02010600030101010101" pitchFamily="2" charset="-122"/>
              </a:rPr>
              <a:t>Provide a systematic and functional method to design and implement DL exploring services in an integrated archaeological DL, ETANA-DL, which was used as a case study.</a:t>
            </a:r>
          </a:p>
          <a:p>
            <a:pPr>
              <a:spcBef>
                <a:spcPct val="20000"/>
              </a:spcBef>
              <a:buFont typeface="Wingdings" pitchFamily="2" charset="2"/>
              <a:buChar char="Ø"/>
            </a:pPr>
            <a:r>
              <a:rPr lang="en-US" altLang="zh-CN" sz="2800">
                <a:ea typeface="宋体" panose="02010600030101010101" pitchFamily="2" charset="-122"/>
              </a:rPr>
              <a:t>Made contributions to aid both users and developers of DLs</a:t>
            </a:r>
            <a:r>
              <a:rPr lang="en-US" altLang="zh-CN">
                <a:ea typeface="宋体" panose="02010600030101010101" pitchFamily="2" charset="-122"/>
              </a:rPr>
              <a:t>.</a:t>
            </a:r>
          </a:p>
        </p:txBody>
      </p:sp>
    </p:spTree>
    <p:extLst>
      <p:ext uri="{BB962C8B-B14F-4D97-AF65-F5344CB8AC3E}">
        <p14:creationId xmlns:p14="http://schemas.microsoft.com/office/powerpoint/2010/main" val="7526616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dirty="0"/>
              <a:t>JCR </a:t>
            </a:r>
            <a:r>
              <a:rPr lang="en-US" dirty="0" err="1"/>
              <a:t>Licklider</a:t>
            </a:r>
            <a:endParaRPr lang="en-US" dirty="0"/>
          </a:p>
          <a:p>
            <a:r>
              <a:rPr lang="en-US" dirty="0"/>
              <a:t>Libraries of the Future</a:t>
            </a:r>
          </a:p>
          <a:p>
            <a:r>
              <a:rPr lang="en-US" dirty="0"/>
              <a:t>5S</a:t>
            </a:r>
          </a:p>
          <a:p>
            <a:r>
              <a:rPr lang="en-US" dirty="0"/>
              <a:t>Building Digital Libraries</a:t>
            </a:r>
          </a:p>
          <a:p>
            <a:r>
              <a:rPr lang="en-US" dirty="0"/>
              <a:t>Exploring (incl. from JCDL 2006)</a:t>
            </a:r>
          </a:p>
          <a:p>
            <a:r>
              <a:rPr lang="en-US" b="1" dirty="0"/>
              <a:t>Future</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65</a:t>
            </a:fld>
            <a:endParaRPr lang="en-US"/>
          </a:p>
        </p:txBody>
      </p:sp>
    </p:spTree>
    <p:extLst>
      <p:ext uri="{BB962C8B-B14F-4D97-AF65-F5344CB8AC3E}">
        <p14:creationId xmlns:p14="http://schemas.microsoft.com/office/powerpoint/2010/main" val="15399702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11F9A-699A-2644-A8C6-840AB8F9C7C9}"/>
              </a:ext>
            </a:extLst>
          </p:cNvPr>
          <p:cNvSpPr>
            <a:spLocks noGrp="1"/>
          </p:cNvSpPr>
          <p:nvPr>
            <p:ph type="title"/>
          </p:nvPr>
        </p:nvSpPr>
        <p:spPr/>
        <p:txBody>
          <a:bodyPr/>
          <a:lstStyle/>
          <a:p>
            <a:r>
              <a:rPr lang="en-US" b="1" dirty="0"/>
              <a:t>Future (at JCDL 2020)</a:t>
            </a:r>
          </a:p>
        </p:txBody>
      </p:sp>
      <p:sp>
        <p:nvSpPr>
          <p:cNvPr id="3" name="Content Placeholder 2">
            <a:extLst>
              <a:ext uri="{FF2B5EF4-FFF2-40B4-BE49-F238E27FC236}">
                <a16:creationId xmlns:a16="http://schemas.microsoft.com/office/drawing/2014/main" id="{F05EFF5E-2F59-0F4D-B5B6-BB9401F3DC76}"/>
              </a:ext>
            </a:extLst>
          </p:cNvPr>
          <p:cNvSpPr>
            <a:spLocks noGrp="1"/>
          </p:cNvSpPr>
          <p:nvPr>
            <p:ph idx="1"/>
          </p:nvPr>
        </p:nvSpPr>
        <p:spPr>
          <a:xfrm>
            <a:off x="304800" y="1600200"/>
            <a:ext cx="8763000" cy="4525963"/>
          </a:xfrm>
        </p:spPr>
        <p:txBody>
          <a:bodyPr/>
          <a:lstStyle/>
          <a:p>
            <a:r>
              <a:rPr lang="en-US" dirty="0"/>
              <a:t>Discuss and learn together.</a:t>
            </a:r>
          </a:p>
          <a:p>
            <a:r>
              <a:rPr lang="en-US" dirty="0"/>
              <a:t>Plan for future collaborations.</a:t>
            </a:r>
          </a:p>
          <a:p>
            <a:endParaRPr lang="en-US" dirty="0"/>
          </a:p>
          <a:p>
            <a:r>
              <a:rPr lang="en-US" dirty="0"/>
              <a:t>Tutorial 3: Introduction to DLs</a:t>
            </a:r>
          </a:p>
          <a:p>
            <a:r>
              <a:rPr lang="en-US" dirty="0"/>
              <a:t>Tutorial 2: Preparing Code and Data for Computational Reproducibility</a:t>
            </a:r>
          </a:p>
          <a:p>
            <a:r>
              <a:rPr lang="en-US" dirty="0"/>
              <a:t>Workshop 6: Web Archiving and DLs</a:t>
            </a:r>
          </a:p>
        </p:txBody>
      </p:sp>
      <p:sp>
        <p:nvSpPr>
          <p:cNvPr id="4" name="Slide Number Placeholder 3">
            <a:extLst>
              <a:ext uri="{FF2B5EF4-FFF2-40B4-BE49-F238E27FC236}">
                <a16:creationId xmlns:a16="http://schemas.microsoft.com/office/drawing/2014/main" id="{534FD92E-B197-D942-9A1E-4CD5E70C7B7E}"/>
              </a:ext>
            </a:extLst>
          </p:cNvPr>
          <p:cNvSpPr>
            <a:spLocks noGrp="1"/>
          </p:cNvSpPr>
          <p:nvPr>
            <p:ph type="sldNum" sz="quarter" idx="12"/>
          </p:nvPr>
        </p:nvSpPr>
        <p:spPr/>
        <p:txBody>
          <a:bodyPr/>
          <a:lstStyle/>
          <a:p>
            <a:pPr>
              <a:defRPr/>
            </a:pPr>
            <a:fld id="{65564D9D-38AD-4D32-A802-7F9E5541B4AC}" type="slidenum">
              <a:rPr lang="en-US" smtClean="0"/>
              <a:pPr>
                <a:defRPr/>
              </a:pPr>
              <a:t>66</a:t>
            </a:fld>
            <a:endParaRPr lang="en-US" dirty="0"/>
          </a:p>
        </p:txBody>
      </p:sp>
    </p:spTree>
    <p:extLst>
      <p:ext uri="{BB962C8B-B14F-4D97-AF65-F5344CB8AC3E}">
        <p14:creationId xmlns:p14="http://schemas.microsoft.com/office/powerpoint/2010/main" val="4206083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11F9A-699A-2644-A8C6-840AB8F9C7C9}"/>
              </a:ext>
            </a:extLst>
          </p:cNvPr>
          <p:cNvSpPr>
            <a:spLocks noGrp="1"/>
          </p:cNvSpPr>
          <p:nvPr>
            <p:ph type="title"/>
          </p:nvPr>
        </p:nvSpPr>
        <p:spPr/>
        <p:txBody>
          <a:bodyPr/>
          <a:lstStyle/>
          <a:p>
            <a:r>
              <a:rPr lang="en-US" b="1" dirty="0"/>
              <a:t>Future</a:t>
            </a:r>
          </a:p>
        </p:txBody>
      </p:sp>
      <p:sp>
        <p:nvSpPr>
          <p:cNvPr id="3" name="Content Placeholder 2">
            <a:extLst>
              <a:ext uri="{FF2B5EF4-FFF2-40B4-BE49-F238E27FC236}">
                <a16:creationId xmlns:a16="http://schemas.microsoft.com/office/drawing/2014/main" id="{F05EFF5E-2F59-0F4D-B5B6-BB9401F3DC76}"/>
              </a:ext>
            </a:extLst>
          </p:cNvPr>
          <p:cNvSpPr>
            <a:spLocks noGrp="1"/>
          </p:cNvSpPr>
          <p:nvPr>
            <p:ph idx="1"/>
          </p:nvPr>
        </p:nvSpPr>
        <p:spPr>
          <a:xfrm>
            <a:off x="304800" y="1600200"/>
            <a:ext cx="8763000" cy="4525963"/>
          </a:xfrm>
        </p:spPr>
        <p:txBody>
          <a:bodyPr/>
          <a:lstStyle/>
          <a:p>
            <a:r>
              <a:rPr lang="en-US" dirty="0"/>
              <a:t>Protocols / connect   systems / services, e.g.,</a:t>
            </a:r>
          </a:p>
          <a:p>
            <a:pPr lvl="1"/>
            <a:r>
              <a:rPr lang="en-US" dirty="0"/>
              <a:t>OAI-PMH: https://www.openarchives.org/pmh/ Protocol for Metadata Harvesting,V.2.0 (2002)</a:t>
            </a:r>
          </a:p>
          <a:p>
            <a:pPr lvl="1"/>
            <a:r>
              <a:rPr lang="en-US" dirty="0"/>
              <a:t>Jun Wang, "VIDI: A Lightweight Protocol Between Visualization Systems and Digital Libraries", May 2002, MS thesis, http://hdl.handle.net/10919/33845</a:t>
            </a:r>
          </a:p>
          <a:p>
            <a:pPr lvl="1"/>
            <a:r>
              <a:rPr lang="en-US" dirty="0"/>
              <a:t>Memento Protocol, RFC 7089, 2013,Time-based Access to Remote States, https://tools.ietf.org/html/rfc7089</a:t>
            </a:r>
          </a:p>
          <a:p>
            <a:pPr lvl="1"/>
            <a:endParaRPr lang="en-US" dirty="0"/>
          </a:p>
          <a:p>
            <a:r>
              <a:rPr lang="en-US" dirty="0"/>
              <a:t>x</a:t>
            </a:r>
          </a:p>
        </p:txBody>
      </p:sp>
      <p:sp>
        <p:nvSpPr>
          <p:cNvPr id="4" name="Slide Number Placeholder 3">
            <a:extLst>
              <a:ext uri="{FF2B5EF4-FFF2-40B4-BE49-F238E27FC236}">
                <a16:creationId xmlns:a16="http://schemas.microsoft.com/office/drawing/2014/main" id="{534FD92E-B197-D942-9A1E-4CD5E70C7B7E}"/>
              </a:ext>
            </a:extLst>
          </p:cNvPr>
          <p:cNvSpPr>
            <a:spLocks noGrp="1"/>
          </p:cNvSpPr>
          <p:nvPr>
            <p:ph type="sldNum" sz="quarter" idx="12"/>
          </p:nvPr>
        </p:nvSpPr>
        <p:spPr/>
        <p:txBody>
          <a:bodyPr/>
          <a:lstStyle/>
          <a:p>
            <a:pPr>
              <a:defRPr/>
            </a:pPr>
            <a:fld id="{65564D9D-38AD-4D32-A802-7F9E5541B4AC}" type="slidenum">
              <a:rPr lang="en-US" smtClean="0"/>
              <a:pPr>
                <a:defRPr/>
              </a:pPr>
              <a:t>67</a:t>
            </a:fld>
            <a:endParaRPr lang="en-US" dirty="0"/>
          </a:p>
        </p:txBody>
      </p:sp>
    </p:spTree>
    <p:extLst>
      <p:ext uri="{BB962C8B-B14F-4D97-AF65-F5344CB8AC3E}">
        <p14:creationId xmlns:p14="http://schemas.microsoft.com/office/powerpoint/2010/main" val="30622603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3" name="Group 333"/>
          <p:cNvGrpSpPr/>
          <p:nvPr/>
        </p:nvGrpSpPr>
        <p:grpSpPr>
          <a:xfrm>
            <a:off x="94033" y="1717812"/>
            <a:ext cx="2718429" cy="4941097"/>
            <a:chOff x="0" y="0"/>
            <a:chExt cx="2718428" cy="4941096"/>
          </a:xfrm>
        </p:grpSpPr>
        <p:sp>
          <p:nvSpPr>
            <p:cNvPr id="331" name="Shape 331"/>
            <p:cNvSpPr/>
            <p:nvPr/>
          </p:nvSpPr>
          <p:spPr>
            <a:xfrm>
              <a:off x="0" y="0"/>
              <a:ext cx="2718429" cy="4941097"/>
            </a:xfrm>
            <a:prstGeom prst="roundRect">
              <a:avLst>
                <a:gd name="adj" fmla="val 8497"/>
              </a:avLst>
            </a:prstGeom>
            <a:solidFill>
              <a:srgbClr val="FFFFFF"/>
            </a:solidFill>
            <a:ln w="25400" cap="flat">
              <a:solidFill>
                <a:schemeClr val="accent1">
                  <a:lumMod val="50000"/>
                </a:schemeClr>
              </a:solidFill>
              <a:prstDash val="solid"/>
              <a:round/>
            </a:ln>
            <a:effectLst/>
          </p:spPr>
          <p:txBody>
            <a:bodyPr wrap="square" lIns="45718" tIns="45718" rIns="45718" bIns="45718" numCol="1" anchor="t">
              <a:noAutofit/>
            </a:bodyPr>
            <a:lstStyle/>
            <a:p>
              <a:pPr algn="ctr">
                <a:defRPr>
                  <a:solidFill>
                    <a:schemeClr val="accent2"/>
                  </a:solidFill>
                </a:defRPr>
              </a:pPr>
              <a:endParaRPr/>
            </a:p>
          </p:txBody>
        </p:sp>
        <p:sp>
          <p:nvSpPr>
            <p:cNvPr id="332" name="Shape 332"/>
            <p:cNvSpPr/>
            <p:nvPr/>
          </p:nvSpPr>
          <p:spPr>
            <a:xfrm>
              <a:off x="67653" y="67652"/>
              <a:ext cx="2583122" cy="929637"/>
            </a:xfrm>
            <a:prstGeom prst="rect">
              <a:avLst/>
            </a:prstGeom>
            <a:noFill/>
            <a:ln w="12700" cap="flat">
              <a:solidFill>
                <a:schemeClr val="accent1">
                  <a:lumMod val="50000"/>
                </a:schemeClr>
              </a:solid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a:solidFill>
                    <a:schemeClr val="accent2"/>
                  </a:solidFill>
                </a:defRPr>
              </a:lvl1pPr>
            </a:lstStyle>
            <a:p>
              <a:r>
                <a:rPr>
                  <a:solidFill>
                    <a:schemeClr val="tx1"/>
                  </a:solidFill>
                </a:rPr>
                <a:t> Digital Library of SME System Req. Descriptions</a:t>
              </a:r>
            </a:p>
          </p:txBody>
        </p:sp>
      </p:grpSp>
      <p:grpSp>
        <p:nvGrpSpPr>
          <p:cNvPr id="336" name="Group 336"/>
          <p:cNvGrpSpPr/>
          <p:nvPr/>
        </p:nvGrpSpPr>
        <p:grpSpPr>
          <a:xfrm>
            <a:off x="181069" y="3687051"/>
            <a:ext cx="2544356" cy="2237310"/>
            <a:chOff x="-1" y="-1"/>
            <a:chExt cx="2544354" cy="2237309"/>
          </a:xfrm>
        </p:grpSpPr>
        <p:sp>
          <p:nvSpPr>
            <p:cNvPr id="334" name="Shape 334"/>
            <p:cNvSpPr/>
            <p:nvPr/>
          </p:nvSpPr>
          <p:spPr>
            <a:xfrm>
              <a:off x="-1" y="-1"/>
              <a:ext cx="2544354" cy="2237309"/>
            </a:xfrm>
            <a:prstGeom prst="rect">
              <a:avLst/>
            </a:prstGeom>
            <a:solidFill>
              <a:srgbClr val="FFFFFF"/>
            </a:solidFill>
            <a:ln w="25400" cap="flat">
              <a:solidFill>
                <a:schemeClr val="accent1"/>
              </a:solidFill>
              <a:prstDash val="solid"/>
              <a:round/>
            </a:ln>
            <a:effectLst/>
          </p:spPr>
          <p:txBody>
            <a:bodyPr wrap="square" lIns="45718" tIns="45718" rIns="45718" bIns="45718" numCol="1" anchor="t">
              <a:noAutofit/>
            </a:bodyPr>
            <a:lstStyle/>
            <a:p>
              <a:pPr>
                <a:defRPr>
                  <a:solidFill>
                    <a:schemeClr val="accent2"/>
                  </a:solidFill>
                </a:defRPr>
              </a:pPr>
              <a:endParaRPr dirty="0"/>
            </a:p>
          </p:txBody>
        </p:sp>
        <p:sp>
          <p:nvSpPr>
            <p:cNvPr id="335" name="Shape 335"/>
            <p:cNvSpPr/>
            <p:nvPr/>
          </p:nvSpPr>
          <p:spPr>
            <a:xfrm>
              <a:off x="-1" y="-1"/>
              <a:ext cx="2544354" cy="9233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lgn="ctr">
                <a:defRPr>
                  <a:solidFill>
                    <a:schemeClr val="accent2"/>
                  </a:solidFill>
                </a:defRPr>
              </a:pPr>
              <a:r>
                <a:rPr dirty="0"/>
                <a:t>Catalog of system req. descriptions</a:t>
              </a:r>
              <a:endParaRPr lang="en-US" dirty="0"/>
            </a:p>
            <a:p>
              <a:pPr algn="ctr">
                <a:defRPr>
                  <a:solidFill>
                    <a:schemeClr val="accent2"/>
                  </a:solidFill>
                </a:defRPr>
              </a:pPr>
              <a:r>
                <a:rPr dirty="0"/>
                <a:t>Case   UX ARTIFACTS</a:t>
              </a:r>
            </a:p>
          </p:txBody>
        </p:sp>
      </p:grpSp>
      <p:sp>
        <p:nvSpPr>
          <p:cNvPr id="337" name="Shape 337"/>
          <p:cNvSpPr/>
          <p:nvPr/>
        </p:nvSpPr>
        <p:spPr>
          <a:xfrm>
            <a:off x="174873" y="4304872"/>
            <a:ext cx="2544354"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0"/>
                </a:lnTo>
                <a:close/>
              </a:path>
            </a:pathLst>
          </a:custGeom>
          <a:ln w="25400">
            <a:solidFill>
              <a:schemeClr val="accent1"/>
            </a:solidFill>
          </a:ln>
        </p:spPr>
        <p:txBody>
          <a:bodyPr lIns="45718" tIns="45718" rIns="45718" bIns="45718"/>
          <a:lstStyle/>
          <a:p>
            <a:pPr>
              <a:defRPr>
                <a:solidFill>
                  <a:schemeClr val="accent1"/>
                </a:solidFill>
              </a:defRPr>
            </a:pPr>
            <a:endParaRPr/>
          </a:p>
        </p:txBody>
      </p:sp>
      <p:sp>
        <p:nvSpPr>
          <p:cNvPr id="338" name="Shape 338"/>
          <p:cNvSpPr/>
          <p:nvPr/>
        </p:nvSpPr>
        <p:spPr>
          <a:xfrm flipV="1">
            <a:off x="834157" y="4300282"/>
            <a:ext cx="2" cy="1614328"/>
          </a:xfrm>
          <a:prstGeom prst="line">
            <a:avLst/>
          </a:prstGeom>
          <a:ln w="25400">
            <a:solidFill>
              <a:schemeClr val="accent1"/>
            </a:solidFill>
          </a:ln>
        </p:spPr>
        <p:txBody>
          <a:bodyPr lIns="45718" tIns="45718" rIns="45718" bIns="45718"/>
          <a:lstStyle/>
          <a:p>
            <a:pPr>
              <a:defRPr>
                <a:solidFill>
                  <a:schemeClr val="accent1"/>
                </a:solidFill>
              </a:defRPr>
            </a:pPr>
            <a:endParaRPr/>
          </a:p>
        </p:txBody>
      </p:sp>
      <p:sp>
        <p:nvSpPr>
          <p:cNvPr id="339" name="Shape 339"/>
          <p:cNvSpPr/>
          <p:nvPr/>
        </p:nvSpPr>
        <p:spPr>
          <a:xfrm>
            <a:off x="200273" y="4571572"/>
            <a:ext cx="2506680"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0"/>
                </a:lnTo>
                <a:close/>
              </a:path>
            </a:pathLst>
          </a:custGeom>
          <a:ln w="25400">
            <a:solidFill>
              <a:schemeClr val="accent1"/>
            </a:solidFill>
          </a:ln>
        </p:spPr>
        <p:txBody>
          <a:bodyPr lIns="45718" tIns="45718" rIns="45718" bIns="45718"/>
          <a:lstStyle/>
          <a:p>
            <a:pPr>
              <a:defRPr>
                <a:solidFill>
                  <a:schemeClr val="accent1"/>
                </a:solidFill>
              </a:defRPr>
            </a:pPr>
            <a:endParaRPr/>
          </a:p>
        </p:txBody>
      </p:sp>
      <p:sp>
        <p:nvSpPr>
          <p:cNvPr id="344" name="Shape 344"/>
          <p:cNvSpPr>
            <a:spLocks noGrp="1"/>
          </p:cNvSpPr>
          <p:nvPr>
            <p:ph type="title" idx="4294967295"/>
          </p:nvPr>
        </p:nvSpPr>
        <p:spPr>
          <a:xfrm>
            <a:off x="457200" y="76200"/>
            <a:ext cx="8229600" cy="1385440"/>
          </a:xfrm>
          <a:prstGeom prst="rect">
            <a:avLst/>
          </a:prstGeom>
          <a:solidFill>
            <a:srgbClr val="FFFFFF"/>
          </a:solidFill>
          <a:ln w="25400">
            <a:solidFill>
              <a:schemeClr val="accent1">
                <a:lumMod val="50000"/>
              </a:schemeClr>
            </a:solidFill>
            <a:round/>
          </a:ln>
          <a:extLst>
            <a:ext uri="{C572A759-6A51-4108-AA02-DFA0A04FC94B}">
              <ma14:wrappingTextBoxFlag xmlns:ma14="http://schemas.microsoft.com/office/mac/drawingml/2011/main" xmlns="" val="1"/>
            </a:ext>
          </a:extLst>
        </p:spPr>
        <p:txBody>
          <a:bodyPr>
            <a:normAutofit fontScale="90000"/>
          </a:bodyPr>
          <a:lstStyle>
            <a:lvl1pPr algn="ctr" defTabSz="914400">
              <a:lnSpc>
                <a:spcPct val="100000"/>
              </a:lnSpc>
              <a:defRPr sz="4000" spc="0">
                <a:solidFill>
                  <a:schemeClr val="accent1"/>
                </a:solidFill>
                <a:latin typeface="+mj-lt"/>
                <a:ea typeface="+mj-ea"/>
                <a:cs typeface="+mj-cs"/>
                <a:sym typeface="Helvetica"/>
              </a:defRPr>
            </a:lvl1pPr>
          </a:lstStyle>
          <a:p>
            <a:r>
              <a:rPr lang="en-US" b="1" dirty="0">
                <a:solidFill>
                  <a:schemeClr val="tx1"/>
                </a:solidFill>
              </a:rPr>
              <a:t>Future: </a:t>
            </a:r>
            <a:r>
              <a:rPr lang="en-US" dirty="0">
                <a:solidFill>
                  <a:schemeClr val="accent1">
                    <a:lumMod val="50000"/>
                  </a:schemeClr>
                </a:solidFill>
              </a:rPr>
              <a:t>Prashant Chandrasekar’s </a:t>
            </a:r>
            <a:r>
              <a:rPr dirty="0">
                <a:solidFill>
                  <a:schemeClr val="accent1">
                    <a:lumMod val="50000"/>
                  </a:schemeClr>
                </a:solidFill>
              </a:rPr>
              <a:t>Architecture of </a:t>
            </a:r>
            <a:r>
              <a:rPr lang="en-US" dirty="0">
                <a:solidFill>
                  <a:schemeClr val="accent1">
                    <a:lumMod val="50000"/>
                  </a:schemeClr>
                </a:solidFill>
              </a:rPr>
              <a:t>DL for SME Exploration</a:t>
            </a:r>
            <a:endParaRPr dirty="0">
              <a:solidFill>
                <a:schemeClr val="accent1">
                  <a:lumMod val="50000"/>
                </a:schemeClr>
              </a:solidFill>
            </a:endParaRPr>
          </a:p>
        </p:txBody>
      </p:sp>
      <p:grpSp>
        <p:nvGrpSpPr>
          <p:cNvPr id="347" name="Group 347"/>
          <p:cNvGrpSpPr/>
          <p:nvPr/>
        </p:nvGrpSpPr>
        <p:grpSpPr>
          <a:xfrm>
            <a:off x="6172200" y="2242140"/>
            <a:ext cx="2873321" cy="4315015"/>
            <a:chOff x="-53320" y="0"/>
            <a:chExt cx="2873320" cy="4315013"/>
          </a:xfrm>
        </p:grpSpPr>
        <p:sp>
          <p:nvSpPr>
            <p:cNvPr id="345" name="Shape 345"/>
            <p:cNvSpPr/>
            <p:nvPr/>
          </p:nvSpPr>
          <p:spPr>
            <a:xfrm>
              <a:off x="-53320" y="0"/>
              <a:ext cx="2873320" cy="4315013"/>
            </a:xfrm>
            <a:prstGeom prst="roundRect">
              <a:avLst>
                <a:gd name="adj" fmla="val 8166"/>
              </a:avLst>
            </a:prstGeom>
            <a:solidFill>
              <a:srgbClr val="FFFFFF"/>
            </a:solidFill>
            <a:ln w="19050" cap="flat">
              <a:solidFill>
                <a:schemeClr val="accent1">
                  <a:lumMod val="50000"/>
                </a:schemeClr>
              </a:solidFill>
              <a:prstDash val="solid"/>
              <a:round/>
            </a:ln>
            <a:effectLst/>
          </p:spPr>
          <p:txBody>
            <a:bodyPr wrap="square" lIns="45718" tIns="45718" rIns="45718" bIns="45718" numCol="1" anchor="t">
              <a:noAutofit/>
            </a:bodyPr>
            <a:lstStyle/>
            <a:p>
              <a:pPr algn="ctr">
                <a:defRPr>
                  <a:solidFill>
                    <a:schemeClr val="accent2"/>
                  </a:solidFill>
                </a:defRPr>
              </a:pPr>
              <a:endParaRPr/>
            </a:p>
          </p:txBody>
        </p:sp>
        <p:sp>
          <p:nvSpPr>
            <p:cNvPr id="346" name="Shape 346"/>
            <p:cNvSpPr/>
            <p:nvPr/>
          </p:nvSpPr>
          <p:spPr>
            <a:xfrm>
              <a:off x="67446" y="67447"/>
              <a:ext cx="2685108" cy="6502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lgn="ctr">
                <a:defRPr>
                  <a:solidFill>
                    <a:schemeClr val="accent2"/>
                  </a:solidFill>
                </a:defRPr>
              </a:pPr>
              <a:r>
                <a:rPr dirty="0"/>
                <a:t> CS</a:t>
              </a:r>
              <a:r>
                <a:rPr baseline="-5998" dirty="0"/>
                <a:t>1</a:t>
              </a:r>
              <a:r>
                <a:rPr dirty="0"/>
                <a:t> - Information System</a:t>
              </a:r>
            </a:p>
          </p:txBody>
        </p:sp>
      </p:grpSp>
      <p:sp>
        <p:nvSpPr>
          <p:cNvPr id="348" name="Shape 348"/>
          <p:cNvSpPr/>
          <p:nvPr/>
        </p:nvSpPr>
        <p:spPr>
          <a:xfrm flipV="1">
            <a:off x="7663940" y="2940866"/>
            <a:ext cx="2" cy="1533528"/>
          </a:xfrm>
          <a:prstGeom prst="line">
            <a:avLst/>
          </a:prstGeom>
          <a:ln w="25400">
            <a:solidFill>
              <a:schemeClr val="accent6"/>
            </a:solidFill>
          </a:ln>
        </p:spPr>
        <p:txBody>
          <a:bodyPr lIns="45718" tIns="45718" rIns="45718" bIns="45718"/>
          <a:lstStyle/>
          <a:p>
            <a:pPr>
              <a:defRPr>
                <a:solidFill>
                  <a:schemeClr val="accent1"/>
                </a:solidFill>
              </a:defRPr>
            </a:pPr>
            <a:endParaRPr/>
          </a:p>
        </p:txBody>
      </p:sp>
      <p:sp>
        <p:nvSpPr>
          <p:cNvPr id="349" name="Shape 349"/>
          <p:cNvSpPr/>
          <p:nvPr/>
        </p:nvSpPr>
        <p:spPr>
          <a:xfrm flipH="1">
            <a:off x="6897178" y="3669529"/>
            <a:ext cx="1533528" cy="2"/>
          </a:xfrm>
          <a:prstGeom prst="line">
            <a:avLst/>
          </a:prstGeom>
          <a:ln w="25400">
            <a:solidFill>
              <a:schemeClr val="accent6"/>
            </a:solidFill>
          </a:ln>
        </p:spPr>
        <p:txBody>
          <a:bodyPr lIns="45718" tIns="45718" rIns="45718" bIns="45718"/>
          <a:lstStyle/>
          <a:p>
            <a:pPr>
              <a:defRPr>
                <a:solidFill>
                  <a:schemeClr val="accent1"/>
                </a:solidFill>
              </a:defRPr>
            </a:pPr>
            <a:endParaRPr/>
          </a:p>
        </p:txBody>
      </p:sp>
      <p:sp>
        <p:nvSpPr>
          <p:cNvPr id="350" name="Shape 350"/>
          <p:cNvSpPr/>
          <p:nvPr/>
        </p:nvSpPr>
        <p:spPr>
          <a:xfrm flipV="1">
            <a:off x="7028940" y="3034528"/>
            <a:ext cx="1270002" cy="1270002"/>
          </a:xfrm>
          <a:prstGeom prst="line">
            <a:avLst/>
          </a:prstGeom>
          <a:ln w="25400">
            <a:solidFill>
              <a:schemeClr val="accent6"/>
            </a:solidFill>
          </a:ln>
        </p:spPr>
        <p:txBody>
          <a:bodyPr lIns="45718" tIns="45718" rIns="45718" bIns="45718"/>
          <a:lstStyle/>
          <a:p>
            <a:pPr>
              <a:defRPr>
                <a:solidFill>
                  <a:schemeClr val="accent1"/>
                </a:solidFill>
              </a:defRPr>
            </a:pPr>
            <a:endParaRPr/>
          </a:p>
        </p:txBody>
      </p:sp>
      <p:sp>
        <p:nvSpPr>
          <p:cNvPr id="351" name="Shape 351"/>
          <p:cNvSpPr/>
          <p:nvPr/>
        </p:nvSpPr>
        <p:spPr>
          <a:xfrm>
            <a:off x="7028940" y="3072628"/>
            <a:ext cx="1270002" cy="1270002"/>
          </a:xfrm>
          <a:prstGeom prst="line">
            <a:avLst/>
          </a:prstGeom>
          <a:ln w="25400">
            <a:solidFill>
              <a:schemeClr val="accent6"/>
            </a:solidFill>
          </a:ln>
        </p:spPr>
        <p:txBody>
          <a:bodyPr lIns="45718" tIns="45718" rIns="45718" bIns="45718"/>
          <a:lstStyle/>
          <a:p>
            <a:pPr>
              <a:defRPr>
                <a:solidFill>
                  <a:schemeClr val="accent1"/>
                </a:solidFill>
              </a:defRPr>
            </a:pPr>
            <a:endParaRPr/>
          </a:p>
        </p:txBody>
      </p:sp>
      <p:sp>
        <p:nvSpPr>
          <p:cNvPr id="352" name="Shape 352"/>
          <p:cNvSpPr/>
          <p:nvPr/>
        </p:nvSpPr>
        <p:spPr>
          <a:xfrm>
            <a:off x="7581369" y="3586957"/>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53" name="Shape 353"/>
          <p:cNvSpPr/>
          <p:nvPr/>
        </p:nvSpPr>
        <p:spPr>
          <a:xfrm>
            <a:off x="8196884" y="2943419"/>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54" name="Shape 354"/>
          <p:cNvSpPr/>
          <p:nvPr/>
        </p:nvSpPr>
        <p:spPr>
          <a:xfrm>
            <a:off x="7581369" y="2943419"/>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55" name="Shape 355"/>
          <p:cNvSpPr/>
          <p:nvPr/>
        </p:nvSpPr>
        <p:spPr>
          <a:xfrm>
            <a:off x="8323884" y="3586957"/>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56" name="Shape 356"/>
          <p:cNvSpPr/>
          <p:nvPr/>
        </p:nvSpPr>
        <p:spPr>
          <a:xfrm>
            <a:off x="8196884" y="4230494"/>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57" name="Shape 357"/>
          <p:cNvSpPr/>
          <p:nvPr/>
        </p:nvSpPr>
        <p:spPr>
          <a:xfrm>
            <a:off x="7581369" y="4394139"/>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58" name="Shape 358"/>
          <p:cNvSpPr/>
          <p:nvPr/>
        </p:nvSpPr>
        <p:spPr>
          <a:xfrm>
            <a:off x="6965853" y="2943419"/>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59" name="Shape 359"/>
          <p:cNvSpPr/>
          <p:nvPr/>
        </p:nvSpPr>
        <p:spPr>
          <a:xfrm>
            <a:off x="6901940" y="3586957"/>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60" name="Shape 360"/>
          <p:cNvSpPr/>
          <p:nvPr/>
        </p:nvSpPr>
        <p:spPr>
          <a:xfrm>
            <a:off x="6901940" y="4265933"/>
            <a:ext cx="165147" cy="165147"/>
          </a:xfrm>
          <a:prstGeom prst="ellipse">
            <a:avLst/>
          </a:prstGeom>
          <a:gradFill>
            <a:gsLst>
              <a:gs pos="0">
                <a:schemeClr val="accent4">
                  <a:hueOff val="-57442"/>
                  <a:lumOff val="39947"/>
                </a:schemeClr>
              </a:gs>
              <a:gs pos="35000">
                <a:srgbClr val="C9E2E0"/>
              </a:gs>
              <a:gs pos="100000">
                <a:schemeClr val="accent4">
                  <a:hueOff val="-64216"/>
                  <a:satOff val="1137"/>
                  <a:lumOff val="56759"/>
                </a:schemeClr>
              </a:gs>
            </a:gsLst>
            <a:lin ang="16200000"/>
          </a:gradFill>
          <a:ln>
            <a:solidFill>
              <a:srgbClr val="3E7B78"/>
            </a:solidFill>
          </a:ln>
        </p:spPr>
        <p:txBody>
          <a:bodyPr lIns="45718" tIns="45718" rIns="45718" bIns="45718"/>
          <a:lstStyle/>
          <a:p>
            <a:pPr>
              <a:defRPr>
                <a:solidFill>
                  <a:schemeClr val="accent1"/>
                </a:solidFill>
              </a:defRPr>
            </a:pPr>
            <a:endParaRPr/>
          </a:p>
        </p:txBody>
      </p:sp>
      <p:sp>
        <p:nvSpPr>
          <p:cNvPr id="361" name="Shape 361"/>
          <p:cNvSpPr/>
          <p:nvPr/>
        </p:nvSpPr>
        <p:spPr>
          <a:xfrm>
            <a:off x="3019012" y="4644890"/>
            <a:ext cx="2879324" cy="370840"/>
          </a:xfrm>
          <a:prstGeom prst="rightArrow">
            <a:avLst>
              <a:gd name="adj1" fmla="val 32000"/>
              <a:gd name="adj2" fmla="val 219179"/>
            </a:avLst>
          </a:prstGeom>
          <a:gradFill>
            <a:gsLst>
              <a:gs pos="0">
                <a:schemeClr val="accent2">
                  <a:hueOff val="-543750"/>
                  <a:satOff val="20087"/>
                  <a:lumOff val="29635"/>
                </a:schemeClr>
              </a:gs>
              <a:gs pos="35000">
                <a:srgbClr val="FFD4C8"/>
              </a:gs>
              <a:gs pos="100000">
                <a:schemeClr val="accent2">
                  <a:hueOff val="-620891"/>
                  <a:satOff val="20087"/>
                  <a:lumOff val="40795"/>
                </a:schemeClr>
              </a:gs>
            </a:gsLst>
            <a:lin ang="16200000"/>
          </a:gradFill>
          <a:ln w="25400">
            <a:solidFill>
              <a:srgbClr val="A95724"/>
            </a:solidFill>
          </a:ln>
        </p:spPr>
        <p:txBody>
          <a:bodyPr lIns="45718" tIns="45718" rIns="45718" bIns="45718"/>
          <a:lstStyle/>
          <a:p>
            <a:endParaRPr/>
          </a:p>
        </p:txBody>
      </p:sp>
      <p:sp>
        <p:nvSpPr>
          <p:cNvPr id="363" name="Shape 363"/>
          <p:cNvSpPr/>
          <p:nvPr/>
        </p:nvSpPr>
        <p:spPr>
          <a:xfrm>
            <a:off x="6248400" y="5486400"/>
            <a:ext cx="2754943" cy="369328"/>
          </a:xfrm>
          <a:prstGeom prst="rect">
            <a:avLst/>
          </a:prstGeom>
          <a:noFill/>
          <a:ln w="28575" cap="flat">
            <a:solidFill>
              <a:schemeClr val="accent1">
                <a:lumMod val="50000"/>
              </a:schemeClr>
            </a:solid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a:solidFill>
                  <a:schemeClr val="accent2"/>
                </a:solidFill>
              </a:defRPr>
            </a:lvl1pPr>
          </a:lstStyle>
          <a:p>
            <a:r>
              <a:rPr dirty="0">
                <a:solidFill>
                  <a:schemeClr val="tx1"/>
                </a:solidFill>
              </a:rPr>
              <a:t>WORKFLOW MANAGER</a:t>
            </a:r>
          </a:p>
        </p:txBody>
      </p:sp>
      <p:sp>
        <p:nvSpPr>
          <p:cNvPr id="366" name="Shape 366"/>
          <p:cNvSpPr/>
          <p:nvPr/>
        </p:nvSpPr>
        <p:spPr>
          <a:xfrm>
            <a:off x="6248400" y="5961405"/>
            <a:ext cx="2742243" cy="370838"/>
          </a:xfrm>
          <a:prstGeom prst="rect">
            <a:avLst/>
          </a:prstGeom>
          <a:noFill/>
          <a:ln w="28575" cap="flat">
            <a:solidFill>
              <a:schemeClr val="accent1">
                <a:lumMod val="50000"/>
              </a:schemeClr>
            </a:solid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a:solidFill>
                  <a:schemeClr val="accent2"/>
                </a:solidFill>
              </a:defRPr>
            </a:lvl1pPr>
          </a:lstStyle>
          <a:p>
            <a:r>
              <a:rPr>
                <a:solidFill>
                  <a:schemeClr val="tx1"/>
                </a:solidFill>
              </a:rPr>
              <a:t>SERVICES REGISTRY</a:t>
            </a:r>
          </a:p>
        </p:txBody>
      </p:sp>
      <p:sp>
        <p:nvSpPr>
          <p:cNvPr id="368" name="Shape 368"/>
          <p:cNvSpPr/>
          <p:nvPr/>
        </p:nvSpPr>
        <p:spPr>
          <a:xfrm>
            <a:off x="6532160" y="4556786"/>
            <a:ext cx="2298126" cy="369328"/>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solidFill>
                  <a:schemeClr val="accent2"/>
                </a:solidFill>
              </a:defRPr>
            </a:lvl1pPr>
          </a:lstStyle>
          <a:p>
            <a:r>
              <a:rPr>
                <a:solidFill>
                  <a:schemeClr val="tx1"/>
                </a:solidFill>
              </a:rPr>
              <a:t>GRAPH INTERFACE</a:t>
            </a:r>
          </a:p>
        </p:txBody>
      </p:sp>
      <p:sp>
        <p:nvSpPr>
          <p:cNvPr id="369" name="Shape 369"/>
          <p:cNvSpPr/>
          <p:nvPr/>
        </p:nvSpPr>
        <p:spPr>
          <a:xfrm flipV="1">
            <a:off x="7686319" y="4881798"/>
            <a:ext cx="2" cy="458904"/>
          </a:xfrm>
          <a:prstGeom prst="line">
            <a:avLst/>
          </a:prstGeom>
          <a:ln w="28575">
            <a:solidFill>
              <a:schemeClr val="accent1">
                <a:lumMod val="50000"/>
              </a:schemeClr>
            </a:solidFill>
            <a:miter lim="400000"/>
            <a:headEnd type="triangle"/>
            <a:tailEnd type="triangle"/>
          </a:ln>
        </p:spPr>
        <p:txBody>
          <a:bodyPr lIns="45718" tIns="45718" rIns="45718" bIns="45718"/>
          <a:lstStyle/>
          <a:p>
            <a:pPr>
              <a:defRPr>
                <a:solidFill>
                  <a:schemeClr val="accent1"/>
                </a:solidFill>
              </a:defRPr>
            </a:pPr>
            <a:endParaRPr/>
          </a:p>
        </p:txBody>
      </p:sp>
      <p:grpSp>
        <p:nvGrpSpPr>
          <p:cNvPr id="373" name="Group 373"/>
          <p:cNvGrpSpPr/>
          <p:nvPr/>
        </p:nvGrpSpPr>
        <p:grpSpPr>
          <a:xfrm>
            <a:off x="3426810" y="1753531"/>
            <a:ext cx="711436" cy="711436"/>
            <a:chOff x="0" y="0"/>
            <a:chExt cx="711434" cy="711434"/>
          </a:xfrm>
        </p:grpSpPr>
        <p:sp>
          <p:nvSpPr>
            <p:cNvPr id="371" name="Shape 371"/>
            <p:cNvSpPr/>
            <p:nvPr/>
          </p:nvSpPr>
          <p:spPr>
            <a:xfrm>
              <a:off x="0" y="0"/>
              <a:ext cx="711434" cy="711434"/>
            </a:xfrm>
            <a:prstGeom prst="ellipse">
              <a:avLst/>
            </a:prstGeom>
            <a:solidFill>
              <a:srgbClr val="FFFFFF"/>
            </a:solidFill>
            <a:ln w="25400" cap="flat">
              <a:solidFill>
                <a:schemeClr val="accent1">
                  <a:lumMod val="50000"/>
                </a:schemeClr>
              </a:solidFill>
              <a:prstDash val="solid"/>
              <a:round/>
            </a:ln>
            <a:effectLst/>
          </p:spPr>
          <p:txBody>
            <a:bodyPr wrap="square" lIns="45718" tIns="45718" rIns="45718" bIns="45718" numCol="1" anchor="ctr">
              <a:noAutofit/>
            </a:bodyPr>
            <a:lstStyle/>
            <a:p>
              <a:pPr algn="ctr">
                <a:defRPr sz="1600">
                  <a:solidFill>
                    <a:schemeClr val="accent1"/>
                  </a:solidFill>
                </a:defRPr>
              </a:pPr>
              <a:endParaRPr/>
            </a:p>
          </p:txBody>
        </p:sp>
        <p:sp>
          <p:nvSpPr>
            <p:cNvPr id="372" name="Shape 372"/>
            <p:cNvSpPr/>
            <p:nvPr/>
          </p:nvSpPr>
          <p:spPr>
            <a:xfrm>
              <a:off x="104186" y="63332"/>
              <a:ext cx="503061" cy="584769"/>
            </a:xfrm>
            <a:prstGeom prst="rect">
              <a:avLst/>
            </a:prstGeom>
            <a:noFill/>
            <a:ln w="12700" cap="flat">
              <a:solidFill>
                <a:schemeClr val="accent1">
                  <a:lumMod val="50000"/>
                </a:schemeClr>
              </a:solid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1600">
                  <a:solidFill>
                    <a:schemeClr val="accent1"/>
                  </a:solidFill>
                </a:defRPr>
              </a:lvl1pPr>
            </a:lstStyle>
            <a:p>
              <a:r>
                <a:rPr>
                  <a:solidFill>
                    <a:schemeClr val="tx1"/>
                  </a:solidFill>
                </a:rPr>
                <a:t>UXR</a:t>
              </a:r>
            </a:p>
          </p:txBody>
        </p:sp>
      </p:grpSp>
      <p:grpSp>
        <p:nvGrpSpPr>
          <p:cNvPr id="376" name="Group 376"/>
          <p:cNvGrpSpPr/>
          <p:nvPr/>
        </p:nvGrpSpPr>
        <p:grpSpPr>
          <a:xfrm>
            <a:off x="5115093" y="1753531"/>
            <a:ext cx="711435" cy="711435"/>
            <a:chOff x="0" y="0"/>
            <a:chExt cx="711433" cy="711433"/>
          </a:xfrm>
        </p:grpSpPr>
        <p:sp>
          <p:nvSpPr>
            <p:cNvPr id="374" name="Shape 374"/>
            <p:cNvSpPr/>
            <p:nvPr/>
          </p:nvSpPr>
          <p:spPr>
            <a:xfrm>
              <a:off x="0" y="0"/>
              <a:ext cx="711434" cy="711434"/>
            </a:xfrm>
            <a:prstGeom prst="ellipse">
              <a:avLst/>
            </a:prstGeom>
            <a:solidFill>
              <a:srgbClr val="FFFFFF"/>
            </a:solidFill>
            <a:ln w="25400" cap="flat">
              <a:solidFill>
                <a:schemeClr val="accent1">
                  <a:lumMod val="50000"/>
                </a:schemeClr>
              </a:solidFill>
              <a:prstDash val="solid"/>
              <a:round/>
            </a:ln>
            <a:effectLst/>
          </p:spPr>
          <p:txBody>
            <a:bodyPr wrap="square" lIns="45718" tIns="45718" rIns="45718" bIns="45718" numCol="1" anchor="ctr">
              <a:noAutofit/>
            </a:bodyPr>
            <a:lstStyle/>
            <a:p>
              <a:pPr>
                <a:defRPr sz="1400">
                  <a:solidFill>
                    <a:schemeClr val="accent1"/>
                  </a:solidFill>
                </a:defRPr>
              </a:pPr>
              <a:endParaRPr/>
            </a:p>
          </p:txBody>
        </p:sp>
        <p:sp>
          <p:nvSpPr>
            <p:cNvPr id="375" name="Shape 375"/>
            <p:cNvSpPr/>
            <p:nvPr/>
          </p:nvSpPr>
          <p:spPr>
            <a:xfrm>
              <a:off x="104186" y="202048"/>
              <a:ext cx="503061" cy="307337"/>
            </a:xfrm>
            <a:prstGeom prst="rect">
              <a:avLst/>
            </a:prstGeom>
            <a:noFill/>
            <a:ln w="12700" cap="flat">
              <a:solidFill>
                <a:schemeClr val="accent1">
                  <a:lumMod val="50000"/>
                </a:schemeClr>
              </a:solid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defRPr sz="1400">
                  <a:solidFill>
                    <a:schemeClr val="accent1"/>
                  </a:solidFill>
                </a:defRPr>
              </a:lvl1pPr>
            </a:lstStyle>
            <a:p>
              <a:r>
                <a:rPr>
                  <a:solidFill>
                    <a:schemeClr val="tx1"/>
                  </a:solidFill>
                </a:rPr>
                <a:t>SME</a:t>
              </a:r>
            </a:p>
          </p:txBody>
        </p:sp>
      </p:grpSp>
      <p:sp>
        <p:nvSpPr>
          <p:cNvPr id="377" name="Shape 377"/>
          <p:cNvSpPr/>
          <p:nvPr/>
        </p:nvSpPr>
        <p:spPr>
          <a:xfrm>
            <a:off x="4206321" y="2108200"/>
            <a:ext cx="840698" cy="0"/>
          </a:xfrm>
          <a:prstGeom prst="line">
            <a:avLst/>
          </a:prstGeom>
          <a:ln w="28575">
            <a:solidFill>
              <a:schemeClr val="accent1">
                <a:lumMod val="50000"/>
              </a:schemeClr>
            </a:solidFill>
            <a:headEnd type="triangle"/>
            <a:tailEnd type="triangle"/>
          </a:ln>
        </p:spPr>
        <p:txBody>
          <a:bodyPr lIns="45718" tIns="45718" rIns="45718" bIns="45718"/>
          <a:lstStyle/>
          <a:p>
            <a:pPr>
              <a:defRPr>
                <a:solidFill>
                  <a:schemeClr val="accent1"/>
                </a:solidFill>
              </a:defRPr>
            </a:pPr>
            <a:endParaRPr/>
          </a:p>
        </p:txBody>
      </p:sp>
      <p:sp>
        <p:nvSpPr>
          <p:cNvPr id="378" name="Shape 378"/>
          <p:cNvSpPr/>
          <p:nvPr/>
        </p:nvSpPr>
        <p:spPr>
          <a:xfrm>
            <a:off x="5396381" y="2476943"/>
            <a:ext cx="816440" cy="227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818" y="11251"/>
                  <a:pt x="12018" y="18451"/>
                  <a:pt x="21600" y="21600"/>
                </a:cubicBezTo>
              </a:path>
            </a:pathLst>
          </a:custGeom>
          <a:ln w="28575">
            <a:solidFill>
              <a:schemeClr val="accent1">
                <a:lumMod val="50000"/>
              </a:schemeClr>
            </a:solidFill>
            <a:headEnd type="triangle"/>
            <a:tailEnd type="triangle"/>
          </a:ln>
        </p:spPr>
        <p:txBody>
          <a:bodyPr lIns="45718" tIns="45718" rIns="45718" bIns="45718"/>
          <a:lstStyle/>
          <a:p>
            <a:pPr>
              <a:defRPr>
                <a:solidFill>
                  <a:schemeClr val="accent1"/>
                </a:solidFill>
              </a:defRPr>
            </a:pPr>
            <a:endParaRPr/>
          </a:p>
        </p:txBody>
      </p:sp>
      <p:sp>
        <p:nvSpPr>
          <p:cNvPr id="406" name="Shape 406"/>
          <p:cNvSpPr/>
          <p:nvPr/>
        </p:nvSpPr>
        <p:spPr>
          <a:xfrm>
            <a:off x="2825326" y="2354618"/>
            <a:ext cx="682309" cy="6090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28575">
            <a:solidFill>
              <a:schemeClr val="accent1">
                <a:lumMod val="50000"/>
              </a:schemeClr>
            </a:solidFill>
            <a:headEnd type="triangle"/>
          </a:ln>
        </p:spPr>
        <p:txBody>
          <a:bodyPr/>
          <a:lstStyle/>
          <a:p>
            <a:endParaRPr/>
          </a:p>
        </p:txBody>
      </p:sp>
      <p:sp>
        <p:nvSpPr>
          <p:cNvPr id="380" name="Shape 380"/>
          <p:cNvSpPr/>
          <p:nvPr/>
        </p:nvSpPr>
        <p:spPr>
          <a:xfrm>
            <a:off x="4065939" y="2101850"/>
            <a:ext cx="1121457" cy="492438"/>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algn="ctr">
              <a:defRPr sz="1300" u="sng">
                <a:solidFill>
                  <a:srgbClr val="000000"/>
                </a:solidFill>
              </a:defRPr>
            </a:pPr>
            <a:r>
              <a:t>Conduct</a:t>
            </a:r>
            <a:br/>
            <a:r>
              <a:t>UX Research</a:t>
            </a:r>
          </a:p>
        </p:txBody>
      </p:sp>
      <p:sp>
        <p:nvSpPr>
          <p:cNvPr id="381" name="Shape 381"/>
          <p:cNvSpPr/>
          <p:nvPr/>
        </p:nvSpPr>
        <p:spPr>
          <a:xfrm>
            <a:off x="5272564" y="4201186"/>
            <a:ext cx="574833" cy="292384"/>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300">
                <a:solidFill>
                  <a:srgbClr val="000000"/>
                </a:solidFill>
              </a:defRPr>
            </a:lvl1pPr>
          </a:lstStyle>
          <a:p>
            <a:r>
              <a:rPr>
                <a:solidFill>
                  <a:schemeClr val="tx1"/>
                </a:solidFill>
              </a:rPr>
              <a:t>Query</a:t>
            </a:r>
          </a:p>
        </p:txBody>
      </p:sp>
      <p:sp>
        <p:nvSpPr>
          <p:cNvPr id="382" name="Shape 382"/>
          <p:cNvSpPr/>
          <p:nvPr/>
        </p:nvSpPr>
        <p:spPr>
          <a:xfrm>
            <a:off x="3049314" y="2806330"/>
            <a:ext cx="1206416" cy="492438"/>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a:defRPr sz="1300">
                <a:solidFill>
                  <a:srgbClr val="000000"/>
                </a:solidFill>
              </a:defRPr>
            </a:pPr>
            <a:r>
              <a:t>Capture User </a:t>
            </a:r>
            <a:br/>
            <a:r>
              <a:t>Requirements</a:t>
            </a:r>
          </a:p>
        </p:txBody>
      </p:sp>
      <p:sp>
        <p:nvSpPr>
          <p:cNvPr id="383" name="Shape 383"/>
          <p:cNvSpPr/>
          <p:nvPr/>
        </p:nvSpPr>
        <p:spPr>
          <a:xfrm>
            <a:off x="3638789" y="4467886"/>
            <a:ext cx="1247248" cy="3708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solidFill>
                  <a:srgbClr val="000000"/>
                </a:solidFill>
              </a:defRPr>
            </a:lvl1pPr>
          </a:lstStyle>
          <a:p>
            <a:r>
              <a:rPr>
                <a:solidFill>
                  <a:schemeClr val="tx1"/>
                </a:solidFill>
              </a:rPr>
              <a:t>PRODUCE</a:t>
            </a:r>
          </a:p>
        </p:txBody>
      </p:sp>
      <p:grpSp>
        <p:nvGrpSpPr>
          <p:cNvPr id="386" name="Group 386"/>
          <p:cNvGrpSpPr/>
          <p:nvPr/>
        </p:nvGrpSpPr>
        <p:grpSpPr>
          <a:xfrm>
            <a:off x="3514539" y="5067388"/>
            <a:ext cx="755375" cy="755375"/>
            <a:chOff x="-1" y="-1"/>
            <a:chExt cx="755374" cy="755374"/>
          </a:xfrm>
        </p:grpSpPr>
        <p:sp>
          <p:nvSpPr>
            <p:cNvPr id="384" name="Shape 384"/>
            <p:cNvSpPr/>
            <p:nvPr/>
          </p:nvSpPr>
          <p:spPr>
            <a:xfrm>
              <a:off x="-1" y="-1"/>
              <a:ext cx="755374" cy="755374"/>
            </a:xfrm>
            <a:prstGeom prst="ellipse">
              <a:avLst/>
            </a:prstGeom>
            <a:solidFill>
              <a:srgbClr val="FFFFFF"/>
            </a:solidFill>
            <a:ln w="19050" cap="flat">
              <a:solidFill>
                <a:schemeClr val="accent1">
                  <a:lumMod val="50000"/>
                </a:schemeClr>
              </a:solidFill>
              <a:prstDash val="solid"/>
              <a:round/>
            </a:ln>
            <a:effectLst/>
          </p:spPr>
          <p:txBody>
            <a:bodyPr wrap="square" lIns="45718" tIns="45718" rIns="45718" bIns="45718" numCol="1" anchor="ctr">
              <a:noAutofit/>
            </a:bodyPr>
            <a:lstStyle/>
            <a:p>
              <a:pPr algn="ctr">
                <a:defRPr sz="1200">
                  <a:solidFill>
                    <a:schemeClr val="accent1"/>
                  </a:solidFill>
                </a:defRPr>
              </a:pPr>
              <a:endParaRPr/>
            </a:p>
          </p:txBody>
        </p:sp>
        <p:sp>
          <p:nvSpPr>
            <p:cNvPr id="385" name="Shape 385"/>
            <p:cNvSpPr/>
            <p:nvPr/>
          </p:nvSpPr>
          <p:spPr>
            <a:xfrm>
              <a:off x="110622" y="239188"/>
              <a:ext cx="534127" cy="276995"/>
            </a:xfrm>
            <a:prstGeom prst="rect">
              <a:avLst/>
            </a:prstGeom>
            <a:noFill/>
            <a:ln w="19050" cap="flat">
              <a:solidFill>
                <a:schemeClr val="accent1">
                  <a:lumMod val="50000"/>
                </a:schemeClr>
              </a:solid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1200">
                  <a:solidFill>
                    <a:schemeClr val="accent1"/>
                  </a:solidFill>
                </a:defRPr>
              </a:lvl1pPr>
            </a:lstStyle>
            <a:p>
              <a:r>
                <a:rPr dirty="0">
                  <a:solidFill>
                    <a:schemeClr val="tx1"/>
                  </a:solidFill>
                </a:rPr>
                <a:t>UXR</a:t>
              </a:r>
            </a:p>
          </p:txBody>
        </p:sp>
      </p:grpSp>
      <p:grpSp>
        <p:nvGrpSpPr>
          <p:cNvPr id="389" name="Group 389"/>
          <p:cNvGrpSpPr/>
          <p:nvPr/>
        </p:nvGrpSpPr>
        <p:grpSpPr>
          <a:xfrm>
            <a:off x="4267200" y="5410200"/>
            <a:ext cx="755376" cy="755373"/>
            <a:chOff x="-15843" y="-52801"/>
            <a:chExt cx="755374" cy="755372"/>
          </a:xfrm>
        </p:grpSpPr>
        <p:sp>
          <p:nvSpPr>
            <p:cNvPr id="387" name="Shape 387"/>
            <p:cNvSpPr/>
            <p:nvPr/>
          </p:nvSpPr>
          <p:spPr>
            <a:xfrm>
              <a:off x="-15843" y="-52801"/>
              <a:ext cx="755374" cy="755372"/>
            </a:xfrm>
            <a:prstGeom prst="ellipse">
              <a:avLst/>
            </a:prstGeom>
            <a:solidFill>
              <a:srgbClr val="FFFFFF"/>
            </a:solidFill>
            <a:ln w="25400" cap="flat">
              <a:solidFill>
                <a:schemeClr val="accent1">
                  <a:lumMod val="50000"/>
                </a:schemeClr>
              </a:solidFill>
              <a:prstDash val="solid"/>
              <a:round/>
            </a:ln>
            <a:effectLst/>
          </p:spPr>
          <p:txBody>
            <a:bodyPr wrap="square" lIns="45718" tIns="45718" rIns="45718" bIns="45718" numCol="1" anchor="ctr">
              <a:noAutofit/>
            </a:bodyPr>
            <a:lstStyle/>
            <a:p>
              <a:pPr algn="ctr">
                <a:defRPr sz="1200">
                  <a:solidFill>
                    <a:schemeClr val="accent1"/>
                  </a:solidFill>
                </a:defRPr>
              </a:pPr>
              <a:endParaRPr/>
            </a:p>
          </p:txBody>
        </p:sp>
        <p:sp>
          <p:nvSpPr>
            <p:cNvPr id="388" name="Shape 388"/>
            <p:cNvSpPr/>
            <p:nvPr/>
          </p:nvSpPr>
          <p:spPr>
            <a:xfrm>
              <a:off x="136557" y="99599"/>
              <a:ext cx="473696" cy="473901"/>
            </a:xfrm>
            <a:prstGeom prst="rect">
              <a:avLst/>
            </a:prstGeom>
            <a:noFill/>
            <a:ln w="19050" cap="flat">
              <a:solidFill>
                <a:schemeClr val="accent1">
                  <a:lumMod val="50000"/>
                </a:schemeClr>
              </a:solid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1200">
                  <a:solidFill>
                    <a:schemeClr val="accent1"/>
                  </a:solidFill>
                </a:defRPr>
              </a:lvl1pPr>
            </a:lstStyle>
            <a:p>
              <a:r>
                <a:rPr dirty="0">
                  <a:solidFill>
                    <a:schemeClr val="tx1"/>
                  </a:solidFill>
                </a:rPr>
                <a:t>Developer</a:t>
              </a:r>
            </a:p>
          </p:txBody>
        </p:sp>
      </p:grpSp>
      <p:grpSp>
        <p:nvGrpSpPr>
          <p:cNvPr id="392" name="Group 392"/>
          <p:cNvGrpSpPr/>
          <p:nvPr/>
        </p:nvGrpSpPr>
        <p:grpSpPr>
          <a:xfrm>
            <a:off x="3505200" y="5867400"/>
            <a:ext cx="840915" cy="701928"/>
            <a:chOff x="-1" y="-1"/>
            <a:chExt cx="755374" cy="755372"/>
          </a:xfrm>
        </p:grpSpPr>
        <p:sp>
          <p:nvSpPr>
            <p:cNvPr id="390" name="Shape 390"/>
            <p:cNvSpPr/>
            <p:nvPr/>
          </p:nvSpPr>
          <p:spPr>
            <a:xfrm>
              <a:off x="-1" y="-1"/>
              <a:ext cx="755374" cy="755372"/>
            </a:xfrm>
            <a:prstGeom prst="ellipse">
              <a:avLst/>
            </a:prstGeom>
            <a:solidFill>
              <a:srgbClr val="FFFFFF"/>
            </a:solidFill>
            <a:ln w="25400" cap="flat">
              <a:solidFill>
                <a:schemeClr val="accent1">
                  <a:lumMod val="50000"/>
                </a:schemeClr>
              </a:solidFill>
              <a:prstDash val="solid"/>
              <a:round/>
            </a:ln>
            <a:effectLst/>
          </p:spPr>
          <p:txBody>
            <a:bodyPr wrap="square" lIns="45718" tIns="45718" rIns="45718" bIns="45718" numCol="1" anchor="ctr">
              <a:noAutofit/>
            </a:bodyPr>
            <a:lstStyle/>
            <a:p>
              <a:pPr algn="ctr">
                <a:defRPr sz="1200">
                  <a:solidFill>
                    <a:schemeClr val="accent1"/>
                  </a:solidFill>
                </a:defRPr>
              </a:pPr>
              <a:endParaRPr/>
            </a:p>
          </p:txBody>
        </p:sp>
        <p:sp>
          <p:nvSpPr>
            <p:cNvPr id="391" name="Shape 391"/>
            <p:cNvSpPr/>
            <p:nvPr/>
          </p:nvSpPr>
          <p:spPr>
            <a:xfrm>
              <a:off x="68449" y="246004"/>
              <a:ext cx="616038" cy="298085"/>
            </a:xfrm>
            <a:prstGeom prst="rect">
              <a:avLst/>
            </a:prstGeom>
            <a:noFill/>
            <a:ln w="19050" cap="flat">
              <a:solidFill>
                <a:schemeClr val="accent1">
                  <a:lumMod val="50000"/>
                </a:schemeClr>
              </a:solid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ctr">
              <a:spAutoFit/>
            </a:bodyPr>
            <a:lstStyle>
              <a:lvl1pPr algn="ctr">
                <a:defRPr sz="1200">
                  <a:solidFill>
                    <a:schemeClr val="accent1"/>
                  </a:solidFill>
                </a:defRPr>
              </a:lvl1pPr>
            </a:lstStyle>
            <a:p>
              <a:r>
                <a:rPr dirty="0">
                  <a:solidFill>
                    <a:schemeClr val="tx1"/>
                  </a:solidFill>
                </a:rPr>
                <a:t>Analyst</a:t>
              </a:r>
            </a:p>
          </p:txBody>
        </p:sp>
      </p:grpSp>
      <p:sp>
        <p:nvSpPr>
          <p:cNvPr id="393" name="Shape 393"/>
          <p:cNvSpPr/>
          <p:nvPr/>
        </p:nvSpPr>
        <p:spPr>
          <a:xfrm>
            <a:off x="3281052" y="4958105"/>
            <a:ext cx="1782765" cy="1782765"/>
          </a:xfrm>
          <a:prstGeom prst="ellipse">
            <a:avLst/>
          </a:prstGeom>
          <a:ln w="25400">
            <a:solidFill>
              <a:srgbClr val="000000"/>
            </a:solidFill>
            <a:prstDash val="sysDot"/>
            <a:miter lim="400000"/>
          </a:ln>
        </p:spPr>
        <p:txBody>
          <a:bodyPr lIns="45718" tIns="45718" rIns="45718" bIns="45718"/>
          <a:lstStyle/>
          <a:p>
            <a:pPr>
              <a:defRPr>
                <a:solidFill>
                  <a:srgbClr val="000000"/>
                </a:solidFill>
              </a:defRPr>
            </a:pPr>
            <a:endParaRPr/>
          </a:p>
        </p:txBody>
      </p:sp>
      <p:grpSp>
        <p:nvGrpSpPr>
          <p:cNvPr id="396" name="Group 396"/>
          <p:cNvGrpSpPr/>
          <p:nvPr/>
        </p:nvGrpSpPr>
        <p:grpSpPr>
          <a:xfrm>
            <a:off x="166834" y="6012205"/>
            <a:ext cx="2572826" cy="370837"/>
            <a:chOff x="0" y="0"/>
            <a:chExt cx="2572825" cy="370835"/>
          </a:xfrm>
        </p:grpSpPr>
        <p:sp>
          <p:nvSpPr>
            <p:cNvPr id="394" name="Shape 394"/>
            <p:cNvSpPr/>
            <p:nvPr/>
          </p:nvSpPr>
          <p:spPr>
            <a:xfrm>
              <a:off x="0" y="0"/>
              <a:ext cx="2572826" cy="338671"/>
            </a:xfrm>
            <a:prstGeom prst="rect">
              <a:avLst/>
            </a:prstGeom>
            <a:solidFill>
              <a:srgbClr val="FFFFFF"/>
            </a:solidFill>
            <a:ln w="25400" cap="flat">
              <a:solidFill>
                <a:schemeClr val="accent1"/>
              </a:solidFill>
              <a:prstDash val="solid"/>
              <a:round/>
            </a:ln>
            <a:effectLst/>
          </p:spPr>
          <p:txBody>
            <a:bodyPr wrap="square" lIns="45718" tIns="45718" rIns="45718" bIns="45718" numCol="1" anchor="t">
              <a:noAutofit/>
            </a:bodyPr>
            <a:lstStyle/>
            <a:p>
              <a:pPr algn="ctr">
                <a:defRPr>
                  <a:solidFill>
                    <a:schemeClr val="accent2"/>
                  </a:solidFill>
                </a:defRPr>
              </a:pPr>
              <a:endParaRPr/>
            </a:p>
          </p:txBody>
        </p:sp>
        <p:sp>
          <p:nvSpPr>
            <p:cNvPr id="395" name="Shape 395"/>
            <p:cNvSpPr/>
            <p:nvPr/>
          </p:nvSpPr>
          <p:spPr>
            <a:xfrm>
              <a:off x="0" y="0"/>
              <a:ext cx="2572826" cy="3708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a:defRPr>
                  <a:solidFill>
                    <a:schemeClr val="accent2"/>
                  </a:solidFill>
                </a:defRPr>
              </a:lvl1pPr>
            </a:lstStyle>
            <a:p>
              <a:r>
                <a:rPr>
                  <a:solidFill>
                    <a:schemeClr val="tx1"/>
                  </a:solidFill>
                </a:rPr>
                <a:t>ARTIFACT MANAGER</a:t>
              </a:r>
            </a:p>
          </p:txBody>
        </p:sp>
      </p:grpSp>
      <p:sp>
        <p:nvSpPr>
          <p:cNvPr id="397" name="Shape 397"/>
          <p:cNvSpPr/>
          <p:nvPr/>
        </p:nvSpPr>
        <p:spPr>
          <a:xfrm>
            <a:off x="213717" y="2854973"/>
            <a:ext cx="824902" cy="292384"/>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lgn="ctr">
              <a:defRPr sz="1300">
                <a:solidFill>
                  <a:srgbClr val="000000"/>
                </a:solidFill>
              </a:defRPr>
            </a:lvl1pPr>
          </a:lstStyle>
          <a:p>
            <a:r>
              <a:rPr>
                <a:solidFill>
                  <a:schemeClr val="tx1"/>
                </a:solidFill>
              </a:rPr>
              <a:t>Service x</a:t>
            </a:r>
          </a:p>
        </p:txBody>
      </p:sp>
      <p:sp>
        <p:nvSpPr>
          <p:cNvPr id="398" name="Shape 398"/>
          <p:cNvSpPr/>
          <p:nvPr/>
        </p:nvSpPr>
        <p:spPr>
          <a:xfrm>
            <a:off x="1015395" y="2863833"/>
            <a:ext cx="824902" cy="292384"/>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lgn="ctr">
              <a:defRPr sz="1300">
                <a:solidFill>
                  <a:srgbClr val="000000"/>
                </a:solidFill>
              </a:defRPr>
            </a:lvl1pPr>
          </a:lstStyle>
          <a:p>
            <a:r>
              <a:rPr>
                <a:solidFill>
                  <a:schemeClr val="tx1"/>
                </a:solidFill>
              </a:rPr>
              <a:t>Service y</a:t>
            </a:r>
          </a:p>
        </p:txBody>
      </p:sp>
      <p:sp>
        <p:nvSpPr>
          <p:cNvPr id="399" name="Shape 399"/>
          <p:cNvSpPr/>
          <p:nvPr/>
        </p:nvSpPr>
        <p:spPr>
          <a:xfrm>
            <a:off x="1821881" y="2852460"/>
            <a:ext cx="815284" cy="292384"/>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lgn="ctr">
              <a:defRPr sz="1300">
                <a:solidFill>
                  <a:srgbClr val="000000"/>
                </a:solidFill>
              </a:defRPr>
            </a:lvl1pPr>
          </a:lstStyle>
          <a:p>
            <a:r>
              <a:rPr>
                <a:solidFill>
                  <a:schemeClr val="tx1"/>
                </a:solidFill>
              </a:rPr>
              <a:t>Service z</a:t>
            </a:r>
          </a:p>
        </p:txBody>
      </p:sp>
      <p:sp>
        <p:nvSpPr>
          <p:cNvPr id="400" name="Shape 400"/>
          <p:cNvSpPr/>
          <p:nvPr/>
        </p:nvSpPr>
        <p:spPr>
          <a:xfrm flipV="1">
            <a:off x="1427845" y="3160340"/>
            <a:ext cx="2" cy="458905"/>
          </a:xfrm>
          <a:prstGeom prst="line">
            <a:avLst/>
          </a:prstGeom>
          <a:ln w="28575">
            <a:solidFill>
              <a:schemeClr val="accent1">
                <a:lumMod val="50000"/>
              </a:schemeClr>
            </a:solidFill>
            <a:miter lim="400000"/>
            <a:headEnd type="triangle"/>
            <a:tailEnd type="triangle"/>
          </a:ln>
        </p:spPr>
        <p:txBody>
          <a:bodyPr lIns="45718" tIns="45718" rIns="45718" bIns="45718"/>
          <a:lstStyle/>
          <a:p>
            <a:pPr>
              <a:defRPr>
                <a:solidFill>
                  <a:schemeClr val="accent1"/>
                </a:solidFill>
              </a:defRPr>
            </a:pPr>
            <a:endParaRPr/>
          </a:p>
        </p:txBody>
      </p:sp>
      <p:sp>
        <p:nvSpPr>
          <p:cNvPr id="401" name="Shape 401"/>
          <p:cNvSpPr/>
          <p:nvPr/>
        </p:nvSpPr>
        <p:spPr>
          <a:xfrm>
            <a:off x="4787881" y="2728285"/>
            <a:ext cx="696662" cy="292384"/>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300">
                <a:solidFill>
                  <a:srgbClr val="000000"/>
                </a:solidFill>
              </a:defRPr>
            </a:lvl1pPr>
          </a:lstStyle>
          <a:p>
            <a:r>
              <a:rPr>
                <a:solidFill>
                  <a:schemeClr val="tx1"/>
                </a:solidFill>
              </a:rPr>
              <a:t>Results</a:t>
            </a:r>
          </a:p>
        </p:txBody>
      </p:sp>
      <p:sp>
        <p:nvSpPr>
          <p:cNvPr id="402" name="Shape 402"/>
          <p:cNvSpPr/>
          <p:nvPr/>
        </p:nvSpPr>
        <p:spPr>
          <a:xfrm>
            <a:off x="6019800" y="1833892"/>
            <a:ext cx="3057441" cy="4941344"/>
          </a:xfrm>
          <a:prstGeom prst="roundRect">
            <a:avLst>
              <a:gd name="adj" fmla="val 15247"/>
            </a:avLst>
          </a:prstGeom>
          <a:ln w="25400">
            <a:solidFill>
              <a:schemeClr val="accent1">
                <a:lumMod val="50000"/>
              </a:schemeClr>
            </a:solidFill>
          </a:ln>
        </p:spPr>
        <p:txBody>
          <a:bodyPr lIns="45718" tIns="45718" rIns="45718" bIns="45718"/>
          <a:lstStyle/>
          <a:p>
            <a:pPr>
              <a:defRPr>
                <a:solidFill>
                  <a:schemeClr val="accent1"/>
                </a:solidFill>
              </a:defRPr>
            </a:pPr>
            <a:endParaRPr/>
          </a:p>
        </p:txBody>
      </p:sp>
      <p:sp>
        <p:nvSpPr>
          <p:cNvPr id="403" name="Shape 403"/>
          <p:cNvSpPr/>
          <p:nvPr/>
        </p:nvSpPr>
        <p:spPr>
          <a:xfrm>
            <a:off x="6165607" y="1821192"/>
            <a:ext cx="2857509" cy="369328"/>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algn="ctr">
              <a:defRPr>
                <a:solidFill>
                  <a:schemeClr val="accent2"/>
                </a:solidFill>
              </a:defRPr>
            </a:pPr>
            <a:r>
              <a:t>CS</a:t>
            </a:r>
            <a:r>
              <a:rPr baseline="-5998"/>
              <a:t>2</a:t>
            </a:r>
            <a:r>
              <a:t> - Information System</a:t>
            </a:r>
          </a:p>
        </p:txBody>
      </p:sp>
      <p:sp>
        <p:nvSpPr>
          <p:cNvPr id="404" name="Shape 404"/>
          <p:cNvSpPr/>
          <p:nvPr/>
        </p:nvSpPr>
        <p:spPr>
          <a:xfrm>
            <a:off x="5867400" y="1546278"/>
            <a:ext cx="3230940" cy="5284164"/>
          </a:xfrm>
          <a:prstGeom prst="roundRect">
            <a:avLst>
              <a:gd name="adj" fmla="val 15000"/>
            </a:avLst>
          </a:prstGeom>
          <a:ln w="25400">
            <a:solidFill>
              <a:schemeClr val="accent1">
                <a:lumMod val="50000"/>
              </a:schemeClr>
            </a:solidFill>
          </a:ln>
        </p:spPr>
        <p:txBody>
          <a:bodyPr lIns="45718" tIns="45718" rIns="45718" bIns="45718"/>
          <a:lstStyle/>
          <a:p>
            <a:pPr>
              <a:defRPr>
                <a:solidFill>
                  <a:schemeClr val="accent1"/>
                </a:solidFill>
              </a:defRPr>
            </a:pPr>
            <a:endParaRPr/>
          </a:p>
        </p:txBody>
      </p:sp>
      <p:sp>
        <p:nvSpPr>
          <p:cNvPr id="405" name="Shape 405"/>
          <p:cNvSpPr/>
          <p:nvPr/>
        </p:nvSpPr>
        <p:spPr>
          <a:xfrm>
            <a:off x="6123479" y="1480815"/>
            <a:ext cx="2857509" cy="369328"/>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algn="ctr">
              <a:defRPr>
                <a:solidFill>
                  <a:schemeClr val="accent2"/>
                </a:solidFill>
              </a:defRPr>
            </a:pPr>
            <a:r>
              <a:rPr dirty="0"/>
              <a:t>CS</a:t>
            </a:r>
            <a:r>
              <a:rPr lang="en-US" baseline="-5998" dirty="0"/>
              <a:t>1</a:t>
            </a:r>
            <a:r>
              <a:rPr dirty="0"/>
              <a:t> - Information System</a:t>
            </a:r>
          </a:p>
        </p:txBody>
      </p:sp>
      <p:sp>
        <p:nvSpPr>
          <p:cNvPr id="2" name="TextBox 1">
            <a:extLst>
              <a:ext uri="{FF2B5EF4-FFF2-40B4-BE49-F238E27FC236}">
                <a16:creationId xmlns:a16="http://schemas.microsoft.com/office/drawing/2014/main" id="{C77633B6-3425-8948-9BC0-D6389F03F1C3}"/>
              </a:ext>
            </a:extLst>
          </p:cNvPr>
          <p:cNvSpPr txBox="1"/>
          <p:nvPr/>
        </p:nvSpPr>
        <p:spPr>
          <a:xfrm>
            <a:off x="152400" y="4572000"/>
            <a:ext cx="712054" cy="1384995"/>
          </a:xfrm>
          <a:prstGeom prst="rect">
            <a:avLst/>
          </a:prstGeom>
          <a:noFill/>
        </p:spPr>
        <p:txBody>
          <a:bodyPr wrap="none" rtlCol="0">
            <a:spAutoFit/>
          </a:bodyPr>
          <a:lstStyle/>
          <a:p>
            <a:r>
              <a:rPr lang="en-US" sz="1400" dirty="0"/>
              <a:t>Case1</a:t>
            </a:r>
          </a:p>
          <a:p>
            <a:endParaRPr lang="en-US" sz="1400" dirty="0"/>
          </a:p>
          <a:p>
            <a:r>
              <a:rPr lang="en-US" sz="1400" dirty="0"/>
              <a:t>Case2</a:t>
            </a:r>
          </a:p>
          <a:p>
            <a:endParaRPr lang="en-US" sz="1400" dirty="0"/>
          </a:p>
          <a:p>
            <a:r>
              <a:rPr lang="en-US" sz="1400" dirty="0"/>
              <a:t>Case3</a:t>
            </a:r>
          </a:p>
          <a:p>
            <a:r>
              <a:rPr lang="en-US" sz="1400" dirty="0"/>
              <a:t>. . . </a:t>
            </a:r>
          </a:p>
        </p:txBody>
      </p:sp>
      <p:sp>
        <p:nvSpPr>
          <p:cNvPr id="79" name="TextBox 78">
            <a:extLst>
              <a:ext uri="{FF2B5EF4-FFF2-40B4-BE49-F238E27FC236}">
                <a16:creationId xmlns:a16="http://schemas.microsoft.com/office/drawing/2014/main" id="{06E17CC6-CF73-DB47-91F9-145099F9E3EC}"/>
              </a:ext>
            </a:extLst>
          </p:cNvPr>
          <p:cNvSpPr txBox="1"/>
          <p:nvPr/>
        </p:nvSpPr>
        <p:spPr>
          <a:xfrm>
            <a:off x="990600" y="4572000"/>
            <a:ext cx="1600200" cy="1384995"/>
          </a:xfrm>
          <a:prstGeom prst="rect">
            <a:avLst/>
          </a:prstGeom>
          <a:noFill/>
        </p:spPr>
        <p:txBody>
          <a:bodyPr wrap="square" rtlCol="0">
            <a:spAutoFit/>
          </a:bodyPr>
          <a:lstStyle/>
          <a:p>
            <a:r>
              <a:rPr lang="en-US" sz="1400" dirty="0"/>
              <a:t>-- -----    ----   ---- -</a:t>
            </a:r>
          </a:p>
          <a:p>
            <a:endParaRPr lang="en-US" sz="1400" dirty="0"/>
          </a:p>
          <a:p>
            <a:r>
              <a:rPr lang="en-US" sz="1400" dirty="0"/>
              <a:t>----  ---    -----   ----</a:t>
            </a:r>
          </a:p>
          <a:p>
            <a:endParaRPr lang="en-US" sz="1400" dirty="0"/>
          </a:p>
          <a:p>
            <a:r>
              <a:rPr lang="en-US" sz="1400" dirty="0"/>
              <a:t>---  ---  ---   ------- -</a:t>
            </a:r>
          </a:p>
          <a:p>
            <a:r>
              <a:rPr lang="en-US" sz="1400" dirty="0"/>
              <a:t>            . . . </a:t>
            </a:r>
          </a:p>
        </p:txBody>
      </p:sp>
    </p:spTree>
    <p:extLst>
      <p:ext uri="{BB962C8B-B14F-4D97-AF65-F5344CB8AC3E}">
        <p14:creationId xmlns:p14="http://schemas.microsoft.com/office/powerpoint/2010/main" val="3332664792"/>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Future</a:t>
            </a:r>
          </a:p>
        </p:txBody>
      </p:sp>
      <p:sp>
        <p:nvSpPr>
          <p:cNvPr id="3" name="Content Placeholder 2"/>
          <p:cNvSpPr>
            <a:spLocks noGrp="1"/>
          </p:cNvSpPr>
          <p:nvPr>
            <p:ph idx="1"/>
          </p:nvPr>
        </p:nvSpPr>
        <p:spPr>
          <a:xfrm>
            <a:off x="228600" y="1600200"/>
            <a:ext cx="8686800" cy="4525963"/>
          </a:xfrm>
        </p:spPr>
        <p:txBody>
          <a:bodyPr/>
          <a:lstStyle/>
          <a:p>
            <a:pPr marL="514350" indent="-514350">
              <a:buFont typeface="+mj-lt"/>
              <a:buAutoNum type="arabicPeriod"/>
            </a:pPr>
            <a:r>
              <a:rPr lang="en-US" dirty="0"/>
              <a:t>Facilitate curiosity and wonder</a:t>
            </a:r>
          </a:p>
          <a:p>
            <a:pPr marL="514350" indent="-514350">
              <a:buFont typeface="+mj-lt"/>
              <a:buAutoNum type="arabicPeriod"/>
            </a:pPr>
            <a:r>
              <a:rPr lang="en-US" dirty="0"/>
              <a:t>Aid learning, discovery, and leveraging</a:t>
            </a:r>
          </a:p>
          <a:p>
            <a:pPr marL="514350" indent="-514350">
              <a:buFont typeface="+mj-lt"/>
              <a:buAutoNum type="arabicPeriod"/>
            </a:pPr>
            <a:r>
              <a:rPr lang="en-US" dirty="0"/>
              <a:t>Promote truth and understanding</a:t>
            </a:r>
          </a:p>
          <a:p>
            <a:pPr marL="514350" indent="-514350">
              <a:buFont typeface="+mj-lt"/>
              <a:buAutoNum type="arabicPeriod"/>
            </a:pPr>
            <a:r>
              <a:rPr lang="en-US" dirty="0"/>
              <a:t>Enable collaboration in the small and large</a:t>
            </a:r>
          </a:p>
          <a:p>
            <a:pPr marL="514350" indent="-514350">
              <a:buFont typeface="+mj-lt"/>
              <a:buAutoNum type="arabicPeriod"/>
            </a:pPr>
            <a:r>
              <a:rPr lang="en-US" dirty="0"/>
              <a:t>Support specialization and synthesis</a:t>
            </a:r>
          </a:p>
          <a:p>
            <a:pPr marL="514350" indent="-514350">
              <a:buFont typeface="+mj-lt"/>
              <a:buAutoNum type="arabicPeriod"/>
            </a:pPr>
            <a:r>
              <a:rPr lang="en-US" dirty="0"/>
              <a:t>Meet short and long term goals, with history</a:t>
            </a:r>
          </a:p>
          <a:p>
            <a:pPr marL="514350" indent="-514350">
              <a:buFont typeface="+mj-lt"/>
              <a:buAutoNum type="arabicPeriod"/>
            </a:pPr>
            <a:r>
              <a:rPr lang="en-US" dirty="0"/>
              <a:t>Tailor to groups, personalize to individuals</a:t>
            </a:r>
          </a:p>
          <a:p>
            <a:pPr marL="514350" indent="-514350">
              <a:buFont typeface="+mj-lt"/>
              <a:buAutoNum type="arabicPeriod"/>
            </a:pPr>
            <a:r>
              <a:rPr lang="en-US" dirty="0"/>
              <a:t>Cover the full information life cycle</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69</a:t>
            </a:fld>
            <a:endParaRPr lang="en-US"/>
          </a:p>
        </p:txBody>
      </p:sp>
    </p:spTree>
    <p:extLst>
      <p:ext uri="{BB962C8B-B14F-4D97-AF65-F5344CB8AC3E}">
        <p14:creationId xmlns:p14="http://schemas.microsoft.com/office/powerpoint/2010/main" val="2272608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94D339-B82B-F241-89FE-EA46859DE874}"/>
              </a:ext>
            </a:extLst>
          </p:cNvPr>
          <p:cNvSpPr>
            <a:spLocks noGrp="1"/>
          </p:cNvSpPr>
          <p:nvPr>
            <p:ph type="sldNum" sz="quarter" idx="12"/>
          </p:nvPr>
        </p:nvSpPr>
        <p:spPr/>
        <p:txBody>
          <a:bodyPr/>
          <a:lstStyle/>
          <a:p>
            <a:pPr>
              <a:defRPr/>
            </a:pPr>
            <a:fld id="{65564D9D-38AD-4D32-A802-7F9E5541B4AC}" type="slidenum">
              <a:rPr lang="en-US" smtClean="0"/>
              <a:pPr>
                <a:defRPr/>
              </a:pPr>
              <a:t>7</a:t>
            </a:fld>
            <a:endParaRPr lang="en-US"/>
          </a:p>
        </p:txBody>
      </p:sp>
      <p:pic>
        <p:nvPicPr>
          <p:cNvPr id="5" name="Picture 4">
            <a:extLst>
              <a:ext uri="{FF2B5EF4-FFF2-40B4-BE49-F238E27FC236}">
                <a16:creationId xmlns:a16="http://schemas.microsoft.com/office/drawing/2014/main" id="{63580B80-2878-8640-ACAA-96622DF98EA4}"/>
              </a:ext>
            </a:extLst>
          </p:cNvPr>
          <p:cNvPicPr>
            <a:picLocks noChangeAspect="1"/>
          </p:cNvPicPr>
          <p:nvPr/>
        </p:nvPicPr>
        <p:blipFill>
          <a:blip r:embed="rId2"/>
          <a:stretch>
            <a:fillRect/>
          </a:stretch>
        </p:blipFill>
        <p:spPr>
          <a:xfrm>
            <a:off x="609600" y="-304800"/>
            <a:ext cx="9056914" cy="6783943"/>
          </a:xfrm>
          <a:prstGeom prst="rect">
            <a:avLst/>
          </a:prstGeom>
        </p:spPr>
      </p:pic>
      <p:pic>
        <p:nvPicPr>
          <p:cNvPr id="6" name="Picture 5">
            <a:extLst>
              <a:ext uri="{FF2B5EF4-FFF2-40B4-BE49-F238E27FC236}">
                <a16:creationId xmlns:a16="http://schemas.microsoft.com/office/drawing/2014/main" id="{CF8329DA-8117-F54E-800A-379ED0E1A079}"/>
              </a:ext>
            </a:extLst>
          </p:cNvPr>
          <p:cNvPicPr>
            <a:picLocks noChangeAspect="1"/>
          </p:cNvPicPr>
          <p:nvPr/>
        </p:nvPicPr>
        <p:blipFill>
          <a:blip r:embed="rId3"/>
          <a:stretch>
            <a:fillRect/>
          </a:stretch>
        </p:blipFill>
        <p:spPr>
          <a:xfrm>
            <a:off x="381000" y="1600199"/>
            <a:ext cx="4191000" cy="5120039"/>
          </a:xfrm>
          <a:prstGeom prst="rect">
            <a:avLst/>
          </a:prstGeom>
        </p:spPr>
      </p:pic>
      <p:sp>
        <p:nvSpPr>
          <p:cNvPr id="7" name="TextBox 6">
            <a:extLst>
              <a:ext uri="{FF2B5EF4-FFF2-40B4-BE49-F238E27FC236}">
                <a16:creationId xmlns:a16="http://schemas.microsoft.com/office/drawing/2014/main" id="{3078DC2D-4900-2641-8464-192DD4E15A5B}"/>
              </a:ext>
            </a:extLst>
          </p:cNvPr>
          <p:cNvSpPr txBox="1"/>
          <p:nvPr/>
        </p:nvSpPr>
        <p:spPr>
          <a:xfrm>
            <a:off x="4876800" y="5638800"/>
            <a:ext cx="4033284" cy="1077218"/>
          </a:xfrm>
          <a:prstGeom prst="rect">
            <a:avLst/>
          </a:prstGeom>
          <a:noFill/>
        </p:spPr>
        <p:txBody>
          <a:bodyPr wrap="none" rtlCol="0">
            <a:spAutoFit/>
          </a:bodyPr>
          <a:lstStyle/>
          <a:p>
            <a:r>
              <a:rPr lang="en-US" sz="3200" dirty="0"/>
              <a:t>Vector space model</a:t>
            </a:r>
          </a:p>
          <a:p>
            <a:r>
              <a:rPr lang="en-US" sz="3200" dirty="0"/>
              <a:t>TF*IDF weighting</a:t>
            </a:r>
          </a:p>
        </p:txBody>
      </p:sp>
    </p:spTree>
    <p:extLst>
      <p:ext uri="{BB962C8B-B14F-4D97-AF65-F5344CB8AC3E}">
        <p14:creationId xmlns:p14="http://schemas.microsoft.com/office/powerpoint/2010/main" val="2557401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Summary</a:t>
            </a:r>
          </a:p>
        </p:txBody>
      </p:sp>
      <p:sp>
        <p:nvSpPr>
          <p:cNvPr id="3" name="Content Placeholder 2"/>
          <p:cNvSpPr>
            <a:spLocks noGrp="1"/>
          </p:cNvSpPr>
          <p:nvPr>
            <p:ph idx="1"/>
          </p:nvPr>
        </p:nvSpPr>
        <p:spPr>
          <a:xfrm>
            <a:off x="457200" y="1600200"/>
            <a:ext cx="8458200" cy="4525963"/>
          </a:xfrm>
        </p:spPr>
        <p:txBody>
          <a:bodyPr/>
          <a:lstStyle/>
          <a:p>
            <a:r>
              <a:rPr lang="en-US" dirty="0"/>
              <a:t>JCR </a:t>
            </a:r>
            <a:r>
              <a:rPr lang="en-US" dirty="0" err="1"/>
              <a:t>Licklider</a:t>
            </a:r>
            <a:endParaRPr lang="en-US" dirty="0"/>
          </a:p>
          <a:p>
            <a:r>
              <a:rPr lang="en-US" dirty="0"/>
              <a:t>Libraries of the Future</a:t>
            </a:r>
          </a:p>
          <a:p>
            <a:r>
              <a:rPr lang="en-US" dirty="0"/>
              <a:t>5S</a:t>
            </a:r>
          </a:p>
          <a:p>
            <a:r>
              <a:rPr lang="en-US" dirty="0"/>
              <a:t>Building Digital Libraries</a:t>
            </a:r>
          </a:p>
          <a:p>
            <a:r>
              <a:rPr lang="en-US" dirty="0"/>
              <a:t>Exploring (incl. from JCDL 2006)</a:t>
            </a:r>
          </a:p>
          <a:p>
            <a:r>
              <a:rPr lang="en-US" dirty="0"/>
              <a:t>Future</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70</a:t>
            </a:fld>
            <a:endParaRPr lang="en-US"/>
          </a:p>
        </p:txBody>
      </p:sp>
    </p:spTree>
    <p:extLst>
      <p:ext uri="{BB962C8B-B14F-4D97-AF65-F5344CB8AC3E}">
        <p14:creationId xmlns:p14="http://schemas.microsoft.com/office/powerpoint/2010/main" val="8570332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p:cNvSpPr>
            <a:spLocks noGrp="1"/>
          </p:cNvSpPr>
          <p:nvPr>
            <p:ph type="sldNum" sz="quarter" idx="12"/>
          </p:nvPr>
        </p:nvSpPr>
        <p:spPr>
          <a:noFill/>
        </p:spPr>
        <p:txBody>
          <a:bodyPr/>
          <a:lstStyle/>
          <a:p>
            <a:fld id="{7298DC19-B12B-4427-9E5B-D5201636E0AD}" type="slidenum">
              <a:rPr lang="en-US" smtClean="0"/>
              <a:pPr/>
              <a:t>71</a:t>
            </a:fld>
            <a:endParaRPr lang="en-US"/>
          </a:p>
        </p:txBody>
      </p:sp>
      <p:sp>
        <p:nvSpPr>
          <p:cNvPr id="276483" name="Rectangle 4"/>
          <p:cNvSpPr>
            <a:spLocks noGrp="1" noChangeArrowheads="1"/>
          </p:cNvSpPr>
          <p:nvPr>
            <p:ph type="ctrTitle"/>
          </p:nvPr>
        </p:nvSpPr>
        <p:spPr>
          <a:xfrm>
            <a:off x="685800" y="1524000"/>
            <a:ext cx="7772400" cy="1470025"/>
          </a:xfrm>
        </p:spPr>
        <p:txBody>
          <a:bodyPr/>
          <a:lstStyle/>
          <a:p>
            <a:pPr eaLnBrk="1" hangingPunct="1"/>
            <a:r>
              <a:rPr lang="en-US"/>
              <a:t>Questions?</a:t>
            </a:r>
            <a:br>
              <a:rPr lang="en-US"/>
            </a:br>
            <a:r>
              <a:rPr lang="en-US"/>
              <a:t>Discussion?</a:t>
            </a:r>
          </a:p>
        </p:txBody>
      </p:sp>
      <p:sp>
        <p:nvSpPr>
          <p:cNvPr id="276484" name="Rectangle 5"/>
          <p:cNvSpPr>
            <a:spLocks noGrp="1" noChangeArrowheads="1"/>
          </p:cNvSpPr>
          <p:nvPr>
            <p:ph type="subTitle" idx="1"/>
          </p:nvPr>
        </p:nvSpPr>
        <p:spPr>
          <a:xfrm>
            <a:off x="1371600" y="3886200"/>
            <a:ext cx="6400800" cy="2514600"/>
          </a:xfrm>
        </p:spPr>
        <p:txBody>
          <a:bodyPr/>
          <a:lstStyle/>
          <a:p>
            <a:pPr eaLnBrk="1" hangingPunct="1"/>
            <a:endParaRPr lang="en-US" dirty="0"/>
          </a:p>
          <a:p>
            <a:pPr eaLnBrk="1" hangingPunct="1"/>
            <a:r>
              <a:rPr lang="en-US" dirty="0"/>
              <a:t>Thank You!</a:t>
            </a:r>
          </a:p>
          <a:p>
            <a:pPr eaLnBrk="1" hangingPunct="1"/>
            <a:r>
              <a:rPr lang="en-US" dirty="0" err="1"/>
              <a:t>fox</a:t>
            </a:r>
            <a:r>
              <a:rPr lang="en-US" err="1"/>
              <a:t>@</a:t>
            </a:r>
            <a:r>
              <a:rPr lang="en-US"/>
              <a:t>vt.edu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a:t>Outline</a:t>
            </a:r>
          </a:p>
        </p:txBody>
      </p:sp>
      <p:sp>
        <p:nvSpPr>
          <p:cNvPr id="3" name="Content Placeholder 2"/>
          <p:cNvSpPr>
            <a:spLocks noGrp="1"/>
          </p:cNvSpPr>
          <p:nvPr>
            <p:ph idx="1"/>
          </p:nvPr>
        </p:nvSpPr>
        <p:spPr>
          <a:xfrm>
            <a:off x="457200" y="1600200"/>
            <a:ext cx="8458200" cy="4525963"/>
          </a:xfrm>
        </p:spPr>
        <p:txBody>
          <a:bodyPr/>
          <a:lstStyle/>
          <a:p>
            <a:r>
              <a:rPr lang="en-US" b="1" dirty="0"/>
              <a:t>JCR </a:t>
            </a:r>
            <a:r>
              <a:rPr lang="en-US" b="1" dirty="0" err="1"/>
              <a:t>Licklider</a:t>
            </a:r>
            <a:endParaRPr lang="en-US" b="1" dirty="0"/>
          </a:p>
          <a:p>
            <a:r>
              <a:rPr lang="en-US" dirty="0"/>
              <a:t>Libraries of the Future</a:t>
            </a:r>
          </a:p>
          <a:p>
            <a:r>
              <a:rPr lang="en-US" dirty="0"/>
              <a:t>5S</a:t>
            </a:r>
          </a:p>
          <a:p>
            <a:r>
              <a:rPr lang="en-US" dirty="0"/>
              <a:t>Building Digital Libraries</a:t>
            </a:r>
          </a:p>
          <a:p>
            <a:r>
              <a:rPr lang="en-US" dirty="0"/>
              <a:t>Exploring (incl. from JCDL 2006)</a:t>
            </a:r>
          </a:p>
          <a:p>
            <a:r>
              <a:rPr lang="en-US" dirty="0"/>
              <a:t>Future</a:t>
            </a:r>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8</a:t>
            </a:fld>
            <a:endParaRPr lang="en-US"/>
          </a:p>
        </p:txBody>
      </p:sp>
    </p:spTree>
    <p:extLst>
      <p:ext uri="{BB962C8B-B14F-4D97-AF65-F5344CB8AC3E}">
        <p14:creationId xmlns:p14="http://schemas.microsoft.com/office/powerpoint/2010/main" val="1434364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9AE9F8-BA3C-3543-B0B1-96170B9E6902}"/>
              </a:ext>
            </a:extLst>
          </p:cNvPr>
          <p:cNvSpPr>
            <a:spLocks noGrp="1"/>
          </p:cNvSpPr>
          <p:nvPr>
            <p:ph type="sldNum" sz="quarter" idx="12"/>
          </p:nvPr>
        </p:nvSpPr>
        <p:spPr/>
        <p:txBody>
          <a:bodyPr/>
          <a:lstStyle/>
          <a:p>
            <a:pPr>
              <a:defRPr/>
            </a:pPr>
            <a:fld id="{65564D9D-38AD-4D32-A802-7F9E5541B4AC}" type="slidenum">
              <a:rPr lang="en-US" smtClean="0"/>
              <a:pPr>
                <a:defRPr/>
              </a:pPr>
              <a:t>9</a:t>
            </a:fld>
            <a:endParaRPr lang="en-US"/>
          </a:p>
        </p:txBody>
      </p:sp>
      <p:pic>
        <p:nvPicPr>
          <p:cNvPr id="5" name="Picture 4">
            <a:extLst>
              <a:ext uri="{FF2B5EF4-FFF2-40B4-BE49-F238E27FC236}">
                <a16:creationId xmlns:a16="http://schemas.microsoft.com/office/drawing/2014/main" id="{7C1ECC83-C671-0540-82F2-700F6C554891}"/>
              </a:ext>
            </a:extLst>
          </p:cNvPr>
          <p:cNvPicPr>
            <a:picLocks noChangeAspect="1"/>
          </p:cNvPicPr>
          <p:nvPr/>
        </p:nvPicPr>
        <p:blipFill>
          <a:blip r:embed="rId2"/>
          <a:stretch>
            <a:fillRect/>
          </a:stretch>
        </p:blipFill>
        <p:spPr>
          <a:xfrm>
            <a:off x="2590800" y="0"/>
            <a:ext cx="3289300" cy="2463800"/>
          </a:xfrm>
          <a:prstGeom prst="rect">
            <a:avLst/>
          </a:prstGeom>
        </p:spPr>
      </p:pic>
      <p:pic>
        <p:nvPicPr>
          <p:cNvPr id="6" name="Picture 5">
            <a:extLst>
              <a:ext uri="{FF2B5EF4-FFF2-40B4-BE49-F238E27FC236}">
                <a16:creationId xmlns:a16="http://schemas.microsoft.com/office/drawing/2014/main" id="{609691D3-5B60-3543-BDEC-9BE00A7F27B1}"/>
              </a:ext>
            </a:extLst>
          </p:cNvPr>
          <p:cNvPicPr>
            <a:picLocks noChangeAspect="1"/>
          </p:cNvPicPr>
          <p:nvPr/>
        </p:nvPicPr>
        <p:blipFill>
          <a:blip r:embed="rId3"/>
          <a:stretch>
            <a:fillRect/>
          </a:stretch>
        </p:blipFill>
        <p:spPr>
          <a:xfrm>
            <a:off x="-10886" y="32657"/>
            <a:ext cx="2540000" cy="3175000"/>
          </a:xfrm>
          <a:prstGeom prst="rect">
            <a:avLst/>
          </a:prstGeom>
        </p:spPr>
      </p:pic>
      <p:pic>
        <p:nvPicPr>
          <p:cNvPr id="8" name="Picture 7">
            <a:extLst>
              <a:ext uri="{FF2B5EF4-FFF2-40B4-BE49-F238E27FC236}">
                <a16:creationId xmlns:a16="http://schemas.microsoft.com/office/drawing/2014/main" id="{03B82D4C-9EC4-4541-B833-A29CC20B72DF}"/>
              </a:ext>
            </a:extLst>
          </p:cNvPr>
          <p:cNvPicPr>
            <a:picLocks noChangeAspect="1"/>
          </p:cNvPicPr>
          <p:nvPr/>
        </p:nvPicPr>
        <p:blipFill>
          <a:blip r:embed="rId4"/>
          <a:stretch>
            <a:fillRect/>
          </a:stretch>
        </p:blipFill>
        <p:spPr>
          <a:xfrm>
            <a:off x="5943600" y="21771"/>
            <a:ext cx="3200400" cy="2540000"/>
          </a:xfrm>
          <a:prstGeom prst="rect">
            <a:avLst/>
          </a:prstGeom>
        </p:spPr>
      </p:pic>
      <p:pic>
        <p:nvPicPr>
          <p:cNvPr id="10" name="Picture 9">
            <a:extLst>
              <a:ext uri="{FF2B5EF4-FFF2-40B4-BE49-F238E27FC236}">
                <a16:creationId xmlns:a16="http://schemas.microsoft.com/office/drawing/2014/main" id="{2FDFF2CD-0F66-DC45-A54B-2C99C0FB5BB4}"/>
              </a:ext>
            </a:extLst>
          </p:cNvPr>
          <p:cNvPicPr>
            <a:picLocks noChangeAspect="1"/>
          </p:cNvPicPr>
          <p:nvPr/>
        </p:nvPicPr>
        <p:blipFill>
          <a:blip r:embed="rId5"/>
          <a:stretch>
            <a:fillRect/>
          </a:stretch>
        </p:blipFill>
        <p:spPr>
          <a:xfrm>
            <a:off x="152400" y="3276599"/>
            <a:ext cx="5377543" cy="4027967"/>
          </a:xfrm>
          <a:prstGeom prst="rect">
            <a:avLst/>
          </a:prstGeom>
        </p:spPr>
      </p:pic>
      <p:pic>
        <p:nvPicPr>
          <p:cNvPr id="13" name="Picture 12">
            <a:extLst>
              <a:ext uri="{FF2B5EF4-FFF2-40B4-BE49-F238E27FC236}">
                <a16:creationId xmlns:a16="http://schemas.microsoft.com/office/drawing/2014/main" id="{4B93F892-A56C-274A-AC93-B885CA90ED17}"/>
              </a:ext>
            </a:extLst>
          </p:cNvPr>
          <p:cNvPicPr>
            <a:picLocks noChangeAspect="1"/>
          </p:cNvPicPr>
          <p:nvPr/>
        </p:nvPicPr>
        <p:blipFill>
          <a:blip r:embed="rId6"/>
          <a:stretch>
            <a:fillRect/>
          </a:stretch>
        </p:blipFill>
        <p:spPr>
          <a:xfrm>
            <a:off x="3296782" y="2514600"/>
            <a:ext cx="5847218" cy="3962400"/>
          </a:xfrm>
          <a:prstGeom prst="rect">
            <a:avLst/>
          </a:prstGeom>
        </p:spPr>
      </p:pic>
      <p:sp>
        <p:nvSpPr>
          <p:cNvPr id="14" name="TextBox 13">
            <a:extLst>
              <a:ext uri="{FF2B5EF4-FFF2-40B4-BE49-F238E27FC236}">
                <a16:creationId xmlns:a16="http://schemas.microsoft.com/office/drawing/2014/main" id="{4C42185C-D59B-3A4F-9A05-1BF8F0125534}"/>
              </a:ext>
            </a:extLst>
          </p:cNvPr>
          <p:cNvSpPr txBox="1"/>
          <p:nvPr/>
        </p:nvSpPr>
        <p:spPr>
          <a:xfrm>
            <a:off x="3429000" y="6400800"/>
            <a:ext cx="5780621" cy="369332"/>
          </a:xfrm>
          <a:prstGeom prst="rect">
            <a:avLst/>
          </a:prstGeom>
          <a:noFill/>
        </p:spPr>
        <p:txBody>
          <a:bodyPr wrap="none" rtlCol="0">
            <a:spAutoFit/>
          </a:bodyPr>
          <a:lstStyle/>
          <a:p>
            <a:r>
              <a:rPr lang="en-US" b="0" dirty="0"/>
              <a:t>For: ARPA’s Information Processing Techniques Office</a:t>
            </a:r>
          </a:p>
        </p:txBody>
      </p:sp>
    </p:spTree>
    <p:extLst>
      <p:ext uri="{BB962C8B-B14F-4D97-AF65-F5344CB8AC3E}">
        <p14:creationId xmlns:p14="http://schemas.microsoft.com/office/powerpoint/2010/main" val="228008212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19298</TotalTime>
  <Words>3984</Words>
  <Application>Microsoft Macintosh PowerPoint</Application>
  <PresentationFormat>On-screen Show (4:3)</PresentationFormat>
  <Paragraphs>737</Paragraphs>
  <Slides>71</Slides>
  <Notes>10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71</vt:i4>
      </vt:variant>
    </vt:vector>
  </HeadingPairs>
  <TitlesOfParts>
    <vt:vector size="81" baseType="lpstr">
      <vt:lpstr>Arial</vt:lpstr>
      <vt:lpstr>Tahoma</vt:lpstr>
      <vt:lpstr>Times</vt:lpstr>
      <vt:lpstr>Times New Roman</vt:lpstr>
      <vt:lpstr>TimesNewRoman</vt:lpstr>
      <vt:lpstr>Wingdings</vt:lpstr>
      <vt:lpstr>Default Design</vt:lpstr>
      <vt:lpstr>Slide</vt:lpstr>
      <vt:lpstr>Picture</vt:lpstr>
      <vt:lpstr>Equation</vt:lpstr>
      <vt:lpstr>JCDL 2020 Keynote 1 (1 August 2020, Virtual: Wuhan, PRC)   How Should One Explore the  Digital Library of the Future?  by Edward A. Fox   </vt:lpstr>
      <vt:lpstr>Thanks to Dean Marchionini!</vt:lpstr>
      <vt:lpstr>Short Version</vt:lpstr>
      <vt:lpstr>PowerPoint Presentation</vt:lpstr>
      <vt:lpstr>Exploration includes:</vt:lpstr>
      <vt:lpstr>Acknowledgements</vt:lpstr>
      <vt:lpstr>PowerPoint Presentation</vt:lpstr>
      <vt:lpstr>Outline</vt:lpstr>
      <vt:lpstr>PowerPoint Presentation</vt:lpstr>
      <vt:lpstr>JCR Licklider</vt:lpstr>
      <vt:lpstr>Outline</vt:lpstr>
      <vt:lpstr>PowerPoint Presentation</vt:lpstr>
      <vt:lpstr>Overview</vt:lpstr>
      <vt:lpstr>Closing Challenge</vt:lpstr>
      <vt:lpstr>Outline</vt:lpstr>
      <vt:lpstr>5S Motivation</vt:lpstr>
      <vt:lpstr>PowerPoint Presentation</vt:lpstr>
      <vt:lpstr>PowerPoint Presentation</vt:lpstr>
      <vt:lpstr>Definition: Digital Libraries are complex systems that</vt:lpstr>
      <vt:lpstr>PowerPoint Presentation</vt:lpstr>
      <vt:lpstr>PowerPoint Presentation</vt:lpstr>
      <vt:lpstr>PowerPoint Presentation</vt:lpstr>
      <vt:lpstr>PowerPoint Presentation</vt:lpstr>
      <vt:lpstr>5S Model: Definitions </vt:lpstr>
      <vt:lpstr>PowerPoint Presentation</vt:lpstr>
      <vt:lpstr>PowerPoint Presentation</vt:lpstr>
      <vt:lpstr>PowerPoint Presentation</vt:lpstr>
      <vt:lpstr>Overview of 5S and DL formal definitions and compositions</vt:lpstr>
      <vt:lpstr>PowerPoint Presentation</vt:lpstr>
      <vt:lpstr>Semantic relationships among DL concepts: Partial concept map</vt:lpstr>
      <vt:lpstr>PowerPoint Presentation</vt:lpstr>
      <vt:lpstr>Outline</vt:lpstr>
      <vt:lpstr>DL Services/Activities Taxonomy</vt:lpstr>
      <vt:lpstr>5SGraph: No Code DL</vt:lpstr>
      <vt:lpstr>5S-based Architecture for DL Modeling and Generation</vt:lpstr>
      <vt:lpstr>NSDL Information Architecture by the Technical Infrastructure Workgroup</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Theory-based approach to describing DL Exploring Services  — guides us to design and implement exploring services for ETANA-DL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Future (at JCDL 2020)</vt:lpstr>
      <vt:lpstr>Future</vt:lpstr>
      <vt:lpstr>Future: Prashant Chandrasekar’s Architecture of DL for SME Exploration</vt:lpstr>
      <vt:lpstr>Future</vt:lpstr>
      <vt:lpstr>Summary</vt:lpstr>
      <vt:lpstr>Questions?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Fox, Edward</cp:lastModifiedBy>
  <cp:revision>393</cp:revision>
  <dcterms:created xsi:type="dcterms:W3CDTF">2004-04-27T15:48:44Z</dcterms:created>
  <dcterms:modified xsi:type="dcterms:W3CDTF">2020-08-01T04:39:02Z</dcterms:modified>
</cp:coreProperties>
</file>