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3"/>
  </p:notesMasterIdLst>
  <p:handoutMasterIdLst>
    <p:handoutMasterId r:id="rId14"/>
  </p:handoutMasterIdLst>
  <p:sldIdLst>
    <p:sldId id="648" r:id="rId2"/>
    <p:sldId id="271" r:id="rId3"/>
    <p:sldId id="280" r:id="rId4"/>
    <p:sldId id="281" r:id="rId5"/>
    <p:sldId id="261" r:id="rId6"/>
    <p:sldId id="1303" r:id="rId7"/>
    <p:sldId id="273" r:id="rId8"/>
    <p:sldId id="266" r:id="rId9"/>
    <p:sldId id="278" r:id="rId10"/>
    <p:sldId id="1328" r:id="rId11"/>
    <p:sldId id="283" r:id="rId12"/>
  </p:sldIdLst>
  <p:sldSz cx="9144000" cy="6858000" type="screen4x3"/>
  <p:notesSz cx="9296400" cy="7010400"/>
  <p:defaultTextStyle>
    <a:defPPr>
      <a:defRPr lang="en-US"/>
    </a:defPPr>
    <a:lvl1pPr algn="l" rtl="0" fontAlgn="base">
      <a:spcBef>
        <a:spcPct val="0"/>
      </a:spcBef>
      <a:spcAft>
        <a:spcPct val="0"/>
      </a:spcAft>
      <a:defRPr b="1" kern="1200">
        <a:solidFill>
          <a:schemeClr val="tx1"/>
        </a:solidFill>
        <a:latin typeface="Arial" pitchFamily="34" charset="0"/>
        <a:ea typeface="+mn-ea"/>
        <a:cs typeface="+mn-cs"/>
      </a:defRPr>
    </a:lvl1pPr>
    <a:lvl2pPr marL="457200" algn="l" rtl="0" fontAlgn="base">
      <a:spcBef>
        <a:spcPct val="0"/>
      </a:spcBef>
      <a:spcAft>
        <a:spcPct val="0"/>
      </a:spcAft>
      <a:defRPr b="1" kern="1200">
        <a:solidFill>
          <a:schemeClr val="tx1"/>
        </a:solidFill>
        <a:latin typeface="Arial" pitchFamily="34" charset="0"/>
        <a:ea typeface="+mn-ea"/>
        <a:cs typeface="+mn-cs"/>
      </a:defRPr>
    </a:lvl2pPr>
    <a:lvl3pPr marL="914400" algn="l" rtl="0" fontAlgn="base">
      <a:spcBef>
        <a:spcPct val="0"/>
      </a:spcBef>
      <a:spcAft>
        <a:spcPct val="0"/>
      </a:spcAft>
      <a:defRPr b="1" kern="1200">
        <a:solidFill>
          <a:schemeClr val="tx1"/>
        </a:solidFill>
        <a:latin typeface="Arial" pitchFamily="34" charset="0"/>
        <a:ea typeface="+mn-ea"/>
        <a:cs typeface="+mn-cs"/>
      </a:defRPr>
    </a:lvl3pPr>
    <a:lvl4pPr marL="1371600" algn="l" rtl="0" fontAlgn="base">
      <a:spcBef>
        <a:spcPct val="0"/>
      </a:spcBef>
      <a:spcAft>
        <a:spcPct val="0"/>
      </a:spcAft>
      <a:defRPr b="1" kern="1200">
        <a:solidFill>
          <a:schemeClr val="tx1"/>
        </a:solidFill>
        <a:latin typeface="Arial" pitchFamily="34" charset="0"/>
        <a:ea typeface="+mn-ea"/>
        <a:cs typeface="+mn-cs"/>
      </a:defRPr>
    </a:lvl4pPr>
    <a:lvl5pPr marL="1828800" algn="l" rtl="0" fontAlgn="base">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010"/>
    <p:restoredTop sz="94762" autoAdjust="0"/>
  </p:normalViewPr>
  <p:slideViewPr>
    <p:cSldViewPr>
      <p:cViewPr varScale="1">
        <p:scale>
          <a:sx n="117" d="100"/>
          <a:sy n="117" d="100"/>
        </p:scale>
        <p:origin x="292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b="0">
                <a:latin typeface="Times New Roman" pitchFamily="18" charset="0"/>
              </a:defRPr>
            </a:lvl1pPr>
          </a:lstStyle>
          <a:p>
            <a:pPr>
              <a:defRPr/>
            </a:pPr>
            <a:endParaRPr lang="en-US"/>
          </a:p>
        </p:txBody>
      </p:sp>
      <p:sp>
        <p:nvSpPr>
          <p:cNvPr id="57347" name="Rectangle 3"/>
          <p:cNvSpPr>
            <a:spLocks noGrp="1" noChangeArrowheads="1"/>
          </p:cNvSpPr>
          <p:nvPr>
            <p:ph type="dt" sz="quarter" idx="1"/>
          </p:nvPr>
        </p:nvSpPr>
        <p:spPr bwMode="auto">
          <a:xfrm>
            <a:off x="5268913" y="0"/>
            <a:ext cx="4027487" cy="3508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b="0">
                <a:latin typeface="Times New Roman" pitchFamily="18" charset="0"/>
              </a:defRPr>
            </a:lvl1pPr>
          </a:lstStyle>
          <a:p>
            <a:pPr>
              <a:defRPr/>
            </a:pPr>
            <a:endParaRPr lang="en-US"/>
          </a:p>
        </p:txBody>
      </p:sp>
      <p:sp>
        <p:nvSpPr>
          <p:cNvPr id="57348" name="Rectangle 4"/>
          <p:cNvSpPr>
            <a:spLocks noGrp="1" noChangeArrowheads="1"/>
          </p:cNvSpPr>
          <p:nvPr>
            <p:ph type="ftr" sz="quarter" idx="2"/>
          </p:nvPr>
        </p:nvSpPr>
        <p:spPr bwMode="auto">
          <a:xfrm>
            <a:off x="0" y="6659563"/>
            <a:ext cx="4029075" cy="3508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b="0">
                <a:latin typeface="Times New Roman" pitchFamily="18" charset="0"/>
              </a:defRPr>
            </a:lvl1pPr>
          </a:lstStyle>
          <a:p>
            <a:pPr>
              <a:defRPr/>
            </a:pPr>
            <a:endParaRPr lang="en-US"/>
          </a:p>
        </p:txBody>
      </p:sp>
      <p:sp>
        <p:nvSpPr>
          <p:cNvPr id="57349" name="Rectangle 5"/>
          <p:cNvSpPr>
            <a:spLocks noGrp="1" noChangeArrowheads="1"/>
          </p:cNvSpPr>
          <p:nvPr>
            <p:ph type="sldNum" sz="quarter" idx="3"/>
          </p:nvPr>
        </p:nvSpPr>
        <p:spPr bwMode="auto">
          <a:xfrm>
            <a:off x="5268913" y="6659563"/>
            <a:ext cx="4027487" cy="35083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b="0">
                <a:latin typeface="Times New Roman" pitchFamily="18" charset="0"/>
              </a:defRPr>
            </a:lvl1pPr>
          </a:lstStyle>
          <a:p>
            <a:pPr>
              <a:defRPr/>
            </a:pPr>
            <a:fld id="{67EB2300-8A6A-4BA1-8D8C-FE35CF7CB7A1}" type="slidenum">
              <a:rPr lang="en-US"/>
              <a:pPr>
                <a:defRPr/>
              </a:pPr>
              <a:t>‹#›</a:t>
            </a:fld>
            <a:endParaRPr lang="en-US"/>
          </a:p>
        </p:txBody>
      </p:sp>
    </p:spTree>
    <p:extLst>
      <p:ext uri="{BB962C8B-B14F-4D97-AF65-F5344CB8AC3E}">
        <p14:creationId xmlns:p14="http://schemas.microsoft.com/office/powerpoint/2010/main" val="225038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Times New Roman" pitchFamily="18" charset="0"/>
              </a:defRPr>
            </a:lvl1pPr>
          </a:lstStyle>
          <a:p>
            <a:pPr>
              <a:defRPr/>
            </a:pPr>
            <a:endParaRPr lang="en-US"/>
          </a:p>
        </p:txBody>
      </p:sp>
      <p:sp>
        <p:nvSpPr>
          <p:cNvPr id="132099" name="Rectangle 3"/>
          <p:cNvSpPr>
            <a:spLocks noGrp="1" noChangeArrowheads="1"/>
          </p:cNvSpPr>
          <p:nvPr>
            <p:ph type="dt" idx="1"/>
          </p:nvPr>
        </p:nvSpPr>
        <p:spPr bwMode="auto">
          <a:xfrm>
            <a:off x="5265738" y="0"/>
            <a:ext cx="4029075" cy="350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atin typeface="Times New Roman" pitchFamily="18" charset="0"/>
              </a:defRPr>
            </a:lvl1pPr>
          </a:lstStyle>
          <a:p>
            <a:pPr>
              <a:defRPr/>
            </a:pPr>
            <a:endParaRPr lang="en-US"/>
          </a:p>
        </p:txBody>
      </p:sp>
      <p:sp>
        <p:nvSpPr>
          <p:cNvPr id="277508"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p:spPr>
      </p:sp>
      <p:sp>
        <p:nvSpPr>
          <p:cNvPr id="132101" name="Rectangle 5"/>
          <p:cNvSpPr>
            <a:spLocks noGrp="1" noChangeArrowheads="1"/>
          </p:cNvSpPr>
          <p:nvPr>
            <p:ph type="body" sz="quarter" idx="3"/>
          </p:nvPr>
        </p:nvSpPr>
        <p:spPr bwMode="auto">
          <a:xfrm>
            <a:off x="930275" y="3330575"/>
            <a:ext cx="7437438" cy="3154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2102" name="Rectangle 6"/>
          <p:cNvSpPr>
            <a:spLocks noGrp="1" noChangeArrowheads="1"/>
          </p:cNvSpPr>
          <p:nvPr>
            <p:ph type="ftr" sz="quarter" idx="4"/>
          </p:nvPr>
        </p:nvSpPr>
        <p:spPr bwMode="auto">
          <a:xfrm>
            <a:off x="0"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atin typeface="Times New Roman" pitchFamily="18" charset="0"/>
              </a:defRPr>
            </a:lvl1pPr>
          </a:lstStyle>
          <a:p>
            <a:pPr>
              <a:defRPr/>
            </a:pPr>
            <a:endParaRPr lang="en-US"/>
          </a:p>
        </p:txBody>
      </p:sp>
      <p:sp>
        <p:nvSpPr>
          <p:cNvPr id="132103" name="Rectangle 7"/>
          <p:cNvSpPr>
            <a:spLocks noGrp="1" noChangeArrowheads="1"/>
          </p:cNvSpPr>
          <p:nvPr>
            <p:ph type="sldNum" sz="quarter" idx="5"/>
          </p:nvPr>
        </p:nvSpPr>
        <p:spPr bwMode="auto">
          <a:xfrm>
            <a:off x="5265738" y="6657975"/>
            <a:ext cx="4029075" cy="3508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itchFamily="18" charset="0"/>
              </a:defRPr>
            </a:lvl1pPr>
          </a:lstStyle>
          <a:p>
            <a:pPr>
              <a:defRPr/>
            </a:pPr>
            <a:fld id="{82ADF527-1118-42CE-B3E1-7116173D3923}" type="slidenum">
              <a:rPr lang="en-US"/>
              <a:pPr>
                <a:defRPr/>
              </a:pPr>
              <a:t>‹#›</a:t>
            </a:fld>
            <a:endParaRPr lang="en-US"/>
          </a:p>
        </p:txBody>
      </p:sp>
    </p:spTree>
    <p:extLst>
      <p:ext uri="{BB962C8B-B14F-4D97-AF65-F5344CB8AC3E}">
        <p14:creationId xmlns:p14="http://schemas.microsoft.com/office/powerpoint/2010/main" val="3377038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p:spPr>
        <p:txBody>
          <a:bodyPr/>
          <a:lstStyle/>
          <a:p>
            <a:fld id="{FF8B8C27-9015-40D9-BAC9-F467628DCA7E}" type="slidenum">
              <a:rPr lang="en-US" smtClean="0"/>
              <a:pPr/>
              <a:t>1</a:t>
            </a:fld>
            <a:endParaRPr lang="en-US"/>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543084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73E74479-07A0-4641-8A61-1717B9F1A6A7}" type="slidenum">
              <a:rPr lang="en-US" sz="1200" b="0">
                <a:latin typeface="Times New Roman" charset="0"/>
              </a:rPr>
              <a:pPr eaLnBrk="1" hangingPunct="1"/>
              <a:t>11</a:t>
            </a:fld>
            <a:endParaRPr lang="en-US" sz="1200" b="0">
              <a:latin typeface="Times New Roman" charset="0"/>
            </a:endParaRPr>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346925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FC03BD7B-0FCC-0A48-B63B-4FE0D1DE97A9}" type="slidenum">
              <a:rPr lang="en-US" sz="1200" b="0">
                <a:latin typeface="Times New Roman" charset="0"/>
              </a:rPr>
              <a:pPr eaLnBrk="1" hangingPunct="1"/>
              <a:t>2</a:t>
            </a:fld>
            <a:endParaRPr lang="en-US" sz="1200" b="0">
              <a:latin typeface="Times New Roman" charset="0"/>
            </a:endParaRPr>
          </a:p>
        </p:txBody>
      </p:sp>
      <p:sp>
        <p:nvSpPr>
          <p:cNvPr id="20482" name="Rectangle 2"/>
          <p:cNvSpPr>
            <a:spLocks noGrp="1" noRot="1" noChangeAspect="1" noChangeArrowheads="1" noTextEdit="1"/>
          </p:cNvSpPr>
          <p:nvPr>
            <p:ph type="sldImg"/>
          </p:nvPr>
        </p:nvSpPr>
        <p:spPr>
          <a:xfrm>
            <a:off x="1154113" y="692150"/>
            <a:ext cx="4554537" cy="3416300"/>
          </a:xfrm>
          <a:ln w="12700" cap="flat">
            <a:solidFill>
              <a:schemeClr val="tx1"/>
            </a:solidFill>
          </a:ln>
        </p:spPr>
      </p:sp>
      <p:sp>
        <p:nvSpPr>
          <p:cNvPr id="20483"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3556" tIns="46778" rIns="93556" bIns="46778"/>
          <a:lstStyle/>
          <a:p>
            <a:pPr eaLnBrk="1" hangingPunct="1"/>
            <a:endParaRPr lang="en-US">
              <a:latin typeface="Times New Roman" charset="0"/>
            </a:endParaRPr>
          </a:p>
        </p:txBody>
      </p:sp>
    </p:spTree>
    <p:extLst>
      <p:ext uri="{BB962C8B-B14F-4D97-AF65-F5344CB8AC3E}">
        <p14:creationId xmlns:p14="http://schemas.microsoft.com/office/powerpoint/2010/main" val="401355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E54C0D39-C183-6342-A1D6-E80E50E25588}" type="slidenum">
              <a:rPr lang="en-US" sz="1200" b="0">
                <a:latin typeface="Times New Roman" charset="0"/>
              </a:rPr>
              <a:pPr eaLnBrk="1" hangingPunct="1"/>
              <a:t>3</a:t>
            </a:fld>
            <a:endParaRPr lang="en-US" sz="1200" b="0">
              <a:latin typeface="Times New Roman" charset="0"/>
            </a:endParaRPr>
          </a:p>
        </p:txBody>
      </p:sp>
      <p:sp>
        <p:nvSpPr>
          <p:cNvPr id="22530" name="Rectangle 2"/>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1" name="Rectangle 3"/>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2532" name="Rectangle 4"/>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3" name="Rectangle 5"/>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4" name="Rectangle 6"/>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5" name="Rectangle 7"/>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2536" name="Rectangle 8"/>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7" name="Rectangle 9"/>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2538" name="Rectangle 10"/>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3810" tIns="46906" rIns="93810" bIns="46906"/>
          <a:lstStyle/>
          <a:p>
            <a:pPr eaLnBrk="1" hangingPunct="1"/>
            <a:endParaRPr lang="en-US">
              <a:latin typeface="Times New Roman" charset="0"/>
            </a:endParaRPr>
          </a:p>
        </p:txBody>
      </p:sp>
      <p:sp>
        <p:nvSpPr>
          <p:cNvPr id="22539" name="Rectangle 11"/>
          <p:cNvSpPr>
            <a:spLocks noGrp="1" noRot="1" noChangeAspect="1" noChangeArrowheads="1" noTextEdit="1"/>
          </p:cNvSpPr>
          <p:nvPr>
            <p:ph type="sldImg"/>
          </p:nvPr>
        </p:nvSpPr>
        <p:spPr>
          <a:xfrm>
            <a:off x="1152525" y="692150"/>
            <a:ext cx="4554538" cy="3416300"/>
          </a:xfrm>
          <a:ln w="12700" cap="flat">
            <a:solidFill>
              <a:schemeClr val="tx1"/>
            </a:solidFill>
          </a:ln>
        </p:spPr>
      </p:sp>
    </p:spTree>
    <p:extLst>
      <p:ext uri="{BB962C8B-B14F-4D97-AF65-F5344CB8AC3E}">
        <p14:creationId xmlns:p14="http://schemas.microsoft.com/office/powerpoint/2010/main" val="17987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B9BC032E-D1F6-D145-BA95-43E983DCF1D7}" type="slidenum">
              <a:rPr lang="en-US" sz="1200" b="0">
                <a:latin typeface="Times New Roman" charset="0"/>
              </a:rPr>
              <a:pPr eaLnBrk="1" hangingPunct="1"/>
              <a:t>4</a:t>
            </a:fld>
            <a:endParaRPr lang="en-US" sz="1200" b="0">
              <a:latin typeface="Times New Roman" charset="0"/>
            </a:endParaRPr>
          </a:p>
        </p:txBody>
      </p:sp>
      <p:sp>
        <p:nvSpPr>
          <p:cNvPr id="24578" name="Rectangle 2"/>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79" name="Rectangle 3"/>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0" name="Rectangle 4"/>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1" name="Rectangle 5"/>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2" name="Rectangle 6"/>
          <p:cNvSpPr>
            <a:spLocks noChangeArrowheads="1"/>
          </p:cNvSpPr>
          <p:nvPr/>
        </p:nvSpPr>
        <p:spPr bwMode="auto">
          <a:xfrm>
            <a:off x="3886903" y="0"/>
            <a:ext cx="2971097"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3" name="Rectangle 7"/>
          <p:cNvSpPr>
            <a:spLocks noChangeArrowheads="1"/>
          </p:cNvSpPr>
          <p:nvPr/>
        </p:nvSpPr>
        <p:spPr bwMode="auto">
          <a:xfrm>
            <a:off x="3886903" y="8686387"/>
            <a:ext cx="2971097"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19408" tIns="0" rIns="19408" bIns="0" anchor="b"/>
          <a:lstStyle/>
          <a:p>
            <a:pPr algn="r" defTabSz="931863" eaLnBrk="0" hangingPunct="0"/>
            <a:r>
              <a:rPr lang="en-US" sz="1100" b="0" i="1">
                <a:latin typeface="Times New Roman" charset="0"/>
              </a:rPr>
              <a:t>3</a:t>
            </a:r>
          </a:p>
        </p:txBody>
      </p:sp>
      <p:sp>
        <p:nvSpPr>
          <p:cNvPr id="24584" name="Rectangle 8"/>
          <p:cNvSpPr>
            <a:spLocks noChangeArrowheads="1"/>
          </p:cNvSpPr>
          <p:nvPr/>
        </p:nvSpPr>
        <p:spPr bwMode="auto">
          <a:xfrm>
            <a:off x="0" y="8686387"/>
            <a:ext cx="2971098" cy="457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5" name="Rectangle 9"/>
          <p:cNvSpPr>
            <a:spLocks noChangeArrowheads="1"/>
          </p:cNvSpPr>
          <p:nvPr/>
        </p:nvSpPr>
        <p:spPr bwMode="auto">
          <a:xfrm>
            <a:off x="0" y="0"/>
            <a:ext cx="2971098" cy="45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4586" name="Rectangle 10"/>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3810" tIns="46906" rIns="93810" bIns="46906"/>
          <a:lstStyle/>
          <a:p>
            <a:pPr eaLnBrk="1" hangingPunct="1"/>
            <a:endParaRPr lang="en-US">
              <a:latin typeface="Times New Roman" charset="0"/>
            </a:endParaRPr>
          </a:p>
        </p:txBody>
      </p:sp>
      <p:sp>
        <p:nvSpPr>
          <p:cNvPr id="24587" name="Rectangle 11"/>
          <p:cNvSpPr>
            <a:spLocks noGrp="1" noRot="1" noChangeAspect="1" noChangeArrowheads="1" noTextEdit="1"/>
          </p:cNvSpPr>
          <p:nvPr>
            <p:ph type="sldImg"/>
          </p:nvPr>
        </p:nvSpPr>
        <p:spPr>
          <a:xfrm>
            <a:off x="1152525" y="692150"/>
            <a:ext cx="4554538" cy="3416300"/>
          </a:xfrm>
          <a:ln w="12700" cap="flat">
            <a:solidFill>
              <a:schemeClr val="tx1"/>
            </a:solidFill>
          </a:ln>
        </p:spPr>
      </p:sp>
    </p:spTree>
    <p:extLst>
      <p:ext uri="{BB962C8B-B14F-4D97-AF65-F5344CB8AC3E}">
        <p14:creationId xmlns:p14="http://schemas.microsoft.com/office/powerpoint/2010/main" val="3032522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BD6741FC-6392-6545-B349-F6C78C927F1D}" type="slidenum">
              <a:rPr lang="en-US" b="0">
                <a:latin typeface="Times New Roman" charset="0"/>
              </a:rPr>
              <a:pPr eaLnBrk="1" hangingPunct="1"/>
              <a:t>5</a:t>
            </a:fld>
            <a:endParaRPr lang="en-US" b="0">
              <a:latin typeface="Times New Roman" charset="0"/>
            </a:endParaRPr>
          </a:p>
        </p:txBody>
      </p:sp>
      <p:sp>
        <p:nvSpPr>
          <p:cNvPr id="51203" name="Rectangle 2"/>
          <p:cNvSpPr>
            <a:spLocks noGrp="1" noRot="1" noChangeAspect="1" noChangeArrowheads="1" noTextEdit="1"/>
          </p:cNvSpPr>
          <p:nvPr>
            <p:ph type="sldImg"/>
          </p:nvPr>
        </p:nvSpPr>
        <p:spPr>
          <a:xfrm>
            <a:off x="1152525" y="692150"/>
            <a:ext cx="4552950" cy="3416300"/>
          </a:xfrm>
          <a:ln/>
        </p:spPr>
      </p:sp>
      <p:sp>
        <p:nvSpPr>
          <p:cNvPr id="51204" name="Rectangle 3"/>
          <p:cNvSpPr>
            <a:spLocks noGrp="1" noChangeArrowheads="1"/>
          </p:cNvSpPr>
          <p:nvPr>
            <p:ph type="body" idx="1"/>
          </p:nvPr>
        </p:nvSpPr>
        <p:spPr>
          <a:xfrm>
            <a:off x="913463" y="4344229"/>
            <a:ext cx="5031074" cy="411438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2026632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8C093260-D280-5D40-8D45-C2DBE6723415}" type="slidenum">
              <a:rPr lang="en-US" sz="1200" b="0">
                <a:latin typeface="Times New Roman" charset="0"/>
              </a:rPr>
              <a:pPr eaLnBrk="1" hangingPunct="1"/>
              <a:t>6</a:t>
            </a:fld>
            <a:endParaRPr lang="en-US" sz="1200" b="0">
              <a:latin typeface="Times New Roman" charset="0"/>
            </a:endParaRPr>
          </a:p>
        </p:txBody>
      </p:sp>
      <p:sp>
        <p:nvSpPr>
          <p:cNvPr id="57346" name="Rectangle 2"/>
          <p:cNvSpPr>
            <a:spLocks noGrp="1" noRot="1" noChangeAspect="1" noChangeArrowheads="1" noTextEdit="1"/>
          </p:cNvSpPr>
          <p:nvPr>
            <p:ph type="sldImg"/>
          </p:nvPr>
        </p:nvSpPr>
        <p:spPr>
          <a:xfrm>
            <a:off x="2905125" y="530225"/>
            <a:ext cx="3492500" cy="2619375"/>
          </a:xfrm>
          <a:ln w="12700" cap="flat">
            <a:solidFill>
              <a:schemeClr val="tx1"/>
            </a:solidFill>
          </a:ln>
        </p:spPr>
      </p:sp>
      <p:sp>
        <p:nvSpPr>
          <p:cNvPr id="57347" name="Rectangle 3"/>
          <p:cNvSpPr>
            <a:spLocks noGrp="1" noChangeArrowheads="1"/>
          </p:cNvSpPr>
          <p:nvPr>
            <p:ph type="body" idx="1"/>
          </p:nvPr>
        </p:nvSpPr>
        <p:spPr>
          <a:xfrm>
            <a:off x="1238250" y="3330575"/>
            <a:ext cx="6819900" cy="3154363"/>
          </a:xfrm>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3556" tIns="46778" rIns="93556" bIns="46778"/>
          <a:lstStyle/>
          <a:p>
            <a:pPr eaLnBrk="1" hangingPunct="1"/>
            <a:endParaRPr lang="en-US">
              <a:latin typeface="Times New Roman" charset="0"/>
            </a:endParaRPr>
          </a:p>
        </p:txBody>
      </p:sp>
    </p:spTree>
    <p:extLst>
      <p:ext uri="{BB962C8B-B14F-4D97-AF65-F5344CB8AC3E}">
        <p14:creationId xmlns:p14="http://schemas.microsoft.com/office/powerpoint/2010/main" val="1021480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a:ln/>
        </p:spPr>
      </p:sp>
      <p:sp>
        <p:nvSpPr>
          <p:cNvPr id="6758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6758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44729438-2FBA-A940-AFC7-8125199EEA81}" type="slidenum">
              <a:rPr lang="en-US" sz="1200" b="0">
                <a:latin typeface="Times New Roman" charset="0"/>
              </a:rPr>
              <a:pPr eaLnBrk="1" hangingPunct="1"/>
              <a:t>7</a:t>
            </a:fld>
            <a:endParaRPr lang="en-US" sz="1200" b="0">
              <a:latin typeface="Times New Roman" charset="0"/>
            </a:endParaRPr>
          </a:p>
        </p:txBody>
      </p:sp>
    </p:spTree>
    <p:extLst>
      <p:ext uri="{BB962C8B-B14F-4D97-AF65-F5344CB8AC3E}">
        <p14:creationId xmlns:p14="http://schemas.microsoft.com/office/powerpoint/2010/main" val="472870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426FF75E-2F3E-664B-9AFB-323B7FBDFB4F}" type="slidenum">
              <a:rPr lang="en-US" b="0">
                <a:latin typeface="Times New Roman" charset="0"/>
              </a:rPr>
              <a:pPr eaLnBrk="1" hangingPunct="1"/>
              <a:t>8</a:t>
            </a:fld>
            <a:endParaRPr lang="en-US" b="0">
              <a:latin typeface="Times New Roman"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en-US">
              <a:latin typeface="Times New Roman" charset="0"/>
            </a:endParaRPr>
          </a:p>
        </p:txBody>
      </p:sp>
    </p:spTree>
    <p:extLst>
      <p:ext uri="{BB962C8B-B14F-4D97-AF65-F5344CB8AC3E}">
        <p14:creationId xmlns:p14="http://schemas.microsoft.com/office/powerpoint/2010/main" val="19518707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
        <p:nvSpPr>
          <p:cNvPr id="6963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35440C4-620A-8045-BC16-9205AC78E4FB}" type="slidenum">
              <a:rPr lang="en-US" sz="1200" b="0">
                <a:latin typeface="Times New Roman" charset="0"/>
              </a:rPr>
              <a:pPr eaLnBrk="1" hangingPunct="1"/>
              <a:t>9</a:t>
            </a:fld>
            <a:endParaRPr lang="en-US" sz="1200" b="0">
              <a:latin typeface="Times New Roman" charset="0"/>
            </a:endParaRPr>
          </a:p>
        </p:txBody>
      </p:sp>
    </p:spTree>
    <p:extLst>
      <p:ext uri="{BB962C8B-B14F-4D97-AF65-F5344CB8AC3E}">
        <p14:creationId xmlns:p14="http://schemas.microsoft.com/office/powerpoint/2010/main" val="3227207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CEF8B1-2757-4467-9B6F-C5BF0ED4BB9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EA3773-3022-410A-A431-87F7E9B8551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8079E5-5D40-4801-BC84-1EDEE2FE816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D0A994-9ED1-453D-B92F-23F120E8BE7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17353D5-5AEE-41FD-B305-42705883AB8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F71B7-DEE9-4CBB-A0EB-58DB03CD773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C29C45-284E-479D-9416-5F3E27A7CDFC}"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1C6284B6-4C7D-4E76-A5E8-3DD28B22377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F468D17-B40B-420D-BB94-32EC6CC10CC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564D9D-38AD-4D32-A802-7F9E5541B4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A831CD-AC03-426A-9E74-94AF6EA685E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9211AB-7BC2-4433-BB64-767FC2457FC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67813B4-C5C8-42A2-8CD1-1F37B06AA26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C01ABF9-E654-43E8-BD98-865D43B194D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E60F5D-8947-4889-836E-884728F91EF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259098-6C34-456D-8955-BBC3309836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01A0A1B-F4D1-43C2-859A-E9317F3EE23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27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75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2375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p>
        </p:txBody>
      </p:sp>
      <p:sp>
        <p:nvSpPr>
          <p:cNvPr id="2375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C631C332-980B-41C9-BAD7-F44F060FE1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p>
            <a:fld id="{89D50DAA-3F48-4D3A-813C-0320A471A235}" type="slidenum">
              <a:rPr lang="en-US" smtClean="0"/>
              <a:pPr/>
              <a:t>1</a:t>
            </a:fld>
            <a:endParaRPr lang="en-US"/>
          </a:p>
        </p:txBody>
      </p:sp>
      <p:sp>
        <p:nvSpPr>
          <p:cNvPr id="33795" name="Rectangle 2"/>
          <p:cNvSpPr>
            <a:spLocks noGrp="1" noChangeArrowheads="1"/>
          </p:cNvSpPr>
          <p:nvPr>
            <p:ph type="title"/>
          </p:nvPr>
        </p:nvSpPr>
        <p:spPr>
          <a:xfrm>
            <a:off x="457200" y="2209800"/>
            <a:ext cx="8229600" cy="1143000"/>
          </a:xfrm>
        </p:spPr>
        <p:txBody>
          <a:bodyPr/>
          <a:lstStyle/>
          <a:p>
            <a:pPr eaLnBrk="1" hangingPunct="1"/>
            <a:r>
              <a:rPr lang="en-US" sz="4000" b="1" dirty="0"/>
              <a:t>#ETD19</a:t>
            </a:r>
            <a:br>
              <a:rPr lang="en-US" sz="4000" b="1" dirty="0"/>
            </a:br>
            <a:r>
              <a:rPr lang="en-US" sz="2400" b="1" dirty="0"/>
              <a:t>(Porto, Portugal – 6 November 2019)</a:t>
            </a:r>
            <a:br>
              <a:rPr lang="en-US" sz="2400" b="1" dirty="0"/>
            </a:br>
            <a:br>
              <a:rPr lang="en-US" sz="2400" b="1" dirty="0"/>
            </a:br>
            <a:br>
              <a:rPr lang="en-US" sz="2400" b="1" dirty="0"/>
            </a:br>
            <a:r>
              <a:rPr lang="en-US" sz="2400" b="1" dirty="0"/>
              <a:t>Welcome to the</a:t>
            </a:r>
            <a:br>
              <a:rPr lang="en-US" sz="2400" b="1" dirty="0"/>
            </a:br>
            <a:r>
              <a:rPr lang="en-US" sz="3200" b="1" dirty="0"/>
              <a:t>22</a:t>
            </a:r>
            <a:r>
              <a:rPr lang="en-US" sz="3200" b="1" baseline="30000" dirty="0"/>
              <a:t>nd</a:t>
            </a:r>
            <a:r>
              <a:rPr lang="en-US" sz="3200" b="1" dirty="0"/>
              <a:t> International Symposium on ETDs</a:t>
            </a:r>
            <a:br>
              <a:rPr lang="en-US" sz="3200" b="1" dirty="0"/>
            </a:br>
            <a:br>
              <a:rPr lang="en-US" sz="3200" b="1" dirty="0"/>
            </a:br>
            <a:br>
              <a:rPr lang="en-US" sz="3200" dirty="0"/>
            </a:br>
            <a:r>
              <a:rPr lang="en-US" sz="3200" dirty="0"/>
              <a:t>Edward A. Fox</a:t>
            </a:r>
            <a:br>
              <a:rPr lang="en-US" sz="3200" dirty="0"/>
            </a:br>
            <a:r>
              <a:rPr lang="en-US" sz="3200" dirty="0"/>
              <a:t>Exec. Director, Chairman of Board, NDLTD</a:t>
            </a:r>
            <a:br>
              <a:rPr lang="en-US" sz="3200" dirty="0"/>
            </a:br>
            <a:br>
              <a:rPr lang="en-US" sz="3200" dirty="0"/>
            </a:br>
            <a:endParaRPr lang="en-US" sz="3200" dirty="0"/>
          </a:p>
        </p:txBody>
      </p:sp>
      <p:sp>
        <p:nvSpPr>
          <p:cNvPr id="8" name="Rectangle 3"/>
          <p:cNvSpPr txBox="1">
            <a:spLocks noChangeArrowheads="1"/>
          </p:cNvSpPr>
          <p:nvPr/>
        </p:nvSpPr>
        <p:spPr bwMode="auto">
          <a:xfrm>
            <a:off x="457200" y="4862513"/>
            <a:ext cx="8382000" cy="1858962"/>
          </a:xfrm>
          <a:prstGeom prst="rect">
            <a:avLst/>
          </a:prstGeom>
          <a:noFill/>
          <a:ln w="9525">
            <a:noFill/>
            <a:miter lim="800000"/>
            <a:headEnd/>
            <a:tailEnd/>
          </a:ln>
          <a:effectLst/>
        </p:spPr>
        <p:txBody>
          <a:bodyPr/>
          <a:lstStyle/>
          <a:p>
            <a:pPr marL="342900" indent="-342900">
              <a:spcBef>
                <a:spcPct val="20000"/>
              </a:spcBef>
              <a:buFontTx/>
              <a:buChar char="•"/>
              <a:defRPr/>
            </a:pPr>
            <a:r>
              <a:rPr lang="en-US" sz="3200" b="0" kern="0" dirty="0" err="1">
                <a:latin typeface="+mn-lt"/>
              </a:rPr>
              <a:t>fox@vt.edu</a:t>
            </a:r>
            <a:r>
              <a:rPr lang="en-US" sz="3200" b="0" kern="0" dirty="0">
                <a:latin typeface="+mn-lt"/>
              </a:rPr>
              <a:t>    http://</a:t>
            </a:r>
            <a:r>
              <a:rPr lang="en-US" sz="3200" b="0" kern="0" dirty="0" err="1">
                <a:latin typeface="+mn-lt"/>
              </a:rPr>
              <a:t>fox.cs.vt.edu</a:t>
            </a:r>
            <a:endParaRPr lang="en-US" sz="3200" b="0" kern="0" dirty="0">
              <a:latin typeface="+mn-lt"/>
            </a:endParaRPr>
          </a:p>
          <a:p>
            <a:pPr marL="342900" indent="-342900">
              <a:spcBef>
                <a:spcPct val="20000"/>
              </a:spcBef>
              <a:buFontTx/>
              <a:buChar char="•"/>
              <a:defRPr/>
            </a:pPr>
            <a:r>
              <a:rPr lang="en-US" sz="3200" b="0" kern="0" dirty="0">
                <a:latin typeface="+mn-lt"/>
              </a:rPr>
              <a:t>Dept. of Computer Science, Virginia Tech</a:t>
            </a:r>
          </a:p>
          <a:p>
            <a:pPr marL="342900" indent="-342900">
              <a:spcBef>
                <a:spcPct val="20000"/>
              </a:spcBef>
              <a:buFontTx/>
              <a:buChar char="•"/>
              <a:defRPr/>
            </a:pPr>
            <a:r>
              <a:rPr lang="en-US" sz="3200" b="0" kern="0" dirty="0">
                <a:latin typeface="+mn-lt"/>
              </a:rPr>
              <a:t>Blacksburg, VA 24061 USA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Invitation:</a:t>
            </a:r>
            <a:br>
              <a:rPr lang="en-US" dirty="0"/>
            </a:br>
            <a:r>
              <a:rPr lang="en-US" sz="3600" dirty="0"/>
              <a:t>to extend your involvement in the global ETD community</a:t>
            </a:r>
          </a:p>
        </p:txBody>
      </p:sp>
      <p:sp>
        <p:nvSpPr>
          <p:cNvPr id="3" name="Content Placeholder 2"/>
          <p:cNvSpPr>
            <a:spLocks noGrp="1"/>
          </p:cNvSpPr>
          <p:nvPr>
            <p:ph idx="1"/>
          </p:nvPr>
        </p:nvSpPr>
        <p:spPr>
          <a:xfrm>
            <a:off x="468923" y="2057400"/>
            <a:ext cx="8458200" cy="4525963"/>
          </a:xfrm>
        </p:spPr>
        <p:txBody>
          <a:bodyPr/>
          <a:lstStyle/>
          <a:p>
            <a:r>
              <a:rPr lang="en-US" dirty="0"/>
              <a:t>You are invited to serve as an ambassador for NDLTD,  </a:t>
            </a:r>
          </a:p>
          <a:p>
            <a:pPr lvl="1"/>
            <a:r>
              <a:rPr lang="en-US" dirty="0"/>
              <a:t>to connect with those back home,</a:t>
            </a:r>
          </a:p>
          <a:p>
            <a:pPr lvl="1"/>
            <a:r>
              <a:rPr lang="en-US" dirty="0"/>
              <a:t>sharing about ETD 2019.</a:t>
            </a:r>
          </a:p>
          <a:p>
            <a:r>
              <a:rPr lang="en-US" dirty="0"/>
              <a:t>This week: </a:t>
            </a:r>
          </a:p>
          <a:p>
            <a:pPr lvl="1"/>
            <a:r>
              <a:rPr lang="en-US" dirty="0"/>
              <a:t>ask questions, </a:t>
            </a:r>
          </a:p>
          <a:p>
            <a:pPr lvl="1"/>
            <a:r>
              <a:rPr lang="en-US" dirty="0"/>
              <a:t>share your thoughts, and </a:t>
            </a:r>
          </a:p>
          <a:p>
            <a:pPr lvl="1"/>
            <a:r>
              <a:rPr lang="en-US" dirty="0"/>
              <a:t>help make both  ETD2019 and the ETD movement a greater success.</a:t>
            </a:r>
          </a:p>
        </p:txBody>
      </p:sp>
      <p:sp>
        <p:nvSpPr>
          <p:cNvPr id="4" name="Slide Number Placeholder 3"/>
          <p:cNvSpPr>
            <a:spLocks noGrp="1"/>
          </p:cNvSpPr>
          <p:nvPr>
            <p:ph type="sldNum" sz="quarter" idx="12"/>
          </p:nvPr>
        </p:nvSpPr>
        <p:spPr/>
        <p:txBody>
          <a:bodyPr/>
          <a:lstStyle/>
          <a:p>
            <a:pPr>
              <a:defRPr/>
            </a:pPr>
            <a:fld id="{B9B26CF7-87CD-9A49-8C43-697028DCB181}" type="slidenum">
              <a:rPr lang="en-US" smtClean="0"/>
              <a:pPr>
                <a:defRPr/>
              </a:pPr>
              <a:t>10</a:t>
            </a:fld>
            <a:endParaRPr lang="en-US"/>
          </a:p>
        </p:txBody>
      </p:sp>
    </p:spTree>
    <p:extLst>
      <p:ext uri="{BB962C8B-B14F-4D97-AF65-F5344CB8AC3E}">
        <p14:creationId xmlns:p14="http://schemas.microsoft.com/office/powerpoint/2010/main" val="149338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54A29E03-EBBE-4C40-98C4-6C0A497F0432}" type="slidenum">
              <a:rPr lang="en-US" sz="1400" b="0"/>
              <a:pPr eaLnBrk="1" hangingPunct="1"/>
              <a:t>11</a:t>
            </a:fld>
            <a:endParaRPr lang="en-US" sz="1400" b="0"/>
          </a:p>
        </p:txBody>
      </p:sp>
      <p:sp>
        <p:nvSpPr>
          <p:cNvPr id="89090" name="Rectangle 4"/>
          <p:cNvSpPr>
            <a:spLocks noGrp="1" noChangeArrowheads="1"/>
          </p:cNvSpPr>
          <p:nvPr>
            <p:ph type="ctrTitle"/>
          </p:nvPr>
        </p:nvSpPr>
        <p:spPr>
          <a:xfrm>
            <a:off x="533400" y="1143000"/>
            <a:ext cx="8077200" cy="1470025"/>
          </a:xfrm>
        </p:spPr>
        <p:txBody>
          <a:bodyPr>
            <a:normAutofit fontScale="90000"/>
          </a:bodyPr>
          <a:lstStyle/>
          <a:p>
            <a:pPr eaLnBrk="1" hangingPunct="1"/>
            <a:r>
              <a:rPr lang="en-US" sz="4000" dirty="0">
                <a:latin typeface="Arial" charset="0"/>
              </a:rPr>
              <a:t>Questions?</a:t>
            </a:r>
            <a:br>
              <a:rPr lang="en-US" sz="4000" dirty="0">
                <a:latin typeface="Arial" charset="0"/>
              </a:rPr>
            </a:br>
            <a:r>
              <a:rPr lang="en-US" sz="4000" dirty="0">
                <a:latin typeface="Arial" charset="0"/>
              </a:rPr>
              <a:t>Discussion?</a:t>
            </a:r>
            <a:br>
              <a:rPr lang="en-US" sz="4000" dirty="0">
                <a:latin typeface="Arial" charset="0"/>
              </a:rPr>
            </a:br>
            <a:r>
              <a:rPr lang="en-US" sz="4000" dirty="0">
                <a:latin typeface="Arial" charset="0"/>
              </a:rPr>
              <a:t>Recommendations?</a:t>
            </a:r>
            <a:br>
              <a:rPr lang="en-US" sz="4000" dirty="0">
                <a:latin typeface="Arial" charset="0"/>
              </a:rPr>
            </a:br>
            <a:br>
              <a:rPr lang="en-US" sz="4000" dirty="0">
                <a:latin typeface="Arial" charset="0"/>
              </a:rPr>
            </a:br>
            <a:r>
              <a:rPr lang="en-US" sz="4000" dirty="0">
                <a:latin typeface="Arial" charset="0"/>
              </a:rPr>
              <a:t>Chat with an</a:t>
            </a:r>
            <a:br>
              <a:rPr lang="en-US" sz="4000" dirty="0">
                <a:latin typeface="Arial" charset="0"/>
              </a:rPr>
            </a:br>
            <a:r>
              <a:rPr lang="en-US" sz="4000" dirty="0">
                <a:latin typeface="Arial" charset="0"/>
              </a:rPr>
              <a:t>NDLTD Board or Committee member!</a:t>
            </a:r>
          </a:p>
        </p:txBody>
      </p:sp>
      <p:sp>
        <p:nvSpPr>
          <p:cNvPr id="89091" name="Rectangle 5"/>
          <p:cNvSpPr>
            <a:spLocks noGrp="1" noChangeArrowheads="1"/>
          </p:cNvSpPr>
          <p:nvPr>
            <p:ph type="subTitle" idx="1"/>
          </p:nvPr>
        </p:nvSpPr>
        <p:spPr>
          <a:xfrm>
            <a:off x="1371600" y="3730624"/>
            <a:ext cx="6400800" cy="2974975"/>
          </a:xfrm>
        </p:spPr>
        <p:txBody>
          <a:bodyPr>
            <a:normAutofit fontScale="85000" lnSpcReduction="20000"/>
          </a:bodyPr>
          <a:lstStyle/>
          <a:p>
            <a:pPr eaLnBrk="1" hangingPunct="1"/>
            <a:endParaRPr lang="en-US" dirty="0">
              <a:latin typeface="Arial" charset="0"/>
            </a:endParaRPr>
          </a:p>
          <a:p>
            <a:pPr eaLnBrk="1" hangingPunct="1"/>
            <a:r>
              <a:rPr lang="en-US" dirty="0">
                <a:latin typeface="Arial" charset="0"/>
              </a:rPr>
              <a:t>Thank You!</a:t>
            </a:r>
          </a:p>
          <a:p>
            <a:pPr eaLnBrk="1" hangingPunct="1"/>
            <a:endParaRPr lang="en-US" dirty="0">
              <a:latin typeface="Arial" charset="0"/>
            </a:endParaRPr>
          </a:p>
          <a:p>
            <a:pPr eaLnBrk="1" hangingPunct="1"/>
            <a:r>
              <a:rPr lang="en-US" dirty="0" err="1">
                <a:latin typeface="Arial" charset="0"/>
              </a:rPr>
              <a:t>fox@vt.edu</a:t>
            </a:r>
            <a:r>
              <a:rPr lang="en-US" dirty="0">
                <a:latin typeface="Arial" charset="0"/>
              </a:rPr>
              <a:t> </a:t>
            </a:r>
          </a:p>
          <a:p>
            <a:pPr eaLnBrk="1" hangingPunct="1"/>
            <a:br>
              <a:rPr lang="en-US" dirty="0">
                <a:latin typeface="Arial" charset="0"/>
              </a:rPr>
            </a:br>
            <a:r>
              <a:rPr lang="en-US" dirty="0">
                <a:latin typeface="Arial" charset="0"/>
              </a:rPr>
              <a:t>http://</a:t>
            </a:r>
            <a:r>
              <a:rPr lang="en-US" dirty="0" err="1">
                <a:latin typeface="Arial" charset="0"/>
              </a:rPr>
              <a:t>fox.cs.vt.edu</a:t>
            </a:r>
            <a:r>
              <a:rPr lang="en-US" dirty="0">
                <a:latin typeface="Arial" charset="0"/>
              </a:rPr>
              <a:t>/talks/2019/20191106FoxETD2019welcome.pptx </a:t>
            </a:r>
          </a:p>
        </p:txBody>
      </p:sp>
    </p:spTree>
    <p:extLst>
      <p:ext uri="{BB962C8B-B14F-4D97-AF65-F5344CB8AC3E}">
        <p14:creationId xmlns:p14="http://schemas.microsoft.com/office/powerpoint/2010/main" val="1926405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457200" y="152400"/>
            <a:ext cx="8229600" cy="704850"/>
          </a:xfrm>
          <a:noFill/>
        </p:spPr>
        <p:txBody>
          <a:bodyPr lIns="92075" tIns="46038" rIns="92075" bIns="46038" anchor="b">
            <a:normAutofit fontScale="90000"/>
          </a:bodyPr>
          <a:lstStyle/>
          <a:p>
            <a:pPr eaLnBrk="1" hangingPunct="1"/>
            <a:r>
              <a:rPr lang="en-US" sz="5400" b="1" dirty="0">
                <a:latin typeface="Arial" charset="0"/>
              </a:rPr>
              <a:t>Acknowledgments</a:t>
            </a:r>
            <a:r>
              <a:rPr lang="en-US" dirty="0">
                <a:latin typeface="Arial" charset="0"/>
              </a:rPr>
              <a:t> </a:t>
            </a:r>
            <a:endParaRPr lang="en-US" sz="6600" dirty="0">
              <a:solidFill>
                <a:srgbClr val="FF3300"/>
              </a:solidFill>
              <a:latin typeface="Arial" charset="0"/>
            </a:endParaRPr>
          </a:p>
        </p:txBody>
      </p:sp>
      <p:sp>
        <p:nvSpPr>
          <p:cNvPr id="19458" name="Rectangle 3"/>
          <p:cNvSpPr>
            <a:spLocks noGrp="1" noChangeArrowheads="1"/>
          </p:cNvSpPr>
          <p:nvPr>
            <p:ph type="body" idx="1"/>
          </p:nvPr>
        </p:nvSpPr>
        <p:spPr>
          <a:xfrm>
            <a:off x="228600" y="1143000"/>
            <a:ext cx="8915400" cy="5715000"/>
          </a:xfrm>
          <a:noFill/>
        </p:spPr>
        <p:txBody>
          <a:bodyPr lIns="92075" tIns="46038" rIns="92075" bIns="46038">
            <a:normAutofit fontScale="85000" lnSpcReduction="20000"/>
          </a:bodyPr>
          <a:lstStyle/>
          <a:p>
            <a:pPr eaLnBrk="1" hangingPunct="1">
              <a:spcBef>
                <a:spcPct val="40000"/>
              </a:spcBef>
            </a:pPr>
            <a:r>
              <a:rPr lang="en-US" sz="4000" dirty="0">
                <a:latin typeface="Arial" charset="0"/>
              </a:rPr>
              <a:t>Family, mentors, teachers, students</a:t>
            </a:r>
          </a:p>
          <a:p>
            <a:pPr eaLnBrk="1" hangingPunct="1">
              <a:spcBef>
                <a:spcPct val="40000"/>
              </a:spcBef>
            </a:pPr>
            <a:endParaRPr lang="en-US" sz="4000" dirty="0">
              <a:latin typeface="Arial" charset="0"/>
            </a:endParaRPr>
          </a:p>
          <a:p>
            <a:pPr eaLnBrk="1" hangingPunct="1">
              <a:spcBef>
                <a:spcPct val="40000"/>
              </a:spcBef>
            </a:pPr>
            <a:r>
              <a:rPr lang="en-US" sz="4000" dirty="0">
                <a:latin typeface="Arial" charset="0"/>
              </a:rPr>
              <a:t>All those working with ETDs</a:t>
            </a:r>
          </a:p>
          <a:p>
            <a:pPr eaLnBrk="1" hangingPunct="1">
              <a:spcBef>
                <a:spcPct val="40000"/>
              </a:spcBef>
            </a:pPr>
            <a:r>
              <a:rPr lang="en-US" sz="4000" dirty="0">
                <a:latin typeface="Arial" charset="0"/>
              </a:rPr>
              <a:t>NDLTD, Members, Board, Committees, Working Groups</a:t>
            </a:r>
          </a:p>
          <a:p>
            <a:pPr eaLnBrk="1" hangingPunct="1">
              <a:spcBef>
                <a:spcPct val="40000"/>
              </a:spcBef>
            </a:pPr>
            <a:endParaRPr lang="en-US" sz="4000" dirty="0">
              <a:latin typeface="Arial" charset="0"/>
            </a:endParaRPr>
          </a:p>
          <a:p>
            <a:pPr eaLnBrk="1" hangingPunct="1">
              <a:spcBef>
                <a:spcPct val="40000"/>
              </a:spcBef>
            </a:pPr>
            <a:r>
              <a:rPr lang="en-US" sz="4000" dirty="0">
                <a:latin typeface="Arial" charset="0"/>
              </a:rPr>
              <a:t>ETD 2019 Conference Team</a:t>
            </a:r>
          </a:p>
          <a:p>
            <a:pPr eaLnBrk="1" hangingPunct="1">
              <a:spcBef>
                <a:spcPct val="40000"/>
              </a:spcBef>
            </a:pPr>
            <a:r>
              <a:rPr lang="en-US" sz="4000" dirty="0">
                <a:latin typeface="Arial" charset="0"/>
              </a:rPr>
              <a:t>Presenters, Attendees, Sponsors</a:t>
            </a:r>
          </a:p>
          <a:p>
            <a:pPr eaLnBrk="1" hangingPunct="1">
              <a:spcBef>
                <a:spcPct val="40000"/>
              </a:spcBef>
            </a:pPr>
            <a:r>
              <a:rPr lang="en-US" sz="4000" dirty="0" err="1"/>
              <a:t>Universidade</a:t>
            </a:r>
            <a:r>
              <a:rPr lang="en-US" sz="4000" dirty="0"/>
              <a:t> </a:t>
            </a:r>
            <a:r>
              <a:rPr lang="en-US" sz="4000" dirty="0" err="1"/>
              <a:t>Portucalense</a:t>
            </a:r>
            <a:r>
              <a:rPr lang="en-US" sz="4000" dirty="0"/>
              <a:t> Library</a:t>
            </a:r>
            <a:endParaRPr lang="en-US" sz="4000" dirty="0">
              <a:latin typeface="Arial" charset="0"/>
            </a:endParaRPr>
          </a:p>
        </p:txBody>
      </p:sp>
    </p:spTree>
    <p:extLst>
      <p:ext uri="{BB962C8B-B14F-4D97-AF65-F5344CB8AC3E}">
        <p14:creationId xmlns:p14="http://schemas.microsoft.com/office/powerpoint/2010/main" val="391085072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0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07" name="Rectangle 4"/>
          <p:cNvSpPr>
            <a:spLocks noChangeArrowheads="1"/>
          </p:cNvSpPr>
          <p:nvPr/>
        </p:nvSpPr>
        <p:spPr bwMode="auto">
          <a:xfrm>
            <a:off x="685800" y="64008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08" name="Rectangle 5"/>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09" name="Rectangle 6"/>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10" name="Rectangle 7"/>
          <p:cNvSpPr>
            <a:spLocks noChangeArrowheads="1"/>
          </p:cNvSpPr>
          <p:nvPr/>
        </p:nvSpPr>
        <p:spPr bwMode="auto">
          <a:xfrm>
            <a:off x="3124200" y="61722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1511" name="Rectangle 8"/>
          <p:cNvSpPr>
            <a:spLocks noGrp="1" noChangeArrowheads="1"/>
          </p:cNvSpPr>
          <p:nvPr>
            <p:ph type="title"/>
          </p:nvPr>
        </p:nvSpPr>
        <p:spPr>
          <a:xfrm>
            <a:off x="609600" y="-152400"/>
            <a:ext cx="8077200" cy="800100"/>
          </a:xfrm>
          <a:noFill/>
        </p:spPr>
        <p:txBody>
          <a:bodyPr lIns="92075" tIns="46038" rIns="92075" bIns="46038"/>
          <a:lstStyle/>
          <a:p>
            <a:pPr eaLnBrk="1" hangingPunct="1"/>
            <a:r>
              <a:rPr lang="en-US" b="1" dirty="0">
                <a:latin typeface="Arial" charset="0"/>
              </a:rPr>
              <a:t>Acknowledgements (2): </a:t>
            </a:r>
            <a:r>
              <a:rPr lang="en-US" b="1" dirty="0" err="1">
                <a:latin typeface="Arial" charset="0"/>
              </a:rPr>
              <a:t>Mtgs</a:t>
            </a:r>
            <a:endParaRPr lang="en-US" b="1" dirty="0">
              <a:latin typeface="Arial" charset="0"/>
            </a:endParaRPr>
          </a:p>
        </p:txBody>
      </p:sp>
      <p:sp>
        <p:nvSpPr>
          <p:cNvPr id="21512" name="Rectangle 9"/>
          <p:cNvSpPr>
            <a:spLocks noGrp="1" noChangeArrowheads="1"/>
          </p:cNvSpPr>
          <p:nvPr>
            <p:ph type="body" idx="1"/>
          </p:nvPr>
        </p:nvSpPr>
        <p:spPr>
          <a:xfrm>
            <a:off x="152400" y="693222"/>
            <a:ext cx="8991600" cy="5471556"/>
          </a:xfrm>
        </p:spPr>
        <p:txBody>
          <a:bodyPr lIns="92075" tIns="46038" rIns="92075" bIns="46038">
            <a:normAutofit fontScale="92500" lnSpcReduction="20000"/>
          </a:bodyPr>
          <a:lstStyle/>
          <a:p>
            <a:pPr eaLnBrk="1" hangingPunct="1">
              <a:lnSpc>
                <a:spcPct val="120000"/>
              </a:lnSpc>
              <a:spcBef>
                <a:spcPts val="300"/>
              </a:spcBef>
              <a:defRPr/>
            </a:pPr>
            <a:r>
              <a:rPr lang="en-US" sz="2800" dirty="0">
                <a:latin typeface="Arial" charset="0"/>
              </a:rPr>
              <a:t>1987 </a:t>
            </a:r>
            <a:r>
              <a:rPr lang="en-US" sz="2800" dirty="0" err="1">
                <a:latin typeface="Arial" charset="0"/>
              </a:rPr>
              <a:t>mtg</a:t>
            </a:r>
            <a:r>
              <a:rPr lang="en-US" sz="2800" dirty="0">
                <a:latin typeface="Arial" charset="0"/>
              </a:rPr>
              <a:t> in Ann Arbor: UMI, VT, </a:t>
            </a:r>
            <a:r>
              <a:rPr lang="en-US" sz="2800" dirty="0" err="1">
                <a:latin typeface="Arial" charset="0"/>
              </a:rPr>
              <a:t>Arbortext</a:t>
            </a:r>
            <a:r>
              <a:rPr lang="en-US" sz="2800" dirty="0">
                <a:latin typeface="Arial" charset="0"/>
              </a:rPr>
              <a:t>, </a:t>
            </a:r>
            <a:r>
              <a:rPr lang="en-US" sz="2800" dirty="0" err="1">
                <a:latin typeface="Arial" charset="0"/>
              </a:rPr>
              <a:t>Softquad</a:t>
            </a:r>
            <a:endParaRPr lang="en-US" sz="2800" dirty="0">
              <a:latin typeface="Arial" charset="0"/>
            </a:endParaRPr>
          </a:p>
          <a:p>
            <a:pPr eaLnBrk="1" hangingPunct="1">
              <a:lnSpc>
                <a:spcPct val="120000"/>
              </a:lnSpc>
              <a:spcBef>
                <a:spcPts val="300"/>
              </a:spcBef>
              <a:defRPr/>
            </a:pPr>
            <a:r>
              <a:rPr lang="en-US" sz="2800" dirty="0">
                <a:latin typeface="Arial" charset="0"/>
              </a:rPr>
              <a:t>1992 </a:t>
            </a:r>
            <a:r>
              <a:rPr lang="en-US" sz="2800" dirty="0" err="1">
                <a:latin typeface="Arial" charset="0"/>
              </a:rPr>
              <a:t>mtg</a:t>
            </a:r>
            <a:r>
              <a:rPr lang="en-US" sz="2800" dirty="0">
                <a:latin typeface="Arial" charset="0"/>
              </a:rPr>
              <a:t> in Washington: CNI, CGS, UMI, VT + 10U’s</a:t>
            </a:r>
          </a:p>
          <a:p>
            <a:pPr eaLnBrk="1" hangingPunct="1">
              <a:lnSpc>
                <a:spcPct val="120000"/>
              </a:lnSpc>
              <a:spcBef>
                <a:spcPts val="300"/>
              </a:spcBef>
              <a:defRPr/>
            </a:pPr>
            <a:r>
              <a:rPr lang="en-US" sz="2800" dirty="0">
                <a:latin typeface="Arial" charset="0"/>
              </a:rPr>
              <a:t>1993 </a:t>
            </a:r>
            <a:r>
              <a:rPr lang="en-US" sz="2800" dirty="0" err="1">
                <a:latin typeface="Arial" charset="0"/>
              </a:rPr>
              <a:t>mtg</a:t>
            </a:r>
            <a:r>
              <a:rPr lang="en-US" sz="2800" dirty="0">
                <a:latin typeface="Arial" charset="0"/>
              </a:rPr>
              <a:t> in Atlanta: Monticello Electronic Library</a:t>
            </a:r>
          </a:p>
          <a:p>
            <a:pPr eaLnBrk="1" hangingPunct="1">
              <a:lnSpc>
                <a:spcPct val="120000"/>
              </a:lnSpc>
              <a:spcBef>
                <a:spcPts val="300"/>
              </a:spcBef>
              <a:defRPr/>
            </a:pPr>
            <a:r>
              <a:rPr lang="en-US" sz="2800" dirty="0">
                <a:latin typeface="Arial" charset="0"/>
              </a:rPr>
              <a:t>1994 </a:t>
            </a:r>
            <a:r>
              <a:rPr lang="en-US" sz="2800" dirty="0" err="1">
                <a:latin typeface="Arial" charset="0"/>
              </a:rPr>
              <a:t>mtg</a:t>
            </a:r>
            <a:r>
              <a:rPr lang="en-US" sz="2800" dirty="0">
                <a:latin typeface="Arial" charset="0"/>
              </a:rPr>
              <a:t> at VT: </a:t>
            </a:r>
            <a:r>
              <a:rPr lang="en-US" sz="2800" dirty="0" err="1">
                <a:latin typeface="Arial" charset="0"/>
              </a:rPr>
              <a:t>std</a:t>
            </a:r>
            <a:r>
              <a:rPr lang="en-US" sz="2800" dirty="0">
                <a:latin typeface="Arial" charset="0"/>
              </a:rPr>
              <a:t>: PDF + SGML + multimedia </a:t>
            </a:r>
          </a:p>
          <a:p>
            <a:pPr eaLnBrk="1" hangingPunct="1">
              <a:lnSpc>
                <a:spcPct val="120000"/>
              </a:lnSpc>
              <a:spcBef>
                <a:spcPts val="300"/>
              </a:spcBef>
              <a:defRPr/>
            </a:pPr>
            <a:r>
              <a:rPr lang="en-US" sz="2800" dirty="0">
                <a:latin typeface="Arial" charset="0"/>
              </a:rPr>
              <a:t>1996 </a:t>
            </a:r>
            <a:r>
              <a:rPr lang="en-US" sz="2800" dirty="0" err="1">
                <a:latin typeface="Arial" charset="0"/>
              </a:rPr>
              <a:t>mtg</a:t>
            </a:r>
            <a:r>
              <a:rPr lang="en-US" sz="2800" dirty="0">
                <a:latin typeface="Arial" charset="0"/>
              </a:rPr>
              <a:t> with funding by SURA and then also by the US Dept. of Education (FIPSE)</a:t>
            </a:r>
          </a:p>
          <a:p>
            <a:pPr eaLnBrk="1" hangingPunct="1">
              <a:lnSpc>
                <a:spcPct val="120000"/>
              </a:lnSpc>
              <a:spcBef>
                <a:spcPts val="300"/>
              </a:spcBef>
              <a:defRPr/>
            </a:pPr>
            <a:r>
              <a:rPr lang="en-US" sz="2800" dirty="0">
                <a:latin typeface="Arial" charset="0"/>
              </a:rPr>
              <a:t>1997 meetings in UK, Germany, ...</a:t>
            </a:r>
          </a:p>
          <a:p>
            <a:pPr eaLnBrk="1" hangingPunct="1">
              <a:lnSpc>
                <a:spcPct val="120000"/>
              </a:lnSpc>
              <a:spcBef>
                <a:spcPts val="300"/>
              </a:spcBef>
              <a:defRPr/>
            </a:pPr>
            <a:r>
              <a:rPr lang="en-US" sz="2800" dirty="0">
                <a:latin typeface="Arial" charset="0"/>
              </a:rPr>
              <a:t>1998 – 1</a:t>
            </a:r>
            <a:r>
              <a:rPr lang="en-US" sz="2800" baseline="30000" dirty="0">
                <a:latin typeface="Arial" charset="0"/>
              </a:rPr>
              <a:t>st</a:t>
            </a:r>
            <a:r>
              <a:rPr lang="en-US" sz="2800" dirty="0">
                <a:latin typeface="Arial" charset="0"/>
              </a:rPr>
              <a:t> symposium – Memphis (20)</a:t>
            </a:r>
          </a:p>
          <a:p>
            <a:pPr eaLnBrk="1" hangingPunct="1">
              <a:lnSpc>
                <a:spcPct val="120000"/>
              </a:lnSpc>
              <a:spcBef>
                <a:spcPct val="0"/>
              </a:spcBef>
              <a:defRPr/>
            </a:pPr>
            <a:r>
              <a:rPr lang="en-US" sz="2800" dirty="0">
                <a:latin typeface="Arial" charset="0"/>
              </a:rPr>
              <a:t>1999 – 2</a:t>
            </a:r>
            <a:r>
              <a:rPr lang="en-US" sz="2800" baseline="30000" dirty="0">
                <a:latin typeface="Arial" charset="0"/>
              </a:rPr>
              <a:t>nd</a:t>
            </a:r>
            <a:r>
              <a:rPr lang="en-US" sz="2800" dirty="0">
                <a:latin typeface="Arial" charset="0"/>
              </a:rPr>
              <a:t> symposium – Blacksburg (70)</a:t>
            </a:r>
          </a:p>
          <a:p>
            <a:pPr eaLnBrk="1" hangingPunct="1">
              <a:lnSpc>
                <a:spcPct val="120000"/>
              </a:lnSpc>
              <a:spcBef>
                <a:spcPts val="300"/>
              </a:spcBef>
              <a:defRPr/>
            </a:pPr>
            <a:r>
              <a:rPr lang="en-US" sz="2800" dirty="0">
                <a:latin typeface="Arial" charset="0"/>
              </a:rPr>
              <a:t>2000 – 3</a:t>
            </a:r>
            <a:r>
              <a:rPr lang="en-US" sz="2800" baseline="30000" dirty="0">
                <a:latin typeface="Arial" charset="0"/>
              </a:rPr>
              <a:t>rd</a:t>
            </a:r>
            <a:r>
              <a:rPr lang="en-US" sz="2800" dirty="0">
                <a:latin typeface="Arial" charset="0"/>
              </a:rPr>
              <a:t> symposium – St. Petersburg, FL (225)</a:t>
            </a:r>
          </a:p>
          <a:p>
            <a:pPr eaLnBrk="1" hangingPunct="1">
              <a:lnSpc>
                <a:spcPct val="120000"/>
              </a:lnSpc>
              <a:spcBef>
                <a:spcPts val="300"/>
              </a:spcBef>
              <a:defRPr/>
            </a:pPr>
            <a:r>
              <a:rPr lang="en-US" sz="2800" dirty="0">
                <a:latin typeface="Arial" charset="0"/>
              </a:rPr>
              <a:t>2001 – 4</a:t>
            </a:r>
            <a:r>
              <a:rPr lang="en-US" sz="2800" baseline="30000" dirty="0">
                <a:latin typeface="Arial" charset="0"/>
              </a:rPr>
              <a:t>th</a:t>
            </a:r>
            <a:r>
              <a:rPr lang="en-US" sz="2800" dirty="0">
                <a:latin typeface="Arial" charset="0"/>
              </a:rPr>
              <a:t> symposium – Caltech, Pasadena (200)</a:t>
            </a:r>
          </a:p>
          <a:p>
            <a:pPr eaLnBrk="1" hangingPunct="1">
              <a:lnSpc>
                <a:spcPct val="120000"/>
              </a:lnSpc>
              <a:spcBef>
                <a:spcPts val="300"/>
              </a:spcBef>
              <a:defRPr/>
            </a:pPr>
            <a:r>
              <a:rPr lang="en-US" sz="2800" dirty="0">
                <a:latin typeface="Arial" charset="0"/>
              </a:rPr>
              <a:t>2002 – 5</a:t>
            </a:r>
            <a:r>
              <a:rPr lang="en-US" sz="2800" baseline="30000" dirty="0">
                <a:latin typeface="Arial" charset="0"/>
              </a:rPr>
              <a:t>th</a:t>
            </a:r>
            <a:r>
              <a:rPr lang="en-US" sz="2800" dirty="0">
                <a:latin typeface="Arial" charset="0"/>
              </a:rPr>
              <a:t> symposium – BYU, Provo, Utah</a:t>
            </a:r>
          </a:p>
          <a:p>
            <a:pPr>
              <a:lnSpc>
                <a:spcPct val="120000"/>
              </a:lnSpc>
              <a:spcBef>
                <a:spcPts val="300"/>
              </a:spcBef>
              <a:defRPr/>
            </a:pPr>
            <a:r>
              <a:rPr lang="en-US" sz="2800" dirty="0">
                <a:latin typeface="Arial" charset="0"/>
              </a:rPr>
              <a:t>2003 – NDLTD incorporated as int’l non-profit</a:t>
            </a:r>
          </a:p>
          <a:p>
            <a:pPr>
              <a:lnSpc>
                <a:spcPct val="120000"/>
              </a:lnSpc>
              <a:spcBef>
                <a:spcPts val="300"/>
              </a:spcBef>
              <a:defRPr/>
            </a:pPr>
            <a:r>
              <a:rPr lang="en-US" sz="2800" dirty="0">
                <a:latin typeface="Arial" charset="0"/>
              </a:rPr>
              <a:t>2003 – 6</a:t>
            </a:r>
            <a:r>
              <a:rPr lang="en-US" sz="2800" baseline="30000" dirty="0">
                <a:latin typeface="Arial" charset="0"/>
              </a:rPr>
              <a:t>th</a:t>
            </a:r>
            <a:r>
              <a:rPr lang="en-US" sz="2800" dirty="0">
                <a:latin typeface="Arial" charset="0"/>
              </a:rPr>
              <a:t> symposium – Berlin</a:t>
            </a:r>
          </a:p>
        </p:txBody>
      </p:sp>
    </p:spTree>
    <p:extLst>
      <p:ext uri="{BB962C8B-B14F-4D97-AF65-F5344CB8AC3E}">
        <p14:creationId xmlns:p14="http://schemas.microsoft.com/office/powerpoint/2010/main" val="295406682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5" name="Rectangle 4"/>
          <p:cNvSpPr>
            <a:spLocks noChangeArrowheads="1"/>
          </p:cNvSpPr>
          <p:nvPr/>
        </p:nvSpPr>
        <p:spPr bwMode="auto">
          <a:xfrm>
            <a:off x="685800" y="64008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6" name="Rectangle 5"/>
          <p:cNvSpPr>
            <a:spLocks noChangeArrowheads="1"/>
          </p:cNvSpPr>
          <p:nvPr/>
        </p:nvSpPr>
        <p:spPr bwMode="auto">
          <a:xfrm>
            <a:off x="3124200" y="64008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7" name="Rectangle 6"/>
          <p:cNvSpPr>
            <a:spLocks noChangeArrowheads="1"/>
          </p:cNvSpPr>
          <p:nvPr/>
        </p:nvSpPr>
        <p:spPr bwMode="auto">
          <a:xfrm>
            <a:off x="381000" y="6172200"/>
            <a:ext cx="1905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8" name="Rectangle 7"/>
          <p:cNvSpPr>
            <a:spLocks noChangeArrowheads="1"/>
          </p:cNvSpPr>
          <p:nvPr/>
        </p:nvSpPr>
        <p:spPr bwMode="auto">
          <a:xfrm>
            <a:off x="3124200" y="6172200"/>
            <a:ext cx="289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a:p>
        </p:txBody>
      </p:sp>
      <p:sp>
        <p:nvSpPr>
          <p:cNvPr id="23559" name="Rectangle 8"/>
          <p:cNvSpPr>
            <a:spLocks noGrp="1" noChangeArrowheads="1"/>
          </p:cNvSpPr>
          <p:nvPr>
            <p:ph type="title"/>
          </p:nvPr>
        </p:nvSpPr>
        <p:spPr>
          <a:xfrm>
            <a:off x="647700" y="0"/>
            <a:ext cx="8077200" cy="800100"/>
          </a:xfrm>
          <a:noFill/>
        </p:spPr>
        <p:txBody>
          <a:bodyPr lIns="92075" tIns="46038" rIns="92075" bIns="46038"/>
          <a:lstStyle/>
          <a:p>
            <a:pPr eaLnBrk="1" hangingPunct="1"/>
            <a:r>
              <a:rPr lang="en-US" b="1" dirty="0">
                <a:latin typeface="Arial" charset="0"/>
              </a:rPr>
              <a:t>Acknowledgements (3): </a:t>
            </a:r>
            <a:r>
              <a:rPr lang="en-US" b="1" dirty="0" err="1">
                <a:latin typeface="Arial" charset="0"/>
              </a:rPr>
              <a:t>Mtgs</a:t>
            </a:r>
            <a:endParaRPr lang="en-US" b="1" dirty="0">
              <a:latin typeface="Arial" charset="0"/>
            </a:endParaRPr>
          </a:p>
        </p:txBody>
      </p:sp>
      <p:sp>
        <p:nvSpPr>
          <p:cNvPr id="23560" name="Rectangle 9"/>
          <p:cNvSpPr>
            <a:spLocks noGrp="1" noChangeArrowheads="1"/>
          </p:cNvSpPr>
          <p:nvPr>
            <p:ph type="body" idx="1"/>
          </p:nvPr>
        </p:nvSpPr>
        <p:spPr>
          <a:xfrm>
            <a:off x="217714" y="762000"/>
            <a:ext cx="8915400" cy="6172200"/>
          </a:xfrm>
          <a:noFill/>
        </p:spPr>
        <p:txBody>
          <a:bodyPr lIns="92075" tIns="46038" rIns="92075" bIns="46038">
            <a:normAutofit fontScale="92500" lnSpcReduction="20000"/>
          </a:bodyPr>
          <a:lstStyle/>
          <a:p>
            <a:pPr eaLnBrk="1" hangingPunct="1">
              <a:spcBef>
                <a:spcPts val="900"/>
              </a:spcBef>
            </a:pPr>
            <a:r>
              <a:rPr lang="en-US" sz="2400" dirty="0">
                <a:latin typeface="Arial" charset="0"/>
              </a:rPr>
              <a:t>2004 – 7</a:t>
            </a:r>
            <a:r>
              <a:rPr lang="en-US" sz="2400" baseline="30000" dirty="0">
                <a:latin typeface="Arial" charset="0"/>
              </a:rPr>
              <a:t>th</a:t>
            </a:r>
            <a:r>
              <a:rPr lang="en-US" sz="2400" dirty="0">
                <a:latin typeface="Arial" charset="0"/>
              </a:rPr>
              <a:t> symposium – U. Kentucky, USA</a:t>
            </a:r>
          </a:p>
          <a:p>
            <a:pPr eaLnBrk="1" hangingPunct="1">
              <a:spcBef>
                <a:spcPts val="900"/>
              </a:spcBef>
            </a:pPr>
            <a:r>
              <a:rPr lang="en-US" sz="2600" dirty="0">
                <a:latin typeface="Arial" charset="0"/>
              </a:rPr>
              <a:t>2005 – 8</a:t>
            </a:r>
            <a:r>
              <a:rPr lang="en-US" sz="2600" baseline="30000" dirty="0">
                <a:latin typeface="Arial" charset="0"/>
              </a:rPr>
              <a:t>th</a:t>
            </a:r>
            <a:r>
              <a:rPr lang="en-US" sz="2600" dirty="0">
                <a:latin typeface="Arial" charset="0"/>
              </a:rPr>
              <a:t> symposium – Sydney, Australia</a:t>
            </a:r>
          </a:p>
          <a:p>
            <a:pPr eaLnBrk="1" hangingPunct="1">
              <a:spcBef>
                <a:spcPts val="900"/>
              </a:spcBef>
            </a:pPr>
            <a:r>
              <a:rPr lang="en-US" sz="2600" dirty="0">
                <a:latin typeface="Arial" charset="0"/>
              </a:rPr>
              <a:t>2006 – 9</a:t>
            </a:r>
            <a:r>
              <a:rPr lang="en-US" sz="2600" baseline="30000" dirty="0">
                <a:latin typeface="Arial" charset="0"/>
              </a:rPr>
              <a:t>th</a:t>
            </a:r>
            <a:r>
              <a:rPr lang="en-US" sz="2600" dirty="0">
                <a:latin typeface="Arial" charset="0"/>
              </a:rPr>
              <a:t> symposium – Quebec City, Canada</a:t>
            </a:r>
          </a:p>
          <a:p>
            <a:pPr eaLnBrk="1" hangingPunct="1">
              <a:spcBef>
                <a:spcPts val="900"/>
              </a:spcBef>
            </a:pPr>
            <a:r>
              <a:rPr lang="en-US" sz="2600" dirty="0">
                <a:latin typeface="Arial" charset="0"/>
              </a:rPr>
              <a:t>2007 – 10</a:t>
            </a:r>
            <a:r>
              <a:rPr lang="en-US" sz="2600" baseline="30000" dirty="0">
                <a:latin typeface="Arial" charset="0"/>
              </a:rPr>
              <a:t>th</a:t>
            </a:r>
            <a:r>
              <a:rPr lang="en-US" sz="2600" dirty="0">
                <a:latin typeface="Arial" charset="0"/>
              </a:rPr>
              <a:t> symposium – Uppsala, Sweden</a:t>
            </a:r>
          </a:p>
          <a:p>
            <a:pPr eaLnBrk="1" hangingPunct="1">
              <a:spcBef>
                <a:spcPts val="900"/>
              </a:spcBef>
            </a:pPr>
            <a:r>
              <a:rPr lang="en-US" sz="2600" dirty="0">
                <a:latin typeface="Arial" charset="0"/>
              </a:rPr>
              <a:t>2008 – 11</a:t>
            </a:r>
            <a:r>
              <a:rPr lang="en-US" sz="2600" baseline="30000" dirty="0">
                <a:latin typeface="Arial" charset="0"/>
              </a:rPr>
              <a:t>th</a:t>
            </a:r>
            <a:r>
              <a:rPr lang="en-US" sz="2600" dirty="0">
                <a:latin typeface="Arial" charset="0"/>
              </a:rPr>
              <a:t> symposium – Aberdeen, Scotland</a:t>
            </a:r>
          </a:p>
          <a:p>
            <a:pPr eaLnBrk="1" hangingPunct="1">
              <a:spcBef>
                <a:spcPts val="900"/>
              </a:spcBef>
            </a:pPr>
            <a:r>
              <a:rPr lang="en-US" sz="2600" dirty="0">
                <a:latin typeface="Arial" charset="0"/>
              </a:rPr>
              <a:t>2009 – 12</a:t>
            </a:r>
            <a:r>
              <a:rPr lang="en-US" sz="2600" baseline="30000" dirty="0">
                <a:latin typeface="Arial" charset="0"/>
              </a:rPr>
              <a:t>th</a:t>
            </a:r>
            <a:r>
              <a:rPr lang="en-US" sz="2600" dirty="0">
                <a:latin typeface="Arial" charset="0"/>
              </a:rPr>
              <a:t> symposium – Pittsburgh, PA, USA</a:t>
            </a:r>
          </a:p>
          <a:p>
            <a:pPr eaLnBrk="1" hangingPunct="1">
              <a:spcBef>
                <a:spcPts val="900"/>
              </a:spcBef>
            </a:pPr>
            <a:r>
              <a:rPr lang="en-US" sz="2600" dirty="0">
                <a:latin typeface="Arial" charset="0"/>
              </a:rPr>
              <a:t>2010 – 13</a:t>
            </a:r>
            <a:r>
              <a:rPr lang="en-US" sz="2600" baseline="30000" dirty="0">
                <a:latin typeface="Arial" charset="0"/>
              </a:rPr>
              <a:t>th</a:t>
            </a:r>
            <a:r>
              <a:rPr lang="en-US" sz="2600" dirty="0">
                <a:latin typeface="Arial" charset="0"/>
              </a:rPr>
              <a:t> symposium – Austin, TX, USA</a:t>
            </a:r>
          </a:p>
          <a:p>
            <a:pPr eaLnBrk="1" hangingPunct="1">
              <a:spcBef>
                <a:spcPts val="900"/>
              </a:spcBef>
            </a:pPr>
            <a:r>
              <a:rPr lang="en-US" sz="2600" dirty="0">
                <a:latin typeface="Arial" charset="0"/>
              </a:rPr>
              <a:t>2011 – 14</a:t>
            </a:r>
            <a:r>
              <a:rPr lang="en-US" sz="2600" baseline="30000" dirty="0">
                <a:latin typeface="Arial" charset="0"/>
              </a:rPr>
              <a:t>th</a:t>
            </a:r>
            <a:r>
              <a:rPr lang="en-US" sz="2600" dirty="0">
                <a:latin typeface="Arial" charset="0"/>
              </a:rPr>
              <a:t> symposium – Cape Town, S. Africa</a:t>
            </a:r>
          </a:p>
          <a:p>
            <a:pPr>
              <a:spcBef>
                <a:spcPts val="900"/>
              </a:spcBef>
            </a:pPr>
            <a:r>
              <a:rPr lang="en-US" sz="2600" dirty="0">
                <a:latin typeface="Arial" charset="0"/>
              </a:rPr>
              <a:t>2012 – 15</a:t>
            </a:r>
            <a:r>
              <a:rPr lang="en-US" sz="2600" baseline="30000" dirty="0">
                <a:latin typeface="Arial" charset="0"/>
              </a:rPr>
              <a:t>th</a:t>
            </a:r>
            <a:r>
              <a:rPr lang="en-US" sz="2600" dirty="0">
                <a:latin typeface="Arial" charset="0"/>
              </a:rPr>
              <a:t> symposium – Lima, Peru</a:t>
            </a:r>
          </a:p>
          <a:p>
            <a:pPr>
              <a:spcBef>
                <a:spcPts val="900"/>
              </a:spcBef>
            </a:pPr>
            <a:r>
              <a:rPr lang="en-US" sz="2600" dirty="0">
                <a:latin typeface="Arial" charset="0"/>
              </a:rPr>
              <a:t>2013 – 16</a:t>
            </a:r>
            <a:r>
              <a:rPr lang="en-US" sz="2600" baseline="30000" dirty="0">
                <a:latin typeface="Arial" charset="0"/>
              </a:rPr>
              <a:t>th</a:t>
            </a:r>
            <a:r>
              <a:rPr lang="en-US" sz="2600" dirty="0">
                <a:latin typeface="Arial" charset="0"/>
              </a:rPr>
              <a:t> symposium – Hong Kong</a:t>
            </a:r>
          </a:p>
          <a:p>
            <a:pPr>
              <a:spcBef>
                <a:spcPts val="900"/>
              </a:spcBef>
            </a:pPr>
            <a:r>
              <a:rPr lang="en-US" sz="2600" dirty="0">
                <a:latin typeface="Arial" charset="0"/>
              </a:rPr>
              <a:t>2014 – 17</a:t>
            </a:r>
            <a:r>
              <a:rPr lang="en-US" sz="2600" baseline="30000" dirty="0">
                <a:latin typeface="Arial" charset="0"/>
              </a:rPr>
              <a:t>th</a:t>
            </a:r>
            <a:r>
              <a:rPr lang="en-US" sz="2600" dirty="0">
                <a:latin typeface="Arial" charset="0"/>
              </a:rPr>
              <a:t> symposium – Leicester, England</a:t>
            </a:r>
          </a:p>
          <a:p>
            <a:pPr>
              <a:spcBef>
                <a:spcPts val="900"/>
              </a:spcBef>
            </a:pPr>
            <a:r>
              <a:rPr lang="en-US" sz="2600" dirty="0">
                <a:latin typeface="Arial" charset="0"/>
              </a:rPr>
              <a:t>2015 – 18</a:t>
            </a:r>
            <a:r>
              <a:rPr lang="en-US" sz="2600" baseline="30000" dirty="0">
                <a:latin typeface="Arial" charset="0"/>
              </a:rPr>
              <a:t>th</a:t>
            </a:r>
            <a:r>
              <a:rPr lang="en-US" sz="2600" dirty="0">
                <a:latin typeface="Arial" charset="0"/>
              </a:rPr>
              <a:t> symposium – New Delhi, India</a:t>
            </a:r>
          </a:p>
          <a:p>
            <a:pPr>
              <a:spcBef>
                <a:spcPts val="900"/>
              </a:spcBef>
            </a:pPr>
            <a:r>
              <a:rPr lang="en-US" sz="2600" dirty="0">
                <a:latin typeface="Arial" charset="0"/>
              </a:rPr>
              <a:t>2016 – 19</a:t>
            </a:r>
            <a:r>
              <a:rPr lang="en-US" sz="2600" baseline="30000" dirty="0">
                <a:latin typeface="Arial" charset="0"/>
              </a:rPr>
              <a:t>th</a:t>
            </a:r>
            <a:r>
              <a:rPr lang="en-US" sz="2600" dirty="0">
                <a:latin typeface="Arial" charset="0"/>
              </a:rPr>
              <a:t> symposium – Lille, France</a:t>
            </a:r>
          </a:p>
          <a:p>
            <a:pPr>
              <a:spcBef>
                <a:spcPts val="900"/>
              </a:spcBef>
            </a:pPr>
            <a:r>
              <a:rPr lang="en-US" sz="2600" dirty="0">
                <a:latin typeface="Arial" charset="0"/>
              </a:rPr>
              <a:t>2017 – 20</a:t>
            </a:r>
            <a:r>
              <a:rPr lang="en-US" sz="2600" baseline="30000" dirty="0">
                <a:latin typeface="Arial" charset="0"/>
              </a:rPr>
              <a:t>th</a:t>
            </a:r>
            <a:r>
              <a:rPr lang="en-US" sz="2600" dirty="0">
                <a:latin typeface="Arial" charset="0"/>
              </a:rPr>
              <a:t> symposium – Washington, D.C.</a:t>
            </a:r>
          </a:p>
          <a:p>
            <a:pPr>
              <a:spcBef>
                <a:spcPts val="900"/>
              </a:spcBef>
            </a:pPr>
            <a:r>
              <a:rPr lang="en-US" sz="2600" dirty="0">
                <a:latin typeface="Arial" charset="0"/>
              </a:rPr>
              <a:t>2018 – 21</a:t>
            </a:r>
            <a:r>
              <a:rPr lang="en-US" sz="2600" baseline="30000" dirty="0">
                <a:latin typeface="Arial" charset="0"/>
              </a:rPr>
              <a:t>st</a:t>
            </a:r>
            <a:r>
              <a:rPr lang="en-US" sz="2600" dirty="0">
                <a:latin typeface="Arial" charset="0"/>
              </a:rPr>
              <a:t> symposium – Taipei, Taiwan</a:t>
            </a:r>
          </a:p>
        </p:txBody>
      </p:sp>
    </p:spTree>
    <p:extLst>
      <p:ext uri="{BB962C8B-B14F-4D97-AF65-F5344CB8AC3E}">
        <p14:creationId xmlns:p14="http://schemas.microsoft.com/office/powerpoint/2010/main" val="421870569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E7A1FE37-A80B-DC49-B55A-B09CED0B89DC}" type="slidenum">
              <a:rPr lang="en-US" b="0"/>
              <a:pPr eaLnBrk="1" hangingPunct="1"/>
              <a:t>5</a:t>
            </a:fld>
            <a:endParaRPr lang="en-US" b="0"/>
          </a:p>
        </p:txBody>
      </p:sp>
      <p:sp>
        <p:nvSpPr>
          <p:cNvPr id="11267" name="Text Box 2"/>
          <p:cNvSpPr txBox="1">
            <a:spLocks noChangeArrowheads="1"/>
          </p:cNvSpPr>
          <p:nvPr/>
        </p:nvSpPr>
        <p:spPr bwMode="auto">
          <a:xfrm>
            <a:off x="0" y="0"/>
            <a:ext cx="9263063"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r>
              <a:rPr lang="en-US" sz="2800">
                <a:latin typeface="Times New Roman" charset="0"/>
              </a:rPr>
              <a:t>The Networked Digital Library of Theses and Dissertations</a:t>
            </a:r>
          </a:p>
        </p:txBody>
      </p:sp>
      <p:sp>
        <p:nvSpPr>
          <p:cNvPr id="11268" name="Text Box 3"/>
          <p:cNvSpPr txBox="1">
            <a:spLocks noChangeArrowheads="1"/>
          </p:cNvSpPr>
          <p:nvPr/>
        </p:nvSpPr>
        <p:spPr bwMode="auto">
          <a:xfrm>
            <a:off x="685800" y="457200"/>
            <a:ext cx="7620000"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7200">
                <a:solidFill>
                  <a:srgbClr val="FFCC00"/>
                </a:solidFill>
                <a:latin typeface="Times New Roman" charset="0"/>
              </a:rPr>
              <a:t>www.NDLTD.org</a:t>
            </a:r>
          </a:p>
        </p:txBody>
      </p:sp>
      <p:sp>
        <p:nvSpPr>
          <p:cNvPr id="11269" name="Text Box 4"/>
          <p:cNvSpPr txBox="1">
            <a:spLocks noChangeArrowheads="1"/>
          </p:cNvSpPr>
          <p:nvPr/>
        </p:nvSpPr>
        <p:spPr bwMode="auto">
          <a:xfrm>
            <a:off x="285750" y="5540375"/>
            <a:ext cx="8540750"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a:latin typeface="Times New Roman" charset="0"/>
              </a:rPr>
              <a:t>Leader of the Worldwide ETD</a:t>
            </a:r>
          </a:p>
          <a:p>
            <a:pPr algn="ctr"/>
            <a:r>
              <a:rPr lang="en-US" sz="3600" b="0">
                <a:latin typeface="Times New Roman" charset="0"/>
              </a:rPr>
              <a:t>(Electronic Thesis and Dissertation) Initiative</a:t>
            </a:r>
          </a:p>
        </p:txBody>
      </p:sp>
      <p:sp>
        <p:nvSpPr>
          <p:cNvPr id="11270" name="Text Box 5"/>
          <p:cNvSpPr txBox="1">
            <a:spLocks noChangeArrowheads="1"/>
          </p:cNvSpPr>
          <p:nvPr/>
        </p:nvSpPr>
        <p:spPr bwMode="auto">
          <a:xfrm>
            <a:off x="1066800" y="1600200"/>
            <a:ext cx="7092950" cy="3970338"/>
          </a:xfrm>
          <a:prstGeom prst="rect">
            <a:avLst/>
          </a:prstGeom>
          <a:noFill/>
          <a:ln w="25400">
            <a:solidFill>
              <a:schemeClr val="tx2"/>
            </a:solidFill>
            <a:miter lim="800000"/>
            <a:headEnd type="none" w="sm" len="sm"/>
            <a:tailEnd type="none" w="sm" len="sm"/>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r>
              <a:rPr lang="en-US" sz="3600" b="0" i="1" dirty="0">
                <a:latin typeface="Times New Roman" charset="0"/>
              </a:rPr>
              <a:t>Advocate:</a:t>
            </a:r>
          </a:p>
          <a:p>
            <a:pPr algn="ctr"/>
            <a:r>
              <a:rPr lang="en-US" sz="3600" b="0" dirty="0">
                <a:latin typeface="Times New Roman" charset="0"/>
              </a:rPr>
              <a:t>Training Authors</a:t>
            </a:r>
          </a:p>
          <a:p>
            <a:pPr algn="ctr"/>
            <a:r>
              <a:rPr lang="en-US" sz="3600" b="0" dirty="0">
                <a:latin typeface="Times New Roman" charset="0"/>
              </a:rPr>
              <a:t>Expanding Access</a:t>
            </a:r>
          </a:p>
          <a:p>
            <a:pPr algn="ctr"/>
            <a:r>
              <a:rPr lang="en-US" sz="3600" b="0" dirty="0">
                <a:latin typeface="Times New Roman" charset="0"/>
              </a:rPr>
              <a:t>Preserving Knowledge</a:t>
            </a:r>
          </a:p>
          <a:p>
            <a:pPr algn="ctr"/>
            <a:r>
              <a:rPr lang="en-US" sz="3600" b="0" dirty="0">
                <a:latin typeface="Times New Roman" charset="0"/>
              </a:rPr>
              <a:t>Improving Graduate Education</a:t>
            </a:r>
          </a:p>
          <a:p>
            <a:pPr algn="ctr"/>
            <a:r>
              <a:rPr lang="en-US" sz="3600" b="0" dirty="0">
                <a:latin typeface="Times New Roman" charset="0"/>
              </a:rPr>
              <a:t>Enhancing Scholarly Communication</a:t>
            </a:r>
          </a:p>
          <a:p>
            <a:pPr algn="ctr"/>
            <a:r>
              <a:rPr lang="en-US" sz="3600" b="0" dirty="0">
                <a:latin typeface="Times New Roman" charset="0"/>
              </a:rPr>
              <a:t>Empowering Students &amp; Universities</a:t>
            </a:r>
          </a:p>
        </p:txBody>
      </p:sp>
    </p:spTree>
    <p:extLst>
      <p:ext uri="{BB962C8B-B14F-4D97-AF65-F5344CB8AC3E}">
        <p14:creationId xmlns:p14="http://schemas.microsoft.com/office/powerpoint/2010/main" val="2753290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457200" y="274638"/>
            <a:ext cx="8229600" cy="704850"/>
          </a:xfrm>
          <a:noFill/>
        </p:spPr>
        <p:txBody>
          <a:bodyPr lIns="92075" tIns="46038" rIns="92075" bIns="46038" anchor="b"/>
          <a:lstStyle/>
          <a:p>
            <a:pPr eaLnBrk="1" hangingPunct="1"/>
            <a:r>
              <a:rPr lang="en-US" b="1" dirty="0">
                <a:latin typeface="Arial" charset="0"/>
              </a:rPr>
              <a:t>NDLTD: </a:t>
            </a:r>
            <a:r>
              <a:rPr lang="en-US" b="1" dirty="0" err="1">
                <a:latin typeface="Arial" charset="0"/>
              </a:rPr>
              <a:t>www.ndltd.org</a:t>
            </a:r>
            <a:r>
              <a:rPr lang="en-US" b="1" dirty="0">
                <a:latin typeface="Arial" charset="0"/>
              </a:rPr>
              <a:t> </a:t>
            </a:r>
            <a:endParaRPr lang="en-US" sz="6600" b="1" dirty="0">
              <a:solidFill>
                <a:srgbClr val="FF3300"/>
              </a:solidFill>
              <a:latin typeface="Arial" charset="0"/>
            </a:endParaRPr>
          </a:p>
        </p:txBody>
      </p:sp>
      <p:sp>
        <p:nvSpPr>
          <p:cNvPr id="56322" name="Rectangle 3"/>
          <p:cNvSpPr>
            <a:spLocks noGrp="1" noChangeArrowheads="1"/>
          </p:cNvSpPr>
          <p:nvPr>
            <p:ph type="body" idx="1"/>
          </p:nvPr>
        </p:nvSpPr>
        <p:spPr>
          <a:xfrm>
            <a:off x="304800" y="1295400"/>
            <a:ext cx="8534400" cy="5105400"/>
          </a:xfrm>
          <a:noFill/>
        </p:spPr>
        <p:txBody>
          <a:bodyPr lIns="92075" tIns="46038" rIns="92075" bIns="46038"/>
          <a:lstStyle/>
          <a:p>
            <a:pPr eaLnBrk="1" hangingPunct="1">
              <a:spcBef>
                <a:spcPct val="40000"/>
              </a:spcBef>
            </a:pPr>
            <a:r>
              <a:rPr lang="en-US">
                <a:latin typeface="Arial" charset="0"/>
              </a:rPr>
              <a:t>N D Ltd or Noodle TD</a:t>
            </a:r>
          </a:p>
          <a:p>
            <a:pPr eaLnBrk="1" hangingPunct="1">
              <a:spcBef>
                <a:spcPct val="40000"/>
              </a:spcBef>
            </a:pPr>
            <a:r>
              <a:rPr lang="en-US">
                <a:latin typeface="Arial" charset="0"/>
              </a:rPr>
              <a:t>Vision: Every thesis and dissertation in the world is:</a:t>
            </a:r>
          </a:p>
          <a:p>
            <a:pPr lvl="1" eaLnBrk="1" hangingPunct="1">
              <a:spcBef>
                <a:spcPct val="40000"/>
              </a:spcBef>
            </a:pPr>
            <a:r>
              <a:rPr lang="en-US">
                <a:latin typeface="Arial" charset="0"/>
              </a:rPr>
              <a:t>Devised to take advantage of the most helpful electronic publishing methods</a:t>
            </a:r>
          </a:p>
          <a:p>
            <a:pPr lvl="1" eaLnBrk="1" hangingPunct="1">
              <a:spcBef>
                <a:spcPct val="40000"/>
              </a:spcBef>
            </a:pPr>
            <a:r>
              <a:rPr lang="en-US">
                <a:latin typeface="Arial" charset="0"/>
              </a:rPr>
              <a:t>Shared globally and easily found</a:t>
            </a:r>
          </a:p>
          <a:p>
            <a:pPr lvl="1" eaLnBrk="1" hangingPunct="1">
              <a:spcBef>
                <a:spcPct val="40000"/>
              </a:spcBef>
            </a:pPr>
            <a:r>
              <a:rPr lang="en-US">
                <a:latin typeface="Arial" charset="0"/>
              </a:rPr>
              <a:t>Supported by a suite of digital library services to aid authors, researchers, learners, universities</a:t>
            </a:r>
          </a:p>
          <a:p>
            <a:pPr lvl="1" eaLnBrk="1" hangingPunct="1">
              <a:spcBef>
                <a:spcPct val="40000"/>
              </a:spcBef>
            </a:pPr>
            <a:r>
              <a:rPr lang="en-US">
                <a:latin typeface="Arial" charset="0"/>
              </a:rPr>
              <a:t>Preserved and migrated permanently</a:t>
            </a:r>
          </a:p>
        </p:txBody>
      </p:sp>
    </p:spTree>
    <p:extLst>
      <p:ext uri="{BB962C8B-B14F-4D97-AF65-F5344CB8AC3E}">
        <p14:creationId xmlns:p14="http://schemas.microsoft.com/office/powerpoint/2010/main" val="154444184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a:xfrm>
            <a:off x="457200" y="212725"/>
            <a:ext cx="8229600" cy="762000"/>
          </a:xfrm>
        </p:spPr>
        <p:txBody>
          <a:bodyPr/>
          <a:lstStyle/>
          <a:p>
            <a:r>
              <a:rPr lang="en-US" b="1" dirty="0">
                <a:latin typeface="Arial" charset="0"/>
              </a:rPr>
              <a:t>Mission</a:t>
            </a:r>
          </a:p>
        </p:txBody>
      </p:sp>
      <p:sp>
        <p:nvSpPr>
          <p:cNvPr id="12291" name="Content Placeholder 2"/>
          <p:cNvSpPr>
            <a:spLocks noGrp="1"/>
          </p:cNvSpPr>
          <p:nvPr>
            <p:ph idx="1"/>
          </p:nvPr>
        </p:nvSpPr>
        <p:spPr>
          <a:xfrm>
            <a:off x="152400" y="1066800"/>
            <a:ext cx="8839200" cy="5562600"/>
          </a:xfrm>
        </p:spPr>
        <p:txBody>
          <a:bodyPr>
            <a:normAutofit fontScale="85000" lnSpcReduction="20000"/>
          </a:bodyPr>
          <a:lstStyle/>
          <a:p>
            <a:pPr>
              <a:lnSpc>
                <a:spcPct val="115000"/>
              </a:lnSpc>
              <a:spcBef>
                <a:spcPts val="1000"/>
              </a:spcBef>
              <a:defRPr/>
            </a:pPr>
            <a:r>
              <a:rPr lang="en-US" sz="3600" dirty="0">
                <a:latin typeface="Arial" charset="0"/>
                <a:cs typeface="+mn-cs"/>
              </a:rPr>
              <a:t>The Networked Digital Library of Theses and Dissertations (NDLTD) is an international organization that, through leadership and innovation, promotes the adoption, creation, dissemination, use, and preservation of electronic theses and dissertations (ETDs).</a:t>
            </a:r>
          </a:p>
          <a:p>
            <a:pPr marL="0" indent="0">
              <a:lnSpc>
                <a:spcPct val="90000"/>
              </a:lnSpc>
              <a:buNone/>
              <a:defRPr/>
            </a:pPr>
            <a:endParaRPr lang="en-US" sz="2800" dirty="0">
              <a:latin typeface="Arial" charset="0"/>
              <a:cs typeface="+mn-cs"/>
            </a:endParaRPr>
          </a:p>
          <a:p>
            <a:pPr>
              <a:lnSpc>
                <a:spcPct val="110000"/>
              </a:lnSpc>
              <a:spcBef>
                <a:spcPts val="900"/>
              </a:spcBef>
              <a:defRPr/>
            </a:pPr>
            <a:r>
              <a:rPr lang="en-US" sz="3300" dirty="0">
                <a:latin typeface="Arial" charset="0"/>
                <a:cs typeface="+mn-cs"/>
              </a:rPr>
              <a:t>The NDLTD encourages and supports the efforts of institutions of higher education &amp; their communities</a:t>
            </a:r>
          </a:p>
          <a:p>
            <a:pPr>
              <a:lnSpc>
                <a:spcPct val="110000"/>
              </a:lnSpc>
              <a:spcBef>
                <a:spcPts val="900"/>
              </a:spcBef>
              <a:defRPr/>
            </a:pPr>
            <a:r>
              <a:rPr lang="en-US" sz="3300" dirty="0">
                <a:latin typeface="Arial" charset="0"/>
                <a:cs typeface="+mn-cs"/>
              </a:rPr>
              <a:t>to advance and apply electronic publishing &amp; digital libraries (including repositories), thus enabling them</a:t>
            </a:r>
          </a:p>
          <a:p>
            <a:pPr>
              <a:lnSpc>
                <a:spcPct val="90000"/>
              </a:lnSpc>
              <a:spcBef>
                <a:spcPts val="900"/>
              </a:spcBef>
              <a:defRPr/>
            </a:pPr>
            <a:r>
              <a:rPr lang="en-US" sz="3300" dirty="0">
                <a:latin typeface="Arial" charset="0"/>
                <a:cs typeface="+mn-cs"/>
              </a:rPr>
              <a:t>to share knowledge more effectively in order </a:t>
            </a:r>
          </a:p>
          <a:p>
            <a:pPr>
              <a:lnSpc>
                <a:spcPct val="90000"/>
              </a:lnSpc>
              <a:spcBef>
                <a:spcPts val="900"/>
              </a:spcBef>
              <a:defRPr/>
            </a:pPr>
            <a:r>
              <a:rPr lang="en-US" sz="3300" dirty="0">
                <a:latin typeface="Arial" charset="0"/>
                <a:cs typeface="+mn-cs"/>
              </a:rPr>
              <a:t>to unlock the potential benefits worldwide.</a:t>
            </a:r>
          </a:p>
          <a:p>
            <a:pPr>
              <a:defRPr/>
            </a:pPr>
            <a:endParaRPr lang="en-US" sz="2400" dirty="0">
              <a:latin typeface="Arial" charset="0"/>
              <a:cs typeface="+mn-cs"/>
            </a:endParaRPr>
          </a:p>
        </p:txBody>
      </p:sp>
      <p:sp>
        <p:nvSpPr>
          <p:cNvPr id="66563"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65739C44-7A59-FF47-9DF0-4C9FB84C6E6C}" type="slidenum">
              <a:rPr lang="en-US" sz="1400" b="0"/>
              <a:pPr eaLnBrk="1" hangingPunct="1"/>
              <a:t>7</a:t>
            </a:fld>
            <a:endParaRPr lang="en-US" sz="1400" b="0"/>
          </a:p>
        </p:txBody>
      </p:sp>
    </p:spTree>
    <p:extLst>
      <p:ext uri="{BB962C8B-B14F-4D97-AF65-F5344CB8AC3E}">
        <p14:creationId xmlns:p14="http://schemas.microsoft.com/office/powerpoint/2010/main" val="1516618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b="1">
                <a:solidFill>
                  <a:schemeClr val="tx1"/>
                </a:solidFill>
                <a:latin typeface="Arial" charset="0"/>
                <a:ea typeface="ＭＳ Ｐゴシック" charset="0"/>
              </a:defRPr>
            </a:lvl1pPr>
            <a:lvl2pPr marL="742950" indent="-285750" eaLnBrk="0" hangingPunct="0">
              <a:defRPr b="1">
                <a:solidFill>
                  <a:schemeClr val="tx1"/>
                </a:solidFill>
                <a:latin typeface="Arial" charset="0"/>
                <a:ea typeface="ＭＳ Ｐゴシック" charset="0"/>
              </a:defRPr>
            </a:lvl2pPr>
            <a:lvl3pPr marL="1143000" indent="-228600" eaLnBrk="0" hangingPunct="0">
              <a:defRPr b="1">
                <a:solidFill>
                  <a:schemeClr val="tx1"/>
                </a:solidFill>
                <a:latin typeface="Arial" charset="0"/>
                <a:ea typeface="ＭＳ Ｐゴシック" charset="0"/>
              </a:defRPr>
            </a:lvl3pPr>
            <a:lvl4pPr marL="1600200" indent="-228600" eaLnBrk="0" hangingPunct="0">
              <a:defRPr b="1">
                <a:solidFill>
                  <a:schemeClr val="tx1"/>
                </a:solidFill>
                <a:latin typeface="Arial" charset="0"/>
                <a:ea typeface="ＭＳ Ｐゴシック" charset="0"/>
              </a:defRPr>
            </a:lvl4pPr>
            <a:lvl5pPr marL="2057400" indent="-228600" eaLnBrk="0" hangingPunct="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eaLnBrk="1" hangingPunct="1"/>
            <a:fld id="{7C5BCD03-EE55-2A49-A4A2-AACA5B7BAE3D}" type="slidenum">
              <a:rPr lang="en-US" b="0"/>
              <a:pPr eaLnBrk="1" hangingPunct="1"/>
              <a:t>8</a:t>
            </a:fld>
            <a:endParaRPr lang="en-US" b="0"/>
          </a:p>
        </p:txBody>
      </p:sp>
      <p:sp>
        <p:nvSpPr>
          <p:cNvPr id="23555" name="Rectangle 2"/>
          <p:cNvSpPr>
            <a:spLocks noGrp="1" noChangeArrowheads="1"/>
          </p:cNvSpPr>
          <p:nvPr>
            <p:ph type="title"/>
          </p:nvPr>
        </p:nvSpPr>
        <p:spPr>
          <a:xfrm>
            <a:off x="685800" y="0"/>
            <a:ext cx="7772400" cy="1143000"/>
          </a:xfrm>
        </p:spPr>
        <p:txBody>
          <a:bodyPr/>
          <a:lstStyle/>
          <a:p>
            <a:pPr eaLnBrk="1" hangingPunct="1"/>
            <a:r>
              <a:rPr lang="en-US" b="1" dirty="0">
                <a:latin typeface="Arial" charset="0"/>
              </a:rPr>
              <a:t>Spirit of NDLTD</a:t>
            </a:r>
          </a:p>
        </p:txBody>
      </p:sp>
      <p:sp>
        <p:nvSpPr>
          <p:cNvPr id="23556" name="Rectangle 3"/>
          <p:cNvSpPr>
            <a:spLocks noGrp="1" noChangeArrowheads="1"/>
          </p:cNvSpPr>
          <p:nvPr>
            <p:ph type="body" idx="1"/>
          </p:nvPr>
        </p:nvSpPr>
        <p:spPr>
          <a:xfrm>
            <a:off x="457200" y="1272818"/>
            <a:ext cx="8686800" cy="5448657"/>
          </a:xfrm>
        </p:spPr>
        <p:txBody>
          <a:bodyPr>
            <a:normAutofit fontScale="92500"/>
          </a:bodyPr>
          <a:lstStyle/>
          <a:p>
            <a:pPr eaLnBrk="1" hangingPunct="1"/>
            <a:r>
              <a:rPr lang="en-US" sz="2800" dirty="0">
                <a:latin typeface="Arial" charset="0"/>
              </a:rPr>
              <a:t>Assuage fears -&gt; build confidence -&gt; promote sharing</a:t>
            </a:r>
          </a:p>
          <a:p>
            <a:pPr eaLnBrk="1" hangingPunct="1"/>
            <a:r>
              <a:rPr lang="en-US" sz="2800" dirty="0">
                <a:latin typeface="Arial" charset="0"/>
              </a:rPr>
              <a:t>Help make a </a:t>
            </a:r>
            <a:r>
              <a:rPr lang="en-US" sz="2800" b="1" dirty="0">
                <a:latin typeface="Arial" charset="0"/>
              </a:rPr>
              <a:t>better</a:t>
            </a:r>
            <a:r>
              <a:rPr lang="en-US" sz="2800" dirty="0">
                <a:latin typeface="Arial" charset="0"/>
              </a:rPr>
              <a:t> (smaller) world</a:t>
            </a:r>
          </a:p>
          <a:p>
            <a:pPr eaLnBrk="1" hangingPunct="1"/>
            <a:r>
              <a:rPr lang="en-US" sz="2800" b="1" dirty="0">
                <a:latin typeface="Arial" charset="0"/>
              </a:rPr>
              <a:t>Win-win-win </a:t>
            </a:r>
            <a:r>
              <a:rPr lang="en-US" sz="2800" dirty="0">
                <a:latin typeface="Arial" charset="0"/>
              </a:rPr>
              <a:t>(everyone can benefit)</a:t>
            </a:r>
          </a:p>
          <a:p>
            <a:pPr eaLnBrk="1" hangingPunct="1"/>
            <a:r>
              <a:rPr lang="en-US" sz="2800" dirty="0">
                <a:latin typeface="Arial" charset="0"/>
              </a:rPr>
              <a:t>Have </a:t>
            </a:r>
            <a:r>
              <a:rPr lang="en-US" sz="2800" b="1" dirty="0">
                <a:latin typeface="Arial" charset="0"/>
              </a:rPr>
              <a:t>fun</a:t>
            </a:r>
            <a:r>
              <a:rPr lang="en-US" sz="2800" dirty="0">
                <a:latin typeface="Arial" charset="0"/>
              </a:rPr>
              <a:t> helping others</a:t>
            </a:r>
          </a:p>
          <a:p>
            <a:pPr eaLnBrk="1" hangingPunct="1"/>
            <a:r>
              <a:rPr lang="en-US" sz="2800" dirty="0">
                <a:latin typeface="Arial" charset="0"/>
              </a:rPr>
              <a:t>Build on </a:t>
            </a:r>
            <a:r>
              <a:rPr lang="en-US" sz="2800" b="1" dirty="0">
                <a:latin typeface="Arial" charset="0"/>
              </a:rPr>
              <a:t>standards</a:t>
            </a:r>
          </a:p>
          <a:p>
            <a:pPr eaLnBrk="1" hangingPunct="1"/>
            <a:r>
              <a:rPr lang="en-US" sz="2800" b="1" dirty="0">
                <a:latin typeface="Arial" charset="0"/>
              </a:rPr>
              <a:t>ETDs are </a:t>
            </a:r>
            <a:r>
              <a:rPr lang="en-US" sz="2800" b="1" dirty="0" err="1">
                <a:latin typeface="Arial" charset="0"/>
              </a:rPr>
              <a:t>preservable</a:t>
            </a:r>
            <a:r>
              <a:rPr lang="en-US" sz="2800" b="1" dirty="0">
                <a:latin typeface="Arial" charset="0"/>
              </a:rPr>
              <a:t>, popular, expressive -&gt; </a:t>
            </a:r>
            <a:r>
              <a:rPr lang="ja-JP" altLang="en-US" sz="2800" b="1" dirty="0">
                <a:latin typeface="Arial" charset="0"/>
              </a:rPr>
              <a:t>“</a:t>
            </a:r>
            <a:r>
              <a:rPr lang="en-US" sz="2800" b="1" dirty="0">
                <a:latin typeface="Arial" charset="0"/>
              </a:rPr>
              <a:t>better</a:t>
            </a:r>
            <a:r>
              <a:rPr lang="ja-JP" altLang="en-US" sz="2800" b="1" dirty="0">
                <a:latin typeface="Arial" charset="0"/>
              </a:rPr>
              <a:t>”</a:t>
            </a:r>
            <a:endParaRPr lang="en-US" sz="2800" b="1" dirty="0">
              <a:latin typeface="Arial" charset="0"/>
            </a:endParaRPr>
          </a:p>
          <a:p>
            <a:pPr eaLnBrk="1" hangingPunct="1">
              <a:buFontTx/>
              <a:buNone/>
            </a:pPr>
            <a:endParaRPr lang="en-US" sz="2800" dirty="0">
              <a:latin typeface="Arial" charset="0"/>
            </a:endParaRPr>
          </a:p>
          <a:p>
            <a:pPr eaLnBrk="1" hangingPunct="1"/>
            <a:r>
              <a:rPr lang="en-US" sz="2800" b="1" dirty="0">
                <a:latin typeface="Arial" charset="0"/>
              </a:rPr>
              <a:t>Doable</a:t>
            </a:r>
            <a:r>
              <a:rPr lang="en-US" sz="2800" dirty="0">
                <a:latin typeface="Arial" charset="0"/>
              </a:rPr>
              <a:t>, feasible, learnable, affordable, sharable</a:t>
            </a:r>
          </a:p>
          <a:p>
            <a:pPr eaLnBrk="1" hangingPunct="1"/>
            <a:endParaRPr lang="en-US" sz="2800" dirty="0">
              <a:latin typeface="Arial" charset="0"/>
            </a:endParaRPr>
          </a:p>
          <a:p>
            <a:pPr eaLnBrk="1" hangingPunct="1"/>
            <a:r>
              <a:rPr lang="en-US" sz="3600" dirty="0">
                <a:latin typeface="Arial" charset="0"/>
              </a:rPr>
              <a:t>Please support NDLTD!</a:t>
            </a:r>
          </a:p>
        </p:txBody>
      </p:sp>
    </p:spTree>
    <p:extLst>
      <p:ext uri="{BB962C8B-B14F-4D97-AF65-F5344CB8AC3E}">
        <p14:creationId xmlns:p14="http://schemas.microsoft.com/office/powerpoint/2010/main" val="3758097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p:nvPr>
        </p:nvSpPr>
        <p:spPr>
          <a:xfrm>
            <a:off x="457200" y="152400"/>
            <a:ext cx="8229600" cy="762000"/>
          </a:xfrm>
        </p:spPr>
        <p:txBody>
          <a:bodyPr/>
          <a:lstStyle/>
          <a:p>
            <a:r>
              <a:rPr lang="en-US" b="1" dirty="0">
                <a:latin typeface="Arial" charset="0"/>
              </a:rPr>
              <a:t>How You Can Participate</a:t>
            </a:r>
          </a:p>
        </p:txBody>
      </p:sp>
      <p:sp>
        <p:nvSpPr>
          <p:cNvPr id="12291" name="Content Placeholder 2"/>
          <p:cNvSpPr>
            <a:spLocks noGrp="1"/>
          </p:cNvSpPr>
          <p:nvPr>
            <p:ph idx="1"/>
          </p:nvPr>
        </p:nvSpPr>
        <p:spPr>
          <a:xfrm>
            <a:off x="152400" y="1304925"/>
            <a:ext cx="8839200" cy="5178425"/>
          </a:xfrm>
        </p:spPr>
        <p:txBody>
          <a:bodyPr>
            <a:normAutofit/>
          </a:bodyPr>
          <a:lstStyle/>
          <a:p>
            <a:pPr>
              <a:spcBef>
                <a:spcPts val="0"/>
              </a:spcBef>
              <a:defRPr/>
            </a:pPr>
            <a:r>
              <a:rPr lang="en-US" sz="2800" dirty="0">
                <a:latin typeface="Arial" charset="0"/>
                <a:cs typeface="+mn-cs"/>
              </a:rPr>
              <a:t>Be a: Member (individual, institution, consortium)</a:t>
            </a:r>
          </a:p>
          <a:p>
            <a:pPr>
              <a:spcBef>
                <a:spcPts val="0"/>
              </a:spcBef>
              <a:defRPr/>
            </a:pPr>
            <a:endParaRPr lang="en-US" sz="2800" dirty="0">
              <a:latin typeface="Arial" charset="0"/>
              <a:cs typeface="+mn-cs"/>
            </a:endParaRPr>
          </a:p>
          <a:p>
            <a:pPr>
              <a:spcBef>
                <a:spcPts val="0"/>
              </a:spcBef>
              <a:defRPr/>
            </a:pPr>
            <a:r>
              <a:rPr lang="en-US" sz="2800" dirty="0">
                <a:latin typeface="Arial" charset="0"/>
              </a:rPr>
              <a:t>Join: NDLTD Committees, Working Groups:</a:t>
            </a:r>
          </a:p>
          <a:p>
            <a:pPr lvl="1">
              <a:spcBef>
                <a:spcPts val="0"/>
              </a:spcBef>
              <a:defRPr/>
            </a:pPr>
            <a:r>
              <a:rPr lang="en-US" dirty="0">
                <a:latin typeface="Arial" charset="0"/>
              </a:rPr>
              <a:t>Awards (Charles Greenberg)</a:t>
            </a:r>
          </a:p>
          <a:p>
            <a:pPr lvl="1">
              <a:spcBef>
                <a:spcPts val="0"/>
              </a:spcBef>
              <a:defRPr/>
            </a:pPr>
            <a:r>
              <a:rPr lang="en-US" dirty="0">
                <a:latin typeface="Arial" charset="0"/>
              </a:rPr>
              <a:t>Communications (Iryna Kuchma)</a:t>
            </a:r>
          </a:p>
          <a:p>
            <a:pPr lvl="1">
              <a:spcBef>
                <a:spcPts val="0"/>
              </a:spcBef>
              <a:defRPr/>
            </a:pPr>
            <a:r>
              <a:rPr lang="en-US" dirty="0">
                <a:latin typeface="Arial" charset="0"/>
              </a:rPr>
              <a:t>Conference (</a:t>
            </a:r>
            <a:r>
              <a:rPr lang="en-US" b="1" dirty="0">
                <a:latin typeface="Arial" charset="0"/>
              </a:rPr>
              <a:t>Ramesh Gaur</a:t>
            </a:r>
            <a:r>
              <a:rPr lang="en-US" dirty="0">
                <a:latin typeface="Arial" charset="0"/>
              </a:rPr>
              <a:t>)</a:t>
            </a:r>
          </a:p>
          <a:p>
            <a:pPr lvl="1">
              <a:spcBef>
                <a:spcPts val="0"/>
              </a:spcBef>
              <a:defRPr/>
            </a:pPr>
            <a:r>
              <a:rPr lang="en-US" dirty="0">
                <a:latin typeface="Arial" charset="0"/>
              </a:rPr>
              <a:t>Membership (</a:t>
            </a:r>
            <a:r>
              <a:rPr lang="en-US" b="1" dirty="0">
                <a:latin typeface="Arial" charset="0"/>
              </a:rPr>
              <a:t>Suzie Allard, Joachim </a:t>
            </a:r>
            <a:r>
              <a:rPr lang="en-US" b="1" dirty="0" err="1">
                <a:latin typeface="Arial" charset="0"/>
              </a:rPr>
              <a:t>Schöpfel</a:t>
            </a:r>
            <a:r>
              <a:rPr lang="en-US" dirty="0">
                <a:latin typeface="Arial" charset="0"/>
              </a:rPr>
              <a:t>)</a:t>
            </a:r>
          </a:p>
          <a:p>
            <a:pPr lvl="1">
              <a:spcBef>
                <a:spcPts val="0"/>
              </a:spcBef>
              <a:defRPr/>
            </a:pPr>
            <a:r>
              <a:rPr lang="en-US" dirty="0">
                <a:latin typeface="Arial" charset="0"/>
              </a:rPr>
              <a:t>Union Catalog (</a:t>
            </a:r>
            <a:r>
              <a:rPr lang="en-US" b="1" dirty="0">
                <a:latin typeface="Arial" charset="0"/>
              </a:rPr>
              <a:t>Ana Pavani</a:t>
            </a:r>
            <a:r>
              <a:rPr lang="en-US" dirty="0">
                <a:latin typeface="Arial" charset="0"/>
              </a:rPr>
              <a:t>)</a:t>
            </a:r>
          </a:p>
          <a:p>
            <a:pPr lvl="1">
              <a:spcBef>
                <a:spcPts val="0"/>
              </a:spcBef>
              <a:defRPr/>
            </a:pPr>
            <a:r>
              <a:rPr lang="en-US" dirty="0">
                <a:latin typeface="Arial" charset="0"/>
              </a:rPr>
              <a:t>Web Content (Sara Gould)</a:t>
            </a:r>
          </a:p>
          <a:p>
            <a:pPr>
              <a:spcBef>
                <a:spcPts val="0"/>
              </a:spcBef>
              <a:defRPr/>
            </a:pPr>
            <a:endParaRPr lang="en-US" sz="2800" dirty="0">
              <a:latin typeface="Arial" charset="0"/>
              <a:cs typeface="+mn-cs"/>
            </a:endParaRPr>
          </a:p>
          <a:p>
            <a:pPr>
              <a:spcBef>
                <a:spcPts val="0"/>
              </a:spcBef>
              <a:defRPr/>
            </a:pPr>
            <a:r>
              <a:rPr lang="en-US" sz="2800" dirty="0">
                <a:latin typeface="Arial" charset="0"/>
                <a:cs typeface="+mn-cs"/>
              </a:rPr>
              <a:t>Be an: Ambassador (local, national, global) – next</a:t>
            </a:r>
          </a:p>
          <a:p>
            <a:pPr>
              <a:spcBef>
                <a:spcPts val="0"/>
              </a:spcBef>
              <a:defRPr/>
            </a:pPr>
            <a:endParaRPr lang="en-US" sz="2800" dirty="0">
              <a:latin typeface="Arial" charset="0"/>
              <a:cs typeface="+mn-cs"/>
            </a:endParaRPr>
          </a:p>
        </p:txBody>
      </p:sp>
      <p:sp>
        <p:nvSpPr>
          <p:cNvPr id="6861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b="1">
                <a:solidFill>
                  <a:schemeClr val="tx1"/>
                </a:solidFill>
                <a:latin typeface="Arial" charset="0"/>
                <a:ea typeface="ＭＳ Ｐゴシック" charset="0"/>
                <a:cs typeface="ＭＳ Ｐゴシック" charset="0"/>
              </a:defRPr>
            </a:lvl1pPr>
            <a:lvl2pPr marL="742950" indent="-285750" eaLnBrk="0" hangingPunct="0">
              <a:defRPr sz="2400" b="1">
                <a:solidFill>
                  <a:schemeClr val="tx1"/>
                </a:solidFill>
                <a:latin typeface="Arial" charset="0"/>
                <a:ea typeface="ＭＳ Ｐゴシック" charset="0"/>
              </a:defRPr>
            </a:lvl2pPr>
            <a:lvl3pPr marL="1143000" indent="-228600" eaLnBrk="0" hangingPunct="0">
              <a:defRPr sz="2400" b="1">
                <a:solidFill>
                  <a:schemeClr val="tx1"/>
                </a:solidFill>
                <a:latin typeface="Arial" charset="0"/>
                <a:ea typeface="ＭＳ Ｐゴシック" charset="0"/>
              </a:defRPr>
            </a:lvl3pPr>
            <a:lvl4pPr marL="1600200" indent="-228600" eaLnBrk="0" hangingPunct="0">
              <a:defRPr sz="2400" b="1">
                <a:solidFill>
                  <a:schemeClr val="tx1"/>
                </a:solidFill>
                <a:latin typeface="Arial" charset="0"/>
                <a:ea typeface="ＭＳ Ｐゴシック" charset="0"/>
              </a:defRPr>
            </a:lvl4pPr>
            <a:lvl5pPr marL="2057400" indent="-228600" eaLnBrk="0" hangingPunct="0">
              <a:defRPr sz="2400" b="1">
                <a:solidFill>
                  <a:schemeClr val="tx1"/>
                </a:solidFill>
                <a:latin typeface="Arial" charset="0"/>
                <a:ea typeface="ＭＳ Ｐゴシック" charset="0"/>
              </a:defRPr>
            </a:lvl5pPr>
            <a:lvl6pPr marL="2514600" indent="-228600" eaLnBrk="0" fontAlgn="base" hangingPunct="0">
              <a:spcBef>
                <a:spcPct val="0"/>
              </a:spcBef>
              <a:spcAft>
                <a:spcPct val="0"/>
              </a:spcAft>
              <a:defRPr sz="2400" b="1">
                <a:solidFill>
                  <a:schemeClr val="tx1"/>
                </a:solidFill>
                <a:latin typeface="Arial" charset="0"/>
                <a:ea typeface="ＭＳ Ｐゴシック" charset="0"/>
              </a:defRPr>
            </a:lvl6pPr>
            <a:lvl7pPr marL="2971800" indent="-228600" eaLnBrk="0" fontAlgn="base" hangingPunct="0">
              <a:spcBef>
                <a:spcPct val="0"/>
              </a:spcBef>
              <a:spcAft>
                <a:spcPct val="0"/>
              </a:spcAft>
              <a:defRPr sz="2400" b="1">
                <a:solidFill>
                  <a:schemeClr val="tx1"/>
                </a:solidFill>
                <a:latin typeface="Arial" charset="0"/>
                <a:ea typeface="ＭＳ Ｐゴシック" charset="0"/>
              </a:defRPr>
            </a:lvl7pPr>
            <a:lvl8pPr marL="3429000" indent="-228600" eaLnBrk="0" fontAlgn="base" hangingPunct="0">
              <a:spcBef>
                <a:spcPct val="0"/>
              </a:spcBef>
              <a:spcAft>
                <a:spcPct val="0"/>
              </a:spcAft>
              <a:defRPr sz="2400" b="1">
                <a:solidFill>
                  <a:schemeClr val="tx1"/>
                </a:solidFill>
                <a:latin typeface="Arial" charset="0"/>
                <a:ea typeface="ＭＳ Ｐゴシック" charset="0"/>
              </a:defRPr>
            </a:lvl8pPr>
            <a:lvl9pPr marL="3886200" indent="-228600" eaLnBrk="0" fontAlgn="base" hangingPunct="0">
              <a:spcBef>
                <a:spcPct val="0"/>
              </a:spcBef>
              <a:spcAft>
                <a:spcPct val="0"/>
              </a:spcAft>
              <a:defRPr sz="2400" b="1">
                <a:solidFill>
                  <a:schemeClr val="tx1"/>
                </a:solidFill>
                <a:latin typeface="Arial" charset="0"/>
                <a:ea typeface="ＭＳ Ｐゴシック" charset="0"/>
              </a:defRPr>
            </a:lvl9pPr>
          </a:lstStyle>
          <a:p>
            <a:pPr eaLnBrk="1" hangingPunct="1"/>
            <a:fld id="{86A3852C-EBD0-DD47-9EE5-27C32CC764EA}" type="slidenum">
              <a:rPr lang="en-US" sz="1400" b="0"/>
              <a:pPr eaLnBrk="1" hangingPunct="1"/>
              <a:t>9</a:t>
            </a:fld>
            <a:endParaRPr lang="en-US" sz="1400" b="0"/>
          </a:p>
        </p:txBody>
      </p:sp>
    </p:spTree>
    <p:extLst>
      <p:ext uri="{BB962C8B-B14F-4D97-AF65-F5344CB8AC3E}">
        <p14:creationId xmlns:p14="http://schemas.microsoft.com/office/powerpoint/2010/main" val="349622478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15926</TotalTime>
  <Words>829</Words>
  <Application>Microsoft Macintosh PowerPoint</Application>
  <PresentationFormat>On-screen Show (4:3)</PresentationFormat>
  <Paragraphs>126</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Default Design</vt:lpstr>
      <vt:lpstr>#ETD19 (Porto, Portugal – 6 November 2019)   Welcome to the 22nd International Symposium on ETDs   Edward A. Fox Exec. Director, Chairman of Board, NDLTD  </vt:lpstr>
      <vt:lpstr>Acknowledgments </vt:lpstr>
      <vt:lpstr>Acknowledgements (2): Mtgs</vt:lpstr>
      <vt:lpstr>Acknowledgements (3): Mtgs</vt:lpstr>
      <vt:lpstr>PowerPoint Presentation</vt:lpstr>
      <vt:lpstr>NDLTD: www.ndltd.org </vt:lpstr>
      <vt:lpstr>Mission</vt:lpstr>
      <vt:lpstr>Spirit of NDLTD</vt:lpstr>
      <vt:lpstr>How You Can Participate</vt:lpstr>
      <vt:lpstr>Invitation: to extend your involvement in the global ETD community</vt:lpstr>
      <vt:lpstr>Questions? Discussion? Recommendations?  Chat with an NDLTD Board or Committee 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Streams, Structures, Spaces, Scenarios, and Societies (5S): A Formal Digital Library Framework and Its Applications- Progress Report</dc:title>
  <dc:creator>eNumerate</dc:creator>
  <cp:lastModifiedBy>Fox, Edward</cp:lastModifiedBy>
  <cp:revision>365</cp:revision>
  <dcterms:created xsi:type="dcterms:W3CDTF">2004-04-27T15:48:44Z</dcterms:created>
  <dcterms:modified xsi:type="dcterms:W3CDTF">2019-11-06T00:13:03Z</dcterms:modified>
</cp:coreProperties>
</file>