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57"/>
  </p:notesMasterIdLst>
  <p:handoutMasterIdLst>
    <p:handoutMasterId r:id="rId58"/>
  </p:handoutMasterIdLst>
  <p:sldIdLst>
    <p:sldId id="648" r:id="rId2"/>
    <p:sldId id="1235" r:id="rId3"/>
    <p:sldId id="1297" r:id="rId4"/>
    <p:sldId id="1315" r:id="rId5"/>
    <p:sldId id="1320" r:id="rId6"/>
    <p:sldId id="1314" r:id="rId7"/>
    <p:sldId id="1295" r:id="rId8"/>
    <p:sldId id="904" r:id="rId9"/>
    <p:sldId id="914" r:id="rId10"/>
    <p:sldId id="1324" r:id="rId11"/>
    <p:sldId id="684" r:id="rId12"/>
    <p:sldId id="1186" r:id="rId13"/>
    <p:sldId id="1191" r:id="rId14"/>
    <p:sldId id="1239" r:id="rId15"/>
    <p:sldId id="1248" r:id="rId16"/>
    <p:sldId id="271" r:id="rId17"/>
    <p:sldId id="1322" r:id="rId18"/>
    <p:sldId id="302" r:id="rId19"/>
    <p:sldId id="1323" r:id="rId20"/>
    <p:sldId id="1325" r:id="rId21"/>
    <p:sldId id="1308" r:id="rId22"/>
    <p:sldId id="1306" r:id="rId23"/>
    <p:sldId id="1302" r:id="rId24"/>
    <p:sldId id="1304" r:id="rId25"/>
    <p:sldId id="1299" r:id="rId26"/>
    <p:sldId id="377" r:id="rId27"/>
    <p:sldId id="389" r:id="rId28"/>
    <p:sldId id="310" r:id="rId29"/>
    <p:sldId id="290" r:id="rId30"/>
    <p:sldId id="313" r:id="rId31"/>
    <p:sldId id="315" r:id="rId32"/>
    <p:sldId id="297" r:id="rId33"/>
    <p:sldId id="267" r:id="rId34"/>
    <p:sldId id="1298" r:id="rId35"/>
    <p:sldId id="1281" r:id="rId36"/>
    <p:sldId id="258" r:id="rId37"/>
    <p:sldId id="298" r:id="rId38"/>
    <p:sldId id="265" r:id="rId39"/>
    <p:sldId id="266" r:id="rId40"/>
    <p:sldId id="263" r:id="rId41"/>
    <p:sldId id="299" r:id="rId42"/>
    <p:sldId id="294" r:id="rId43"/>
    <p:sldId id="259" r:id="rId44"/>
    <p:sldId id="1321" r:id="rId45"/>
    <p:sldId id="260" r:id="rId46"/>
    <p:sldId id="296" r:id="rId47"/>
    <p:sldId id="282" r:id="rId48"/>
    <p:sldId id="270" r:id="rId49"/>
    <p:sldId id="287" r:id="rId50"/>
    <p:sldId id="285" r:id="rId51"/>
    <p:sldId id="1316" r:id="rId52"/>
    <p:sldId id="1317" r:id="rId53"/>
    <p:sldId id="1318" r:id="rId54"/>
    <p:sldId id="1319" r:id="rId55"/>
    <p:sldId id="1313" r:id="rId56"/>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780" autoAdjust="0"/>
  </p:normalViewPr>
  <p:slideViewPr>
    <p:cSldViewPr>
      <p:cViewPr>
        <p:scale>
          <a:sx n="104" d="100"/>
          <a:sy n="104" d="100"/>
        </p:scale>
        <p:origin x="2680" y="4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182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15</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a:t>Help affected communities to recover more quickly and effectively </a:t>
            </a:r>
          </a:p>
          <a:p>
            <a:pPr lvl="1" eaLnBrk="1" hangingPunct="1"/>
            <a:r>
              <a:rPr lang="en-US" sz="1400"/>
              <a:t>Provide global network with relevant information and resources</a:t>
            </a:r>
          </a:p>
          <a:p>
            <a:pPr eaLnBrk="1" hangingPunct="1"/>
            <a:r>
              <a:rPr lang="en-US" sz="1400"/>
              <a:t>Support the research community, emergency personnel, decision makers, and the public in reacting to and recovering from crises</a:t>
            </a:r>
          </a:p>
          <a:p>
            <a:pPr eaLnBrk="1" hangingPunct="1"/>
            <a:endParaRPr lang="en-US"/>
          </a:p>
        </p:txBody>
      </p:sp>
    </p:spTree>
    <p:extLst>
      <p:ext uri="{BB962C8B-B14F-4D97-AF65-F5344CB8AC3E}">
        <p14:creationId xmlns:p14="http://schemas.microsoft.com/office/powerpoint/2010/main" val="9386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courses, where the</a:t>
            </a:r>
            <a:r>
              <a:rPr lang="en-US" baseline="0" dirty="0"/>
              <a:t> challenge was decomposed differently:</a:t>
            </a:r>
          </a:p>
          <a:p>
            <a:endParaRPr lang="en-US" baseline="0" dirty="0"/>
          </a:p>
          <a:p>
            <a:endParaRPr lang="en-US" baseline="0" dirty="0"/>
          </a:p>
          <a:p>
            <a:r>
              <a:rPr lang="en-US" baseline="0" dirty="0"/>
              <a:t>For the undergraduate:  same analysis, but everybody working with different event type &amp; text collections.</a:t>
            </a:r>
          </a:p>
          <a:p>
            <a:endParaRPr lang="en-US" baseline="0" dirty="0"/>
          </a:p>
          <a:p>
            <a:r>
              <a:rPr lang="en-US" baseline="0" dirty="0"/>
              <a:t>For the graduates:  worked together to aid access to a massive collection (83 million tweets plus associated metadata), but everybody performed a different element of the construction.</a:t>
            </a:r>
          </a:p>
          <a:p>
            <a:endParaRPr lang="en-US" baseline="0" dirty="0"/>
          </a:p>
          <a:p>
            <a:r>
              <a:rPr lang="en-US" baseline="0" dirty="0"/>
              <a:t>So, on to the courses themselves.  For each, I’ll go over </a:t>
            </a:r>
          </a:p>
          <a:p>
            <a:endParaRPr lang="en-US" baseline="0" dirty="0"/>
          </a:p>
          <a:p>
            <a:r>
              <a:rPr lang="en-US" baseline="0" dirty="0"/>
              <a:t>Design:</a:t>
            </a:r>
          </a:p>
          <a:p>
            <a:pPr marL="228600" indent="-228600">
              <a:buAutoNum type="arabicParenR"/>
            </a:pPr>
            <a:r>
              <a:rPr lang="en-US" baseline="0" dirty="0"/>
              <a:t>the driving question, 2) how each was structured, </a:t>
            </a:r>
          </a:p>
          <a:p>
            <a:pPr marL="228600" indent="-228600">
              <a:buAutoNum type="arabicParenR"/>
            </a:pPr>
            <a:endParaRPr lang="en-US" baseline="0" dirty="0"/>
          </a:p>
          <a:p>
            <a:pPr marL="0" indent="0">
              <a:buNone/>
            </a:pPr>
            <a:r>
              <a:rPr lang="en-US" baseline="0" dirty="0"/>
              <a:t>Evaluation</a:t>
            </a:r>
          </a:p>
          <a:p>
            <a:pPr marL="228600" indent="-228600">
              <a:buAutoNum type="arabicParenR"/>
            </a:pPr>
            <a:r>
              <a:rPr lang="en-US" baseline="0" dirty="0"/>
              <a:t>in terms of the quality of the artifacts produced</a:t>
            </a:r>
          </a:p>
          <a:p>
            <a:pPr marL="228600" indent="-228600">
              <a:buAutoNum type="arabicParenR"/>
            </a:pPr>
            <a:r>
              <a:rPr lang="en-US" baseline="0" dirty="0"/>
              <a:t>In terms of student reactions</a:t>
            </a:r>
          </a:p>
          <a:p>
            <a:pPr marL="228600" indent="-228600">
              <a:buAutoNum type="arabicParenR"/>
            </a:pPr>
            <a:endParaRPr lang="en-US" baseline="0" dirty="0"/>
          </a:p>
          <a:p>
            <a:pPr marL="0" indent="0">
              <a:buNone/>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910FA45-6BB2-0D4A-9BF7-2CEF41BA6F4C}" type="slidenum">
              <a:rPr lang="en-US" smtClean="0"/>
              <a:t>16</a:t>
            </a:fld>
            <a:endParaRPr lang="en-US"/>
          </a:p>
        </p:txBody>
      </p:sp>
    </p:spTree>
    <p:extLst>
      <p:ext uri="{BB962C8B-B14F-4D97-AF65-F5344CB8AC3E}">
        <p14:creationId xmlns:p14="http://schemas.microsoft.com/office/powerpoint/2010/main" val="2673286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NewYork</a:t>
            </a:r>
            <a:r>
              <a:rPr lang="en-US" baseline="0" dirty="0"/>
              <a:t>” in </a:t>
            </a:r>
            <a:r>
              <a:rPr lang="en-US" baseline="0" dirty="0" err="1"/>
              <a:t>user_city_s</a:t>
            </a:r>
            <a:endParaRPr lang="en-US" baseline="0" dirty="0"/>
          </a:p>
          <a:p>
            <a:r>
              <a:rPr lang="en-US" baseline="0" dirty="0"/>
              <a:t>See organization: FDNY, MTA (</a:t>
            </a:r>
            <a:r>
              <a:rPr lang="en-US" sz="1200" kern="1200" dirty="0">
                <a:solidFill>
                  <a:schemeClr val="tx1"/>
                </a:solidFill>
                <a:latin typeface="+mn-lt"/>
                <a:ea typeface="+mn-ea"/>
                <a:cs typeface="+mn-cs"/>
              </a:rPr>
              <a:t>Metropolitan Transportation Authority), NYU</a:t>
            </a:r>
            <a:endParaRPr lang="en-US" baseline="0" dirty="0"/>
          </a:p>
          <a:p>
            <a:r>
              <a:rPr lang="en-US" baseline="0" dirty="0"/>
              <a:t>Person name: De Blasio</a:t>
            </a:r>
          </a:p>
          <a:p>
            <a:r>
              <a:rPr lang="en-US" baseline="0" dirty="0"/>
              <a:t>Hashtags, Mentions</a:t>
            </a:r>
            <a:endParaRPr lang="en-US" dirty="0"/>
          </a:p>
        </p:txBody>
      </p:sp>
      <p:sp>
        <p:nvSpPr>
          <p:cNvPr id="4" name="Slide Number Placeholder 3"/>
          <p:cNvSpPr>
            <a:spLocks noGrp="1"/>
          </p:cNvSpPr>
          <p:nvPr>
            <p:ph type="sldNum" sz="quarter" idx="10"/>
          </p:nvPr>
        </p:nvSpPr>
        <p:spPr/>
        <p:txBody>
          <a:bodyPr/>
          <a:lstStyle/>
          <a:p>
            <a:fld id="{2EB6EC4D-9A59-364A-89F2-0B26E12CCCF5}" type="slidenum">
              <a:rPr lang="en-US" smtClean="0"/>
              <a:t>23</a:t>
            </a:fld>
            <a:endParaRPr lang="en-US"/>
          </a:p>
        </p:txBody>
      </p:sp>
    </p:spTree>
    <p:extLst>
      <p:ext uri="{BB962C8B-B14F-4D97-AF65-F5344CB8AC3E}">
        <p14:creationId xmlns:p14="http://schemas.microsoft.com/office/powerpoint/2010/main" val="105863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earthquake</a:t>
            </a:r>
          </a:p>
          <a:p>
            <a:r>
              <a:rPr lang="en-US" dirty="0"/>
              <a:t>Histogram:</a:t>
            </a:r>
            <a:r>
              <a:rPr lang="en-US" baseline="0" dirty="0"/>
              <a:t> March 2014, May 2015 =&gt; not Winter</a:t>
            </a:r>
          </a:p>
          <a:p>
            <a:r>
              <a:rPr lang="en-US" dirty="0"/>
              <a:t>Location Name: Fullerton, CA; La Habra, CA; Brea CA</a:t>
            </a:r>
          </a:p>
          <a:p>
            <a:endParaRPr lang="en-US" dirty="0"/>
          </a:p>
        </p:txBody>
      </p:sp>
      <p:sp>
        <p:nvSpPr>
          <p:cNvPr id="4" name="Slide Number Placeholder 3"/>
          <p:cNvSpPr>
            <a:spLocks noGrp="1"/>
          </p:cNvSpPr>
          <p:nvPr>
            <p:ph type="sldNum" sz="quarter" idx="10"/>
          </p:nvPr>
        </p:nvSpPr>
        <p:spPr/>
        <p:txBody>
          <a:bodyPr/>
          <a:lstStyle/>
          <a:p>
            <a:fld id="{2EB6EC4D-9A59-364A-89F2-0B26E12CCCF5}" type="slidenum">
              <a:rPr lang="en-US" smtClean="0"/>
              <a:t>25</a:t>
            </a:fld>
            <a:endParaRPr lang="en-US"/>
          </a:p>
        </p:txBody>
      </p:sp>
    </p:spTree>
    <p:extLst>
      <p:ext uri="{BB962C8B-B14F-4D97-AF65-F5344CB8AC3E}">
        <p14:creationId xmlns:p14="http://schemas.microsoft.com/office/powerpoint/2010/main" val="2084628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C8508C-FC34-7F4E-B122-69618F06728D}" type="slidenum">
              <a:rPr lang="en-US" smtClean="0"/>
              <a:t>26</a:t>
            </a:fld>
            <a:endParaRPr lang="en-US"/>
          </a:p>
        </p:txBody>
      </p:sp>
    </p:spTree>
    <p:extLst>
      <p:ext uri="{BB962C8B-B14F-4D97-AF65-F5344CB8AC3E}">
        <p14:creationId xmlns:p14="http://schemas.microsoft.com/office/powerpoint/2010/main" val="101389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C8508C-FC34-7F4E-B122-69618F06728D}" type="slidenum">
              <a:rPr lang="en-US" smtClean="0"/>
              <a:t>27</a:t>
            </a:fld>
            <a:endParaRPr lang="en-US"/>
          </a:p>
        </p:txBody>
      </p:sp>
    </p:spTree>
    <p:extLst>
      <p:ext uri="{BB962C8B-B14F-4D97-AF65-F5344CB8AC3E}">
        <p14:creationId xmlns:p14="http://schemas.microsoft.com/office/powerpoint/2010/main" val="783908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Reverence to the mountain… the scenery</a:t>
            </a:r>
          </a:p>
        </p:txBody>
      </p:sp>
      <p:sp>
        <p:nvSpPr>
          <p:cNvPr id="4" name="Slide Number Placeholder 3"/>
          <p:cNvSpPr>
            <a:spLocks noGrp="1"/>
          </p:cNvSpPr>
          <p:nvPr>
            <p:ph type="sldNum" sz="quarter" idx="10"/>
          </p:nvPr>
        </p:nvSpPr>
        <p:spPr/>
        <p:txBody>
          <a:bodyPr/>
          <a:lstStyle/>
          <a:p>
            <a:fld id="{0F4AC6CA-3C20-4146-82D0-CD1C76E775AB}" type="slidenum">
              <a:rPr lang="en-US" smtClean="0"/>
              <a:t>30</a:t>
            </a:fld>
            <a:endParaRPr lang="en-US"/>
          </a:p>
        </p:txBody>
      </p:sp>
    </p:spTree>
    <p:extLst>
      <p:ext uri="{BB962C8B-B14F-4D97-AF65-F5344CB8AC3E}">
        <p14:creationId xmlns:p14="http://schemas.microsoft.com/office/powerpoint/2010/main" val="132863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35</a:t>
            </a:fld>
            <a:endParaRPr lang="en-US"/>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728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PBL</a:t>
            </a:r>
            <a:r>
              <a:rPr lang="en-US" baseline="0" dirty="0"/>
              <a:t> is  a form of </a:t>
            </a:r>
            <a:r>
              <a:rPr lang="en-US" dirty="0"/>
              <a:t>Active learning, one attempt to get away from</a:t>
            </a:r>
            <a:r>
              <a:rPr lang="en-US" baseline="0" dirty="0"/>
              <a:t> lecture.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They cite literature which indicates that to learn, students must do more than just listen: They must read, write, discuss, or be engaged in solving problems.</a:t>
            </a:r>
          </a:p>
          <a:p>
            <a:endParaRPr lang="en-US" baseline="0" dirty="0"/>
          </a:p>
          <a:p>
            <a:r>
              <a:rPr lang="en-US" dirty="0"/>
              <a:t>In a 2012 report titled "Engage to Excel,"[27] the United States President's Council of Advisors on Science and Technology (PCAST) described how improved teaching methods, including engaging students in active learning, will increase student retention and improve performance in STEM courses. One study described in the report found that students in traditional lecture courses were twice as likely to leave engineering and three times as likely to drop out of college entirely compared with students taught using active learning techniques. In another cited study, students in a physics class that used active learning methods learned twice as much as those taught in a traditional class, as measured by test results.</a:t>
            </a:r>
          </a:p>
          <a:p>
            <a:endParaRPr lang="en-US" dirty="0"/>
          </a:p>
          <a:p>
            <a:r>
              <a:rPr lang="en-US" dirty="0"/>
              <a:t>INTRINSIC</a:t>
            </a:r>
            <a:r>
              <a:rPr lang="en-US" baseline="0" dirty="0"/>
              <a:t> MOTIVATION</a:t>
            </a:r>
            <a:endParaRPr lang="en-US"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36</a:t>
            </a:fld>
            <a:endParaRPr lang="en-US"/>
          </a:p>
        </p:txBody>
      </p:sp>
    </p:spTree>
    <p:extLst>
      <p:ext uri="{BB962C8B-B14F-4D97-AF65-F5344CB8AC3E}">
        <p14:creationId xmlns:p14="http://schemas.microsoft.com/office/powerpoint/2010/main" val="132921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it actually works.  The course has no lectures.  Class time is used for group collaboration.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37</a:t>
            </a:fld>
            <a:endParaRPr lang="en-US"/>
          </a:p>
        </p:txBody>
      </p:sp>
    </p:spTree>
    <p:extLst>
      <p:ext uri="{BB962C8B-B14F-4D97-AF65-F5344CB8AC3E}">
        <p14:creationId xmlns:p14="http://schemas.microsoft.com/office/powerpoint/2010/main" val="282213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a:p>
        </p:txBody>
      </p:sp>
    </p:spTree>
    <p:extLst>
      <p:ext uri="{BB962C8B-B14F-4D97-AF65-F5344CB8AC3E}">
        <p14:creationId xmlns:p14="http://schemas.microsoft.com/office/powerpoint/2010/main" val="1155661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were generally less concretely defined.  </a:t>
            </a:r>
          </a:p>
        </p:txBody>
      </p:sp>
      <p:sp>
        <p:nvSpPr>
          <p:cNvPr id="4" name="Slide Number Placeholder 3"/>
          <p:cNvSpPr>
            <a:spLocks noGrp="1"/>
          </p:cNvSpPr>
          <p:nvPr>
            <p:ph type="sldNum" sz="quarter" idx="10"/>
          </p:nvPr>
        </p:nvSpPr>
        <p:spPr/>
        <p:txBody>
          <a:bodyPr/>
          <a:lstStyle/>
          <a:p>
            <a:fld id="{B910FA45-6BB2-0D4A-9BF7-2CEF41BA6F4C}" type="slidenum">
              <a:rPr lang="en-US" smtClean="0"/>
              <a:t>38</a:t>
            </a:fld>
            <a:endParaRPr lang="en-US"/>
          </a:p>
        </p:txBody>
      </p:sp>
    </p:spTree>
    <p:extLst>
      <p:ext uri="{BB962C8B-B14F-4D97-AF65-F5344CB8AC3E}">
        <p14:creationId xmlns:p14="http://schemas.microsoft.com/office/powerpoint/2010/main" val="804896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from</a:t>
            </a:r>
            <a:r>
              <a:rPr lang="en-US" baseline="0" dirty="0"/>
              <a:t> this distance, it looks like a fairly simple problem:  take a document like this one (and 83 million others) and turn it into a representation like this.  Then figure out the best way to customize </a:t>
            </a:r>
            <a:r>
              <a:rPr lang="en-US" baseline="0" dirty="0" err="1"/>
              <a:t>Solr</a:t>
            </a:r>
            <a:r>
              <a:rPr lang="en-US" baseline="0" dirty="0"/>
              <a:t> that it weighs our analysis fields in such a way that optimizes retrieval in term of precision and recall.  Easy.</a:t>
            </a:r>
          </a:p>
          <a:p>
            <a:endParaRPr lang="en-US" dirty="0"/>
          </a:p>
        </p:txBody>
      </p:sp>
      <p:sp>
        <p:nvSpPr>
          <p:cNvPr id="4" name="Slide Number Placeholder 3"/>
          <p:cNvSpPr>
            <a:spLocks noGrp="1"/>
          </p:cNvSpPr>
          <p:nvPr>
            <p:ph type="sldNum" sz="quarter" idx="10"/>
          </p:nvPr>
        </p:nvSpPr>
        <p:spPr/>
        <p:txBody>
          <a:bodyPr/>
          <a:lstStyle/>
          <a:p>
            <a:fld id="{B910FA45-6BB2-0D4A-9BF7-2CEF41BA6F4C}" type="slidenum">
              <a:rPr lang="en-US" smtClean="0"/>
              <a:t>39</a:t>
            </a:fld>
            <a:endParaRPr lang="en-US"/>
          </a:p>
        </p:txBody>
      </p:sp>
    </p:spTree>
    <p:extLst>
      <p:ext uri="{BB962C8B-B14F-4D97-AF65-F5344CB8AC3E}">
        <p14:creationId xmlns:p14="http://schemas.microsoft.com/office/powerpoint/2010/main" val="2815940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course structure emerged from the architecture.  </a:t>
            </a:r>
            <a:endParaRPr lang="en-US" dirty="0"/>
          </a:p>
          <a:p>
            <a:endParaRPr lang="en-US" dirty="0"/>
          </a:p>
          <a:p>
            <a:r>
              <a:rPr lang="en-US" dirty="0"/>
              <a:t>It</a:t>
            </a:r>
            <a:r>
              <a:rPr lang="en-US" baseline="0" dirty="0"/>
              <a:t> took extensive collaboration to arrive at this architecture.  This was the first 3 weeks.  Once  we designed an architecture, we could divide up responsibilities.  </a:t>
            </a:r>
          </a:p>
          <a:p>
            <a:endParaRPr lang="en-US" baseline="0" dirty="0"/>
          </a:p>
          <a:p>
            <a:r>
              <a:rPr lang="en-US" baseline="0" dirty="0" err="1"/>
              <a:t>Hadoop</a:t>
            </a:r>
            <a:r>
              <a:rPr lang="en-US" baseline="0" dirty="0"/>
              <a:t> is a framework for storing and working on lots of data.  It’s flagship components are the HDFS (</a:t>
            </a:r>
            <a:r>
              <a:rPr lang="en-US" baseline="0" dirty="0" err="1"/>
              <a:t>dist</a:t>
            </a:r>
            <a:r>
              <a:rPr lang="en-US" baseline="0" dirty="0"/>
              <a:t> file system) and </a:t>
            </a:r>
            <a:r>
              <a:rPr lang="en-US" baseline="0" dirty="0" err="1"/>
              <a:t>MapReduce</a:t>
            </a:r>
            <a:r>
              <a:rPr lang="en-US" baseline="0" dirty="0"/>
              <a:t> (programming model for working on those files and consolidating the results)</a:t>
            </a:r>
          </a:p>
          <a:p>
            <a:r>
              <a:rPr lang="en-US" baseline="0" dirty="0"/>
              <a:t>Anything in orange is a component of </a:t>
            </a:r>
            <a:r>
              <a:rPr lang="en-US" baseline="0" dirty="0" err="1"/>
              <a:t>Hadoop</a:t>
            </a:r>
            <a:r>
              <a:rPr lang="en-US" baseline="0" dirty="0"/>
              <a:t>.  </a:t>
            </a:r>
          </a:p>
          <a:p>
            <a:endParaRPr lang="en-US" baseline="0" dirty="0"/>
          </a:p>
          <a:p>
            <a:r>
              <a:rPr lang="en-US" baseline="0" dirty="0"/>
              <a:t>(lower left).  Another decision that took a long time to work out:  what is the output of each analysis?  Keyed on doc id, but then what?  Vector of terms?  Weights?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40</a:t>
            </a:fld>
            <a:endParaRPr lang="en-US"/>
          </a:p>
        </p:txBody>
      </p:sp>
    </p:spTree>
    <p:extLst>
      <p:ext uri="{BB962C8B-B14F-4D97-AF65-F5344CB8AC3E}">
        <p14:creationId xmlns:p14="http://schemas.microsoft.com/office/powerpoint/2010/main" val="4200875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Students ENCOUNTER concepts, and those concepts are reinforced through IMMERSION in technologies.  </a:t>
            </a:r>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41</a:t>
            </a:fld>
            <a:endParaRPr lang="en-US"/>
          </a:p>
        </p:txBody>
      </p:sp>
    </p:spTree>
    <p:extLst>
      <p:ext uri="{BB962C8B-B14F-4D97-AF65-F5344CB8AC3E}">
        <p14:creationId xmlns:p14="http://schemas.microsoft.com/office/powerpoint/2010/main" val="1358883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10FA45-6BB2-0D4A-9BF7-2CEF41BA6F4C}" type="slidenum">
              <a:rPr lang="en-US" smtClean="0"/>
              <a:t>42</a:t>
            </a:fld>
            <a:endParaRPr lang="en-US"/>
          </a:p>
        </p:txBody>
      </p:sp>
    </p:spTree>
    <p:extLst>
      <p:ext uri="{BB962C8B-B14F-4D97-AF65-F5344CB8AC3E}">
        <p14:creationId xmlns:p14="http://schemas.microsoft.com/office/powerpoint/2010/main" val="1618421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synthesizes and integrates skills and knowledge acquired throughout the CS undergraduate curriculum</a:t>
            </a:r>
          </a:p>
        </p:txBody>
      </p:sp>
      <p:sp>
        <p:nvSpPr>
          <p:cNvPr id="4" name="Slide Number Placeholder 3"/>
          <p:cNvSpPr>
            <a:spLocks noGrp="1"/>
          </p:cNvSpPr>
          <p:nvPr>
            <p:ph type="sldNum" sz="quarter" idx="10"/>
          </p:nvPr>
        </p:nvSpPr>
        <p:spPr/>
        <p:txBody>
          <a:bodyPr/>
          <a:lstStyle/>
          <a:p>
            <a:fld id="{B910FA45-6BB2-0D4A-9BF7-2CEF41BA6F4C}" type="slidenum">
              <a:rPr lang="en-US" smtClean="0"/>
              <a:t>43</a:t>
            </a:fld>
            <a:endParaRPr lang="en-US"/>
          </a:p>
        </p:txBody>
      </p:sp>
    </p:spTree>
    <p:extLst>
      <p:ext uri="{BB962C8B-B14F-4D97-AF65-F5344CB8AC3E}">
        <p14:creationId xmlns:p14="http://schemas.microsoft.com/office/powerpoint/2010/main" val="3450758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a:t>
            </a:r>
            <a:r>
              <a:rPr lang="en-US" baseline="0" dirty="0"/>
              <a:t> levels of NLP sophistication.  NLTK. </a:t>
            </a:r>
          </a:p>
          <a:p>
            <a:endParaRPr lang="en-US" baseline="0" dirty="0"/>
          </a:p>
          <a:p>
            <a:pPr marL="228600" indent="-228600">
              <a:buAutoNum type="arabicPeriod"/>
            </a:pPr>
            <a:r>
              <a:rPr lang="en-US" baseline="0" dirty="0"/>
              <a:t>Frequency distributions over single words, then phrases (n grams).</a:t>
            </a:r>
          </a:p>
          <a:p>
            <a:pPr marL="228600" indent="-228600">
              <a:buAutoNum type="arabicPeriod"/>
            </a:pPr>
            <a:r>
              <a:rPr lang="en-US" baseline="0" dirty="0"/>
              <a:t>Synonymy and </a:t>
            </a:r>
            <a:r>
              <a:rPr lang="en-US" baseline="0" dirty="0" err="1"/>
              <a:t>antonymy</a:t>
            </a:r>
            <a:r>
              <a:rPr lang="en-US" baseline="0" dirty="0"/>
              <a:t>.  </a:t>
            </a:r>
            <a:r>
              <a:rPr lang="en-US" baseline="0" dirty="0" err="1"/>
              <a:t>WordNet</a:t>
            </a:r>
            <a:r>
              <a:rPr lang="en-US" baseline="0" dirty="0"/>
              <a:t> from Princeton.  Words and their </a:t>
            </a:r>
            <a:r>
              <a:rPr lang="en-US" baseline="0" dirty="0" err="1"/>
              <a:t>hierachical</a:t>
            </a:r>
            <a:r>
              <a:rPr lang="en-US" baseline="0" dirty="0"/>
              <a:t> relationships. 117 000 </a:t>
            </a:r>
            <a:r>
              <a:rPr lang="en-US" baseline="0" dirty="0" err="1"/>
              <a:t>synsets</a:t>
            </a:r>
            <a:r>
              <a:rPr lang="en-US" baseline="0" dirty="0"/>
              <a:t> linked to other </a:t>
            </a:r>
            <a:r>
              <a:rPr lang="en-US" baseline="0" dirty="0" err="1"/>
              <a:t>synsets</a:t>
            </a:r>
            <a:r>
              <a:rPr lang="en-US" baseline="0" dirty="0"/>
              <a:t> by means of a small number of conceptual relations.  Hyponym (more specific), </a:t>
            </a:r>
            <a:r>
              <a:rPr lang="en-US" baseline="0" dirty="0" err="1"/>
              <a:t>hypernym</a:t>
            </a:r>
            <a:r>
              <a:rPr lang="en-US" baseline="0" dirty="0"/>
              <a:t> (more abstract)</a:t>
            </a:r>
          </a:p>
          <a:p>
            <a:pPr marL="228600" indent="-228600">
              <a:buAutoNum type="arabicPeriod" startAt="3"/>
            </a:pPr>
            <a:r>
              <a:rPr lang="en-US" baseline="0" dirty="0"/>
              <a:t>POS: step along the way to parsing—word category disambiguation</a:t>
            </a:r>
          </a:p>
          <a:p>
            <a:pPr marL="228600" indent="-228600">
              <a:buAutoNum type="arabicPeriod" startAt="3"/>
            </a:pPr>
            <a:r>
              <a:rPr lang="en-US" baseline="0" dirty="0"/>
              <a:t>TF-IDF classification:  way to drop documents that made it into the collection mistakenly</a:t>
            </a:r>
          </a:p>
          <a:p>
            <a:pPr marL="228600" indent="-228600">
              <a:buAutoNum type="arabicPeriod" startAt="3"/>
            </a:pPr>
            <a:r>
              <a:rPr lang="en-US" baseline="0" dirty="0"/>
              <a:t>NER. Location, Person, Organization, Money, Percent, Date, Time. Using tools available or rolling our own.  Very realistic situation. MOST USEFUL</a:t>
            </a:r>
          </a:p>
          <a:p>
            <a:pPr marL="228600" indent="-228600">
              <a:buAutoNum type="arabicPeriod" startAt="3"/>
            </a:pPr>
            <a:r>
              <a:rPr lang="en-US" baseline="0" dirty="0"/>
              <a:t>LDA.  Model of document production.  Each document is generated by probabilistically selecting words from selected topics.  </a:t>
            </a:r>
          </a:p>
          <a:p>
            <a:r>
              <a:rPr lang="en-US" dirty="0"/>
              <a:t>LDA</a:t>
            </a:r>
            <a:r>
              <a:rPr lang="en-US" baseline="0" dirty="0"/>
              <a:t> finds this topic mixture.  Backward reasoning from posterior distribution to prior distribution.  </a:t>
            </a:r>
          </a:p>
          <a:p>
            <a:pPr marL="228600" indent="-228600">
              <a:buAutoNum type="arabicPeriod" startAt="7"/>
            </a:pPr>
            <a:r>
              <a:rPr lang="en-US" baseline="0" dirty="0"/>
              <a:t>Clustering on sentences, again, using the TF-IDF as the feature vectors.  The hope is that you’ll have k clusters.  In our example, we were hoping for clusters around case reports, treatments, and international action, but in reality that </a:t>
            </a:r>
            <a:r>
              <a:rPr lang="en-US" baseline="0" dirty="0" err="1"/>
              <a:t>didn</a:t>
            </a:r>
            <a:r>
              <a:rPr lang="fr-FR" baseline="0" dirty="0"/>
              <a:t>’</a:t>
            </a:r>
            <a:r>
              <a:rPr lang="en-US" baseline="0" dirty="0"/>
              <a:t>t happen.  </a:t>
            </a:r>
          </a:p>
          <a:p>
            <a:pPr marL="228600" indent="-228600">
              <a:buAutoNum type="arabicPeriod" startAt="7"/>
            </a:pPr>
            <a:r>
              <a:rPr lang="en-US" baseline="0" dirty="0"/>
              <a:t>Template filling.  Start with a paragraph and fill in the blanks from your collection </a:t>
            </a:r>
          </a:p>
          <a:p>
            <a:pPr marL="228600" indent="-228600">
              <a:buAutoNum type="arabicPeriod" startAt="7"/>
            </a:pPr>
            <a:r>
              <a:rPr lang="en-US" baseline="0" dirty="0"/>
              <a:t>Generative grammar, be more adaptive to the content of your collections.</a:t>
            </a:r>
          </a:p>
          <a:p>
            <a:pPr marL="228600" indent="-228600">
              <a:buAutoNum type="arabicPeriod" startAt="7"/>
            </a:pPr>
            <a:endParaRPr lang="en-US" baseline="0" dirty="0"/>
          </a:p>
          <a:p>
            <a:pPr marL="228600" indent="-228600">
              <a:buAutoNum type="arabicPeriod" startAt="7"/>
            </a:pPr>
            <a:endParaRPr lang="en-US" baseline="0" dirty="0"/>
          </a:p>
          <a:p>
            <a:pPr marL="228600" indent="-228600">
              <a:buAutoNum type="arabicPeriod" startAt="7"/>
            </a:pPr>
            <a:r>
              <a:rPr lang="en-US" baseline="0" dirty="0"/>
              <a:t>Be selective-----</a:t>
            </a:r>
          </a:p>
          <a:p>
            <a:pPr marL="228600" indent="-228600">
              <a:buAutoNum type="arabicPeriod" startAt="7"/>
            </a:pPr>
            <a:endParaRPr lang="en-US" baseline="0" dirty="0"/>
          </a:p>
          <a:p>
            <a:pPr marL="228600" indent="-228600">
              <a:buAutoNum type="arabicPeriod" startAt="7"/>
            </a:pPr>
            <a:r>
              <a:rPr lang="en-US" baseline="0" dirty="0"/>
              <a:t>Scaffolding:  new concepts inserted into existing knowledge.  These provide scaffolding</a:t>
            </a:r>
          </a:p>
          <a:p>
            <a:pPr marL="228600" indent="-228600">
              <a:buAutoNum type="arabicPeriod" startAt="7"/>
            </a:pPr>
            <a:r>
              <a:rPr lang="en-US" baseline="0" dirty="0"/>
              <a:t>Each of these units is a solution to the problem.  </a:t>
            </a:r>
          </a:p>
          <a:p>
            <a:pPr marL="228600" indent="-228600">
              <a:buAutoNum type="arabicPeriod" startAt="7"/>
            </a:pPr>
            <a:r>
              <a:rPr lang="en-US" baseline="0" dirty="0"/>
              <a:t>As you get to successive units, the solution gets better and they build on each other.</a:t>
            </a:r>
          </a:p>
        </p:txBody>
      </p:sp>
      <p:sp>
        <p:nvSpPr>
          <p:cNvPr id="4" name="Slide Number Placeholder 3"/>
          <p:cNvSpPr>
            <a:spLocks noGrp="1"/>
          </p:cNvSpPr>
          <p:nvPr>
            <p:ph type="sldNum" sz="quarter" idx="10"/>
          </p:nvPr>
        </p:nvSpPr>
        <p:spPr/>
        <p:txBody>
          <a:bodyPr/>
          <a:lstStyle/>
          <a:p>
            <a:fld id="{B910FA45-6BB2-0D4A-9BF7-2CEF41BA6F4C}" type="slidenum">
              <a:rPr lang="en-US" smtClean="0"/>
              <a:t>45</a:t>
            </a:fld>
            <a:endParaRPr lang="en-US"/>
          </a:p>
        </p:txBody>
      </p:sp>
    </p:spTree>
    <p:extLst>
      <p:ext uri="{BB962C8B-B14F-4D97-AF65-F5344CB8AC3E}">
        <p14:creationId xmlns:p14="http://schemas.microsoft.com/office/powerpoint/2010/main" val="1663216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Students ENCOUNTER concepts, and those concepts are reinforced through IMMERSION in technologies.  </a:t>
            </a:r>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46</a:t>
            </a:fld>
            <a:endParaRPr lang="en-US"/>
          </a:p>
        </p:txBody>
      </p:sp>
    </p:spTree>
    <p:extLst>
      <p:ext uri="{BB962C8B-B14F-4D97-AF65-F5344CB8AC3E}">
        <p14:creationId xmlns:p14="http://schemas.microsoft.com/office/powerpoint/2010/main" val="2971107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10FA45-6BB2-0D4A-9BF7-2CEF41BA6F4C}" type="slidenum">
              <a:rPr lang="en-US" smtClean="0"/>
              <a:t>48</a:t>
            </a:fld>
            <a:endParaRPr lang="en-US"/>
          </a:p>
        </p:txBody>
      </p:sp>
    </p:spTree>
    <p:extLst>
      <p:ext uri="{BB962C8B-B14F-4D97-AF65-F5344CB8AC3E}">
        <p14:creationId xmlns:p14="http://schemas.microsoft.com/office/powerpoint/2010/main" val="3148580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with the</a:t>
            </a:r>
            <a:r>
              <a:rPr lang="en-US" baseline="0" dirty="0"/>
              <a:t> spirit that these learning experiences should be as real as possible, students summarized their work in final reports that were submitted to </a:t>
            </a:r>
            <a:r>
              <a:rPr lang="en-US" baseline="0" dirty="0" err="1"/>
              <a:t>VTechWorks</a:t>
            </a:r>
            <a:r>
              <a:rPr lang="en-US" baseline="0" dirty="0"/>
              <a:t>, a digital library of faculty and student research maintained by University Libraries.  So, theoretically,  in future semesters, students can begin where previous students left off.</a:t>
            </a:r>
          </a:p>
          <a:p>
            <a:endParaRPr lang="en-US" dirty="0"/>
          </a:p>
        </p:txBody>
      </p:sp>
      <p:sp>
        <p:nvSpPr>
          <p:cNvPr id="4" name="Slide Number Placeholder 3"/>
          <p:cNvSpPr>
            <a:spLocks noGrp="1"/>
          </p:cNvSpPr>
          <p:nvPr>
            <p:ph type="sldNum" sz="quarter" idx="10"/>
          </p:nvPr>
        </p:nvSpPr>
        <p:spPr/>
        <p:txBody>
          <a:bodyPr/>
          <a:lstStyle/>
          <a:p>
            <a:fld id="{B910FA45-6BB2-0D4A-9BF7-2CEF41BA6F4C}" type="slidenum">
              <a:rPr lang="en-US" smtClean="0"/>
              <a:t>49</a:t>
            </a:fld>
            <a:endParaRPr lang="en-US"/>
          </a:p>
        </p:txBody>
      </p:sp>
    </p:spTree>
    <p:extLst>
      <p:ext uri="{BB962C8B-B14F-4D97-AF65-F5344CB8AC3E}">
        <p14:creationId xmlns:p14="http://schemas.microsoft.com/office/powerpoint/2010/main" val="190774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8</a:t>
            </a:fld>
            <a:endParaRPr lang="en-US"/>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a:t>This is a simplification of the previous slide.</a:t>
            </a:r>
          </a:p>
        </p:txBody>
      </p:sp>
    </p:spTree>
    <p:extLst>
      <p:ext uri="{BB962C8B-B14F-4D97-AF65-F5344CB8AC3E}">
        <p14:creationId xmlns:p14="http://schemas.microsoft.com/office/powerpoint/2010/main" val="1205554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probably a iconoclasm among these types of</a:t>
            </a:r>
            <a:r>
              <a:rPr lang="en-US" baseline="0" dirty="0"/>
              <a:t> students that causes them to value their independence. </a:t>
            </a:r>
            <a:endParaRPr lang="en-US" dirty="0"/>
          </a:p>
        </p:txBody>
      </p:sp>
      <p:sp>
        <p:nvSpPr>
          <p:cNvPr id="4" name="Slide Number Placeholder 3"/>
          <p:cNvSpPr>
            <a:spLocks noGrp="1"/>
          </p:cNvSpPr>
          <p:nvPr>
            <p:ph type="sldNum" sz="quarter" idx="10"/>
          </p:nvPr>
        </p:nvSpPr>
        <p:spPr/>
        <p:txBody>
          <a:bodyPr/>
          <a:lstStyle/>
          <a:p>
            <a:fld id="{B910FA45-6BB2-0D4A-9BF7-2CEF41BA6F4C}" type="slidenum">
              <a:rPr lang="en-US" smtClean="0"/>
              <a:t>50</a:t>
            </a:fld>
            <a:endParaRPr lang="en-US"/>
          </a:p>
        </p:txBody>
      </p:sp>
    </p:spTree>
    <p:extLst>
      <p:ext uri="{BB962C8B-B14F-4D97-AF65-F5344CB8AC3E}">
        <p14:creationId xmlns:p14="http://schemas.microsoft.com/office/powerpoint/2010/main" val="1679235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9</a:t>
            </a:fld>
            <a:endParaRPr 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260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10</a:t>
            </a:fld>
            <a:endParaRPr lang="en-US"/>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131735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11</a:t>
            </a:fld>
            <a:endParaRPr lang="en-US"/>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157301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12</a:t>
            </a:fld>
            <a:endParaRPr lang="en-US"/>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6208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13</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338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14</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85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p:cNvSpPr/>
          <p:nvPr userDrawn="1"/>
        </p:nvSpPr>
        <p:spPr>
          <a:xfrm>
            <a:off x="0" y="1"/>
            <a:ext cx="9144000" cy="801688"/>
          </a:xfrm>
          <a:prstGeom prst="rect">
            <a:avLst/>
          </a:prstGeom>
          <a:gradFill>
            <a:gsLst>
              <a:gs pos="33000">
                <a:srgbClr val="871C40"/>
              </a:gs>
              <a:gs pos="100000">
                <a:srgbClr val="F07A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ndParaRPr>
          </a:p>
        </p:txBody>
      </p:sp>
      <p:sp>
        <p:nvSpPr>
          <p:cNvPr id="3" name="Content Placeholder 2"/>
          <p:cNvSpPr>
            <a:spLocks noGrp="1"/>
          </p:cNvSpPr>
          <p:nvPr>
            <p:ph idx="1"/>
          </p:nvPr>
        </p:nvSpPr>
        <p:spPr>
          <a:xfrm>
            <a:off x="436099" y="1083907"/>
            <a:ext cx="8271803" cy="4654906"/>
          </a:xfrm>
        </p:spPr>
        <p:txBody>
          <a:bodyPr/>
          <a:lstStyle>
            <a:lvl1pPr>
              <a:lnSpc>
                <a:spcPct val="114000"/>
              </a:lnSpc>
              <a:spcBef>
                <a:spcPts val="450"/>
              </a:spcBef>
              <a:defRPr sz="210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0" y="1"/>
            <a:ext cx="9144000" cy="801688"/>
          </a:xfrm>
        </p:spPr>
        <p:txBody>
          <a:bodyPr lIns="365760">
            <a:normAutofit/>
          </a:bodyPr>
          <a:lstStyle>
            <a:lvl1pPr>
              <a:defRPr sz="2400" b="1">
                <a:solidFill>
                  <a:schemeClr val="bg1"/>
                </a:solidFill>
                <a:latin typeface="Helvetica" charset="0"/>
                <a:ea typeface="Helvetica" charset="0"/>
                <a:cs typeface="Helvetica" charset="0"/>
              </a:defRPr>
            </a:lvl1pPr>
          </a:lstStyle>
          <a:p>
            <a:r>
              <a:rPr lang="en-US" dirty="0"/>
              <a:t>Click to edit Master title style</a:t>
            </a:r>
          </a:p>
        </p:txBody>
      </p:sp>
      <p:sp>
        <p:nvSpPr>
          <p:cNvPr id="8" name="Slide Number Placeholder 12"/>
          <p:cNvSpPr>
            <a:spLocks noGrp="1"/>
          </p:cNvSpPr>
          <p:nvPr>
            <p:ph type="sldNum" sz="quarter" idx="10"/>
          </p:nvPr>
        </p:nvSpPr>
        <p:spPr>
          <a:xfrm>
            <a:off x="8151962" y="5830890"/>
            <a:ext cx="850751" cy="365125"/>
          </a:xfrm>
        </p:spPr>
        <p:txBody>
          <a:bodyPr/>
          <a:lstStyle>
            <a:lvl1pPr>
              <a:defRPr sz="1050" b="1">
                <a:latin typeface="Arial" charset="0"/>
                <a:ea typeface="宋体" charset="-122"/>
              </a:defRPr>
            </a:lvl1pPr>
          </a:lstStyle>
          <a:p>
            <a:pPr>
              <a:defRPr/>
            </a:pPr>
            <a:fld id="{33DE3087-8E0F-4F4C-A2B6-0AA1A0F480FD}" type="slidenum">
              <a:rPr lang="en-US" altLang="zh-CN"/>
              <a:pPr>
                <a:defRPr/>
              </a:pPr>
              <a:t>‹#›</a:t>
            </a:fld>
            <a:endParaRPr lang="en-US" altLang="zh-CN"/>
          </a:p>
        </p:txBody>
      </p:sp>
      <p:cxnSp>
        <p:nvCxnSpPr>
          <p:cNvPr id="18" name="Straight Connector 17"/>
          <p:cNvCxnSpPr/>
          <p:nvPr userDrawn="1"/>
        </p:nvCxnSpPr>
        <p:spPr>
          <a:xfrm>
            <a:off x="0" y="6288088"/>
            <a:ext cx="9144000" cy="0"/>
          </a:xfrm>
          <a:prstGeom prst="line">
            <a:avLst/>
          </a:prstGeom>
          <a:ln w="28575" cmpd="sng">
            <a:gradFill flip="none" rotWithShape="1">
              <a:gsLst>
                <a:gs pos="33000">
                  <a:srgbClr val="871C40"/>
                </a:gs>
                <a:gs pos="100000">
                  <a:srgbClr val="F07A06"/>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1"/>
          </p:nvPr>
        </p:nvSpPr>
        <p:spPr>
          <a:xfrm>
            <a:off x="436099" y="5830890"/>
            <a:ext cx="7612347" cy="365125"/>
          </a:xfrm>
        </p:spPr>
        <p:txBody>
          <a:bodyPr/>
          <a:lstStyle>
            <a:lvl1pPr marL="0" indent="0">
              <a:lnSpc>
                <a:spcPct val="114000"/>
              </a:lnSpc>
              <a:spcBef>
                <a:spcPts val="0"/>
              </a:spcBef>
              <a:buNone/>
              <a:defRPr sz="75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endParaRPr lang="en-US" dirty="0"/>
          </a:p>
        </p:txBody>
      </p:sp>
      <p:pic>
        <p:nvPicPr>
          <p:cNvPr id="10" name="Picture 9"/>
          <p:cNvPicPr>
            <a:picLocks noChangeAspect="1"/>
          </p:cNvPicPr>
          <p:nvPr userDrawn="1"/>
        </p:nvPicPr>
        <p:blipFill>
          <a:blip r:embed="rId2"/>
          <a:stretch>
            <a:fillRect/>
          </a:stretch>
        </p:blipFill>
        <p:spPr>
          <a:xfrm>
            <a:off x="7016758" y="6244542"/>
            <a:ext cx="2127243" cy="645264"/>
          </a:xfrm>
          <a:prstGeom prst="rect">
            <a:avLst/>
          </a:prstGeom>
        </p:spPr>
      </p:pic>
    </p:spTree>
    <p:extLst>
      <p:ext uri="{BB962C8B-B14F-4D97-AF65-F5344CB8AC3E}">
        <p14:creationId xmlns:p14="http://schemas.microsoft.com/office/powerpoint/2010/main" val="58278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1"/>
            <a:ext cx="9144000" cy="801688"/>
          </a:xfrm>
          <a:prstGeom prst="rect">
            <a:avLst/>
          </a:prstGeom>
          <a:gradFill>
            <a:gsLst>
              <a:gs pos="33000">
                <a:srgbClr val="871C40"/>
              </a:gs>
              <a:gs pos="100000">
                <a:srgbClr val="F07A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ndParaRPr>
          </a:p>
        </p:txBody>
      </p:sp>
      <p:sp>
        <p:nvSpPr>
          <p:cNvPr id="3" name="Content Placeholder 2"/>
          <p:cNvSpPr>
            <a:spLocks noGrp="1"/>
          </p:cNvSpPr>
          <p:nvPr>
            <p:ph idx="1"/>
          </p:nvPr>
        </p:nvSpPr>
        <p:spPr>
          <a:xfrm>
            <a:off x="436099" y="1083907"/>
            <a:ext cx="8271803" cy="4654906"/>
          </a:xfrm>
        </p:spPr>
        <p:txBody>
          <a:bodyPr/>
          <a:lstStyle>
            <a:lvl1pPr>
              <a:lnSpc>
                <a:spcPct val="114000"/>
              </a:lnSpc>
              <a:spcBef>
                <a:spcPts val="450"/>
              </a:spcBef>
              <a:defRPr sz="210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0" y="1"/>
            <a:ext cx="9144000" cy="801688"/>
          </a:xfrm>
        </p:spPr>
        <p:txBody>
          <a:bodyPr lIns="365760">
            <a:normAutofit/>
          </a:bodyPr>
          <a:lstStyle>
            <a:lvl1pPr>
              <a:defRPr sz="2400" b="1">
                <a:solidFill>
                  <a:schemeClr val="bg1"/>
                </a:solidFill>
                <a:latin typeface="Helvetica" charset="0"/>
                <a:ea typeface="Helvetica" charset="0"/>
                <a:cs typeface="Helvetica" charset="0"/>
              </a:defRPr>
            </a:lvl1pPr>
          </a:lstStyle>
          <a:p>
            <a:r>
              <a:rPr lang="en-US" dirty="0"/>
              <a:t>Click to edit Master title style</a:t>
            </a:r>
          </a:p>
        </p:txBody>
      </p:sp>
      <p:sp>
        <p:nvSpPr>
          <p:cNvPr id="8" name="Slide Number Placeholder 12"/>
          <p:cNvSpPr>
            <a:spLocks noGrp="1"/>
          </p:cNvSpPr>
          <p:nvPr>
            <p:ph type="sldNum" sz="quarter" idx="10"/>
          </p:nvPr>
        </p:nvSpPr>
        <p:spPr>
          <a:xfrm>
            <a:off x="8151962" y="5830890"/>
            <a:ext cx="850751" cy="365125"/>
          </a:xfrm>
        </p:spPr>
        <p:txBody>
          <a:bodyPr/>
          <a:lstStyle>
            <a:lvl1pPr>
              <a:defRPr sz="1050" b="1">
                <a:latin typeface="Arial" charset="0"/>
                <a:ea typeface="宋体" charset="-122"/>
              </a:defRPr>
            </a:lvl1pPr>
          </a:lstStyle>
          <a:p>
            <a:pPr>
              <a:defRPr/>
            </a:pPr>
            <a:fld id="{33DE3087-8E0F-4F4C-A2B6-0AA1A0F480FD}" type="slidenum">
              <a:rPr lang="en-US" altLang="zh-CN"/>
              <a:pPr>
                <a:defRPr/>
              </a:pPr>
              <a:t>‹#›</a:t>
            </a:fld>
            <a:endParaRPr lang="en-US" altLang="zh-CN"/>
          </a:p>
        </p:txBody>
      </p:sp>
      <p:cxnSp>
        <p:nvCxnSpPr>
          <p:cNvPr id="18" name="Straight Connector 17"/>
          <p:cNvCxnSpPr/>
          <p:nvPr userDrawn="1"/>
        </p:nvCxnSpPr>
        <p:spPr>
          <a:xfrm>
            <a:off x="0" y="6288088"/>
            <a:ext cx="9144000" cy="0"/>
          </a:xfrm>
          <a:prstGeom prst="line">
            <a:avLst/>
          </a:prstGeom>
          <a:ln w="28575" cmpd="sng">
            <a:gradFill flip="none" rotWithShape="1">
              <a:gsLst>
                <a:gs pos="33000">
                  <a:srgbClr val="871C40"/>
                </a:gs>
                <a:gs pos="100000">
                  <a:srgbClr val="F07A06"/>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1"/>
          </p:nvPr>
        </p:nvSpPr>
        <p:spPr>
          <a:xfrm>
            <a:off x="436099" y="5830890"/>
            <a:ext cx="7612347" cy="365125"/>
          </a:xfrm>
        </p:spPr>
        <p:txBody>
          <a:bodyPr/>
          <a:lstStyle>
            <a:lvl1pPr marL="0" indent="0">
              <a:lnSpc>
                <a:spcPct val="114000"/>
              </a:lnSpc>
              <a:spcBef>
                <a:spcPts val="0"/>
              </a:spcBef>
              <a:buNone/>
              <a:defRPr sz="75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endParaRPr lang="en-US" dirty="0"/>
          </a:p>
        </p:txBody>
      </p:sp>
      <p:pic>
        <p:nvPicPr>
          <p:cNvPr id="10" name="Picture 9"/>
          <p:cNvPicPr>
            <a:picLocks noChangeAspect="1"/>
          </p:cNvPicPr>
          <p:nvPr userDrawn="1"/>
        </p:nvPicPr>
        <p:blipFill>
          <a:blip r:embed="rId2"/>
          <a:stretch>
            <a:fillRect/>
          </a:stretch>
        </p:blipFill>
        <p:spPr>
          <a:xfrm>
            <a:off x="7016758" y="6244542"/>
            <a:ext cx="2127243" cy="645264"/>
          </a:xfrm>
          <a:prstGeom prst="rect">
            <a:avLst/>
          </a:prstGeom>
        </p:spPr>
      </p:pic>
    </p:spTree>
    <p:extLst>
      <p:ext uri="{BB962C8B-B14F-4D97-AF65-F5344CB8AC3E}">
        <p14:creationId xmlns:p14="http://schemas.microsoft.com/office/powerpoint/2010/main" val="109027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1"/>
            <a:ext cx="9144000" cy="801688"/>
          </a:xfrm>
          <a:prstGeom prst="rect">
            <a:avLst/>
          </a:prstGeom>
          <a:gradFill>
            <a:gsLst>
              <a:gs pos="33000">
                <a:srgbClr val="871C40"/>
              </a:gs>
              <a:gs pos="100000">
                <a:srgbClr val="F07A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ndParaRPr>
          </a:p>
        </p:txBody>
      </p:sp>
      <p:sp>
        <p:nvSpPr>
          <p:cNvPr id="3" name="Content Placeholder 2"/>
          <p:cNvSpPr>
            <a:spLocks noGrp="1"/>
          </p:cNvSpPr>
          <p:nvPr>
            <p:ph idx="1"/>
          </p:nvPr>
        </p:nvSpPr>
        <p:spPr>
          <a:xfrm>
            <a:off x="436099" y="1083907"/>
            <a:ext cx="8271803" cy="4654906"/>
          </a:xfrm>
        </p:spPr>
        <p:txBody>
          <a:bodyPr/>
          <a:lstStyle>
            <a:lvl1pPr>
              <a:lnSpc>
                <a:spcPct val="114000"/>
              </a:lnSpc>
              <a:spcBef>
                <a:spcPts val="450"/>
              </a:spcBef>
              <a:defRPr sz="210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0" y="1"/>
            <a:ext cx="9144000" cy="801688"/>
          </a:xfrm>
        </p:spPr>
        <p:txBody>
          <a:bodyPr lIns="365760">
            <a:normAutofit/>
          </a:bodyPr>
          <a:lstStyle>
            <a:lvl1pPr>
              <a:defRPr sz="2400" b="1">
                <a:solidFill>
                  <a:schemeClr val="bg1"/>
                </a:solidFill>
                <a:latin typeface="Helvetica" charset="0"/>
                <a:ea typeface="Helvetica" charset="0"/>
                <a:cs typeface="Helvetica" charset="0"/>
              </a:defRPr>
            </a:lvl1pPr>
          </a:lstStyle>
          <a:p>
            <a:r>
              <a:rPr lang="en-US" dirty="0"/>
              <a:t>Click to edit Master title style</a:t>
            </a:r>
          </a:p>
        </p:txBody>
      </p:sp>
      <p:sp>
        <p:nvSpPr>
          <p:cNvPr id="8" name="Slide Number Placeholder 12"/>
          <p:cNvSpPr>
            <a:spLocks noGrp="1"/>
          </p:cNvSpPr>
          <p:nvPr>
            <p:ph type="sldNum" sz="quarter" idx="10"/>
          </p:nvPr>
        </p:nvSpPr>
        <p:spPr>
          <a:xfrm>
            <a:off x="8151962" y="5830890"/>
            <a:ext cx="850751" cy="365125"/>
          </a:xfrm>
        </p:spPr>
        <p:txBody>
          <a:bodyPr/>
          <a:lstStyle>
            <a:lvl1pPr>
              <a:defRPr sz="1050" b="1">
                <a:latin typeface="Arial" charset="0"/>
                <a:ea typeface="宋体" charset="-122"/>
              </a:defRPr>
            </a:lvl1pPr>
          </a:lstStyle>
          <a:p>
            <a:pPr>
              <a:defRPr/>
            </a:pPr>
            <a:fld id="{33DE3087-8E0F-4F4C-A2B6-0AA1A0F480FD}" type="slidenum">
              <a:rPr lang="en-US" altLang="zh-CN"/>
              <a:pPr>
                <a:defRPr/>
              </a:pPr>
              <a:t>‹#›</a:t>
            </a:fld>
            <a:endParaRPr lang="en-US" altLang="zh-CN"/>
          </a:p>
        </p:txBody>
      </p:sp>
      <p:cxnSp>
        <p:nvCxnSpPr>
          <p:cNvPr id="18" name="Straight Connector 17"/>
          <p:cNvCxnSpPr/>
          <p:nvPr userDrawn="1"/>
        </p:nvCxnSpPr>
        <p:spPr>
          <a:xfrm>
            <a:off x="0" y="6288088"/>
            <a:ext cx="9144000" cy="0"/>
          </a:xfrm>
          <a:prstGeom prst="line">
            <a:avLst/>
          </a:prstGeom>
          <a:ln w="28575" cmpd="sng">
            <a:gradFill flip="none" rotWithShape="1">
              <a:gsLst>
                <a:gs pos="33000">
                  <a:srgbClr val="871C40"/>
                </a:gs>
                <a:gs pos="100000">
                  <a:srgbClr val="F07A06"/>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1"/>
          </p:nvPr>
        </p:nvSpPr>
        <p:spPr>
          <a:xfrm>
            <a:off x="436099" y="5830890"/>
            <a:ext cx="7612347" cy="365125"/>
          </a:xfrm>
        </p:spPr>
        <p:txBody>
          <a:bodyPr/>
          <a:lstStyle>
            <a:lvl1pPr marL="0" indent="0">
              <a:lnSpc>
                <a:spcPct val="114000"/>
              </a:lnSpc>
              <a:spcBef>
                <a:spcPts val="0"/>
              </a:spcBef>
              <a:buNone/>
              <a:defRPr sz="75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endParaRPr lang="en-US" dirty="0"/>
          </a:p>
        </p:txBody>
      </p:sp>
      <p:pic>
        <p:nvPicPr>
          <p:cNvPr id="10" name="Picture 9"/>
          <p:cNvPicPr>
            <a:picLocks noChangeAspect="1"/>
          </p:cNvPicPr>
          <p:nvPr userDrawn="1"/>
        </p:nvPicPr>
        <p:blipFill>
          <a:blip r:embed="rId2"/>
          <a:stretch>
            <a:fillRect/>
          </a:stretch>
        </p:blipFill>
        <p:spPr>
          <a:xfrm>
            <a:off x="7016758" y="6244542"/>
            <a:ext cx="2127243" cy="645264"/>
          </a:xfrm>
          <a:prstGeom prst="rect">
            <a:avLst/>
          </a:prstGeom>
        </p:spPr>
      </p:pic>
    </p:spTree>
    <p:extLst>
      <p:ext uri="{BB962C8B-B14F-4D97-AF65-F5344CB8AC3E}">
        <p14:creationId xmlns:p14="http://schemas.microsoft.com/office/powerpoint/2010/main" val="213277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6" r:id="rId20"/>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eventsarchive.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hyperlink" Target="http://fox.cs.vt.edu/cv.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3.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4.png"/><Relationship Id="rId4" Type="http://schemas.openxmlformats.org/officeDocument/2006/relationships/package" Target="../embeddings/Microsoft_Word_Document2.docx"/></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6.png"/><Relationship Id="rId4" Type="http://schemas.openxmlformats.org/officeDocument/2006/relationships/package" Target="../embeddings/Microsoft_Word_Document3.docx"/></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techworks.lib.vt.edu/handle/10919/50956" TargetMode="External"/><Relationship Id="rId2" Type="http://schemas.openxmlformats.org/officeDocument/2006/relationships/hyperlink" Target="https://vtechworks.lib.vt.edu/" TargetMode="External"/><Relationship Id="rId1" Type="http://schemas.openxmlformats.org/officeDocument/2006/relationships/slideLayout" Target="../slideLayouts/slideLayout2.xml"/><Relationship Id="rId6" Type="http://schemas.openxmlformats.org/officeDocument/2006/relationships/hyperlink" Target="https://vtechworks.lib.vt.edu/handle/10919/47780" TargetMode="External"/><Relationship Id="rId5" Type="http://schemas.openxmlformats.org/officeDocument/2006/relationships/hyperlink" Target="https://vtechworks.lib.vt.edu/handle/10919/19081" TargetMode="External"/><Relationship Id="rId4" Type="http://schemas.openxmlformats.org/officeDocument/2006/relationships/hyperlink" Target="https://vtechworks.lib.vt.edu/handle/10919/18655"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152400" y="2743200"/>
            <a:ext cx="8915400" cy="914400"/>
          </a:xfrm>
        </p:spPr>
        <p:txBody>
          <a:bodyPr/>
          <a:lstStyle/>
          <a:p>
            <a:pPr eaLnBrk="1" hangingPunct="1"/>
            <a:r>
              <a:rPr lang="en-US" sz="3200" b="1" dirty="0"/>
              <a:t>Computer Science Colloquium</a:t>
            </a:r>
            <a:br>
              <a:rPr lang="en-US" sz="3200" b="1" dirty="0"/>
            </a:br>
            <a:r>
              <a:rPr lang="en-US" sz="3200" b="1" dirty="0"/>
              <a:t>Old Dominion University, Norfolk, VA</a:t>
            </a:r>
            <a:br>
              <a:rPr lang="en-US" sz="3200" b="1" dirty="0"/>
            </a:br>
            <a:r>
              <a:rPr lang="en-US" sz="3200" b="1" dirty="0"/>
              <a:t>18 January 2019</a:t>
            </a:r>
            <a:br>
              <a:rPr lang="en-US" sz="2400" b="1" dirty="0"/>
            </a:br>
            <a:br>
              <a:rPr lang="en-US" sz="2400" b="1" dirty="0"/>
            </a:br>
            <a:br>
              <a:rPr lang="en-US" sz="2400" b="1" dirty="0"/>
            </a:br>
            <a:r>
              <a:rPr lang="en-US" sz="4000" b="1" dirty="0"/>
              <a:t>Integrating Research and Education Regarding</a:t>
            </a:r>
            <a:br>
              <a:rPr lang="en-US" sz="4000" b="1" dirty="0"/>
            </a:br>
            <a:r>
              <a:rPr lang="en-US" sz="4000" b="1" dirty="0"/>
              <a:t>Global Event and Trend Archiving</a:t>
            </a:r>
            <a:br>
              <a:rPr lang="en-US" sz="3200" b="1" dirty="0"/>
            </a:br>
            <a:br>
              <a:rPr lang="en-US" sz="3200" b="1" dirty="0"/>
            </a:br>
            <a:r>
              <a:rPr lang="en-US" sz="3200" dirty="0"/>
              <a:t>by Edward A. Fox </a:t>
            </a:r>
            <a:br>
              <a:rPr lang="en-US" sz="3200" dirty="0"/>
            </a:br>
            <a:br>
              <a:rPr lang="en-US" sz="3200" dirty="0"/>
            </a:br>
            <a:endParaRPr lang="en-US" sz="3200" dirty="0"/>
          </a:p>
        </p:txBody>
      </p:sp>
      <p:sp>
        <p:nvSpPr>
          <p:cNvPr id="8" name="Rectangle 3"/>
          <p:cNvSpPr txBox="1">
            <a:spLocks noChangeArrowheads="1"/>
          </p:cNvSpPr>
          <p:nvPr/>
        </p:nvSpPr>
        <p:spPr bwMode="auto">
          <a:xfrm>
            <a:off x="457200" y="5334000"/>
            <a:ext cx="8229600" cy="1524000"/>
          </a:xfrm>
          <a:prstGeom prst="rect">
            <a:avLst/>
          </a:prstGeom>
          <a:noFill/>
          <a:ln w="9525">
            <a:noFill/>
            <a:miter lim="800000"/>
            <a:headEnd/>
            <a:tailEnd/>
          </a:ln>
          <a:effectLst/>
        </p:spPr>
        <p:txBody>
          <a:bodyPr/>
          <a:lstStyle/>
          <a:p>
            <a:pPr algn="ctr">
              <a:spcBef>
                <a:spcPct val="20000"/>
              </a:spcBef>
              <a:defRPr/>
            </a:pPr>
            <a:r>
              <a:rPr lang="en-US" sz="3200" b="0" kern="0" dirty="0" err="1">
                <a:latin typeface="+mn-lt"/>
              </a:rPr>
              <a:t>fox@vt.edu</a:t>
            </a:r>
            <a:r>
              <a:rPr lang="en-US" sz="3200" b="0" kern="0" dirty="0">
                <a:latin typeface="+mn-lt"/>
              </a:rPr>
              <a:t>    http://</a:t>
            </a:r>
            <a:r>
              <a:rPr lang="en-US" sz="3200" b="0" kern="0" dirty="0" err="1">
                <a:latin typeface="+mn-lt"/>
              </a:rPr>
              <a:t>fox.cs.vt.edu</a:t>
            </a:r>
            <a:endParaRPr lang="en-US" sz="3200" b="0" kern="0" dirty="0">
              <a:latin typeface="+mn-lt"/>
            </a:endParaRPr>
          </a:p>
          <a:p>
            <a:pPr algn="ctr">
              <a:spcBef>
                <a:spcPct val="20000"/>
              </a:spcBef>
              <a:defRPr/>
            </a:pPr>
            <a:r>
              <a:rPr lang="en-US" sz="3200" b="0" kern="0" dirty="0">
                <a:latin typeface="+mn-lt"/>
              </a:rPr>
              <a:t>Dept. of Computer Science, </a:t>
            </a:r>
            <a:r>
              <a:rPr lang="en-US" sz="3200" b="0" kern="0" dirty="0" err="1">
                <a:latin typeface="+mn-lt"/>
              </a:rPr>
              <a:t>www.cs.vt.edu</a:t>
            </a:r>
            <a:endParaRPr lang="en-US" sz="3200" b="0" kern="0" dirty="0">
              <a:latin typeface="+mn-lt"/>
            </a:endParaRPr>
          </a:p>
        </p:txBody>
      </p:sp>
      <p:pic>
        <p:nvPicPr>
          <p:cNvPr id="5" name="Picture 4" descr="vt_logo_official.png">
            <a:extLst>
              <a:ext uri="{FF2B5EF4-FFF2-40B4-BE49-F238E27FC236}">
                <a16:creationId xmlns:a16="http://schemas.microsoft.com/office/drawing/2014/main" id="{A9B9851C-B2DB-6A4E-B571-6F9AEA68C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159" y="4572000"/>
            <a:ext cx="2808841" cy="8720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10</a:t>
            </a:fld>
            <a:endParaRPr lang="en-US" dirty="0"/>
          </a:p>
        </p:txBody>
      </p:sp>
      <p:sp>
        <p:nvSpPr>
          <p:cNvPr id="72708" name="Rectangle 3"/>
          <p:cNvSpPr>
            <a:spLocks noGrp="1" noChangeArrowheads="1"/>
          </p:cNvSpPr>
          <p:nvPr>
            <p:ph type="body" idx="1"/>
          </p:nvPr>
        </p:nvSpPr>
        <p:spPr>
          <a:xfrm>
            <a:off x="419100" y="2362200"/>
            <a:ext cx="8305800" cy="3581400"/>
          </a:xfrm>
          <a:noFill/>
        </p:spPr>
        <p:txBody>
          <a:bodyPr lIns="92075" tIns="46038" rIns="92075" bIns="46038"/>
          <a:lstStyle/>
          <a:p>
            <a:pPr eaLnBrk="1" hangingPunct="1">
              <a:spcBef>
                <a:spcPts val="1968"/>
              </a:spcBef>
            </a:pPr>
            <a:r>
              <a:rPr lang="en-US" dirty="0"/>
              <a:t>help satisfy info needs of users (</a:t>
            </a:r>
            <a:r>
              <a:rPr lang="en-US" b="1" dirty="0"/>
              <a:t>societies</a:t>
            </a:r>
            <a:r>
              <a:rPr lang="en-US" dirty="0"/>
              <a:t>)</a:t>
            </a:r>
          </a:p>
          <a:p>
            <a:pPr eaLnBrk="1" hangingPunct="1">
              <a:spcBef>
                <a:spcPts val="1968"/>
              </a:spcBef>
            </a:pPr>
            <a:r>
              <a:rPr lang="en-US" dirty="0"/>
              <a:t>provide info services (</a:t>
            </a:r>
            <a:r>
              <a:rPr lang="en-US" b="1" dirty="0"/>
              <a:t>scenarios</a:t>
            </a:r>
            <a:r>
              <a:rPr lang="en-US" dirty="0"/>
              <a:t>)</a:t>
            </a:r>
          </a:p>
          <a:p>
            <a:pPr eaLnBrk="1" hangingPunct="1">
              <a:spcBef>
                <a:spcPts val="1968"/>
              </a:spcBef>
            </a:pPr>
            <a:r>
              <a:rPr lang="en-US" dirty="0"/>
              <a:t>organize info in usable ways (</a:t>
            </a:r>
            <a:r>
              <a:rPr lang="en-US" b="1" dirty="0"/>
              <a:t>structures</a:t>
            </a:r>
            <a:r>
              <a:rPr lang="en-US" dirty="0"/>
              <a:t>)</a:t>
            </a:r>
          </a:p>
          <a:p>
            <a:pPr eaLnBrk="1" hangingPunct="1">
              <a:spcBef>
                <a:spcPts val="1968"/>
              </a:spcBef>
            </a:pPr>
            <a:r>
              <a:rPr lang="en-US" dirty="0"/>
              <a:t>present info in usable ways (</a:t>
            </a:r>
            <a:r>
              <a:rPr lang="en-US" b="1" dirty="0"/>
              <a:t>spaces</a:t>
            </a:r>
            <a:r>
              <a:rPr lang="en-US" dirty="0"/>
              <a:t>)</a:t>
            </a:r>
          </a:p>
          <a:p>
            <a:pPr eaLnBrk="1" hangingPunct="1">
              <a:spcBef>
                <a:spcPts val="1968"/>
              </a:spcBef>
            </a:pPr>
            <a:r>
              <a:rPr lang="en-US" dirty="0"/>
              <a:t>communicate info with users (</a:t>
            </a:r>
            <a:r>
              <a:rPr lang="en-US" b="1" dirty="0"/>
              <a:t>streams</a:t>
            </a:r>
            <a:r>
              <a:rPr lang="en-US" dirty="0"/>
              <a:t>)</a:t>
            </a:r>
          </a:p>
        </p:txBody>
      </p:sp>
      <p:sp>
        <p:nvSpPr>
          <p:cNvPr id="5" name="Title 4">
            <a:extLst>
              <a:ext uri="{FF2B5EF4-FFF2-40B4-BE49-F238E27FC236}">
                <a16:creationId xmlns:a16="http://schemas.microsoft.com/office/drawing/2014/main" id="{00FD660B-0257-1A40-9B1B-39026A5B4EF8}"/>
              </a:ext>
            </a:extLst>
          </p:cNvPr>
          <p:cNvSpPr>
            <a:spLocks noGrp="1"/>
          </p:cNvSpPr>
          <p:nvPr>
            <p:ph type="title"/>
          </p:nvPr>
        </p:nvSpPr>
        <p:spPr/>
        <p:txBody>
          <a:bodyPr/>
          <a:lstStyle/>
          <a:p>
            <a:r>
              <a:rPr lang="en-US" dirty="0"/>
              <a:t>Informal </a:t>
            </a:r>
            <a:r>
              <a:rPr lang="en-US" sz="6600" dirty="0"/>
              <a:t>5S</a:t>
            </a:r>
            <a:r>
              <a:rPr lang="en-US" dirty="0"/>
              <a:t> &amp; DL Definitions</a:t>
            </a:r>
          </a:p>
        </p:txBody>
      </p:sp>
      <p:sp>
        <p:nvSpPr>
          <p:cNvPr id="9" name="Rectangle 2">
            <a:extLst>
              <a:ext uri="{FF2B5EF4-FFF2-40B4-BE49-F238E27FC236}">
                <a16:creationId xmlns:a16="http://schemas.microsoft.com/office/drawing/2014/main" id="{036D3FDB-7BE9-BF4E-BE44-0CDFB411A03C}"/>
              </a:ext>
            </a:extLst>
          </p:cNvPr>
          <p:cNvSpPr txBox="1">
            <a:spLocks noChangeArrowheads="1"/>
          </p:cNvSpPr>
          <p:nvPr/>
        </p:nvSpPr>
        <p:spPr bwMode="auto">
          <a:xfrm>
            <a:off x="381000" y="1905000"/>
            <a:ext cx="81534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sz="3600" b="0" kern="0" dirty="0"/>
              <a:t>DLs are complex systems that</a:t>
            </a:r>
            <a:br>
              <a:rPr lang="en-US" sz="3600" b="0" kern="0" dirty="0"/>
            </a:br>
            <a:endParaRPr lang="en-US" sz="3600" b="0" kern="0" dirty="0"/>
          </a:p>
        </p:txBody>
      </p:sp>
    </p:spTree>
    <p:extLst>
      <p:ext uri="{BB962C8B-B14F-4D97-AF65-F5344CB8AC3E}">
        <p14:creationId xmlns:p14="http://schemas.microsoft.com/office/powerpoint/2010/main" val="2797892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11</a:t>
            </a:fld>
            <a:endParaRPr lang="en-US"/>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a:t>   Informal </a:t>
            </a:r>
            <a:r>
              <a:rPr lang="en-US" sz="6600" dirty="0"/>
              <a:t>5S</a:t>
            </a:r>
            <a:r>
              <a:rPr lang="en-US" dirty="0"/>
              <a:t> &amp; DL Definitions</a:t>
            </a:r>
            <a:br>
              <a:rPr lang="en-US" dirty="0"/>
            </a:br>
            <a:br>
              <a:rPr lang="en-US" dirty="0"/>
            </a:br>
            <a:r>
              <a:rPr lang="en-US" dirty="0"/>
              <a:t>  </a:t>
            </a:r>
            <a:r>
              <a:rPr lang="en-US" sz="3600" dirty="0"/>
              <a:t>DLs are complex systems that</a:t>
            </a:r>
            <a:br>
              <a:rPr lang="en-US" sz="3600" dirty="0"/>
            </a:br>
            <a:endParaRPr lang="en-US" sz="3600" dirty="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dirty="0"/>
              <a:t>help satisfy info needs of users (</a:t>
            </a:r>
            <a:r>
              <a:rPr lang="en-US" b="1" dirty="0"/>
              <a:t>societies</a:t>
            </a:r>
            <a:r>
              <a:rPr lang="en-US" dirty="0"/>
              <a:t>)</a:t>
            </a:r>
          </a:p>
          <a:p>
            <a:pPr eaLnBrk="1" hangingPunct="1"/>
            <a:r>
              <a:rPr lang="en-US" dirty="0"/>
              <a:t>provide info services (</a:t>
            </a:r>
            <a:r>
              <a:rPr lang="en-US" b="1" dirty="0"/>
              <a:t>scenarios</a:t>
            </a:r>
            <a:r>
              <a:rPr lang="en-US" dirty="0"/>
              <a:t>)</a:t>
            </a:r>
          </a:p>
          <a:p>
            <a:pPr eaLnBrk="1" hangingPunct="1"/>
            <a:r>
              <a:rPr lang="en-US" dirty="0"/>
              <a:t>organize info in usable ways (</a:t>
            </a:r>
            <a:r>
              <a:rPr lang="en-US" b="1" dirty="0"/>
              <a:t>structures</a:t>
            </a:r>
            <a:r>
              <a:rPr lang="en-US" dirty="0"/>
              <a:t>)</a:t>
            </a:r>
          </a:p>
          <a:p>
            <a:pPr eaLnBrk="1" hangingPunct="1"/>
            <a:r>
              <a:rPr lang="en-US" dirty="0"/>
              <a:t>present info in usable ways (</a:t>
            </a:r>
            <a:r>
              <a:rPr lang="en-US" b="1" dirty="0"/>
              <a:t>spaces</a:t>
            </a:r>
            <a:r>
              <a:rPr lang="en-US" dirty="0"/>
              <a:t>)</a:t>
            </a:r>
          </a:p>
          <a:p>
            <a:pPr eaLnBrk="1" hangingPunct="1"/>
            <a:r>
              <a:rPr lang="en-US" dirty="0"/>
              <a:t>communicate info with users (</a:t>
            </a:r>
            <a:r>
              <a:rPr lang="en-US" b="1" dirty="0"/>
              <a:t>streams</a:t>
            </a:r>
            <a:r>
              <a:rPr lang="en-US"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12</a:t>
            </a:fld>
            <a:endParaRPr lang="en-US"/>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13</a:t>
            </a:fld>
            <a:endParaRPr lang="en-US"/>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extLst>
      <p:ext uri="{BB962C8B-B14F-4D97-AF65-F5344CB8AC3E}">
        <p14:creationId xmlns:p14="http://schemas.microsoft.com/office/powerpoint/2010/main" val="449392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14</a:t>
            </a:fld>
            <a:endParaRPr lang="en-US"/>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a:solidFill>
                  <a:schemeClr val="tx1"/>
                </a:solidFill>
              </a:rPr>
              <a:t>ETANA-DL Architecture</a:t>
            </a:r>
            <a:br>
              <a:rPr lang="en-US">
                <a:solidFill>
                  <a:schemeClr val="tx1"/>
                </a:solidFill>
              </a:rPr>
            </a:br>
            <a:r>
              <a:rPr lang="en-US">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15</a:t>
            </a:fld>
            <a:endParaRPr lang="en-US"/>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z="3200" dirty="0"/>
              <a:t>Integrated Digital Event Archive and Library (IDEAL)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58800" y="944563"/>
            <a:ext cx="8128000" cy="6096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77341"/>
          </a:xfrm>
        </p:spPr>
        <p:txBody>
          <a:bodyPr>
            <a:noAutofit/>
          </a:bodyPr>
          <a:lstStyle/>
          <a:p>
            <a:r>
              <a:rPr lang="en-US" sz="4000" b="1" dirty="0">
                <a:solidFill>
                  <a:srgbClr val="292934"/>
                </a:solidFill>
              </a:rPr>
              <a:t>Integrated Digital Event Archiving and Library (IDEAL)</a:t>
            </a:r>
          </a:p>
        </p:txBody>
      </p:sp>
      <p:sp>
        <p:nvSpPr>
          <p:cNvPr id="6" name="Content Placeholder 5"/>
          <p:cNvSpPr>
            <a:spLocks noGrp="1"/>
          </p:cNvSpPr>
          <p:nvPr>
            <p:ph idx="1"/>
          </p:nvPr>
        </p:nvSpPr>
        <p:spPr>
          <a:xfrm>
            <a:off x="-76200" y="1905000"/>
            <a:ext cx="2451100" cy="4243458"/>
          </a:xfrm>
        </p:spPr>
        <p:txBody>
          <a:bodyPr>
            <a:normAutofit fontScale="92500" lnSpcReduction="10000"/>
          </a:bodyPr>
          <a:lstStyle/>
          <a:p>
            <a:r>
              <a:rPr lang="en-US" sz="2100" dirty="0"/>
              <a:t>Over 11 terabytes of webpages and about 1 billion tweets</a:t>
            </a:r>
          </a:p>
          <a:p>
            <a:r>
              <a:rPr lang="en-US" sz="2100" dirty="0"/>
              <a:t>natural disasters (earthquakes, storms, floods)</a:t>
            </a:r>
          </a:p>
          <a:p>
            <a:r>
              <a:rPr lang="en-US" sz="2100" dirty="0"/>
              <a:t>man-made disasters (protests, terrorism, conflicts)</a:t>
            </a:r>
          </a:p>
          <a:p>
            <a:r>
              <a:rPr lang="en-US" sz="2100" dirty="0"/>
              <a:t>Community events</a:t>
            </a:r>
          </a:p>
          <a:p>
            <a:endParaRPr lang="en-US" dirty="0"/>
          </a:p>
        </p:txBody>
      </p:sp>
      <p:pic>
        <p:nvPicPr>
          <p:cNvPr id="3" name="Picture 2"/>
          <p:cNvPicPr>
            <a:picLocks noChangeAspect="1"/>
          </p:cNvPicPr>
          <p:nvPr/>
        </p:nvPicPr>
        <p:blipFill>
          <a:blip r:embed="rId3"/>
          <a:stretch>
            <a:fillRect/>
          </a:stretch>
        </p:blipFill>
        <p:spPr>
          <a:xfrm>
            <a:off x="2286000" y="1474412"/>
            <a:ext cx="7010400" cy="5070594"/>
          </a:xfrm>
          <a:prstGeom prst="rect">
            <a:avLst/>
          </a:prstGeom>
        </p:spPr>
      </p:pic>
    </p:spTree>
    <p:extLst>
      <p:ext uri="{BB962C8B-B14F-4D97-AF65-F5344CB8AC3E}">
        <p14:creationId xmlns:p14="http://schemas.microsoft.com/office/powerpoint/2010/main" val="205381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8039" r="-8039"/>
          <a:stretch>
            <a:fillRect/>
          </a:stretch>
        </p:blipFill>
        <p:spPr bwMode="auto">
          <a:xfrm>
            <a:off x="419100" y="990600"/>
            <a:ext cx="8305800" cy="5247312"/>
          </a:xfrm>
          <a:prstGeom prst="rect">
            <a:avLst/>
          </a:prstGeom>
          <a:noFill/>
          <a:ln>
            <a:noFill/>
          </a:ln>
        </p:spPr>
      </p:pic>
      <p:sp>
        <p:nvSpPr>
          <p:cNvPr id="3" name="TextBox 2"/>
          <p:cNvSpPr txBox="1"/>
          <p:nvPr/>
        </p:nvSpPr>
        <p:spPr>
          <a:xfrm>
            <a:off x="4038600" y="6324600"/>
            <a:ext cx="2172390" cy="369332"/>
          </a:xfrm>
          <a:prstGeom prst="rect">
            <a:avLst/>
          </a:prstGeom>
          <a:noFill/>
        </p:spPr>
        <p:txBody>
          <a:bodyPr wrap="none" rtlCol="0">
            <a:spAutoFit/>
          </a:bodyPr>
          <a:lstStyle/>
          <a:p>
            <a:r>
              <a:rPr lang="en-US" dirty="0"/>
              <a:t>Focus of research</a:t>
            </a:r>
          </a:p>
        </p:txBody>
      </p:sp>
      <p:sp>
        <p:nvSpPr>
          <p:cNvPr id="6" name="Rectangle 5"/>
          <p:cNvSpPr/>
          <p:nvPr/>
        </p:nvSpPr>
        <p:spPr>
          <a:xfrm>
            <a:off x="1485900" y="1458288"/>
            <a:ext cx="1733550" cy="2371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25400"/>
            <a:ext cx="8305800" cy="914400"/>
          </a:xfrm>
        </p:spPr>
        <p:txBody>
          <a:bodyPr/>
          <a:lstStyle/>
          <a:p>
            <a:r>
              <a:rPr lang="en-US" dirty="0"/>
              <a:t>Baseline Focused Crawler</a:t>
            </a:r>
          </a:p>
        </p:txBody>
      </p:sp>
    </p:spTree>
    <p:extLst>
      <p:ext uri="{BB962C8B-B14F-4D97-AF65-F5344CB8AC3E}">
        <p14:creationId xmlns:p14="http://schemas.microsoft.com/office/powerpoint/2010/main" val="1905282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94172"/>
          </a:xfrm>
        </p:spPr>
        <p:txBody>
          <a:bodyPr/>
          <a:lstStyle/>
          <a:p>
            <a:r>
              <a:rPr lang="en-US" dirty="0"/>
              <a:t>Event Focused Crawler</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8039" r="-8039"/>
          <a:stretch>
            <a:fillRect/>
          </a:stretch>
        </p:blipFill>
        <p:spPr bwMode="auto">
          <a:xfrm>
            <a:off x="228601" y="1143000"/>
            <a:ext cx="8610600" cy="5105399"/>
          </a:xfrm>
          <a:prstGeom prst="rect">
            <a:avLst/>
          </a:prstGeom>
          <a:noFill/>
          <a:ln>
            <a:noFill/>
          </a:ln>
        </p:spPr>
      </p:pic>
      <p:sp>
        <p:nvSpPr>
          <p:cNvPr id="5" name="Rectangle 4"/>
          <p:cNvSpPr/>
          <p:nvPr/>
        </p:nvSpPr>
        <p:spPr>
          <a:xfrm>
            <a:off x="2033216" y="2057401"/>
            <a:ext cx="1451052" cy="1975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114800" y="6324600"/>
            <a:ext cx="2172390" cy="369332"/>
          </a:xfrm>
          <a:prstGeom prst="rect">
            <a:avLst/>
          </a:prstGeom>
          <a:noFill/>
        </p:spPr>
        <p:txBody>
          <a:bodyPr wrap="none" rtlCol="0">
            <a:spAutoFit/>
          </a:bodyPr>
          <a:lstStyle/>
          <a:p>
            <a:r>
              <a:rPr lang="en-US" dirty="0"/>
              <a:t>Focus of research</a:t>
            </a:r>
          </a:p>
        </p:txBody>
      </p:sp>
      <p:sp>
        <p:nvSpPr>
          <p:cNvPr id="3" name="Rectangle 2"/>
          <p:cNvSpPr/>
          <p:nvPr/>
        </p:nvSpPr>
        <p:spPr>
          <a:xfrm>
            <a:off x="1485900" y="1751978"/>
            <a:ext cx="1581150" cy="1875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78820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4172"/>
          </a:xfrm>
        </p:spPr>
        <p:txBody>
          <a:bodyPr>
            <a:normAutofit fontScale="90000"/>
          </a:bodyPr>
          <a:lstStyle/>
          <a:p>
            <a:r>
              <a:rPr lang="en-US" dirty="0"/>
              <a:t>Event Modeling and Representation</a:t>
            </a:r>
          </a:p>
        </p:txBody>
      </p:sp>
      <p:sp>
        <p:nvSpPr>
          <p:cNvPr id="3" name="Content Placeholder 2"/>
          <p:cNvSpPr>
            <a:spLocks noGrp="1"/>
          </p:cNvSpPr>
          <p:nvPr>
            <p:ph idx="1"/>
          </p:nvPr>
        </p:nvSpPr>
        <p:spPr>
          <a:xfrm>
            <a:off x="1485900" y="2057400"/>
            <a:ext cx="6172200" cy="3751406"/>
          </a:xfrm>
        </p:spPr>
        <p:txBody>
          <a:bodyPr>
            <a:normAutofit fontScale="92500" lnSpcReduction="10000"/>
          </a:bodyPr>
          <a:lstStyle/>
          <a:p>
            <a:r>
              <a:rPr lang="en-US" dirty="0"/>
              <a:t>We define an event as </a:t>
            </a:r>
          </a:p>
          <a:p>
            <a:pPr lvl="1"/>
            <a:r>
              <a:rPr lang="en-US" sz="2400" dirty="0"/>
              <a:t>something (e.g., a disaster), </a:t>
            </a:r>
          </a:p>
          <a:p>
            <a:pPr lvl="1"/>
            <a:r>
              <a:rPr lang="en-US" sz="2400" dirty="0"/>
              <a:t>which happened in a certain place, and </a:t>
            </a:r>
          </a:p>
          <a:p>
            <a:pPr lvl="1"/>
            <a:r>
              <a:rPr lang="en-US" sz="2400" dirty="0"/>
              <a:t>at a certain time. </a:t>
            </a:r>
          </a:p>
          <a:p>
            <a:r>
              <a:rPr lang="en-US" dirty="0"/>
              <a:t>Event E is a tuple &lt;T, L, D&gt;. </a:t>
            </a:r>
          </a:p>
          <a:p>
            <a:r>
              <a:rPr lang="en-US" dirty="0"/>
              <a:t>T = topic of event, L = location, D = date</a:t>
            </a:r>
          </a:p>
          <a:p>
            <a:r>
              <a:rPr lang="en-US" dirty="0"/>
              <a:t>i.e.: what, where, and when. </a:t>
            </a:r>
          </a:p>
          <a:p>
            <a:endParaRPr lang="en-US" dirty="0"/>
          </a:p>
        </p:txBody>
      </p:sp>
    </p:spTree>
    <p:extLst>
      <p:ext uri="{BB962C8B-B14F-4D97-AF65-F5344CB8AC3E}">
        <p14:creationId xmlns:p14="http://schemas.microsoft.com/office/powerpoint/2010/main" val="2414302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26894" y="914400"/>
            <a:ext cx="9144000" cy="4525963"/>
          </a:xfrm>
        </p:spPr>
        <p:txBody>
          <a:bodyPr/>
          <a:lstStyle/>
          <a:p>
            <a:pPr eaLnBrk="1" hangingPunct="1">
              <a:spcBef>
                <a:spcPts val="300"/>
              </a:spcBef>
            </a:pPr>
            <a:r>
              <a:rPr lang="en-US" sz="2000" dirty="0"/>
              <a:t>Mentors (MIT: </a:t>
            </a:r>
            <a:r>
              <a:rPr lang="en-US" sz="2000" dirty="0" err="1"/>
              <a:t>Licklider</a:t>
            </a:r>
            <a:r>
              <a:rPr lang="en-US" sz="2000" dirty="0"/>
              <a:t>, Kessler; Cornell: Salton)</a:t>
            </a:r>
          </a:p>
          <a:p>
            <a:pPr eaLnBrk="1" hangingPunct="1">
              <a:spcBef>
                <a:spcPts val="300"/>
              </a:spcBef>
            </a:pPr>
            <a:endParaRPr lang="en-US" sz="1600" dirty="0"/>
          </a:p>
          <a:p>
            <a:pPr eaLnBrk="1" hangingPunct="1">
              <a:spcBef>
                <a:spcPts val="300"/>
              </a:spcBef>
            </a:pPr>
            <a:r>
              <a:rPr lang="en-US" sz="2000" dirty="0"/>
              <a:t>Virginia Tech, CS (ECE), Digital Library Research Laboratory (DLRL)</a:t>
            </a:r>
          </a:p>
          <a:p>
            <a:pPr eaLnBrk="1" hangingPunct="1">
              <a:spcBef>
                <a:spcPts val="300"/>
              </a:spcBef>
            </a:pPr>
            <a:r>
              <a:rPr lang="en-US" sz="2000" dirty="0"/>
              <a:t>NSF and many other sponsors; VT </a:t>
            </a:r>
            <a:r>
              <a:rPr lang="en-US" sz="2000"/>
              <a:t>Centers: CHCI</a:t>
            </a:r>
            <a:r>
              <a:rPr lang="en-US" sz="2000" dirty="0"/>
              <a:t>, DAC, GCC, VTCAR </a:t>
            </a:r>
          </a:p>
          <a:p>
            <a:pPr eaLnBrk="1" hangingPunct="1">
              <a:spcBef>
                <a:spcPts val="300"/>
              </a:spcBef>
            </a:pPr>
            <a:endParaRPr lang="en-US" sz="1600" dirty="0"/>
          </a:p>
          <a:p>
            <a:pPr eaLnBrk="1" hangingPunct="1">
              <a:spcBef>
                <a:spcPts val="300"/>
              </a:spcBef>
            </a:pPr>
            <a:r>
              <a:rPr lang="en-US" sz="2000" dirty="0"/>
              <a:t>Students, colleagues, co-investigators (selected):</a:t>
            </a:r>
          </a:p>
          <a:p>
            <a:pPr eaLnBrk="1" hangingPunct="1">
              <a:spcBef>
                <a:spcPts val="300"/>
              </a:spcBef>
            </a:pPr>
            <a:r>
              <a:rPr lang="en-US" sz="1800" dirty="0" err="1"/>
              <a:t>Ghaleb</a:t>
            </a:r>
            <a:r>
              <a:rPr lang="en-US" sz="1800" dirty="0"/>
              <a:t> Abdulla, Monika Akbar, </a:t>
            </a:r>
            <a:r>
              <a:rPr lang="en-US" sz="1800" dirty="0" err="1"/>
              <a:t>Hamed</a:t>
            </a:r>
            <a:r>
              <a:rPr lang="en-US" sz="1800" dirty="0"/>
              <a:t> </a:t>
            </a:r>
            <a:r>
              <a:rPr lang="en-US" sz="1800" dirty="0" err="1"/>
              <a:t>Alhoori</a:t>
            </a:r>
            <a:r>
              <a:rPr lang="en-US" sz="1800" dirty="0"/>
              <a:t>, </a:t>
            </a:r>
            <a:r>
              <a:rPr lang="en-US" sz="1800" b="1" dirty="0"/>
              <a:t>Aman Ahuja, </a:t>
            </a:r>
            <a:r>
              <a:rPr lang="en-US" sz="1800" dirty="0"/>
              <a:t>Pranav Angara, </a:t>
            </a:r>
            <a:r>
              <a:rPr lang="en-US" sz="1800" b="1" dirty="0"/>
              <a:t>Ashish </a:t>
            </a:r>
            <a:r>
              <a:rPr lang="en-US" sz="1800" b="1" dirty="0" err="1"/>
              <a:t>Baghudana</a:t>
            </a:r>
            <a:r>
              <a:rPr lang="en-US" sz="1800" b="1" dirty="0"/>
              <a:t>, Jefferson Bailey, Abigail Bartolome, </a:t>
            </a:r>
            <a:r>
              <a:rPr lang="en-US" sz="1800" dirty="0"/>
              <a:t>Warren Bickel, </a:t>
            </a:r>
            <a:r>
              <a:rPr lang="en-US" sz="1800" b="1" dirty="0"/>
              <a:t>Matthew Bock,</a:t>
            </a:r>
            <a:r>
              <a:rPr lang="en-US" sz="1800" dirty="0"/>
              <a:t> Boots Cassel, </a:t>
            </a:r>
            <a:r>
              <a:rPr lang="en-US" sz="1800" b="1" dirty="0"/>
              <a:t>Saurabh </a:t>
            </a:r>
            <a:r>
              <a:rPr lang="en-US" sz="1800" b="1" dirty="0" err="1"/>
              <a:t>Chakrvarty</a:t>
            </a:r>
            <a:r>
              <a:rPr lang="en-US" sz="1800" b="1" dirty="0"/>
              <a:t>, Prashant Chandrasekar, </a:t>
            </a:r>
            <a:r>
              <a:rPr lang="en-US" sz="1800" dirty="0" err="1"/>
              <a:t>Yinlin</a:t>
            </a:r>
            <a:r>
              <a:rPr lang="en-US" sz="1800" dirty="0"/>
              <a:t> Chen, Kiran </a:t>
            </a:r>
            <a:r>
              <a:rPr lang="en-US" sz="1800" dirty="0" err="1"/>
              <a:t>Chitturi</a:t>
            </a:r>
            <a:r>
              <a:rPr lang="en-US" sz="1800" dirty="0"/>
              <a:t>,  Lois Delcambre, </a:t>
            </a:r>
            <a:r>
              <a:rPr lang="en-US" sz="1800" dirty="0" err="1"/>
              <a:t>Noha</a:t>
            </a:r>
            <a:r>
              <a:rPr lang="en-US" sz="1800" dirty="0"/>
              <a:t> </a:t>
            </a:r>
            <a:r>
              <a:rPr lang="en-US" sz="1800" dirty="0" err="1"/>
              <a:t>ElSherbiny</a:t>
            </a:r>
            <a:r>
              <a:rPr lang="en-US" sz="1800" dirty="0"/>
              <a:t>, </a:t>
            </a:r>
            <a:r>
              <a:rPr lang="en-US" sz="1800" b="1" dirty="0"/>
              <a:t>Mary English, </a:t>
            </a:r>
            <a:r>
              <a:rPr lang="en-US" sz="1800" dirty="0"/>
              <a:t>Alexandre Falcao, </a:t>
            </a:r>
            <a:r>
              <a:rPr lang="en-US" sz="1800" dirty="0" err="1"/>
              <a:t>Weiguo</a:t>
            </a:r>
            <a:r>
              <a:rPr lang="en-US" sz="1800" dirty="0"/>
              <a:t> Fan, Eric </a:t>
            </a:r>
            <a:r>
              <a:rPr lang="en-US" sz="1800" dirty="0" err="1"/>
              <a:t>Fouh</a:t>
            </a:r>
            <a:r>
              <a:rPr lang="en-US" sz="1800" dirty="0"/>
              <a:t>, Chris Franck, Rick </a:t>
            </a:r>
            <a:r>
              <a:rPr lang="en-US" sz="1800" dirty="0" err="1"/>
              <a:t>Furuta</a:t>
            </a:r>
            <a:r>
              <a:rPr lang="en-US" sz="1800" dirty="0"/>
              <a:t>, </a:t>
            </a:r>
            <a:r>
              <a:rPr lang="en-US" sz="1800" b="1" dirty="0"/>
              <a:t>Andrej </a:t>
            </a:r>
            <a:r>
              <a:rPr lang="en-US" sz="1800" b="1" dirty="0" err="1"/>
              <a:t>Galad</a:t>
            </a:r>
            <a:r>
              <a:rPr lang="en-US" sz="1800" b="1" dirty="0"/>
              <a:t>, </a:t>
            </a:r>
            <a:r>
              <a:rPr lang="en-US" sz="1800" dirty="0" err="1"/>
              <a:t>Ayush</a:t>
            </a:r>
            <a:r>
              <a:rPr lang="en-US" sz="1800" dirty="0"/>
              <a:t> </a:t>
            </a:r>
            <a:r>
              <a:rPr lang="en-US" sz="1800" dirty="0" err="1"/>
              <a:t>Ganotra</a:t>
            </a:r>
            <a:r>
              <a:rPr lang="en-US" sz="1800" dirty="0"/>
              <a:t>, Lee Giles, Marcos André Gonçalves, Doug Gorton, </a:t>
            </a:r>
            <a:r>
              <a:rPr lang="en-US" sz="1800" b="1" dirty="0"/>
              <a:t>Richard </a:t>
            </a:r>
            <a:r>
              <a:rPr lang="en-US" sz="1800" b="1" dirty="0" err="1"/>
              <a:t>Gruss</a:t>
            </a:r>
            <a:r>
              <a:rPr lang="en-US" sz="1800" b="1" dirty="0"/>
              <a:t>, </a:t>
            </a:r>
            <a:r>
              <a:rPr lang="en-US" sz="1800" dirty="0"/>
              <a:t>Islam </a:t>
            </a:r>
            <a:r>
              <a:rPr lang="en-US" sz="1800" dirty="0" err="1"/>
              <a:t>Harb</a:t>
            </a:r>
            <a:r>
              <a:rPr lang="en-US" sz="1800" dirty="0"/>
              <a:t>, S.M. </a:t>
            </a:r>
            <a:r>
              <a:rPr lang="en-US" sz="1800" dirty="0" err="1"/>
              <a:t>Shamimul</a:t>
            </a:r>
            <a:r>
              <a:rPr lang="en-US" sz="1800" dirty="0"/>
              <a:t> Hasan, </a:t>
            </a:r>
            <a:r>
              <a:rPr lang="en-US" sz="1800" b="1" dirty="0"/>
              <a:t>Bill Ingram, Tarek </a:t>
            </a:r>
            <a:r>
              <a:rPr lang="en-US" sz="1800" b="1" dirty="0" err="1"/>
              <a:t>Kanan</a:t>
            </a:r>
            <a:r>
              <a:rPr lang="en-US" sz="1800" b="1" dirty="0"/>
              <a:t>,</a:t>
            </a:r>
            <a:r>
              <a:rPr lang="en-US" sz="1800" dirty="0"/>
              <a:t> </a:t>
            </a:r>
            <a:r>
              <a:rPr lang="en-US" sz="1800" b="1" dirty="0"/>
              <a:t>Andrea Kavanaugh, </a:t>
            </a:r>
            <a:r>
              <a:rPr lang="en-US" sz="1800" dirty="0"/>
              <a:t>Nadia </a:t>
            </a:r>
            <a:r>
              <a:rPr lang="en-US" sz="1800" dirty="0" err="1"/>
              <a:t>Kozievitch</a:t>
            </a:r>
            <a:r>
              <a:rPr lang="en-US" sz="1800" dirty="0"/>
              <a:t>, Abhinav Kumar, Spencer Lee, </a:t>
            </a:r>
            <a:r>
              <a:rPr lang="en-US" sz="1800" b="1" dirty="0" err="1"/>
              <a:t>Sunshin</a:t>
            </a:r>
            <a:r>
              <a:rPr lang="en-US" sz="1800" b="1" dirty="0"/>
              <a:t> Lee, </a:t>
            </a:r>
            <a:r>
              <a:rPr lang="en-US" sz="1800" dirty="0"/>
              <a:t>Jonathan </a:t>
            </a:r>
            <a:r>
              <a:rPr lang="en-US" sz="1800" dirty="0" err="1"/>
              <a:t>Leidig</a:t>
            </a:r>
            <a:r>
              <a:rPr lang="en-US" sz="1800" dirty="0"/>
              <a:t>, Lin </a:t>
            </a:r>
            <a:r>
              <a:rPr lang="en-US" sz="1800" dirty="0" err="1"/>
              <a:t>Tzy</a:t>
            </a:r>
            <a:r>
              <a:rPr lang="en-US" sz="1800" dirty="0"/>
              <a:t> Li, </a:t>
            </a:r>
            <a:r>
              <a:rPr lang="en-US" sz="1800" b="1" dirty="0" err="1"/>
              <a:t>Liuqing</a:t>
            </a:r>
            <a:r>
              <a:rPr lang="en-US" sz="1800" b="1" dirty="0"/>
              <a:t> Li, Wei Lu, </a:t>
            </a:r>
            <a:r>
              <a:rPr lang="en-US" sz="1800" dirty="0"/>
              <a:t>Yi Ma, </a:t>
            </a:r>
            <a:r>
              <a:rPr lang="en-US" sz="1800" dirty="0" err="1"/>
              <a:t>Yufeng</a:t>
            </a:r>
            <a:r>
              <a:rPr lang="en-US" sz="1800" dirty="0"/>
              <a:t> Ma, </a:t>
            </a:r>
            <a:r>
              <a:rPr lang="en-US" sz="1800" b="1" dirty="0"/>
              <a:t>Mohamed Magdy, </a:t>
            </a:r>
            <a:r>
              <a:rPr lang="en-US" sz="1800" dirty="0"/>
              <a:t>Madhav </a:t>
            </a:r>
            <a:r>
              <a:rPr lang="en-US" sz="1800" dirty="0" err="1"/>
              <a:t>Marathe</a:t>
            </a:r>
            <a:r>
              <a:rPr lang="en-US" sz="1800" dirty="0"/>
              <a:t>, Uma Murthy, Pranav </a:t>
            </a:r>
            <a:r>
              <a:rPr lang="en-US" sz="1800" dirty="0" err="1"/>
              <a:t>Nakate</a:t>
            </a:r>
            <a:r>
              <a:rPr lang="en-US" sz="1800" dirty="0"/>
              <a:t>, </a:t>
            </a:r>
            <a:r>
              <a:rPr lang="en-US" sz="1800" dirty="0" err="1"/>
              <a:t>Sanghee</a:t>
            </a:r>
            <a:r>
              <a:rPr lang="en-US" sz="1800" dirty="0"/>
              <a:t> Oh, Sung </a:t>
            </a:r>
            <a:r>
              <a:rPr lang="en-US" sz="1800" dirty="0" err="1"/>
              <a:t>Hee</a:t>
            </a:r>
            <a:r>
              <a:rPr lang="en-US" sz="1800" dirty="0"/>
              <a:t> Park, </a:t>
            </a:r>
            <a:r>
              <a:rPr lang="en-US" sz="1800" dirty="0" err="1"/>
              <a:t>Denilson</a:t>
            </a:r>
            <a:r>
              <a:rPr lang="en-US" sz="1800" dirty="0"/>
              <a:t> Pereira, Jeffrey Pomerantz, </a:t>
            </a:r>
            <a:r>
              <a:rPr lang="en-US" sz="1800" dirty="0" err="1"/>
              <a:t>Sagnik</a:t>
            </a:r>
            <a:r>
              <a:rPr lang="en-US" sz="1800" dirty="0"/>
              <a:t> Ray Choudhury, </a:t>
            </a:r>
            <a:r>
              <a:rPr lang="en-US" sz="1800" dirty="0" err="1"/>
              <a:t>Naren</a:t>
            </a:r>
            <a:r>
              <a:rPr lang="en-US" sz="1800" dirty="0"/>
              <a:t> Ramakrishnan, </a:t>
            </a:r>
            <a:r>
              <a:rPr lang="en-US" sz="1800" b="1" dirty="0"/>
              <a:t>Chandan Reddy, </a:t>
            </a:r>
            <a:r>
              <a:rPr lang="en-US" sz="1800" dirty="0"/>
              <a:t>Rao Shen, Clifford Shaffer, </a:t>
            </a:r>
            <a:r>
              <a:rPr lang="en-US" sz="1800" b="1" dirty="0"/>
              <a:t>Steve Sheetz, Don Shoemaker, </a:t>
            </a:r>
            <a:r>
              <a:rPr lang="en-US" sz="1800" b="1" dirty="0" err="1"/>
              <a:t>Ziqian</a:t>
            </a:r>
            <a:r>
              <a:rPr lang="en-US" sz="1800" b="1" dirty="0"/>
              <a:t> Song, </a:t>
            </a:r>
            <a:r>
              <a:rPr lang="en-US" sz="1800" dirty="0"/>
              <a:t>Venkat Srinivasan, </a:t>
            </a:r>
            <a:r>
              <a:rPr lang="en-US" sz="1800" dirty="0" err="1"/>
              <a:t>Amirsina</a:t>
            </a:r>
            <a:r>
              <a:rPr lang="en-US" sz="1800" dirty="0"/>
              <a:t> </a:t>
            </a:r>
            <a:r>
              <a:rPr lang="en-US" sz="1800" dirty="0" err="1"/>
              <a:t>Torfi</a:t>
            </a:r>
            <a:r>
              <a:rPr lang="en-US" sz="1800" dirty="0"/>
              <a:t>, Ricardo Torres, </a:t>
            </a:r>
            <a:r>
              <a:rPr lang="en-US" sz="1800" dirty="0" err="1"/>
              <a:t>Xinyue</a:t>
            </a:r>
            <a:r>
              <a:rPr lang="en-US" sz="1800" dirty="0"/>
              <a:t> Wang, Barbara </a:t>
            </a:r>
            <a:r>
              <a:rPr lang="en-US" sz="1800" dirty="0" err="1"/>
              <a:t>Wildemuth</a:t>
            </a:r>
            <a:r>
              <a:rPr lang="en-US" sz="1800" dirty="0"/>
              <a:t>, </a:t>
            </a:r>
            <a:r>
              <a:rPr lang="en-US" sz="1800" b="1" dirty="0" err="1"/>
              <a:t>Zhiwu</a:t>
            </a:r>
            <a:r>
              <a:rPr lang="en-US" sz="1800" b="1" dirty="0"/>
              <a:t> </a:t>
            </a:r>
            <a:r>
              <a:rPr lang="en-US" sz="1800" b="1" dirty="0" err="1"/>
              <a:t>Xie</a:t>
            </a:r>
            <a:r>
              <a:rPr lang="en-US" sz="1800" b="1" dirty="0"/>
              <a:t>, </a:t>
            </a:r>
            <a:r>
              <a:rPr lang="en-US" sz="1800" dirty="0" err="1"/>
              <a:t>Seungwon</a:t>
            </a:r>
            <a:r>
              <a:rPr lang="en-US" sz="1800" dirty="0"/>
              <a:t> Yang, </a:t>
            </a:r>
            <a:r>
              <a:rPr lang="en-US" sz="1800" dirty="0" err="1"/>
              <a:t>Xiaoyan</a:t>
            </a:r>
            <a:r>
              <a:rPr lang="en-US" sz="1800" dirty="0"/>
              <a:t> Yu, Xuan Zhang, ...</a:t>
            </a:r>
            <a:endParaRPr lang="en-US" sz="1600" dirty="0"/>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sz="3600" b="1" dirty="0"/>
              <a:t>PAKDD 2019 (Ahuja et al.)</a:t>
            </a:r>
            <a:br>
              <a:rPr lang="en-US" sz="2800" b="1" dirty="0"/>
            </a:br>
            <a:r>
              <a:rPr lang="en-US" sz="2400" b="1" dirty="0"/>
              <a:t>A Probabilistic </a:t>
            </a:r>
            <a:r>
              <a:rPr lang="en-US" sz="2400" b="1" dirty="0" err="1"/>
              <a:t>Spatio</a:t>
            </a:r>
            <a:r>
              <a:rPr lang="en-US" sz="2400" b="1" dirty="0"/>
              <a:t>-Temporal Model for Event Detection</a:t>
            </a:r>
          </a:p>
        </p:txBody>
      </p:sp>
      <p:sp>
        <p:nvSpPr>
          <p:cNvPr id="3" name="Content Placeholder 2"/>
          <p:cNvSpPr>
            <a:spLocks noGrp="1"/>
          </p:cNvSpPr>
          <p:nvPr>
            <p:ph idx="1"/>
          </p:nvPr>
        </p:nvSpPr>
        <p:spPr>
          <a:xfrm>
            <a:off x="57150" y="1295400"/>
            <a:ext cx="9029700" cy="5248759"/>
          </a:xfrm>
        </p:spPr>
        <p:txBody>
          <a:bodyPr/>
          <a:lstStyle/>
          <a:p>
            <a:pPr>
              <a:spcBef>
                <a:spcPts val="1800"/>
              </a:spcBef>
            </a:pPr>
            <a:r>
              <a:rPr lang="en-US" sz="2400" dirty="0"/>
              <a:t>Tweets from June to December 2016: 715K sample</a:t>
            </a:r>
          </a:p>
          <a:p>
            <a:pPr>
              <a:spcBef>
                <a:spcPts val="1800"/>
              </a:spcBef>
            </a:pPr>
            <a:r>
              <a:rPr lang="en-US" sz="2400" dirty="0"/>
              <a:t>Washington Post for all of 2016: 148,769 news articles</a:t>
            </a:r>
          </a:p>
          <a:p>
            <a:pPr>
              <a:spcBef>
                <a:spcPts val="1800"/>
              </a:spcBef>
            </a:pPr>
            <a:r>
              <a:rPr lang="en-US" sz="2400" dirty="0"/>
              <a:t>STED: </a:t>
            </a:r>
            <a:r>
              <a:rPr lang="en-US" sz="2400" dirty="0" err="1"/>
              <a:t>Spatio</a:t>
            </a:r>
            <a:r>
              <a:rPr lang="en-US" sz="2400" dirty="0"/>
              <a:t>-Temporal Event Detection</a:t>
            </a:r>
          </a:p>
          <a:p>
            <a:pPr>
              <a:spcBef>
                <a:spcPts val="1800"/>
              </a:spcBef>
            </a:pPr>
            <a:r>
              <a:rPr lang="en-US" sz="2400" dirty="0"/>
              <a:t>Generative model for collection with E events</a:t>
            </a:r>
          </a:p>
          <a:p>
            <a:pPr>
              <a:spcBef>
                <a:spcPts val="1800"/>
              </a:spcBef>
            </a:pPr>
            <a:r>
              <a:rPr lang="en-US" sz="2400" dirty="0"/>
              <a:t>When: temporal mean and variance for an event</a:t>
            </a:r>
          </a:p>
          <a:p>
            <a:pPr>
              <a:spcBef>
                <a:spcPts val="1800"/>
              </a:spcBef>
            </a:pPr>
            <a:r>
              <a:rPr lang="en-US" sz="2400" dirty="0"/>
              <a:t>Where: one or more (R) regions, each with geographical center and corresponding covariance</a:t>
            </a:r>
          </a:p>
          <a:p>
            <a:pPr>
              <a:spcBef>
                <a:spcPts val="1800"/>
              </a:spcBef>
            </a:pPr>
            <a:r>
              <a:rPr lang="en-US" sz="2400" dirty="0"/>
              <a:t>What: set of (K) topics describing event</a:t>
            </a:r>
          </a:p>
          <a:p>
            <a:pPr>
              <a:spcBef>
                <a:spcPts val="1800"/>
              </a:spcBef>
            </a:pPr>
            <a:r>
              <a:rPr lang="en-US" sz="2400" dirty="0"/>
              <a:t>Better than: LDA, </a:t>
            </a:r>
            <a:r>
              <a:rPr lang="en-US" sz="2400" dirty="0" err="1"/>
              <a:t>GeoFolk</a:t>
            </a:r>
            <a:r>
              <a:rPr lang="en-US" sz="2400" dirty="0"/>
              <a:t>, BGM, and STED-T (tweets only) </a:t>
            </a:r>
          </a:p>
          <a:p>
            <a:pPr>
              <a:spcBef>
                <a:spcPts val="1800"/>
              </a:spcBef>
            </a:pPr>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20</a:t>
            </a:fld>
            <a:endParaRPr lang="en-US" dirty="0"/>
          </a:p>
        </p:txBody>
      </p:sp>
    </p:spTree>
    <p:extLst>
      <p:ext uri="{BB962C8B-B14F-4D97-AF65-F5344CB8AC3E}">
        <p14:creationId xmlns:p14="http://schemas.microsoft.com/office/powerpoint/2010/main" val="156339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67813B4-C5C8-42A2-8CD1-1F37B06AA264}" type="slidenum">
              <a:rPr lang="en-US" smtClean="0"/>
              <a:pPr>
                <a:defRPr/>
              </a:pPr>
              <a:t>21</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8192607"/>
              </p:ext>
            </p:extLst>
          </p:nvPr>
        </p:nvGraphicFramePr>
        <p:xfrm>
          <a:off x="76200" y="76200"/>
          <a:ext cx="5257800" cy="6726621"/>
        </p:xfrm>
        <a:graphic>
          <a:graphicData uri="http://schemas.openxmlformats.org/presentationml/2006/ole">
            <mc:AlternateContent xmlns:mc="http://schemas.openxmlformats.org/markup-compatibility/2006">
              <mc:Choice xmlns:v="urn:schemas-microsoft-com:vml" Requires="v">
                <p:oleObj spid="_x0000_s577587" name="Document" r:id="rId3" imgW="6045200" imgH="7734300" progId="Word.Document.12">
                  <p:embed/>
                </p:oleObj>
              </mc:Choice>
              <mc:Fallback>
                <p:oleObj name="Document" r:id="rId3" imgW="6045200" imgH="7734300" progId="Word.Document.12">
                  <p:embed/>
                  <p:pic>
                    <p:nvPicPr>
                      <p:cNvPr id="0" name=""/>
                      <p:cNvPicPr/>
                      <p:nvPr/>
                    </p:nvPicPr>
                    <p:blipFill>
                      <a:blip r:embed="rId4"/>
                      <a:stretch>
                        <a:fillRect/>
                      </a:stretch>
                    </p:blipFill>
                    <p:spPr>
                      <a:xfrm>
                        <a:off x="76200" y="76200"/>
                        <a:ext cx="5257800" cy="6726621"/>
                      </a:xfrm>
                      <a:prstGeom prst="rect">
                        <a:avLst/>
                      </a:prstGeom>
                    </p:spPr>
                  </p:pic>
                </p:oleObj>
              </mc:Fallback>
            </mc:AlternateContent>
          </a:graphicData>
        </a:graphic>
      </p:graphicFrame>
      <p:sp>
        <p:nvSpPr>
          <p:cNvPr id="9" name="Rectangle 8"/>
          <p:cNvSpPr/>
          <p:nvPr/>
        </p:nvSpPr>
        <p:spPr>
          <a:xfrm>
            <a:off x="5410200" y="1371600"/>
            <a:ext cx="3853439" cy="3600986"/>
          </a:xfrm>
          <a:prstGeom prst="rect">
            <a:avLst/>
          </a:prstGeom>
          <a:noFill/>
        </p:spPr>
        <p:txBody>
          <a:bodyPr wrap="none" lIns="91440" tIns="45720" rIns="91440" bIns="45720">
            <a:spAutoFit/>
          </a:bodyPr>
          <a:lstStyle/>
          <a:p>
            <a:pPr algn="ctr"/>
            <a:r>
              <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GETAR:</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4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Areas,</a:t>
            </a:r>
          </a:p>
          <a:p>
            <a:pPr algn="ctr"/>
            <a:r>
              <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Investigators,</a:t>
            </a:r>
          </a:p>
          <a:p>
            <a:pPr algn="ctr"/>
            <a:r>
              <a:rPr lang="en-US" sz="4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Courses</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99941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GETAR Architecture</a:t>
            </a:r>
            <a:br>
              <a:rPr lang="en-US" dirty="0"/>
            </a:br>
            <a:r>
              <a:rPr lang="en-US" sz="3200" dirty="0"/>
              <a:t>Global Event and Trend Archive Research</a:t>
            </a:r>
          </a:p>
        </p:txBody>
      </p:sp>
      <p:pic>
        <p:nvPicPr>
          <p:cNvPr id="8" name="Picture 7"/>
          <p:cNvPicPr/>
          <p:nvPr/>
        </p:nvPicPr>
        <p:blipFill>
          <a:blip r:embed="rId2"/>
          <a:stretch>
            <a:fillRect/>
          </a:stretch>
        </p:blipFill>
        <p:spPr>
          <a:xfrm>
            <a:off x="0" y="1676400"/>
            <a:ext cx="9296400" cy="4876800"/>
          </a:xfrm>
          <a:prstGeom prst="rect">
            <a:avLst/>
          </a:prstGeom>
        </p:spPr>
      </p:pic>
    </p:spTree>
    <p:extLst>
      <p:ext uri="{BB962C8B-B14F-4D97-AF65-F5344CB8AC3E}">
        <p14:creationId xmlns:p14="http://schemas.microsoft.com/office/powerpoint/2010/main" val="326816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Fix water pipe</a:t>
            </a:r>
          </a:p>
          <a:p>
            <a:pPr lvl="1"/>
            <a:r>
              <a:rPr lang="en-US" dirty="0"/>
              <a:t>Water utility</a:t>
            </a:r>
          </a:p>
          <a:p>
            <a:pPr lvl="1"/>
            <a:r>
              <a:rPr lang="en-US" dirty="0"/>
              <a:t>city/town utility</a:t>
            </a:r>
          </a:p>
          <a:p>
            <a:r>
              <a:rPr lang="en-US" dirty="0"/>
              <a:t>Traffic</a:t>
            </a:r>
          </a:p>
          <a:p>
            <a:pPr lvl="1"/>
            <a:r>
              <a:rPr lang="en-US" dirty="0"/>
              <a:t>Police</a:t>
            </a:r>
          </a:p>
          <a:p>
            <a:r>
              <a:rPr lang="en-US" dirty="0"/>
              <a:t>Affected</a:t>
            </a:r>
          </a:p>
          <a:p>
            <a:pPr lvl="1"/>
            <a:r>
              <a:rPr lang="en-US" dirty="0"/>
              <a:t>Citizen</a:t>
            </a:r>
          </a:p>
          <a:p>
            <a:r>
              <a:rPr lang="en-US" dirty="0"/>
              <a:t>Others </a:t>
            </a:r>
            <a:r>
              <a:rPr lang="is-IS" dirty="0"/>
              <a:t>…</a:t>
            </a:r>
            <a:endParaRPr lang="en-US" dirty="0"/>
          </a:p>
        </p:txBody>
      </p:sp>
      <p:sp>
        <p:nvSpPr>
          <p:cNvPr id="2" name="Title 1"/>
          <p:cNvSpPr>
            <a:spLocks noGrp="1"/>
          </p:cNvSpPr>
          <p:nvPr>
            <p:ph type="title"/>
          </p:nvPr>
        </p:nvSpPr>
        <p:spPr>
          <a:xfrm>
            <a:off x="-76200" y="152400"/>
            <a:ext cx="9296400" cy="1143000"/>
          </a:xfrm>
        </p:spPr>
        <p:txBody>
          <a:bodyPr/>
          <a:lstStyle/>
          <a:p>
            <a:r>
              <a:rPr lang="en-US" dirty="0"/>
              <a:t>Tweets: Who is involved in a WMB ?</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600200"/>
            <a:ext cx="3429000" cy="2374900"/>
          </a:xfrm>
          <a:prstGeom prst="rect">
            <a:avLst/>
          </a:prstGeom>
        </p:spPr>
      </p:pic>
      <p:sp>
        <p:nvSpPr>
          <p:cNvPr id="14" name="Rectangle 13"/>
          <p:cNvSpPr/>
          <p:nvPr/>
        </p:nvSpPr>
        <p:spPr>
          <a:xfrm>
            <a:off x="2837080" y="5414455"/>
            <a:ext cx="2004230" cy="276999"/>
          </a:xfrm>
          <a:prstGeom prst="rect">
            <a:avLst/>
          </a:prstGeom>
        </p:spPr>
        <p:txBody>
          <a:bodyPr wrap="square">
            <a:spAutoFit/>
          </a:bodyPr>
          <a:lstStyle/>
          <a:p>
            <a:r>
              <a:rPr lang="en-US" sz="1200">
                <a:latin typeface="ArialMT" charset="0"/>
              </a:rPr>
              <a:t>Lakewood, NJ, </a:t>
            </a:r>
            <a:r>
              <a:rPr lang="en-US" sz="1200" dirty="0">
                <a:latin typeface="ArialMT" charset="0"/>
              </a:rPr>
              <a:t>June. 2014</a:t>
            </a:r>
            <a:endParaRPr lang="en-US" sz="1200" dirty="0"/>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1797" y="4191017"/>
            <a:ext cx="3145003" cy="2358752"/>
          </a:xfrm>
          <a:prstGeom prst="rect">
            <a:avLst/>
          </a:prstGeom>
        </p:spPr>
      </p:pic>
      <p:sp>
        <p:nvSpPr>
          <p:cNvPr id="8" name="Rectangle 7"/>
          <p:cNvSpPr/>
          <p:nvPr/>
        </p:nvSpPr>
        <p:spPr>
          <a:xfrm>
            <a:off x="3018773" y="6308725"/>
            <a:ext cx="2611676" cy="276999"/>
          </a:xfrm>
          <a:prstGeom prst="rect">
            <a:avLst/>
          </a:prstGeom>
        </p:spPr>
        <p:txBody>
          <a:bodyPr wrap="square">
            <a:spAutoFit/>
          </a:bodyPr>
          <a:lstStyle/>
          <a:p>
            <a:r>
              <a:rPr lang="en-US" sz="1200" dirty="0">
                <a:latin typeface="ArialMT" charset="0"/>
              </a:rPr>
              <a:t>West Philadelphia, PA, June. 2015</a:t>
            </a:r>
            <a:endParaRPr lang="en-US" sz="1200" dirty="0"/>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2737" y="3328201"/>
            <a:ext cx="3173252" cy="2042192"/>
          </a:xfrm>
          <a:prstGeom prst="rect">
            <a:avLst/>
          </a:prstGeom>
        </p:spPr>
      </p:pic>
    </p:spTree>
    <p:extLst>
      <p:ext uri="{BB962C8B-B14F-4D97-AF65-F5344CB8AC3E}">
        <p14:creationId xmlns:p14="http://schemas.microsoft.com/office/powerpoint/2010/main" val="587751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098127" cy="6858000"/>
          </a:xfrm>
          <a:prstGeom prst="rect">
            <a:avLst/>
          </a:prstGeom>
        </p:spPr>
      </p:pic>
      <p:sp>
        <p:nvSpPr>
          <p:cNvPr id="3" name="Rounded Rectangle 2"/>
          <p:cNvSpPr/>
          <p:nvPr/>
        </p:nvSpPr>
        <p:spPr>
          <a:xfrm>
            <a:off x="434340" y="1188720"/>
            <a:ext cx="1142999" cy="78867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t> </a:t>
            </a:r>
          </a:p>
        </p:txBody>
      </p:sp>
      <p:sp>
        <p:nvSpPr>
          <p:cNvPr id="4" name="Rounded Rectangle 3"/>
          <p:cNvSpPr/>
          <p:nvPr/>
        </p:nvSpPr>
        <p:spPr>
          <a:xfrm>
            <a:off x="434339" y="3234690"/>
            <a:ext cx="1142999" cy="202311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t> </a:t>
            </a:r>
          </a:p>
        </p:txBody>
      </p:sp>
    </p:spTree>
    <p:extLst>
      <p:ext uri="{BB962C8B-B14F-4D97-AF65-F5344CB8AC3E}">
        <p14:creationId xmlns:p14="http://schemas.microsoft.com/office/powerpoint/2010/main" val="2390024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868"/>
            <a:ext cx="8229600" cy="1143000"/>
          </a:xfrm>
        </p:spPr>
        <p:txBody>
          <a:bodyPr>
            <a:normAutofit fontScale="90000"/>
          </a:bodyPr>
          <a:lstStyle/>
          <a:p>
            <a:r>
              <a:rPr lang="en-US" dirty="0"/>
              <a:t>What Causes Water Main Breaks? Earthquakes (USGS)</a:t>
            </a:r>
          </a:p>
        </p:txBody>
      </p:sp>
      <p:sp>
        <p:nvSpPr>
          <p:cNvPr id="10" name="TextBox 9"/>
          <p:cNvSpPr txBox="1"/>
          <p:nvPr/>
        </p:nvSpPr>
        <p:spPr>
          <a:xfrm>
            <a:off x="6526420" y="1230868"/>
            <a:ext cx="2160380" cy="369332"/>
          </a:xfrm>
          <a:prstGeom prst="rect">
            <a:avLst/>
          </a:prstGeom>
          <a:noFill/>
        </p:spPr>
        <p:txBody>
          <a:bodyPr wrap="none" rtlCol="0">
            <a:spAutoFit/>
          </a:bodyPr>
          <a:lstStyle/>
          <a:p>
            <a:r>
              <a:rPr lang="en-US" dirty="0"/>
              <a:t>Mar. 1 – Apr. 5, 2012</a:t>
            </a:r>
          </a:p>
        </p:txBody>
      </p:sp>
      <p:pic>
        <p:nvPicPr>
          <p:cNvPr id="4" name="Content Placeholder 3" descr="Screen Shot 2012-04-10 at 12.53.42 PM.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59724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243"/>
            <a:ext cx="9123538" cy="737874"/>
          </a:xfrm>
        </p:spPr>
        <p:txBody>
          <a:bodyPr>
            <a:normAutofit fontScale="90000"/>
          </a:bodyPr>
          <a:lstStyle/>
          <a:p>
            <a:r>
              <a:rPr lang="en-US" dirty="0"/>
              <a:t>Features, combinations of them</a:t>
            </a:r>
          </a:p>
        </p:txBody>
      </p:sp>
      <p:sp>
        <p:nvSpPr>
          <p:cNvPr id="4" name="Slide Number Placeholder 3"/>
          <p:cNvSpPr>
            <a:spLocks noGrp="1"/>
          </p:cNvSpPr>
          <p:nvPr>
            <p:ph type="sldNum" sz="quarter" idx="12"/>
          </p:nvPr>
        </p:nvSpPr>
        <p:spPr>
          <a:xfrm>
            <a:off x="6546128" y="6224390"/>
            <a:ext cx="2133600" cy="365125"/>
          </a:xfrm>
        </p:spPr>
        <p:txBody>
          <a:bodyPr/>
          <a:lstStyle/>
          <a:p>
            <a:fld id="{650DB753-1C0D-A84D-8C7A-ED8CC4D09876}" type="slidenum">
              <a:rPr lang="en-US" smtClean="0"/>
              <a:t>26</a:t>
            </a:fld>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4484"/>
          <a:stretch/>
        </p:blipFill>
        <p:spPr>
          <a:xfrm>
            <a:off x="516717" y="758918"/>
            <a:ext cx="7217700" cy="2069102"/>
          </a:xfrm>
          <a:prstGeom prst="rect">
            <a:avLst/>
          </a:prstGeom>
        </p:spPr>
      </p:pic>
      <p:pic>
        <p:nvPicPr>
          <p:cNvPr id="9" name="Picture 8"/>
          <p:cNvPicPr>
            <a:picLocks noChangeAspect="1"/>
          </p:cNvPicPr>
          <p:nvPr/>
        </p:nvPicPr>
        <p:blipFill>
          <a:blip r:embed="rId4"/>
          <a:stretch>
            <a:fillRect/>
          </a:stretch>
        </p:blipFill>
        <p:spPr>
          <a:xfrm>
            <a:off x="533400" y="3455020"/>
            <a:ext cx="6311164" cy="2931637"/>
          </a:xfrm>
          <a:prstGeom prst="rect">
            <a:avLst/>
          </a:prstGeom>
        </p:spPr>
      </p:pic>
      <p:sp>
        <p:nvSpPr>
          <p:cNvPr id="7" name="Rectangle 6"/>
          <p:cNvSpPr/>
          <p:nvPr/>
        </p:nvSpPr>
        <p:spPr>
          <a:xfrm>
            <a:off x="1143000" y="2819400"/>
            <a:ext cx="6858000" cy="496867"/>
          </a:xfrm>
          <a:prstGeom prst="rect">
            <a:avLst/>
          </a:prstGeom>
        </p:spPr>
        <p:txBody>
          <a:bodyPr wrap="square">
            <a:spAutoFit/>
          </a:bodyPr>
          <a:lstStyle/>
          <a:p>
            <a:pPr algn="ctr">
              <a:lnSpc>
                <a:spcPct val="120000"/>
              </a:lnSpc>
            </a:pPr>
            <a:r>
              <a:rPr lang="en-US" sz="2400" b="1" dirty="0">
                <a:latin typeface="Times New Roman" charset="0"/>
                <a:ea typeface="바탕" charset="-127"/>
              </a:rPr>
              <a:t>Percentages of tweets that have particular features</a:t>
            </a:r>
            <a:endParaRPr lang="en-US" sz="2400" b="1" dirty="0">
              <a:effectLst/>
              <a:latin typeface="Times New Roman" charset="0"/>
              <a:ea typeface="바탕" charset="-127"/>
            </a:endParaRPr>
          </a:p>
        </p:txBody>
      </p:sp>
      <p:sp>
        <p:nvSpPr>
          <p:cNvPr id="11" name="Rectangle 10"/>
          <p:cNvSpPr/>
          <p:nvPr/>
        </p:nvSpPr>
        <p:spPr>
          <a:xfrm>
            <a:off x="838200" y="6396335"/>
            <a:ext cx="7467600" cy="461665"/>
          </a:xfrm>
          <a:prstGeom prst="rect">
            <a:avLst/>
          </a:prstGeom>
        </p:spPr>
        <p:txBody>
          <a:bodyPr wrap="square">
            <a:spAutoFit/>
          </a:bodyPr>
          <a:lstStyle/>
          <a:p>
            <a:r>
              <a:rPr lang="en-US" sz="2400" b="1" dirty="0">
                <a:latin typeface="Times New Roman" panose="02020603050405020304" pitchFamily="18" charset="0"/>
                <a:ea typeface="바탕" charset="-127"/>
                <a:cs typeface="Times New Roman" panose="02020603050405020304" pitchFamily="18" charset="0"/>
              </a:rPr>
              <a:t>Percentages of tweets with features or union of features</a:t>
            </a:r>
            <a:r>
              <a:rPr lang="en-US" sz="2400" b="1"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6844564" y="4019109"/>
            <a:ext cx="2026753" cy="1569660"/>
          </a:xfrm>
          <a:prstGeom prst="rect">
            <a:avLst/>
          </a:prstGeom>
          <a:noFill/>
        </p:spPr>
        <p:txBody>
          <a:bodyPr wrap="square" rtlCol="0">
            <a:spAutoFit/>
          </a:bodyPr>
          <a:lstStyle/>
          <a:p>
            <a:r>
              <a:rPr lang="en-US" sz="2400" b="1" dirty="0"/>
              <a:t>Up to 91.1% </a:t>
            </a:r>
          </a:p>
          <a:p>
            <a:r>
              <a:rPr lang="en-US" sz="2400" dirty="0">
                <a:sym typeface="Wingdings"/>
              </a:rPr>
              <a:t>LIWs may help to geo-locate tweets</a:t>
            </a:r>
            <a:endParaRPr lang="en-US" sz="2000" dirty="0"/>
          </a:p>
        </p:txBody>
      </p:sp>
    </p:spTree>
    <p:extLst>
      <p:ext uri="{BB962C8B-B14F-4D97-AF65-F5344CB8AC3E}">
        <p14:creationId xmlns:p14="http://schemas.microsoft.com/office/powerpoint/2010/main" val="335373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554" y="152400"/>
            <a:ext cx="6296891" cy="670917"/>
          </a:xfrm>
        </p:spPr>
        <p:txBody>
          <a:bodyPr>
            <a:normAutofit fontScale="90000"/>
          </a:bodyPr>
          <a:lstStyle/>
          <a:p>
            <a:r>
              <a:rPr lang="en-US" b="1" dirty="0"/>
              <a:t>State Level Distribution </a:t>
            </a:r>
          </a:p>
        </p:txBody>
      </p:sp>
      <p:sp>
        <p:nvSpPr>
          <p:cNvPr id="4" name="Slide Number Placeholder 3"/>
          <p:cNvSpPr>
            <a:spLocks noGrp="1"/>
          </p:cNvSpPr>
          <p:nvPr>
            <p:ph type="sldNum" sz="quarter" idx="12"/>
          </p:nvPr>
        </p:nvSpPr>
        <p:spPr/>
        <p:txBody>
          <a:bodyPr/>
          <a:lstStyle/>
          <a:p>
            <a:fld id="{650DB753-1C0D-A84D-8C7A-ED8CC4D09876}" type="slidenum">
              <a:rPr lang="en-US" smtClean="0"/>
              <a:t>27</a:t>
            </a:fld>
            <a:endParaRPr lang="en-US" dirty="0"/>
          </a:p>
        </p:txBody>
      </p:sp>
      <p:sp>
        <p:nvSpPr>
          <p:cNvPr id="3" name="Content Placeholder 2"/>
          <p:cNvSpPr>
            <a:spLocks noGrp="1"/>
          </p:cNvSpPr>
          <p:nvPr>
            <p:ph idx="1"/>
          </p:nvPr>
        </p:nvSpPr>
        <p:spPr>
          <a:xfrm>
            <a:off x="152400" y="974686"/>
            <a:ext cx="4201969" cy="2242918"/>
          </a:xfrm>
        </p:spPr>
        <p:txBody>
          <a:bodyPr>
            <a:normAutofit fontScale="62500" lnSpcReduction="20000"/>
          </a:bodyPr>
          <a:lstStyle/>
          <a:p>
            <a:r>
              <a:rPr lang="en-US" dirty="0"/>
              <a:t>Pothole dataset</a:t>
            </a:r>
          </a:p>
          <a:p>
            <a:pPr lvl="1"/>
            <a:r>
              <a:rPr lang="en-US" dirty="0"/>
              <a:t>(a) Geo-coordinates: 18K</a:t>
            </a:r>
          </a:p>
          <a:p>
            <a:pPr lvl="1">
              <a:lnSpc>
                <a:spcPct val="150000"/>
              </a:lnSpc>
            </a:pPr>
            <a:r>
              <a:rPr lang="en-US" dirty="0"/>
              <a:t>(b) Geonames (SNER): 30K</a:t>
            </a:r>
          </a:p>
          <a:p>
            <a:pPr lvl="1">
              <a:lnSpc>
                <a:spcPct val="150000"/>
              </a:lnSpc>
            </a:pPr>
            <a:r>
              <a:rPr lang="it-IT" dirty="0"/>
              <a:t>(c)</a:t>
            </a:r>
            <a:r>
              <a:rPr lang="de-DE" dirty="0"/>
              <a:t> </a:t>
            </a:r>
            <a:r>
              <a:rPr lang="en-US" dirty="0"/>
              <a:t>Geonames (SNER) </a:t>
            </a:r>
            <a:br>
              <a:rPr lang="en-US" dirty="0"/>
            </a:br>
            <a:r>
              <a:rPr lang="en-US" dirty="0"/>
              <a:t>+ LIWs (Hashtags): 45K</a:t>
            </a:r>
          </a:p>
          <a:p>
            <a:r>
              <a:rPr lang="en-US" dirty="0"/>
              <a:t>National trends</a:t>
            </a:r>
          </a:p>
        </p:txBody>
      </p:sp>
      <p:sp>
        <p:nvSpPr>
          <p:cNvPr id="5" name="Rectangle 2"/>
          <p:cNvSpPr>
            <a:spLocks noChangeArrowheads="1"/>
          </p:cNvSpPr>
          <p:nvPr/>
        </p:nvSpPr>
        <p:spPr bwMode="auto">
          <a:xfrm>
            <a:off x="1628078" y="119499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0" y="6200512"/>
            <a:ext cx="9067800" cy="657488"/>
          </a:xfrm>
          <a:prstGeom prst="rect">
            <a:avLst/>
          </a:prstGeom>
        </p:spPr>
        <p:txBody>
          <a:bodyPr wrap="square">
            <a:spAutoFit/>
          </a:bodyPr>
          <a:lstStyle/>
          <a:p>
            <a:pPr algn="ctr">
              <a:lnSpc>
                <a:spcPct val="120000"/>
              </a:lnSpc>
            </a:pPr>
            <a:r>
              <a:rPr lang="en-US" sz="1600" b="1" dirty="0">
                <a:latin typeface="Times New Roman" charset="0"/>
                <a:ea typeface="바탕" charset="-127"/>
              </a:rPr>
              <a:t>State level distributions of unambiguously geo-coded tweets with</a:t>
            </a:r>
          </a:p>
          <a:p>
            <a:pPr algn="ctr">
              <a:lnSpc>
                <a:spcPct val="120000"/>
              </a:lnSpc>
            </a:pPr>
            <a:r>
              <a:rPr lang="en-US" sz="1600" b="1" dirty="0">
                <a:latin typeface="Times New Roman" charset="0"/>
                <a:ea typeface="바탕" charset="-127"/>
              </a:rPr>
              <a:t> (a) geo-coordinates, (b) geoname (SNER), and (c) geoname (SNER) and hashtags in pothole collection</a:t>
            </a:r>
          </a:p>
        </p:txBody>
      </p:sp>
      <p:sp>
        <p:nvSpPr>
          <p:cNvPr id="6" name="Rectangle 2"/>
          <p:cNvSpPr>
            <a:spLocks noChangeArrowheads="1"/>
          </p:cNvSpPr>
          <p:nvPr/>
        </p:nvSpPr>
        <p:spPr bwMode="auto">
          <a:xfrm>
            <a:off x="1628078" y="123768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1628078" y="1268619"/>
            <a:ext cx="9943170"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2"/>
          <p:cNvSpPr>
            <a:spLocks noChangeArrowheads="1"/>
          </p:cNvSpPr>
          <p:nvPr/>
        </p:nvSpPr>
        <p:spPr bwMode="auto">
          <a:xfrm flipV="1">
            <a:off x="6002786" y="-460979"/>
            <a:ext cx="4916875"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169" y="1058425"/>
            <a:ext cx="4085489" cy="4870321"/>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958" y="3587388"/>
            <a:ext cx="4132851" cy="2341358"/>
          </a:xfrm>
          <a:prstGeom prst="rect">
            <a:avLst/>
          </a:prstGeom>
        </p:spPr>
      </p:pic>
    </p:spTree>
    <p:extLst>
      <p:ext uri="{BB962C8B-B14F-4D97-AF65-F5344CB8AC3E}">
        <p14:creationId xmlns:p14="http://schemas.microsoft.com/office/powerpoint/2010/main" val="2717420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E962-FC59-B54F-AB09-F207781C635B}"/>
              </a:ext>
            </a:extLst>
          </p:cNvPr>
          <p:cNvSpPr>
            <a:spLocks noGrp="1"/>
          </p:cNvSpPr>
          <p:nvPr>
            <p:ph type="title"/>
          </p:nvPr>
        </p:nvSpPr>
        <p:spPr>
          <a:xfrm>
            <a:off x="0" y="8238"/>
            <a:ext cx="9144000" cy="830997"/>
          </a:xfrm>
        </p:spPr>
        <p:txBody>
          <a:bodyPr/>
          <a:lstStyle/>
          <a:p>
            <a:r>
              <a:rPr lang="en-US" dirty="0"/>
              <a:t>MAP OF (THRU) HIKING TRAILS</a:t>
            </a:r>
          </a:p>
        </p:txBody>
      </p:sp>
      <p:sp>
        <p:nvSpPr>
          <p:cNvPr id="3" name="Footer Placeholder 2">
            <a:extLst>
              <a:ext uri="{FF2B5EF4-FFF2-40B4-BE49-F238E27FC236}">
                <a16:creationId xmlns:a16="http://schemas.microsoft.com/office/drawing/2014/main" id="{D3A90DDB-710E-2F47-BE4B-AB82A4FD6EC8}"/>
              </a:ext>
            </a:extLst>
          </p:cNvPr>
          <p:cNvSpPr>
            <a:spLocks noGrp="1"/>
          </p:cNvSpPr>
          <p:nvPr>
            <p:ph type="ftr" sz="quarter" idx="11"/>
          </p:nvPr>
        </p:nvSpPr>
        <p:spPr>
          <a:xfrm>
            <a:off x="7696200" y="5410200"/>
            <a:ext cx="1447800" cy="476250"/>
          </a:xfrm>
        </p:spPr>
        <p:txBody>
          <a:bodyPr/>
          <a:lstStyle/>
          <a:p>
            <a:r>
              <a:rPr lang="en-US" sz="1200" dirty="0"/>
              <a:t>Copyright 2018</a:t>
            </a:r>
          </a:p>
          <a:p>
            <a:r>
              <a:rPr lang="en-US" sz="1200" dirty="0"/>
              <a:t>Abigail Bartolome </a:t>
            </a:r>
          </a:p>
          <a:p>
            <a:r>
              <a:rPr lang="en-US" sz="1200" dirty="0"/>
              <a:t>All Rights Reserved</a:t>
            </a:r>
          </a:p>
        </p:txBody>
      </p:sp>
      <p:sp>
        <p:nvSpPr>
          <p:cNvPr id="5" name="Slide Number Placeholder 4">
            <a:extLst>
              <a:ext uri="{FF2B5EF4-FFF2-40B4-BE49-F238E27FC236}">
                <a16:creationId xmlns:a16="http://schemas.microsoft.com/office/drawing/2014/main" id="{137174B6-AEF3-8340-9581-F08A47ADEBC4}"/>
              </a:ext>
            </a:extLst>
          </p:cNvPr>
          <p:cNvSpPr>
            <a:spLocks noGrp="1"/>
          </p:cNvSpPr>
          <p:nvPr>
            <p:ph type="sldNum" sz="quarter" idx="12"/>
          </p:nvPr>
        </p:nvSpPr>
        <p:spPr/>
        <p:txBody>
          <a:bodyPr/>
          <a:lstStyle/>
          <a:p>
            <a:fld id="{F13255C3-EC6F-3E44-8738-BCB40BBB5A07}" type="slidenum">
              <a:rPr lang="en-US" smtClean="0"/>
              <a:pPr/>
              <a:t>28</a:t>
            </a:fld>
            <a:endParaRPr lang="en-US" dirty="0"/>
          </a:p>
        </p:txBody>
      </p:sp>
      <p:pic>
        <p:nvPicPr>
          <p:cNvPr id="7" name="Content Placeholder 6">
            <a:extLst>
              <a:ext uri="{FF2B5EF4-FFF2-40B4-BE49-F238E27FC236}">
                <a16:creationId xmlns:a16="http://schemas.microsoft.com/office/drawing/2014/main" id="{00EE1C09-FA7B-E246-BD10-38D5E2FA4C24}"/>
              </a:ext>
            </a:extLst>
          </p:cNvPr>
          <p:cNvPicPr>
            <a:picLocks noGrp="1" noChangeAspect="1"/>
          </p:cNvPicPr>
          <p:nvPr>
            <p:ph idx="1"/>
          </p:nvPr>
        </p:nvPicPr>
        <p:blipFill rotWithShape="1">
          <a:blip r:embed="rId2"/>
          <a:srcRect b="4623"/>
          <a:stretch/>
        </p:blipFill>
        <p:spPr>
          <a:xfrm>
            <a:off x="1205823" y="666916"/>
            <a:ext cx="6500745" cy="5886284"/>
          </a:xfrm>
          <a:prstGeom prst="rect">
            <a:avLst/>
          </a:prstGeom>
        </p:spPr>
      </p:pic>
      <p:sp>
        <p:nvSpPr>
          <p:cNvPr id="9" name="TextBox 8">
            <a:extLst>
              <a:ext uri="{FF2B5EF4-FFF2-40B4-BE49-F238E27FC236}">
                <a16:creationId xmlns:a16="http://schemas.microsoft.com/office/drawing/2014/main" id="{8B80C3C3-D9C3-7C4E-B6BD-451678013CFA}"/>
              </a:ext>
            </a:extLst>
          </p:cNvPr>
          <p:cNvSpPr txBox="1"/>
          <p:nvPr/>
        </p:nvSpPr>
        <p:spPr>
          <a:xfrm>
            <a:off x="114300" y="6488668"/>
            <a:ext cx="8915400" cy="369332"/>
          </a:xfrm>
          <a:prstGeom prst="rect">
            <a:avLst/>
          </a:prstGeom>
          <a:noFill/>
        </p:spPr>
        <p:txBody>
          <a:bodyPr wrap="square" rtlCol="0">
            <a:spAutoFit/>
          </a:bodyPr>
          <a:lstStyle/>
          <a:p>
            <a:r>
              <a:rPr lang="en-US" dirty="0"/>
              <a:t>AT: Appalachian Trail    CDT: Continental Divide Trail      PCT: Pacific Crest Trail</a:t>
            </a:r>
          </a:p>
        </p:txBody>
      </p:sp>
    </p:spTree>
    <p:extLst>
      <p:ext uri="{BB962C8B-B14F-4D97-AF65-F5344CB8AC3E}">
        <p14:creationId xmlns:p14="http://schemas.microsoft.com/office/powerpoint/2010/main" val="740706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Trail Study</a:t>
            </a:r>
          </a:p>
        </p:txBody>
      </p:sp>
      <p:sp>
        <p:nvSpPr>
          <p:cNvPr id="4" name="Slide Number Placeholder 3"/>
          <p:cNvSpPr>
            <a:spLocks noGrp="1"/>
          </p:cNvSpPr>
          <p:nvPr>
            <p:ph type="sldNum" sz="quarter" idx="10"/>
          </p:nvPr>
        </p:nvSpPr>
        <p:spPr/>
        <p:txBody>
          <a:bodyPr/>
          <a:lstStyle/>
          <a:p>
            <a:pPr>
              <a:defRPr/>
            </a:pPr>
            <a:fld id="{33DE3087-8E0F-4F4C-A2B6-0AA1A0F480FD}" type="slidenum">
              <a:rPr lang="en-US" altLang="zh-CN" smtClean="0"/>
              <a:pPr>
                <a:defRPr/>
              </a:pPr>
              <a:t>29</a:t>
            </a:fld>
            <a:endParaRPr lang="en-US" altLang="zh-CN"/>
          </a:p>
        </p:txBody>
      </p:sp>
      <p:sp>
        <p:nvSpPr>
          <p:cNvPr id="6" name="Rectangle 5"/>
          <p:cNvSpPr/>
          <p:nvPr/>
        </p:nvSpPr>
        <p:spPr>
          <a:xfrm>
            <a:off x="5638800" y="838200"/>
            <a:ext cx="3505200" cy="6001643"/>
          </a:xfrm>
          <a:prstGeom prst="rect">
            <a:avLst/>
          </a:prstGeom>
        </p:spPr>
        <p:txBody>
          <a:bodyPr wrap="square">
            <a:spAutoFit/>
          </a:bodyPr>
          <a:lstStyle/>
          <a:p>
            <a:pPr>
              <a:spcAft>
                <a:spcPts val="1200"/>
              </a:spcAft>
            </a:pPr>
            <a:r>
              <a:rPr lang="en-US" dirty="0">
                <a:solidFill>
                  <a:srgbClr val="595959"/>
                </a:solidFill>
                <a:latin typeface="Helvetica" charset="0"/>
                <a:ea typeface="Helvetica" charset="0"/>
                <a:cs typeface="Helvetica" charset="0"/>
              </a:rPr>
              <a:t>Trail Cultures:</a:t>
            </a:r>
            <a:endParaRPr lang="en-US" dirty="0">
              <a:latin typeface="Helvetica" charset="0"/>
              <a:ea typeface="Helvetica" charset="0"/>
              <a:cs typeface="Helvetica" charset="0"/>
            </a:endParaRPr>
          </a:p>
          <a:p>
            <a:pPr>
              <a:buFont typeface="Arial" charset="0"/>
              <a:buChar char="•"/>
            </a:pPr>
            <a:r>
              <a:rPr lang="en-US" dirty="0">
                <a:solidFill>
                  <a:srgbClr val="595959"/>
                </a:solidFill>
                <a:latin typeface="Helvetica" charset="0"/>
                <a:ea typeface="Helvetica" charset="0"/>
                <a:cs typeface="Helvetica" charset="0"/>
              </a:rPr>
              <a:t>Avid Hiking</a:t>
            </a:r>
          </a:p>
          <a:p>
            <a:pPr>
              <a:spcAft>
                <a:spcPts val="1200"/>
              </a:spcAft>
              <a:buFont typeface="Arial" charset="0"/>
              <a:buChar char="•"/>
            </a:pPr>
            <a:r>
              <a:rPr lang="en-US" dirty="0">
                <a:solidFill>
                  <a:srgbClr val="595959"/>
                </a:solidFill>
                <a:latin typeface="Helvetica" charset="0"/>
                <a:ea typeface="Helvetica" charset="0"/>
                <a:cs typeface="Helvetica" charset="0"/>
              </a:rPr>
              <a:t>Conservation practices</a:t>
            </a:r>
          </a:p>
          <a:p>
            <a:pPr>
              <a:spcAft>
                <a:spcPts val="1200"/>
              </a:spcAft>
            </a:pPr>
            <a:r>
              <a:rPr lang="en-US" i="1" dirty="0">
                <a:solidFill>
                  <a:srgbClr val="595959"/>
                </a:solidFill>
                <a:latin typeface="Helvetica" charset="0"/>
                <a:ea typeface="Helvetica" charset="0"/>
                <a:cs typeface="Helvetica" charset="0"/>
              </a:rPr>
              <a:t>What can we learn about these cultures? What can we learn about their </a:t>
            </a:r>
            <a:r>
              <a:rPr lang="en-US" b="1" i="1" dirty="0">
                <a:solidFill>
                  <a:srgbClr val="595959"/>
                </a:solidFill>
                <a:latin typeface="Helvetica" charset="0"/>
                <a:ea typeface="Helvetica" charset="0"/>
                <a:cs typeface="Helvetica" charset="0"/>
              </a:rPr>
              <a:t>language</a:t>
            </a:r>
            <a:r>
              <a:rPr lang="en-US" i="1" dirty="0">
                <a:solidFill>
                  <a:srgbClr val="595959"/>
                </a:solidFill>
                <a:latin typeface="Helvetica" charset="0"/>
                <a:ea typeface="Helvetica" charset="0"/>
                <a:cs typeface="Helvetica" charset="0"/>
              </a:rPr>
              <a:t>?</a:t>
            </a:r>
            <a:endParaRPr lang="en-US" dirty="0">
              <a:latin typeface="Helvetica" charset="0"/>
              <a:ea typeface="Helvetica" charset="0"/>
              <a:cs typeface="Helvetica" charset="0"/>
            </a:endParaRPr>
          </a:p>
          <a:p>
            <a:pPr>
              <a:spcAft>
                <a:spcPts val="1200"/>
              </a:spcAft>
            </a:pPr>
            <a:r>
              <a:rPr lang="en-US" dirty="0">
                <a:solidFill>
                  <a:srgbClr val="595959"/>
                </a:solidFill>
                <a:latin typeface="Helvetica" charset="0"/>
                <a:ea typeface="Helvetica" charset="0"/>
                <a:cs typeface="Helvetica" charset="0"/>
              </a:rPr>
              <a:t>Surprising Trail Countercultures:</a:t>
            </a:r>
            <a:endParaRPr lang="en-US" dirty="0">
              <a:latin typeface="Helvetica" charset="0"/>
              <a:ea typeface="Helvetica" charset="0"/>
              <a:cs typeface="Helvetica" charset="0"/>
            </a:endParaRPr>
          </a:p>
          <a:p>
            <a:pPr>
              <a:buFont typeface="Arial" charset="0"/>
              <a:buChar char="•"/>
            </a:pPr>
            <a:r>
              <a:rPr lang="en-US" dirty="0">
                <a:solidFill>
                  <a:srgbClr val="595959"/>
                </a:solidFill>
                <a:latin typeface="Helvetica" charset="0"/>
                <a:ea typeface="Helvetica" charset="0"/>
                <a:cs typeface="Helvetica" charset="0"/>
              </a:rPr>
              <a:t>Nude Hiking</a:t>
            </a:r>
          </a:p>
          <a:p>
            <a:pPr>
              <a:spcAft>
                <a:spcPts val="1200"/>
              </a:spcAft>
              <a:buFont typeface="Arial" charset="0"/>
              <a:buChar char="•"/>
            </a:pPr>
            <a:r>
              <a:rPr lang="en-US" dirty="0">
                <a:solidFill>
                  <a:srgbClr val="595959"/>
                </a:solidFill>
                <a:latin typeface="Helvetica" charset="0"/>
                <a:ea typeface="Helvetica" charset="0"/>
                <a:cs typeface="Helvetica" charset="0"/>
              </a:rPr>
              <a:t>Actively denying conservation practices</a:t>
            </a:r>
          </a:p>
          <a:p>
            <a:pPr>
              <a:spcAft>
                <a:spcPts val="1200"/>
              </a:spcAft>
            </a:pPr>
            <a:r>
              <a:rPr lang="en-US" i="1" dirty="0">
                <a:solidFill>
                  <a:srgbClr val="595959"/>
                </a:solidFill>
                <a:latin typeface="Helvetica" charset="0"/>
                <a:ea typeface="Helvetica" charset="0"/>
                <a:cs typeface="Helvetica" charset="0"/>
              </a:rPr>
              <a:t>Why do these hikers behave in this way? What are their motivations? Who is attracted to these countercultures and can they be infiltrated?</a:t>
            </a:r>
            <a:endParaRPr lang="en-US" dirty="0">
              <a:latin typeface="Helvetica" charset="0"/>
              <a:ea typeface="Helvetica" charset="0"/>
              <a:cs typeface="Helvetica" charset="0"/>
            </a:endParaRPr>
          </a:p>
          <a:p>
            <a:br>
              <a:rPr lang="en-US" dirty="0">
                <a:latin typeface="Helvetica" charset="0"/>
                <a:ea typeface="Helvetica" charset="0"/>
                <a:cs typeface="Helvetica" charset="0"/>
              </a:rPr>
            </a:br>
            <a:endParaRPr lang="en-US" dirty="0">
              <a:latin typeface="Helvetica" charset="0"/>
              <a:ea typeface="Helvetica" charset="0"/>
              <a:cs typeface="Helvetica" charset="0"/>
            </a:endParaRPr>
          </a:p>
        </p:txBody>
      </p:sp>
      <p:sp>
        <p:nvSpPr>
          <p:cNvPr id="7" name="Rectangle 6"/>
          <p:cNvSpPr/>
          <p:nvPr/>
        </p:nvSpPr>
        <p:spPr>
          <a:xfrm>
            <a:off x="152400" y="914400"/>
            <a:ext cx="3429000" cy="1908215"/>
          </a:xfrm>
          <a:prstGeom prst="rect">
            <a:avLst/>
          </a:prstGeom>
        </p:spPr>
        <p:txBody>
          <a:bodyPr>
            <a:spAutoFit/>
          </a:bodyPr>
          <a:lstStyle/>
          <a:p>
            <a:pPr>
              <a:spcAft>
                <a:spcPts val="1200"/>
              </a:spcAft>
            </a:pPr>
            <a:r>
              <a:rPr lang="en-US" i="1" dirty="0">
                <a:solidFill>
                  <a:srgbClr val="595959"/>
                </a:solidFill>
                <a:latin typeface="Helvetica" charset="0"/>
                <a:ea typeface="Helvetica" charset="0"/>
                <a:cs typeface="Helvetica" charset="0"/>
              </a:rPr>
              <a:t>“Each one is different; each has a soul”- Triple Crown veteran, Karen Berger, on which trail is her favorite.</a:t>
            </a:r>
            <a:endParaRPr lang="en-US" dirty="0">
              <a:latin typeface="Helvetica" charset="0"/>
              <a:ea typeface="Helvetica" charset="0"/>
              <a:cs typeface="Helvetica" charset="0"/>
            </a:endParaRPr>
          </a:p>
          <a:p>
            <a:br>
              <a:rPr lang="en-US" dirty="0">
                <a:latin typeface="Helvetica" charset="0"/>
                <a:ea typeface="Helvetica" charset="0"/>
                <a:cs typeface="Helvetica" charset="0"/>
              </a:rPr>
            </a:br>
            <a:endParaRPr lang="en-US" dirty="0">
              <a:latin typeface="Helvetica" charset="0"/>
              <a:ea typeface="Helvetica" charset="0"/>
              <a:cs typeface="Helvetica" charset="0"/>
            </a:endParaRPr>
          </a:p>
        </p:txBody>
      </p:sp>
      <p:pic>
        <p:nvPicPr>
          <p:cNvPr id="1028" name="Picture 4" descr="https://lh3.googleusercontent.com/QIo60MlJWC9pGPJB4OW-gUbJAVrZ8EWA46XDjKE70bn0RllocICRxljpgn2ZKams9ZgwlLoefvXtBjdwFR66ItroIwMh7pZIi4rVuc5v_6m-QrBG572oSCeMPZ9C_tnwR8fvIYWqJJ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5324017"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 y="5486400"/>
            <a:ext cx="5245551" cy="1061829"/>
          </a:xfrm>
          <a:prstGeom prst="rect">
            <a:avLst/>
          </a:prstGeom>
        </p:spPr>
        <p:txBody>
          <a:bodyPr wrap="square">
            <a:spAutoFit/>
          </a:bodyPr>
          <a:lstStyle/>
          <a:p>
            <a:r>
              <a:rPr lang="en-US" sz="1050" dirty="0">
                <a:solidFill>
                  <a:srgbClr val="666666"/>
                </a:solidFill>
                <a:latin typeface="Helvetica" charset="0"/>
                <a:ea typeface="Helvetica" charset="0"/>
                <a:cs typeface="Helvetica" charset="0"/>
              </a:rPr>
              <a:t>From January-May, topic analysis reflected Appalachian Trail valued experiences, while Pacific Crest Trail focused more on the logistics of planning a hike. Are these part of hiking culture? Was this influenced by geographical (and schedule) differences?</a:t>
            </a:r>
            <a:endParaRPr lang="en-US" sz="1050" dirty="0">
              <a:latin typeface="Helvetica" charset="0"/>
              <a:ea typeface="Helvetica" charset="0"/>
              <a:cs typeface="Helvetica" charset="0"/>
            </a:endParaRPr>
          </a:p>
          <a:p>
            <a:br>
              <a:rPr lang="en-US" sz="1050" dirty="0">
                <a:latin typeface="Helvetica" charset="0"/>
                <a:ea typeface="Helvetica" charset="0"/>
                <a:cs typeface="Helvetica" charset="0"/>
              </a:rPr>
            </a:br>
            <a:endParaRPr lang="en-US" sz="1050" dirty="0">
              <a:latin typeface="Helvetica" charset="0"/>
              <a:ea typeface="Helvetica" charset="0"/>
              <a:cs typeface="Helvetica" charset="0"/>
            </a:endParaRPr>
          </a:p>
        </p:txBody>
      </p:sp>
    </p:spTree>
    <p:extLst>
      <p:ext uri="{BB962C8B-B14F-4D97-AF65-F5344CB8AC3E}">
        <p14:creationId xmlns:p14="http://schemas.microsoft.com/office/powerpoint/2010/main" val="4080732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a:t>Selected Funded Grants</a:t>
            </a:r>
          </a:p>
        </p:txBody>
      </p:sp>
      <p:sp>
        <p:nvSpPr>
          <p:cNvPr id="3" name="Content Placeholder 2"/>
          <p:cNvSpPr>
            <a:spLocks noGrp="1"/>
          </p:cNvSpPr>
          <p:nvPr>
            <p:ph idx="1"/>
          </p:nvPr>
        </p:nvSpPr>
        <p:spPr>
          <a:xfrm>
            <a:off x="57150" y="999641"/>
            <a:ext cx="9029700" cy="5248759"/>
          </a:xfrm>
        </p:spPr>
        <p:txBody>
          <a:bodyPr/>
          <a:lstStyle/>
          <a:p>
            <a:pPr>
              <a:spcBef>
                <a:spcPts val="1800"/>
              </a:spcBef>
              <a:buFont typeface="+mj-lt"/>
              <a:buAutoNum type="arabicPeriod"/>
            </a:pPr>
            <a:r>
              <a:rPr lang="en-US" sz="2400" dirty="0"/>
              <a:t>IMLS RE-70-18-0005-18: Continuing Education to Advance Web Archiving, </a:t>
            </a:r>
            <a:r>
              <a:rPr lang="en-US" sz="2400" dirty="0" err="1"/>
              <a:t>Zhiwu</a:t>
            </a:r>
            <a:r>
              <a:rPr lang="en-US" sz="2400" dirty="0"/>
              <a:t> </a:t>
            </a:r>
            <a:r>
              <a:rPr lang="en-US" sz="2400" dirty="0" err="1"/>
              <a:t>Xie</a:t>
            </a:r>
            <a:r>
              <a:rPr lang="en-US" sz="2400" dirty="0"/>
              <a:t>, Fox; GWU, LANL, IA, ODU, U. Waterloo</a:t>
            </a:r>
          </a:p>
          <a:p>
            <a:pPr>
              <a:spcBef>
                <a:spcPts val="1800"/>
              </a:spcBef>
              <a:buFont typeface="+mj-lt"/>
              <a:buAutoNum type="arabicPeriod"/>
            </a:pPr>
            <a:r>
              <a:rPr lang="en-US" sz="2400" dirty="0"/>
              <a:t>NSF CMMI-1638207: Coordinated, Behaviorally-Aware Recovery for Transportation and Power Disruptions (CBAR-</a:t>
            </a:r>
            <a:r>
              <a:rPr lang="en-US" sz="2400" dirty="0" err="1"/>
              <a:t>tpd</a:t>
            </a:r>
            <a:r>
              <a:rPr lang="en-US" sz="2400" dirty="0"/>
              <a:t>), Clemson: Pamela Murray-Tuite; VT: Fox, Kris </a:t>
            </a:r>
            <a:r>
              <a:rPr lang="en-US" sz="2400" dirty="0" err="1"/>
              <a:t>Wernstedt</a:t>
            </a:r>
            <a:r>
              <a:rPr lang="en-US" sz="2400" dirty="0"/>
              <a:t>; U. </a:t>
            </a:r>
            <a:r>
              <a:rPr lang="en-US" sz="2400" dirty="0" err="1"/>
              <a:t>Mich</a:t>
            </a:r>
            <a:r>
              <a:rPr lang="en-US" sz="2400" dirty="0"/>
              <a:t>: Seth </a:t>
            </a:r>
            <a:r>
              <a:rPr lang="en-US" sz="2400" dirty="0" err="1"/>
              <a:t>Guikema</a:t>
            </a:r>
            <a:r>
              <a:rPr lang="en-US" sz="2400" dirty="0"/>
              <a:t> </a:t>
            </a:r>
          </a:p>
          <a:p>
            <a:pPr>
              <a:spcBef>
                <a:spcPts val="1800"/>
              </a:spcBef>
              <a:buFont typeface="+mj-lt"/>
              <a:buAutoNum type="arabicPeriod"/>
            </a:pPr>
            <a:r>
              <a:rPr lang="en-US" sz="2400" dirty="0"/>
              <a:t>NSF IIS-1619028: </a:t>
            </a:r>
            <a:r>
              <a:rPr lang="en-US" sz="2400" dirty="0">
                <a:hlinkClick r:id="rId2"/>
              </a:rPr>
              <a:t>Global Event and Trend Archive Research (GETAR)</a:t>
            </a:r>
            <a:r>
              <a:rPr lang="en-US" sz="2400" dirty="0"/>
              <a:t>, VT: Fox, Chandan Reddy, Andrea L. Kavanaugh, Donald J. Shoemaker; Internet Archive: Jefferson Bailey </a:t>
            </a:r>
          </a:p>
          <a:p>
            <a:pPr>
              <a:spcBef>
                <a:spcPts val="1800"/>
              </a:spcBef>
              <a:buFont typeface="+mj-lt"/>
              <a:buAutoNum type="arabicPeriod"/>
            </a:pPr>
            <a:r>
              <a:rPr lang="en-US" sz="2400" dirty="0"/>
              <a:t>NSF IIS-1319578: Integrated Digital Event Archive and Library (IDEAL), VT: Fox, Andrea L. Kavanaugh, Steve Sheetz, Donald J. Shoemaker; Internet Archive: Jefferson Bailey </a:t>
            </a:r>
          </a:p>
          <a:p>
            <a:pPr>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3187164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78FA-7879-4C4F-924A-121044957FB6}"/>
              </a:ext>
            </a:extLst>
          </p:cNvPr>
          <p:cNvSpPr>
            <a:spLocks noGrp="1"/>
          </p:cNvSpPr>
          <p:nvPr>
            <p:ph type="title"/>
          </p:nvPr>
        </p:nvSpPr>
        <p:spPr>
          <a:xfrm>
            <a:off x="0" y="0"/>
            <a:ext cx="9144000" cy="533400"/>
          </a:xfrm>
        </p:spPr>
        <p:txBody>
          <a:bodyPr>
            <a:normAutofit fontScale="90000"/>
          </a:bodyPr>
          <a:lstStyle/>
          <a:p>
            <a:r>
              <a:rPr lang="en-US" dirty="0"/>
              <a:t>Appalachian Trail Topics</a:t>
            </a:r>
          </a:p>
        </p:txBody>
      </p:sp>
      <p:sp>
        <p:nvSpPr>
          <p:cNvPr id="4" name="Date Placeholder 3">
            <a:extLst>
              <a:ext uri="{FF2B5EF4-FFF2-40B4-BE49-F238E27FC236}">
                <a16:creationId xmlns:a16="http://schemas.microsoft.com/office/drawing/2014/main" id="{5144F6F8-A971-F94E-8E2C-44F5340D308E}"/>
              </a:ext>
            </a:extLst>
          </p:cNvPr>
          <p:cNvSpPr>
            <a:spLocks noGrp="1"/>
          </p:cNvSpPr>
          <p:nvPr>
            <p:ph type="dt" sz="half" idx="10"/>
          </p:nvPr>
        </p:nvSpPr>
        <p:spPr>
          <a:xfrm>
            <a:off x="457200" y="6477000"/>
            <a:ext cx="2133600" cy="231775"/>
          </a:xfrm>
        </p:spPr>
        <p:txBody>
          <a:bodyPr/>
          <a:lstStyle/>
          <a:p>
            <a:r>
              <a:rPr lang="en-US"/>
              <a:t>06/08/2018</a:t>
            </a:r>
            <a:endParaRPr lang="en-US" dirty="0"/>
          </a:p>
        </p:txBody>
      </p:sp>
      <p:sp>
        <p:nvSpPr>
          <p:cNvPr id="5" name="Slide Number Placeholder 4">
            <a:extLst>
              <a:ext uri="{FF2B5EF4-FFF2-40B4-BE49-F238E27FC236}">
                <a16:creationId xmlns:a16="http://schemas.microsoft.com/office/drawing/2014/main" id="{9E654A41-1BEE-3548-9117-3D80AE1C6A74}"/>
              </a:ext>
            </a:extLst>
          </p:cNvPr>
          <p:cNvSpPr>
            <a:spLocks noGrp="1"/>
          </p:cNvSpPr>
          <p:nvPr>
            <p:ph type="sldNum" sz="quarter" idx="12"/>
          </p:nvPr>
        </p:nvSpPr>
        <p:spPr/>
        <p:txBody>
          <a:bodyPr/>
          <a:lstStyle/>
          <a:p>
            <a:fld id="{F13255C3-EC6F-3E44-8738-BCB40BBB5A07}" type="slidenum">
              <a:rPr lang="en-US" smtClean="0"/>
              <a:pPr/>
              <a:t>30</a:t>
            </a:fld>
            <a:endParaRPr lang="en-US" dirty="0"/>
          </a:p>
        </p:txBody>
      </p:sp>
      <p:sp>
        <p:nvSpPr>
          <p:cNvPr id="11" name="TextBox 10">
            <a:extLst>
              <a:ext uri="{FF2B5EF4-FFF2-40B4-BE49-F238E27FC236}">
                <a16:creationId xmlns:a16="http://schemas.microsoft.com/office/drawing/2014/main" id="{44B377DB-9064-7142-8650-A0CFD6BC7CA7}"/>
              </a:ext>
            </a:extLst>
          </p:cNvPr>
          <p:cNvSpPr txBox="1"/>
          <p:nvPr/>
        </p:nvSpPr>
        <p:spPr>
          <a:xfrm>
            <a:off x="1943100" y="6488668"/>
            <a:ext cx="5257800" cy="369332"/>
          </a:xfrm>
          <a:prstGeom prst="rect">
            <a:avLst/>
          </a:prstGeom>
          <a:noFill/>
        </p:spPr>
        <p:txBody>
          <a:bodyPr wrap="square" rtlCol="0">
            <a:spAutoFit/>
          </a:bodyPr>
          <a:lstStyle/>
          <a:p>
            <a:pPr algn="ctr"/>
            <a:r>
              <a:rPr lang="en-US" dirty="0"/>
              <a:t>Visualization from </a:t>
            </a:r>
            <a:r>
              <a:rPr lang="en-US" dirty="0" err="1"/>
              <a:t>rawgraphs.io</a:t>
            </a:r>
            <a:endParaRPr lang="en-US" dirty="0"/>
          </a:p>
        </p:txBody>
      </p:sp>
      <p:grpSp>
        <p:nvGrpSpPr>
          <p:cNvPr id="7" name="Group 6">
            <a:extLst>
              <a:ext uri="{FF2B5EF4-FFF2-40B4-BE49-F238E27FC236}">
                <a16:creationId xmlns:a16="http://schemas.microsoft.com/office/drawing/2014/main" id="{EDA08235-3F8A-8D41-8FB3-7F36C92CBF29}"/>
              </a:ext>
            </a:extLst>
          </p:cNvPr>
          <p:cNvGrpSpPr/>
          <p:nvPr/>
        </p:nvGrpSpPr>
        <p:grpSpPr>
          <a:xfrm>
            <a:off x="762000" y="457200"/>
            <a:ext cx="7684650" cy="6172200"/>
            <a:chOff x="2109858" y="857250"/>
            <a:chExt cx="6336792" cy="5143500"/>
          </a:xfrm>
        </p:grpSpPr>
        <p:pic>
          <p:nvPicPr>
            <p:cNvPr id="3" name="Picture 2">
              <a:extLst>
                <a:ext uri="{FF2B5EF4-FFF2-40B4-BE49-F238E27FC236}">
                  <a16:creationId xmlns:a16="http://schemas.microsoft.com/office/drawing/2014/main" id="{1D2F29F5-3B44-1047-802D-46B57A88634D}"/>
                </a:ext>
              </a:extLst>
            </p:cNvPr>
            <p:cNvPicPr>
              <a:picLocks noChangeAspect="1"/>
            </p:cNvPicPr>
            <p:nvPr/>
          </p:nvPicPr>
          <p:blipFill>
            <a:blip r:embed="rId3"/>
            <a:stretch>
              <a:fillRect/>
            </a:stretch>
          </p:blipFill>
          <p:spPr>
            <a:xfrm>
              <a:off x="2109858" y="857250"/>
              <a:ext cx="6336792" cy="5143500"/>
            </a:xfrm>
            <a:prstGeom prst="rect">
              <a:avLst/>
            </a:prstGeom>
          </p:spPr>
        </p:pic>
        <p:sp>
          <p:nvSpPr>
            <p:cNvPr id="6" name="Rectangle 5">
              <a:extLst>
                <a:ext uri="{FF2B5EF4-FFF2-40B4-BE49-F238E27FC236}">
                  <a16:creationId xmlns:a16="http://schemas.microsoft.com/office/drawing/2014/main" id="{C6492CE0-F310-3246-A725-B34DBCB2E721}"/>
                </a:ext>
              </a:extLst>
            </p:cNvPr>
            <p:cNvSpPr/>
            <p:nvPr/>
          </p:nvSpPr>
          <p:spPr>
            <a:xfrm>
              <a:off x="2907792" y="1872234"/>
              <a:ext cx="1124712" cy="5074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CD1973E-0393-4F45-A1EC-A3449E02606D}"/>
                </a:ext>
              </a:extLst>
            </p:cNvPr>
            <p:cNvSpPr/>
            <p:nvPr/>
          </p:nvSpPr>
          <p:spPr>
            <a:xfrm>
              <a:off x="2237692" y="5378518"/>
              <a:ext cx="875840" cy="5074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48643FF-42FA-A84D-B002-EBA4FF4D3D04}"/>
                </a:ext>
              </a:extLst>
            </p:cNvPr>
            <p:cNvSpPr/>
            <p:nvPr/>
          </p:nvSpPr>
          <p:spPr>
            <a:xfrm>
              <a:off x="3113533" y="4203513"/>
              <a:ext cx="452628" cy="10602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27B3ABB-6B00-A94F-995E-17DBD8F9F033}"/>
                </a:ext>
              </a:extLst>
            </p:cNvPr>
            <p:cNvSpPr/>
            <p:nvPr/>
          </p:nvSpPr>
          <p:spPr>
            <a:xfrm>
              <a:off x="2237692" y="4189387"/>
              <a:ext cx="875840" cy="4091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118CEFA-8E0C-C143-86F3-512361F307B9}"/>
                </a:ext>
              </a:extLst>
            </p:cNvPr>
            <p:cNvSpPr/>
            <p:nvPr/>
          </p:nvSpPr>
          <p:spPr>
            <a:xfrm>
              <a:off x="2237691" y="4612653"/>
              <a:ext cx="875840" cy="4091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3C417480-B603-5E43-881E-75F31995BC8A}"/>
                </a:ext>
              </a:extLst>
            </p:cNvPr>
            <p:cNvSpPr/>
            <p:nvPr/>
          </p:nvSpPr>
          <p:spPr>
            <a:xfrm>
              <a:off x="2237691" y="4998221"/>
              <a:ext cx="875840" cy="4091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FDD4B6A-94CB-6649-8654-40B2C1E2E839}"/>
                </a:ext>
              </a:extLst>
            </p:cNvPr>
            <p:cNvSpPr/>
            <p:nvPr/>
          </p:nvSpPr>
          <p:spPr>
            <a:xfrm>
              <a:off x="5410659" y="2750578"/>
              <a:ext cx="1392477" cy="5618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5AF91179-E94C-1A40-80CB-FE8B08884656}"/>
                </a:ext>
              </a:extLst>
            </p:cNvPr>
            <p:cNvSpPr/>
            <p:nvPr/>
          </p:nvSpPr>
          <p:spPr>
            <a:xfrm>
              <a:off x="5291969" y="1010721"/>
              <a:ext cx="619627" cy="7655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0BBB58BB-9F33-3F40-B0C0-9E24BB4FCE2B}"/>
                </a:ext>
              </a:extLst>
            </p:cNvPr>
            <p:cNvSpPr/>
            <p:nvPr/>
          </p:nvSpPr>
          <p:spPr>
            <a:xfrm>
              <a:off x="5867754" y="984331"/>
              <a:ext cx="478287" cy="7918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34C2709-C684-5D48-A584-5818FCE1EF9A}"/>
                </a:ext>
              </a:extLst>
            </p:cNvPr>
            <p:cNvSpPr/>
            <p:nvPr/>
          </p:nvSpPr>
          <p:spPr>
            <a:xfrm>
              <a:off x="7350113" y="984331"/>
              <a:ext cx="440288" cy="11347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9D2AA9E4-E09E-C848-BD92-846F5A6D5BA5}"/>
                </a:ext>
              </a:extLst>
            </p:cNvPr>
            <p:cNvSpPr/>
            <p:nvPr/>
          </p:nvSpPr>
          <p:spPr>
            <a:xfrm>
              <a:off x="7790400" y="984331"/>
              <a:ext cx="531984" cy="11347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F83EE4D4-15F6-5641-A923-396E2CA8BB68}"/>
                </a:ext>
              </a:extLst>
            </p:cNvPr>
            <p:cNvSpPr/>
            <p:nvPr/>
          </p:nvSpPr>
          <p:spPr>
            <a:xfrm>
              <a:off x="6921826" y="984331"/>
              <a:ext cx="440288" cy="11347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996681B8-92C9-C140-8E73-A40882E7F79E}"/>
                </a:ext>
              </a:extLst>
            </p:cNvPr>
            <p:cNvSpPr/>
            <p:nvPr/>
          </p:nvSpPr>
          <p:spPr>
            <a:xfrm>
              <a:off x="6909826" y="3585138"/>
              <a:ext cx="1412558" cy="4953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2B65517-3F37-2F43-8228-9F27536B7582}"/>
                </a:ext>
              </a:extLst>
            </p:cNvPr>
            <p:cNvSpPr/>
            <p:nvPr/>
          </p:nvSpPr>
          <p:spPr>
            <a:xfrm>
              <a:off x="4145775" y="3449574"/>
              <a:ext cx="1146194" cy="62085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A22D8006-0D22-B842-A0C6-5C56430402C8}"/>
                </a:ext>
              </a:extLst>
            </p:cNvPr>
            <p:cNvSpPr/>
            <p:nvPr/>
          </p:nvSpPr>
          <p:spPr>
            <a:xfrm>
              <a:off x="4193830" y="2467220"/>
              <a:ext cx="440288" cy="9617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C0E69F98-868D-2449-8F63-6C0BDEB75729}"/>
                </a:ext>
              </a:extLst>
            </p:cNvPr>
            <p:cNvSpPr/>
            <p:nvPr/>
          </p:nvSpPr>
          <p:spPr>
            <a:xfrm>
              <a:off x="4695055" y="2467220"/>
              <a:ext cx="507213" cy="9875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83811DED-60D5-C347-A21D-F9E4D812D4BC}"/>
                </a:ext>
              </a:extLst>
            </p:cNvPr>
            <p:cNvSpPr/>
            <p:nvPr/>
          </p:nvSpPr>
          <p:spPr>
            <a:xfrm>
              <a:off x="6106897" y="4847011"/>
              <a:ext cx="2215486" cy="10376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5EEE4D02-18FB-6647-94F4-8B88E3F160F3}"/>
                </a:ext>
              </a:extLst>
            </p:cNvPr>
            <p:cNvSpPr/>
            <p:nvPr/>
          </p:nvSpPr>
          <p:spPr>
            <a:xfrm>
              <a:off x="4193831" y="4229685"/>
              <a:ext cx="1008438" cy="3829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9E08995F-6D1F-E345-8E44-D06D65F82211}"/>
                </a:ext>
              </a:extLst>
            </p:cNvPr>
            <p:cNvSpPr/>
            <p:nvPr/>
          </p:nvSpPr>
          <p:spPr>
            <a:xfrm>
              <a:off x="2237691" y="3521545"/>
              <a:ext cx="670102" cy="4977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27333949-4556-464C-9A89-9D553305C59D}"/>
                </a:ext>
              </a:extLst>
            </p:cNvPr>
            <p:cNvSpPr/>
            <p:nvPr/>
          </p:nvSpPr>
          <p:spPr>
            <a:xfrm>
              <a:off x="2919275" y="2526424"/>
              <a:ext cx="646886" cy="6981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84978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990600"/>
            <a:ext cx="8458200" cy="5300599"/>
          </a:xfrm>
        </p:spPr>
      </p:pic>
      <p:sp>
        <p:nvSpPr>
          <p:cNvPr id="4" name="Slide Number Placeholder 3"/>
          <p:cNvSpPr>
            <a:spLocks noGrp="1"/>
          </p:cNvSpPr>
          <p:nvPr>
            <p:ph type="sldNum" sz="quarter" idx="10"/>
          </p:nvPr>
        </p:nvSpPr>
        <p:spPr/>
        <p:txBody>
          <a:bodyPr/>
          <a:lstStyle/>
          <a:p>
            <a:pPr>
              <a:defRPr/>
            </a:pPr>
            <a:fld id="{33DE3087-8E0F-4F4C-A2B6-0AA1A0F480FD}" type="slidenum">
              <a:rPr lang="en-US" altLang="zh-CN" smtClean="0"/>
              <a:pPr>
                <a:defRPr/>
              </a:pPr>
              <a:t>31</a:t>
            </a:fld>
            <a:endParaRPr lang="en-US" altLang="zh-CN"/>
          </a:p>
        </p:txBody>
      </p:sp>
      <p:sp>
        <p:nvSpPr>
          <p:cNvPr id="7" name="Title 6">
            <a:extLst>
              <a:ext uri="{FF2B5EF4-FFF2-40B4-BE49-F238E27FC236}">
                <a16:creationId xmlns:a16="http://schemas.microsoft.com/office/drawing/2014/main" id="{249FFAB1-82B5-DB44-BDC2-13D676A80FF9}"/>
              </a:ext>
            </a:extLst>
          </p:cNvPr>
          <p:cNvSpPr>
            <a:spLocks noGrp="1"/>
          </p:cNvSpPr>
          <p:nvPr>
            <p:ph type="title"/>
          </p:nvPr>
        </p:nvSpPr>
        <p:spPr>
          <a:xfrm>
            <a:off x="0" y="0"/>
            <a:ext cx="9144000" cy="1066799"/>
          </a:xfrm>
        </p:spPr>
        <p:txBody>
          <a:bodyPr>
            <a:normAutofit fontScale="90000"/>
          </a:bodyPr>
          <a:lstStyle/>
          <a:p>
            <a:r>
              <a:rPr lang="en-US" dirty="0"/>
              <a:t>A Hybrid Model for </a:t>
            </a:r>
            <a:br>
              <a:rPr lang="en-US" dirty="0"/>
            </a:br>
            <a:r>
              <a:rPr lang="en-US" dirty="0"/>
              <a:t>Role-related User Classification on Twitter</a:t>
            </a:r>
            <a:br>
              <a:rPr lang="en-US" dirty="0"/>
            </a:br>
            <a:endParaRPr lang="en-US" dirty="0"/>
          </a:p>
        </p:txBody>
      </p:sp>
    </p:spTree>
    <p:extLst>
      <p:ext uri="{BB962C8B-B14F-4D97-AF65-F5344CB8AC3E}">
        <p14:creationId xmlns:p14="http://schemas.microsoft.com/office/powerpoint/2010/main" val="386239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994172"/>
          </a:xfrm>
        </p:spPr>
        <p:txBody>
          <a:bodyPr/>
          <a:lstStyle/>
          <a:p>
            <a:r>
              <a:rPr lang="en-US" dirty="0"/>
              <a:t>Data Flow</a:t>
            </a:r>
          </a:p>
        </p:txBody>
      </p:sp>
      <p:pic>
        <p:nvPicPr>
          <p:cNvPr id="4" name="Picture 3"/>
          <p:cNvPicPr/>
          <p:nvPr/>
        </p:nvPicPr>
        <p:blipFill>
          <a:blip r:embed="rId2"/>
          <a:stretch>
            <a:fillRect/>
          </a:stretch>
        </p:blipFill>
        <p:spPr>
          <a:xfrm>
            <a:off x="457200" y="1295400"/>
            <a:ext cx="8381999" cy="5105400"/>
          </a:xfrm>
          <a:prstGeom prst="rect">
            <a:avLst/>
          </a:prstGeom>
        </p:spPr>
      </p:pic>
    </p:spTree>
    <p:extLst>
      <p:ext uri="{BB962C8B-B14F-4D97-AF65-F5344CB8AC3E}">
        <p14:creationId xmlns:p14="http://schemas.microsoft.com/office/powerpoint/2010/main" val="1052114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990600"/>
            <a:ext cx="8268622" cy="5257800"/>
          </a:xfrm>
        </p:spPr>
      </p:pic>
      <p:sp>
        <p:nvSpPr>
          <p:cNvPr id="3" name="Title 2"/>
          <p:cNvSpPr>
            <a:spLocks noGrp="1"/>
          </p:cNvSpPr>
          <p:nvPr>
            <p:ph type="title"/>
          </p:nvPr>
        </p:nvSpPr>
        <p:spPr/>
        <p:txBody>
          <a:bodyPr>
            <a:normAutofit/>
          </a:bodyPr>
          <a:lstStyle/>
          <a:p>
            <a:r>
              <a:rPr lang="en-US" sz="3200" dirty="0"/>
              <a:t>Historical Tweet URL Analysis</a:t>
            </a:r>
          </a:p>
        </p:txBody>
      </p:sp>
      <p:sp>
        <p:nvSpPr>
          <p:cNvPr id="4" name="Slide Number Placeholder 3"/>
          <p:cNvSpPr>
            <a:spLocks noGrp="1"/>
          </p:cNvSpPr>
          <p:nvPr>
            <p:ph type="sldNum" sz="quarter" idx="10"/>
          </p:nvPr>
        </p:nvSpPr>
        <p:spPr/>
        <p:txBody>
          <a:bodyPr/>
          <a:lstStyle/>
          <a:p>
            <a:pPr>
              <a:defRPr/>
            </a:pPr>
            <a:fld id="{33DE3087-8E0F-4F4C-A2B6-0AA1A0F480FD}" type="slidenum">
              <a:rPr lang="en-US" altLang="zh-CN" smtClean="0"/>
              <a:pPr>
                <a:defRPr/>
              </a:pPr>
              <a:t>33</a:t>
            </a:fld>
            <a:endParaRPr lang="en-US" altLang="zh-CN"/>
          </a:p>
        </p:txBody>
      </p:sp>
    </p:spTree>
    <p:extLst>
      <p:ext uri="{BB962C8B-B14F-4D97-AF65-F5344CB8AC3E}">
        <p14:creationId xmlns:p14="http://schemas.microsoft.com/office/powerpoint/2010/main" val="2689711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09"/>
            <a:ext cx="8229600" cy="1143000"/>
          </a:xfrm>
        </p:spPr>
        <p:txBody>
          <a:bodyPr>
            <a:normAutofit fontScale="90000"/>
          </a:bodyPr>
          <a:lstStyle/>
          <a:p>
            <a:r>
              <a:rPr lang="en-US" dirty="0"/>
              <a:t>Archiving and Analyzing </a:t>
            </a:r>
            <a:br>
              <a:rPr lang="en-US" dirty="0"/>
            </a:br>
            <a:r>
              <a:rPr lang="en-US" dirty="0"/>
              <a:t>using Bigdata Hadoop cluster</a:t>
            </a:r>
          </a:p>
        </p:txBody>
      </p:sp>
      <p:pic>
        <p:nvPicPr>
          <p:cNvPr id="4" name="Picture 3"/>
          <p:cNvPicPr>
            <a:picLocks noChangeAspect="1"/>
          </p:cNvPicPr>
          <p:nvPr/>
        </p:nvPicPr>
        <p:blipFill>
          <a:blip r:embed="rId2"/>
          <a:stretch>
            <a:fillRect/>
          </a:stretch>
        </p:blipFill>
        <p:spPr>
          <a:xfrm>
            <a:off x="921238" y="1417638"/>
            <a:ext cx="7301523" cy="4864165"/>
          </a:xfrm>
          <a:prstGeom prst="rect">
            <a:avLst/>
          </a:prstGeom>
        </p:spPr>
      </p:pic>
    </p:spTree>
    <p:extLst>
      <p:ext uri="{BB962C8B-B14F-4D97-AF65-F5344CB8AC3E}">
        <p14:creationId xmlns:p14="http://schemas.microsoft.com/office/powerpoint/2010/main" val="76924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457200"/>
            <a:ext cx="8229600" cy="802640"/>
          </a:xfrm>
        </p:spPr>
        <p:txBody>
          <a:bodyPr/>
          <a:lstStyle/>
          <a:p>
            <a:pPr eaLnBrk="1" hangingPunct="1"/>
            <a:r>
              <a:rPr lang="en-US" sz="3200" dirty="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35</a:t>
            </a:fld>
            <a:endParaRPr lang="en-US"/>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4224605681"/>
              </p:ext>
            </p:extLst>
          </p:nvPr>
        </p:nvGraphicFramePr>
        <p:xfrm>
          <a:off x="0" y="1295400"/>
          <a:ext cx="9144000" cy="5210432"/>
        </p:xfrm>
        <a:graphic>
          <a:graphicData uri="http://schemas.openxmlformats.org/presentationml/2006/ole">
            <mc:AlternateContent xmlns:mc="http://schemas.openxmlformats.org/markup-compatibility/2006">
              <mc:Choice xmlns:v="urn:schemas-microsoft-com:vml" Requires="v">
                <p:oleObj spid="_x0000_s1127"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21043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Box 5"/>
          <p:cNvSpPr txBox="1"/>
          <p:nvPr/>
        </p:nvSpPr>
        <p:spPr>
          <a:xfrm>
            <a:off x="0" y="0"/>
            <a:ext cx="9290107" cy="707886"/>
          </a:xfrm>
          <a:prstGeom prst="rect">
            <a:avLst/>
          </a:prstGeom>
          <a:noFill/>
        </p:spPr>
        <p:txBody>
          <a:bodyPr wrap="none" rtlCol="0">
            <a:spAutoFit/>
          </a:bodyPr>
          <a:lstStyle/>
          <a:p>
            <a:r>
              <a:rPr lang="en-US" sz="4000" b="0" i="1" dirty="0">
                <a:solidFill>
                  <a:schemeClr val="accent1">
                    <a:lumMod val="50000"/>
                  </a:schemeClr>
                </a:solidFill>
              </a:rPr>
              <a:t>EDUCATION / LEARNING / TEACHING</a:t>
            </a:r>
          </a:p>
        </p:txBody>
      </p:sp>
    </p:spTree>
    <p:extLst>
      <p:ext uri="{BB962C8B-B14F-4D97-AF65-F5344CB8AC3E}">
        <p14:creationId xmlns:p14="http://schemas.microsoft.com/office/powerpoint/2010/main" val="3644268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292934"/>
                </a:solidFill>
              </a:rPr>
              <a:t>Problem-Based Learning (PBL)</a:t>
            </a:r>
          </a:p>
        </p:txBody>
      </p:sp>
      <p:sp>
        <p:nvSpPr>
          <p:cNvPr id="3" name="TextBox 2"/>
          <p:cNvSpPr txBox="1"/>
          <p:nvPr/>
        </p:nvSpPr>
        <p:spPr>
          <a:xfrm>
            <a:off x="457200" y="1600200"/>
            <a:ext cx="1550424" cy="584775"/>
          </a:xfrm>
          <a:prstGeom prst="rect">
            <a:avLst/>
          </a:prstGeom>
          <a:noFill/>
        </p:spPr>
        <p:txBody>
          <a:bodyPr wrap="none" rtlCol="0">
            <a:spAutoFit/>
          </a:bodyPr>
          <a:lstStyle/>
          <a:p>
            <a:r>
              <a:rPr lang="en-US" sz="3200" b="1" dirty="0"/>
              <a:t>Theory</a:t>
            </a:r>
          </a:p>
        </p:txBody>
      </p:sp>
      <p:sp>
        <p:nvSpPr>
          <p:cNvPr id="6" name="TextBox 5"/>
          <p:cNvSpPr txBox="1"/>
          <p:nvPr/>
        </p:nvSpPr>
        <p:spPr>
          <a:xfrm>
            <a:off x="457199" y="2131426"/>
            <a:ext cx="4179851" cy="2246769"/>
          </a:xfrm>
          <a:prstGeom prst="rect">
            <a:avLst/>
          </a:prstGeom>
          <a:noFill/>
        </p:spPr>
        <p:txBody>
          <a:bodyPr wrap="square" rtlCol="0">
            <a:spAutoFit/>
          </a:bodyPr>
          <a:lstStyle/>
          <a:p>
            <a:endParaRPr lang="en-US" sz="2000" dirty="0"/>
          </a:p>
          <a:p>
            <a:pPr marL="285750" indent="-285750">
              <a:buFont typeface="Arial"/>
              <a:buChar char="•"/>
            </a:pPr>
            <a:r>
              <a:rPr lang="en-US" sz="2000" dirty="0"/>
              <a:t>John Dewey: “experiential learning” (1910s)</a:t>
            </a:r>
          </a:p>
          <a:p>
            <a:pPr marL="285750" indent="-285750">
              <a:buFont typeface="Arial"/>
              <a:buChar char="•"/>
            </a:pPr>
            <a:r>
              <a:rPr lang="en-US" sz="2000" dirty="0"/>
              <a:t>Lev </a:t>
            </a:r>
            <a:r>
              <a:rPr lang="en-US" sz="2000" dirty="0" err="1"/>
              <a:t>Vygotsky</a:t>
            </a:r>
            <a:r>
              <a:rPr lang="en-US" sz="2000" dirty="0"/>
              <a:t>: “zone of proximal development” (1930s) </a:t>
            </a:r>
          </a:p>
          <a:p>
            <a:pPr marL="285750" indent="-285750">
              <a:buFont typeface="Arial"/>
              <a:buChar char="•"/>
            </a:pPr>
            <a:r>
              <a:rPr lang="en-US" sz="2000" dirty="0"/>
              <a:t>Benjamin Bloom:  “active learning” (1950s)</a:t>
            </a:r>
          </a:p>
        </p:txBody>
      </p:sp>
      <p:pic>
        <p:nvPicPr>
          <p:cNvPr id="5" name="Picture 4"/>
          <p:cNvPicPr>
            <a:picLocks noChangeAspect="1"/>
          </p:cNvPicPr>
          <p:nvPr/>
        </p:nvPicPr>
        <p:blipFill>
          <a:blip r:embed="rId3"/>
          <a:stretch>
            <a:fillRect/>
          </a:stretch>
        </p:blipFill>
        <p:spPr>
          <a:xfrm>
            <a:off x="4637051" y="1946288"/>
            <a:ext cx="4506949" cy="3802488"/>
          </a:xfrm>
          <a:prstGeom prst="rect">
            <a:avLst/>
          </a:prstGeom>
        </p:spPr>
      </p:pic>
      <p:sp>
        <p:nvSpPr>
          <p:cNvPr id="7" name="TextBox 6"/>
          <p:cNvSpPr txBox="1"/>
          <p:nvPr/>
        </p:nvSpPr>
        <p:spPr>
          <a:xfrm>
            <a:off x="4737100" y="5748776"/>
            <a:ext cx="4287328" cy="400110"/>
          </a:xfrm>
          <a:prstGeom prst="rect">
            <a:avLst/>
          </a:prstGeom>
          <a:noFill/>
        </p:spPr>
        <p:txBody>
          <a:bodyPr wrap="none" rtlCol="0">
            <a:spAutoFit/>
          </a:bodyPr>
          <a:lstStyle/>
          <a:p>
            <a:r>
              <a:rPr lang="en-US" sz="2000" dirty="0"/>
              <a:t>Bloom’s Taxonomy (New Version)</a:t>
            </a:r>
          </a:p>
        </p:txBody>
      </p:sp>
      <p:sp>
        <p:nvSpPr>
          <p:cNvPr id="9" name="TextBox 8"/>
          <p:cNvSpPr txBox="1"/>
          <p:nvPr/>
        </p:nvSpPr>
        <p:spPr>
          <a:xfrm>
            <a:off x="215901" y="4617806"/>
            <a:ext cx="4089400" cy="1600438"/>
          </a:xfrm>
          <a:prstGeom prst="rect">
            <a:avLst/>
          </a:prstGeom>
          <a:noFill/>
        </p:spPr>
        <p:txBody>
          <a:bodyPr wrap="square" rtlCol="0">
            <a:spAutoFit/>
          </a:bodyPr>
          <a:lstStyle/>
          <a:p>
            <a:pPr lvl="1"/>
            <a:r>
              <a:rPr lang="en-US" sz="2000" i="1" dirty="0"/>
              <a:t>Listening != learning </a:t>
            </a:r>
          </a:p>
          <a:p>
            <a:pPr lvl="1"/>
            <a:r>
              <a:rPr lang="en-US" sz="2000" dirty="0"/>
              <a:t>Students in lectures are twice as likely to leave engineering, 3 times as likely to drop out </a:t>
            </a:r>
            <a:endParaRPr lang="en-US" sz="1600" dirty="0"/>
          </a:p>
          <a:p>
            <a:endParaRPr lang="en-US" dirty="0"/>
          </a:p>
        </p:txBody>
      </p:sp>
    </p:spTree>
    <p:extLst>
      <p:ext uri="{BB962C8B-B14F-4D97-AF65-F5344CB8AC3E}">
        <p14:creationId xmlns:p14="http://schemas.microsoft.com/office/powerpoint/2010/main" val="841967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914400"/>
            <a:ext cx="8458200" cy="5816977"/>
          </a:xfrm>
          <a:prstGeom prst="rect">
            <a:avLst/>
          </a:prstGeom>
          <a:noFill/>
        </p:spPr>
        <p:txBody>
          <a:bodyPr wrap="square" rtlCol="0">
            <a:spAutoFit/>
          </a:bodyPr>
          <a:lstStyle/>
          <a:p>
            <a:endParaRPr lang="en-US" sz="2400" dirty="0"/>
          </a:p>
          <a:p>
            <a:pPr marL="285750" indent="-285750">
              <a:spcBef>
                <a:spcPts val="1800"/>
              </a:spcBef>
              <a:buFont typeface="Arial"/>
              <a:buChar char="•"/>
            </a:pPr>
            <a:r>
              <a:rPr lang="en-US" sz="3600" dirty="0"/>
              <a:t>A single question drives and organizes the learning activities. </a:t>
            </a:r>
          </a:p>
          <a:p>
            <a:pPr marL="285750" indent="-285750">
              <a:spcBef>
                <a:spcPts val="1800"/>
              </a:spcBef>
              <a:buFont typeface="Arial"/>
              <a:buChar char="•"/>
            </a:pPr>
            <a:r>
              <a:rPr lang="en-US" sz="3600" dirty="0"/>
              <a:t>Learning is done “Just-In-Time.”</a:t>
            </a:r>
          </a:p>
          <a:p>
            <a:pPr marL="285750" indent="-285750">
              <a:spcBef>
                <a:spcPts val="1800"/>
              </a:spcBef>
              <a:buFont typeface="Arial"/>
              <a:buChar char="•"/>
            </a:pPr>
            <a:r>
              <a:rPr lang="en-US" sz="3600" dirty="0"/>
              <a:t>Emphasis is placed on the process rather than the product. </a:t>
            </a:r>
          </a:p>
          <a:p>
            <a:pPr marL="285750" indent="-285750">
              <a:spcBef>
                <a:spcPts val="1800"/>
              </a:spcBef>
              <a:buFont typeface="Arial"/>
              <a:buChar char="•"/>
            </a:pPr>
            <a:r>
              <a:rPr lang="en-US" sz="3600" dirty="0"/>
              <a:t>The task of the instructor is to provide a relevant and authentic question and serve as a facilitator. </a:t>
            </a:r>
          </a:p>
        </p:txBody>
      </p:sp>
      <p:sp>
        <p:nvSpPr>
          <p:cNvPr id="6" name="Title 5">
            <a:extLst>
              <a:ext uri="{FF2B5EF4-FFF2-40B4-BE49-F238E27FC236}">
                <a16:creationId xmlns:a16="http://schemas.microsoft.com/office/drawing/2014/main" id="{857019D9-CAF9-574F-A98D-3781CB6C0C68}"/>
              </a:ext>
            </a:extLst>
          </p:cNvPr>
          <p:cNvSpPr>
            <a:spLocks noGrp="1"/>
          </p:cNvSpPr>
          <p:nvPr>
            <p:ph type="title"/>
          </p:nvPr>
        </p:nvSpPr>
        <p:spPr>
          <a:xfrm>
            <a:off x="228600" y="274638"/>
            <a:ext cx="8763000" cy="1782762"/>
          </a:xfrm>
        </p:spPr>
        <p:txBody>
          <a:bodyPr/>
          <a:lstStyle/>
          <a:p>
            <a:r>
              <a:rPr lang="en-US" b="1" dirty="0">
                <a:solidFill>
                  <a:srgbClr val="292934"/>
                </a:solidFill>
              </a:rPr>
              <a:t>Problem-Based Learning (PBL)</a:t>
            </a:r>
            <a:br>
              <a:rPr lang="en-US" b="1" dirty="0">
                <a:solidFill>
                  <a:srgbClr val="292934"/>
                </a:solidFill>
              </a:rPr>
            </a:br>
            <a:endParaRPr lang="en-US" dirty="0"/>
          </a:p>
        </p:txBody>
      </p:sp>
    </p:spTree>
    <p:extLst>
      <p:ext uri="{BB962C8B-B14F-4D97-AF65-F5344CB8AC3E}">
        <p14:creationId xmlns:p14="http://schemas.microsoft.com/office/powerpoint/2010/main" val="3911574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44"/>
            <a:ext cx="9144000" cy="990600"/>
          </a:xfrm>
        </p:spPr>
        <p:txBody>
          <a:bodyPr>
            <a:normAutofit/>
          </a:bodyPr>
          <a:lstStyle/>
          <a:p>
            <a:r>
              <a:rPr lang="en-US" sz="4000" b="1" dirty="0">
                <a:solidFill>
                  <a:srgbClr val="292934"/>
                </a:solidFill>
              </a:rPr>
              <a:t>CS 5604: Information Retrieval</a:t>
            </a:r>
          </a:p>
        </p:txBody>
      </p:sp>
      <p:sp>
        <p:nvSpPr>
          <p:cNvPr id="3" name="TextBox 2"/>
          <p:cNvSpPr txBox="1"/>
          <p:nvPr/>
        </p:nvSpPr>
        <p:spPr>
          <a:xfrm>
            <a:off x="457200" y="1707449"/>
            <a:ext cx="7860709" cy="3508653"/>
          </a:xfrm>
          <a:prstGeom prst="rect">
            <a:avLst/>
          </a:prstGeom>
          <a:noFill/>
        </p:spPr>
        <p:txBody>
          <a:bodyPr wrap="square" rtlCol="0">
            <a:spAutoFit/>
          </a:bodyPr>
          <a:lstStyle/>
          <a:p>
            <a:pPr marL="342900" indent="-342900">
              <a:spcBef>
                <a:spcPts val="1800"/>
              </a:spcBef>
              <a:buFont typeface="Arial"/>
              <a:buChar char="•"/>
            </a:pPr>
            <a:r>
              <a:rPr lang="en-US" sz="2800" dirty="0"/>
              <a:t>Introductory graduate level course</a:t>
            </a:r>
          </a:p>
          <a:p>
            <a:pPr marL="342900" indent="-342900">
              <a:spcBef>
                <a:spcPts val="1800"/>
              </a:spcBef>
              <a:buFont typeface="Arial"/>
              <a:buChar char="•"/>
            </a:pPr>
            <a:r>
              <a:rPr lang="en-US" sz="2800" dirty="0"/>
              <a:t>Driving Question: “How can we best build a state-of-the-art IR system in support of a large digital library project?” </a:t>
            </a:r>
          </a:p>
          <a:p>
            <a:pPr marL="342900" indent="-342900">
              <a:spcBef>
                <a:spcPts val="1800"/>
              </a:spcBef>
              <a:buFont typeface="Arial"/>
              <a:buChar char="•"/>
            </a:pPr>
            <a:r>
              <a:rPr lang="en-US" sz="2800" dirty="0"/>
              <a:t>7 teams, all performing different tasks along a processing pipeline</a:t>
            </a:r>
          </a:p>
          <a:p>
            <a:pPr marL="342900" indent="-342900">
              <a:buFont typeface="Arial"/>
              <a:buChar char="•"/>
            </a:pPr>
            <a:endParaRPr lang="en-US" sz="2400" dirty="0"/>
          </a:p>
        </p:txBody>
      </p:sp>
    </p:spTree>
    <p:extLst>
      <p:ext uri="{BB962C8B-B14F-4D97-AF65-F5344CB8AC3E}">
        <p14:creationId xmlns:p14="http://schemas.microsoft.com/office/powerpoint/2010/main" val="3889493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70" y="0"/>
            <a:ext cx="9106829" cy="990600"/>
          </a:xfrm>
        </p:spPr>
        <p:txBody>
          <a:bodyPr>
            <a:normAutofit/>
          </a:bodyPr>
          <a:lstStyle/>
          <a:p>
            <a:r>
              <a:rPr lang="en-US" sz="4000" b="1" dirty="0">
                <a:solidFill>
                  <a:srgbClr val="292934"/>
                </a:solidFill>
              </a:rPr>
              <a:t>CS 5604: Information Retrieval</a:t>
            </a:r>
          </a:p>
        </p:txBody>
      </p:sp>
      <p:pic>
        <p:nvPicPr>
          <p:cNvPr id="6" name="Picture 5"/>
          <p:cNvPicPr>
            <a:picLocks noChangeAspect="1"/>
          </p:cNvPicPr>
          <p:nvPr/>
        </p:nvPicPr>
        <p:blipFill>
          <a:blip r:embed="rId3"/>
          <a:stretch>
            <a:fillRect/>
          </a:stretch>
        </p:blipFill>
        <p:spPr>
          <a:xfrm>
            <a:off x="170827" y="1967834"/>
            <a:ext cx="5255998" cy="997250"/>
          </a:xfrm>
          <a:prstGeom prst="rect">
            <a:avLst/>
          </a:prstGeom>
        </p:spPr>
      </p:pic>
      <p:pic>
        <p:nvPicPr>
          <p:cNvPr id="8" name="Picture 7"/>
          <p:cNvPicPr>
            <a:picLocks noChangeAspect="1"/>
          </p:cNvPicPr>
          <p:nvPr/>
        </p:nvPicPr>
        <p:blipFill>
          <a:blip r:embed="rId4"/>
          <a:stretch>
            <a:fillRect/>
          </a:stretch>
        </p:blipFill>
        <p:spPr>
          <a:xfrm>
            <a:off x="5295900" y="1083800"/>
            <a:ext cx="3714762" cy="5527388"/>
          </a:xfrm>
          <a:prstGeom prst="rect">
            <a:avLst/>
          </a:prstGeom>
        </p:spPr>
      </p:pic>
      <p:sp>
        <p:nvSpPr>
          <p:cNvPr id="9" name="Bent-Up Arrow 8"/>
          <p:cNvSpPr/>
          <p:nvPr/>
        </p:nvSpPr>
        <p:spPr>
          <a:xfrm rot="5400000">
            <a:off x="3541418" y="1840757"/>
            <a:ext cx="784442" cy="3359913"/>
          </a:xfrm>
          <a:prstGeom prst="bentUpArrow">
            <a:avLst>
              <a:gd name="adj1" fmla="val 5285"/>
              <a:gd name="adj2" fmla="val 15286"/>
              <a:gd name="adj3" fmla="val 18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86260" y="1540996"/>
            <a:ext cx="2920892" cy="338554"/>
          </a:xfrm>
          <a:prstGeom prst="rect">
            <a:avLst/>
          </a:prstGeom>
          <a:noFill/>
        </p:spPr>
        <p:txBody>
          <a:bodyPr wrap="none" rtlCol="0">
            <a:spAutoFit/>
          </a:bodyPr>
          <a:lstStyle/>
          <a:p>
            <a:r>
              <a:rPr lang="en-US" sz="1600" b="1" dirty="0"/>
              <a:t>Course Structure:  The Goal</a:t>
            </a:r>
          </a:p>
        </p:txBody>
      </p:sp>
    </p:spTree>
    <p:extLst>
      <p:ext uri="{BB962C8B-B14F-4D97-AF65-F5344CB8AC3E}">
        <p14:creationId xmlns:p14="http://schemas.microsoft.com/office/powerpoint/2010/main" val="733147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3AF1-C096-3C49-9B4A-C42F8763654C}"/>
              </a:ext>
            </a:extLst>
          </p:cNvPr>
          <p:cNvSpPr>
            <a:spLocks noGrp="1"/>
          </p:cNvSpPr>
          <p:nvPr>
            <p:ph type="title"/>
          </p:nvPr>
        </p:nvSpPr>
        <p:spPr>
          <a:xfrm>
            <a:off x="457200" y="0"/>
            <a:ext cx="8229600" cy="838200"/>
          </a:xfrm>
        </p:spPr>
        <p:txBody>
          <a:bodyPr/>
          <a:lstStyle/>
          <a:p>
            <a:r>
              <a:rPr lang="en-US" dirty="0">
                <a:hlinkClick r:id="rId2"/>
              </a:rPr>
              <a:t>Theses and Dissertations</a:t>
            </a:r>
            <a:endParaRPr lang="en-US" dirty="0"/>
          </a:p>
        </p:txBody>
      </p:sp>
      <p:sp>
        <p:nvSpPr>
          <p:cNvPr id="3" name="Content Placeholder 2">
            <a:extLst>
              <a:ext uri="{FF2B5EF4-FFF2-40B4-BE49-F238E27FC236}">
                <a16:creationId xmlns:a16="http://schemas.microsoft.com/office/drawing/2014/main" id="{FAB5C228-258C-6845-9C2C-32BBD25369C3}"/>
              </a:ext>
            </a:extLst>
          </p:cNvPr>
          <p:cNvSpPr>
            <a:spLocks noGrp="1"/>
          </p:cNvSpPr>
          <p:nvPr>
            <p:ph idx="1"/>
          </p:nvPr>
        </p:nvSpPr>
        <p:spPr>
          <a:xfrm>
            <a:off x="457200" y="838200"/>
            <a:ext cx="8229600" cy="5791200"/>
          </a:xfrm>
        </p:spPr>
        <p:txBody>
          <a:bodyPr/>
          <a:lstStyle/>
          <a:p>
            <a:r>
              <a:rPr lang="en-US" sz="1600" b="1" dirty="0"/>
              <a:t>IN-PROCESS (Selected):</a:t>
            </a:r>
          </a:p>
          <a:p>
            <a:r>
              <a:rPr lang="en-US" sz="1600" dirty="0"/>
              <a:t>Prashant </a:t>
            </a:r>
            <a:r>
              <a:rPr lang="en-US" sz="1600" dirty="0" err="1"/>
              <a:t>Chadrasekar</a:t>
            </a:r>
            <a:r>
              <a:rPr lang="en-US" sz="1600" dirty="0"/>
              <a:t>, Bill Ingram, </a:t>
            </a:r>
            <a:r>
              <a:rPr lang="en-US" sz="1600" dirty="0" err="1"/>
              <a:t>Liquing</a:t>
            </a:r>
            <a:r>
              <a:rPr lang="en-US" sz="1600" dirty="0"/>
              <a:t> Li, </a:t>
            </a:r>
            <a:r>
              <a:rPr lang="en-US" sz="1600" dirty="0" err="1"/>
              <a:t>Ziqian</a:t>
            </a:r>
            <a:r>
              <a:rPr lang="en-US" sz="1600" dirty="0"/>
              <a:t> Song</a:t>
            </a:r>
          </a:p>
          <a:p>
            <a:endParaRPr lang="en-US" sz="1600" dirty="0"/>
          </a:p>
          <a:p>
            <a:r>
              <a:rPr lang="en-US" sz="1600" b="1" dirty="0"/>
              <a:t>COMPLETED:</a:t>
            </a:r>
          </a:p>
          <a:p>
            <a:r>
              <a:rPr lang="en-US" sz="1600" dirty="0"/>
              <a:t>Abigail Bartolome, "Describing Trail Cultures through Studying Trail Stakeholders and Analyzing their Tweets", June 2018, MS thesis, Computer Science, http://</a:t>
            </a:r>
            <a:r>
              <a:rPr lang="en-US" sz="1600" dirty="0" err="1"/>
              <a:t>hdl.handle.net</a:t>
            </a:r>
            <a:r>
              <a:rPr lang="en-US" sz="1600" dirty="0"/>
              <a:t>/10919/84528</a:t>
            </a:r>
          </a:p>
          <a:p>
            <a:r>
              <a:rPr lang="en-US" sz="1600" dirty="0"/>
              <a:t>Matthew Bock, "A Framework for Hadoop Based Digital Libraries of Tweets", May 2017, MS thesis, Computer Science, http://</a:t>
            </a:r>
            <a:r>
              <a:rPr lang="en-US" sz="1600" dirty="0" err="1"/>
              <a:t>hdl.handle.net</a:t>
            </a:r>
            <a:r>
              <a:rPr lang="en-US" sz="1600" dirty="0"/>
              <a:t>/10919/78351</a:t>
            </a:r>
          </a:p>
          <a:p>
            <a:r>
              <a:rPr lang="en-US" sz="1600" dirty="0"/>
              <a:t>Saurabh Chakravarty, "A Large Collection Learning Optimizer Framework", June 2017, MS thesis, Computer Science, http://</a:t>
            </a:r>
            <a:r>
              <a:rPr lang="en-US" sz="1600" dirty="0" err="1"/>
              <a:t>hdl.handle.net</a:t>
            </a:r>
            <a:r>
              <a:rPr lang="en-US" sz="1600" dirty="0"/>
              <a:t>/10919/78302</a:t>
            </a:r>
          </a:p>
          <a:p>
            <a:r>
              <a:rPr lang="en-US" sz="1600" dirty="0" err="1"/>
              <a:t>Sunshin</a:t>
            </a:r>
            <a:r>
              <a:rPr lang="en-US" sz="1600" dirty="0"/>
              <a:t> Lee, "Geo-Locating Tweets with Latent Location Information", Ph.D. dissertation, defended December 2016, published 2017-02-13 in </a:t>
            </a:r>
            <a:r>
              <a:rPr lang="en-US" sz="1600" dirty="0" err="1"/>
              <a:t>VTechWorks</a:t>
            </a:r>
            <a:r>
              <a:rPr lang="en-US" sz="1600" dirty="0"/>
              <a:t>: http://</a:t>
            </a:r>
            <a:r>
              <a:rPr lang="en-US" sz="1600" dirty="0" err="1"/>
              <a:t>hdl.handle.net</a:t>
            </a:r>
            <a:r>
              <a:rPr lang="en-US" sz="1600" dirty="0"/>
              <a:t>/10919/75022</a:t>
            </a:r>
          </a:p>
          <a:p>
            <a:r>
              <a:rPr lang="en-US" sz="1600" dirty="0"/>
              <a:t>Andrej </a:t>
            </a:r>
            <a:r>
              <a:rPr lang="en-US" sz="1600" dirty="0" err="1"/>
              <a:t>Galad</a:t>
            </a:r>
            <a:r>
              <a:rPr lang="en-US" sz="1600" dirty="0"/>
              <a:t>, "</a:t>
            </a:r>
            <a:r>
              <a:rPr lang="en-US" sz="1600" dirty="0" err="1"/>
              <a:t>ArchiveSpark</a:t>
            </a:r>
            <a:r>
              <a:rPr lang="en-US" sz="1600" dirty="0"/>
              <a:t> - MS Independent Study Final Submission", December 2016, MS independent study report, Virginia Tech Dept. of Computer Science, DLRL Technical Report, http://</a:t>
            </a:r>
            <a:r>
              <a:rPr lang="en-US" sz="1600" dirty="0" err="1"/>
              <a:t>hdl.handle.net</a:t>
            </a:r>
            <a:r>
              <a:rPr lang="en-US" sz="1600" dirty="0"/>
              <a:t>/10919/77457</a:t>
            </a:r>
          </a:p>
          <a:p>
            <a:r>
              <a:rPr lang="en-US" sz="1600" dirty="0"/>
              <a:t>Mohamed Magdy Gharib Farag, "Intelligent Event Focused Crawling", Ph.D. dissertation, 23 September 2016, http://</a:t>
            </a:r>
            <a:r>
              <a:rPr lang="en-US" sz="1600" dirty="0" err="1"/>
              <a:t>hdl.handle.net</a:t>
            </a:r>
            <a:r>
              <a:rPr lang="en-US" sz="1600" dirty="0"/>
              <a:t>/10919/73035</a:t>
            </a:r>
          </a:p>
          <a:p>
            <a:r>
              <a:rPr lang="en-US" sz="1600" dirty="0"/>
              <a:t>Tarek </a:t>
            </a:r>
            <a:r>
              <a:rPr lang="en-US" sz="1600" dirty="0" err="1"/>
              <a:t>Ghaze</a:t>
            </a:r>
            <a:r>
              <a:rPr lang="en-US" sz="1600" dirty="0"/>
              <a:t> </a:t>
            </a:r>
            <a:r>
              <a:rPr lang="en-US" sz="1600" dirty="0" err="1"/>
              <a:t>Kanan</a:t>
            </a:r>
            <a:r>
              <a:rPr lang="en-US" sz="1600" dirty="0"/>
              <a:t>, "Arabic News Text Classification and Summarization: A Case of the Electronic Library Institute </a:t>
            </a:r>
            <a:r>
              <a:rPr lang="en-US" sz="1600" dirty="0" err="1"/>
              <a:t>SeerQ</a:t>
            </a:r>
            <a:r>
              <a:rPr lang="en-US" sz="1600" dirty="0"/>
              <a:t> (ELISQ)", June 2015, Ph.D. dissertation, published 2015-07-21 in </a:t>
            </a:r>
            <a:r>
              <a:rPr lang="en-US" sz="1600" dirty="0" err="1"/>
              <a:t>VTechWorks</a:t>
            </a:r>
            <a:r>
              <a:rPr lang="en-US" sz="1600" dirty="0"/>
              <a:t>: http://</a:t>
            </a:r>
            <a:r>
              <a:rPr lang="en-US" sz="1600" dirty="0" err="1"/>
              <a:t>hdl.handle.net</a:t>
            </a:r>
            <a:r>
              <a:rPr lang="en-US" sz="1600" dirty="0"/>
              <a:t>/10919/74272</a:t>
            </a:r>
          </a:p>
          <a:p>
            <a:endParaRPr lang="en-US" sz="1200" dirty="0"/>
          </a:p>
        </p:txBody>
      </p:sp>
      <p:sp>
        <p:nvSpPr>
          <p:cNvPr id="4" name="Slide Number Placeholder 3">
            <a:extLst>
              <a:ext uri="{FF2B5EF4-FFF2-40B4-BE49-F238E27FC236}">
                <a16:creationId xmlns:a16="http://schemas.microsoft.com/office/drawing/2014/main" id="{B5359650-CF38-9343-BEF6-53A656CA3265}"/>
              </a:ext>
            </a:extLst>
          </p:cNvPr>
          <p:cNvSpPr>
            <a:spLocks noGrp="1"/>
          </p:cNvSpPr>
          <p:nvPr>
            <p:ph type="sldNum" sz="quarter" idx="12"/>
          </p:nvPr>
        </p:nvSpPr>
        <p:spPr/>
        <p:txBody>
          <a:bodyPr/>
          <a:lstStyle/>
          <a:p>
            <a:pPr>
              <a:defRPr/>
            </a:pPr>
            <a:fld id="{65564D9D-38AD-4D32-A802-7F9E5541B4AC}" type="slidenum">
              <a:rPr lang="en-US" smtClean="0"/>
              <a:pPr>
                <a:defRPr/>
              </a:pPr>
              <a:t>4</a:t>
            </a:fld>
            <a:endParaRPr lang="en-US"/>
          </a:p>
        </p:txBody>
      </p:sp>
    </p:spTree>
    <p:extLst>
      <p:ext uri="{BB962C8B-B14F-4D97-AF65-F5344CB8AC3E}">
        <p14:creationId xmlns:p14="http://schemas.microsoft.com/office/powerpoint/2010/main" val="566176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Arch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62" y="1358900"/>
            <a:ext cx="7644438" cy="5394542"/>
          </a:xfrm>
          <a:prstGeom prst="rect">
            <a:avLst/>
          </a:prstGeom>
        </p:spPr>
      </p:pic>
      <p:sp>
        <p:nvSpPr>
          <p:cNvPr id="7" name="Title 6">
            <a:extLst>
              <a:ext uri="{FF2B5EF4-FFF2-40B4-BE49-F238E27FC236}">
                <a16:creationId xmlns:a16="http://schemas.microsoft.com/office/drawing/2014/main" id="{82345AF7-7201-B346-800B-7290F951D72A}"/>
              </a:ext>
            </a:extLst>
          </p:cNvPr>
          <p:cNvSpPr>
            <a:spLocks noGrp="1"/>
          </p:cNvSpPr>
          <p:nvPr>
            <p:ph type="title"/>
          </p:nvPr>
        </p:nvSpPr>
        <p:spPr>
          <a:xfrm>
            <a:off x="5576" y="457200"/>
            <a:ext cx="9138424" cy="1143000"/>
          </a:xfrm>
        </p:spPr>
        <p:txBody>
          <a:bodyPr/>
          <a:lstStyle/>
          <a:p>
            <a:r>
              <a:rPr lang="en-US" b="1" dirty="0"/>
              <a:t>CS5604: Course  Structure:</a:t>
            </a:r>
            <a:br>
              <a:rPr lang="en-US" b="1" dirty="0"/>
            </a:br>
            <a:r>
              <a:rPr lang="en-US" b="1" dirty="0"/>
              <a:t>The Architecture</a:t>
            </a:r>
            <a:br>
              <a:rPr lang="en-US" b="1" dirty="0"/>
            </a:br>
            <a:endParaRPr lang="en-US" dirty="0"/>
          </a:p>
        </p:txBody>
      </p:sp>
    </p:spTree>
    <p:extLst>
      <p:ext uri="{BB962C8B-B14F-4D97-AF65-F5344CB8AC3E}">
        <p14:creationId xmlns:p14="http://schemas.microsoft.com/office/powerpoint/2010/main" val="3485220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828800"/>
            <a:ext cx="1824538" cy="523220"/>
          </a:xfrm>
          <a:prstGeom prst="rect">
            <a:avLst/>
          </a:prstGeom>
          <a:noFill/>
        </p:spPr>
        <p:txBody>
          <a:bodyPr wrap="none" rtlCol="0">
            <a:spAutoFit/>
          </a:bodyPr>
          <a:lstStyle/>
          <a:p>
            <a:r>
              <a:rPr lang="en-US" sz="2800" b="1" dirty="0"/>
              <a:t>Concepts</a:t>
            </a:r>
          </a:p>
        </p:txBody>
      </p:sp>
      <p:sp>
        <p:nvSpPr>
          <p:cNvPr id="7" name="TextBox 6"/>
          <p:cNvSpPr txBox="1"/>
          <p:nvPr/>
        </p:nvSpPr>
        <p:spPr>
          <a:xfrm>
            <a:off x="533400" y="4648200"/>
            <a:ext cx="2475934" cy="523220"/>
          </a:xfrm>
          <a:prstGeom prst="rect">
            <a:avLst/>
          </a:prstGeom>
          <a:noFill/>
        </p:spPr>
        <p:txBody>
          <a:bodyPr wrap="none" rtlCol="0">
            <a:spAutoFit/>
          </a:bodyPr>
          <a:lstStyle/>
          <a:p>
            <a:r>
              <a:rPr lang="en-US" sz="2800" b="1" dirty="0"/>
              <a:t>Technologies</a:t>
            </a:r>
          </a:p>
        </p:txBody>
      </p:sp>
      <p:sp>
        <p:nvSpPr>
          <p:cNvPr id="8" name="TextBox 7"/>
          <p:cNvSpPr txBox="1"/>
          <p:nvPr/>
        </p:nvSpPr>
        <p:spPr>
          <a:xfrm>
            <a:off x="636543" y="2376428"/>
            <a:ext cx="8050257" cy="2031325"/>
          </a:xfrm>
          <a:prstGeom prst="rect">
            <a:avLst/>
          </a:prstGeom>
          <a:noFill/>
        </p:spPr>
        <p:txBody>
          <a:bodyPr wrap="square" rtlCol="0">
            <a:spAutoFit/>
          </a:bodyPr>
          <a:lstStyle/>
          <a:p>
            <a:pPr marL="285750" indent="-285750">
              <a:buFont typeface="Arial"/>
              <a:buChar char="•"/>
            </a:pPr>
            <a:r>
              <a:rPr lang="en-US" dirty="0"/>
              <a:t>Indexing: inverted, in-memory, distributed, dynamic</a:t>
            </a:r>
          </a:p>
          <a:p>
            <a:pPr marL="285750" indent="-285750">
              <a:buFont typeface="Arial"/>
              <a:buChar char="•"/>
            </a:pPr>
            <a:r>
              <a:rPr lang="en-US" dirty="0"/>
              <a:t>Vector Space Model: doc representation, TF-IDF, length normalization</a:t>
            </a:r>
          </a:p>
          <a:p>
            <a:pPr marL="285750" indent="-285750">
              <a:buFont typeface="Arial"/>
              <a:buChar char="•"/>
            </a:pPr>
            <a:r>
              <a:rPr lang="en-US" dirty="0"/>
              <a:t>Result evaluation: precision, recall, F-Score</a:t>
            </a:r>
          </a:p>
          <a:p>
            <a:pPr marL="285750" indent="-285750">
              <a:buFont typeface="Arial"/>
              <a:buChar char="•"/>
            </a:pPr>
            <a:r>
              <a:rPr lang="en-US" dirty="0"/>
              <a:t>Probabilistic Language Modeling</a:t>
            </a:r>
          </a:p>
          <a:p>
            <a:pPr marL="285750" indent="-285750">
              <a:buFont typeface="Arial"/>
              <a:buChar char="•"/>
            </a:pPr>
            <a:r>
              <a:rPr lang="en-US" dirty="0"/>
              <a:t>Text classification and clustering</a:t>
            </a:r>
          </a:p>
          <a:p>
            <a:pPr marL="285750" indent="-285750">
              <a:buFont typeface="Arial"/>
              <a:buChar char="•"/>
            </a:pPr>
            <a:r>
              <a:rPr lang="en-US" dirty="0"/>
              <a:t>Social Network Analysis</a:t>
            </a:r>
          </a:p>
          <a:p>
            <a:pPr marL="285750" indent="-285750">
              <a:buFont typeface="Arial"/>
              <a:buChar char="•"/>
            </a:pPr>
            <a:r>
              <a:rPr lang="en-US" dirty="0"/>
              <a:t>Latent Semantic Analysis</a:t>
            </a:r>
          </a:p>
        </p:txBody>
      </p:sp>
      <p:sp>
        <p:nvSpPr>
          <p:cNvPr id="9" name="TextBox 8"/>
          <p:cNvSpPr txBox="1"/>
          <p:nvPr/>
        </p:nvSpPr>
        <p:spPr>
          <a:xfrm>
            <a:off x="609600" y="5181600"/>
            <a:ext cx="7230205" cy="1477328"/>
          </a:xfrm>
          <a:prstGeom prst="rect">
            <a:avLst/>
          </a:prstGeom>
          <a:noFill/>
        </p:spPr>
        <p:txBody>
          <a:bodyPr wrap="square" rtlCol="0">
            <a:spAutoFit/>
          </a:bodyPr>
          <a:lstStyle/>
          <a:p>
            <a:pPr marL="285750" indent="-285750">
              <a:buFont typeface="Arial"/>
              <a:buChar char="•"/>
            </a:pPr>
            <a:r>
              <a:rPr lang="en-US" dirty="0" err="1"/>
              <a:t>Hadoop</a:t>
            </a:r>
            <a:r>
              <a:rPr lang="en-US" dirty="0"/>
              <a:t>:  HDFS, </a:t>
            </a:r>
            <a:r>
              <a:rPr lang="en-US" dirty="0" err="1"/>
              <a:t>MapReduce</a:t>
            </a:r>
            <a:r>
              <a:rPr lang="en-US" dirty="0"/>
              <a:t>, </a:t>
            </a:r>
            <a:r>
              <a:rPr lang="en-US" dirty="0" err="1"/>
              <a:t>HBase</a:t>
            </a:r>
            <a:r>
              <a:rPr lang="en-US" dirty="0"/>
              <a:t>, AVRO</a:t>
            </a:r>
          </a:p>
          <a:p>
            <a:pPr marL="285750" indent="-285750">
              <a:buFont typeface="Arial"/>
              <a:buChar char="•"/>
            </a:pPr>
            <a:r>
              <a:rPr lang="en-US" dirty="0"/>
              <a:t>Apache Mahout, </a:t>
            </a:r>
            <a:r>
              <a:rPr lang="en-US" dirty="0" err="1"/>
              <a:t>Weka</a:t>
            </a:r>
            <a:endParaRPr lang="en-US" dirty="0"/>
          </a:p>
          <a:p>
            <a:pPr marL="285750" indent="-285750">
              <a:buFont typeface="Arial"/>
              <a:buChar char="•"/>
            </a:pPr>
            <a:r>
              <a:rPr lang="en-US" dirty="0" err="1"/>
              <a:t>Solr</a:t>
            </a:r>
            <a:r>
              <a:rPr lang="en-US" dirty="0"/>
              <a:t>, Velocity, Carrot</a:t>
            </a:r>
            <a:r>
              <a:rPr lang="en-US" baseline="30000" dirty="0"/>
              <a:t>2</a:t>
            </a:r>
          </a:p>
          <a:p>
            <a:pPr marL="285750" indent="-285750">
              <a:buFont typeface="Arial"/>
              <a:buChar char="•"/>
            </a:pPr>
            <a:endParaRPr lang="en-US" dirty="0"/>
          </a:p>
          <a:p>
            <a:endParaRPr lang="en-US" dirty="0"/>
          </a:p>
        </p:txBody>
      </p:sp>
      <p:sp>
        <p:nvSpPr>
          <p:cNvPr id="10" name="Title 1"/>
          <p:cNvSpPr>
            <a:spLocks noGrp="1"/>
          </p:cNvSpPr>
          <p:nvPr>
            <p:ph type="title"/>
          </p:nvPr>
        </p:nvSpPr>
        <p:spPr>
          <a:xfrm>
            <a:off x="0" y="13010"/>
            <a:ext cx="9144000" cy="990600"/>
          </a:xfrm>
        </p:spPr>
        <p:txBody>
          <a:bodyPr>
            <a:normAutofit/>
          </a:bodyPr>
          <a:lstStyle/>
          <a:p>
            <a:r>
              <a:rPr lang="en-US" sz="4000" b="1" dirty="0">
                <a:solidFill>
                  <a:srgbClr val="292934"/>
                </a:solidFill>
              </a:rPr>
              <a:t>CS 5604: Information Retrieval</a:t>
            </a:r>
          </a:p>
        </p:txBody>
      </p:sp>
    </p:spTree>
    <p:extLst>
      <p:ext uri="{BB962C8B-B14F-4D97-AF65-F5344CB8AC3E}">
        <p14:creationId xmlns:p14="http://schemas.microsoft.com/office/powerpoint/2010/main" val="1079607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9"/>
            <a:ext cx="9144000" cy="990600"/>
          </a:xfrm>
        </p:spPr>
        <p:txBody>
          <a:bodyPr>
            <a:normAutofit/>
          </a:bodyPr>
          <a:lstStyle/>
          <a:p>
            <a:r>
              <a:rPr lang="en-US" sz="4000" b="1" dirty="0">
                <a:solidFill>
                  <a:srgbClr val="292934"/>
                </a:solidFill>
              </a:rPr>
              <a:t>CS 5604: Information Retrieval</a:t>
            </a:r>
          </a:p>
        </p:txBody>
      </p:sp>
      <p:sp>
        <p:nvSpPr>
          <p:cNvPr id="5" name="TextBox 4"/>
          <p:cNvSpPr txBox="1"/>
          <p:nvPr/>
        </p:nvSpPr>
        <p:spPr>
          <a:xfrm>
            <a:off x="457200" y="1951044"/>
            <a:ext cx="2885726" cy="461665"/>
          </a:xfrm>
          <a:prstGeom prst="rect">
            <a:avLst/>
          </a:prstGeom>
          <a:noFill/>
        </p:spPr>
        <p:txBody>
          <a:bodyPr wrap="none" rtlCol="0">
            <a:spAutoFit/>
          </a:bodyPr>
          <a:lstStyle/>
          <a:p>
            <a:r>
              <a:rPr lang="en-US" sz="2400" b="1" dirty="0"/>
              <a:t>Student Response</a:t>
            </a:r>
          </a:p>
        </p:txBody>
      </p:sp>
      <p:sp>
        <p:nvSpPr>
          <p:cNvPr id="6" name="TextBox 5"/>
          <p:cNvSpPr txBox="1"/>
          <p:nvPr/>
        </p:nvSpPr>
        <p:spPr>
          <a:xfrm>
            <a:off x="457200" y="2545834"/>
            <a:ext cx="7832342" cy="369332"/>
          </a:xfrm>
          <a:prstGeom prst="rect">
            <a:avLst/>
          </a:prstGeom>
          <a:noFill/>
        </p:spPr>
        <p:txBody>
          <a:bodyPr wrap="none" rtlCol="0">
            <a:spAutoFit/>
          </a:bodyPr>
          <a:lstStyle/>
          <a:p>
            <a:r>
              <a:rPr lang="en-US" dirty="0"/>
              <a:t>20 question poll, rate 1-5 on  “Rate how well this approach helped you to…”</a:t>
            </a:r>
          </a:p>
        </p:txBody>
      </p:sp>
      <p:graphicFrame>
        <p:nvGraphicFramePr>
          <p:cNvPr id="7" name="Table 6"/>
          <p:cNvGraphicFramePr>
            <a:graphicFrameLocks noGrp="1"/>
          </p:cNvGraphicFramePr>
          <p:nvPr>
            <p:extLst>
              <p:ext uri="{D42A27DB-BD31-4B8C-83A1-F6EECF244321}">
                <p14:modId xmlns:p14="http://schemas.microsoft.com/office/powerpoint/2010/main" val="1728589034"/>
              </p:ext>
            </p:extLst>
          </p:nvPr>
        </p:nvGraphicFramePr>
        <p:xfrm>
          <a:off x="609600" y="3048000"/>
          <a:ext cx="7086600" cy="2438400"/>
        </p:xfrm>
        <a:graphic>
          <a:graphicData uri="http://schemas.openxmlformats.org/drawingml/2006/table">
            <a:tbl>
              <a:tblPr firstRow="1" bandRow="1">
                <a:tableStyleId>{616DA210-FB5B-4158-B5E0-FEB733F419BA}</a:tableStyleId>
              </a:tblPr>
              <a:tblGrid>
                <a:gridCol w="5674816">
                  <a:extLst>
                    <a:ext uri="{9D8B030D-6E8A-4147-A177-3AD203B41FA5}">
                      <a16:colId xmlns:a16="http://schemas.microsoft.com/office/drawing/2014/main" val="20000"/>
                    </a:ext>
                  </a:extLst>
                </a:gridCol>
                <a:gridCol w="1411784">
                  <a:extLst>
                    <a:ext uri="{9D8B030D-6E8A-4147-A177-3AD203B41FA5}">
                      <a16:colId xmlns:a16="http://schemas.microsoft.com/office/drawing/2014/main" val="20001"/>
                    </a:ext>
                  </a:extLst>
                </a:gridCol>
              </a:tblGrid>
              <a:tr h="603315">
                <a:tc>
                  <a:txBody>
                    <a:bodyPr/>
                    <a:lstStyle/>
                    <a:p>
                      <a:r>
                        <a:rPr lang="en-US" sz="2000" dirty="0"/>
                        <a:t>Question</a:t>
                      </a:r>
                    </a:p>
                  </a:txBody>
                  <a:tcPr/>
                </a:tc>
                <a:tc>
                  <a:txBody>
                    <a:bodyPr/>
                    <a:lstStyle/>
                    <a:p>
                      <a:r>
                        <a:rPr lang="en-US" sz="2000" dirty="0"/>
                        <a:t>Score</a:t>
                      </a:r>
                    </a:p>
                  </a:txBody>
                  <a:tcPr/>
                </a:tc>
                <a:extLst>
                  <a:ext uri="{0D108BD9-81ED-4DB2-BD59-A6C34878D82A}">
                    <a16:rowId xmlns:a16="http://schemas.microsoft.com/office/drawing/2014/main" val="10000"/>
                  </a:ext>
                </a:extLst>
              </a:tr>
              <a:tr h="611695">
                <a:tc>
                  <a:txBody>
                    <a:bodyPr/>
                    <a:lstStyle/>
                    <a:p>
                      <a:r>
                        <a:rPr lang="en-US" sz="2000" dirty="0"/>
                        <a:t>Think independently</a:t>
                      </a:r>
                    </a:p>
                  </a:txBody>
                  <a:tcPr/>
                </a:tc>
                <a:tc>
                  <a:txBody>
                    <a:bodyPr/>
                    <a:lstStyle/>
                    <a:p>
                      <a:r>
                        <a:rPr lang="en-US" sz="2000" dirty="0"/>
                        <a:t>4.4</a:t>
                      </a:r>
                    </a:p>
                  </a:txBody>
                  <a:tcPr/>
                </a:tc>
                <a:extLst>
                  <a:ext uri="{0D108BD9-81ED-4DB2-BD59-A6C34878D82A}">
                    <a16:rowId xmlns:a16="http://schemas.microsoft.com/office/drawing/2014/main" val="10001"/>
                  </a:ext>
                </a:extLst>
              </a:tr>
              <a:tr h="611695">
                <a:tc>
                  <a:txBody>
                    <a:bodyPr/>
                    <a:lstStyle/>
                    <a:p>
                      <a:r>
                        <a:rPr lang="en-US" sz="2000" dirty="0"/>
                        <a:t>Consider alternative solutions to problems</a:t>
                      </a:r>
                    </a:p>
                  </a:txBody>
                  <a:tcPr/>
                </a:tc>
                <a:tc>
                  <a:txBody>
                    <a:bodyPr/>
                    <a:lstStyle/>
                    <a:p>
                      <a:r>
                        <a:rPr lang="en-US" sz="2000" dirty="0"/>
                        <a:t>4.3</a:t>
                      </a:r>
                    </a:p>
                  </a:txBody>
                  <a:tcPr/>
                </a:tc>
                <a:extLst>
                  <a:ext uri="{0D108BD9-81ED-4DB2-BD59-A6C34878D82A}">
                    <a16:rowId xmlns:a16="http://schemas.microsoft.com/office/drawing/2014/main" val="10002"/>
                  </a:ext>
                </a:extLst>
              </a:tr>
              <a:tr h="611695">
                <a:tc>
                  <a:txBody>
                    <a:bodyPr/>
                    <a:lstStyle/>
                    <a:p>
                      <a:r>
                        <a:rPr lang="en-US" sz="2000" dirty="0"/>
                        <a:t>Identify gaps in your knowledge</a:t>
                      </a:r>
                    </a:p>
                  </a:txBody>
                  <a:tcPr/>
                </a:tc>
                <a:tc>
                  <a:txBody>
                    <a:bodyPr/>
                    <a:lstStyle/>
                    <a:p>
                      <a:r>
                        <a:rPr lang="en-US" sz="2000" dirty="0"/>
                        <a:t>4.3</a:t>
                      </a: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584200" y="5517634"/>
            <a:ext cx="8385629" cy="400110"/>
          </a:xfrm>
          <a:prstGeom prst="rect">
            <a:avLst/>
          </a:prstGeom>
          <a:noFill/>
        </p:spPr>
        <p:txBody>
          <a:bodyPr wrap="none" rtlCol="0">
            <a:spAutoFit/>
          </a:bodyPr>
          <a:lstStyle/>
          <a:p>
            <a:r>
              <a:rPr lang="en-US" sz="2000" dirty="0"/>
              <a:t>100% said they would recommend this approach for future classes.</a:t>
            </a:r>
          </a:p>
        </p:txBody>
      </p:sp>
    </p:spTree>
    <p:extLst>
      <p:ext uri="{BB962C8B-B14F-4D97-AF65-F5344CB8AC3E}">
        <p14:creationId xmlns:p14="http://schemas.microsoft.com/office/powerpoint/2010/main" val="3392792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r>
              <a:rPr lang="en-US" sz="4000" b="1" dirty="0">
                <a:solidFill>
                  <a:srgbClr val="292934"/>
                </a:solidFill>
              </a:rPr>
              <a:t>CS 4984: Computational Linguistics</a:t>
            </a:r>
          </a:p>
        </p:txBody>
      </p:sp>
      <p:sp>
        <p:nvSpPr>
          <p:cNvPr id="3" name="TextBox 2"/>
          <p:cNvSpPr txBox="1"/>
          <p:nvPr/>
        </p:nvSpPr>
        <p:spPr>
          <a:xfrm>
            <a:off x="457200" y="2025296"/>
            <a:ext cx="8134269" cy="3139321"/>
          </a:xfrm>
          <a:prstGeom prst="rect">
            <a:avLst/>
          </a:prstGeom>
          <a:noFill/>
        </p:spPr>
        <p:txBody>
          <a:bodyPr wrap="square" rtlCol="0">
            <a:spAutoFit/>
          </a:bodyPr>
          <a:lstStyle/>
          <a:p>
            <a:pPr marL="342900" indent="-342900">
              <a:spcBef>
                <a:spcPts val="1800"/>
              </a:spcBef>
              <a:buFont typeface="Arial"/>
              <a:buChar char="•"/>
            </a:pPr>
            <a:r>
              <a:rPr lang="en-US" sz="2800" dirty="0"/>
              <a:t>Undergraduate capstone course</a:t>
            </a:r>
          </a:p>
          <a:p>
            <a:pPr marL="342900" indent="-342900">
              <a:spcBef>
                <a:spcPts val="1800"/>
              </a:spcBef>
              <a:buFont typeface="Arial"/>
              <a:buChar char="•"/>
            </a:pPr>
            <a:r>
              <a:rPr lang="en-US" sz="2800" dirty="0"/>
              <a:t>Driving Question: “What is the best summary that can be automatically generated for your type of event?” </a:t>
            </a:r>
          </a:p>
          <a:p>
            <a:pPr marL="342900" indent="-342900">
              <a:spcBef>
                <a:spcPts val="1800"/>
              </a:spcBef>
              <a:buFont typeface="Arial"/>
              <a:buChar char="•"/>
            </a:pPr>
            <a:r>
              <a:rPr lang="en-US" sz="2800" dirty="0"/>
              <a:t> 7 teams, all performing the same analysis on different collections of text</a:t>
            </a:r>
          </a:p>
        </p:txBody>
      </p:sp>
    </p:spTree>
    <p:extLst>
      <p:ext uri="{BB962C8B-B14F-4D97-AF65-F5344CB8AC3E}">
        <p14:creationId xmlns:p14="http://schemas.microsoft.com/office/powerpoint/2010/main" val="4115489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93733" y="1702250"/>
          <a:ext cx="8534252" cy="4100312"/>
        </p:xfrm>
        <a:graphic>
          <a:graphicData uri="http://schemas.openxmlformats.org/drawingml/2006/table">
            <a:tbl>
              <a:tblPr firstRow="1" firstCol="1" bandRow="1"/>
              <a:tblGrid>
                <a:gridCol w="1422375">
                  <a:extLst>
                    <a:ext uri="{9D8B030D-6E8A-4147-A177-3AD203B41FA5}">
                      <a16:colId xmlns:a16="http://schemas.microsoft.com/office/drawing/2014/main" val="20000"/>
                    </a:ext>
                  </a:extLst>
                </a:gridCol>
                <a:gridCol w="2107223">
                  <a:extLst>
                    <a:ext uri="{9D8B030D-6E8A-4147-A177-3AD203B41FA5}">
                      <a16:colId xmlns:a16="http://schemas.microsoft.com/office/drawing/2014/main" val="20001"/>
                    </a:ext>
                  </a:extLst>
                </a:gridCol>
                <a:gridCol w="1492616">
                  <a:extLst>
                    <a:ext uri="{9D8B030D-6E8A-4147-A177-3AD203B41FA5}">
                      <a16:colId xmlns:a16="http://schemas.microsoft.com/office/drawing/2014/main" val="20002"/>
                    </a:ext>
                  </a:extLst>
                </a:gridCol>
                <a:gridCol w="2019422">
                  <a:extLst>
                    <a:ext uri="{9D8B030D-6E8A-4147-A177-3AD203B41FA5}">
                      <a16:colId xmlns:a16="http://schemas.microsoft.com/office/drawing/2014/main" val="20003"/>
                    </a:ext>
                  </a:extLst>
                </a:gridCol>
                <a:gridCol w="1492616">
                  <a:extLst>
                    <a:ext uri="{9D8B030D-6E8A-4147-A177-3AD203B41FA5}">
                      <a16:colId xmlns:a16="http://schemas.microsoft.com/office/drawing/2014/main" val="20004"/>
                    </a:ext>
                  </a:extLst>
                </a:gridCol>
              </a:tblGrid>
              <a:tr h="512539">
                <a:tc>
                  <a:txBody>
                    <a:bodyPr/>
                    <a:lstStyle/>
                    <a:p>
                      <a:pPr marL="0" marR="0" algn="ctr">
                        <a:spcBef>
                          <a:spcPts val="0"/>
                        </a:spcBef>
                        <a:spcAft>
                          <a:spcPts val="0"/>
                        </a:spcAft>
                      </a:pPr>
                      <a:r>
                        <a:rPr lang="en-US" sz="1500" b="1" dirty="0">
                          <a:effectLst/>
                          <a:latin typeface="Times New Roman" charset="0"/>
                          <a:ea typeface="ＭＳ 明朝" charset="-128"/>
                          <a:cs typeface="Times New Roman" charset="0"/>
                        </a:rPr>
                        <a:t>Category</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b="1" dirty="0">
                          <a:effectLst/>
                          <a:latin typeface="Times New Roman" charset="0"/>
                          <a:ea typeface="ＭＳ 明朝" charset="-128"/>
                          <a:cs typeface="Times New Roman" charset="0"/>
                        </a:rPr>
                        <a:t>Collection</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b="1" dirty="0">
                          <a:effectLst/>
                          <a:latin typeface="Times New Roman" charset="0"/>
                          <a:ea typeface="ＭＳ 明朝" charset="-128"/>
                          <a:cs typeface="Times New Roman" charset="0"/>
                        </a:rPr>
                        <a:t>Event Year(s)</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b="1" dirty="0">
                          <a:effectLst/>
                          <a:latin typeface="Times New Roman" charset="0"/>
                          <a:ea typeface="ＭＳ 明朝" charset="-128"/>
                          <a:cs typeface="Times New Roman" charset="0"/>
                        </a:rPr>
                        <a:t>Location</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b="1">
                          <a:effectLst/>
                          <a:latin typeface="Times New Roman" charset="0"/>
                          <a:ea typeface="ＭＳ 明朝" charset="-128"/>
                          <a:cs typeface="Times New Roman" charset="0"/>
                        </a:rPr>
                        <a:t># of Webpages</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12539">
                <a:tc>
                  <a:txBody>
                    <a:bodyPr/>
                    <a:lstStyle/>
                    <a:p>
                      <a:pPr marL="0" marR="0" algn="ctr">
                        <a:spcBef>
                          <a:spcPts val="0"/>
                        </a:spcBef>
                        <a:spcAft>
                          <a:spcPts val="0"/>
                        </a:spcAft>
                      </a:pPr>
                      <a:r>
                        <a:rPr lang="en-US" sz="1500">
                          <a:effectLst/>
                          <a:latin typeface="Times New Roman" charset="0"/>
                          <a:ea typeface="ＭＳ 明朝" charset="-128"/>
                          <a:cs typeface="Times New Roman" charset="0"/>
                        </a:rPr>
                        <a:t>Disease</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Ebola</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2014</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dirty="0">
                          <a:effectLst/>
                          <a:latin typeface="Times New Roman" charset="0"/>
                          <a:ea typeface="ＭＳ 明朝" charset="-128"/>
                          <a:cs typeface="Times New Roman" charset="0"/>
                        </a:rPr>
                        <a:t>World</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500" dirty="0">
                          <a:effectLst/>
                          <a:latin typeface="Times New Roman" charset="0"/>
                          <a:ea typeface="ＭＳ 明朝" charset="-128"/>
                          <a:cs typeface="Times New Roman" charset="0"/>
                        </a:rPr>
                        <a:t>15,000</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12539">
                <a:tc>
                  <a:txBody>
                    <a:bodyPr/>
                    <a:lstStyle/>
                    <a:p>
                      <a:pPr marL="0" marR="0" algn="ctr">
                        <a:spcBef>
                          <a:spcPts val="0"/>
                        </a:spcBef>
                        <a:spcAft>
                          <a:spcPts val="0"/>
                        </a:spcAft>
                      </a:pPr>
                      <a:r>
                        <a:rPr lang="en-US" sz="1500">
                          <a:effectLst/>
                          <a:latin typeface="Times New Roman" charset="0"/>
                          <a:ea typeface="ＭＳ 明朝" charset="-128"/>
                          <a:cs typeface="Times New Roman" charset="0"/>
                        </a:rPr>
                        <a:t>Earthquake</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Virginia earthquake</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2011</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Virginia, USA</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500" dirty="0">
                          <a:effectLst/>
                          <a:latin typeface="Times New Roman" charset="0"/>
                          <a:ea typeface="ＭＳ 明朝" charset="-128"/>
                          <a:cs typeface="Times New Roman" charset="0"/>
                        </a:rPr>
                        <a:t>8,765</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12539">
                <a:tc>
                  <a:txBody>
                    <a:bodyPr/>
                    <a:lstStyle/>
                    <a:p>
                      <a:pPr marL="0" marR="0" algn="ctr">
                        <a:spcBef>
                          <a:spcPts val="0"/>
                        </a:spcBef>
                        <a:spcAft>
                          <a:spcPts val="0"/>
                        </a:spcAft>
                      </a:pPr>
                      <a:r>
                        <a:rPr lang="en-US" sz="1500">
                          <a:effectLst/>
                          <a:latin typeface="Times New Roman" charset="0"/>
                          <a:ea typeface="ＭＳ 明朝" charset="-128"/>
                          <a:cs typeface="Times New Roman" charset="0"/>
                        </a:rPr>
                        <a:t>Fire</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Brazil club fire</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2013</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Brazil</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500" dirty="0">
                          <a:effectLst/>
                          <a:latin typeface="Times New Roman" charset="0"/>
                          <a:ea typeface="ＭＳ 明朝" charset="-128"/>
                          <a:cs typeface="Times New Roman" charset="0"/>
                        </a:rPr>
                        <a:t>690,281</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2539">
                <a:tc>
                  <a:txBody>
                    <a:bodyPr/>
                    <a:lstStyle/>
                    <a:p>
                      <a:pPr marL="0" marR="0" algn="ctr">
                        <a:spcBef>
                          <a:spcPts val="0"/>
                        </a:spcBef>
                        <a:spcAft>
                          <a:spcPts val="0"/>
                        </a:spcAft>
                      </a:pPr>
                      <a:r>
                        <a:rPr lang="en-US" sz="1500">
                          <a:effectLst/>
                          <a:latin typeface="Times New Roman" charset="0"/>
                          <a:ea typeface="ＭＳ 明朝" charset="-128"/>
                          <a:cs typeface="Times New Roman" charset="0"/>
                        </a:rPr>
                        <a:t>Flood</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Pakistan flood</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2011</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Pakistan</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500" dirty="0">
                          <a:effectLst/>
                          <a:latin typeface="Times New Roman" charset="0"/>
                          <a:ea typeface="ＭＳ 明朝" charset="-128"/>
                          <a:cs typeface="Times New Roman" charset="0"/>
                        </a:rPr>
                        <a:t>20,416</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12539">
                <a:tc>
                  <a:txBody>
                    <a:bodyPr/>
                    <a:lstStyle/>
                    <a:p>
                      <a:pPr marL="0" marR="0" algn="ctr">
                        <a:spcBef>
                          <a:spcPts val="0"/>
                        </a:spcBef>
                        <a:spcAft>
                          <a:spcPts val="0"/>
                        </a:spcAft>
                      </a:pPr>
                      <a:r>
                        <a:rPr lang="en-US" sz="1500">
                          <a:effectLst/>
                          <a:latin typeface="Times New Roman" charset="0"/>
                          <a:ea typeface="ＭＳ 明朝" charset="-128"/>
                          <a:cs typeface="Times New Roman" charset="0"/>
                        </a:rPr>
                        <a:t>Hurricane</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Hurricane Sandy</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2012</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East Coast, USA</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500" dirty="0">
                          <a:effectLst/>
                          <a:latin typeface="Times New Roman" charset="0"/>
                          <a:ea typeface="ＭＳ 明朝" charset="-128"/>
                          <a:cs typeface="Times New Roman" charset="0"/>
                        </a:rPr>
                        <a:t>75,929</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12539">
                <a:tc>
                  <a:txBody>
                    <a:bodyPr/>
                    <a:lstStyle/>
                    <a:p>
                      <a:pPr marL="0" marR="0" algn="ctr">
                        <a:spcBef>
                          <a:spcPts val="0"/>
                        </a:spcBef>
                        <a:spcAft>
                          <a:spcPts val="0"/>
                        </a:spcAft>
                      </a:pPr>
                      <a:r>
                        <a:rPr lang="en-US" sz="1500">
                          <a:effectLst/>
                          <a:latin typeface="Times New Roman" charset="0"/>
                          <a:ea typeface="ＭＳ 明朝" charset="-128"/>
                          <a:cs typeface="Times New Roman" charset="0"/>
                        </a:rPr>
                        <a:t>Shooting</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Tucson shooting</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2011</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Tucson AZ, USA</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500" dirty="0">
                          <a:effectLst/>
                          <a:latin typeface="Times New Roman" charset="0"/>
                          <a:ea typeface="ＭＳ 明朝" charset="-128"/>
                          <a:cs typeface="Times New Roman" charset="0"/>
                        </a:rPr>
                        <a:t>37,829</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12539">
                <a:tc>
                  <a:txBody>
                    <a:bodyPr/>
                    <a:lstStyle/>
                    <a:p>
                      <a:pPr marL="0" marR="0" algn="ctr">
                        <a:spcBef>
                          <a:spcPts val="0"/>
                        </a:spcBef>
                        <a:spcAft>
                          <a:spcPts val="0"/>
                        </a:spcAft>
                      </a:pPr>
                      <a:r>
                        <a:rPr lang="en-US" sz="1500">
                          <a:effectLst/>
                          <a:latin typeface="Times New Roman" charset="0"/>
                          <a:ea typeface="ＭＳ 明朝" charset="-128"/>
                          <a:cs typeface="Times New Roman" charset="0"/>
                        </a:rPr>
                        <a:t>Community</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Blacksburg events</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2011-2012</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500">
                          <a:effectLst/>
                          <a:latin typeface="Times New Roman" charset="0"/>
                          <a:ea typeface="ＭＳ 明朝" charset="-128"/>
                          <a:cs typeface="Times New Roman" charset="0"/>
                        </a:rPr>
                        <a:t>Blacksburg VA, USA</a:t>
                      </a:r>
                      <a:endParaRPr lang="en-US" sz="150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500" dirty="0">
                          <a:effectLst/>
                          <a:latin typeface="Times New Roman" charset="0"/>
                          <a:ea typeface="ＭＳ 明朝" charset="-128"/>
                          <a:cs typeface="Times New Roman" charset="0"/>
                        </a:rPr>
                        <a:t>16,024</a:t>
                      </a:r>
                      <a:endParaRPr lang="en-US" sz="1500" dirty="0">
                        <a:effectLst/>
                        <a:latin typeface="Cambria" charset="0"/>
                        <a:ea typeface="ＭＳ 明朝" charset="-128"/>
                        <a:cs typeface="Times New Roman"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31797880"/>
              </p:ext>
            </p:extLst>
          </p:nvPr>
        </p:nvGraphicFramePr>
        <p:xfrm>
          <a:off x="457200" y="152400"/>
          <a:ext cx="8229600" cy="1143000"/>
        </p:xfrm>
        <a:graphic>
          <a:graphicData uri="http://schemas.openxmlformats.org/presentationml/2006/ole">
            <mc:AlternateContent xmlns:mc="http://schemas.openxmlformats.org/markup-compatibility/2006">
              <mc:Choice xmlns:v="urn:schemas-microsoft-com:vml" Requires="v">
                <p:oleObj spid="_x0000_s581642" name="Document" r:id="rId3" imgW="5486400" imgH="762000" progId="Word.Document.12">
                  <p:embed/>
                </p:oleObj>
              </mc:Choice>
              <mc:Fallback>
                <p:oleObj name="Document" r:id="rId3" imgW="5486400" imgH="762000" progId="Word.Document.12">
                  <p:embed/>
                  <p:pic>
                    <p:nvPicPr>
                      <p:cNvPr id="3" name="Object 2"/>
                      <p:cNvPicPr/>
                      <p:nvPr/>
                    </p:nvPicPr>
                    <p:blipFill>
                      <a:blip r:embed="rId4"/>
                      <a:stretch>
                        <a:fillRect/>
                      </a:stretch>
                    </p:blipFill>
                    <p:spPr>
                      <a:xfrm>
                        <a:off x="457200" y="152400"/>
                        <a:ext cx="8229600" cy="1143000"/>
                      </a:xfrm>
                      <a:prstGeom prst="rect">
                        <a:avLst/>
                      </a:prstGeom>
                    </p:spPr>
                  </p:pic>
                </p:oleObj>
              </mc:Fallback>
            </mc:AlternateContent>
          </a:graphicData>
        </a:graphic>
      </p:graphicFrame>
    </p:spTree>
    <p:extLst>
      <p:ext uri="{BB962C8B-B14F-4D97-AF65-F5344CB8AC3E}">
        <p14:creationId xmlns:p14="http://schemas.microsoft.com/office/powerpoint/2010/main" val="1798321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11760034"/>
              </p:ext>
            </p:extLst>
          </p:nvPr>
        </p:nvGraphicFramePr>
        <p:xfrm>
          <a:off x="303068" y="2069350"/>
          <a:ext cx="8761342" cy="4331450"/>
        </p:xfrm>
        <a:graphic>
          <a:graphicData uri="http://schemas.openxmlformats.org/presentationml/2006/ole">
            <mc:AlternateContent xmlns:mc="http://schemas.openxmlformats.org/markup-compatibility/2006">
              <mc:Choice xmlns:v="urn:schemas-microsoft-com:vml" Requires="v">
                <p:oleObj spid="_x0000_s579599" name="Document" r:id="rId4" imgW="5651500" imgH="2794000" progId="Word.Document.12">
                  <p:embed/>
                </p:oleObj>
              </mc:Choice>
              <mc:Fallback>
                <p:oleObj name="Document" r:id="rId4" imgW="5651500" imgH="2794000" progId="Word.Document.12">
                  <p:embed/>
                  <p:pic>
                    <p:nvPicPr>
                      <p:cNvPr id="3" name="Object 2"/>
                      <p:cNvPicPr/>
                      <p:nvPr/>
                    </p:nvPicPr>
                    <p:blipFill>
                      <a:blip r:embed="rId5"/>
                      <a:stretch>
                        <a:fillRect/>
                      </a:stretch>
                    </p:blipFill>
                    <p:spPr>
                      <a:xfrm>
                        <a:off x="303068" y="2069350"/>
                        <a:ext cx="8761342" cy="4331450"/>
                      </a:xfrm>
                      <a:prstGeom prst="rect">
                        <a:avLst/>
                      </a:prstGeom>
                    </p:spPr>
                  </p:pic>
                </p:oleObj>
              </mc:Fallback>
            </mc:AlternateContent>
          </a:graphicData>
        </a:graphic>
      </p:graphicFrame>
      <p:sp>
        <p:nvSpPr>
          <p:cNvPr id="6" name="TextBox 5"/>
          <p:cNvSpPr txBox="1"/>
          <p:nvPr/>
        </p:nvSpPr>
        <p:spPr>
          <a:xfrm>
            <a:off x="482600" y="1862144"/>
            <a:ext cx="3467942" cy="369332"/>
          </a:xfrm>
          <a:prstGeom prst="rect">
            <a:avLst/>
          </a:prstGeom>
          <a:noFill/>
        </p:spPr>
        <p:txBody>
          <a:bodyPr wrap="none" rtlCol="0">
            <a:spAutoFit/>
          </a:bodyPr>
          <a:lstStyle/>
          <a:p>
            <a:r>
              <a:rPr lang="en-US" b="1" dirty="0"/>
              <a:t>Course Structure: Scaffolding</a:t>
            </a:r>
          </a:p>
        </p:txBody>
      </p:sp>
      <p:sp>
        <p:nvSpPr>
          <p:cNvPr id="7" name="Title 6">
            <a:extLst>
              <a:ext uri="{FF2B5EF4-FFF2-40B4-BE49-F238E27FC236}">
                <a16:creationId xmlns:a16="http://schemas.microsoft.com/office/drawing/2014/main" id="{FBCCBE45-1E63-9C4C-9882-A7842704B4C1}"/>
              </a:ext>
            </a:extLst>
          </p:cNvPr>
          <p:cNvSpPr>
            <a:spLocks noGrp="1"/>
          </p:cNvSpPr>
          <p:nvPr>
            <p:ph type="title"/>
          </p:nvPr>
        </p:nvSpPr>
        <p:spPr>
          <a:xfrm>
            <a:off x="76200" y="274638"/>
            <a:ext cx="8991600" cy="1143000"/>
          </a:xfrm>
        </p:spPr>
        <p:txBody>
          <a:bodyPr/>
          <a:lstStyle/>
          <a:p>
            <a:r>
              <a:rPr lang="en-US" sz="4000" b="1" dirty="0">
                <a:solidFill>
                  <a:srgbClr val="292934"/>
                </a:solidFill>
              </a:rPr>
              <a:t>CS 4984: Computational Linguistics</a:t>
            </a:r>
            <a:endParaRPr lang="en-US" sz="4000" dirty="0"/>
          </a:p>
        </p:txBody>
      </p:sp>
    </p:spTree>
    <p:extLst>
      <p:ext uri="{BB962C8B-B14F-4D97-AF65-F5344CB8AC3E}">
        <p14:creationId xmlns:p14="http://schemas.microsoft.com/office/powerpoint/2010/main" val="1010383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b="1" dirty="0">
                <a:solidFill>
                  <a:srgbClr val="292934"/>
                </a:solidFill>
              </a:rPr>
              <a:t>CS 4984: Computational Linguistics</a:t>
            </a:r>
          </a:p>
        </p:txBody>
      </p:sp>
      <p:sp>
        <p:nvSpPr>
          <p:cNvPr id="5" name="TextBox 4"/>
          <p:cNvSpPr txBox="1"/>
          <p:nvPr/>
        </p:nvSpPr>
        <p:spPr>
          <a:xfrm>
            <a:off x="533400" y="1600200"/>
            <a:ext cx="1236374" cy="369332"/>
          </a:xfrm>
          <a:prstGeom prst="rect">
            <a:avLst/>
          </a:prstGeom>
          <a:noFill/>
        </p:spPr>
        <p:txBody>
          <a:bodyPr wrap="none" rtlCol="0">
            <a:spAutoFit/>
          </a:bodyPr>
          <a:lstStyle/>
          <a:p>
            <a:r>
              <a:rPr lang="en-US" b="1" dirty="0"/>
              <a:t>Concepts</a:t>
            </a:r>
          </a:p>
        </p:txBody>
      </p:sp>
      <p:sp>
        <p:nvSpPr>
          <p:cNvPr id="7" name="TextBox 6"/>
          <p:cNvSpPr txBox="1"/>
          <p:nvPr/>
        </p:nvSpPr>
        <p:spPr>
          <a:xfrm>
            <a:off x="525174" y="4873076"/>
            <a:ext cx="1655321" cy="369332"/>
          </a:xfrm>
          <a:prstGeom prst="rect">
            <a:avLst/>
          </a:prstGeom>
          <a:noFill/>
        </p:spPr>
        <p:txBody>
          <a:bodyPr wrap="none" rtlCol="0">
            <a:spAutoFit/>
          </a:bodyPr>
          <a:lstStyle/>
          <a:p>
            <a:r>
              <a:rPr lang="en-US" b="1" dirty="0"/>
              <a:t>Technologies</a:t>
            </a:r>
          </a:p>
        </p:txBody>
      </p:sp>
      <p:sp>
        <p:nvSpPr>
          <p:cNvPr id="8" name="TextBox 7"/>
          <p:cNvSpPr txBox="1"/>
          <p:nvPr/>
        </p:nvSpPr>
        <p:spPr>
          <a:xfrm>
            <a:off x="685800" y="1981200"/>
            <a:ext cx="8839200" cy="3416320"/>
          </a:xfrm>
          <a:prstGeom prst="rect">
            <a:avLst/>
          </a:prstGeom>
          <a:noFill/>
        </p:spPr>
        <p:txBody>
          <a:bodyPr wrap="square" rtlCol="0">
            <a:spAutoFit/>
          </a:bodyPr>
          <a:lstStyle/>
          <a:p>
            <a:pPr marL="285750" indent="-285750">
              <a:buFont typeface="Arial"/>
              <a:buChar char="•"/>
            </a:pPr>
            <a:r>
              <a:rPr lang="en-US" dirty="0"/>
              <a:t>Linguistics concepts: morphology, semantics, inflection, </a:t>
            </a:r>
            <a:r>
              <a:rPr lang="en-US" dirty="0" err="1"/>
              <a:t>meronymy</a:t>
            </a:r>
            <a:r>
              <a:rPr lang="en-US" dirty="0"/>
              <a:t>, </a:t>
            </a:r>
            <a:r>
              <a:rPr lang="en-US" dirty="0" err="1"/>
              <a:t>hypernymy</a:t>
            </a:r>
            <a:endParaRPr lang="en-US" dirty="0"/>
          </a:p>
          <a:p>
            <a:pPr marL="285750" indent="-285750">
              <a:buFont typeface="Arial"/>
              <a:buChar char="•"/>
            </a:pPr>
            <a:r>
              <a:rPr lang="en-US" dirty="0"/>
              <a:t>Tokenization, stemming, lemmatization</a:t>
            </a:r>
          </a:p>
          <a:p>
            <a:pPr marL="285750" indent="-285750">
              <a:buFont typeface="Arial"/>
              <a:buChar char="•"/>
            </a:pPr>
            <a:r>
              <a:rPr lang="en-US" dirty="0"/>
              <a:t>Word sense disambiguation</a:t>
            </a:r>
          </a:p>
          <a:p>
            <a:pPr marL="285750" indent="-285750">
              <a:buFont typeface="Arial"/>
              <a:buChar char="•"/>
            </a:pPr>
            <a:r>
              <a:rPr lang="en-US" dirty="0"/>
              <a:t>Part of Speech tagging, deep parsing</a:t>
            </a:r>
          </a:p>
          <a:p>
            <a:pPr marL="285750" indent="-285750">
              <a:buFont typeface="Arial"/>
              <a:buChar char="•"/>
            </a:pPr>
            <a:r>
              <a:rPr lang="en-US" dirty="0"/>
              <a:t>Named Entity Recognition, Topic Allocation</a:t>
            </a:r>
          </a:p>
          <a:p>
            <a:pPr marL="285750" indent="-285750">
              <a:buFont typeface="Arial"/>
              <a:buChar char="•"/>
            </a:pPr>
            <a:r>
              <a:rPr lang="en-US" dirty="0"/>
              <a:t>Information extraction</a:t>
            </a:r>
          </a:p>
          <a:p>
            <a:pPr marL="285750" indent="-285750">
              <a:buFont typeface="Arial"/>
              <a:buChar char="•"/>
            </a:pPr>
            <a:r>
              <a:rPr lang="en-US" dirty="0"/>
              <a:t>Natural language generation</a:t>
            </a:r>
          </a:p>
          <a:p>
            <a:pPr marL="285750" indent="-285750">
              <a:buFont typeface="Arial"/>
              <a:buChar char="•"/>
            </a:pPr>
            <a:r>
              <a:rPr lang="en-US" dirty="0"/>
              <a:t>Machine learning:  clustering, classification</a:t>
            </a: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sp>
        <p:nvSpPr>
          <p:cNvPr id="9" name="TextBox 8"/>
          <p:cNvSpPr txBox="1"/>
          <p:nvPr/>
        </p:nvSpPr>
        <p:spPr>
          <a:xfrm>
            <a:off x="656494" y="5177876"/>
            <a:ext cx="7230205" cy="1477328"/>
          </a:xfrm>
          <a:prstGeom prst="rect">
            <a:avLst/>
          </a:prstGeom>
          <a:noFill/>
        </p:spPr>
        <p:txBody>
          <a:bodyPr wrap="square" rtlCol="0">
            <a:spAutoFit/>
          </a:bodyPr>
          <a:lstStyle/>
          <a:p>
            <a:pPr marL="285750" indent="-285750">
              <a:buFont typeface="Arial"/>
              <a:buChar char="•"/>
            </a:pPr>
            <a:r>
              <a:rPr lang="en-US" dirty="0"/>
              <a:t>Python, Natural Language Tool Kit (NLTK)</a:t>
            </a:r>
          </a:p>
          <a:p>
            <a:pPr marL="285750" indent="-285750">
              <a:buFont typeface="Arial"/>
              <a:buChar char="•"/>
            </a:pPr>
            <a:r>
              <a:rPr lang="en-US" dirty="0"/>
              <a:t>Natural Language Processing tools:  Stanford NER, </a:t>
            </a:r>
            <a:r>
              <a:rPr lang="en-US" dirty="0" err="1"/>
              <a:t>OpenNLP</a:t>
            </a:r>
            <a:endParaRPr lang="en-US" dirty="0"/>
          </a:p>
          <a:p>
            <a:pPr marL="285750" indent="-285750">
              <a:buFont typeface="Arial"/>
              <a:buChar char="•"/>
            </a:pPr>
            <a:r>
              <a:rPr lang="en-US" dirty="0" err="1"/>
              <a:t>Hadoop</a:t>
            </a:r>
            <a:r>
              <a:rPr lang="en-US" dirty="0"/>
              <a:t> Streaming</a:t>
            </a:r>
          </a:p>
          <a:p>
            <a:pPr marL="285750" indent="-285750">
              <a:buFont typeface="Arial"/>
              <a:buChar char="•"/>
            </a:pPr>
            <a:r>
              <a:rPr lang="en-US" dirty="0"/>
              <a:t>HDFS </a:t>
            </a:r>
          </a:p>
          <a:p>
            <a:endParaRPr lang="en-US" dirty="0"/>
          </a:p>
        </p:txBody>
      </p:sp>
    </p:spTree>
    <p:extLst>
      <p:ext uri="{BB962C8B-B14F-4D97-AF65-F5344CB8AC3E}">
        <p14:creationId xmlns:p14="http://schemas.microsoft.com/office/powerpoint/2010/main" val="2785560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37" y="76200"/>
            <a:ext cx="7886700" cy="994172"/>
          </a:xfrm>
        </p:spPr>
        <p:txBody>
          <a:bodyPr>
            <a:noAutofit/>
          </a:bodyPr>
          <a:lstStyle/>
          <a:p>
            <a:pPr algn="l"/>
            <a:r>
              <a:rPr lang="en-US" sz="4000" dirty="0"/>
              <a:t>Archiving and Analyzing using </a:t>
            </a:r>
            <a:br>
              <a:rPr lang="en-US" sz="4000" dirty="0"/>
            </a:br>
            <a:r>
              <a:rPr lang="en-US" sz="4000" dirty="0" err="1"/>
              <a:t>Bigdata</a:t>
            </a:r>
            <a:r>
              <a:rPr lang="en-US" sz="4000" dirty="0"/>
              <a:t> Hadoop cluster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6" r="346"/>
          <a:stretch/>
        </p:blipFill>
        <p:spPr>
          <a:xfrm>
            <a:off x="5403825" y="1056610"/>
            <a:ext cx="3615242" cy="4802630"/>
          </a:xfrm>
          <a:prstGeom prst="rect">
            <a:avLst/>
          </a:prstGeom>
        </p:spPr>
      </p:pic>
      <p:sp>
        <p:nvSpPr>
          <p:cNvPr id="8" name="Content Placeholder 2"/>
          <p:cNvSpPr>
            <a:spLocks noGrp="1"/>
          </p:cNvSpPr>
          <p:nvPr>
            <p:ph idx="1"/>
          </p:nvPr>
        </p:nvSpPr>
        <p:spPr>
          <a:xfrm>
            <a:off x="457200" y="1447800"/>
            <a:ext cx="4267200" cy="4648199"/>
          </a:xfrm>
        </p:spPr>
        <p:txBody>
          <a:bodyPr>
            <a:normAutofit fontScale="77500" lnSpcReduction="20000"/>
          </a:bodyPr>
          <a:lstStyle/>
          <a:p>
            <a:r>
              <a:rPr lang="en-US" dirty="0"/>
              <a:t>Using Desktop PCs</a:t>
            </a:r>
          </a:p>
          <a:p>
            <a:pPr lvl="1"/>
            <a:r>
              <a:rPr lang="en-US" dirty="0"/>
              <a:t># of Nodes: 20 + 1 (</a:t>
            </a:r>
            <a:r>
              <a:rPr lang="en-US" dirty="0" err="1"/>
              <a:t>Solr</a:t>
            </a:r>
            <a:r>
              <a:rPr lang="en-US" dirty="0"/>
              <a:t>)</a:t>
            </a:r>
          </a:p>
          <a:p>
            <a:pPr lvl="1"/>
            <a:r>
              <a:rPr lang="en-US" dirty="0"/>
              <a:t>CPU: Intel i5 Haswell Quad core 3.3Ghz * 20, + Xeon 8C</a:t>
            </a:r>
          </a:p>
          <a:p>
            <a:pPr lvl="1"/>
            <a:r>
              <a:rPr lang="en-US" dirty="0"/>
              <a:t>RAM: 704 GB </a:t>
            </a:r>
            <a:r>
              <a:rPr lang="en-US" sz="1575" dirty="0"/>
              <a:t>(20 * 32 + 64)</a:t>
            </a:r>
            <a:endParaRPr lang="en-US" dirty="0"/>
          </a:p>
          <a:p>
            <a:pPr lvl="1"/>
            <a:r>
              <a:rPr lang="en-US" dirty="0"/>
              <a:t>HDD: 149 TB </a:t>
            </a:r>
            <a:r>
              <a:rPr lang="en-US" sz="1575" dirty="0"/>
              <a:t>(20 * 7 + 9)</a:t>
            </a:r>
            <a:endParaRPr lang="en-US" sz="1425" dirty="0"/>
          </a:p>
          <a:p>
            <a:pPr lvl="1"/>
            <a:r>
              <a:rPr lang="en-US" dirty="0"/>
              <a:t>Backup: 32TB, 8.3TB NAS</a:t>
            </a:r>
          </a:p>
          <a:p>
            <a:r>
              <a:rPr lang="en-US" dirty="0"/>
              <a:t>Servers</a:t>
            </a:r>
          </a:p>
          <a:p>
            <a:pPr lvl="1"/>
            <a:r>
              <a:rPr lang="en-US" dirty="0"/>
              <a:t>Tweet collecting</a:t>
            </a:r>
          </a:p>
          <a:p>
            <a:pPr lvl="1"/>
            <a:r>
              <a:rPr lang="en-US" dirty="0"/>
              <a:t>Web crawling</a:t>
            </a:r>
          </a:p>
          <a:p>
            <a:pPr lvl="1"/>
            <a:r>
              <a:rPr lang="en-US" dirty="0"/>
              <a:t>Geocoding</a:t>
            </a:r>
          </a:p>
          <a:p>
            <a:pPr lvl="1"/>
            <a:r>
              <a:rPr lang="en-US" dirty="0"/>
              <a:t>Search (</a:t>
            </a:r>
            <a:r>
              <a:rPr lang="en-US" dirty="0" err="1"/>
              <a:t>Solr</a:t>
            </a:r>
            <a:r>
              <a:rPr lang="en-US" dirty="0"/>
              <a:t>)</a:t>
            </a:r>
          </a:p>
        </p:txBody>
      </p:sp>
    </p:spTree>
    <p:extLst>
      <p:ext uri="{BB962C8B-B14F-4D97-AF65-F5344CB8AC3E}">
        <p14:creationId xmlns:p14="http://schemas.microsoft.com/office/powerpoint/2010/main" val="3334659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 y="0"/>
            <a:ext cx="9136566" cy="990600"/>
          </a:xfrm>
        </p:spPr>
        <p:txBody>
          <a:bodyPr>
            <a:normAutofit/>
          </a:bodyPr>
          <a:lstStyle/>
          <a:p>
            <a:r>
              <a:rPr lang="en-US" sz="4000" b="1" dirty="0">
                <a:solidFill>
                  <a:srgbClr val="292934"/>
                </a:solidFill>
              </a:rPr>
              <a:t>CS 4984: Computational Linguistics</a:t>
            </a:r>
          </a:p>
        </p:txBody>
      </p:sp>
      <p:graphicFrame>
        <p:nvGraphicFramePr>
          <p:cNvPr id="5" name="Object 4"/>
          <p:cNvGraphicFramePr>
            <a:graphicFrameLocks noChangeAspect="1"/>
          </p:cNvGraphicFramePr>
          <p:nvPr>
            <p:extLst/>
          </p:nvPr>
        </p:nvGraphicFramePr>
        <p:xfrm>
          <a:off x="1150112" y="1470285"/>
          <a:ext cx="7034936" cy="5367514"/>
        </p:xfrm>
        <a:graphic>
          <a:graphicData uri="http://schemas.openxmlformats.org/presentationml/2006/ole">
            <mc:AlternateContent xmlns:mc="http://schemas.openxmlformats.org/markup-compatibility/2006">
              <mc:Choice xmlns:v="urn:schemas-microsoft-com:vml" Requires="v">
                <p:oleObj spid="_x0000_s580623" name="Document" r:id="rId4" imgW="5626100" imgH="4292600" progId="Word.Document.12">
                  <p:embed/>
                </p:oleObj>
              </mc:Choice>
              <mc:Fallback>
                <p:oleObj name="Document" r:id="rId4" imgW="5626100" imgH="4292600" progId="Word.Document.12">
                  <p:embed/>
                  <p:pic>
                    <p:nvPicPr>
                      <p:cNvPr id="5" name="Object 4"/>
                      <p:cNvPicPr/>
                      <p:nvPr/>
                    </p:nvPicPr>
                    <p:blipFill>
                      <a:blip r:embed="rId5"/>
                      <a:stretch>
                        <a:fillRect/>
                      </a:stretch>
                    </p:blipFill>
                    <p:spPr>
                      <a:xfrm>
                        <a:off x="1150112" y="1470285"/>
                        <a:ext cx="7034936" cy="5367514"/>
                      </a:xfrm>
                      <a:prstGeom prst="rect">
                        <a:avLst/>
                      </a:prstGeom>
                    </p:spPr>
                  </p:pic>
                </p:oleObj>
              </mc:Fallback>
            </mc:AlternateContent>
          </a:graphicData>
        </a:graphic>
      </p:graphicFrame>
    </p:spTree>
    <p:extLst>
      <p:ext uri="{BB962C8B-B14F-4D97-AF65-F5344CB8AC3E}">
        <p14:creationId xmlns:p14="http://schemas.microsoft.com/office/powerpoint/2010/main" val="2920441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4" y="-16727"/>
            <a:ext cx="9112405" cy="736600"/>
          </a:xfrm>
        </p:spPr>
        <p:txBody>
          <a:bodyPr>
            <a:normAutofit/>
          </a:bodyPr>
          <a:lstStyle/>
          <a:p>
            <a:r>
              <a:rPr lang="en-US" sz="4000" b="1" dirty="0">
                <a:solidFill>
                  <a:srgbClr val="292934"/>
                </a:solidFill>
              </a:rPr>
              <a:t>CS 4984: Computational Linguistics</a:t>
            </a:r>
          </a:p>
        </p:txBody>
      </p:sp>
      <p:pic>
        <p:nvPicPr>
          <p:cNvPr id="5" name="Picture 4"/>
          <p:cNvPicPr>
            <a:picLocks noChangeAspect="1"/>
          </p:cNvPicPr>
          <p:nvPr/>
        </p:nvPicPr>
        <p:blipFill>
          <a:blip r:embed="rId3"/>
          <a:stretch>
            <a:fillRect/>
          </a:stretch>
        </p:blipFill>
        <p:spPr>
          <a:xfrm>
            <a:off x="482600" y="1879600"/>
            <a:ext cx="7859771" cy="4802465"/>
          </a:xfrm>
          <a:prstGeom prst="rect">
            <a:avLst/>
          </a:prstGeom>
        </p:spPr>
      </p:pic>
      <p:sp>
        <p:nvSpPr>
          <p:cNvPr id="7" name="TextBox 6"/>
          <p:cNvSpPr txBox="1"/>
          <p:nvPr/>
        </p:nvSpPr>
        <p:spPr>
          <a:xfrm>
            <a:off x="482600" y="1263134"/>
            <a:ext cx="5063681" cy="369332"/>
          </a:xfrm>
          <a:prstGeom prst="rect">
            <a:avLst/>
          </a:prstGeom>
          <a:noFill/>
        </p:spPr>
        <p:txBody>
          <a:bodyPr wrap="none" rtlCol="0">
            <a:spAutoFit/>
          </a:bodyPr>
          <a:lstStyle/>
          <a:p>
            <a:r>
              <a:rPr lang="en-US" b="1" dirty="0" err="1"/>
              <a:t>VTechWorks</a:t>
            </a:r>
            <a:r>
              <a:rPr lang="en-US" dirty="0"/>
              <a:t> (http://</a:t>
            </a:r>
            <a:r>
              <a:rPr lang="en-US" dirty="0" err="1"/>
              <a:t>www.vtechworks.lib.vt.edu</a:t>
            </a:r>
            <a:r>
              <a:rPr lang="en-US" dirty="0"/>
              <a:t>)</a:t>
            </a:r>
          </a:p>
        </p:txBody>
      </p:sp>
    </p:spTree>
    <p:extLst>
      <p:ext uri="{BB962C8B-B14F-4D97-AF65-F5344CB8AC3E}">
        <p14:creationId xmlns:p14="http://schemas.microsoft.com/office/powerpoint/2010/main" val="1111829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3AF1-C096-3C49-9B4A-C42F8763654C}"/>
              </a:ext>
            </a:extLst>
          </p:cNvPr>
          <p:cNvSpPr>
            <a:spLocks noGrp="1"/>
          </p:cNvSpPr>
          <p:nvPr>
            <p:ph type="title"/>
          </p:nvPr>
        </p:nvSpPr>
        <p:spPr>
          <a:xfrm>
            <a:off x="457200" y="0"/>
            <a:ext cx="8229600" cy="838200"/>
          </a:xfrm>
        </p:spPr>
        <p:txBody>
          <a:bodyPr/>
          <a:lstStyle/>
          <a:p>
            <a:r>
              <a:rPr lang="en-US" dirty="0" err="1">
                <a:hlinkClick r:id="rId2"/>
              </a:rPr>
              <a:t>VTechWorks</a:t>
            </a:r>
            <a:r>
              <a:rPr lang="en-US" dirty="0"/>
              <a:t> Class Collections</a:t>
            </a:r>
          </a:p>
        </p:txBody>
      </p:sp>
      <p:sp>
        <p:nvSpPr>
          <p:cNvPr id="3" name="Content Placeholder 2">
            <a:extLst>
              <a:ext uri="{FF2B5EF4-FFF2-40B4-BE49-F238E27FC236}">
                <a16:creationId xmlns:a16="http://schemas.microsoft.com/office/drawing/2014/main" id="{FAB5C228-258C-6845-9C2C-32BBD25369C3}"/>
              </a:ext>
            </a:extLst>
          </p:cNvPr>
          <p:cNvSpPr>
            <a:spLocks noGrp="1"/>
          </p:cNvSpPr>
          <p:nvPr>
            <p:ph idx="1"/>
          </p:nvPr>
        </p:nvSpPr>
        <p:spPr>
          <a:xfrm>
            <a:off x="152400" y="1371600"/>
            <a:ext cx="8991600" cy="5334000"/>
          </a:xfrm>
        </p:spPr>
        <p:txBody>
          <a:bodyPr/>
          <a:lstStyle/>
          <a:p>
            <a:pPr>
              <a:spcBef>
                <a:spcPts val="1800"/>
              </a:spcBef>
            </a:pPr>
            <a:r>
              <a:rPr lang="en-US" dirty="0">
                <a:hlinkClick r:id="rId3"/>
              </a:rPr>
              <a:t>CS4984 Computational Linguistics (2014) and CS4984/5984 Big Data Text Summarization (2018)</a:t>
            </a:r>
            <a:r>
              <a:rPr lang="en-US" dirty="0"/>
              <a:t> (21)</a:t>
            </a:r>
          </a:p>
          <a:p>
            <a:pPr>
              <a:spcBef>
                <a:spcPts val="1800"/>
              </a:spcBef>
            </a:pPr>
            <a:r>
              <a:rPr lang="en-US" dirty="0">
                <a:hlinkClick r:id="rId4"/>
              </a:rPr>
              <a:t>CS4624 Multimedia/Hypertext/Information Access (recent years, since early 1990s)</a:t>
            </a:r>
            <a:r>
              <a:rPr lang="en-US" dirty="0"/>
              <a:t> (130)</a:t>
            </a:r>
          </a:p>
          <a:p>
            <a:pPr>
              <a:spcBef>
                <a:spcPts val="1800"/>
              </a:spcBef>
            </a:pPr>
            <a:r>
              <a:rPr lang="en-US" dirty="0">
                <a:hlinkClick r:id="rId5"/>
              </a:rPr>
              <a:t>CS5604 Information Retrieval (recent years, since 1983)</a:t>
            </a:r>
            <a:r>
              <a:rPr lang="en-US" dirty="0"/>
              <a:t> (35)</a:t>
            </a:r>
          </a:p>
          <a:p>
            <a:pPr>
              <a:spcBef>
                <a:spcPts val="1800"/>
              </a:spcBef>
            </a:pPr>
            <a:r>
              <a:rPr lang="en-US" dirty="0">
                <a:hlinkClick r:id="rId6"/>
              </a:rPr>
              <a:t>CS6604 Digital Libraries (recent years, since 1990s)</a:t>
            </a:r>
            <a:r>
              <a:rPr lang="en-US" dirty="0"/>
              <a:t> (12)</a:t>
            </a:r>
            <a:endParaRPr lang="en-US" sz="1200" dirty="0"/>
          </a:p>
        </p:txBody>
      </p:sp>
      <p:sp>
        <p:nvSpPr>
          <p:cNvPr id="4" name="Slide Number Placeholder 3">
            <a:extLst>
              <a:ext uri="{FF2B5EF4-FFF2-40B4-BE49-F238E27FC236}">
                <a16:creationId xmlns:a16="http://schemas.microsoft.com/office/drawing/2014/main" id="{B5359650-CF38-9343-BEF6-53A656CA3265}"/>
              </a:ext>
            </a:extLst>
          </p:cNvPr>
          <p:cNvSpPr>
            <a:spLocks noGrp="1"/>
          </p:cNvSpPr>
          <p:nvPr>
            <p:ph type="sldNum" sz="quarter" idx="12"/>
          </p:nvPr>
        </p:nvSpPr>
        <p:spPr/>
        <p:txBody>
          <a:bodyPr/>
          <a:lstStyle/>
          <a:p>
            <a:pPr>
              <a:defRPr/>
            </a:pPr>
            <a:fld id="{65564D9D-38AD-4D32-A802-7F9E5541B4AC}" type="slidenum">
              <a:rPr lang="en-US" smtClean="0"/>
              <a:pPr>
                <a:defRPr/>
              </a:pPr>
              <a:t>5</a:t>
            </a:fld>
            <a:endParaRPr lang="en-US" dirty="0"/>
          </a:p>
        </p:txBody>
      </p:sp>
    </p:spTree>
    <p:extLst>
      <p:ext uri="{BB962C8B-B14F-4D97-AF65-F5344CB8AC3E}">
        <p14:creationId xmlns:p14="http://schemas.microsoft.com/office/powerpoint/2010/main" val="1760924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4" y="0"/>
            <a:ext cx="9125415" cy="990600"/>
          </a:xfrm>
        </p:spPr>
        <p:txBody>
          <a:bodyPr>
            <a:normAutofit/>
          </a:bodyPr>
          <a:lstStyle/>
          <a:p>
            <a:r>
              <a:rPr lang="en-US" sz="4000" b="1" dirty="0">
                <a:solidFill>
                  <a:srgbClr val="292934"/>
                </a:solidFill>
              </a:rPr>
              <a:t>CS 4984: Computational Linguistics</a:t>
            </a:r>
          </a:p>
        </p:txBody>
      </p:sp>
      <p:sp>
        <p:nvSpPr>
          <p:cNvPr id="3" name="TextBox 2"/>
          <p:cNvSpPr txBox="1"/>
          <p:nvPr/>
        </p:nvSpPr>
        <p:spPr>
          <a:xfrm>
            <a:off x="457200" y="1310256"/>
            <a:ext cx="3493264" cy="369332"/>
          </a:xfrm>
          <a:prstGeom prst="rect">
            <a:avLst/>
          </a:prstGeom>
          <a:noFill/>
        </p:spPr>
        <p:txBody>
          <a:bodyPr wrap="none" rtlCol="0">
            <a:spAutoFit/>
          </a:bodyPr>
          <a:lstStyle/>
          <a:p>
            <a:r>
              <a:rPr lang="en-US" b="1" dirty="0"/>
              <a:t>Evaluation: Student Feedback</a:t>
            </a:r>
          </a:p>
        </p:txBody>
      </p:sp>
      <p:graphicFrame>
        <p:nvGraphicFramePr>
          <p:cNvPr id="6" name="Table 5"/>
          <p:cNvGraphicFramePr>
            <a:graphicFrameLocks noGrp="1"/>
          </p:cNvGraphicFramePr>
          <p:nvPr>
            <p:extLst/>
          </p:nvPr>
        </p:nvGraphicFramePr>
        <p:xfrm>
          <a:off x="584200" y="1866900"/>
          <a:ext cx="6125307" cy="2383790"/>
        </p:xfrm>
        <a:graphic>
          <a:graphicData uri="http://schemas.openxmlformats.org/drawingml/2006/table">
            <a:tbl>
              <a:tblPr firstRow="1" bandRow="1">
                <a:tableStyleId>{616DA210-FB5B-4158-B5E0-FEB733F419BA}</a:tableStyleId>
              </a:tblPr>
              <a:tblGrid>
                <a:gridCol w="4287715">
                  <a:extLst>
                    <a:ext uri="{9D8B030D-6E8A-4147-A177-3AD203B41FA5}">
                      <a16:colId xmlns:a16="http://schemas.microsoft.com/office/drawing/2014/main" val="20000"/>
                    </a:ext>
                  </a:extLst>
                </a:gridCol>
                <a:gridCol w="1837592">
                  <a:extLst>
                    <a:ext uri="{9D8B030D-6E8A-4147-A177-3AD203B41FA5}">
                      <a16:colId xmlns:a16="http://schemas.microsoft.com/office/drawing/2014/main" val="20001"/>
                    </a:ext>
                  </a:extLst>
                </a:gridCol>
              </a:tblGrid>
              <a:tr h="463550">
                <a:tc>
                  <a:txBody>
                    <a:bodyPr/>
                    <a:lstStyle/>
                    <a:p>
                      <a:r>
                        <a:rPr lang="en-US" dirty="0"/>
                        <a:t>Question</a:t>
                      </a:r>
                    </a:p>
                  </a:txBody>
                  <a:tcPr/>
                </a:tc>
                <a:tc>
                  <a:txBody>
                    <a:bodyPr/>
                    <a:lstStyle/>
                    <a:p>
                      <a:r>
                        <a:rPr lang="en-US" dirty="0"/>
                        <a:t>%agree</a:t>
                      </a:r>
                    </a:p>
                  </a:txBody>
                  <a:tcPr/>
                </a:tc>
                <a:extLst>
                  <a:ext uri="{0D108BD9-81ED-4DB2-BD59-A6C34878D82A}">
                    <a16:rowId xmlns:a16="http://schemas.microsoft.com/office/drawing/2014/main" val="10000"/>
                  </a:ext>
                </a:extLst>
              </a:tr>
              <a:tr h="463550">
                <a:tc>
                  <a:txBody>
                    <a:bodyPr/>
                    <a:lstStyle/>
                    <a:p>
                      <a:r>
                        <a:rPr lang="en-US" dirty="0"/>
                        <a:t>I have a deeper understanding of the subject matter</a:t>
                      </a:r>
                    </a:p>
                  </a:txBody>
                  <a:tcPr/>
                </a:tc>
                <a:tc>
                  <a:txBody>
                    <a:bodyPr/>
                    <a:lstStyle/>
                    <a:p>
                      <a:r>
                        <a:rPr lang="en-US" dirty="0"/>
                        <a:t>75</a:t>
                      </a:r>
                    </a:p>
                  </a:txBody>
                  <a:tcPr/>
                </a:tc>
                <a:extLst>
                  <a:ext uri="{0D108BD9-81ED-4DB2-BD59-A6C34878D82A}">
                    <a16:rowId xmlns:a16="http://schemas.microsoft.com/office/drawing/2014/main" val="10001"/>
                  </a:ext>
                </a:extLst>
              </a:tr>
              <a:tr h="463550">
                <a:tc>
                  <a:txBody>
                    <a:bodyPr/>
                    <a:lstStyle/>
                    <a:p>
                      <a:r>
                        <a:rPr lang="en-US" dirty="0"/>
                        <a:t>My interest in the subject matter was stimulated by this course</a:t>
                      </a:r>
                    </a:p>
                  </a:txBody>
                  <a:tcPr/>
                </a:tc>
                <a:tc>
                  <a:txBody>
                    <a:bodyPr/>
                    <a:lstStyle/>
                    <a:p>
                      <a:r>
                        <a:rPr lang="en-US" dirty="0"/>
                        <a:t>88</a:t>
                      </a:r>
                    </a:p>
                  </a:txBody>
                  <a:tcPr/>
                </a:tc>
                <a:extLst>
                  <a:ext uri="{0D108BD9-81ED-4DB2-BD59-A6C34878D82A}">
                    <a16:rowId xmlns:a16="http://schemas.microsoft.com/office/drawing/2014/main" val="10002"/>
                  </a:ext>
                </a:extLst>
              </a:tr>
              <a:tr h="463550">
                <a:tc>
                  <a:txBody>
                    <a:bodyPr/>
                    <a:lstStyle/>
                    <a:p>
                      <a:r>
                        <a:rPr lang="en-US" dirty="0"/>
                        <a:t>Overall, the instructor's teaching was effective</a:t>
                      </a:r>
                    </a:p>
                  </a:txBody>
                  <a:tcPr/>
                </a:tc>
                <a:tc>
                  <a:txBody>
                    <a:bodyPr/>
                    <a:lstStyle/>
                    <a:p>
                      <a:r>
                        <a:rPr lang="en-US" dirty="0"/>
                        <a:t>88</a:t>
                      </a: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203200" y="4381501"/>
            <a:ext cx="8737600" cy="1754327"/>
          </a:xfrm>
          <a:prstGeom prst="rect">
            <a:avLst/>
          </a:prstGeom>
          <a:noFill/>
        </p:spPr>
        <p:txBody>
          <a:bodyPr wrap="square" rtlCol="0">
            <a:spAutoFit/>
          </a:bodyPr>
          <a:lstStyle/>
          <a:p>
            <a:r>
              <a:rPr lang="en-US" sz="1400" dirty="0">
                <a:solidFill>
                  <a:srgbClr val="000000"/>
                </a:solidFill>
                <a:latin typeface="Lucida Grande"/>
                <a:ea typeface="Lucida Grande"/>
                <a:cs typeface="Lucida Grande"/>
              </a:rPr>
              <a:t>“</a:t>
            </a:r>
            <a:r>
              <a:rPr lang="en-US" dirty="0">
                <a:solidFill>
                  <a:srgbClr val="000000"/>
                </a:solidFill>
                <a:latin typeface="Lucida Grande"/>
                <a:ea typeface="Lucida Grande"/>
                <a:cs typeface="Lucida Grande"/>
              </a:rPr>
              <a:t>The instructor stimulated and encouraged independent thinking and questioning. This inspired us to research and come up with our own techniques to solve problems.”</a:t>
            </a:r>
          </a:p>
          <a:p>
            <a:endParaRPr lang="en-US" dirty="0">
              <a:solidFill>
                <a:srgbClr val="000000"/>
              </a:solidFill>
              <a:latin typeface="Lucida Grande"/>
              <a:ea typeface="Lucida Grande"/>
              <a:cs typeface="Lucida Grande"/>
            </a:endParaRPr>
          </a:p>
          <a:p>
            <a:r>
              <a:rPr lang="en-US" dirty="0">
                <a:solidFill>
                  <a:srgbClr val="000000"/>
                </a:solidFill>
                <a:latin typeface="Lucida Grande"/>
                <a:ea typeface="Lucida Grande"/>
                <a:cs typeface="Lucida Grande"/>
              </a:rPr>
              <a:t>“I loved the free reign that we got to attack the problem on our own and read on our own. I think this is the best way to learn. A+”</a:t>
            </a:r>
            <a:endParaRPr lang="en-US" dirty="0"/>
          </a:p>
        </p:txBody>
      </p:sp>
    </p:spTree>
    <p:extLst>
      <p:ext uri="{BB962C8B-B14F-4D97-AF65-F5344CB8AC3E}">
        <p14:creationId xmlns:p14="http://schemas.microsoft.com/office/powerpoint/2010/main" val="2635404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p:txBody>
          <a:bodyPr/>
          <a:lstStyle/>
          <a:p>
            <a:r>
              <a:rPr lang="en-US" dirty="0"/>
              <a:t>CS4984/5984 (Fall 2018)</a:t>
            </a:r>
            <a:br>
              <a:rPr lang="en-US" dirty="0"/>
            </a:br>
            <a:r>
              <a:rPr lang="en-US" dirty="0"/>
              <a:t>Big Data Text Summarization</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51</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0" y="17526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b="0" dirty="0"/>
              <a:t>Develop the best software and processing methods to construct high quality English language summaries of the important information for a large collection.</a:t>
            </a:r>
          </a:p>
          <a:p>
            <a:pPr lvl="1">
              <a:buFont typeface="+mj-lt"/>
              <a:buAutoNum type="arabicPeriod"/>
            </a:pPr>
            <a:r>
              <a:rPr lang="en-US" sz="2400" b="0" dirty="0"/>
              <a:t>Summarize a webpage collections about a particular event, topic, or trend - related to GETAR.</a:t>
            </a:r>
          </a:p>
          <a:p>
            <a:pPr lvl="1">
              <a:buFont typeface="+mj-lt"/>
              <a:buAutoNum type="arabicPeriod"/>
            </a:pPr>
            <a:r>
              <a:rPr lang="en-US" sz="2400" b="0" dirty="0"/>
              <a:t>Summarize (using deep learning) each chapter of a thesis or dissertation (ETD).</a:t>
            </a:r>
          </a:p>
          <a:p>
            <a:r>
              <a:rPr lang="en-US" sz="2400" b="0" dirty="0"/>
              <a:t>For webpage collections, use one of the following approaches :</a:t>
            </a:r>
          </a:p>
          <a:p>
            <a:pPr marL="914400" lvl="1" indent="-457200">
              <a:buFont typeface="+mj-lt"/>
              <a:buAutoNum type="arabicPeriod"/>
            </a:pPr>
            <a:r>
              <a:rPr lang="en-US" sz="2400" b="0" dirty="0"/>
              <a:t>In sequence, build summaries using 10 (progressively more complex) methods, which allow learning of key concepts of computational linguistics / NLP.</a:t>
            </a:r>
          </a:p>
          <a:p>
            <a:pPr marL="914400" lvl="1" indent="-457200">
              <a:buFont typeface="+mj-lt"/>
              <a:buAutoNum type="arabicPeriod"/>
            </a:pPr>
            <a:r>
              <a:rPr lang="en-US" sz="2400" b="0" dirty="0"/>
              <a:t>Focus on deep learning abstractive summarization.</a:t>
            </a:r>
          </a:p>
        </p:txBody>
      </p:sp>
    </p:spTree>
    <p:extLst>
      <p:ext uri="{BB962C8B-B14F-4D97-AF65-F5344CB8AC3E}">
        <p14:creationId xmlns:p14="http://schemas.microsoft.com/office/powerpoint/2010/main" val="774079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p:txBody>
          <a:bodyPr/>
          <a:lstStyle/>
          <a:p>
            <a:r>
              <a:rPr lang="en-US" dirty="0"/>
              <a:t>CS4984/5984 (Fall 2018)</a:t>
            </a:r>
            <a:br>
              <a:rPr lang="en-US" dirty="0"/>
            </a:br>
            <a:r>
              <a:rPr lang="en-US" dirty="0"/>
              <a:t>Big Data Text Summarization</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52</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76200" y="16764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mj-lt"/>
              <a:buAutoNum type="arabicPeriod"/>
            </a:pPr>
            <a:r>
              <a:rPr lang="en-US" sz="2400" b="0" dirty="0"/>
              <a:t>A set of most frequent important words</a:t>
            </a:r>
          </a:p>
          <a:p>
            <a:pPr>
              <a:buFont typeface="+mj-lt"/>
              <a:buAutoNum type="arabicPeriod"/>
            </a:pPr>
            <a:r>
              <a:rPr lang="en-US" sz="2400" b="0" dirty="0"/>
              <a:t>A set of WordNet </a:t>
            </a:r>
            <a:r>
              <a:rPr lang="en-US" sz="2400" b="0" dirty="0" err="1"/>
              <a:t>synsets</a:t>
            </a:r>
            <a:r>
              <a:rPr lang="en-US" sz="2400" b="0" dirty="0"/>
              <a:t> that cover the words</a:t>
            </a:r>
          </a:p>
          <a:p>
            <a:pPr>
              <a:buFont typeface="+mj-lt"/>
              <a:buAutoNum type="arabicPeriod"/>
            </a:pPr>
            <a:r>
              <a:rPr lang="en-US" sz="2400" b="0" dirty="0"/>
              <a:t>A set of words constrained by POS, e.g., nouns and/or verbs</a:t>
            </a:r>
          </a:p>
          <a:p>
            <a:pPr>
              <a:buFont typeface="+mj-lt"/>
              <a:buAutoNum type="arabicPeriod"/>
            </a:pPr>
            <a:r>
              <a:rPr lang="en-US" sz="2400" b="0" dirty="0"/>
              <a:t>A set of words/word stems that are discriminating features (that also are helpful in a classifier for the relevant webpages)</a:t>
            </a:r>
          </a:p>
          <a:p>
            <a:pPr>
              <a:buFont typeface="+mj-lt"/>
              <a:buAutoNum type="arabicPeriod"/>
            </a:pPr>
            <a:r>
              <a:rPr lang="en-US" sz="2400" b="0" dirty="0"/>
              <a:t>A set of frequent &amp; important named entities</a:t>
            </a:r>
          </a:p>
          <a:p>
            <a:pPr>
              <a:buFont typeface="+mj-lt"/>
              <a:buAutoNum type="arabicPeriod"/>
            </a:pPr>
            <a:r>
              <a:rPr lang="en-US" sz="2400" b="0" dirty="0"/>
              <a:t>A set of important topics, e.g., identified using LDA</a:t>
            </a:r>
          </a:p>
          <a:p>
            <a:pPr>
              <a:buFont typeface="+mj-lt"/>
              <a:buAutoNum type="arabicPeriod"/>
            </a:pPr>
            <a:r>
              <a:rPr lang="en-US" sz="2400" b="0" dirty="0"/>
              <a:t>An extractive summary, as a set of important sentences, e.g., identified by clustering</a:t>
            </a:r>
          </a:p>
          <a:p>
            <a:pPr>
              <a:buFont typeface="+mj-lt"/>
              <a:buAutoNum type="arabicPeriod"/>
            </a:pPr>
            <a:r>
              <a:rPr lang="en-US" sz="2400" b="0" dirty="0"/>
              <a:t>A set of values for each slot matching collection semantics</a:t>
            </a:r>
          </a:p>
          <a:p>
            <a:pPr>
              <a:buFont typeface="+mj-lt"/>
              <a:buAutoNum type="arabicPeriod"/>
            </a:pPr>
            <a:r>
              <a:rPr lang="en-US" sz="2400" b="0" dirty="0"/>
              <a:t>A readable summary explaining the slots &amp; values</a:t>
            </a:r>
          </a:p>
          <a:p>
            <a:pPr>
              <a:buFont typeface="+mj-lt"/>
              <a:buAutoNum type="arabicPeriod"/>
            </a:pPr>
            <a:r>
              <a:rPr lang="en-US" sz="2400" b="0" dirty="0"/>
              <a:t>A readable abstractive summary, e.g., from deep learning</a:t>
            </a:r>
          </a:p>
        </p:txBody>
      </p:sp>
    </p:spTree>
    <p:extLst>
      <p:ext uri="{BB962C8B-B14F-4D97-AF65-F5344CB8AC3E}">
        <p14:creationId xmlns:p14="http://schemas.microsoft.com/office/powerpoint/2010/main" val="1562385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a:xfrm>
            <a:off x="304800" y="274638"/>
            <a:ext cx="8534400" cy="1143000"/>
          </a:xfrm>
        </p:spPr>
        <p:txBody>
          <a:bodyPr/>
          <a:lstStyle/>
          <a:p>
            <a:r>
              <a:rPr lang="en-US" dirty="0"/>
              <a:t>BDTS Gold Standard Summaries</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53</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76200" y="16764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000" dirty="0"/>
              <a:t>Tips for Writing Summaries</a:t>
            </a:r>
            <a:br>
              <a:rPr lang="en-US" sz="2000" dirty="0"/>
            </a:br>
            <a:endParaRPr lang="en-US" sz="2000" b="0" dirty="0"/>
          </a:p>
          <a:p>
            <a:r>
              <a:rPr lang="en-US" sz="2000" b="0" dirty="0"/>
              <a:t>Select and include what is most informative and interesting.</a:t>
            </a:r>
          </a:p>
          <a:p>
            <a:r>
              <a:rPr lang="en-US" sz="2000" b="0" dirty="0"/>
              <a:t>Generalize to include key concepts, as well as supporting specifics.</a:t>
            </a:r>
          </a:p>
          <a:p>
            <a:r>
              <a:rPr lang="en-US" sz="2000" b="0" dirty="0"/>
              <a:t>Extract and include interesting specifics, like names, locations, dates, dollar values, numbers or percentages. Estimates or rounded values are fine.</a:t>
            </a:r>
          </a:p>
          <a:p>
            <a:r>
              <a:rPr lang="en-US" sz="2000" b="0" dirty="0"/>
              <a:t>Organize the summary before finalizing, using a hierarchical outline.</a:t>
            </a:r>
          </a:p>
          <a:p>
            <a:r>
              <a:rPr lang="en-US" sz="2000" b="0" dirty="0"/>
              <a:t>Make sure there is a coherent logical flow throughout.</a:t>
            </a:r>
          </a:p>
          <a:p>
            <a:r>
              <a:rPr lang="en-US" sz="2000" b="0" dirty="0"/>
              <a:t>Use the same tense throughout, typically either present or past tense.</a:t>
            </a:r>
          </a:p>
          <a:p>
            <a:r>
              <a:rPr lang="en-US" sz="2000" b="0" dirty="0"/>
              <a:t>Use the same person throughout, typically third person.</a:t>
            </a:r>
          </a:p>
          <a:p>
            <a:r>
              <a:rPr lang="en-US" sz="2000" b="0" dirty="0"/>
              <a:t>Don't plagiarize; use your own words, or have a quote with attribution.</a:t>
            </a:r>
          </a:p>
          <a:p>
            <a:r>
              <a:rPr lang="en-US" sz="2000" b="0" dirty="0"/>
              <a:t>Look at online resources on writing a good summary</a:t>
            </a:r>
          </a:p>
        </p:txBody>
      </p:sp>
    </p:spTree>
    <p:extLst>
      <p:ext uri="{BB962C8B-B14F-4D97-AF65-F5344CB8AC3E}">
        <p14:creationId xmlns:p14="http://schemas.microsoft.com/office/powerpoint/2010/main" val="4093581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95F9-8734-0C46-833C-AA4BF0EEFF04}"/>
              </a:ext>
            </a:extLst>
          </p:cNvPr>
          <p:cNvSpPr>
            <a:spLocks noGrp="1"/>
          </p:cNvSpPr>
          <p:nvPr>
            <p:ph type="title"/>
          </p:nvPr>
        </p:nvSpPr>
        <p:spPr>
          <a:xfrm>
            <a:off x="457200" y="0"/>
            <a:ext cx="8229600" cy="715962"/>
          </a:xfrm>
        </p:spPr>
        <p:txBody>
          <a:bodyPr/>
          <a:lstStyle/>
          <a:p>
            <a:r>
              <a:rPr lang="en-US" dirty="0"/>
              <a:t>BDTS Collections</a:t>
            </a:r>
          </a:p>
        </p:txBody>
      </p:sp>
      <p:sp>
        <p:nvSpPr>
          <p:cNvPr id="3" name="Slide Number Placeholder 2">
            <a:extLst>
              <a:ext uri="{FF2B5EF4-FFF2-40B4-BE49-F238E27FC236}">
                <a16:creationId xmlns:a16="http://schemas.microsoft.com/office/drawing/2014/main" id="{F7C78E53-72C0-CA4A-BC41-076F0EB7DC81}"/>
              </a:ext>
            </a:extLst>
          </p:cNvPr>
          <p:cNvSpPr>
            <a:spLocks noGrp="1"/>
          </p:cNvSpPr>
          <p:nvPr>
            <p:ph type="sldNum" sz="quarter" idx="12"/>
          </p:nvPr>
        </p:nvSpPr>
        <p:spPr/>
        <p:txBody>
          <a:bodyPr/>
          <a:lstStyle/>
          <a:p>
            <a:pPr>
              <a:defRPr/>
            </a:pPr>
            <a:fld id="{DC01ABF9-E654-43E8-BD98-865D43B194DA}" type="slidenum">
              <a:rPr lang="en-US" smtClean="0"/>
              <a:pPr>
                <a:defRPr/>
              </a:pPr>
              <a:t>54</a:t>
            </a:fld>
            <a:endParaRPr lang="en-US"/>
          </a:p>
        </p:txBody>
      </p:sp>
      <p:graphicFrame>
        <p:nvGraphicFramePr>
          <p:cNvPr id="11" name="Table 10">
            <a:extLst>
              <a:ext uri="{FF2B5EF4-FFF2-40B4-BE49-F238E27FC236}">
                <a16:creationId xmlns:a16="http://schemas.microsoft.com/office/drawing/2014/main" id="{629EA972-E811-A846-89EE-C37BD4298458}"/>
              </a:ext>
            </a:extLst>
          </p:cNvPr>
          <p:cNvGraphicFramePr>
            <a:graphicFrameLocks noGrp="1"/>
          </p:cNvGraphicFramePr>
          <p:nvPr>
            <p:extLst>
              <p:ext uri="{D42A27DB-BD31-4B8C-83A1-F6EECF244321}">
                <p14:modId xmlns:p14="http://schemas.microsoft.com/office/powerpoint/2010/main" val="209817771"/>
              </p:ext>
            </p:extLst>
          </p:nvPr>
        </p:nvGraphicFramePr>
        <p:xfrm>
          <a:off x="838200" y="914400"/>
          <a:ext cx="7467600" cy="5791202"/>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1827288886"/>
                    </a:ext>
                  </a:extLst>
                </a:gridCol>
                <a:gridCol w="3733800">
                  <a:extLst>
                    <a:ext uri="{9D8B030D-6E8A-4147-A177-3AD203B41FA5}">
                      <a16:colId xmlns:a16="http://schemas.microsoft.com/office/drawing/2014/main" val="2154800286"/>
                    </a:ext>
                  </a:extLst>
                </a:gridCol>
                <a:gridCol w="2133600">
                  <a:extLst>
                    <a:ext uri="{9D8B030D-6E8A-4147-A177-3AD203B41FA5}">
                      <a16:colId xmlns:a16="http://schemas.microsoft.com/office/drawing/2014/main" val="3732156938"/>
                    </a:ext>
                  </a:extLst>
                </a:gridCol>
              </a:tblGrid>
              <a:tr h="502126">
                <a:tc>
                  <a:txBody>
                    <a:bodyPr/>
                    <a:lstStyle/>
                    <a:p>
                      <a:pPr marL="0" marR="0">
                        <a:spcBef>
                          <a:spcPts val="0"/>
                        </a:spcBef>
                        <a:spcAft>
                          <a:spcPts val="0"/>
                        </a:spcAft>
                      </a:pPr>
                      <a:r>
                        <a:rPr lang="en-US" sz="2400">
                          <a:effectLst/>
                        </a:rPr>
                        <a:t># in team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Collection Name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of records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2891030"/>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Harvey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12789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2228773"/>
                  </a:ext>
                </a:extLst>
              </a:tr>
              <a:tr h="401702">
                <a:tc>
                  <a:txBody>
                    <a:bodyPr/>
                    <a:lstStyle/>
                    <a:p>
                      <a:pPr marL="0" marR="0">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Matthew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12004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9912628"/>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Attack Westminster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12063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5127834"/>
                  </a:ext>
                </a:extLst>
              </a:tr>
              <a:tr h="468652">
                <a:tc>
                  <a:txBody>
                    <a:bodyPr/>
                    <a:lstStyle/>
                    <a:p>
                      <a:pPr marL="0" marR="0">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Earthquake NewZealand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11856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7304064"/>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Shooting Douglas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10108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6649979"/>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NeverAgain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12355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5416765"/>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NoDAPL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12323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5658666"/>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Irma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153054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2741961"/>
                  </a:ext>
                </a:extLst>
              </a:tr>
              <a:tr h="401702">
                <a:tc>
                  <a:txBody>
                    <a:bodyPr/>
                    <a:lstStyle/>
                    <a:p>
                      <a:pPr marL="0" marR="0">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Shooting Santa Fe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13892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5222506"/>
                  </a:ext>
                </a:extLst>
              </a:tr>
              <a:tr h="401702">
                <a:tc>
                  <a:txBody>
                    <a:bodyPr/>
                    <a:lstStyle/>
                    <a:p>
                      <a:pPr marL="0" marR="0">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Hurricane Florence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11375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4626129"/>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Facebook Breach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10829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6296659"/>
                  </a:ext>
                </a:extLst>
              </a:tr>
              <a:tr h="401702">
                <a:tc>
                  <a:txBody>
                    <a:bodyPr/>
                    <a:lstStyle/>
                    <a:p>
                      <a:pPr marL="0" marR="0">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Shooting Maryland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12373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4340171"/>
                  </a:ext>
                </a:extLst>
              </a:tr>
              <a:tr h="401702">
                <a:tc>
                  <a:txBody>
                    <a:bodyPr/>
                    <a:lstStyle/>
                    <a:p>
                      <a:pPr marL="0" marR="0">
                        <a:spcBef>
                          <a:spcPts val="0"/>
                        </a:spcBef>
                        <a:spcAft>
                          <a:spcPts val="0"/>
                        </a:spcAft>
                      </a:pPr>
                      <a:r>
                        <a:rPr lang="en-US" sz="2400">
                          <a:effectLst/>
                        </a:rPr>
                        <a:t>4,5,6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VT ETDs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30K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3076723"/>
                  </a:ext>
                </a:extLst>
              </a:tr>
            </a:tbl>
          </a:graphicData>
        </a:graphic>
      </p:graphicFrame>
    </p:spTree>
    <p:extLst>
      <p:ext uri="{BB962C8B-B14F-4D97-AF65-F5344CB8AC3E}">
        <p14:creationId xmlns:p14="http://schemas.microsoft.com/office/powerpoint/2010/main" val="3150399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0EC5-DFFF-084B-93AA-7A073FB2EFE9}"/>
              </a:ext>
            </a:extLst>
          </p:cNvPr>
          <p:cNvSpPr>
            <a:spLocks noGrp="1"/>
          </p:cNvSpPr>
          <p:nvPr>
            <p:ph type="title"/>
          </p:nvPr>
        </p:nvSpPr>
        <p:spPr/>
        <p:txBody>
          <a:bodyPr/>
          <a:lstStyle/>
          <a:p>
            <a:r>
              <a:rPr lang="en-US" dirty="0"/>
              <a:t>Questions? Comments?</a:t>
            </a:r>
          </a:p>
        </p:txBody>
      </p:sp>
      <p:sp>
        <p:nvSpPr>
          <p:cNvPr id="4" name="Content Placeholder 3">
            <a:extLst>
              <a:ext uri="{FF2B5EF4-FFF2-40B4-BE49-F238E27FC236}">
                <a16:creationId xmlns:a16="http://schemas.microsoft.com/office/drawing/2014/main" id="{0C3B77D3-B4F2-BA46-82DD-331E26C5DF99}"/>
              </a:ext>
            </a:extLst>
          </p:cNvPr>
          <p:cNvSpPr>
            <a:spLocks noGrp="1"/>
          </p:cNvSpPr>
          <p:nvPr>
            <p:ph sz="half" idx="2"/>
          </p:nvPr>
        </p:nvSpPr>
        <p:spPr>
          <a:xfrm>
            <a:off x="495300" y="1905000"/>
            <a:ext cx="8153400" cy="3951288"/>
          </a:xfrm>
        </p:spPr>
        <p:txBody>
          <a:bodyPr/>
          <a:lstStyle/>
          <a:p>
            <a:pPr marL="0" indent="0">
              <a:buNone/>
            </a:pPr>
            <a:r>
              <a:rPr lang="en-US" sz="2800" dirty="0"/>
              <a:t>Problem-Based Learning !!</a:t>
            </a:r>
          </a:p>
          <a:p>
            <a:pPr marL="0" indent="0">
              <a:buNone/>
            </a:pPr>
            <a:endParaRPr lang="en-US" sz="2800" dirty="0"/>
          </a:p>
          <a:p>
            <a:pPr marL="0" indent="0">
              <a:buNone/>
            </a:pPr>
            <a:r>
              <a:rPr lang="en-US" sz="2800" dirty="0"/>
              <a:t>Collaboration?</a:t>
            </a:r>
          </a:p>
          <a:p>
            <a:pPr marL="0" indent="0">
              <a:buNone/>
            </a:pPr>
            <a:endParaRPr lang="en-US" sz="2800" dirty="0"/>
          </a:p>
          <a:p>
            <a:pPr marL="0" indent="0">
              <a:buNone/>
            </a:pPr>
            <a:r>
              <a:rPr lang="en-US" sz="2800" dirty="0"/>
              <a:t>Feel free to contact: </a:t>
            </a:r>
            <a:r>
              <a:rPr lang="en-US" sz="2800" dirty="0" err="1"/>
              <a:t>fox@vt.edu</a:t>
            </a:r>
            <a:endParaRPr lang="en-US" sz="2800" dirty="0"/>
          </a:p>
          <a:p>
            <a:pPr marL="0" indent="0">
              <a:buNone/>
            </a:pPr>
            <a:endParaRPr lang="en-US" sz="2800" dirty="0"/>
          </a:p>
          <a:p>
            <a:pPr marL="0" indent="0">
              <a:buNone/>
            </a:pPr>
            <a:r>
              <a:rPr lang="en-US" sz="2800" dirty="0"/>
              <a:t>Homepage: http://</a:t>
            </a:r>
            <a:r>
              <a:rPr lang="en-US" sz="2800" dirty="0" err="1"/>
              <a:t>fox.cs.vt.edu</a:t>
            </a:r>
            <a:endParaRPr lang="en-US" sz="2800" dirty="0"/>
          </a:p>
          <a:p>
            <a:pPr marL="0" indent="0">
              <a:buNone/>
            </a:pPr>
            <a:endParaRPr lang="en-US" sz="2800" dirty="0"/>
          </a:p>
          <a:p>
            <a:pPr marL="0" indent="0">
              <a:buNone/>
            </a:pPr>
            <a:r>
              <a:rPr lang="en-US" sz="2800" dirty="0"/>
              <a:t>See slides from http://</a:t>
            </a:r>
            <a:r>
              <a:rPr lang="en-US" sz="2800" dirty="0" err="1"/>
              <a:t>fox.cs.vt.edu</a:t>
            </a:r>
            <a:r>
              <a:rPr lang="en-US" sz="2800" dirty="0"/>
              <a:t>/talks/2019</a:t>
            </a:r>
          </a:p>
          <a:p>
            <a:pPr marL="0" indent="0">
              <a:buNone/>
            </a:pPr>
            <a:endParaRPr lang="en-US" dirty="0"/>
          </a:p>
        </p:txBody>
      </p:sp>
      <p:sp>
        <p:nvSpPr>
          <p:cNvPr id="7" name="Slide Number Placeholder 6">
            <a:extLst>
              <a:ext uri="{FF2B5EF4-FFF2-40B4-BE49-F238E27FC236}">
                <a16:creationId xmlns:a16="http://schemas.microsoft.com/office/drawing/2014/main" id="{976448F5-D8BD-8845-9A8B-6FC4A96E50A9}"/>
              </a:ext>
            </a:extLst>
          </p:cNvPr>
          <p:cNvSpPr>
            <a:spLocks noGrp="1"/>
          </p:cNvSpPr>
          <p:nvPr>
            <p:ph type="sldNum" sz="quarter" idx="12"/>
          </p:nvPr>
        </p:nvSpPr>
        <p:spPr/>
        <p:txBody>
          <a:bodyPr/>
          <a:lstStyle/>
          <a:p>
            <a:pPr>
              <a:defRPr/>
            </a:pPr>
            <a:fld id="{367813B4-C5C8-42A2-8CD1-1F37B06AA264}" type="slidenum">
              <a:rPr lang="en-US" smtClean="0"/>
              <a:pPr>
                <a:defRPr/>
              </a:pPr>
              <a:t>55</a:t>
            </a:fld>
            <a:endParaRPr lang="en-US"/>
          </a:p>
        </p:txBody>
      </p:sp>
    </p:spTree>
    <p:extLst>
      <p:ext uri="{BB962C8B-B14F-4D97-AF65-F5344CB8AC3E}">
        <p14:creationId xmlns:p14="http://schemas.microsoft.com/office/powerpoint/2010/main" val="374235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18B6-1187-CF43-BA56-026E8E9816BE}"/>
              </a:ext>
            </a:extLst>
          </p:cNvPr>
          <p:cNvSpPr>
            <a:spLocks noGrp="1"/>
          </p:cNvSpPr>
          <p:nvPr>
            <p:ph type="title"/>
          </p:nvPr>
        </p:nvSpPr>
        <p:spPr>
          <a:xfrm>
            <a:off x="457200" y="0"/>
            <a:ext cx="8229600" cy="1417638"/>
          </a:xfrm>
        </p:spPr>
        <p:txBody>
          <a:bodyPr/>
          <a:lstStyle/>
          <a:p>
            <a:r>
              <a:rPr lang="en-US" dirty="0"/>
              <a:t>Integrating</a:t>
            </a:r>
          </a:p>
        </p:txBody>
      </p:sp>
      <p:sp>
        <p:nvSpPr>
          <p:cNvPr id="3" name="Content Placeholder 2">
            <a:extLst>
              <a:ext uri="{FF2B5EF4-FFF2-40B4-BE49-F238E27FC236}">
                <a16:creationId xmlns:a16="http://schemas.microsoft.com/office/drawing/2014/main" id="{6E42D08B-99A1-8D44-9FF0-F0E2051F18ED}"/>
              </a:ext>
            </a:extLst>
          </p:cNvPr>
          <p:cNvSpPr>
            <a:spLocks noGrp="1"/>
          </p:cNvSpPr>
          <p:nvPr>
            <p:ph idx="1"/>
          </p:nvPr>
        </p:nvSpPr>
        <p:spPr>
          <a:xfrm>
            <a:off x="457200" y="1447800"/>
            <a:ext cx="8229600" cy="4525963"/>
          </a:xfrm>
        </p:spPr>
        <p:txBody>
          <a:bodyPr/>
          <a:lstStyle/>
          <a:p>
            <a:r>
              <a:rPr lang="en-US" dirty="0"/>
              <a:t>Research &amp; Education</a:t>
            </a:r>
          </a:p>
          <a:p>
            <a:pPr lvl="1"/>
            <a:r>
              <a:rPr lang="en-US" dirty="0"/>
              <a:t>Funded Projects &amp; Student Research</a:t>
            </a:r>
          </a:p>
          <a:p>
            <a:pPr lvl="1"/>
            <a:r>
              <a:rPr lang="en-US" dirty="0"/>
              <a:t>Classes, MS Projects, Theses, Dissertations</a:t>
            </a:r>
          </a:p>
          <a:p>
            <a:r>
              <a:rPr lang="en-US" dirty="0"/>
              <a:t>Digital Libraries &amp; Archives</a:t>
            </a:r>
          </a:p>
          <a:p>
            <a:pPr lvl="1"/>
            <a:r>
              <a:rPr lang="en-US" dirty="0"/>
              <a:t>Collecting</a:t>
            </a:r>
          </a:p>
          <a:p>
            <a:pPr lvl="1"/>
            <a:r>
              <a:rPr lang="en-US" dirty="0"/>
              <a:t>Services</a:t>
            </a:r>
          </a:p>
          <a:p>
            <a:pPr lvl="1"/>
            <a:r>
              <a:rPr lang="en-US" dirty="0"/>
              <a:t>Adding Value, Preserving, Internet Archive</a:t>
            </a:r>
          </a:p>
          <a:p>
            <a:r>
              <a:rPr lang="en-US" dirty="0"/>
              <a:t>Events &amp; Trends</a:t>
            </a:r>
          </a:p>
          <a:p>
            <a:pPr lvl="1"/>
            <a:r>
              <a:rPr lang="en-US" dirty="0"/>
              <a:t>Simple Events, Complex Events</a:t>
            </a:r>
          </a:p>
          <a:p>
            <a:pPr lvl="1"/>
            <a:r>
              <a:rPr lang="en-US" dirty="0"/>
              <a:t>End of Millennium through Present</a:t>
            </a:r>
          </a:p>
        </p:txBody>
      </p:sp>
      <p:sp>
        <p:nvSpPr>
          <p:cNvPr id="4" name="Slide Number Placeholder 3">
            <a:extLst>
              <a:ext uri="{FF2B5EF4-FFF2-40B4-BE49-F238E27FC236}">
                <a16:creationId xmlns:a16="http://schemas.microsoft.com/office/drawing/2014/main" id="{5E7E2849-DE0F-D64E-9284-8468B06776B7}"/>
              </a:ext>
            </a:extLst>
          </p:cNvPr>
          <p:cNvSpPr>
            <a:spLocks noGrp="1"/>
          </p:cNvSpPr>
          <p:nvPr>
            <p:ph type="sldNum" sz="quarter" idx="12"/>
          </p:nvPr>
        </p:nvSpPr>
        <p:spPr/>
        <p:txBody>
          <a:bodyPr/>
          <a:lstStyle/>
          <a:p>
            <a:pPr>
              <a:defRPr/>
            </a:pPr>
            <a:fld id="{65564D9D-38AD-4D32-A802-7F9E5541B4AC}" type="slidenum">
              <a:rPr lang="en-US" smtClean="0"/>
              <a:pPr>
                <a:defRPr/>
              </a:pPr>
              <a:t>6</a:t>
            </a:fld>
            <a:endParaRPr lang="en-US"/>
          </a:p>
        </p:txBody>
      </p:sp>
    </p:spTree>
    <p:extLst>
      <p:ext uri="{BB962C8B-B14F-4D97-AF65-F5344CB8AC3E}">
        <p14:creationId xmlns:p14="http://schemas.microsoft.com/office/powerpoint/2010/main" val="9199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7</a:t>
            </a:fld>
            <a:endParaRPr lang="en-US"/>
          </a:p>
        </p:txBody>
      </p:sp>
      <p:sp>
        <p:nvSpPr>
          <p:cNvPr id="5" name="Rectangle 4"/>
          <p:cNvSpPr/>
          <p:nvPr/>
        </p:nvSpPr>
        <p:spPr>
          <a:xfrm>
            <a:off x="2133600" y="304800"/>
            <a:ext cx="501862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INFORMATION</a:t>
            </a:r>
          </a:p>
        </p:txBody>
      </p:sp>
      <p:sp>
        <p:nvSpPr>
          <p:cNvPr id="6" name="TextBox 5"/>
          <p:cNvSpPr txBox="1"/>
          <p:nvPr/>
        </p:nvSpPr>
        <p:spPr>
          <a:xfrm>
            <a:off x="4038600" y="1295400"/>
            <a:ext cx="1159843" cy="369332"/>
          </a:xfrm>
          <a:prstGeom prst="rect">
            <a:avLst/>
          </a:prstGeom>
          <a:noFill/>
        </p:spPr>
        <p:txBody>
          <a:bodyPr wrap="none" rtlCol="0">
            <a:spAutoFit/>
          </a:bodyPr>
          <a:lstStyle/>
          <a:p>
            <a:r>
              <a:rPr lang="en-US" dirty="0"/>
              <a:t>Retrieval</a:t>
            </a:r>
          </a:p>
        </p:txBody>
      </p:sp>
      <p:sp>
        <p:nvSpPr>
          <p:cNvPr id="7" name="TextBox 6"/>
          <p:cNvSpPr txBox="1"/>
          <p:nvPr/>
        </p:nvSpPr>
        <p:spPr>
          <a:xfrm>
            <a:off x="7467600" y="1295400"/>
            <a:ext cx="979755" cy="369332"/>
          </a:xfrm>
          <a:prstGeom prst="rect">
            <a:avLst/>
          </a:prstGeom>
          <a:noFill/>
        </p:spPr>
        <p:txBody>
          <a:bodyPr wrap="none" rtlCol="0">
            <a:spAutoFit/>
          </a:bodyPr>
          <a:lstStyle/>
          <a:p>
            <a:r>
              <a:rPr lang="en-US" dirty="0"/>
              <a:t>Theory</a:t>
            </a:r>
          </a:p>
        </p:txBody>
      </p:sp>
      <p:sp>
        <p:nvSpPr>
          <p:cNvPr id="8" name="TextBox 7"/>
          <p:cNvSpPr txBox="1"/>
          <p:nvPr/>
        </p:nvSpPr>
        <p:spPr>
          <a:xfrm>
            <a:off x="1066800" y="1295400"/>
            <a:ext cx="1313468" cy="369332"/>
          </a:xfrm>
          <a:prstGeom prst="rect">
            <a:avLst/>
          </a:prstGeom>
          <a:noFill/>
        </p:spPr>
        <p:txBody>
          <a:bodyPr wrap="none" rtlCol="0">
            <a:spAutoFit/>
          </a:bodyPr>
          <a:lstStyle/>
          <a:p>
            <a:r>
              <a:rPr lang="en-US" dirty="0"/>
              <a:t>Extraction</a:t>
            </a:r>
          </a:p>
        </p:txBody>
      </p:sp>
      <p:sp>
        <p:nvSpPr>
          <p:cNvPr id="9" name="TextBox 8"/>
          <p:cNvSpPr txBox="1"/>
          <p:nvPr/>
        </p:nvSpPr>
        <p:spPr>
          <a:xfrm>
            <a:off x="5105400" y="1295400"/>
            <a:ext cx="1134257" cy="369332"/>
          </a:xfrm>
          <a:prstGeom prst="rect">
            <a:avLst/>
          </a:prstGeom>
          <a:noFill/>
        </p:spPr>
        <p:txBody>
          <a:bodyPr wrap="none" rtlCol="0">
            <a:spAutoFit/>
          </a:bodyPr>
          <a:lstStyle/>
          <a:p>
            <a:r>
              <a:rPr lang="en-US" dirty="0"/>
              <a:t>Systems</a:t>
            </a:r>
          </a:p>
        </p:txBody>
      </p:sp>
      <p:sp>
        <p:nvSpPr>
          <p:cNvPr id="10" name="TextBox 9"/>
          <p:cNvSpPr txBox="1"/>
          <p:nvPr/>
        </p:nvSpPr>
        <p:spPr>
          <a:xfrm>
            <a:off x="6096000" y="1295400"/>
            <a:ext cx="1492716" cy="369332"/>
          </a:xfrm>
          <a:prstGeom prst="rect">
            <a:avLst/>
          </a:prstGeom>
          <a:noFill/>
        </p:spPr>
        <p:txBody>
          <a:bodyPr wrap="none" rtlCol="0">
            <a:spAutoFit/>
          </a:bodyPr>
          <a:lstStyle/>
          <a:p>
            <a:r>
              <a:rPr lang="en-US" dirty="0"/>
              <a:t>Technology</a:t>
            </a:r>
          </a:p>
        </p:txBody>
      </p:sp>
      <p:sp>
        <p:nvSpPr>
          <p:cNvPr id="11" name="TextBox 10"/>
          <p:cNvSpPr txBox="1"/>
          <p:nvPr/>
        </p:nvSpPr>
        <p:spPr>
          <a:xfrm>
            <a:off x="8305800" y="1295400"/>
            <a:ext cx="526832" cy="369332"/>
          </a:xfrm>
          <a:prstGeom prst="rect">
            <a:avLst/>
          </a:prstGeom>
          <a:noFill/>
        </p:spPr>
        <p:txBody>
          <a:bodyPr wrap="none" rtlCol="0">
            <a:spAutoFit/>
          </a:bodyPr>
          <a:lstStyle/>
          <a:p>
            <a:r>
              <a:rPr lang="en-US" dirty="0" err="1"/>
              <a:t>Viz</a:t>
            </a:r>
            <a:endParaRPr lang="en-US" dirty="0"/>
          </a:p>
        </p:txBody>
      </p:sp>
      <p:sp>
        <p:nvSpPr>
          <p:cNvPr id="12" name="TextBox 11"/>
          <p:cNvSpPr txBox="1"/>
          <p:nvPr/>
        </p:nvSpPr>
        <p:spPr>
          <a:xfrm>
            <a:off x="152400" y="1295400"/>
            <a:ext cx="993256" cy="369332"/>
          </a:xfrm>
          <a:prstGeom prst="rect">
            <a:avLst/>
          </a:prstGeom>
          <a:noFill/>
        </p:spPr>
        <p:txBody>
          <a:bodyPr wrap="none" rtlCol="0">
            <a:spAutoFit/>
          </a:bodyPr>
          <a:lstStyle/>
          <a:p>
            <a:r>
              <a:rPr lang="en-US" dirty="0"/>
              <a:t>Access</a:t>
            </a:r>
          </a:p>
        </p:txBody>
      </p:sp>
      <p:sp>
        <p:nvSpPr>
          <p:cNvPr id="13" name="TextBox 12"/>
          <p:cNvSpPr txBox="1"/>
          <p:nvPr/>
        </p:nvSpPr>
        <p:spPr>
          <a:xfrm>
            <a:off x="228600" y="228600"/>
            <a:ext cx="1249060" cy="369332"/>
          </a:xfrm>
          <a:prstGeom prst="rect">
            <a:avLst/>
          </a:prstGeom>
          <a:noFill/>
        </p:spPr>
        <p:txBody>
          <a:bodyPr wrap="none" rtlCol="0">
            <a:spAutoFit/>
          </a:bodyPr>
          <a:lstStyle/>
          <a:p>
            <a:r>
              <a:rPr lang="en-US" dirty="0"/>
              <a:t>Design of</a:t>
            </a:r>
          </a:p>
        </p:txBody>
      </p:sp>
      <p:sp>
        <p:nvSpPr>
          <p:cNvPr id="14" name="TextBox 13"/>
          <p:cNvSpPr txBox="1"/>
          <p:nvPr/>
        </p:nvSpPr>
        <p:spPr>
          <a:xfrm>
            <a:off x="2286000" y="1295400"/>
            <a:ext cx="1864964" cy="369332"/>
          </a:xfrm>
          <a:prstGeom prst="rect">
            <a:avLst/>
          </a:prstGeom>
          <a:noFill/>
        </p:spPr>
        <p:txBody>
          <a:bodyPr wrap="none" rtlCol="0">
            <a:spAutoFit/>
          </a:bodyPr>
          <a:lstStyle/>
          <a:p>
            <a:r>
              <a:rPr lang="en-US" dirty="0"/>
              <a:t>Representation</a:t>
            </a:r>
          </a:p>
        </p:txBody>
      </p:sp>
      <p:sp>
        <p:nvSpPr>
          <p:cNvPr id="15" name="Rectangle 14"/>
          <p:cNvSpPr/>
          <p:nvPr/>
        </p:nvSpPr>
        <p:spPr>
          <a:xfrm>
            <a:off x="228600" y="5867400"/>
            <a:ext cx="1685640"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Data</a:t>
            </a:r>
          </a:p>
        </p:txBody>
      </p:sp>
      <p:sp>
        <p:nvSpPr>
          <p:cNvPr id="16" name="Rectangle 15"/>
          <p:cNvSpPr/>
          <p:nvPr/>
        </p:nvSpPr>
        <p:spPr>
          <a:xfrm>
            <a:off x="4572000" y="5867400"/>
            <a:ext cx="3878097"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Knowledge</a:t>
            </a:r>
          </a:p>
        </p:txBody>
      </p:sp>
      <p:sp>
        <p:nvSpPr>
          <p:cNvPr id="18" name="TextBox 17"/>
          <p:cNvSpPr txBox="1"/>
          <p:nvPr/>
        </p:nvSpPr>
        <p:spPr>
          <a:xfrm>
            <a:off x="685800" y="5562600"/>
            <a:ext cx="1211126" cy="369332"/>
          </a:xfrm>
          <a:prstGeom prst="rect">
            <a:avLst/>
          </a:prstGeom>
          <a:noFill/>
        </p:spPr>
        <p:txBody>
          <a:bodyPr wrap="none" rtlCol="0">
            <a:spAutoFit/>
          </a:bodyPr>
          <a:lstStyle/>
          <a:p>
            <a:r>
              <a:rPr lang="en-US" dirty="0"/>
              <a:t>Database</a:t>
            </a:r>
          </a:p>
        </p:txBody>
      </p:sp>
      <p:sp>
        <p:nvSpPr>
          <p:cNvPr id="19" name="TextBox 18"/>
          <p:cNvSpPr txBox="1"/>
          <p:nvPr/>
        </p:nvSpPr>
        <p:spPr>
          <a:xfrm>
            <a:off x="6662649" y="5226708"/>
            <a:ext cx="415498" cy="369332"/>
          </a:xfrm>
          <a:prstGeom prst="rect">
            <a:avLst/>
          </a:prstGeom>
          <a:noFill/>
        </p:spPr>
        <p:txBody>
          <a:bodyPr wrap="none" rtlCol="0">
            <a:spAutoFit/>
          </a:bodyPr>
          <a:lstStyle/>
          <a:p>
            <a:r>
              <a:rPr lang="en-US" dirty="0"/>
              <a:t>AI</a:t>
            </a:r>
          </a:p>
        </p:txBody>
      </p:sp>
      <p:sp>
        <p:nvSpPr>
          <p:cNvPr id="21" name="Rectangle 20"/>
          <p:cNvSpPr/>
          <p:nvPr/>
        </p:nvSpPr>
        <p:spPr>
          <a:xfrm>
            <a:off x="1828800" y="2514600"/>
            <a:ext cx="1557149"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Text</a:t>
            </a:r>
          </a:p>
        </p:txBody>
      </p:sp>
      <p:sp>
        <p:nvSpPr>
          <p:cNvPr id="22" name="Rectangle 21"/>
          <p:cNvSpPr/>
          <p:nvPr/>
        </p:nvSpPr>
        <p:spPr>
          <a:xfrm>
            <a:off x="4724400" y="2514600"/>
            <a:ext cx="2146742"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WWW</a:t>
            </a:r>
          </a:p>
        </p:txBody>
      </p:sp>
      <p:sp>
        <p:nvSpPr>
          <p:cNvPr id="23" name="TextBox 22"/>
          <p:cNvSpPr txBox="1"/>
          <p:nvPr/>
        </p:nvSpPr>
        <p:spPr>
          <a:xfrm>
            <a:off x="5943600" y="3657600"/>
            <a:ext cx="1334661" cy="369332"/>
          </a:xfrm>
          <a:prstGeom prst="rect">
            <a:avLst/>
          </a:prstGeom>
          <a:noFill/>
        </p:spPr>
        <p:txBody>
          <a:bodyPr wrap="none" rtlCol="0">
            <a:spAutoFit/>
          </a:bodyPr>
          <a:lstStyle/>
          <a:p>
            <a:r>
              <a:rPr lang="en-US" dirty="0"/>
              <a:t>Webpages</a:t>
            </a:r>
          </a:p>
        </p:txBody>
      </p:sp>
      <p:sp>
        <p:nvSpPr>
          <p:cNvPr id="24" name="TextBox 23"/>
          <p:cNvSpPr txBox="1"/>
          <p:nvPr/>
        </p:nvSpPr>
        <p:spPr>
          <a:xfrm>
            <a:off x="1676400" y="4495800"/>
            <a:ext cx="928221" cy="369332"/>
          </a:xfrm>
          <a:prstGeom prst="rect">
            <a:avLst/>
          </a:prstGeom>
          <a:noFill/>
        </p:spPr>
        <p:txBody>
          <a:bodyPr wrap="none" rtlCol="0">
            <a:spAutoFit/>
          </a:bodyPr>
          <a:lstStyle/>
          <a:p>
            <a:r>
              <a:rPr lang="en-US" dirty="0"/>
              <a:t>Mining</a:t>
            </a:r>
          </a:p>
        </p:txBody>
      </p:sp>
      <p:sp>
        <p:nvSpPr>
          <p:cNvPr id="25" name="TextBox 24"/>
          <p:cNvSpPr txBox="1"/>
          <p:nvPr/>
        </p:nvSpPr>
        <p:spPr>
          <a:xfrm>
            <a:off x="3657600" y="4495800"/>
            <a:ext cx="1211014" cy="369332"/>
          </a:xfrm>
          <a:prstGeom prst="rect">
            <a:avLst/>
          </a:prstGeom>
          <a:noFill/>
        </p:spPr>
        <p:txBody>
          <a:bodyPr wrap="none" rtlCol="0">
            <a:spAutoFit/>
          </a:bodyPr>
          <a:lstStyle/>
          <a:p>
            <a:r>
              <a:rPr lang="en-US" dirty="0"/>
              <a:t>Analytics</a:t>
            </a:r>
          </a:p>
        </p:txBody>
      </p:sp>
      <p:sp>
        <p:nvSpPr>
          <p:cNvPr id="26" name="TextBox 25"/>
          <p:cNvSpPr txBox="1"/>
          <p:nvPr/>
        </p:nvSpPr>
        <p:spPr>
          <a:xfrm>
            <a:off x="5849634" y="4244646"/>
            <a:ext cx="2147080" cy="369332"/>
          </a:xfrm>
          <a:prstGeom prst="rect">
            <a:avLst/>
          </a:prstGeom>
          <a:noFill/>
        </p:spPr>
        <p:txBody>
          <a:bodyPr wrap="none" rtlCol="0">
            <a:spAutoFit/>
          </a:bodyPr>
          <a:lstStyle/>
          <a:p>
            <a:r>
              <a:rPr lang="en-US" dirty="0"/>
              <a:t>Machine Learning</a:t>
            </a:r>
          </a:p>
        </p:txBody>
      </p:sp>
      <p:sp>
        <p:nvSpPr>
          <p:cNvPr id="27" name="TextBox 26"/>
          <p:cNvSpPr txBox="1"/>
          <p:nvPr/>
        </p:nvSpPr>
        <p:spPr>
          <a:xfrm>
            <a:off x="7588716" y="5334391"/>
            <a:ext cx="1211014" cy="369332"/>
          </a:xfrm>
          <a:prstGeom prst="rect">
            <a:avLst/>
          </a:prstGeom>
          <a:noFill/>
        </p:spPr>
        <p:txBody>
          <a:bodyPr wrap="none" rtlCol="0">
            <a:spAutoFit/>
          </a:bodyPr>
          <a:lstStyle/>
          <a:p>
            <a:r>
              <a:rPr lang="en-US" dirty="0"/>
              <a:t>Statistics</a:t>
            </a:r>
          </a:p>
        </p:txBody>
      </p:sp>
      <p:sp>
        <p:nvSpPr>
          <p:cNvPr id="28" name="TextBox 27"/>
          <p:cNvSpPr txBox="1"/>
          <p:nvPr/>
        </p:nvSpPr>
        <p:spPr>
          <a:xfrm>
            <a:off x="3886200" y="5257800"/>
            <a:ext cx="642160" cy="369332"/>
          </a:xfrm>
          <a:prstGeom prst="rect">
            <a:avLst/>
          </a:prstGeom>
          <a:noFill/>
        </p:spPr>
        <p:txBody>
          <a:bodyPr wrap="none" rtlCol="0">
            <a:spAutoFit/>
          </a:bodyPr>
          <a:lstStyle/>
          <a:p>
            <a:r>
              <a:rPr lang="en-US" dirty="0"/>
              <a:t>NLP</a:t>
            </a:r>
          </a:p>
        </p:txBody>
      </p:sp>
      <p:sp>
        <p:nvSpPr>
          <p:cNvPr id="29" name="TextBox 28"/>
          <p:cNvSpPr txBox="1"/>
          <p:nvPr/>
        </p:nvSpPr>
        <p:spPr>
          <a:xfrm>
            <a:off x="2133600" y="5562600"/>
            <a:ext cx="898804" cy="369332"/>
          </a:xfrm>
          <a:prstGeom prst="rect">
            <a:avLst/>
          </a:prstGeom>
          <a:noFill/>
        </p:spPr>
        <p:txBody>
          <a:bodyPr wrap="none" rtlCol="0">
            <a:spAutoFit/>
          </a:bodyPr>
          <a:lstStyle/>
          <a:p>
            <a:r>
              <a:rPr lang="en-US" dirty="0"/>
              <a:t>Tables</a:t>
            </a:r>
          </a:p>
        </p:txBody>
      </p:sp>
      <p:sp>
        <p:nvSpPr>
          <p:cNvPr id="30" name="TextBox 29"/>
          <p:cNvSpPr txBox="1"/>
          <p:nvPr/>
        </p:nvSpPr>
        <p:spPr>
          <a:xfrm>
            <a:off x="76200" y="5029200"/>
            <a:ext cx="1287770" cy="369332"/>
          </a:xfrm>
          <a:prstGeom prst="rect">
            <a:avLst/>
          </a:prstGeom>
          <a:noFill/>
        </p:spPr>
        <p:txBody>
          <a:bodyPr wrap="none" rtlCol="0">
            <a:spAutoFit/>
          </a:bodyPr>
          <a:lstStyle/>
          <a:p>
            <a:r>
              <a:rPr lang="en-US" dirty="0"/>
              <a:t>Relational</a:t>
            </a:r>
          </a:p>
        </p:txBody>
      </p:sp>
      <p:sp>
        <p:nvSpPr>
          <p:cNvPr id="31" name="TextBox 30"/>
          <p:cNvSpPr txBox="1"/>
          <p:nvPr/>
        </p:nvSpPr>
        <p:spPr>
          <a:xfrm>
            <a:off x="228600" y="2438400"/>
            <a:ext cx="1390224" cy="369332"/>
          </a:xfrm>
          <a:prstGeom prst="rect">
            <a:avLst/>
          </a:prstGeom>
          <a:noFill/>
        </p:spPr>
        <p:txBody>
          <a:bodyPr wrap="none" rtlCol="0">
            <a:spAutoFit/>
          </a:bodyPr>
          <a:lstStyle/>
          <a:p>
            <a:r>
              <a:rPr lang="en-US" dirty="0"/>
              <a:t>Multimedia</a:t>
            </a:r>
          </a:p>
        </p:txBody>
      </p:sp>
      <p:sp>
        <p:nvSpPr>
          <p:cNvPr id="32" name="TextBox 31"/>
          <p:cNvSpPr txBox="1"/>
          <p:nvPr/>
        </p:nvSpPr>
        <p:spPr>
          <a:xfrm>
            <a:off x="304800" y="3124200"/>
            <a:ext cx="980181" cy="369332"/>
          </a:xfrm>
          <a:prstGeom prst="rect">
            <a:avLst/>
          </a:prstGeom>
          <a:noFill/>
        </p:spPr>
        <p:txBody>
          <a:bodyPr wrap="none" rtlCol="0">
            <a:spAutoFit/>
          </a:bodyPr>
          <a:lstStyle/>
          <a:p>
            <a:r>
              <a:rPr lang="en-US" dirty="0"/>
              <a:t>Images</a:t>
            </a:r>
          </a:p>
        </p:txBody>
      </p:sp>
      <p:sp>
        <p:nvSpPr>
          <p:cNvPr id="33" name="TextBox 32"/>
          <p:cNvSpPr txBox="1"/>
          <p:nvPr/>
        </p:nvSpPr>
        <p:spPr>
          <a:xfrm>
            <a:off x="304800" y="3886200"/>
            <a:ext cx="950175" cy="369332"/>
          </a:xfrm>
          <a:prstGeom prst="rect">
            <a:avLst/>
          </a:prstGeom>
          <a:noFill/>
        </p:spPr>
        <p:txBody>
          <a:bodyPr wrap="none" rtlCol="0">
            <a:spAutoFit/>
          </a:bodyPr>
          <a:lstStyle/>
          <a:p>
            <a:r>
              <a:rPr lang="en-US" dirty="0"/>
              <a:t>Videos</a:t>
            </a:r>
          </a:p>
        </p:txBody>
      </p:sp>
      <p:sp>
        <p:nvSpPr>
          <p:cNvPr id="34" name="TextBox 33"/>
          <p:cNvSpPr txBox="1"/>
          <p:nvPr/>
        </p:nvSpPr>
        <p:spPr>
          <a:xfrm>
            <a:off x="7543800" y="2362200"/>
            <a:ext cx="1506091" cy="369332"/>
          </a:xfrm>
          <a:prstGeom prst="rect">
            <a:avLst/>
          </a:prstGeom>
          <a:noFill/>
        </p:spPr>
        <p:txBody>
          <a:bodyPr wrap="none" rtlCol="0">
            <a:spAutoFit/>
          </a:bodyPr>
          <a:lstStyle/>
          <a:p>
            <a:r>
              <a:rPr lang="en-US" dirty="0"/>
              <a:t>Hypermedia</a:t>
            </a:r>
          </a:p>
        </p:txBody>
      </p:sp>
      <p:sp>
        <p:nvSpPr>
          <p:cNvPr id="35" name="TextBox 34"/>
          <p:cNvSpPr txBox="1"/>
          <p:nvPr/>
        </p:nvSpPr>
        <p:spPr>
          <a:xfrm>
            <a:off x="7467600" y="2971800"/>
            <a:ext cx="1249448" cy="369332"/>
          </a:xfrm>
          <a:prstGeom prst="rect">
            <a:avLst/>
          </a:prstGeom>
          <a:noFill/>
        </p:spPr>
        <p:txBody>
          <a:bodyPr wrap="none" rtlCol="0">
            <a:spAutoFit/>
          </a:bodyPr>
          <a:lstStyle/>
          <a:p>
            <a:r>
              <a:rPr lang="en-US" dirty="0"/>
              <a:t>Hypertext</a:t>
            </a:r>
          </a:p>
        </p:txBody>
      </p:sp>
      <p:sp>
        <p:nvSpPr>
          <p:cNvPr id="36" name="TextBox 35"/>
          <p:cNvSpPr txBox="1"/>
          <p:nvPr/>
        </p:nvSpPr>
        <p:spPr>
          <a:xfrm>
            <a:off x="7696200" y="3657600"/>
            <a:ext cx="787558" cy="369332"/>
          </a:xfrm>
          <a:prstGeom prst="rect">
            <a:avLst/>
          </a:prstGeom>
          <a:noFill/>
        </p:spPr>
        <p:txBody>
          <a:bodyPr wrap="none" rtlCol="0">
            <a:spAutoFit/>
          </a:bodyPr>
          <a:lstStyle/>
          <a:p>
            <a:r>
              <a:rPr lang="en-US" dirty="0"/>
              <a:t>Links</a:t>
            </a:r>
          </a:p>
        </p:txBody>
      </p:sp>
      <p:sp>
        <p:nvSpPr>
          <p:cNvPr id="37" name="TextBox 36"/>
          <p:cNvSpPr txBox="1"/>
          <p:nvPr/>
        </p:nvSpPr>
        <p:spPr>
          <a:xfrm>
            <a:off x="2514600" y="1981200"/>
            <a:ext cx="1928733" cy="369332"/>
          </a:xfrm>
          <a:prstGeom prst="rect">
            <a:avLst/>
          </a:prstGeom>
          <a:noFill/>
        </p:spPr>
        <p:txBody>
          <a:bodyPr wrap="none" rtlCol="0">
            <a:spAutoFit/>
          </a:bodyPr>
          <a:lstStyle/>
          <a:p>
            <a:r>
              <a:rPr lang="en-US" dirty="0"/>
              <a:t>Digital Libraries</a:t>
            </a:r>
          </a:p>
        </p:txBody>
      </p:sp>
      <p:sp>
        <p:nvSpPr>
          <p:cNvPr id="38" name="TextBox 37"/>
          <p:cNvSpPr txBox="1"/>
          <p:nvPr/>
        </p:nvSpPr>
        <p:spPr>
          <a:xfrm>
            <a:off x="4876800" y="1981200"/>
            <a:ext cx="1159843" cy="369332"/>
          </a:xfrm>
          <a:prstGeom prst="rect">
            <a:avLst/>
          </a:prstGeom>
          <a:noFill/>
        </p:spPr>
        <p:txBody>
          <a:bodyPr wrap="none" rtlCol="0">
            <a:spAutoFit/>
          </a:bodyPr>
          <a:lstStyle/>
          <a:p>
            <a:r>
              <a:rPr lang="en-US" dirty="0"/>
              <a:t>Archives</a:t>
            </a:r>
          </a:p>
        </p:txBody>
      </p:sp>
      <p:sp>
        <p:nvSpPr>
          <p:cNvPr id="39" name="TextBox 38"/>
          <p:cNvSpPr txBox="1"/>
          <p:nvPr/>
        </p:nvSpPr>
        <p:spPr>
          <a:xfrm>
            <a:off x="4419600" y="3657600"/>
            <a:ext cx="1159392" cy="369332"/>
          </a:xfrm>
          <a:prstGeom prst="rect">
            <a:avLst/>
          </a:prstGeom>
          <a:noFill/>
        </p:spPr>
        <p:txBody>
          <a:bodyPr wrap="none" rtlCol="0">
            <a:spAutoFit/>
          </a:bodyPr>
          <a:lstStyle/>
          <a:p>
            <a:r>
              <a:rPr lang="en-US" dirty="0"/>
              <a:t>Crawling</a:t>
            </a:r>
          </a:p>
        </p:txBody>
      </p:sp>
      <p:sp>
        <p:nvSpPr>
          <p:cNvPr id="40" name="TextBox 39"/>
          <p:cNvSpPr txBox="1"/>
          <p:nvPr/>
        </p:nvSpPr>
        <p:spPr>
          <a:xfrm>
            <a:off x="2286000" y="3657600"/>
            <a:ext cx="1788207" cy="369332"/>
          </a:xfrm>
          <a:prstGeom prst="rect">
            <a:avLst/>
          </a:prstGeom>
          <a:noFill/>
        </p:spPr>
        <p:txBody>
          <a:bodyPr wrap="none" rtlCol="0">
            <a:spAutoFit/>
          </a:bodyPr>
          <a:lstStyle/>
          <a:p>
            <a:r>
              <a:rPr lang="en-US" dirty="0"/>
              <a:t>Search Engine</a:t>
            </a:r>
          </a:p>
        </p:txBody>
      </p:sp>
      <p:sp>
        <p:nvSpPr>
          <p:cNvPr id="41" name="TextBox 40">
            <a:extLst>
              <a:ext uri="{FF2B5EF4-FFF2-40B4-BE49-F238E27FC236}">
                <a16:creationId xmlns:a16="http://schemas.microsoft.com/office/drawing/2014/main" id="{1C290641-8E09-9A42-88E3-7D6724C96708}"/>
              </a:ext>
            </a:extLst>
          </p:cNvPr>
          <p:cNvSpPr txBox="1"/>
          <p:nvPr/>
        </p:nvSpPr>
        <p:spPr>
          <a:xfrm>
            <a:off x="5976564" y="4736068"/>
            <a:ext cx="1787669" cy="369332"/>
          </a:xfrm>
          <a:prstGeom prst="rect">
            <a:avLst/>
          </a:prstGeom>
          <a:noFill/>
        </p:spPr>
        <p:txBody>
          <a:bodyPr wrap="none" rtlCol="0">
            <a:spAutoFit/>
          </a:bodyPr>
          <a:lstStyle/>
          <a:p>
            <a:r>
              <a:rPr lang="en-US" dirty="0"/>
              <a:t>Deep Learning</a:t>
            </a:r>
          </a:p>
        </p:txBody>
      </p:sp>
    </p:spTree>
    <p:extLst>
      <p:ext uri="{BB962C8B-B14F-4D97-AF65-F5344CB8AC3E}">
        <p14:creationId xmlns:p14="http://schemas.microsoft.com/office/powerpoint/2010/main" val="394059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8</a:t>
            </a:fld>
            <a:endParaRPr lang="en-US"/>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9</a:t>
            </a:fld>
            <a:endParaRPr lang="en-US"/>
          </a:p>
        </p:txBody>
      </p:sp>
      <p:pic>
        <p:nvPicPr>
          <p:cNvPr id="159747" name="Picture 2"/>
          <p:cNvPicPr>
            <a:picLocks noChangeAspect="1" noChangeArrowheads="1"/>
          </p:cNvPicPr>
          <p:nvPr/>
        </p:nvPicPr>
        <p:blipFill>
          <a:blip r:embed="rId3" cstate="print"/>
          <a:srcRect/>
          <a:stretch>
            <a:fillRect/>
          </a:stretch>
        </p:blipFill>
        <p:spPr bwMode="auto">
          <a:xfrm>
            <a:off x="152400" y="1066800"/>
            <a:ext cx="8991600" cy="5153025"/>
          </a:xfrm>
          <a:prstGeom prst="rect">
            <a:avLst/>
          </a:prstGeom>
          <a:noFill/>
          <a:ln w="25400">
            <a:noFill/>
            <a:miter lim="800000"/>
            <a:headEnd type="none" w="sm" len="sm"/>
            <a:tailEnd type="none" w="sm" len="sm"/>
          </a:ln>
        </p:spPr>
      </p:pic>
      <p:sp>
        <p:nvSpPr>
          <p:cNvPr id="4" name="Title 1">
            <a:extLst>
              <a:ext uri="{FF2B5EF4-FFF2-40B4-BE49-F238E27FC236}">
                <a16:creationId xmlns:a16="http://schemas.microsoft.com/office/drawing/2014/main" id="{E05833FE-3855-5B47-9849-875EEEAFBCF9}"/>
              </a:ext>
            </a:extLst>
          </p:cNvPr>
          <p:cNvSpPr txBox="1">
            <a:spLocks/>
          </p:cNvSpPr>
          <p:nvPr/>
        </p:nvSpPr>
        <p:spPr>
          <a:xfrm>
            <a:off x="457200" y="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b="0" kern="0" dirty="0"/>
              <a:t>Digital Libraries and Archives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15533</TotalTime>
  <Words>3657</Words>
  <Application>Microsoft Macintosh PowerPoint</Application>
  <PresentationFormat>On-screen Show (4:3)</PresentationFormat>
  <Paragraphs>610</Paragraphs>
  <Slides>55</Slides>
  <Notes>30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71" baseType="lpstr">
      <vt:lpstr>바탕</vt:lpstr>
      <vt:lpstr>ＭＳ 明朝</vt:lpstr>
      <vt:lpstr>宋体</vt:lpstr>
      <vt:lpstr>Arial</vt:lpstr>
      <vt:lpstr>Arial Black</vt:lpstr>
      <vt:lpstr>ArialMT</vt:lpstr>
      <vt:lpstr>Calibri</vt:lpstr>
      <vt:lpstr>Cambria</vt:lpstr>
      <vt:lpstr>Helvetica</vt:lpstr>
      <vt:lpstr>Lucida Grande</vt:lpstr>
      <vt:lpstr>Tahoma</vt:lpstr>
      <vt:lpstr>Times New Roman</vt:lpstr>
      <vt:lpstr>Wingdings</vt:lpstr>
      <vt:lpstr>Default Design</vt:lpstr>
      <vt:lpstr>Document</vt:lpstr>
      <vt:lpstr>Visio</vt:lpstr>
      <vt:lpstr>Computer Science Colloquium Old Dominion University, Norfolk, VA 18 January 2019   Integrating Research and Education Regarding Global Event and Trend Archiving  by Edward A. Fox   </vt:lpstr>
      <vt:lpstr>Acknowledgements</vt:lpstr>
      <vt:lpstr>Selected Funded Grants</vt:lpstr>
      <vt:lpstr>Theses and Dissertations</vt:lpstr>
      <vt:lpstr>VTechWorks Class Collections</vt:lpstr>
      <vt:lpstr>Integrating</vt:lpstr>
      <vt:lpstr>PowerPoint Presentation</vt:lpstr>
      <vt:lpstr>Information Life Cycle</vt:lpstr>
      <vt:lpstr>PowerPoint Presentation</vt:lpstr>
      <vt:lpstr>Informal 5S &amp; DL Definitions</vt:lpstr>
      <vt:lpstr>   Informal 5S &amp; DL Definitions    DLs are complex systems that </vt:lpstr>
      <vt:lpstr>PowerPoint Presentation</vt:lpstr>
      <vt:lpstr>PowerPoint Presentation</vt:lpstr>
      <vt:lpstr>ETANA-DL Architecture DigBase and DigKit</vt:lpstr>
      <vt:lpstr>Integrated Digital Event Archive and Library (IDEAL) stakeholders</vt:lpstr>
      <vt:lpstr>Integrated Digital Event Archiving and Library (IDEAL)</vt:lpstr>
      <vt:lpstr>Baseline Focused Crawler</vt:lpstr>
      <vt:lpstr>Event Focused Crawler</vt:lpstr>
      <vt:lpstr>Event Modeling and Representation</vt:lpstr>
      <vt:lpstr>PAKDD 2019 (Ahuja et al.) A Probabilistic Spatio-Temporal Model for Event Detection</vt:lpstr>
      <vt:lpstr>PowerPoint Presentation</vt:lpstr>
      <vt:lpstr>GETAR Architecture Global Event and Trend Archive Research</vt:lpstr>
      <vt:lpstr>Tweets: Who is involved in a WMB ?</vt:lpstr>
      <vt:lpstr>PowerPoint Presentation</vt:lpstr>
      <vt:lpstr>What Causes Water Main Breaks? Earthquakes (USGS)</vt:lpstr>
      <vt:lpstr>Features, combinations of them</vt:lpstr>
      <vt:lpstr>State Level Distribution </vt:lpstr>
      <vt:lpstr>MAP OF (THRU) HIKING TRAILS</vt:lpstr>
      <vt:lpstr>Trail Study</vt:lpstr>
      <vt:lpstr>Appalachian Trail Topics</vt:lpstr>
      <vt:lpstr>A Hybrid Model for  Role-related User Classification on Twitter </vt:lpstr>
      <vt:lpstr>Data Flow</vt:lpstr>
      <vt:lpstr>Historical Tweet URL Analysis</vt:lpstr>
      <vt:lpstr>Archiving and Analyzing  using Bigdata Hadoop cluster</vt:lpstr>
      <vt:lpstr>DL Curriculum Framework</vt:lpstr>
      <vt:lpstr>Problem-Based Learning (PBL)</vt:lpstr>
      <vt:lpstr>Problem-Based Learning (PBL) </vt:lpstr>
      <vt:lpstr>CS 5604: Information Retrieval</vt:lpstr>
      <vt:lpstr>CS 5604: Information Retrieval</vt:lpstr>
      <vt:lpstr>CS5604: Course  Structure: The Architecture </vt:lpstr>
      <vt:lpstr>CS 5604: Information Retrieval</vt:lpstr>
      <vt:lpstr>CS 5604: Information Retrieval</vt:lpstr>
      <vt:lpstr>CS 4984: Computational Linguistics</vt:lpstr>
      <vt:lpstr>PowerPoint Presentation</vt:lpstr>
      <vt:lpstr>CS 4984: Computational Linguistics</vt:lpstr>
      <vt:lpstr>CS 4984: Computational Linguistics</vt:lpstr>
      <vt:lpstr>Archiving and Analyzing using  Bigdata Hadoop cluster</vt:lpstr>
      <vt:lpstr>CS 4984: Computational Linguistics</vt:lpstr>
      <vt:lpstr>CS 4984: Computational Linguistics</vt:lpstr>
      <vt:lpstr>CS 4984: Computational Linguistics</vt:lpstr>
      <vt:lpstr>CS4984/5984 (Fall 2018) Big Data Text Summarization</vt:lpstr>
      <vt:lpstr>CS4984/5984 (Fall 2018) Big Data Text Summarization</vt:lpstr>
      <vt:lpstr>BDTS Gold Standard Summaries</vt:lpstr>
      <vt:lpstr>BDTS Collections</vt:lpstr>
      <vt:lpstr>Questions? Comments?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376</cp:revision>
  <dcterms:created xsi:type="dcterms:W3CDTF">2004-04-27T15:48:44Z</dcterms:created>
  <dcterms:modified xsi:type="dcterms:W3CDTF">2019-01-18T15:30:34Z</dcterms:modified>
</cp:coreProperties>
</file>