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notesMasterIdLst>
    <p:notesMasterId r:id="rId41"/>
  </p:notesMasterIdLst>
  <p:handoutMasterIdLst>
    <p:handoutMasterId r:id="rId42"/>
  </p:handoutMasterIdLst>
  <p:sldIdLst>
    <p:sldId id="1331" r:id="rId2"/>
    <p:sldId id="271" r:id="rId3"/>
    <p:sldId id="1230" r:id="rId4"/>
    <p:sldId id="1122" r:id="rId5"/>
    <p:sldId id="1325" r:id="rId6"/>
    <p:sldId id="1327" r:id="rId7"/>
    <p:sldId id="1320" r:id="rId8"/>
    <p:sldId id="1310" r:id="rId9"/>
    <p:sldId id="1337" r:id="rId10"/>
    <p:sldId id="1332" r:id="rId11"/>
    <p:sldId id="1235" r:id="rId12"/>
    <p:sldId id="1300" r:id="rId13"/>
    <p:sldId id="1339" r:id="rId14"/>
    <p:sldId id="1301" r:id="rId15"/>
    <p:sldId id="1333" r:id="rId16"/>
    <p:sldId id="1340" r:id="rId17"/>
    <p:sldId id="1302" r:id="rId18"/>
    <p:sldId id="1341" r:id="rId19"/>
    <p:sldId id="1334" r:id="rId20"/>
    <p:sldId id="1335" r:id="rId21"/>
    <p:sldId id="1336" r:id="rId22"/>
    <p:sldId id="1338" r:id="rId23"/>
    <p:sldId id="283" r:id="rId24"/>
    <p:sldId id="1342" r:id="rId25"/>
    <p:sldId id="1344" r:id="rId26"/>
    <p:sldId id="1343" r:id="rId27"/>
    <p:sldId id="1347" r:id="rId28"/>
    <p:sldId id="1346" r:id="rId29"/>
    <p:sldId id="1345" r:id="rId30"/>
    <p:sldId id="1348" r:id="rId31"/>
    <p:sldId id="1349" r:id="rId32"/>
    <p:sldId id="1350" r:id="rId33"/>
    <p:sldId id="1351" r:id="rId34"/>
    <p:sldId id="1352" r:id="rId35"/>
    <p:sldId id="1353" r:id="rId36"/>
    <p:sldId id="1354" r:id="rId37"/>
    <p:sldId id="1355" r:id="rId38"/>
    <p:sldId id="1356" r:id="rId39"/>
    <p:sldId id="1357" r:id="rId40"/>
  </p:sldIdLst>
  <p:sldSz cx="9144000" cy="6858000" type="screen4x3"/>
  <p:notesSz cx="9296400" cy="7010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08">
          <p15:clr>
            <a:srgbClr val="A4A3A4"/>
          </p15:clr>
        </p15:guide>
        <p15:guide id="2" pos="292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66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inimized" horzBarState="maximized">
    <p:restoredLeft sz="10269"/>
    <p:restoredTop sz="99488" autoAdjust="0"/>
  </p:normalViewPr>
  <p:slideViewPr>
    <p:cSldViewPr>
      <p:cViewPr>
        <p:scale>
          <a:sx n="84" d="100"/>
          <a:sy n="84" d="100"/>
        </p:scale>
        <p:origin x="144" y="9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163" d="100"/>
          <a:sy n="163" d="100"/>
        </p:scale>
        <p:origin x="-2848" y="-96"/>
      </p:cViewPr>
      <p:guideLst>
        <p:guide orient="horz" pos="2208"/>
        <p:guide pos="292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90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defTabSz="923925">
              <a:defRPr sz="1200" b="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68913" y="0"/>
            <a:ext cx="4027487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 b="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659563"/>
            <a:ext cx="402907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defTabSz="923925">
              <a:defRPr sz="1200" b="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8913" y="6659563"/>
            <a:ext cx="4027487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 b="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CE642D9A-9399-8548-B9BF-9A8EF7CD7E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296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90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65738" y="0"/>
            <a:ext cx="40290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95600" y="525463"/>
            <a:ext cx="3505200" cy="2628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32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0275" y="3330575"/>
            <a:ext cx="7437438" cy="315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2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657975"/>
            <a:ext cx="40290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2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5738" y="6657975"/>
            <a:ext cx="40290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827BA382-4E39-A349-A9BF-6F37CA9FB6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7163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8B8C27-9015-40D9-BAC9-F467628DCA7E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278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8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2313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9FA80EC-B878-DC49-BA14-A1B785EFFD85}" type="slidenum">
              <a:rPr lang="en-US" sz="1200" b="0">
                <a:latin typeface="Times New Roman" charset="0"/>
              </a:rPr>
              <a:pPr eaLnBrk="1" hangingPunct="1"/>
              <a:t>10</a:t>
            </a:fld>
            <a:endParaRPr lang="en-US" sz="1200" b="0">
              <a:latin typeface="Times New Roman" charset="0"/>
            </a:endParaRPr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05125" y="530225"/>
            <a:ext cx="3492500" cy="2619375"/>
          </a:xfrm>
          <a:ln w="12700" cap="flat">
            <a:solidFill>
              <a:schemeClr val="tx1"/>
            </a:solidFill>
          </a:ln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8250" y="3330575"/>
            <a:ext cx="6819900" cy="315436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3556" tIns="46778" rIns="93556" bIns="46778"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0158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9FA80EC-B878-DC49-BA14-A1B785EFFD85}" type="slidenum">
              <a:rPr lang="en-US" sz="1200" b="0">
                <a:latin typeface="Times New Roman" charset="0"/>
              </a:rPr>
              <a:pPr eaLnBrk="1" hangingPunct="1"/>
              <a:t>11</a:t>
            </a:fld>
            <a:endParaRPr lang="en-US" sz="1200" b="0">
              <a:latin typeface="Times New Roman" charset="0"/>
            </a:endParaRPr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05125" y="530225"/>
            <a:ext cx="3492500" cy="2619375"/>
          </a:xfrm>
          <a:ln w="12700" cap="flat">
            <a:solidFill>
              <a:schemeClr val="tx1"/>
            </a:solidFill>
          </a:ln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8250" y="3330575"/>
            <a:ext cx="6819900" cy="315436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3556" tIns="46778" rIns="93556" bIns="46778"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CAB36F8-6B4D-F948-AFFB-67DCBD19D99E}" type="slidenum">
              <a:rPr lang="en-US" sz="1200" b="0">
                <a:latin typeface="Times New Roman" charset="0"/>
              </a:rPr>
              <a:pPr eaLnBrk="1" hangingPunct="1"/>
              <a:t>12</a:t>
            </a:fld>
            <a:endParaRPr lang="en-US" sz="1200" b="0">
              <a:latin typeface="Times New Roman" charset="0"/>
            </a:endParaRPr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05125" y="530225"/>
            <a:ext cx="3492500" cy="2619375"/>
          </a:xfrm>
          <a:ln w="12700" cap="flat">
            <a:solidFill>
              <a:schemeClr val="tx1"/>
            </a:solidFill>
          </a:ln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8250" y="3330575"/>
            <a:ext cx="6819900" cy="315436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3556" tIns="46778" rIns="93556" bIns="46778"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E4208B7-5D61-8B47-8EE1-067A5EF5EE7A}" type="slidenum">
              <a:rPr lang="en-US" sz="1200" b="0">
                <a:latin typeface="Times New Roman" charset="0"/>
              </a:rPr>
              <a:pPr eaLnBrk="1" hangingPunct="1"/>
              <a:t>13</a:t>
            </a:fld>
            <a:endParaRPr lang="en-US" sz="1200" b="0">
              <a:latin typeface="Times New Roman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05125" y="530225"/>
            <a:ext cx="3492500" cy="2619375"/>
          </a:xfrm>
          <a:ln w="12700" cap="flat">
            <a:solidFill>
              <a:schemeClr val="tx1"/>
            </a:solidFill>
          </a:ln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8250" y="3330575"/>
            <a:ext cx="6819900" cy="315436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3556" tIns="46778" rIns="93556" bIns="46778"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30475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82DAA24-3829-734D-B719-DCDC3DE66014}" type="slidenum">
              <a:rPr lang="en-US" sz="1200" b="0">
                <a:latin typeface="Times New Roman" charset="0"/>
              </a:rPr>
              <a:pPr eaLnBrk="1" hangingPunct="1"/>
              <a:t>14</a:t>
            </a:fld>
            <a:endParaRPr lang="en-US" sz="1200" b="0">
              <a:latin typeface="Times New Roman" charset="0"/>
            </a:endParaRPr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05125" y="530225"/>
            <a:ext cx="3492500" cy="2619375"/>
          </a:xfrm>
          <a:ln w="12700" cap="flat">
            <a:solidFill>
              <a:schemeClr val="tx1"/>
            </a:solidFill>
          </a:ln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8250" y="3330575"/>
            <a:ext cx="6819900" cy="315436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3556" tIns="46778" rIns="93556" bIns="46778"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82DAA24-3829-734D-B719-DCDC3DE66014}" type="slidenum">
              <a:rPr lang="en-US" sz="1200" b="0">
                <a:latin typeface="Times New Roman" charset="0"/>
              </a:rPr>
              <a:pPr eaLnBrk="1" hangingPunct="1"/>
              <a:t>15</a:t>
            </a:fld>
            <a:endParaRPr lang="en-US" sz="1200" b="0">
              <a:latin typeface="Times New Roman" charset="0"/>
            </a:endParaRPr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05125" y="530225"/>
            <a:ext cx="3492500" cy="2619375"/>
          </a:xfrm>
          <a:ln w="12700" cap="flat">
            <a:solidFill>
              <a:schemeClr val="tx1"/>
            </a:solidFill>
          </a:ln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8250" y="3330575"/>
            <a:ext cx="6819900" cy="315436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3556" tIns="46778" rIns="93556" bIns="46778"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1250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E4208B7-5D61-8B47-8EE1-067A5EF5EE7A}" type="slidenum">
              <a:rPr lang="en-US" sz="1200" b="0">
                <a:latin typeface="Times New Roman" charset="0"/>
              </a:rPr>
              <a:pPr eaLnBrk="1" hangingPunct="1"/>
              <a:t>16</a:t>
            </a:fld>
            <a:endParaRPr lang="en-US" sz="1200" b="0">
              <a:latin typeface="Times New Roman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05125" y="530225"/>
            <a:ext cx="3492500" cy="2619375"/>
          </a:xfrm>
          <a:ln w="12700" cap="flat">
            <a:solidFill>
              <a:schemeClr val="tx1"/>
            </a:solidFill>
          </a:ln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8250" y="3330575"/>
            <a:ext cx="6819900" cy="315436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3556" tIns="46778" rIns="93556" bIns="46778"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20949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0F2DB03-E433-CF46-A8C8-7C9C781F6C86}" type="slidenum">
              <a:rPr lang="en-US" sz="1200" b="0">
                <a:latin typeface="Times New Roman" charset="0"/>
              </a:rPr>
              <a:pPr eaLnBrk="1" hangingPunct="1"/>
              <a:t>17</a:t>
            </a:fld>
            <a:endParaRPr lang="en-US" sz="1200" b="0">
              <a:latin typeface="Times New Roman" charset="0"/>
            </a:endParaRPr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05125" y="530225"/>
            <a:ext cx="3492500" cy="2619375"/>
          </a:xfrm>
          <a:ln w="12700" cap="flat">
            <a:solidFill>
              <a:schemeClr val="tx1"/>
            </a:solidFill>
          </a:ln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8250" y="3330575"/>
            <a:ext cx="6819900" cy="315436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3556" tIns="46778" rIns="93556" bIns="46778"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E4208B7-5D61-8B47-8EE1-067A5EF5EE7A}" type="slidenum">
              <a:rPr lang="en-US" sz="1200" b="0">
                <a:latin typeface="Times New Roman" charset="0"/>
              </a:rPr>
              <a:pPr eaLnBrk="1" hangingPunct="1"/>
              <a:t>18</a:t>
            </a:fld>
            <a:endParaRPr lang="en-US" sz="1200" b="0">
              <a:latin typeface="Times New Roman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05125" y="530225"/>
            <a:ext cx="3492500" cy="2619375"/>
          </a:xfrm>
          <a:ln w="12700" cap="flat">
            <a:solidFill>
              <a:schemeClr val="tx1"/>
            </a:solidFill>
          </a:ln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8250" y="3330575"/>
            <a:ext cx="6819900" cy="315436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3556" tIns="46778" rIns="93556" bIns="46778"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0117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82DAA24-3829-734D-B719-DCDC3DE66014}" type="slidenum">
              <a:rPr lang="en-US" sz="1200" b="0">
                <a:latin typeface="Times New Roman" charset="0"/>
              </a:rPr>
              <a:pPr eaLnBrk="1" hangingPunct="1"/>
              <a:t>19</a:t>
            </a:fld>
            <a:endParaRPr lang="en-US" sz="1200" b="0">
              <a:latin typeface="Times New Roman" charset="0"/>
            </a:endParaRPr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05125" y="530225"/>
            <a:ext cx="3492500" cy="2619375"/>
          </a:xfrm>
          <a:ln w="12700" cap="flat">
            <a:solidFill>
              <a:schemeClr val="tx1"/>
            </a:solidFill>
          </a:ln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8250" y="3330575"/>
            <a:ext cx="6819900" cy="315436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3556" tIns="46778" rIns="93556" bIns="46778"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246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C03BD7B-0FCC-0A48-B63B-4FE0D1DE97A9}" type="slidenum">
              <a:rPr lang="en-US" sz="1200" b="0">
                <a:latin typeface="Times New Roman" charset="0"/>
              </a:rPr>
              <a:pPr eaLnBrk="1" hangingPunct="1"/>
              <a:t>2</a:t>
            </a:fld>
            <a:endParaRPr lang="en-US" sz="1200" b="0">
              <a:latin typeface="Times New Roman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692150"/>
            <a:ext cx="4554537" cy="3416300"/>
          </a:xfrm>
          <a:ln w="12700" cap="flat">
            <a:solidFill>
              <a:schemeClr val="tx1"/>
            </a:solidFill>
          </a:ln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463" y="4344229"/>
            <a:ext cx="5031074" cy="4114387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3556" tIns="46778" rIns="93556" bIns="46778"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03252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82DAA24-3829-734D-B719-DCDC3DE66014}" type="slidenum">
              <a:rPr lang="en-US" sz="1200" b="0">
                <a:latin typeface="Times New Roman" charset="0"/>
              </a:rPr>
              <a:pPr eaLnBrk="1" hangingPunct="1"/>
              <a:t>20</a:t>
            </a:fld>
            <a:endParaRPr lang="en-US" sz="1200" b="0">
              <a:latin typeface="Times New Roman" charset="0"/>
            </a:endParaRPr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05125" y="530225"/>
            <a:ext cx="3492500" cy="2619375"/>
          </a:xfrm>
          <a:ln w="12700" cap="flat">
            <a:solidFill>
              <a:schemeClr val="tx1"/>
            </a:solidFill>
          </a:ln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8250" y="3330575"/>
            <a:ext cx="6819900" cy="315436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3556" tIns="46778" rIns="93556" bIns="46778"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41137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82DAA24-3829-734D-B719-DCDC3DE66014}" type="slidenum">
              <a:rPr lang="en-US" sz="1200" b="0">
                <a:latin typeface="Times New Roman" charset="0"/>
              </a:rPr>
              <a:pPr eaLnBrk="1" hangingPunct="1"/>
              <a:t>21</a:t>
            </a:fld>
            <a:endParaRPr lang="en-US" sz="1200" b="0">
              <a:latin typeface="Times New Roman" charset="0"/>
            </a:endParaRPr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05125" y="530225"/>
            <a:ext cx="3492500" cy="2619375"/>
          </a:xfrm>
          <a:ln w="12700" cap="flat">
            <a:solidFill>
              <a:schemeClr val="tx1"/>
            </a:solidFill>
          </a:ln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8250" y="3330575"/>
            <a:ext cx="6819900" cy="315436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3556" tIns="46778" rIns="93556" bIns="46778"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3925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E4208B7-5D61-8B47-8EE1-067A5EF5EE7A}" type="slidenum">
              <a:rPr lang="en-US" sz="1200" b="0">
                <a:latin typeface="Times New Roman" charset="0"/>
              </a:rPr>
              <a:pPr eaLnBrk="1" hangingPunct="1"/>
              <a:t>22</a:t>
            </a:fld>
            <a:endParaRPr lang="en-US" sz="1200" b="0">
              <a:latin typeface="Times New Roman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05125" y="530225"/>
            <a:ext cx="3492500" cy="2619375"/>
          </a:xfrm>
          <a:ln w="12700" cap="flat">
            <a:solidFill>
              <a:schemeClr val="tx1"/>
            </a:solidFill>
          </a:ln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8250" y="3330575"/>
            <a:ext cx="6819900" cy="315436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3556" tIns="46778" rIns="93556" bIns="46778"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62848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3E74479-07A0-4641-8A61-1717B9F1A6A7}" type="slidenum">
              <a:rPr lang="en-US" sz="1200" b="0">
                <a:latin typeface="Times New Roman" charset="0"/>
              </a:rPr>
              <a:pPr eaLnBrk="1" hangingPunct="1"/>
              <a:t>23</a:t>
            </a:fld>
            <a:endParaRPr lang="en-US" sz="1200" b="0">
              <a:latin typeface="Times New Roman" charset="0"/>
            </a:endParaRPr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00954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E4208B7-5D61-8B47-8EE1-067A5EF5EE7A}" type="slidenum">
              <a:rPr lang="en-US" sz="1200" b="0">
                <a:latin typeface="Times New Roman" charset="0"/>
              </a:rPr>
              <a:pPr eaLnBrk="1" hangingPunct="1"/>
              <a:t>3</a:t>
            </a:fld>
            <a:endParaRPr lang="en-US" sz="1200" b="0">
              <a:latin typeface="Times New Roman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05125" y="530225"/>
            <a:ext cx="3492500" cy="2619375"/>
          </a:xfrm>
          <a:ln w="12700" cap="flat">
            <a:solidFill>
              <a:schemeClr val="tx1"/>
            </a:solidFill>
          </a:ln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8250" y="3330575"/>
            <a:ext cx="6819900" cy="315436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3556" tIns="46778" rIns="93556" bIns="46778"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C8D3A73-222D-EA42-B560-89AC5E50E353}" type="slidenum">
              <a:rPr lang="en-US" sz="1200" b="0">
                <a:latin typeface="Times New Roman" charset="0"/>
              </a:rPr>
              <a:pPr eaLnBrk="1" hangingPunct="1"/>
              <a:t>4</a:t>
            </a:fld>
            <a:endParaRPr lang="en-US" sz="1200" b="0">
              <a:latin typeface="Times New Roman" charset="0"/>
            </a:endParaRPr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E22710D-9DE1-1E44-B051-D857BC07324B}" type="slidenum">
              <a:rPr lang="en-US" sz="1200" b="0">
                <a:latin typeface="Times New Roman" charset="0"/>
              </a:rPr>
              <a:pPr eaLnBrk="1" hangingPunct="1"/>
              <a:t>5</a:t>
            </a:fld>
            <a:endParaRPr lang="en-US" sz="1200" b="0">
              <a:latin typeface="Times New Roman" charset="0"/>
            </a:endParaRPr>
          </a:p>
        </p:txBody>
      </p:sp>
      <p:sp>
        <p:nvSpPr>
          <p:cNvPr id="584706" name="Rectangle 2"/>
          <p:cNvSpPr>
            <a:spLocks noChangeArrowheads="1"/>
          </p:cNvSpPr>
          <p:nvPr/>
        </p:nvSpPr>
        <p:spPr bwMode="auto">
          <a:xfrm>
            <a:off x="5268913" y="0"/>
            <a:ext cx="4027487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84707" name="Rectangle 3"/>
          <p:cNvSpPr>
            <a:spLocks noChangeArrowheads="1"/>
          </p:cNvSpPr>
          <p:nvPr/>
        </p:nvSpPr>
        <p:spPr bwMode="auto">
          <a:xfrm>
            <a:off x="5268913" y="6659563"/>
            <a:ext cx="4027487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9411" tIns="0" rIns="19411" bIns="0" anchor="b"/>
          <a:lstStyle/>
          <a:p>
            <a:pPr algn="r" defTabSz="931863" eaLnBrk="0" hangingPunct="0">
              <a:defRPr/>
            </a:pPr>
            <a:r>
              <a:rPr lang="en-US" sz="1100" b="0" i="1">
                <a:latin typeface="Times New Roman" charset="0"/>
                <a:cs typeface="+mn-cs"/>
              </a:rPr>
              <a:t>3</a:t>
            </a:r>
          </a:p>
        </p:txBody>
      </p:sp>
      <p:sp>
        <p:nvSpPr>
          <p:cNvPr id="584708" name="Rectangle 4"/>
          <p:cNvSpPr>
            <a:spLocks noChangeArrowheads="1"/>
          </p:cNvSpPr>
          <p:nvPr/>
        </p:nvSpPr>
        <p:spPr bwMode="auto">
          <a:xfrm>
            <a:off x="0" y="6659563"/>
            <a:ext cx="4027488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84709" name="Rectangle 5"/>
          <p:cNvSpPr>
            <a:spLocks noChangeArrowheads="1"/>
          </p:cNvSpPr>
          <p:nvPr/>
        </p:nvSpPr>
        <p:spPr bwMode="auto">
          <a:xfrm>
            <a:off x="0" y="0"/>
            <a:ext cx="4027488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84710" name="Rectangle 6"/>
          <p:cNvSpPr>
            <a:spLocks noChangeArrowheads="1"/>
          </p:cNvSpPr>
          <p:nvPr/>
        </p:nvSpPr>
        <p:spPr bwMode="auto">
          <a:xfrm>
            <a:off x="5268913" y="0"/>
            <a:ext cx="4027487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84711" name="Rectangle 7"/>
          <p:cNvSpPr>
            <a:spLocks noChangeArrowheads="1"/>
          </p:cNvSpPr>
          <p:nvPr/>
        </p:nvSpPr>
        <p:spPr bwMode="auto">
          <a:xfrm>
            <a:off x="5268913" y="6659563"/>
            <a:ext cx="4027487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9411" tIns="0" rIns="19411" bIns="0" anchor="b"/>
          <a:lstStyle/>
          <a:p>
            <a:pPr algn="r" defTabSz="931863" eaLnBrk="0" hangingPunct="0">
              <a:defRPr/>
            </a:pPr>
            <a:r>
              <a:rPr lang="en-US" sz="1100" b="0" i="1">
                <a:latin typeface="Times New Roman" charset="0"/>
                <a:cs typeface="+mn-cs"/>
              </a:rPr>
              <a:t>3</a:t>
            </a:r>
          </a:p>
        </p:txBody>
      </p:sp>
      <p:sp>
        <p:nvSpPr>
          <p:cNvPr id="584712" name="Rectangle 8"/>
          <p:cNvSpPr>
            <a:spLocks noChangeArrowheads="1"/>
          </p:cNvSpPr>
          <p:nvPr/>
        </p:nvSpPr>
        <p:spPr bwMode="auto">
          <a:xfrm>
            <a:off x="0" y="6659563"/>
            <a:ext cx="4027488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84713" name="Rectangle 9"/>
          <p:cNvSpPr>
            <a:spLocks noChangeArrowheads="1"/>
          </p:cNvSpPr>
          <p:nvPr/>
        </p:nvSpPr>
        <p:spPr bwMode="auto">
          <a:xfrm>
            <a:off x="0" y="0"/>
            <a:ext cx="4027488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6874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1238250" y="3330575"/>
            <a:ext cx="6819900" cy="315436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3822" tIns="46912" rIns="93822" bIns="46912"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36875" name="Rectangle 1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05125" y="530225"/>
            <a:ext cx="3492500" cy="2619375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502A676-3266-A44B-B855-CCB8F9B42E5C}" type="slidenum">
              <a:rPr lang="en-US" sz="1200" b="0">
                <a:latin typeface="Times New Roman" charset="0"/>
              </a:rPr>
              <a:pPr eaLnBrk="1" hangingPunct="1"/>
              <a:t>6</a:t>
            </a:fld>
            <a:endParaRPr lang="en-US" sz="1200" b="0">
              <a:latin typeface="Times New Roman" charset="0"/>
            </a:endParaRPr>
          </a:p>
        </p:txBody>
      </p:sp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5268913" y="0"/>
            <a:ext cx="4027487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5268913" y="6659563"/>
            <a:ext cx="4027487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411" tIns="0" rIns="19411" bIns="0" anchor="b"/>
          <a:lstStyle/>
          <a:p>
            <a:pPr algn="r" defTabSz="931863" eaLnBrk="0" hangingPunct="0"/>
            <a:r>
              <a:rPr lang="en-US" sz="1100" b="0" i="1">
                <a:latin typeface="Times New Roman" charset="0"/>
              </a:rPr>
              <a:t>4</a:t>
            </a:r>
          </a:p>
        </p:txBody>
      </p:sp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0" y="6659563"/>
            <a:ext cx="4027488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45" name="Rectangle 5"/>
          <p:cNvSpPr>
            <a:spLocks noChangeArrowheads="1"/>
          </p:cNvSpPr>
          <p:nvPr/>
        </p:nvSpPr>
        <p:spPr bwMode="auto">
          <a:xfrm>
            <a:off x="0" y="0"/>
            <a:ext cx="4027488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46" name="Rectangle 6"/>
          <p:cNvSpPr>
            <a:spLocks noChangeArrowheads="1"/>
          </p:cNvSpPr>
          <p:nvPr/>
        </p:nvSpPr>
        <p:spPr bwMode="auto">
          <a:xfrm>
            <a:off x="5268913" y="0"/>
            <a:ext cx="4027487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47" name="Rectangle 7"/>
          <p:cNvSpPr>
            <a:spLocks noChangeArrowheads="1"/>
          </p:cNvSpPr>
          <p:nvPr/>
        </p:nvSpPr>
        <p:spPr bwMode="auto">
          <a:xfrm>
            <a:off x="5268913" y="6659563"/>
            <a:ext cx="4027487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411" tIns="0" rIns="19411" bIns="0" anchor="b"/>
          <a:lstStyle/>
          <a:p>
            <a:pPr algn="r" defTabSz="931863" eaLnBrk="0" hangingPunct="0"/>
            <a:r>
              <a:rPr lang="en-US" sz="1100" b="0" i="1">
                <a:latin typeface="Times New Roman" charset="0"/>
              </a:rPr>
              <a:t>4</a:t>
            </a:r>
          </a:p>
        </p:txBody>
      </p:sp>
      <p:sp>
        <p:nvSpPr>
          <p:cNvPr id="61448" name="Rectangle 8"/>
          <p:cNvSpPr>
            <a:spLocks noChangeArrowheads="1"/>
          </p:cNvSpPr>
          <p:nvPr/>
        </p:nvSpPr>
        <p:spPr bwMode="auto">
          <a:xfrm>
            <a:off x="0" y="6659563"/>
            <a:ext cx="4027488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49" name="Rectangle 9"/>
          <p:cNvSpPr>
            <a:spLocks noChangeArrowheads="1"/>
          </p:cNvSpPr>
          <p:nvPr/>
        </p:nvSpPr>
        <p:spPr bwMode="auto">
          <a:xfrm>
            <a:off x="0" y="0"/>
            <a:ext cx="4027488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50" name="Rectangle 10"/>
          <p:cNvSpPr>
            <a:spLocks noChangeArrowheads="1"/>
          </p:cNvSpPr>
          <p:nvPr/>
        </p:nvSpPr>
        <p:spPr bwMode="auto">
          <a:xfrm>
            <a:off x="5268913" y="0"/>
            <a:ext cx="4027487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51" name="Rectangle 11"/>
          <p:cNvSpPr>
            <a:spLocks noChangeArrowheads="1"/>
          </p:cNvSpPr>
          <p:nvPr/>
        </p:nvSpPr>
        <p:spPr bwMode="auto">
          <a:xfrm>
            <a:off x="5268913" y="6659563"/>
            <a:ext cx="4027487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411" tIns="0" rIns="19411" bIns="0" anchor="b"/>
          <a:lstStyle/>
          <a:p>
            <a:pPr algn="r" defTabSz="931863" eaLnBrk="0" hangingPunct="0"/>
            <a:r>
              <a:rPr lang="en-US" sz="1100" b="0" i="1">
                <a:latin typeface="Times New Roman" charset="0"/>
              </a:rPr>
              <a:t>4</a:t>
            </a:r>
          </a:p>
        </p:txBody>
      </p:sp>
      <p:sp>
        <p:nvSpPr>
          <p:cNvPr id="61452" name="Rectangle 12"/>
          <p:cNvSpPr>
            <a:spLocks noChangeArrowheads="1"/>
          </p:cNvSpPr>
          <p:nvPr/>
        </p:nvSpPr>
        <p:spPr bwMode="auto">
          <a:xfrm>
            <a:off x="0" y="6659563"/>
            <a:ext cx="4027488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53" name="Rectangle 13"/>
          <p:cNvSpPr>
            <a:spLocks noChangeArrowheads="1"/>
          </p:cNvSpPr>
          <p:nvPr/>
        </p:nvSpPr>
        <p:spPr bwMode="auto">
          <a:xfrm>
            <a:off x="0" y="0"/>
            <a:ext cx="4027488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54" name="Rectangle 14"/>
          <p:cNvSpPr>
            <a:spLocks noChangeArrowheads="1"/>
          </p:cNvSpPr>
          <p:nvPr/>
        </p:nvSpPr>
        <p:spPr bwMode="auto">
          <a:xfrm>
            <a:off x="5268913" y="0"/>
            <a:ext cx="4027487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55" name="Rectangle 15"/>
          <p:cNvSpPr>
            <a:spLocks noChangeArrowheads="1"/>
          </p:cNvSpPr>
          <p:nvPr/>
        </p:nvSpPr>
        <p:spPr bwMode="auto">
          <a:xfrm>
            <a:off x="5268913" y="6659563"/>
            <a:ext cx="4027487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411" tIns="0" rIns="19411" bIns="0" anchor="b"/>
          <a:lstStyle/>
          <a:p>
            <a:pPr algn="r" defTabSz="931863" eaLnBrk="0" hangingPunct="0"/>
            <a:r>
              <a:rPr lang="en-US" sz="1100" b="0" i="1">
                <a:latin typeface="Times New Roman" charset="0"/>
              </a:rPr>
              <a:t>3</a:t>
            </a:r>
          </a:p>
        </p:txBody>
      </p:sp>
      <p:sp>
        <p:nvSpPr>
          <p:cNvPr id="61456" name="Rectangle 16"/>
          <p:cNvSpPr>
            <a:spLocks noChangeArrowheads="1"/>
          </p:cNvSpPr>
          <p:nvPr/>
        </p:nvSpPr>
        <p:spPr bwMode="auto">
          <a:xfrm>
            <a:off x="0" y="6659563"/>
            <a:ext cx="4027488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57" name="Rectangle 17"/>
          <p:cNvSpPr>
            <a:spLocks noChangeArrowheads="1"/>
          </p:cNvSpPr>
          <p:nvPr/>
        </p:nvSpPr>
        <p:spPr bwMode="auto">
          <a:xfrm>
            <a:off x="0" y="0"/>
            <a:ext cx="4027488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58" name="Rectangle 18"/>
          <p:cNvSpPr>
            <a:spLocks noChangeArrowheads="1"/>
          </p:cNvSpPr>
          <p:nvPr/>
        </p:nvSpPr>
        <p:spPr bwMode="auto">
          <a:xfrm>
            <a:off x="5268913" y="0"/>
            <a:ext cx="4027487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59" name="Rectangle 19"/>
          <p:cNvSpPr>
            <a:spLocks noChangeArrowheads="1"/>
          </p:cNvSpPr>
          <p:nvPr/>
        </p:nvSpPr>
        <p:spPr bwMode="auto">
          <a:xfrm>
            <a:off x="5268913" y="6619875"/>
            <a:ext cx="4027487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176" tIns="0" rIns="16176" bIns="0" anchor="b"/>
          <a:lstStyle/>
          <a:p>
            <a:pPr algn="r" defTabSz="768350" eaLnBrk="0" hangingPunct="0"/>
            <a:r>
              <a:rPr lang="en-US" sz="800" b="0" i="1">
                <a:latin typeface="Times New Roman" charset="0"/>
              </a:rPr>
              <a:t>2</a:t>
            </a:r>
          </a:p>
        </p:txBody>
      </p:sp>
      <p:sp>
        <p:nvSpPr>
          <p:cNvPr id="61460" name="Rectangle 20"/>
          <p:cNvSpPr>
            <a:spLocks noChangeArrowheads="1"/>
          </p:cNvSpPr>
          <p:nvPr/>
        </p:nvSpPr>
        <p:spPr bwMode="auto">
          <a:xfrm>
            <a:off x="0" y="6619875"/>
            <a:ext cx="4027488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61" name="Rectangle 21"/>
          <p:cNvSpPr>
            <a:spLocks noChangeArrowheads="1"/>
          </p:cNvSpPr>
          <p:nvPr/>
        </p:nvSpPr>
        <p:spPr bwMode="auto">
          <a:xfrm>
            <a:off x="0" y="0"/>
            <a:ext cx="4027488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62" name="Rectangle 22"/>
          <p:cNvSpPr>
            <a:spLocks noGrp="1" noChangeArrowheads="1"/>
          </p:cNvSpPr>
          <p:nvPr>
            <p:ph type="body" idx="1"/>
          </p:nvPr>
        </p:nvSpPr>
        <p:spPr>
          <a:xfrm>
            <a:off x="1238250" y="3330575"/>
            <a:ext cx="6819900" cy="315436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79264" tIns="40442" rIns="79264" bIns="40442"/>
          <a:lstStyle/>
          <a:p>
            <a:pPr defTabSz="766763" eaLnBrk="1" hangingPunct="1"/>
            <a:endParaRPr lang="en-US">
              <a:latin typeface="Times New Roman" charset="0"/>
            </a:endParaRPr>
          </a:p>
        </p:txBody>
      </p:sp>
      <p:sp>
        <p:nvSpPr>
          <p:cNvPr id="61463" name="Rectangle 2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05125" y="530225"/>
            <a:ext cx="3492500" cy="2619375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FAFDF20-7BAE-4D41-81BD-17F0219BE941}" type="slidenum">
              <a:rPr lang="en-US" sz="1200" b="0">
                <a:latin typeface="Times New Roman" charset="0"/>
              </a:rPr>
              <a:pPr eaLnBrk="1" hangingPunct="1"/>
              <a:t>7</a:t>
            </a:fld>
            <a:endParaRPr lang="en-US" sz="1200" b="0">
              <a:latin typeface="Times New Roman" charset="0"/>
            </a:endParaRPr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8250" y="3330575"/>
            <a:ext cx="6819900" cy="315436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6" tIns="46587" rIns="93176" bIns="46587"/>
          <a:lstStyle/>
          <a:p>
            <a:pPr eaLnBrk="1" hangingPunct="1"/>
            <a:r>
              <a:rPr lang="en-US">
                <a:latin typeface="Times New Roman" charset="0"/>
              </a:rPr>
              <a:t>ETDs give libraries an avenue to demonstrate Information Age goals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E22710D-9DE1-1E44-B051-D857BC07324B}" type="slidenum">
              <a:rPr lang="en-US" sz="1200" b="0">
                <a:latin typeface="Times New Roman" charset="0"/>
              </a:rPr>
              <a:pPr eaLnBrk="1" hangingPunct="1"/>
              <a:t>8</a:t>
            </a:fld>
            <a:endParaRPr lang="en-US" sz="1200" b="0">
              <a:latin typeface="Times New Roman" charset="0"/>
            </a:endParaRPr>
          </a:p>
        </p:txBody>
      </p:sp>
      <p:sp>
        <p:nvSpPr>
          <p:cNvPr id="584706" name="Rectangle 2"/>
          <p:cNvSpPr>
            <a:spLocks noChangeArrowheads="1"/>
          </p:cNvSpPr>
          <p:nvPr/>
        </p:nvSpPr>
        <p:spPr bwMode="auto">
          <a:xfrm>
            <a:off x="5268913" y="0"/>
            <a:ext cx="4027487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84707" name="Rectangle 3"/>
          <p:cNvSpPr>
            <a:spLocks noChangeArrowheads="1"/>
          </p:cNvSpPr>
          <p:nvPr/>
        </p:nvSpPr>
        <p:spPr bwMode="auto">
          <a:xfrm>
            <a:off x="5268913" y="6659563"/>
            <a:ext cx="4027487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9411" tIns="0" rIns="19411" bIns="0" anchor="b"/>
          <a:lstStyle/>
          <a:p>
            <a:pPr algn="r" defTabSz="931863" eaLnBrk="0" hangingPunct="0">
              <a:defRPr/>
            </a:pPr>
            <a:r>
              <a:rPr lang="en-US" sz="1100" b="0" i="1">
                <a:latin typeface="Times New Roman" charset="0"/>
                <a:cs typeface="+mn-cs"/>
              </a:rPr>
              <a:t>3</a:t>
            </a:r>
          </a:p>
        </p:txBody>
      </p:sp>
      <p:sp>
        <p:nvSpPr>
          <p:cNvPr id="584708" name="Rectangle 4"/>
          <p:cNvSpPr>
            <a:spLocks noChangeArrowheads="1"/>
          </p:cNvSpPr>
          <p:nvPr/>
        </p:nvSpPr>
        <p:spPr bwMode="auto">
          <a:xfrm>
            <a:off x="0" y="6659563"/>
            <a:ext cx="4027488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84709" name="Rectangle 5"/>
          <p:cNvSpPr>
            <a:spLocks noChangeArrowheads="1"/>
          </p:cNvSpPr>
          <p:nvPr/>
        </p:nvSpPr>
        <p:spPr bwMode="auto">
          <a:xfrm>
            <a:off x="0" y="0"/>
            <a:ext cx="4027488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84710" name="Rectangle 6"/>
          <p:cNvSpPr>
            <a:spLocks noChangeArrowheads="1"/>
          </p:cNvSpPr>
          <p:nvPr/>
        </p:nvSpPr>
        <p:spPr bwMode="auto">
          <a:xfrm>
            <a:off x="5268913" y="0"/>
            <a:ext cx="4027487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84711" name="Rectangle 7"/>
          <p:cNvSpPr>
            <a:spLocks noChangeArrowheads="1"/>
          </p:cNvSpPr>
          <p:nvPr/>
        </p:nvSpPr>
        <p:spPr bwMode="auto">
          <a:xfrm>
            <a:off x="5268913" y="6659563"/>
            <a:ext cx="4027487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9411" tIns="0" rIns="19411" bIns="0" anchor="b"/>
          <a:lstStyle/>
          <a:p>
            <a:pPr algn="r" defTabSz="931863" eaLnBrk="0" hangingPunct="0">
              <a:defRPr/>
            </a:pPr>
            <a:r>
              <a:rPr lang="en-US" sz="1100" b="0" i="1">
                <a:latin typeface="Times New Roman" charset="0"/>
                <a:cs typeface="+mn-cs"/>
              </a:rPr>
              <a:t>3</a:t>
            </a:r>
          </a:p>
        </p:txBody>
      </p:sp>
      <p:sp>
        <p:nvSpPr>
          <p:cNvPr id="584712" name="Rectangle 8"/>
          <p:cNvSpPr>
            <a:spLocks noChangeArrowheads="1"/>
          </p:cNvSpPr>
          <p:nvPr/>
        </p:nvSpPr>
        <p:spPr bwMode="auto">
          <a:xfrm>
            <a:off x="0" y="6659563"/>
            <a:ext cx="4027488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84713" name="Rectangle 9"/>
          <p:cNvSpPr>
            <a:spLocks noChangeArrowheads="1"/>
          </p:cNvSpPr>
          <p:nvPr/>
        </p:nvSpPr>
        <p:spPr bwMode="auto">
          <a:xfrm>
            <a:off x="0" y="0"/>
            <a:ext cx="4027488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6874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1238250" y="3330575"/>
            <a:ext cx="6819900" cy="315436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3822" tIns="46912" rIns="93822" bIns="46912"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36875" name="Rectangle 1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05125" y="530225"/>
            <a:ext cx="3492500" cy="2619375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E4208B7-5D61-8B47-8EE1-067A5EF5EE7A}" type="slidenum">
              <a:rPr lang="en-US" sz="1200" b="0">
                <a:latin typeface="Times New Roman" charset="0"/>
              </a:rPr>
              <a:pPr eaLnBrk="1" hangingPunct="1"/>
              <a:t>9</a:t>
            </a:fld>
            <a:endParaRPr lang="en-US" sz="1200" b="0">
              <a:latin typeface="Times New Roman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05125" y="530225"/>
            <a:ext cx="3492500" cy="2619375"/>
          </a:xfrm>
          <a:ln w="12700" cap="flat">
            <a:solidFill>
              <a:schemeClr val="tx1"/>
            </a:solidFill>
          </a:ln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8250" y="3330575"/>
            <a:ext cx="6819900" cy="315436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3556" tIns="46778" rIns="93556" bIns="46778"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296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170973-B584-B544-8445-FA0F3E906D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650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1F6856-E5D1-5547-AED3-6BA3EF6DF0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412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4BEFE8-AD49-ED45-82F4-6778A67AA5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650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B26CF7-87CD-9A49-8C43-697028DCB1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772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6E3681-1F59-264D-A30D-7FCC7588B7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208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0A7E0E-F019-554E-A398-36E8D32D46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430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8843EC-E04C-214F-B18E-1AFD0B2590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384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AA98DF-361A-E642-82EC-32AB81728C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621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5ABD8F-1E62-CC4A-B283-839BFDA373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613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1D2A1C-8CC7-8747-9204-B9E446CF9B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718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8616CE-E007-9441-A258-5EB38B36DA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518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75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75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75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cs typeface="+mn-cs"/>
              </a:defRPr>
            </a:lvl1pPr>
          </a:lstStyle>
          <a:p>
            <a:pPr>
              <a:defRPr/>
            </a:pPr>
            <a:fld id="{2FFF1F31-65F8-5245-9B87-BB418E4A39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9D50DAA-3F48-4D3A-813C-0320A471A235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09800"/>
            <a:ext cx="8229600" cy="1143000"/>
          </a:xfrm>
        </p:spPr>
        <p:txBody>
          <a:bodyPr/>
          <a:lstStyle/>
          <a:p>
            <a:r>
              <a:rPr lang="en-US" sz="4000" b="1" dirty="0"/>
              <a:t>ETD 2018</a:t>
            </a:r>
            <a:br>
              <a:rPr lang="en-US" sz="4000" b="1" dirty="0"/>
            </a:br>
            <a:r>
              <a:rPr lang="en-US" sz="2400" b="1" dirty="0"/>
              <a:t>(NCL, Taiwan – 26 September 2018)</a:t>
            </a:r>
            <a:br>
              <a:rPr lang="en-US" sz="2400" b="1" dirty="0"/>
            </a:br>
            <a:br>
              <a:rPr lang="en-US" sz="2400" b="1" dirty="0"/>
            </a:br>
            <a:r>
              <a:rPr lang="en-US" b="1" dirty="0"/>
              <a:t>Tips for maximizing your</a:t>
            </a:r>
            <a:br>
              <a:rPr lang="en-US" b="1" dirty="0"/>
            </a:br>
            <a:r>
              <a:rPr lang="en-US" b="1" dirty="0"/>
              <a:t>ETD program</a:t>
            </a:r>
            <a:br>
              <a:rPr lang="en-US" b="1" dirty="0"/>
            </a:br>
            <a:br>
              <a:rPr lang="en-US" sz="3200" b="1" dirty="0"/>
            </a:br>
            <a:br>
              <a:rPr lang="en-US" sz="3200" dirty="0"/>
            </a:br>
            <a:r>
              <a:rPr lang="en-US" sz="3200" dirty="0"/>
              <a:t>Edward A. Fox</a:t>
            </a:r>
            <a:br>
              <a:rPr lang="en-US" sz="3200" dirty="0"/>
            </a:br>
            <a:r>
              <a:rPr lang="en-US" sz="3200" dirty="0"/>
              <a:t>Exec. Director, Chairman of Board, NDLTD</a:t>
            </a:r>
            <a:br>
              <a:rPr lang="en-US" sz="3200" dirty="0"/>
            </a:br>
            <a:br>
              <a:rPr lang="en-US" sz="3200" dirty="0"/>
            </a:br>
            <a:endParaRPr lang="en-US" sz="3200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57200" y="4862513"/>
            <a:ext cx="8382000" cy="185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3200" b="0" kern="0" dirty="0" err="1">
                <a:latin typeface="+mn-lt"/>
              </a:rPr>
              <a:t>fox@vt.edu</a:t>
            </a:r>
            <a:r>
              <a:rPr lang="en-US" sz="3200" b="0" kern="0" dirty="0">
                <a:latin typeface="+mn-lt"/>
              </a:rPr>
              <a:t>    http://</a:t>
            </a:r>
            <a:r>
              <a:rPr lang="en-US" sz="3200" b="0" kern="0" dirty="0" err="1">
                <a:latin typeface="+mn-lt"/>
              </a:rPr>
              <a:t>fox.cs.vt.edu</a:t>
            </a:r>
            <a:endParaRPr lang="en-US" sz="3200" b="0" kern="0" dirty="0">
              <a:latin typeface="+mn-lt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3200" b="0" kern="0" dirty="0">
                <a:latin typeface="+mn-lt"/>
              </a:rPr>
              <a:t>Dept. of Computer Science, Virginia Tech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3200" b="0" kern="0" dirty="0">
                <a:latin typeface="+mn-lt"/>
              </a:rPr>
              <a:t>Blacksburg, VA 24061 USA</a:t>
            </a:r>
          </a:p>
        </p:txBody>
      </p:sp>
    </p:spTree>
    <p:extLst>
      <p:ext uri="{BB962C8B-B14F-4D97-AF65-F5344CB8AC3E}">
        <p14:creationId xmlns:p14="http://schemas.microsoft.com/office/powerpoint/2010/main" val="42586623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4850"/>
          </a:xfrm>
          <a:noFill/>
        </p:spPr>
        <p:txBody>
          <a:bodyPr lIns="92075" tIns="46038" rIns="92075" bIns="46038" anchor="b"/>
          <a:lstStyle/>
          <a:p>
            <a:pPr eaLnBrk="1" hangingPunct="1"/>
            <a:r>
              <a:rPr lang="en-US" b="1" dirty="0">
                <a:latin typeface="Arial" charset="0"/>
              </a:rPr>
              <a:t>Planning, Training, Managing</a:t>
            </a:r>
            <a:endParaRPr lang="en-US" sz="6600" b="1" dirty="0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747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534400" cy="5105400"/>
          </a:xfrm>
          <a:noFill/>
        </p:spPr>
        <p:txBody>
          <a:bodyPr lIns="92075" tIns="46038" rIns="92075" bIns="46038"/>
          <a:lstStyle/>
          <a:p>
            <a:pPr>
              <a:spcBef>
                <a:spcPct val="40000"/>
              </a:spcBef>
            </a:pPr>
            <a:r>
              <a:rPr lang="en-US" dirty="0">
                <a:latin typeface="Arial" charset="0"/>
              </a:rPr>
              <a:t>Units: Graduate School/Registrar, IT, Library, Research Division</a:t>
            </a:r>
          </a:p>
          <a:p>
            <a:pPr>
              <a:spcBef>
                <a:spcPct val="40000"/>
              </a:spcBef>
            </a:pPr>
            <a:r>
              <a:rPr lang="en-US" dirty="0">
                <a:latin typeface="Arial" charset="0"/>
              </a:rPr>
              <a:t>Stakeholders: students, faculty, administrators, trainers</a:t>
            </a:r>
          </a:p>
          <a:p>
            <a:pPr>
              <a:spcBef>
                <a:spcPct val="40000"/>
              </a:spcBef>
            </a:pPr>
            <a:r>
              <a:rPr lang="en-US" dirty="0">
                <a:latin typeface="Arial" charset="0"/>
              </a:rPr>
              <a:t>Planning Team</a:t>
            </a:r>
          </a:p>
          <a:p>
            <a:pPr>
              <a:spcBef>
                <a:spcPct val="40000"/>
              </a:spcBef>
            </a:pPr>
            <a:r>
              <a:rPr lang="en-US" dirty="0">
                <a:latin typeface="Arial" charset="0"/>
              </a:rPr>
              <a:t>Training Program</a:t>
            </a:r>
          </a:p>
          <a:p>
            <a:pPr>
              <a:spcBef>
                <a:spcPct val="40000"/>
              </a:spcBef>
            </a:pPr>
            <a:r>
              <a:rPr lang="en-US" dirty="0">
                <a:latin typeface="Arial" charset="0"/>
              </a:rPr>
              <a:t>Operations and Refinement Team</a:t>
            </a:r>
          </a:p>
          <a:p>
            <a:pPr eaLnBrk="1" hangingPunct="1">
              <a:spcBef>
                <a:spcPct val="40000"/>
              </a:spcBef>
            </a:pP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4165244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4850"/>
          </a:xfrm>
          <a:noFill/>
        </p:spPr>
        <p:txBody>
          <a:bodyPr lIns="92075" tIns="46038" rIns="92075" bIns="46038" anchor="b"/>
          <a:lstStyle/>
          <a:p>
            <a:pPr eaLnBrk="1" hangingPunct="1"/>
            <a:r>
              <a:rPr lang="en-US" b="1" dirty="0">
                <a:latin typeface="Arial" charset="0"/>
              </a:rPr>
              <a:t>Background Across the Team</a:t>
            </a:r>
            <a:endParaRPr lang="en-US" sz="6600" b="1" dirty="0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747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534400" cy="5105400"/>
          </a:xfrm>
          <a:noFill/>
        </p:spPr>
        <p:txBody>
          <a:bodyPr lIns="92075" tIns="46038" rIns="92075" bIns="46038"/>
          <a:lstStyle/>
          <a:p>
            <a:pPr eaLnBrk="1" hangingPunct="1">
              <a:spcBef>
                <a:spcPct val="40000"/>
              </a:spcBef>
            </a:pPr>
            <a:r>
              <a:rPr lang="en-US" dirty="0">
                <a:latin typeface="Arial" charset="0"/>
              </a:rPr>
              <a:t>Computer Literacy/Fluency -&gt; Computational Thinking</a:t>
            </a:r>
          </a:p>
          <a:p>
            <a:pPr>
              <a:spcBef>
                <a:spcPct val="40000"/>
              </a:spcBef>
            </a:pPr>
            <a:r>
              <a:rPr lang="en-US" dirty="0">
                <a:latin typeface="Arial" charset="0"/>
              </a:rPr>
              <a:t>Electronic Publishing</a:t>
            </a:r>
          </a:p>
          <a:p>
            <a:pPr eaLnBrk="1" hangingPunct="1">
              <a:spcBef>
                <a:spcPct val="40000"/>
              </a:spcBef>
            </a:pPr>
            <a:r>
              <a:rPr lang="en-US" dirty="0">
                <a:latin typeface="Arial" charset="0"/>
              </a:rPr>
              <a:t>Scholarly Communication</a:t>
            </a:r>
          </a:p>
          <a:p>
            <a:pPr eaLnBrk="1" hangingPunct="1">
              <a:spcBef>
                <a:spcPct val="40000"/>
              </a:spcBef>
            </a:pPr>
            <a:r>
              <a:rPr lang="en-US" dirty="0">
                <a:latin typeface="Arial" charset="0"/>
              </a:rPr>
              <a:t>Open Access</a:t>
            </a:r>
          </a:p>
          <a:p>
            <a:pPr eaLnBrk="1" hangingPunct="1">
              <a:spcBef>
                <a:spcPct val="40000"/>
              </a:spcBef>
            </a:pPr>
            <a:r>
              <a:rPr lang="en-US" dirty="0">
                <a:latin typeface="Arial" charset="0"/>
              </a:rPr>
              <a:t>Institutional Repositories, OAI</a:t>
            </a:r>
          </a:p>
          <a:p>
            <a:pPr eaLnBrk="1" hangingPunct="1">
              <a:spcBef>
                <a:spcPct val="40000"/>
              </a:spcBef>
            </a:pPr>
            <a:r>
              <a:rPr lang="en-US" dirty="0">
                <a:latin typeface="Arial" charset="0"/>
              </a:rPr>
              <a:t>Intellectual Property Rights, Legal Counsel</a:t>
            </a:r>
          </a:p>
          <a:p>
            <a:pPr eaLnBrk="1" hangingPunct="1">
              <a:spcBef>
                <a:spcPct val="40000"/>
              </a:spcBef>
            </a:pPr>
            <a:r>
              <a:rPr lang="en-US" dirty="0">
                <a:latin typeface="Arial" charset="0"/>
              </a:rPr>
              <a:t>Preservation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4850"/>
          </a:xfrm>
          <a:noFill/>
        </p:spPr>
        <p:txBody>
          <a:bodyPr lIns="92075" tIns="46038" rIns="92075" bIns="46038" anchor="b"/>
          <a:lstStyle/>
          <a:p>
            <a:pPr eaLnBrk="1" hangingPunct="1"/>
            <a:r>
              <a:rPr lang="en-US" b="1" dirty="0">
                <a:latin typeface="Arial" charset="0"/>
              </a:rPr>
              <a:t>Partnering</a:t>
            </a:r>
            <a:r>
              <a:rPr lang="en-US" dirty="0">
                <a:latin typeface="Arial" charset="0"/>
              </a:rPr>
              <a:t> </a:t>
            </a:r>
            <a:endParaRPr lang="en-US" sz="6600" dirty="0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9144000" cy="5105400"/>
          </a:xfrm>
          <a:noFill/>
        </p:spPr>
        <p:txBody>
          <a:bodyPr lIns="92075" tIns="46038" rIns="92075" bIns="46038"/>
          <a:lstStyle/>
          <a:p>
            <a:pPr eaLnBrk="1" hangingPunct="1">
              <a:spcBef>
                <a:spcPct val="40000"/>
              </a:spcBef>
            </a:pPr>
            <a:r>
              <a:rPr lang="en-US" dirty="0">
                <a:latin typeface="Arial" charset="0"/>
              </a:rPr>
              <a:t>NDLTD</a:t>
            </a:r>
          </a:p>
          <a:p>
            <a:pPr>
              <a:spcBef>
                <a:spcPct val="40000"/>
              </a:spcBef>
            </a:pPr>
            <a:r>
              <a:rPr lang="en-US" dirty="0">
                <a:latin typeface="Arial" charset="0"/>
              </a:rPr>
              <a:t>Regional (e.g., Australia, New Zealand)</a:t>
            </a:r>
          </a:p>
          <a:p>
            <a:pPr eaLnBrk="1" hangingPunct="1">
              <a:spcBef>
                <a:spcPct val="40000"/>
              </a:spcBef>
            </a:pPr>
            <a:r>
              <a:rPr lang="en-US" dirty="0">
                <a:latin typeface="Arial" charset="0"/>
              </a:rPr>
              <a:t>National Library (e.g., NCL)</a:t>
            </a:r>
          </a:p>
          <a:p>
            <a:pPr eaLnBrk="1" hangingPunct="1">
              <a:spcBef>
                <a:spcPct val="40000"/>
              </a:spcBef>
            </a:pPr>
            <a:r>
              <a:rPr lang="en-US" dirty="0">
                <a:latin typeface="Arial" charset="0"/>
              </a:rPr>
              <a:t>State (e.g., California, Ohio, Texas)</a:t>
            </a:r>
          </a:p>
          <a:p>
            <a:pPr eaLnBrk="1" hangingPunct="1">
              <a:spcBef>
                <a:spcPct val="40000"/>
              </a:spcBef>
            </a:pPr>
            <a:r>
              <a:rPr lang="en-US" dirty="0">
                <a:latin typeface="Arial" charset="0"/>
              </a:rPr>
              <a:t>Consortia, Nearby Universities</a:t>
            </a:r>
          </a:p>
          <a:p>
            <a:pPr eaLnBrk="1" hangingPunct="1">
              <a:spcBef>
                <a:spcPct val="40000"/>
              </a:spcBef>
            </a:pPr>
            <a:r>
              <a:rPr lang="en-US" dirty="0">
                <a:latin typeface="Arial" charset="0"/>
              </a:rPr>
              <a:t>Commercial Organizations</a:t>
            </a:r>
          </a:p>
          <a:p>
            <a:pPr eaLnBrk="1" hangingPunct="1">
              <a:spcBef>
                <a:spcPct val="40000"/>
              </a:spcBef>
            </a:pPr>
            <a:endParaRPr lang="en-US" dirty="0">
              <a:latin typeface="Arial" charset="0"/>
            </a:endParaRPr>
          </a:p>
          <a:p>
            <a:pPr eaLnBrk="1" hangingPunct="1">
              <a:spcBef>
                <a:spcPct val="40000"/>
              </a:spcBef>
            </a:pPr>
            <a:r>
              <a:rPr lang="en-US" dirty="0">
                <a:latin typeface="Arial" charset="0"/>
              </a:rPr>
              <a:t>Training, Services, Software, Preservation, . . .</a:t>
            </a:r>
          </a:p>
          <a:p>
            <a:pPr eaLnBrk="1" hangingPunct="1">
              <a:spcBef>
                <a:spcPct val="40000"/>
              </a:spcBef>
            </a:pPr>
            <a:endParaRPr lang="en-US" dirty="0">
              <a:latin typeface="Arial" charset="0"/>
            </a:endParaRP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4850"/>
          </a:xfrm>
          <a:noFill/>
        </p:spPr>
        <p:txBody>
          <a:bodyPr lIns="92075" tIns="46038" rIns="92075" bIns="46038" anchor="b"/>
          <a:lstStyle/>
          <a:p>
            <a:pPr eaLnBrk="1" hangingPunct="1"/>
            <a:r>
              <a:rPr lang="en-US" sz="5400" b="1" dirty="0">
                <a:latin typeface="Arial" charset="0"/>
              </a:rPr>
              <a:t>Outline</a:t>
            </a:r>
            <a:r>
              <a:rPr lang="en-US" dirty="0">
                <a:latin typeface="Arial" charset="0"/>
              </a:rPr>
              <a:t> </a:t>
            </a:r>
            <a:endParaRPr lang="en-US" sz="6600" dirty="0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610600" cy="5105400"/>
          </a:xfrm>
          <a:noFill/>
        </p:spPr>
        <p:txBody>
          <a:bodyPr lIns="92075" tIns="46038" rIns="92075" bIns="46038"/>
          <a:lstStyle/>
          <a:p>
            <a:pPr eaLnBrk="1" hangingPunct="1">
              <a:spcBef>
                <a:spcPct val="40000"/>
              </a:spcBef>
            </a:pPr>
            <a:r>
              <a:rPr lang="en-US" dirty="0">
                <a:latin typeface="Arial" charset="0"/>
              </a:rPr>
              <a:t>Motivation</a:t>
            </a:r>
          </a:p>
          <a:p>
            <a:pPr>
              <a:spcBef>
                <a:spcPct val="40000"/>
              </a:spcBef>
            </a:pPr>
            <a:r>
              <a:rPr lang="en-US" dirty="0">
                <a:latin typeface="Arial" charset="0"/>
              </a:rPr>
              <a:t>Planning, Training, Managing</a:t>
            </a:r>
          </a:p>
          <a:p>
            <a:pPr eaLnBrk="1" hangingPunct="1">
              <a:spcBef>
                <a:spcPct val="40000"/>
              </a:spcBef>
            </a:pPr>
            <a:r>
              <a:rPr lang="en-US" b="1" dirty="0">
                <a:latin typeface="Arial" charset="0"/>
              </a:rPr>
              <a:t>Digital Artifacts, Special Content</a:t>
            </a:r>
          </a:p>
          <a:p>
            <a:pPr eaLnBrk="1" hangingPunct="1">
              <a:spcBef>
                <a:spcPct val="40000"/>
              </a:spcBef>
            </a:pPr>
            <a:r>
              <a:rPr lang="en-US" dirty="0">
                <a:latin typeface="Arial" charset="0"/>
              </a:rPr>
              <a:t>NDLTD Website</a:t>
            </a:r>
          </a:p>
          <a:p>
            <a:pPr eaLnBrk="1" hangingPunct="1">
              <a:spcBef>
                <a:spcPct val="40000"/>
              </a:spcBef>
            </a:pPr>
            <a:r>
              <a:rPr lang="en-US" dirty="0">
                <a:latin typeface="Arial" charset="0"/>
              </a:rPr>
              <a:t>ETDs Lifecycle Management Info. (</a:t>
            </a:r>
            <a:r>
              <a:rPr lang="en-US" dirty="0" err="1">
                <a:latin typeface="Arial" charset="0"/>
              </a:rPr>
              <a:t>ETDplus</a:t>
            </a:r>
            <a:r>
              <a:rPr lang="en-US" dirty="0">
                <a:latin typeface="Arial" charset="0"/>
              </a:rPr>
              <a:t>)</a:t>
            </a:r>
          </a:p>
          <a:p>
            <a:pPr eaLnBrk="1" hangingPunct="1">
              <a:spcBef>
                <a:spcPct val="40000"/>
              </a:spcBef>
            </a:pPr>
            <a:r>
              <a:rPr lang="en-US" dirty="0">
                <a:latin typeface="Arial" charset="0"/>
              </a:rPr>
              <a:t>Summary</a:t>
            </a:r>
          </a:p>
          <a:p>
            <a:pPr eaLnBrk="1" hangingPunct="1">
              <a:spcBef>
                <a:spcPct val="40000"/>
              </a:spcBef>
            </a:pP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3758772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4850"/>
          </a:xfrm>
          <a:noFill/>
        </p:spPr>
        <p:txBody>
          <a:bodyPr lIns="92075" tIns="46038" rIns="92075" bIns="46038" anchor="b"/>
          <a:lstStyle/>
          <a:p>
            <a:pPr eaLnBrk="1" hangingPunct="1"/>
            <a:r>
              <a:rPr lang="en-US" b="1" dirty="0">
                <a:latin typeface="Arial" charset="0"/>
              </a:rPr>
              <a:t>Digital Artifacts </a:t>
            </a:r>
            <a:endParaRPr lang="en-US" sz="6600" b="1" dirty="0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534400" cy="5105400"/>
          </a:xfrm>
          <a:noFill/>
        </p:spPr>
        <p:txBody>
          <a:bodyPr lIns="92075" tIns="46038" rIns="92075" bIns="46038"/>
          <a:lstStyle/>
          <a:p>
            <a:pPr eaLnBrk="1" hangingPunct="1">
              <a:spcBef>
                <a:spcPct val="40000"/>
              </a:spcBef>
            </a:pPr>
            <a:r>
              <a:rPr lang="en-US" dirty="0">
                <a:latin typeface="Arial" charset="0"/>
              </a:rPr>
              <a:t>Research Data (e.g., datasets)</a:t>
            </a:r>
          </a:p>
          <a:p>
            <a:pPr eaLnBrk="1" hangingPunct="1">
              <a:spcBef>
                <a:spcPct val="40000"/>
              </a:spcBef>
            </a:pPr>
            <a:r>
              <a:rPr lang="en-US" dirty="0">
                <a:latin typeface="Arial" charset="0"/>
              </a:rPr>
              <a:t>Software (e.g., toolkits, packages, libraries)</a:t>
            </a:r>
          </a:p>
          <a:p>
            <a:pPr eaLnBrk="1" hangingPunct="1">
              <a:spcBef>
                <a:spcPct val="40000"/>
              </a:spcBef>
            </a:pPr>
            <a:r>
              <a:rPr lang="en-US" dirty="0" err="1">
                <a:latin typeface="Arial" charset="0"/>
              </a:rPr>
              <a:t>Jupyter</a:t>
            </a:r>
            <a:r>
              <a:rPr lang="en-US" dirty="0">
                <a:latin typeface="Arial" charset="0"/>
              </a:rPr>
              <a:t> Notebooks (or equivalent)</a:t>
            </a:r>
          </a:p>
          <a:p>
            <a:pPr eaLnBrk="1" hangingPunct="1">
              <a:spcBef>
                <a:spcPct val="40000"/>
              </a:spcBef>
            </a:pPr>
            <a:endParaRPr lang="en-US" dirty="0">
              <a:latin typeface="Arial" charset="0"/>
            </a:endParaRPr>
          </a:p>
          <a:p>
            <a:pPr eaLnBrk="1" hangingPunct="1">
              <a:spcBef>
                <a:spcPct val="40000"/>
              </a:spcBef>
            </a:pPr>
            <a:r>
              <a:rPr lang="en-US" dirty="0">
                <a:latin typeface="Arial" charset="0"/>
              </a:rPr>
              <a:t>Separate or coupled, ETD as layered onion</a:t>
            </a:r>
          </a:p>
          <a:p>
            <a:pPr eaLnBrk="1" hangingPunct="1">
              <a:spcBef>
                <a:spcPct val="40000"/>
              </a:spcBef>
            </a:pPr>
            <a:endParaRPr lang="en-US" dirty="0">
              <a:latin typeface="Arial" charset="0"/>
            </a:endParaRPr>
          </a:p>
          <a:p>
            <a:pPr eaLnBrk="1" hangingPunct="1">
              <a:spcBef>
                <a:spcPct val="40000"/>
              </a:spcBef>
            </a:pPr>
            <a:r>
              <a:rPr lang="en-US" dirty="0">
                <a:latin typeface="Arial" charset="0"/>
              </a:rPr>
              <a:t>To repository: Cloud (e.g., GitHub), Sponsor, Discipline, Publisher, . . .</a:t>
            </a:r>
          </a:p>
          <a:p>
            <a:pPr eaLnBrk="1" hangingPunct="1">
              <a:spcBef>
                <a:spcPct val="40000"/>
              </a:spcBef>
            </a:pPr>
            <a:endParaRPr lang="en-US" dirty="0">
              <a:latin typeface="Arial" charset="0"/>
            </a:endParaRP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4850"/>
          </a:xfrm>
          <a:noFill/>
        </p:spPr>
        <p:txBody>
          <a:bodyPr lIns="92075" tIns="46038" rIns="92075" bIns="46038" anchor="b"/>
          <a:lstStyle/>
          <a:p>
            <a:pPr eaLnBrk="1" hangingPunct="1"/>
            <a:r>
              <a:rPr lang="en-US" b="1" dirty="0">
                <a:latin typeface="Arial" charset="0"/>
              </a:rPr>
              <a:t>Special Content</a:t>
            </a:r>
            <a:endParaRPr lang="en-US" sz="6600" b="1" dirty="0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371600"/>
            <a:ext cx="8991600" cy="5105400"/>
          </a:xfrm>
          <a:noFill/>
        </p:spPr>
        <p:txBody>
          <a:bodyPr lIns="92075" tIns="46038" rIns="92075" bIns="46038"/>
          <a:lstStyle/>
          <a:p>
            <a:pPr eaLnBrk="1" hangingPunct="1">
              <a:spcBef>
                <a:spcPct val="40000"/>
              </a:spcBef>
            </a:pPr>
            <a:r>
              <a:rPr lang="en-US" dirty="0">
                <a:latin typeface="Arial" charset="0"/>
              </a:rPr>
              <a:t>Confidential Data (medical, social science, …)</a:t>
            </a:r>
          </a:p>
          <a:p>
            <a:pPr eaLnBrk="1" hangingPunct="1">
              <a:spcBef>
                <a:spcPct val="40000"/>
              </a:spcBef>
            </a:pPr>
            <a:r>
              <a:rPr lang="en-US" dirty="0">
                <a:latin typeface="Arial" charset="0"/>
              </a:rPr>
              <a:t>Hypermedia Webs</a:t>
            </a:r>
          </a:p>
          <a:p>
            <a:pPr eaLnBrk="1" hangingPunct="1">
              <a:spcBef>
                <a:spcPct val="40000"/>
              </a:spcBef>
            </a:pPr>
            <a:r>
              <a:rPr lang="en-US" dirty="0">
                <a:latin typeface="Arial" charset="0"/>
              </a:rPr>
              <a:t>Interactive Systems</a:t>
            </a:r>
          </a:p>
          <a:p>
            <a:pPr eaLnBrk="1" hangingPunct="1">
              <a:spcBef>
                <a:spcPct val="40000"/>
              </a:spcBef>
            </a:pPr>
            <a:r>
              <a:rPr lang="en-US" dirty="0">
                <a:latin typeface="Arial" charset="0"/>
              </a:rPr>
              <a:t>Performances</a:t>
            </a:r>
          </a:p>
          <a:p>
            <a:pPr eaLnBrk="1" hangingPunct="1">
              <a:spcBef>
                <a:spcPct val="40000"/>
              </a:spcBef>
            </a:pPr>
            <a:r>
              <a:rPr lang="en-US" dirty="0">
                <a:latin typeface="Arial" charset="0"/>
              </a:rPr>
              <a:t>Simulations</a:t>
            </a:r>
          </a:p>
          <a:p>
            <a:pPr eaLnBrk="1" hangingPunct="1">
              <a:spcBef>
                <a:spcPct val="40000"/>
              </a:spcBef>
            </a:pPr>
            <a:r>
              <a:rPr lang="en-US" dirty="0">
                <a:latin typeface="Arial" charset="0"/>
              </a:rPr>
              <a:t>(Social) Networks</a:t>
            </a:r>
          </a:p>
          <a:p>
            <a:pPr eaLnBrk="1" hangingPunct="1">
              <a:spcBef>
                <a:spcPct val="40000"/>
              </a:spcBef>
            </a:pPr>
            <a:r>
              <a:rPr lang="en-US" dirty="0">
                <a:latin typeface="Arial" charset="0"/>
              </a:rPr>
              <a:t>Visualizations</a:t>
            </a:r>
          </a:p>
          <a:p>
            <a:pPr eaLnBrk="1" hangingPunct="1">
              <a:spcBef>
                <a:spcPct val="40000"/>
              </a:spcBef>
            </a:pP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011912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4850"/>
          </a:xfrm>
          <a:noFill/>
        </p:spPr>
        <p:txBody>
          <a:bodyPr lIns="92075" tIns="46038" rIns="92075" bIns="46038" anchor="b"/>
          <a:lstStyle/>
          <a:p>
            <a:pPr eaLnBrk="1" hangingPunct="1"/>
            <a:r>
              <a:rPr lang="en-US" sz="5400" b="1" dirty="0">
                <a:latin typeface="Arial" charset="0"/>
              </a:rPr>
              <a:t>Outline</a:t>
            </a:r>
            <a:r>
              <a:rPr lang="en-US" dirty="0">
                <a:latin typeface="Arial" charset="0"/>
              </a:rPr>
              <a:t> </a:t>
            </a:r>
            <a:endParaRPr lang="en-US" sz="6600" dirty="0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610600" cy="5105400"/>
          </a:xfrm>
          <a:noFill/>
        </p:spPr>
        <p:txBody>
          <a:bodyPr lIns="92075" tIns="46038" rIns="92075" bIns="46038"/>
          <a:lstStyle/>
          <a:p>
            <a:pPr eaLnBrk="1" hangingPunct="1">
              <a:spcBef>
                <a:spcPct val="40000"/>
              </a:spcBef>
            </a:pPr>
            <a:r>
              <a:rPr lang="en-US" dirty="0">
                <a:latin typeface="Arial" charset="0"/>
              </a:rPr>
              <a:t>Motivation</a:t>
            </a:r>
          </a:p>
          <a:p>
            <a:pPr>
              <a:spcBef>
                <a:spcPct val="40000"/>
              </a:spcBef>
            </a:pPr>
            <a:r>
              <a:rPr lang="en-US" dirty="0">
                <a:latin typeface="Arial" charset="0"/>
              </a:rPr>
              <a:t>Planning, Training, Managing</a:t>
            </a:r>
          </a:p>
          <a:p>
            <a:pPr eaLnBrk="1" hangingPunct="1">
              <a:spcBef>
                <a:spcPct val="40000"/>
              </a:spcBef>
            </a:pPr>
            <a:r>
              <a:rPr lang="en-US" dirty="0">
                <a:latin typeface="Arial" charset="0"/>
              </a:rPr>
              <a:t>Digital Artifacts, Special Content</a:t>
            </a:r>
          </a:p>
          <a:p>
            <a:pPr eaLnBrk="1" hangingPunct="1">
              <a:spcBef>
                <a:spcPct val="40000"/>
              </a:spcBef>
            </a:pPr>
            <a:r>
              <a:rPr lang="en-US" b="1" dirty="0">
                <a:latin typeface="Arial" charset="0"/>
              </a:rPr>
              <a:t>NDLTD Website</a:t>
            </a:r>
          </a:p>
          <a:p>
            <a:pPr eaLnBrk="1" hangingPunct="1">
              <a:spcBef>
                <a:spcPct val="40000"/>
              </a:spcBef>
            </a:pPr>
            <a:r>
              <a:rPr lang="en-US" dirty="0">
                <a:latin typeface="Arial" charset="0"/>
              </a:rPr>
              <a:t>ETDs Lifecycle Management Info. (</a:t>
            </a:r>
            <a:r>
              <a:rPr lang="en-US" dirty="0" err="1">
                <a:latin typeface="Arial" charset="0"/>
              </a:rPr>
              <a:t>ETDplus</a:t>
            </a:r>
            <a:r>
              <a:rPr lang="en-US" dirty="0">
                <a:latin typeface="Arial" charset="0"/>
              </a:rPr>
              <a:t>)</a:t>
            </a:r>
          </a:p>
          <a:p>
            <a:pPr eaLnBrk="1" hangingPunct="1">
              <a:spcBef>
                <a:spcPct val="40000"/>
              </a:spcBef>
            </a:pPr>
            <a:r>
              <a:rPr lang="en-US" dirty="0">
                <a:latin typeface="Arial" charset="0"/>
              </a:rPr>
              <a:t>Summary</a:t>
            </a:r>
          </a:p>
          <a:p>
            <a:pPr eaLnBrk="1" hangingPunct="1">
              <a:spcBef>
                <a:spcPct val="40000"/>
              </a:spcBef>
            </a:pP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6945692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4850"/>
          </a:xfrm>
          <a:noFill/>
        </p:spPr>
        <p:txBody>
          <a:bodyPr lIns="92075" tIns="46038" rIns="92075" bIns="46038" anchor="b"/>
          <a:lstStyle/>
          <a:p>
            <a:pPr eaLnBrk="1" hangingPunct="1"/>
            <a:r>
              <a:rPr lang="en-US" b="1" dirty="0">
                <a:latin typeface="Arial" charset="0"/>
              </a:rPr>
              <a:t>NDLTD Website</a:t>
            </a:r>
            <a:r>
              <a:rPr lang="en-US" dirty="0">
                <a:latin typeface="Arial" charset="0"/>
              </a:rPr>
              <a:t> (demo) </a:t>
            </a:r>
            <a:endParaRPr lang="en-US" sz="6600" dirty="0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727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447800"/>
            <a:ext cx="8686800" cy="5105400"/>
          </a:xfrm>
          <a:noFill/>
        </p:spPr>
        <p:txBody>
          <a:bodyPr lIns="92075" tIns="46038" rIns="92075" bIns="46038"/>
          <a:lstStyle/>
          <a:p>
            <a:pPr eaLnBrk="1" hangingPunct="1">
              <a:spcBef>
                <a:spcPct val="40000"/>
              </a:spcBef>
            </a:pPr>
            <a:r>
              <a:rPr lang="en-US" dirty="0">
                <a:latin typeface="Arial" charset="0"/>
              </a:rPr>
              <a:t>Board, Committees, Events, Documents</a:t>
            </a:r>
          </a:p>
          <a:p>
            <a:pPr eaLnBrk="1" hangingPunct="1">
              <a:spcBef>
                <a:spcPct val="40000"/>
              </a:spcBef>
            </a:pPr>
            <a:r>
              <a:rPr lang="en-US" dirty="0">
                <a:latin typeface="Arial" charset="0"/>
              </a:rPr>
              <a:t>Sharing Metadata, </a:t>
            </a:r>
            <a:r>
              <a:rPr lang="en-US" b="1" dirty="0">
                <a:latin typeface="Arial" charset="0"/>
              </a:rPr>
              <a:t>Union Catalog</a:t>
            </a:r>
          </a:p>
          <a:p>
            <a:pPr eaLnBrk="1" hangingPunct="1">
              <a:spcBef>
                <a:spcPct val="40000"/>
              </a:spcBef>
            </a:pPr>
            <a:r>
              <a:rPr lang="en-US" dirty="0">
                <a:latin typeface="Arial" charset="0"/>
              </a:rPr>
              <a:t>Global Search</a:t>
            </a:r>
          </a:p>
          <a:p>
            <a:pPr eaLnBrk="1" hangingPunct="1">
              <a:spcBef>
                <a:spcPct val="40000"/>
              </a:spcBef>
            </a:pPr>
            <a:r>
              <a:rPr lang="en-US" dirty="0">
                <a:latin typeface="Arial" charset="0"/>
              </a:rPr>
              <a:t>Training and Managing Resources</a:t>
            </a:r>
          </a:p>
          <a:p>
            <a:pPr lvl="1">
              <a:spcBef>
                <a:spcPct val="40000"/>
              </a:spcBef>
            </a:pPr>
            <a:r>
              <a:rPr lang="en-US" dirty="0">
                <a:latin typeface="Arial" charset="0"/>
              </a:rPr>
              <a:t>IMLS Support</a:t>
            </a:r>
          </a:p>
          <a:p>
            <a:pPr lvl="1">
              <a:spcBef>
                <a:spcPct val="40000"/>
              </a:spcBef>
            </a:pPr>
            <a:r>
              <a:rPr lang="en-US" dirty="0" err="1">
                <a:latin typeface="Arial" charset="0"/>
              </a:rPr>
              <a:t>Educopia</a:t>
            </a:r>
            <a:r>
              <a:rPr lang="en-US" dirty="0">
                <a:latin typeface="Arial" charset="0"/>
              </a:rPr>
              <a:t> Coordination</a:t>
            </a:r>
          </a:p>
          <a:p>
            <a:pPr lvl="1">
              <a:spcBef>
                <a:spcPct val="40000"/>
              </a:spcBef>
            </a:pPr>
            <a:r>
              <a:rPr lang="en-US" dirty="0">
                <a:latin typeface="Arial" charset="0"/>
              </a:rPr>
              <a:t>http://</a:t>
            </a:r>
            <a:r>
              <a:rPr lang="en-US" dirty="0" err="1">
                <a:latin typeface="Arial" charset="0"/>
              </a:rPr>
              <a:t>www.ndltd.org</a:t>
            </a:r>
            <a:r>
              <a:rPr lang="en-US" dirty="0">
                <a:latin typeface="Arial" charset="0"/>
              </a:rPr>
              <a:t>/resources/manage-</a:t>
            </a:r>
            <a:r>
              <a:rPr lang="en-US" dirty="0" err="1">
                <a:latin typeface="Arial" charset="0"/>
              </a:rPr>
              <a:t>etds</a:t>
            </a:r>
            <a:endParaRPr lang="en-US" dirty="0">
              <a:latin typeface="Arial" charset="0"/>
            </a:endParaRPr>
          </a:p>
          <a:p>
            <a:pPr lvl="1">
              <a:spcBef>
                <a:spcPct val="40000"/>
              </a:spcBef>
            </a:pPr>
            <a:r>
              <a:rPr lang="en-US" i="1" dirty="0" err="1">
                <a:latin typeface="Arial" charset="0"/>
              </a:rPr>
              <a:t>ETD_Lifecycle_Workshop_Slides_Example.pptx</a:t>
            </a:r>
            <a:endParaRPr lang="en-US" i="1" dirty="0">
              <a:latin typeface="Arial" charset="0"/>
            </a:endParaRP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4850"/>
          </a:xfrm>
          <a:noFill/>
        </p:spPr>
        <p:txBody>
          <a:bodyPr lIns="92075" tIns="46038" rIns="92075" bIns="46038" anchor="b"/>
          <a:lstStyle/>
          <a:p>
            <a:pPr eaLnBrk="1" hangingPunct="1"/>
            <a:r>
              <a:rPr lang="en-US" sz="5400" b="1" dirty="0">
                <a:latin typeface="Arial" charset="0"/>
              </a:rPr>
              <a:t>Outline</a:t>
            </a:r>
            <a:r>
              <a:rPr lang="en-US" dirty="0">
                <a:latin typeface="Arial" charset="0"/>
              </a:rPr>
              <a:t> </a:t>
            </a:r>
            <a:endParaRPr lang="en-US" sz="6600" dirty="0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9067800" cy="5105400"/>
          </a:xfrm>
          <a:noFill/>
        </p:spPr>
        <p:txBody>
          <a:bodyPr lIns="92075" tIns="46038" rIns="92075" bIns="46038"/>
          <a:lstStyle/>
          <a:p>
            <a:pPr eaLnBrk="1" hangingPunct="1">
              <a:spcBef>
                <a:spcPct val="40000"/>
              </a:spcBef>
            </a:pPr>
            <a:r>
              <a:rPr lang="en-US" dirty="0">
                <a:latin typeface="Arial" charset="0"/>
              </a:rPr>
              <a:t>Motivation</a:t>
            </a:r>
          </a:p>
          <a:p>
            <a:pPr>
              <a:spcBef>
                <a:spcPct val="40000"/>
              </a:spcBef>
            </a:pPr>
            <a:r>
              <a:rPr lang="en-US" dirty="0">
                <a:latin typeface="Arial" charset="0"/>
              </a:rPr>
              <a:t>Planning, Training, Managing</a:t>
            </a:r>
          </a:p>
          <a:p>
            <a:pPr eaLnBrk="1" hangingPunct="1">
              <a:spcBef>
                <a:spcPct val="40000"/>
              </a:spcBef>
            </a:pPr>
            <a:r>
              <a:rPr lang="en-US" dirty="0">
                <a:latin typeface="Arial" charset="0"/>
              </a:rPr>
              <a:t>Digital Artifacts, Special Content</a:t>
            </a:r>
          </a:p>
          <a:p>
            <a:pPr eaLnBrk="1" hangingPunct="1">
              <a:spcBef>
                <a:spcPct val="40000"/>
              </a:spcBef>
            </a:pPr>
            <a:r>
              <a:rPr lang="en-US" dirty="0">
                <a:latin typeface="Arial" charset="0"/>
              </a:rPr>
              <a:t>NDLTD Website</a:t>
            </a:r>
          </a:p>
          <a:p>
            <a:pPr eaLnBrk="1" hangingPunct="1">
              <a:spcBef>
                <a:spcPct val="40000"/>
              </a:spcBef>
            </a:pPr>
            <a:r>
              <a:rPr lang="en-US" b="1" dirty="0">
                <a:latin typeface="Arial" charset="0"/>
              </a:rPr>
              <a:t>ETDs Lifecycle Management Info. (</a:t>
            </a:r>
            <a:r>
              <a:rPr lang="en-US" b="1" dirty="0" err="1">
                <a:latin typeface="Arial" charset="0"/>
              </a:rPr>
              <a:t>ETDplus</a:t>
            </a:r>
            <a:r>
              <a:rPr lang="en-US" b="1" dirty="0">
                <a:latin typeface="Arial" charset="0"/>
              </a:rPr>
              <a:t>)</a:t>
            </a:r>
          </a:p>
          <a:p>
            <a:pPr eaLnBrk="1" hangingPunct="1">
              <a:spcBef>
                <a:spcPct val="40000"/>
              </a:spcBef>
            </a:pPr>
            <a:r>
              <a:rPr lang="en-US" dirty="0">
                <a:latin typeface="Arial" charset="0"/>
              </a:rPr>
              <a:t>Summary</a:t>
            </a:r>
          </a:p>
          <a:p>
            <a:pPr eaLnBrk="1" hangingPunct="1">
              <a:spcBef>
                <a:spcPct val="40000"/>
              </a:spcBef>
            </a:pP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1427964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66750"/>
            <a:ext cx="8610600" cy="704850"/>
          </a:xfrm>
          <a:noFill/>
        </p:spPr>
        <p:txBody>
          <a:bodyPr lIns="92075" tIns="46038" rIns="92075" bIns="46038" anchor="b"/>
          <a:lstStyle/>
          <a:p>
            <a:pPr eaLnBrk="1" hangingPunct="1"/>
            <a:r>
              <a:rPr lang="en-US" b="1" dirty="0">
                <a:latin typeface="Arial" charset="0"/>
              </a:rPr>
              <a:t>Guidance Documents for Lifecycle Management of ETDs</a:t>
            </a:r>
            <a:endParaRPr lang="en-US" sz="6600" b="1" dirty="0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600200"/>
            <a:ext cx="8991600" cy="5105400"/>
          </a:xfrm>
          <a:noFill/>
        </p:spPr>
        <p:txBody>
          <a:bodyPr lIns="92075" tIns="46038" rIns="92075" bIns="46038"/>
          <a:lstStyle/>
          <a:p>
            <a:pPr>
              <a:spcBef>
                <a:spcPct val="40000"/>
              </a:spcBef>
            </a:pPr>
            <a:r>
              <a:rPr lang="en-US" sz="2400" dirty="0">
                <a:latin typeface="Arial" charset="0"/>
              </a:rPr>
              <a:t>188pp; Roadmap; Defining: ETDs &amp; Lifecycle Management</a:t>
            </a:r>
          </a:p>
          <a:p>
            <a:pPr eaLnBrk="1" hangingPunct="1">
              <a:spcBef>
                <a:spcPct val="40000"/>
              </a:spcBef>
            </a:pPr>
            <a:r>
              <a:rPr lang="en-US" sz="2400" dirty="0">
                <a:latin typeface="Arial" charset="0"/>
              </a:rPr>
              <a:t>1 Implementing Programs: Roles, Responsibilities</a:t>
            </a:r>
          </a:p>
          <a:p>
            <a:pPr>
              <a:spcBef>
                <a:spcPct val="40000"/>
              </a:spcBef>
            </a:pPr>
            <a:r>
              <a:rPr lang="en-US" sz="2400" dirty="0">
                <a:latin typeface="Arial" charset="0"/>
              </a:rPr>
              <a:t>2 Access Levels and Embargoes</a:t>
            </a:r>
          </a:p>
          <a:p>
            <a:pPr eaLnBrk="1" hangingPunct="1">
              <a:spcBef>
                <a:spcPct val="40000"/>
              </a:spcBef>
            </a:pPr>
            <a:r>
              <a:rPr lang="en-US" sz="2400" dirty="0">
                <a:latin typeface="Arial" charset="0"/>
              </a:rPr>
              <a:t>3 Copyright and Fair Use</a:t>
            </a:r>
          </a:p>
          <a:p>
            <a:pPr eaLnBrk="1" hangingPunct="1">
              <a:spcBef>
                <a:spcPct val="40000"/>
              </a:spcBef>
            </a:pPr>
            <a:r>
              <a:rPr lang="en-US" sz="2400" dirty="0">
                <a:latin typeface="Arial" charset="0"/>
              </a:rPr>
              <a:t>4 Metrics, Demonstrations of Value</a:t>
            </a:r>
          </a:p>
          <a:p>
            <a:pPr eaLnBrk="1" hangingPunct="1">
              <a:spcBef>
                <a:spcPct val="40000"/>
              </a:spcBef>
            </a:pPr>
            <a:r>
              <a:rPr lang="en-US" sz="2400" dirty="0">
                <a:latin typeface="Arial" charset="0"/>
              </a:rPr>
              <a:t>5 Curatorial Decisions, Practices: Complex Objects, Migration</a:t>
            </a:r>
          </a:p>
          <a:p>
            <a:pPr eaLnBrk="1" hangingPunct="1">
              <a:spcBef>
                <a:spcPct val="40000"/>
              </a:spcBef>
            </a:pPr>
            <a:r>
              <a:rPr lang="en-US" sz="2400" dirty="0">
                <a:latin typeface="Arial" charset="0"/>
              </a:rPr>
              <a:t>6 Metadata: Capture, Best Practices, Quality</a:t>
            </a:r>
          </a:p>
          <a:p>
            <a:pPr eaLnBrk="1" hangingPunct="1">
              <a:spcBef>
                <a:spcPct val="40000"/>
              </a:spcBef>
            </a:pPr>
            <a:r>
              <a:rPr lang="en-US" sz="2400" dirty="0">
                <a:latin typeface="Arial" charset="0"/>
              </a:rPr>
              <a:t>7 Planning and Cost Estimates, Case Studies</a:t>
            </a:r>
          </a:p>
          <a:p>
            <a:pPr eaLnBrk="1" hangingPunct="1">
              <a:spcBef>
                <a:spcPct val="40000"/>
              </a:spcBef>
            </a:pPr>
            <a:r>
              <a:rPr lang="en-US" sz="2400" dirty="0">
                <a:latin typeface="Arial" charset="0"/>
              </a:rPr>
              <a:t>8 Options: Repository Systems, Management, Services</a:t>
            </a:r>
          </a:p>
          <a:p>
            <a:pPr eaLnBrk="1" hangingPunct="1">
              <a:spcBef>
                <a:spcPct val="40000"/>
              </a:spcBef>
            </a:pP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4821856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704850"/>
          </a:xfrm>
          <a:noFill/>
        </p:spPr>
        <p:txBody>
          <a:bodyPr lIns="92075" tIns="46038" rIns="92075" bIns="46038" anchor="b">
            <a:normAutofit fontScale="90000"/>
          </a:bodyPr>
          <a:lstStyle/>
          <a:p>
            <a:pPr eaLnBrk="1" hangingPunct="1"/>
            <a:r>
              <a:rPr lang="en-US" sz="5400" b="1" dirty="0">
                <a:latin typeface="Arial" charset="0"/>
              </a:rPr>
              <a:t>Acknowledgments</a:t>
            </a:r>
            <a:r>
              <a:rPr lang="en-US" dirty="0">
                <a:latin typeface="Arial" charset="0"/>
              </a:rPr>
              <a:t> </a:t>
            </a:r>
            <a:endParaRPr lang="en-US" sz="6600" dirty="0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915400" cy="5715000"/>
          </a:xfrm>
          <a:noFill/>
        </p:spPr>
        <p:txBody>
          <a:bodyPr lIns="92075" tIns="46038" rIns="92075" bIns="46038">
            <a:normAutofit fontScale="70000" lnSpcReduction="20000"/>
          </a:bodyPr>
          <a:lstStyle/>
          <a:p>
            <a:pPr eaLnBrk="1" hangingPunct="1">
              <a:spcBef>
                <a:spcPct val="40000"/>
              </a:spcBef>
            </a:pPr>
            <a:r>
              <a:rPr lang="en-US" sz="4000" dirty="0">
                <a:latin typeface="Arial" charset="0"/>
              </a:rPr>
              <a:t>Family, mentors, teachers, students</a:t>
            </a:r>
          </a:p>
          <a:p>
            <a:pPr eaLnBrk="1" hangingPunct="1">
              <a:spcBef>
                <a:spcPct val="40000"/>
              </a:spcBef>
            </a:pPr>
            <a:endParaRPr lang="en-US" sz="4000" dirty="0">
              <a:latin typeface="Arial" charset="0"/>
            </a:endParaRPr>
          </a:p>
          <a:p>
            <a:pPr eaLnBrk="1" hangingPunct="1">
              <a:spcBef>
                <a:spcPct val="40000"/>
              </a:spcBef>
            </a:pPr>
            <a:r>
              <a:rPr lang="en-US" sz="4000" dirty="0">
                <a:latin typeface="Arial" charset="0"/>
              </a:rPr>
              <a:t>All those working with ETDs</a:t>
            </a:r>
          </a:p>
          <a:p>
            <a:pPr eaLnBrk="1" hangingPunct="1">
              <a:spcBef>
                <a:spcPct val="40000"/>
              </a:spcBef>
            </a:pPr>
            <a:r>
              <a:rPr lang="en-US" sz="4000" dirty="0">
                <a:latin typeface="Arial" charset="0"/>
              </a:rPr>
              <a:t>NDLTD, Members, Board, Committees, Working Groups</a:t>
            </a:r>
          </a:p>
          <a:p>
            <a:pPr eaLnBrk="1" hangingPunct="1">
              <a:spcBef>
                <a:spcPct val="40000"/>
              </a:spcBef>
            </a:pPr>
            <a:endParaRPr lang="en-US" sz="4000" dirty="0">
              <a:latin typeface="Arial" charset="0"/>
            </a:endParaRPr>
          </a:p>
          <a:p>
            <a:pPr eaLnBrk="1" hangingPunct="1">
              <a:spcBef>
                <a:spcPct val="40000"/>
              </a:spcBef>
            </a:pPr>
            <a:r>
              <a:rPr lang="en-US" sz="4000" dirty="0">
                <a:latin typeface="Arial" charset="0"/>
              </a:rPr>
              <a:t>ETD 2018 Conference Team</a:t>
            </a:r>
          </a:p>
          <a:p>
            <a:pPr eaLnBrk="1" hangingPunct="1">
              <a:spcBef>
                <a:spcPct val="40000"/>
              </a:spcBef>
            </a:pPr>
            <a:r>
              <a:rPr lang="en-US" sz="4000" dirty="0">
                <a:latin typeface="Arial" charset="0"/>
              </a:rPr>
              <a:t>Presenters, Attendees, Sponsors</a:t>
            </a:r>
          </a:p>
          <a:p>
            <a:pPr eaLnBrk="1" hangingPunct="1">
              <a:spcBef>
                <a:spcPct val="40000"/>
              </a:spcBef>
            </a:pPr>
            <a:r>
              <a:rPr lang="en-US" sz="4000" dirty="0"/>
              <a:t>National Central Library</a:t>
            </a:r>
          </a:p>
          <a:p>
            <a:pPr eaLnBrk="1" hangingPunct="1">
              <a:spcBef>
                <a:spcPct val="40000"/>
              </a:spcBef>
            </a:pPr>
            <a:r>
              <a:rPr lang="en-US" sz="4000" dirty="0"/>
              <a:t>Library Association of the Republic of China (LAC)</a:t>
            </a:r>
          </a:p>
          <a:p>
            <a:pPr eaLnBrk="1" hangingPunct="1">
              <a:spcBef>
                <a:spcPct val="40000"/>
              </a:spcBef>
            </a:pPr>
            <a:r>
              <a:rPr lang="en-US" sz="4000" dirty="0"/>
              <a:t>Interlibrary Cooperation Association (ILCA)</a:t>
            </a:r>
            <a:endParaRPr lang="en-US" sz="40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029998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704850"/>
          </a:xfrm>
          <a:noFill/>
        </p:spPr>
        <p:txBody>
          <a:bodyPr lIns="92075" tIns="46038" rIns="92075" bIns="46038" anchor="b"/>
          <a:lstStyle/>
          <a:p>
            <a:pPr eaLnBrk="1" hangingPunct="1"/>
            <a:r>
              <a:rPr lang="en-US" b="1" dirty="0" err="1">
                <a:latin typeface="Arial" charset="0"/>
              </a:rPr>
              <a:t>ETDplus</a:t>
            </a:r>
            <a:endParaRPr lang="en-US" sz="6600" b="1" dirty="0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990600"/>
            <a:ext cx="8991600" cy="5105400"/>
          </a:xfrm>
          <a:noFill/>
        </p:spPr>
        <p:txBody>
          <a:bodyPr lIns="92075" tIns="46038" rIns="92075" bIns="46038"/>
          <a:lstStyle/>
          <a:p>
            <a:pPr>
              <a:spcBef>
                <a:spcPct val="40000"/>
              </a:spcBef>
            </a:pPr>
            <a:r>
              <a:rPr lang="en-US" sz="2800" dirty="0">
                <a:latin typeface="Arial" charset="0"/>
              </a:rPr>
              <a:t>Format: Summary, Why, How, Tools, Resources, Activities; preservation, curation, research data, complex objects</a:t>
            </a:r>
          </a:p>
          <a:p>
            <a:pPr eaLnBrk="1" hangingPunct="1">
              <a:spcBef>
                <a:spcPct val="40000"/>
              </a:spcBef>
            </a:pPr>
            <a:r>
              <a:rPr lang="en-US" sz="2800" dirty="0">
                <a:latin typeface="Arial" charset="0"/>
              </a:rPr>
              <a:t>Copyright (12pp): public domain, fair use, creative  commons, patent</a:t>
            </a:r>
          </a:p>
          <a:p>
            <a:pPr eaLnBrk="1" hangingPunct="1">
              <a:spcBef>
                <a:spcPct val="40000"/>
              </a:spcBef>
            </a:pPr>
            <a:r>
              <a:rPr lang="en-US" sz="2800" dirty="0">
                <a:latin typeface="Arial" charset="0"/>
              </a:rPr>
              <a:t>Data organization (8pp): data dictionary, spreadsheet structure</a:t>
            </a:r>
          </a:p>
          <a:p>
            <a:pPr>
              <a:spcBef>
                <a:spcPct val="40000"/>
              </a:spcBef>
            </a:pPr>
            <a:r>
              <a:rPr lang="en-US" sz="2800" dirty="0">
                <a:latin typeface="Arial" charset="0"/>
              </a:rPr>
              <a:t>File formats (8pp): media, conversion, packaging</a:t>
            </a:r>
          </a:p>
          <a:p>
            <a:pPr>
              <a:spcBef>
                <a:spcPct val="40000"/>
              </a:spcBef>
            </a:pPr>
            <a:r>
              <a:rPr lang="en-US" sz="2800" dirty="0">
                <a:latin typeface="Arial" charset="0"/>
              </a:rPr>
              <a:t>Metadata (8pp): properties in Windows</a:t>
            </a:r>
          </a:p>
          <a:p>
            <a:pPr>
              <a:spcBef>
                <a:spcPct val="40000"/>
              </a:spcBef>
            </a:pPr>
            <a:r>
              <a:rPr lang="en-US" sz="2800" dirty="0">
                <a:latin typeface="Arial" charset="0"/>
              </a:rPr>
              <a:t>Storage (12pp): backup, security, preservation</a:t>
            </a:r>
          </a:p>
          <a:p>
            <a:pPr>
              <a:spcBef>
                <a:spcPct val="40000"/>
              </a:spcBef>
            </a:pPr>
            <a:r>
              <a:rPr lang="en-US" sz="2800" dirty="0">
                <a:latin typeface="Arial" charset="0"/>
              </a:rPr>
              <a:t>Version control (8pp): manual; Git, Subversion</a:t>
            </a:r>
          </a:p>
          <a:p>
            <a:pPr eaLnBrk="1" hangingPunct="1">
              <a:spcBef>
                <a:spcPct val="40000"/>
              </a:spcBef>
            </a:pP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554678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4850"/>
          </a:xfrm>
          <a:noFill/>
        </p:spPr>
        <p:txBody>
          <a:bodyPr lIns="92075" tIns="46038" rIns="92075" bIns="46038" anchor="b"/>
          <a:lstStyle/>
          <a:p>
            <a:pPr eaLnBrk="1" hangingPunct="1"/>
            <a:r>
              <a:rPr lang="en-US" b="1" dirty="0">
                <a:latin typeface="Arial" charset="0"/>
              </a:rPr>
              <a:t>ETD Lifecycle Workshop</a:t>
            </a:r>
            <a:endParaRPr lang="en-US" sz="6600" b="1" dirty="0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839200" cy="5105400"/>
          </a:xfrm>
          <a:noFill/>
        </p:spPr>
        <p:txBody>
          <a:bodyPr lIns="92075" tIns="46038" rIns="92075" bIns="46038"/>
          <a:lstStyle/>
          <a:p>
            <a:pPr>
              <a:spcBef>
                <a:spcPct val="40000"/>
              </a:spcBef>
            </a:pPr>
            <a:r>
              <a:rPr lang="en-US" sz="2800" dirty="0">
                <a:latin typeface="Arial" charset="0"/>
              </a:rPr>
              <a:t>Manual (10pp): for Instructor</a:t>
            </a:r>
          </a:p>
          <a:p>
            <a:pPr>
              <a:spcBef>
                <a:spcPct val="40000"/>
              </a:spcBef>
            </a:pPr>
            <a:r>
              <a:rPr lang="en-US" sz="2800" dirty="0">
                <a:latin typeface="Arial" charset="0"/>
              </a:rPr>
              <a:t>Tools Manual (28pp): Virus Checking, Format Recognition, Simple Submission, Event Recording, Reference Link Archiving</a:t>
            </a:r>
          </a:p>
          <a:p>
            <a:pPr>
              <a:spcBef>
                <a:spcPct val="40000"/>
              </a:spcBef>
            </a:pPr>
            <a:r>
              <a:rPr lang="en-US" sz="2800" dirty="0">
                <a:latin typeface="Arial" charset="0"/>
              </a:rPr>
              <a:t>Syllabus Ex. (2pp): Mod. 1,2 Description / Outcomes</a:t>
            </a:r>
          </a:p>
          <a:p>
            <a:pPr eaLnBrk="1" hangingPunct="1">
              <a:spcBef>
                <a:spcPct val="40000"/>
              </a:spcBef>
            </a:pPr>
            <a:r>
              <a:rPr lang="en-US" sz="2800" dirty="0">
                <a:latin typeface="Arial" charset="0"/>
              </a:rPr>
              <a:t>Agenda Example (1p.): 1 day schedule</a:t>
            </a:r>
          </a:p>
          <a:p>
            <a:pPr eaLnBrk="1" hangingPunct="1">
              <a:spcBef>
                <a:spcPct val="40000"/>
              </a:spcBef>
            </a:pPr>
            <a:r>
              <a:rPr lang="en-US" sz="2800" dirty="0">
                <a:latin typeface="Arial" charset="0"/>
              </a:rPr>
              <a:t>Module Handout Examples: 1 (interactive overview), 2 (guidance docs), 3 (tools)</a:t>
            </a:r>
          </a:p>
          <a:p>
            <a:pPr eaLnBrk="1" hangingPunct="1">
              <a:spcBef>
                <a:spcPct val="40000"/>
              </a:spcBef>
            </a:pPr>
            <a:r>
              <a:rPr lang="en-US" sz="2800" dirty="0">
                <a:latin typeface="Arial" charset="0"/>
              </a:rPr>
              <a:t>Presurvey (2pp)</a:t>
            </a:r>
          </a:p>
          <a:p>
            <a:pPr>
              <a:spcBef>
                <a:spcPct val="40000"/>
              </a:spcBef>
            </a:pPr>
            <a:r>
              <a:rPr lang="en-US" sz="2800" dirty="0">
                <a:latin typeface="Arial" charset="0"/>
              </a:rPr>
              <a:t>Postsurvey (2pp)</a:t>
            </a:r>
          </a:p>
        </p:txBody>
      </p:sp>
    </p:spTree>
    <p:extLst>
      <p:ext uri="{BB962C8B-B14F-4D97-AF65-F5344CB8AC3E}">
        <p14:creationId xmlns:p14="http://schemas.microsoft.com/office/powerpoint/2010/main" val="220027267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4850"/>
          </a:xfrm>
          <a:noFill/>
        </p:spPr>
        <p:txBody>
          <a:bodyPr lIns="92075" tIns="46038" rIns="92075" bIns="46038" anchor="b"/>
          <a:lstStyle/>
          <a:p>
            <a:pPr eaLnBrk="1" hangingPunct="1"/>
            <a:r>
              <a:rPr lang="en-US" sz="5400" b="1" dirty="0">
                <a:latin typeface="Arial" charset="0"/>
              </a:rPr>
              <a:t>Summary</a:t>
            </a:r>
            <a:r>
              <a:rPr lang="en-US" dirty="0">
                <a:latin typeface="Arial" charset="0"/>
              </a:rPr>
              <a:t> </a:t>
            </a:r>
            <a:endParaRPr lang="en-US" sz="6600" dirty="0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610600" cy="5105400"/>
          </a:xfrm>
          <a:noFill/>
        </p:spPr>
        <p:txBody>
          <a:bodyPr lIns="92075" tIns="46038" rIns="92075" bIns="46038"/>
          <a:lstStyle/>
          <a:p>
            <a:pPr eaLnBrk="1" hangingPunct="1">
              <a:spcBef>
                <a:spcPct val="40000"/>
              </a:spcBef>
            </a:pPr>
            <a:r>
              <a:rPr lang="en-US" dirty="0">
                <a:latin typeface="Arial" charset="0"/>
              </a:rPr>
              <a:t>Motivation</a:t>
            </a:r>
          </a:p>
          <a:p>
            <a:pPr>
              <a:spcBef>
                <a:spcPct val="40000"/>
              </a:spcBef>
            </a:pPr>
            <a:r>
              <a:rPr lang="en-US" dirty="0">
                <a:latin typeface="Arial" charset="0"/>
              </a:rPr>
              <a:t>Planning, Training, Managing</a:t>
            </a:r>
          </a:p>
          <a:p>
            <a:pPr eaLnBrk="1" hangingPunct="1">
              <a:spcBef>
                <a:spcPct val="40000"/>
              </a:spcBef>
            </a:pPr>
            <a:r>
              <a:rPr lang="en-US" dirty="0">
                <a:latin typeface="Arial" charset="0"/>
              </a:rPr>
              <a:t>Digital Artifacts, Special Content</a:t>
            </a:r>
          </a:p>
          <a:p>
            <a:pPr eaLnBrk="1" hangingPunct="1">
              <a:spcBef>
                <a:spcPct val="40000"/>
              </a:spcBef>
            </a:pPr>
            <a:r>
              <a:rPr lang="en-US" dirty="0">
                <a:latin typeface="Arial" charset="0"/>
              </a:rPr>
              <a:t>NDLTD Website</a:t>
            </a:r>
          </a:p>
          <a:p>
            <a:pPr eaLnBrk="1" hangingPunct="1">
              <a:spcBef>
                <a:spcPct val="40000"/>
              </a:spcBef>
            </a:pPr>
            <a:r>
              <a:rPr lang="en-US" dirty="0">
                <a:latin typeface="Arial" charset="0"/>
              </a:rPr>
              <a:t>ETDs Lifecycle Management Info. (</a:t>
            </a:r>
            <a:r>
              <a:rPr lang="en-US" dirty="0" err="1">
                <a:latin typeface="Arial" charset="0"/>
              </a:rPr>
              <a:t>ETDplus</a:t>
            </a:r>
            <a:r>
              <a:rPr lang="en-US" dirty="0">
                <a:latin typeface="Arial" charset="0"/>
              </a:rPr>
              <a:t>)</a:t>
            </a:r>
          </a:p>
          <a:p>
            <a:pPr marL="0" indent="0" eaLnBrk="1" hangingPunct="1">
              <a:spcBef>
                <a:spcPct val="40000"/>
              </a:spcBef>
              <a:buNone/>
            </a:pP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4361809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4A29E03-EBBE-4C40-98C4-6C0A497F0432}" type="slidenum">
              <a:rPr lang="en-US" sz="1400" b="0"/>
              <a:pPr eaLnBrk="1" hangingPunct="1"/>
              <a:t>23</a:t>
            </a:fld>
            <a:endParaRPr lang="en-US" sz="1400" b="0"/>
          </a:p>
        </p:txBody>
      </p:sp>
      <p:sp>
        <p:nvSpPr>
          <p:cNvPr id="8909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33400" y="1143000"/>
            <a:ext cx="8077200" cy="14700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dirty="0">
                <a:latin typeface="Arial" charset="0"/>
              </a:rPr>
              <a:t>Questions?</a:t>
            </a:r>
            <a:br>
              <a:rPr lang="en-US" sz="4000" dirty="0">
                <a:latin typeface="Arial" charset="0"/>
              </a:rPr>
            </a:br>
            <a:r>
              <a:rPr lang="en-US" sz="4000" dirty="0">
                <a:latin typeface="Arial" charset="0"/>
              </a:rPr>
              <a:t>Discussion?</a:t>
            </a:r>
            <a:br>
              <a:rPr lang="en-US" sz="4000" dirty="0">
                <a:latin typeface="Arial" charset="0"/>
              </a:rPr>
            </a:br>
            <a:r>
              <a:rPr lang="en-US" sz="4000" dirty="0">
                <a:latin typeface="Arial" charset="0"/>
              </a:rPr>
              <a:t>Recommendations?</a:t>
            </a:r>
            <a:br>
              <a:rPr lang="en-US" sz="4000" dirty="0">
                <a:latin typeface="Arial" charset="0"/>
              </a:rPr>
            </a:br>
            <a:br>
              <a:rPr lang="en-US" sz="4000" dirty="0">
                <a:latin typeface="Arial" charset="0"/>
              </a:rPr>
            </a:br>
            <a:r>
              <a:rPr lang="en-US" sz="4000" dirty="0">
                <a:latin typeface="Arial" charset="0"/>
              </a:rPr>
              <a:t>Chat with an</a:t>
            </a:r>
            <a:br>
              <a:rPr lang="en-US" sz="4000" dirty="0">
                <a:latin typeface="Arial" charset="0"/>
              </a:rPr>
            </a:br>
            <a:r>
              <a:rPr lang="en-US" sz="4000" dirty="0">
                <a:latin typeface="Arial" charset="0"/>
              </a:rPr>
              <a:t>NDLTD Board or Committee member!</a:t>
            </a:r>
          </a:p>
        </p:txBody>
      </p:sp>
      <p:sp>
        <p:nvSpPr>
          <p:cNvPr id="8909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730625"/>
            <a:ext cx="6400800" cy="25146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r>
              <a:rPr lang="en-US" dirty="0">
                <a:latin typeface="Arial" charset="0"/>
              </a:rPr>
              <a:t>Thank You!</a:t>
            </a: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r>
              <a:rPr lang="en-US" dirty="0" err="1">
                <a:latin typeface="Arial" charset="0"/>
              </a:rPr>
              <a:t>fox@vt.edu</a:t>
            </a:r>
            <a:r>
              <a:rPr lang="en-US" dirty="0">
                <a:latin typeface="Arial" charset="0"/>
              </a:rPr>
              <a:t> </a:t>
            </a:r>
            <a:br>
              <a:rPr lang="en-US" dirty="0">
                <a:latin typeface="Arial" charset="0"/>
              </a:rPr>
            </a:br>
            <a:r>
              <a:rPr lang="en-US" dirty="0">
                <a:latin typeface="Arial" charset="0"/>
              </a:rPr>
              <a:t>http://fox.cs.vt.edu </a:t>
            </a:r>
          </a:p>
        </p:txBody>
      </p:sp>
    </p:spTree>
    <p:extLst>
      <p:ext uri="{BB962C8B-B14F-4D97-AF65-F5344CB8AC3E}">
        <p14:creationId xmlns:p14="http://schemas.microsoft.com/office/powerpoint/2010/main" val="35295979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5CB79-1947-3145-85E4-664814FDE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62200"/>
            <a:ext cx="8229600" cy="1143000"/>
          </a:xfrm>
        </p:spPr>
        <p:txBody>
          <a:bodyPr/>
          <a:lstStyle/>
          <a:p>
            <a:r>
              <a:rPr lang="en-US" dirty="0"/>
              <a:t>Extra Slides (for demo)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0FFC89-51DC-284E-A4EE-BBE0BB940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B26CF7-87CD-9A49-8C43-697028DCB181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3323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2E460F-AFBF-3741-AD60-429C545A0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B26CF7-87CD-9A49-8C43-697028DCB181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6C1EA7-0AEB-FE4B-B0C0-5A5F4FDEDE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2934"/>
            <a:ext cx="9144000" cy="5656252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83131870-05A6-4644-BC65-1B086D646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2934"/>
          </a:xfrm>
        </p:spPr>
        <p:txBody>
          <a:bodyPr/>
          <a:lstStyle/>
          <a:p>
            <a:r>
              <a:rPr lang="en-US" dirty="0"/>
              <a:t>http://</a:t>
            </a:r>
            <a:r>
              <a:rPr lang="en-US" dirty="0" err="1"/>
              <a:t>union.ndltd.org</a:t>
            </a:r>
            <a:r>
              <a:rPr lang="en-US" dirty="0"/>
              <a:t>/portal/</a:t>
            </a:r>
          </a:p>
        </p:txBody>
      </p:sp>
    </p:spTree>
    <p:extLst>
      <p:ext uri="{BB962C8B-B14F-4D97-AF65-F5344CB8AC3E}">
        <p14:creationId xmlns:p14="http://schemas.microsoft.com/office/powerpoint/2010/main" val="833625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2E460F-AFBF-3741-AD60-429C545A0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B26CF7-87CD-9A49-8C43-697028DCB181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54E9BD-45E3-A041-8965-4308F36580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97" y="0"/>
            <a:ext cx="78674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4730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2E460F-AFBF-3741-AD60-429C545A0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B26CF7-87CD-9A49-8C43-697028DCB181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A922FE-5FC9-A54D-B76B-60C95DFA9A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19" y="0"/>
            <a:ext cx="77237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5328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2E460F-AFBF-3741-AD60-429C545A0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B26CF7-87CD-9A49-8C43-697028DCB181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A4826F-FAE4-8449-B260-D28A0D3F44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875"/>
            <a:ext cx="9144000" cy="6222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3496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2E460F-AFBF-3741-AD60-429C545A0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B26CF7-87CD-9A49-8C43-697028DCB181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EAC313-57EE-E54A-BAE1-41546909A0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8571"/>
            <a:ext cx="9144000" cy="508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804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4850"/>
          </a:xfrm>
          <a:noFill/>
        </p:spPr>
        <p:txBody>
          <a:bodyPr lIns="92075" tIns="46038" rIns="92075" bIns="46038" anchor="b"/>
          <a:lstStyle/>
          <a:p>
            <a:pPr eaLnBrk="1" hangingPunct="1"/>
            <a:r>
              <a:rPr lang="en-US" sz="5400" b="1" dirty="0">
                <a:latin typeface="Arial" charset="0"/>
              </a:rPr>
              <a:t>Outline</a:t>
            </a:r>
            <a:r>
              <a:rPr lang="en-US" dirty="0">
                <a:latin typeface="Arial" charset="0"/>
              </a:rPr>
              <a:t> </a:t>
            </a:r>
            <a:endParaRPr lang="en-US" sz="6600" dirty="0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610600" cy="5105400"/>
          </a:xfrm>
          <a:noFill/>
        </p:spPr>
        <p:txBody>
          <a:bodyPr lIns="92075" tIns="46038" rIns="92075" bIns="46038"/>
          <a:lstStyle/>
          <a:p>
            <a:pPr eaLnBrk="1" hangingPunct="1">
              <a:spcBef>
                <a:spcPct val="40000"/>
              </a:spcBef>
            </a:pPr>
            <a:r>
              <a:rPr lang="en-US" b="1" dirty="0">
                <a:latin typeface="Arial" charset="0"/>
              </a:rPr>
              <a:t>Motivation</a:t>
            </a:r>
          </a:p>
          <a:p>
            <a:pPr>
              <a:spcBef>
                <a:spcPct val="40000"/>
              </a:spcBef>
            </a:pPr>
            <a:r>
              <a:rPr lang="en-US" dirty="0">
                <a:latin typeface="Arial" charset="0"/>
              </a:rPr>
              <a:t>Planning, Training, Managing</a:t>
            </a:r>
          </a:p>
          <a:p>
            <a:pPr eaLnBrk="1" hangingPunct="1">
              <a:spcBef>
                <a:spcPct val="40000"/>
              </a:spcBef>
            </a:pPr>
            <a:r>
              <a:rPr lang="en-US" dirty="0">
                <a:latin typeface="Arial" charset="0"/>
              </a:rPr>
              <a:t>Digital Artifacts, Special Content</a:t>
            </a:r>
          </a:p>
          <a:p>
            <a:pPr eaLnBrk="1" hangingPunct="1">
              <a:spcBef>
                <a:spcPct val="40000"/>
              </a:spcBef>
            </a:pPr>
            <a:r>
              <a:rPr lang="en-US" dirty="0">
                <a:latin typeface="Arial" charset="0"/>
              </a:rPr>
              <a:t>NDLTD Website</a:t>
            </a:r>
          </a:p>
          <a:p>
            <a:pPr eaLnBrk="1" hangingPunct="1">
              <a:spcBef>
                <a:spcPct val="40000"/>
              </a:spcBef>
            </a:pPr>
            <a:r>
              <a:rPr lang="en-US" dirty="0">
                <a:latin typeface="Arial" charset="0"/>
              </a:rPr>
              <a:t>ETDs Lifecycle Management Info. (</a:t>
            </a:r>
            <a:r>
              <a:rPr lang="en-US" dirty="0" err="1">
                <a:latin typeface="Arial" charset="0"/>
              </a:rPr>
              <a:t>ETDplus</a:t>
            </a:r>
            <a:r>
              <a:rPr lang="en-US" dirty="0">
                <a:latin typeface="Arial" charset="0"/>
              </a:rPr>
              <a:t>)</a:t>
            </a:r>
          </a:p>
          <a:p>
            <a:pPr eaLnBrk="1" hangingPunct="1">
              <a:spcBef>
                <a:spcPct val="40000"/>
              </a:spcBef>
            </a:pPr>
            <a:r>
              <a:rPr lang="en-US" dirty="0">
                <a:latin typeface="Arial" charset="0"/>
              </a:rPr>
              <a:t>Summary</a:t>
            </a:r>
          </a:p>
          <a:p>
            <a:pPr eaLnBrk="1" hangingPunct="1">
              <a:spcBef>
                <a:spcPct val="40000"/>
              </a:spcBef>
            </a:pPr>
            <a:endParaRPr lang="en-US" dirty="0">
              <a:latin typeface="Arial" charset="0"/>
            </a:endParaRP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2E460F-AFBF-3741-AD60-429C545A0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B26CF7-87CD-9A49-8C43-697028DCB181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094671-92E0-4D4C-BFCF-B26307DA23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13672"/>
            <a:ext cx="9144000" cy="5630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3187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2E460F-AFBF-3741-AD60-429C545A0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B26CF7-87CD-9A49-8C43-697028DCB181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68460D-9E30-A347-96A5-82D462FD5D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39" y="0"/>
            <a:ext cx="86825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8994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2E460F-AFBF-3741-AD60-429C545A0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B26CF7-87CD-9A49-8C43-697028DCB181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72FD4C-5C4D-494D-A785-124A724E93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63" y="0"/>
            <a:ext cx="85152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7354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2E460F-AFBF-3741-AD60-429C545A0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B26CF7-87CD-9A49-8C43-697028DCB181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D608D7-7A20-B64D-BB86-34F8A0D133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80" y="0"/>
            <a:ext cx="75706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9393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2E460F-AFBF-3741-AD60-429C545A0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B26CF7-87CD-9A49-8C43-697028DCB181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2C433E-7BE7-C645-A686-A33656BA5A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823" y="0"/>
            <a:ext cx="74463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8557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2E460F-AFBF-3741-AD60-429C545A0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B26CF7-87CD-9A49-8C43-697028DCB181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EE644C-4AE1-7545-9C57-5C720701A2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052"/>
            <a:ext cx="9144000" cy="6659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6064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2E460F-AFBF-3741-AD60-429C545A0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B26CF7-87CD-9A49-8C43-697028DCB181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619628-D8C4-484B-A17E-D770CF047E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1880"/>
            <a:ext cx="9144000" cy="4514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01650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2E460F-AFBF-3741-AD60-429C545A0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B26CF7-87CD-9A49-8C43-697028DCB181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B218BB-29A7-3E42-9D78-BC3937ACE3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189"/>
            <a:ext cx="9144000" cy="5999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38933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2E460F-AFBF-3741-AD60-429C545A0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B26CF7-87CD-9A49-8C43-697028DCB181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F435E6-30D6-A94B-AADC-AD2549EFAB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9" y="0"/>
            <a:ext cx="89996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3522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2E460F-AFBF-3741-AD60-429C545A0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B26CF7-87CD-9A49-8C43-697028DCB181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B1661F-BC76-4345-9D9F-DDAF961622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17" y="0"/>
            <a:ext cx="83647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0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467CFC7-15B7-A84F-AF91-9FB2EE7D7175}" type="slidenum">
              <a:rPr lang="en-US" sz="1400" b="0"/>
              <a:pPr eaLnBrk="1" hangingPunct="1"/>
              <a:t>4</a:t>
            </a:fld>
            <a:endParaRPr lang="en-US" sz="1400" b="0"/>
          </a:p>
        </p:txBody>
      </p:sp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b="1" dirty="0">
                <a:latin typeface="Arial" charset="0"/>
              </a:rPr>
              <a:t>Stakeholder Motivations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371600"/>
            <a:ext cx="8915400" cy="4895850"/>
          </a:xfrm>
        </p:spPr>
        <p:txBody>
          <a:bodyPr/>
          <a:lstStyle/>
          <a:p>
            <a:pPr eaLnBrk="1" hangingPunct="1"/>
            <a:r>
              <a:rPr lang="en-US" sz="2800">
                <a:latin typeface="Arial" charset="0"/>
              </a:rPr>
              <a:t>For Students:</a:t>
            </a:r>
          </a:p>
          <a:p>
            <a:pPr lvl="1" eaLnBrk="1" hangingPunct="1"/>
            <a:r>
              <a:rPr lang="en-US" sz="2400">
                <a:latin typeface="Arial" charset="0"/>
              </a:rPr>
              <a:t>Gain knowledge and skills for the Knowledge Society</a:t>
            </a:r>
          </a:p>
          <a:p>
            <a:pPr lvl="1" eaLnBrk="1" hangingPunct="1"/>
            <a:r>
              <a:rPr lang="en-US" sz="2400">
                <a:latin typeface="Arial" charset="0"/>
              </a:rPr>
              <a:t>Richer communication (digital information, multimedia, …)</a:t>
            </a:r>
          </a:p>
          <a:p>
            <a:pPr eaLnBrk="1" hangingPunct="1"/>
            <a:r>
              <a:rPr lang="en-US" sz="2800">
                <a:latin typeface="Arial" charset="0"/>
              </a:rPr>
              <a:t>For Universities: </a:t>
            </a:r>
          </a:p>
          <a:p>
            <a:pPr lvl="1" eaLnBrk="1" hangingPunct="1"/>
            <a:r>
              <a:rPr lang="en-US" sz="2400">
                <a:latin typeface="Arial" charset="0"/>
              </a:rPr>
              <a:t>Easy way to enter the digital library field and benefit thereby (</a:t>
            </a:r>
            <a:r>
              <a:rPr lang="ja-JP" altLang="en-US" sz="2400">
                <a:latin typeface="Arial" charset="0"/>
              </a:rPr>
              <a:t>“</a:t>
            </a:r>
            <a:r>
              <a:rPr lang="en-US" altLang="ja-JP" sz="2400">
                <a:latin typeface="Arial" charset="0"/>
              </a:rPr>
              <a:t>no brainer</a:t>
            </a:r>
            <a:r>
              <a:rPr lang="ja-JP" altLang="en-US" sz="2400">
                <a:latin typeface="Arial" charset="0"/>
              </a:rPr>
              <a:t>”</a:t>
            </a:r>
            <a:r>
              <a:rPr lang="en-US" altLang="ja-JP" sz="2400">
                <a:latin typeface="Arial" charset="0"/>
              </a:rPr>
              <a:t> entrée into institutional repositories)</a:t>
            </a:r>
          </a:p>
          <a:p>
            <a:pPr eaLnBrk="1" hangingPunct="1"/>
            <a:r>
              <a:rPr lang="en-US" sz="2800">
                <a:latin typeface="Arial" charset="0"/>
              </a:rPr>
              <a:t>For the World: </a:t>
            </a:r>
          </a:p>
          <a:p>
            <a:pPr lvl="1" eaLnBrk="1" hangingPunct="1"/>
            <a:r>
              <a:rPr lang="en-US" sz="2400">
                <a:latin typeface="Arial" charset="0"/>
              </a:rPr>
              <a:t>Global digital library – large, useful, many services</a:t>
            </a:r>
          </a:p>
          <a:p>
            <a:pPr eaLnBrk="1" hangingPunct="1"/>
            <a:r>
              <a:rPr lang="en-US" sz="2800">
                <a:latin typeface="Arial" charset="0"/>
              </a:rPr>
              <a:t>General:</a:t>
            </a:r>
          </a:p>
          <a:p>
            <a:pPr lvl="1" eaLnBrk="1" hangingPunct="1"/>
            <a:r>
              <a:rPr lang="en-US" sz="2400">
                <a:latin typeface="Arial" charset="0"/>
              </a:rPr>
              <a:t>Save time and money</a:t>
            </a:r>
          </a:p>
          <a:p>
            <a:pPr lvl="1" eaLnBrk="1" hangingPunct="1"/>
            <a:r>
              <a:rPr lang="en-US" sz="2400">
                <a:latin typeface="Arial" charset="0"/>
              </a:rPr>
              <a:t>Increased visibility for all associated with research results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8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8368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83684" name="Rectangle 4"/>
          <p:cNvSpPr>
            <a:spLocks noChangeArrowheads="1"/>
          </p:cNvSpPr>
          <p:nvPr/>
        </p:nvSpPr>
        <p:spPr bwMode="auto">
          <a:xfrm>
            <a:off x="6858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83685" name="Rectangle 5"/>
          <p:cNvSpPr>
            <a:spLocks noChangeArrowheads="1"/>
          </p:cNvSpPr>
          <p:nvPr/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83686" name="Rectangle 6"/>
          <p:cNvSpPr>
            <a:spLocks noChangeArrowheads="1"/>
          </p:cNvSpPr>
          <p:nvPr/>
        </p:nvSpPr>
        <p:spPr bwMode="auto">
          <a:xfrm>
            <a:off x="381000" y="61722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83687" name="Rectangle 7"/>
          <p:cNvSpPr>
            <a:spLocks noChangeArrowheads="1"/>
          </p:cNvSpPr>
          <p:nvPr/>
        </p:nvSpPr>
        <p:spPr bwMode="auto">
          <a:xfrm>
            <a:off x="3124200" y="61722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5847" name="Rectangle 8"/>
          <p:cNvSpPr>
            <a:spLocks noGrp="1" noChangeArrowheads="1"/>
          </p:cNvSpPr>
          <p:nvPr>
            <p:ph type="title"/>
          </p:nvPr>
        </p:nvSpPr>
        <p:spPr>
          <a:xfrm>
            <a:off x="914400" y="38100"/>
            <a:ext cx="7772400" cy="876300"/>
          </a:xfrm>
        </p:spPr>
        <p:txBody>
          <a:bodyPr lIns="92075" tIns="46038" rIns="92075" bIns="46038"/>
          <a:lstStyle/>
          <a:p>
            <a:r>
              <a:rPr lang="en-US" sz="4000" b="1" dirty="0">
                <a:latin typeface="Arial" charset="0"/>
              </a:rPr>
              <a:t>Students</a:t>
            </a:r>
            <a:r>
              <a:rPr lang="en-US" sz="4000" dirty="0">
                <a:latin typeface="Arial" charset="0"/>
              </a:rPr>
              <a:t> and the Info. Life Cycle</a:t>
            </a:r>
          </a:p>
        </p:txBody>
      </p:sp>
      <p:sp>
        <p:nvSpPr>
          <p:cNvPr id="583689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342900" y="1066800"/>
            <a:ext cx="8458200" cy="4800600"/>
          </a:xfrm>
        </p:spPr>
        <p:txBody>
          <a:bodyPr lIns="92075" tIns="46038" rIns="92075" bIns="46038"/>
          <a:lstStyle/>
          <a:p>
            <a:pPr>
              <a:defRPr/>
            </a:pPr>
            <a:r>
              <a:rPr lang="en-US" sz="2800" dirty="0">
                <a:cs typeface="+mn-cs"/>
              </a:rPr>
              <a:t>Learning</a:t>
            </a:r>
          </a:p>
          <a:p>
            <a:pPr lvl="1">
              <a:defRPr/>
            </a:pPr>
            <a:r>
              <a:rPr lang="en-US" sz="2400" dirty="0">
                <a:cs typeface="+mn-cs"/>
              </a:rPr>
              <a:t>Respect for Teachers, Researchers</a:t>
            </a:r>
          </a:p>
          <a:p>
            <a:pPr>
              <a:defRPr/>
            </a:pPr>
            <a:r>
              <a:rPr lang="en-US" sz="2800" dirty="0">
                <a:cs typeface="+mn-cs"/>
              </a:rPr>
              <a:t>Discovery</a:t>
            </a:r>
          </a:p>
          <a:p>
            <a:pPr lvl="1">
              <a:defRPr/>
            </a:pPr>
            <a:r>
              <a:rPr lang="en-US" sz="2400" dirty="0">
                <a:cs typeface="+mn-cs"/>
              </a:rPr>
              <a:t>Excitement</a:t>
            </a:r>
          </a:p>
          <a:p>
            <a:pPr>
              <a:defRPr/>
            </a:pPr>
            <a:r>
              <a:rPr lang="en-US" sz="2800" dirty="0">
                <a:cs typeface="+mn-cs"/>
              </a:rPr>
              <a:t>Documentation and reporting</a:t>
            </a:r>
          </a:p>
          <a:p>
            <a:pPr lvl="1">
              <a:defRPr/>
            </a:pPr>
            <a:r>
              <a:rPr lang="en-US" sz="2400" dirty="0">
                <a:cs typeface="+mn-cs"/>
              </a:rPr>
              <a:t>Expression</a:t>
            </a:r>
          </a:p>
          <a:p>
            <a:pPr>
              <a:defRPr/>
            </a:pPr>
            <a:r>
              <a:rPr lang="en-US" sz="2800" dirty="0">
                <a:cs typeface="+mn-cs"/>
              </a:rPr>
              <a:t>Dissemination</a:t>
            </a:r>
          </a:p>
          <a:p>
            <a:pPr lvl="1">
              <a:defRPr/>
            </a:pPr>
            <a:r>
              <a:rPr lang="en-US" sz="2400" dirty="0">
                <a:cs typeface="+mn-cs"/>
              </a:rPr>
              <a:t>Fame and Fortune</a:t>
            </a:r>
          </a:p>
          <a:p>
            <a:pPr>
              <a:defRPr/>
            </a:pPr>
            <a:r>
              <a:rPr lang="en-US" sz="2800" dirty="0">
                <a:cs typeface="+mn-cs"/>
              </a:rPr>
              <a:t>Community involvement</a:t>
            </a:r>
          </a:p>
          <a:p>
            <a:pPr lvl="1">
              <a:defRPr/>
            </a:pPr>
            <a:r>
              <a:rPr lang="en-US" sz="2400" dirty="0">
                <a:cs typeface="+mn-cs"/>
              </a:rPr>
              <a:t>Service</a:t>
            </a:r>
          </a:p>
          <a:p>
            <a:pPr>
              <a:defRPr/>
            </a:pPr>
            <a:r>
              <a:rPr lang="en-US" sz="2800" dirty="0">
                <a:cs typeface="+mn-cs"/>
              </a:rPr>
              <a:t>Community leadership</a:t>
            </a:r>
          </a:p>
          <a:p>
            <a:pPr lvl="1">
              <a:defRPr/>
            </a:pPr>
            <a:r>
              <a:rPr lang="en-US" sz="2400" dirty="0">
                <a:cs typeface="+mn-cs"/>
              </a:rPr>
              <a:t>Compassion, Cooperation</a:t>
            </a:r>
          </a:p>
        </p:txBody>
      </p:sp>
    </p:spTree>
    <p:extLst>
      <p:ext uri="{BB962C8B-B14F-4D97-AF65-F5344CB8AC3E}">
        <p14:creationId xmlns:p14="http://schemas.microsoft.com/office/powerpoint/2010/main" val="1979739924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18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19" name="Rectangle 4"/>
          <p:cNvSpPr>
            <a:spLocks noChangeArrowheads="1"/>
          </p:cNvSpPr>
          <p:nvPr/>
        </p:nvSpPr>
        <p:spPr bwMode="auto">
          <a:xfrm>
            <a:off x="6858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20" name="Rectangle 5"/>
          <p:cNvSpPr>
            <a:spLocks noChangeArrowheads="1"/>
          </p:cNvSpPr>
          <p:nvPr/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21" name="Rectangle 6"/>
          <p:cNvSpPr>
            <a:spLocks noChangeArrowheads="1"/>
          </p:cNvSpPr>
          <p:nvPr/>
        </p:nvSpPr>
        <p:spPr bwMode="auto">
          <a:xfrm>
            <a:off x="381000" y="61722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22" name="Rectangle 7"/>
          <p:cNvSpPr>
            <a:spLocks noChangeArrowheads="1"/>
          </p:cNvSpPr>
          <p:nvPr/>
        </p:nvSpPr>
        <p:spPr bwMode="auto">
          <a:xfrm>
            <a:off x="3124200" y="61722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23" name="Rectangle 8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24" name="Rectangle 9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25" name="Rectangle 10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26" name="Rectangle 11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27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76200" y="1524000"/>
            <a:ext cx="8915400" cy="2868613"/>
          </a:xfrm>
          <a:noFill/>
        </p:spPr>
        <p:txBody>
          <a:bodyPr lIns="92075" tIns="46038" rIns="92075" bIns="46038"/>
          <a:lstStyle/>
          <a:p>
            <a:pPr eaLnBrk="1" hangingPunct="1">
              <a:lnSpc>
                <a:spcPct val="90000"/>
              </a:lnSpc>
              <a:spcBef>
                <a:spcPct val="30000"/>
              </a:spcBef>
            </a:pPr>
            <a:r>
              <a:rPr lang="en-US" sz="3600" dirty="0">
                <a:latin typeface="Arial" charset="0"/>
              </a:rPr>
              <a:t>Assuage fears and concerns</a:t>
            </a:r>
          </a:p>
          <a:p>
            <a:pPr lvl="1">
              <a:lnSpc>
                <a:spcPct val="90000"/>
              </a:lnSpc>
              <a:spcBef>
                <a:spcPct val="30000"/>
              </a:spcBef>
            </a:pPr>
            <a:r>
              <a:rPr lang="en-US" dirty="0">
                <a:latin typeface="Arial" charset="0"/>
              </a:rPr>
              <a:t>Time and effort</a:t>
            </a:r>
          </a:p>
          <a:p>
            <a:pPr lvl="1">
              <a:lnSpc>
                <a:spcPct val="90000"/>
              </a:lnSpc>
              <a:spcBef>
                <a:spcPct val="30000"/>
              </a:spcBef>
            </a:pPr>
            <a:r>
              <a:rPr lang="en-US" dirty="0">
                <a:latin typeface="Arial" charset="0"/>
              </a:rPr>
              <a:t>Ignorance regarding publishers, university presses</a:t>
            </a:r>
          </a:p>
          <a:p>
            <a:pPr lvl="1">
              <a:lnSpc>
                <a:spcPct val="90000"/>
              </a:lnSpc>
              <a:spcBef>
                <a:spcPct val="30000"/>
              </a:spcBef>
            </a:pPr>
            <a:r>
              <a:rPr lang="en-US" dirty="0">
                <a:latin typeface="Arial" charset="0"/>
              </a:rPr>
              <a:t>Luddite faculty views of scholarly communication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</a:pPr>
            <a:r>
              <a:rPr lang="en-US" sz="3600" dirty="0">
                <a:latin typeface="Arial" charset="0"/>
              </a:rPr>
              <a:t>Show immediate and long term benefits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</a:pPr>
            <a:r>
              <a:rPr lang="en-US" sz="3600" dirty="0">
                <a:latin typeface="Arial" charset="0"/>
              </a:rPr>
              <a:t>Motivate to be more expressive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</a:pPr>
            <a:r>
              <a:rPr lang="en-US" sz="3600" dirty="0">
                <a:latin typeface="Arial" charset="0"/>
              </a:rPr>
              <a:t>Guide to help ensure easy long-term preservation</a:t>
            </a:r>
          </a:p>
        </p:txBody>
      </p:sp>
      <p:sp>
        <p:nvSpPr>
          <p:cNvPr id="60428" name="Rectangle 13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10600" cy="8763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b="1" dirty="0">
                <a:latin typeface="Arial" charset="0"/>
              </a:rPr>
              <a:t>Guiding Students</a:t>
            </a:r>
          </a:p>
        </p:txBody>
      </p:sp>
    </p:spTree>
    <p:extLst>
      <p:ext uri="{BB962C8B-B14F-4D97-AF65-F5344CB8AC3E}">
        <p14:creationId xmlns:p14="http://schemas.microsoft.com/office/powerpoint/2010/main" val="3110052704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D2BF524-C11F-884D-96A7-1585BD77B03F}" type="slidenum">
              <a:rPr lang="en-US" sz="1400" b="0"/>
              <a:pPr eaLnBrk="1" hangingPunct="1"/>
              <a:t>7</a:t>
            </a:fld>
            <a:endParaRPr lang="en-US" sz="1400" b="0"/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76200"/>
            <a:ext cx="7775575" cy="1066800"/>
          </a:xfrm>
        </p:spPr>
        <p:txBody>
          <a:bodyPr lIns="69850" tIns="33337" rIns="69850" bIns="33337"/>
          <a:lstStyle/>
          <a:p>
            <a:pPr eaLnBrk="1" hangingPunct="1"/>
            <a:r>
              <a:rPr lang="en-US" b="1" dirty="0">
                <a:latin typeface="Arial" charset="0"/>
              </a:rPr>
              <a:t>Library Goals</a:t>
            </a:r>
            <a:r>
              <a:rPr lang="en-US" dirty="0">
                <a:latin typeface="Arial" charset="0"/>
              </a:rPr>
              <a:t> </a:t>
            </a:r>
            <a:endParaRPr lang="en-US" sz="6600" dirty="0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610600" cy="3187700"/>
          </a:xfrm>
        </p:spPr>
        <p:txBody>
          <a:bodyPr lIns="69850" tIns="33337" rIns="69850" bIns="33337"/>
          <a:lstStyle/>
          <a:p>
            <a:pPr eaLnBrk="1" hangingPunct="1">
              <a:lnSpc>
                <a:spcPct val="90000"/>
              </a:lnSpc>
              <a:spcBef>
                <a:spcPct val="10000"/>
              </a:spcBef>
              <a:buClr>
                <a:schemeClr val="tx1"/>
              </a:buClr>
            </a:pPr>
            <a:r>
              <a:rPr lang="en-US" sz="3600" dirty="0">
                <a:latin typeface="Arial" charset="0"/>
              </a:rPr>
              <a:t>Improve library services</a:t>
            </a:r>
          </a:p>
          <a:p>
            <a:pPr marL="738188" lvl="1" indent="-280988" eaLnBrk="1" hangingPunct="1">
              <a:lnSpc>
                <a:spcPct val="90000"/>
              </a:lnSpc>
              <a:spcBef>
                <a:spcPct val="10000"/>
              </a:spcBef>
            </a:pPr>
            <a:r>
              <a:rPr lang="en-US" sz="3600" dirty="0">
                <a:latin typeface="Arial" charset="0"/>
              </a:rPr>
              <a:t>Better turn-around time </a:t>
            </a:r>
          </a:p>
          <a:p>
            <a:pPr marL="738188" lvl="1" indent="-280988" eaLnBrk="1" hangingPunct="1">
              <a:lnSpc>
                <a:spcPct val="90000"/>
              </a:lnSpc>
              <a:spcBef>
                <a:spcPct val="10000"/>
              </a:spcBef>
            </a:pPr>
            <a:r>
              <a:rPr lang="en-US" sz="3600" dirty="0">
                <a:latin typeface="Arial" charset="0"/>
              </a:rPr>
              <a:t>Always available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  <a:buClr>
                <a:schemeClr val="tx1"/>
              </a:buClr>
            </a:pPr>
            <a:r>
              <a:rPr lang="en-US" sz="3600" dirty="0">
                <a:latin typeface="Arial" charset="0"/>
              </a:rPr>
              <a:t>Reduce work </a:t>
            </a:r>
          </a:p>
          <a:p>
            <a:pPr marL="738188" lvl="1" indent="-280988" eaLnBrk="1" hangingPunct="1">
              <a:lnSpc>
                <a:spcPct val="90000"/>
              </a:lnSpc>
              <a:spcBef>
                <a:spcPct val="10000"/>
              </a:spcBef>
            </a:pPr>
            <a:r>
              <a:rPr lang="en-US" sz="3600" dirty="0">
                <a:latin typeface="Arial" charset="0"/>
              </a:rPr>
              <a:t>catalog from e-text </a:t>
            </a:r>
          </a:p>
          <a:p>
            <a:pPr marL="738188" lvl="1" indent="-280988" eaLnBrk="1" hangingPunct="1">
              <a:lnSpc>
                <a:spcPct val="90000"/>
              </a:lnSpc>
              <a:spcBef>
                <a:spcPct val="10000"/>
              </a:spcBef>
            </a:pPr>
            <a:r>
              <a:rPr lang="en-US" sz="3600" dirty="0">
                <a:latin typeface="Arial" charset="0"/>
              </a:rPr>
              <a:t>eliminate handling: mailing to commercial contractor, bindery prep, check-out, check-in, </a:t>
            </a:r>
            <a:r>
              <a:rPr lang="en-US" sz="3600" dirty="0" err="1">
                <a:latin typeface="Arial" charset="0"/>
              </a:rPr>
              <a:t>reshelving</a:t>
            </a:r>
            <a:r>
              <a:rPr lang="en-US" sz="3600" dirty="0">
                <a:latin typeface="Arial" charset="0"/>
              </a:rPr>
              <a:t>, etc.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  <a:buClr>
                <a:schemeClr val="tx1"/>
              </a:buClr>
            </a:pPr>
            <a:r>
              <a:rPr lang="en-US" sz="3600" dirty="0">
                <a:latin typeface="Arial" charset="0"/>
              </a:rPr>
              <a:t>Save space</a:t>
            </a:r>
            <a:endParaRPr lang="en-US" sz="3600" dirty="0">
              <a:solidFill>
                <a:schemeClr val="accent1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  <a:spcBef>
                <a:spcPct val="10000"/>
              </a:spcBef>
              <a:buClr>
                <a:schemeClr val="tx1"/>
              </a:buClr>
            </a:pPr>
            <a:r>
              <a:rPr lang="en-US" sz="3600" dirty="0">
                <a:latin typeface="Arial" charset="0"/>
              </a:rPr>
              <a:t>Help students become digital scholars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8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8368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83684" name="Rectangle 4"/>
          <p:cNvSpPr>
            <a:spLocks noChangeArrowheads="1"/>
          </p:cNvSpPr>
          <p:nvPr/>
        </p:nvSpPr>
        <p:spPr bwMode="auto">
          <a:xfrm>
            <a:off x="6858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83685" name="Rectangle 5"/>
          <p:cNvSpPr>
            <a:spLocks noChangeArrowheads="1"/>
          </p:cNvSpPr>
          <p:nvPr/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83686" name="Rectangle 6"/>
          <p:cNvSpPr>
            <a:spLocks noChangeArrowheads="1"/>
          </p:cNvSpPr>
          <p:nvPr/>
        </p:nvSpPr>
        <p:spPr bwMode="auto">
          <a:xfrm>
            <a:off x="381000" y="61722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83687" name="Rectangle 7"/>
          <p:cNvSpPr>
            <a:spLocks noChangeArrowheads="1"/>
          </p:cNvSpPr>
          <p:nvPr/>
        </p:nvSpPr>
        <p:spPr bwMode="auto">
          <a:xfrm>
            <a:off x="3124200" y="61722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5847" name="Rectangle 8"/>
          <p:cNvSpPr>
            <a:spLocks noGrp="1" noChangeArrowheads="1"/>
          </p:cNvSpPr>
          <p:nvPr>
            <p:ph type="title"/>
          </p:nvPr>
        </p:nvSpPr>
        <p:spPr>
          <a:xfrm>
            <a:off x="914400" y="38100"/>
            <a:ext cx="7772400" cy="1104900"/>
          </a:xfrm>
        </p:spPr>
        <p:txBody>
          <a:bodyPr lIns="92075" tIns="46038" rIns="92075" bIns="46038"/>
          <a:lstStyle/>
          <a:p>
            <a:r>
              <a:rPr lang="en-US" sz="4000" b="1" dirty="0">
                <a:latin typeface="Arial" charset="0"/>
              </a:rPr>
              <a:t>Global Interest</a:t>
            </a:r>
          </a:p>
        </p:txBody>
      </p:sp>
      <p:sp>
        <p:nvSpPr>
          <p:cNvPr id="583689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458200" cy="4800600"/>
          </a:xfrm>
        </p:spPr>
        <p:txBody>
          <a:bodyPr lIns="92075" tIns="46038" rIns="92075" bIns="46038"/>
          <a:lstStyle/>
          <a:p>
            <a:pPr>
              <a:defRPr/>
            </a:pPr>
            <a:r>
              <a:rPr lang="en-US" sz="2800" b="1" dirty="0">
                <a:cs typeface="+mn-cs"/>
              </a:rPr>
              <a:t>National projects</a:t>
            </a:r>
            <a:r>
              <a:rPr lang="en-US" sz="2800" dirty="0">
                <a:cs typeface="+mn-cs"/>
              </a:rPr>
              <a:t> can preserve antiquities and heritage: cultural, historical, linguistic, scholarly</a:t>
            </a:r>
          </a:p>
          <a:p>
            <a:pPr marL="0" indent="0">
              <a:buFontTx/>
              <a:buNone/>
              <a:defRPr/>
            </a:pPr>
            <a:endParaRPr lang="en-US" sz="2800" dirty="0">
              <a:cs typeface="+mn-cs"/>
            </a:endParaRPr>
          </a:p>
          <a:p>
            <a:pPr>
              <a:defRPr/>
            </a:pPr>
            <a:r>
              <a:rPr lang="en-US" sz="2800" dirty="0">
                <a:cs typeface="+mn-cs"/>
              </a:rPr>
              <a:t>Knowledge and information are essential to economic and technological </a:t>
            </a:r>
            <a:r>
              <a:rPr lang="en-US" sz="2800" b="1" dirty="0">
                <a:cs typeface="+mn-cs"/>
              </a:rPr>
              <a:t>growth, education</a:t>
            </a:r>
          </a:p>
          <a:p>
            <a:pPr>
              <a:defRPr/>
            </a:pPr>
            <a:endParaRPr lang="en-US" sz="2800" dirty="0">
              <a:cs typeface="+mn-cs"/>
            </a:endParaRPr>
          </a:p>
          <a:p>
            <a:pPr>
              <a:defRPr/>
            </a:pPr>
            <a:r>
              <a:rPr lang="en-US" sz="2800" dirty="0">
                <a:cs typeface="+mn-cs"/>
              </a:rPr>
              <a:t>DL - a </a:t>
            </a:r>
            <a:r>
              <a:rPr lang="en-US" sz="2800" b="1" dirty="0">
                <a:cs typeface="+mn-cs"/>
              </a:rPr>
              <a:t>domain for international collaboration</a:t>
            </a:r>
            <a:endParaRPr lang="en-US" sz="2800" dirty="0">
              <a:cs typeface="+mn-cs"/>
            </a:endParaRPr>
          </a:p>
          <a:p>
            <a:pPr lvl="1">
              <a:defRPr/>
            </a:pPr>
            <a:r>
              <a:rPr lang="en-US" sz="2400" dirty="0"/>
              <a:t>wherein all can </a:t>
            </a:r>
            <a:r>
              <a:rPr lang="en-US" sz="2400" b="1" dirty="0"/>
              <a:t>contribute</a:t>
            </a:r>
            <a:r>
              <a:rPr lang="en-US" sz="2400" dirty="0"/>
              <a:t> and </a:t>
            </a:r>
            <a:r>
              <a:rPr lang="en-US" sz="2400" b="1" dirty="0"/>
              <a:t>benefit</a:t>
            </a:r>
            <a:endParaRPr lang="en-US" sz="2400" dirty="0"/>
          </a:p>
          <a:p>
            <a:pPr lvl="1">
              <a:defRPr/>
            </a:pPr>
            <a:r>
              <a:rPr lang="en-US" sz="2400" dirty="0"/>
              <a:t>which leverages investment in </a:t>
            </a:r>
            <a:r>
              <a:rPr lang="en-US" sz="2400" b="1" dirty="0"/>
              <a:t>networking</a:t>
            </a:r>
            <a:endParaRPr lang="en-US" sz="2400" dirty="0"/>
          </a:p>
          <a:p>
            <a:pPr lvl="1">
              <a:defRPr/>
            </a:pPr>
            <a:r>
              <a:rPr lang="en-US" sz="2400" dirty="0"/>
              <a:t>which provides useful </a:t>
            </a:r>
            <a:r>
              <a:rPr lang="en-US" sz="2400" b="1" dirty="0"/>
              <a:t>content</a:t>
            </a:r>
            <a:r>
              <a:rPr lang="en-US" sz="2400" dirty="0"/>
              <a:t> on Internet &amp; WWW</a:t>
            </a:r>
          </a:p>
          <a:p>
            <a:pPr lvl="1">
              <a:defRPr/>
            </a:pPr>
            <a:r>
              <a:rPr lang="en-US" sz="2400" dirty="0"/>
              <a:t>which will </a:t>
            </a:r>
            <a:r>
              <a:rPr lang="en-US" sz="2400" b="1" dirty="0"/>
              <a:t>tie nations and peoples together</a:t>
            </a:r>
            <a:r>
              <a:rPr lang="en-US" sz="2400" dirty="0"/>
              <a:t> more strongly and through </a:t>
            </a:r>
            <a:r>
              <a:rPr lang="en-US" sz="2400" b="1" dirty="0"/>
              <a:t>deeper understanding</a:t>
            </a:r>
            <a:endParaRPr lang="en-US" sz="2400" dirty="0"/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4850"/>
          </a:xfrm>
          <a:noFill/>
        </p:spPr>
        <p:txBody>
          <a:bodyPr lIns="92075" tIns="46038" rIns="92075" bIns="46038" anchor="b"/>
          <a:lstStyle/>
          <a:p>
            <a:pPr eaLnBrk="1" hangingPunct="1"/>
            <a:r>
              <a:rPr lang="en-US" sz="5400" b="1" dirty="0">
                <a:latin typeface="Arial" charset="0"/>
              </a:rPr>
              <a:t>Outline</a:t>
            </a:r>
            <a:r>
              <a:rPr lang="en-US" dirty="0">
                <a:latin typeface="Arial" charset="0"/>
              </a:rPr>
              <a:t> </a:t>
            </a:r>
            <a:endParaRPr lang="en-US" sz="6600" dirty="0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610600" cy="5105400"/>
          </a:xfrm>
          <a:noFill/>
        </p:spPr>
        <p:txBody>
          <a:bodyPr lIns="92075" tIns="46038" rIns="92075" bIns="46038"/>
          <a:lstStyle/>
          <a:p>
            <a:pPr eaLnBrk="1" hangingPunct="1">
              <a:spcBef>
                <a:spcPct val="40000"/>
              </a:spcBef>
            </a:pPr>
            <a:r>
              <a:rPr lang="en-US" dirty="0">
                <a:latin typeface="Arial" charset="0"/>
              </a:rPr>
              <a:t>Motivation</a:t>
            </a:r>
          </a:p>
          <a:p>
            <a:pPr>
              <a:spcBef>
                <a:spcPct val="40000"/>
              </a:spcBef>
            </a:pPr>
            <a:r>
              <a:rPr lang="en-US" b="1" dirty="0">
                <a:latin typeface="Arial" charset="0"/>
              </a:rPr>
              <a:t>Planning, Training, Managing</a:t>
            </a:r>
          </a:p>
          <a:p>
            <a:pPr eaLnBrk="1" hangingPunct="1">
              <a:spcBef>
                <a:spcPct val="40000"/>
              </a:spcBef>
            </a:pPr>
            <a:r>
              <a:rPr lang="en-US" dirty="0">
                <a:latin typeface="Arial" charset="0"/>
              </a:rPr>
              <a:t>Digital Artifacts, Special Content</a:t>
            </a:r>
          </a:p>
          <a:p>
            <a:pPr eaLnBrk="1" hangingPunct="1">
              <a:spcBef>
                <a:spcPct val="40000"/>
              </a:spcBef>
            </a:pPr>
            <a:r>
              <a:rPr lang="en-US" dirty="0">
                <a:latin typeface="Arial" charset="0"/>
              </a:rPr>
              <a:t>NDLTD Website</a:t>
            </a:r>
          </a:p>
          <a:p>
            <a:pPr eaLnBrk="1" hangingPunct="1">
              <a:spcBef>
                <a:spcPct val="40000"/>
              </a:spcBef>
            </a:pPr>
            <a:r>
              <a:rPr lang="en-US" dirty="0">
                <a:latin typeface="Arial" charset="0"/>
              </a:rPr>
              <a:t>ETDs Lifecycle Management Info. (</a:t>
            </a:r>
            <a:r>
              <a:rPr lang="en-US" dirty="0" err="1">
                <a:latin typeface="Arial" charset="0"/>
              </a:rPr>
              <a:t>ETDplus</a:t>
            </a:r>
            <a:r>
              <a:rPr lang="en-US" dirty="0">
                <a:latin typeface="Arial" charset="0"/>
              </a:rPr>
              <a:t>)</a:t>
            </a:r>
          </a:p>
          <a:p>
            <a:pPr eaLnBrk="1" hangingPunct="1">
              <a:spcBef>
                <a:spcPct val="40000"/>
              </a:spcBef>
            </a:pPr>
            <a:r>
              <a:rPr lang="en-US" dirty="0">
                <a:latin typeface="Arial" charset="0"/>
              </a:rPr>
              <a:t>Summary</a:t>
            </a:r>
          </a:p>
          <a:p>
            <a:pPr eaLnBrk="1" hangingPunct="1">
              <a:spcBef>
                <a:spcPct val="40000"/>
              </a:spcBef>
            </a:pP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335706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201309oxRookiesIntro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201309oxRookiesIntro.potx</Template>
  <TotalTime>15030</TotalTime>
  <Words>1035</Words>
  <Application>Microsoft Macintosh PowerPoint</Application>
  <PresentationFormat>On-screen Show (4:3)</PresentationFormat>
  <Paragraphs>241</Paragraphs>
  <Slides>39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3" baseType="lpstr">
      <vt:lpstr>ＭＳ Ｐゴシック</vt:lpstr>
      <vt:lpstr>Arial</vt:lpstr>
      <vt:lpstr>Times New Roman</vt:lpstr>
      <vt:lpstr>201309oxRookiesIntro</vt:lpstr>
      <vt:lpstr>ETD 2018 (NCL, Taiwan – 26 September 2018)  Tips for maximizing your ETD program   Edward A. Fox Exec. Director, Chairman of Board, NDLTD  </vt:lpstr>
      <vt:lpstr>Acknowledgments </vt:lpstr>
      <vt:lpstr>Outline </vt:lpstr>
      <vt:lpstr>Stakeholder Motivations</vt:lpstr>
      <vt:lpstr>Students and the Info. Life Cycle</vt:lpstr>
      <vt:lpstr>Guiding Students</vt:lpstr>
      <vt:lpstr>Library Goals </vt:lpstr>
      <vt:lpstr>Global Interest</vt:lpstr>
      <vt:lpstr>Outline </vt:lpstr>
      <vt:lpstr>Planning, Training, Managing</vt:lpstr>
      <vt:lpstr>Background Across the Team</vt:lpstr>
      <vt:lpstr>Partnering </vt:lpstr>
      <vt:lpstr>Outline </vt:lpstr>
      <vt:lpstr>Digital Artifacts </vt:lpstr>
      <vt:lpstr>Special Content</vt:lpstr>
      <vt:lpstr>Outline </vt:lpstr>
      <vt:lpstr>NDLTD Website (demo) </vt:lpstr>
      <vt:lpstr>Outline </vt:lpstr>
      <vt:lpstr>Guidance Documents for Lifecycle Management of ETDs</vt:lpstr>
      <vt:lpstr>ETDplus</vt:lpstr>
      <vt:lpstr>ETD Lifecycle Workshop</vt:lpstr>
      <vt:lpstr>Summary </vt:lpstr>
      <vt:lpstr>Questions? Discussion? Recommendations?  Chat with an NDLTD Board or Committee member!</vt:lpstr>
      <vt:lpstr>Extra Slides (for demo)</vt:lpstr>
      <vt:lpstr>http://union.ndltd.org/portal/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Streams, Structures, Spaces, Scenarios, and Societies (5S): A Formal Digital Library Framework and Its Applications- Progress Report</dc:title>
  <dc:creator>eNumerate</dc:creator>
  <cp:lastModifiedBy>Fox, Edward</cp:lastModifiedBy>
  <cp:revision>335</cp:revision>
  <cp:lastPrinted>2012-09-12T01:03:47Z</cp:lastPrinted>
  <dcterms:created xsi:type="dcterms:W3CDTF">2004-04-27T15:48:44Z</dcterms:created>
  <dcterms:modified xsi:type="dcterms:W3CDTF">2018-09-25T15:13:13Z</dcterms:modified>
</cp:coreProperties>
</file>