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9"/>
  </p:notesMasterIdLst>
  <p:handoutMasterIdLst>
    <p:handoutMasterId r:id="rId40"/>
  </p:handoutMasterIdLst>
  <p:sldIdLst>
    <p:sldId id="648" r:id="rId2"/>
    <p:sldId id="1322" r:id="rId3"/>
    <p:sldId id="1315" r:id="rId4"/>
    <p:sldId id="1235" r:id="rId5"/>
    <p:sldId id="1321" r:id="rId6"/>
    <p:sldId id="714" r:id="rId7"/>
    <p:sldId id="1297" r:id="rId8"/>
    <p:sldId id="1309" r:id="rId9"/>
    <p:sldId id="1323" r:id="rId10"/>
    <p:sldId id="1310" r:id="rId11"/>
    <p:sldId id="719" r:id="rId12"/>
    <p:sldId id="1095" r:id="rId13"/>
    <p:sldId id="720" r:id="rId14"/>
    <p:sldId id="1324" r:id="rId15"/>
    <p:sldId id="1317" r:id="rId16"/>
    <p:sldId id="903" r:id="rId17"/>
    <p:sldId id="1298" r:id="rId18"/>
    <p:sldId id="708" r:id="rId19"/>
    <p:sldId id="666" r:id="rId20"/>
    <p:sldId id="1300" r:id="rId21"/>
    <p:sldId id="1299" r:id="rId22"/>
    <p:sldId id="734" r:id="rId23"/>
    <p:sldId id="738" r:id="rId24"/>
    <p:sldId id="269" r:id="rId25"/>
    <p:sldId id="1280" r:id="rId26"/>
    <p:sldId id="1316" r:id="rId27"/>
    <p:sldId id="1311" r:id="rId28"/>
    <p:sldId id="1289" r:id="rId29"/>
    <p:sldId id="1318" r:id="rId30"/>
    <p:sldId id="1264" r:id="rId31"/>
    <p:sldId id="1312" r:id="rId32"/>
    <p:sldId id="318" r:id="rId33"/>
    <p:sldId id="319" r:id="rId34"/>
    <p:sldId id="314" r:id="rId35"/>
    <p:sldId id="1319" r:id="rId36"/>
    <p:sldId id="1325" r:id="rId37"/>
    <p:sldId id="667" r:id="rId38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7279"/>
    <p:restoredTop sz="94741" autoAdjust="0"/>
  </p:normalViewPr>
  <p:slideViewPr>
    <p:cSldViewPr>
      <p:cViewPr>
        <p:scale>
          <a:sx n="108" d="100"/>
          <a:sy n="108" d="100"/>
        </p:scale>
        <p:origin x="2632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7EB2300-8A6A-4BA1-8D8C-FE35CF7CB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7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2ADF527-1118-42CE-B3E1-7116173D3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B8C27-9015-40D9-BAC9-F467628DCA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84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38A55-C62D-42B6-907D-E647C8AF358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330575"/>
            <a:ext cx="6816725" cy="31543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88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FB511-8B27-4C01-89ED-80C8F6BC98A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556" tIns="46778" rIns="93556" bIns="4677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22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96DB4-792F-45CD-9C51-115D0A88AD6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20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93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D2C36-B27A-4C34-8AA4-1672B0A3AA4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F59DD-2556-4336-A453-E7455E423E3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1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6BABE-8784-4684-BF80-8D767110E3F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06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36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8DD46-DF57-4D13-B16C-83E8EB4819E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9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96DB4-792F-45CD-9C51-115D0A88AD6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20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05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3F39B-55B7-46CB-8D77-68C1F8AFD31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90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8DF8A-C2D6-4B8E-9CDB-6D4F5AA57C7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52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5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8DD46-DF57-4D13-B16C-83E8EB4819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6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AC689B-6D54-4956-9698-087C05B3702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75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9E93D-7288-4465-8C93-3EBDF3A841F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5950"/>
          </a:xfrm>
          <a:noFill/>
          <a:ln/>
        </p:spPr>
        <p:txBody>
          <a:bodyPr lIns="92198" tIns="45290" rIns="92198" bIns="4529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8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88F074-9970-4E9B-A641-8855FF92B3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94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71838"/>
            <a:ext cx="7435850" cy="3154362"/>
          </a:xfrm>
          <a:noFill/>
          <a:ln/>
        </p:spPr>
        <p:txBody>
          <a:bodyPr lIns="93176" tIns="46587" rIns="93176" bIns="46587"/>
          <a:lstStyle/>
          <a:p>
            <a:pPr eaLnBrk="1" hangingPunct="1"/>
            <a:r>
              <a:rPr lang="en-US" dirty="0"/>
              <a:t>http://</a:t>
            </a:r>
            <a:r>
              <a:rPr lang="en-US" dirty="0" err="1"/>
              <a:t>scholar.lib.vt.edu</a:t>
            </a:r>
            <a:r>
              <a:rPr lang="en-US" dirty="0"/>
              <a:t>/theses/available/etd-2227102539751141/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What is an ETD? What it can look like:</a:t>
            </a:r>
          </a:p>
          <a:p>
            <a:pPr eaLnBrk="1" hangingPunct="1"/>
            <a:r>
              <a:rPr lang="en-US" dirty="0"/>
              <a:t>It can have the appearance of a paper </a:t>
            </a:r>
            <a:r>
              <a:rPr lang="en-US" dirty="0">
                <a:solidFill>
                  <a:schemeClr val="accent2"/>
                </a:solidFill>
              </a:rPr>
              <a:t>document.</a:t>
            </a:r>
          </a:p>
          <a:p>
            <a:pPr eaLnBrk="1" hangingPunct="1"/>
            <a:r>
              <a:rPr lang="en-US" dirty="0"/>
              <a:t>It can contain a </a:t>
            </a:r>
            <a:r>
              <a:rPr lang="en-US" dirty="0">
                <a:solidFill>
                  <a:schemeClr val="accent2"/>
                </a:solidFill>
              </a:rPr>
              <a:t>video </a:t>
            </a:r>
            <a:r>
              <a:rPr lang="en-US" dirty="0"/>
              <a:t>clip.</a:t>
            </a:r>
          </a:p>
          <a:p>
            <a:pPr eaLnBrk="1" hangingPunct="1"/>
            <a:r>
              <a:rPr lang="en-US" dirty="0"/>
              <a:t>It can contain </a:t>
            </a:r>
            <a:r>
              <a:rPr lang="en-US" dirty="0">
                <a:solidFill>
                  <a:schemeClr val="accent2"/>
                </a:solidFill>
              </a:rPr>
              <a:t>sound.</a:t>
            </a:r>
            <a:r>
              <a:rPr lang="en-US" dirty="0"/>
              <a:t> </a:t>
            </a:r>
          </a:p>
          <a:p>
            <a:pPr eaLnBrk="1" hangingPunct="1"/>
            <a:r>
              <a:rPr lang="en-US" dirty="0"/>
              <a:t>It can contain </a:t>
            </a:r>
            <a:r>
              <a:rPr lang="en-US" dirty="0">
                <a:solidFill>
                  <a:schemeClr val="accent2"/>
                </a:solidFill>
              </a:rPr>
              <a:t>thumbnail </a:t>
            </a:r>
            <a:r>
              <a:rPr lang="en-US" dirty="0"/>
              <a:t>pages and links to aid navigation.</a:t>
            </a:r>
          </a:p>
          <a:p>
            <a:pPr eaLnBrk="1" hangingPunct="1"/>
            <a:r>
              <a:rPr lang="en-US" dirty="0"/>
              <a:t>It can have a unique </a:t>
            </a:r>
            <a:r>
              <a:rPr lang="en-US" dirty="0">
                <a:solidFill>
                  <a:schemeClr val="accent2"/>
                </a:solidFill>
              </a:rPr>
              <a:t>layout.</a:t>
            </a:r>
            <a:endParaRPr lang="en-US" dirty="0"/>
          </a:p>
          <a:p>
            <a:pPr eaLnBrk="1" hangingPunct="1"/>
            <a:r>
              <a:rPr lang="en-US" dirty="0"/>
              <a:t>It can have </a:t>
            </a:r>
            <a:r>
              <a:rPr lang="en-US" dirty="0">
                <a:solidFill>
                  <a:schemeClr val="accent2"/>
                </a:solidFill>
              </a:rPr>
              <a:t>photomicrographs.</a:t>
            </a:r>
            <a:endParaRPr lang="en-US" dirty="0"/>
          </a:p>
          <a:p>
            <a:pPr eaLnBrk="1" hangingPunct="1"/>
            <a:r>
              <a:rPr lang="en-US" dirty="0"/>
              <a:t>It can contain a </a:t>
            </a:r>
            <a:r>
              <a:rPr lang="en-US" dirty="0">
                <a:solidFill>
                  <a:schemeClr val="accent2"/>
                </a:solidFill>
              </a:rPr>
              <a:t>simulation.</a:t>
            </a:r>
            <a:endParaRPr lang="en-US" dirty="0"/>
          </a:p>
          <a:p>
            <a:pPr eaLnBrk="1" hangingPunct="1"/>
            <a:endParaRPr lang="en-US" dirty="0">
              <a:solidFill>
                <a:schemeClr val="accent2"/>
              </a:solidFill>
            </a:endParaRPr>
          </a:p>
          <a:p>
            <a:pPr eaLnBrk="1" hangingPunct="1"/>
            <a:endParaRPr lang="en-US" dirty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/>
              <a:t>The library resources used in an ETD initiative can include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89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32E4A-8C48-4EED-9007-1B089DCBF1E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36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9AFD0-F2E9-476D-BA08-F7AFE1745E9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Thanks to Christine Borgman and others at this workshop.</a:t>
            </a:r>
          </a:p>
        </p:txBody>
      </p:sp>
    </p:spTree>
    <p:extLst>
      <p:ext uri="{BB962C8B-B14F-4D97-AF65-F5344CB8AC3E}">
        <p14:creationId xmlns:p14="http://schemas.microsoft.com/office/powerpoint/2010/main" val="283814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0494A-83C1-4A3D-8FA6-2E84C08B4FF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This is a simplification of the previous slide.</a:t>
            </a:r>
          </a:p>
        </p:txBody>
      </p:sp>
    </p:spTree>
    <p:extLst>
      <p:ext uri="{BB962C8B-B14F-4D97-AF65-F5344CB8AC3E}">
        <p14:creationId xmlns:p14="http://schemas.microsoft.com/office/powerpoint/2010/main" val="2709614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4D5AA-29AC-4F43-ADB4-9FF8FA0DFFB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14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5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F8B1-2757-4467-9B6F-C5BF0ED4B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A3773-3022-410A-A431-87F7E9B85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079E5-5D40-4801-BC84-1EDEE2FE8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A994-9ED1-453D-B92F-23F120E8B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353D5-5AEE-41FD-B305-42705883A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71B7-DEE9-4CBB-A0EB-58DB03CD7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29C45-284E-479D-9416-5F3E27A7C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284B6-4C7D-4E76-A5E8-3DD28B223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8D17-B40B-420D-BB94-32EC6CC10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6727600"/>
            <a:ext cx="9144000" cy="1304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2885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68" name="Shape 68"/>
          <p:cNvCxnSpPr/>
          <p:nvPr/>
        </p:nvCxnSpPr>
        <p:spPr>
          <a:xfrm>
            <a:off x="15025" y="1149233"/>
            <a:ext cx="9129000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7359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4D9D-38AD-4D32-A802-7F9E5541B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831CD-AC03-426A-9E74-94AF6EA68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211AB-7BC2-4433-BB64-767FC2457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813B4-C5C8-42A2-8CD1-1F37B06AA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1ABF9-E654-43E8-BD98-865D43B19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60F5D-8947-4889-836E-884728F91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59098-6C34-456D-8955-BBC330983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A0A1B-F4D1-43C2-859A-E9317F3EE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631C332-980B-41C9-BAD7-F44F060FE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lar.lib.vt.edu/theses/available/etd-2227102539751141/unrestricted/Ali_Pasa.QT" TargetMode="External"/><Relationship Id="rId5" Type="http://schemas.openxmlformats.org/officeDocument/2006/relationships/image" Target="../media/image4.wmf"/><Relationship Id="rId4" Type="http://schemas.openxmlformats.org/officeDocument/2006/relationships/hyperlink" Target="../../Documents%20and%20Settings/Ed%20Fox/My%20Documents/Gail/DLA/ETD/Presentations/CalTechConf/GMNc@ETDs2001/LibIssues/OralETD/Ali_Pasa.Q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pm286@cam.ac.uk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10919/52860" TargetMode="External"/><Relationship Id="rId2" Type="http://schemas.openxmlformats.org/officeDocument/2006/relationships/hyperlink" Target="http://hdl.handle.net/10919/7875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dl.handle.net/10919/2819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D50DAA-3F48-4D3A-813C-0320A471A23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ETD 2018 Keynote</a:t>
            </a:r>
            <a:br>
              <a:rPr lang="en-US" sz="4000" b="1" dirty="0"/>
            </a:br>
            <a:r>
              <a:rPr lang="en-US" sz="2400" b="1" dirty="0"/>
              <a:t>(NCL, Taiwan – 26 September 2018)</a:t>
            </a: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r>
              <a:rPr lang="en-US" sz="3200" b="1" dirty="0"/>
              <a:t>“Applications for Big Data Analysis</a:t>
            </a:r>
            <a:br>
              <a:rPr lang="en-US" sz="3200" b="1" dirty="0"/>
            </a:br>
            <a:r>
              <a:rPr lang="en-US" sz="3200" b="1" dirty="0"/>
              <a:t>for the</a:t>
            </a:r>
            <a:br>
              <a:rPr lang="en-US" sz="3200" b="1" dirty="0"/>
            </a:br>
            <a:r>
              <a:rPr lang="en-US" sz="3200" b="1" dirty="0"/>
              <a:t>Worldwide Collection of ETDs”</a:t>
            </a:r>
            <a:br>
              <a:rPr lang="en-US" sz="3200" b="1" dirty="0"/>
            </a:br>
            <a:br>
              <a:rPr lang="en-US" sz="3200" dirty="0"/>
            </a:br>
            <a:r>
              <a:rPr lang="en-US" sz="3200" dirty="0"/>
              <a:t>by Edward A. Fox 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495800"/>
            <a:ext cx="83820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 err="1">
                <a:latin typeface="+mn-lt"/>
              </a:rPr>
              <a:t>fox@vt.edu</a:t>
            </a:r>
            <a:r>
              <a:rPr lang="en-US" sz="3200" b="0" kern="0" dirty="0">
                <a:latin typeface="+mn-lt"/>
              </a:rPr>
              <a:t>    http://</a:t>
            </a:r>
            <a:r>
              <a:rPr lang="en-US" sz="3200" b="0" kern="0" dirty="0" err="1">
                <a:latin typeface="+mn-lt"/>
              </a:rPr>
              <a:t>fox.cs.vt.edu</a:t>
            </a:r>
            <a:endParaRPr lang="en-US" sz="3200" b="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>
                <a:latin typeface="+mn-lt"/>
              </a:rPr>
              <a:t>Dept. of Computer Science, Virginia Tech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>
                <a:latin typeface="+mn-lt"/>
              </a:rPr>
              <a:t>Blacksburg, VA 24061 USA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>
                <a:latin typeface="+mn-lt"/>
              </a:rPr>
              <a:t>Exec. Director, Chairman of Board, NDLTD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Variety: content elements and types, disciplines, formats, languages, levels, styles</a:t>
            </a:r>
          </a:p>
          <a:p>
            <a:endParaRPr lang="en-US" dirty="0"/>
          </a:p>
          <a:p>
            <a:r>
              <a:rPr lang="en-US" dirty="0"/>
              <a:t>Velocity: peak submission times, urgent need by researchers</a:t>
            </a:r>
          </a:p>
          <a:p>
            <a:endParaRPr lang="en-US" dirty="0"/>
          </a:p>
          <a:p>
            <a:r>
              <a:rPr lang="en-US" dirty="0"/>
              <a:t>Volume: many millions, large files (images, videos, datasets, etc.), worldwide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84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590800" y="2743200"/>
            <a:ext cx="2286000" cy="22098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CCCCE0"/>
              </a:gs>
            </a:gsLst>
            <a:path path="rect">
              <a:fillToRect l="100000" b="100000"/>
            </a:path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2590800" y="1911350"/>
            <a:ext cx="3054350" cy="838200"/>
          </a:xfrm>
          <a:prstGeom prst="parallelogram">
            <a:avLst>
              <a:gd name="adj" fmla="val 91031"/>
            </a:avLst>
          </a:prstGeom>
          <a:gradFill rotWithShape="0">
            <a:gsLst>
              <a:gs pos="0">
                <a:srgbClr val="333399"/>
              </a:gs>
              <a:gs pos="100000">
                <a:srgbClr val="D6D6EB"/>
              </a:gs>
            </a:gsLst>
            <a:lin ang="5400000" scaled="1"/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 rot="16200000" flipH="1">
            <a:off x="3733800" y="3060700"/>
            <a:ext cx="3041650" cy="742950"/>
          </a:xfrm>
          <a:prstGeom prst="parallelogram">
            <a:avLst>
              <a:gd name="adj" fmla="val 116547"/>
            </a:avLst>
          </a:prstGeom>
          <a:gradFill rotWithShape="0">
            <a:gsLst>
              <a:gs pos="0">
                <a:srgbClr val="CCCCE0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2565400" y="1517650"/>
            <a:ext cx="0" cy="37687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H="1">
            <a:off x="2187575" y="4953000"/>
            <a:ext cx="4022725" cy="0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H="1">
            <a:off x="2162175" y="4981575"/>
            <a:ext cx="428625" cy="3270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3810000" y="5029200"/>
            <a:ext cx="19891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>
                <a:latin typeface="Times New Roman" pitchFamily="18" charset="0"/>
              </a:rPr>
              <a:t>Computing</a:t>
            </a:r>
            <a:r>
              <a:rPr lang="en-US" b="0">
                <a:latin typeface="Times New Roman" pitchFamily="18" charset="0"/>
              </a:rPr>
              <a:t> (flops)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1371600" y="5334000"/>
            <a:ext cx="16716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>
                <a:latin typeface="Times New Roman" pitchFamily="18" charset="0"/>
              </a:rPr>
              <a:t>Digital</a:t>
            </a:r>
            <a:r>
              <a:rPr lang="en-US" b="0">
                <a:latin typeface="Times New Roman" pitchFamily="18" charset="0"/>
              </a:rPr>
              <a:t> content </a:t>
            </a: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 rot="-5400000">
            <a:off x="770731" y="3031332"/>
            <a:ext cx="254317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Communicat</a:t>
            </a:r>
            <a:r>
              <a:rPr lang="en-US" sz="2000" b="0">
                <a:latin typeface="Times New Roman" pitchFamily="18" charset="0"/>
              </a:rPr>
              <a:t>i</a:t>
            </a:r>
            <a:r>
              <a:rPr lang="en-US" b="0">
                <a:latin typeface="Times New Roman" pitchFamily="18" charset="0"/>
              </a:rPr>
              <a:t>ons</a:t>
            </a:r>
          </a:p>
          <a:p>
            <a:pPr eaLnBrk="0" hangingPunct="0"/>
            <a:r>
              <a:rPr lang="en-US" b="0">
                <a:latin typeface="Times New Roman" pitchFamily="18" charset="0"/>
              </a:rPr>
              <a:t>(bandwidth, connectivity)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307975" y="366713"/>
            <a:ext cx="8372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3600" b="0">
                <a:latin typeface="Times New Roman" pitchFamily="18" charset="0"/>
              </a:rPr>
              <a:t>Locating Digital Libraries in Computing and</a:t>
            </a:r>
          </a:p>
          <a:p>
            <a:pPr algn="ctr" eaLnBrk="0" hangingPunct="0"/>
            <a:r>
              <a:rPr lang="en-US" sz="3600" b="0">
                <a:latin typeface="Times New Roman" pitchFamily="18" charset="0"/>
              </a:rPr>
              <a:t>Communications Technology Space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V="1">
            <a:off x="4808538" y="2967038"/>
            <a:ext cx="1357312" cy="1001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59" name="Group 15"/>
          <p:cNvGrpSpPr>
            <a:grpSpLocks/>
          </p:cNvGrpSpPr>
          <p:nvPr/>
        </p:nvGrpSpPr>
        <p:grpSpPr bwMode="auto">
          <a:xfrm>
            <a:off x="2878138" y="3498850"/>
            <a:ext cx="1878012" cy="1328738"/>
            <a:chOff x="1813" y="2204"/>
            <a:chExt cx="1183" cy="837"/>
          </a:xfrm>
        </p:grpSpPr>
        <p:sp>
          <p:nvSpPr>
            <p:cNvPr id="57368" name="Arc 16"/>
            <p:cNvSpPr>
              <a:spLocks/>
            </p:cNvSpPr>
            <p:nvPr/>
          </p:nvSpPr>
          <p:spPr bwMode="auto">
            <a:xfrm>
              <a:off x="1813" y="2400"/>
              <a:ext cx="1133" cy="641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369" name="Group 17"/>
            <p:cNvGrpSpPr>
              <a:grpSpLocks/>
            </p:cNvGrpSpPr>
            <p:nvPr/>
          </p:nvGrpSpPr>
          <p:grpSpPr bwMode="auto">
            <a:xfrm>
              <a:off x="1814" y="2204"/>
              <a:ext cx="1182" cy="836"/>
              <a:chOff x="1814" y="2204"/>
              <a:chExt cx="1182" cy="836"/>
            </a:xfrm>
          </p:grpSpPr>
          <p:sp>
            <p:nvSpPr>
              <p:cNvPr id="57370" name="Arc 18"/>
              <p:cNvSpPr>
                <a:spLocks/>
              </p:cNvSpPr>
              <p:nvPr/>
            </p:nvSpPr>
            <p:spPr bwMode="auto">
              <a:xfrm>
                <a:off x="1814" y="2403"/>
                <a:ext cx="882" cy="637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1" name="Freeform 19"/>
              <p:cNvSpPr>
                <a:spLocks/>
              </p:cNvSpPr>
              <p:nvPr/>
            </p:nvSpPr>
            <p:spPr bwMode="auto">
              <a:xfrm>
                <a:off x="2658" y="2204"/>
                <a:ext cx="338" cy="201"/>
              </a:xfrm>
              <a:custGeom>
                <a:avLst/>
                <a:gdLst>
                  <a:gd name="T0" fmla="*/ 42 w 338"/>
                  <a:gd name="T1" fmla="*/ 200 h 201"/>
                  <a:gd name="T2" fmla="*/ 0 w 338"/>
                  <a:gd name="T3" fmla="*/ 200 h 201"/>
                  <a:gd name="T4" fmla="*/ 211 w 338"/>
                  <a:gd name="T5" fmla="*/ 0 h 201"/>
                  <a:gd name="T6" fmla="*/ 337 w 338"/>
                  <a:gd name="T7" fmla="*/ 200 h 201"/>
                  <a:gd name="T8" fmla="*/ 295 w 338"/>
                  <a:gd name="T9" fmla="*/ 200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8"/>
                  <a:gd name="T16" fmla="*/ 0 h 201"/>
                  <a:gd name="T17" fmla="*/ 338 w 338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8" h="201">
                    <a:moveTo>
                      <a:pt x="42" y="200"/>
                    </a:moveTo>
                    <a:lnTo>
                      <a:pt x="0" y="200"/>
                    </a:lnTo>
                    <a:lnTo>
                      <a:pt x="211" y="0"/>
                    </a:lnTo>
                    <a:lnTo>
                      <a:pt x="337" y="200"/>
                    </a:lnTo>
                    <a:lnTo>
                      <a:pt x="295" y="20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7360" name="Rectangle 20"/>
          <p:cNvSpPr>
            <a:spLocks noChangeArrowheads="1"/>
          </p:cNvSpPr>
          <p:nvPr/>
        </p:nvSpPr>
        <p:spPr bwMode="auto">
          <a:xfrm>
            <a:off x="6157913" y="2424113"/>
            <a:ext cx="2833687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Digital Libraries technology</a:t>
            </a:r>
          </a:p>
          <a:p>
            <a:pPr eaLnBrk="0" hangingPunct="0"/>
            <a:r>
              <a:rPr lang="en-US" sz="2000">
                <a:latin typeface="Times New Roman" pitchFamily="18" charset="0"/>
              </a:rPr>
              <a:t>trajectory:  </a:t>
            </a:r>
            <a:r>
              <a:rPr lang="en-US" sz="2000" i="1">
                <a:latin typeface="Times New Roman" pitchFamily="18" charset="0"/>
              </a:rPr>
              <a:t>intellectual</a:t>
            </a:r>
          </a:p>
          <a:p>
            <a:pPr eaLnBrk="0" hangingPunct="0"/>
            <a:r>
              <a:rPr lang="en-US" sz="2000" i="1">
                <a:latin typeface="Times New Roman" pitchFamily="18" charset="0"/>
              </a:rPr>
              <a:t>access to globally distributed information</a:t>
            </a:r>
            <a:endParaRPr lang="en-US" b="0" i="1">
              <a:latin typeface="Times New Roman" pitchFamily="18" charset="0"/>
            </a:endParaRPr>
          </a:p>
        </p:txBody>
      </p:sp>
      <p:sp>
        <p:nvSpPr>
          <p:cNvPr id="57361" name="Line 21"/>
          <p:cNvSpPr>
            <a:spLocks noChangeShapeType="1"/>
          </p:cNvSpPr>
          <p:nvPr/>
        </p:nvSpPr>
        <p:spPr bwMode="auto">
          <a:xfrm flipV="1">
            <a:off x="2617788" y="3376613"/>
            <a:ext cx="1522412" cy="1601787"/>
          </a:xfrm>
          <a:prstGeom prst="line">
            <a:avLst/>
          </a:prstGeom>
          <a:noFill/>
          <a:ln w="50800">
            <a:solidFill>
              <a:srgbClr val="777777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Rectangle 22"/>
          <p:cNvSpPr>
            <a:spLocks noChangeArrowheads="1"/>
          </p:cNvSpPr>
          <p:nvPr/>
        </p:nvSpPr>
        <p:spPr bwMode="auto">
          <a:xfrm>
            <a:off x="1524000" y="5715000"/>
            <a:ext cx="1219200" cy="152400"/>
          </a:xfrm>
          <a:prstGeom prst="rect">
            <a:avLst/>
          </a:prstGeom>
          <a:gradFill rotWithShape="0">
            <a:gsLst>
              <a:gs pos="0">
                <a:srgbClr val="D6D6EB"/>
              </a:gs>
              <a:gs pos="100000">
                <a:srgbClr val="3333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Rectangle 23"/>
          <p:cNvSpPr>
            <a:spLocks noChangeArrowheads="1"/>
          </p:cNvSpPr>
          <p:nvPr/>
        </p:nvSpPr>
        <p:spPr bwMode="auto">
          <a:xfrm>
            <a:off x="1433513" y="5861050"/>
            <a:ext cx="4492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0">
                <a:latin typeface="Times New Roman" pitchFamily="18" charset="0"/>
              </a:rPr>
              <a:t>less</a:t>
            </a:r>
            <a:endParaRPr lang="en-US" sz="1000" b="0">
              <a:latin typeface="Times New Roman" pitchFamily="18" charset="0"/>
            </a:endParaRPr>
          </a:p>
        </p:txBody>
      </p:sp>
      <p:sp>
        <p:nvSpPr>
          <p:cNvPr id="57364" name="Rectangle 24"/>
          <p:cNvSpPr>
            <a:spLocks noChangeArrowheads="1"/>
          </p:cNvSpPr>
          <p:nvPr/>
        </p:nvSpPr>
        <p:spPr bwMode="auto">
          <a:xfrm>
            <a:off x="2498725" y="5859463"/>
            <a:ext cx="320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Rectangle 25"/>
          <p:cNvSpPr>
            <a:spLocks noChangeArrowheads="1"/>
          </p:cNvSpPr>
          <p:nvPr/>
        </p:nvSpPr>
        <p:spPr bwMode="auto">
          <a:xfrm>
            <a:off x="2424113" y="5861050"/>
            <a:ext cx="5461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0">
                <a:latin typeface="Times New Roman" pitchFamily="18" charset="0"/>
              </a:rPr>
              <a:t>more</a:t>
            </a:r>
          </a:p>
        </p:txBody>
      </p:sp>
      <p:sp>
        <p:nvSpPr>
          <p:cNvPr id="57366" name="Arc 26"/>
          <p:cNvSpPr>
            <a:spLocks/>
          </p:cNvSpPr>
          <p:nvPr/>
        </p:nvSpPr>
        <p:spPr bwMode="auto">
          <a:xfrm>
            <a:off x="2921000" y="3765550"/>
            <a:ext cx="1555750" cy="1054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Rectangle 27"/>
          <p:cNvSpPr>
            <a:spLocks noChangeArrowheads="1"/>
          </p:cNvSpPr>
          <p:nvPr/>
        </p:nvSpPr>
        <p:spPr bwMode="auto">
          <a:xfrm>
            <a:off x="3581400" y="5562600"/>
            <a:ext cx="535146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Note:</a:t>
            </a:r>
            <a:r>
              <a:rPr lang="en-US" sz="2400" b="0">
                <a:latin typeface="Times New Roman" pitchFamily="18" charset="0"/>
              </a:rPr>
              <a:t> we should consider 4 dimensions: computing, communications,</a:t>
            </a:r>
          </a:p>
          <a:p>
            <a:pPr eaLnBrk="0" hangingPunct="0"/>
            <a:r>
              <a:rPr lang="en-US" sz="2400" b="0">
                <a:latin typeface="Times New Roman" pitchFamily="18" charset="0"/>
              </a:rPr>
              <a:t>content, and community (people)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5329E9-2551-4181-9149-2DC1830E892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232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0445" y="76199"/>
            <a:ext cx="5053555" cy="6535839"/>
          </a:xfrm>
        </p:spPr>
      </p:pic>
      <p:pic>
        <p:nvPicPr>
          <p:cNvPr id="223236" name="Picture 3">
            <a:hlinkClick r:id="rId4" action="ppaction://hlinkfile"/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477000" y="5029200"/>
            <a:ext cx="1520825" cy="1143000"/>
          </a:xfrm>
        </p:spPr>
      </p:pic>
      <p:sp>
        <p:nvSpPr>
          <p:cNvPr id="223237" name="Rectangle 4"/>
          <p:cNvSpPr>
            <a:spLocks noChangeArrowheads="1"/>
          </p:cNvSpPr>
          <p:nvPr/>
        </p:nvSpPr>
        <p:spPr bwMode="auto">
          <a:xfrm>
            <a:off x="914400" y="5943600"/>
            <a:ext cx="5195888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US" sz="1000" b="0">
                <a:solidFill>
                  <a:schemeClr val="bg2"/>
                </a:solidFill>
                <a:hlinkClick r:id="rId6"/>
              </a:rPr>
              <a:t>http://scholar.lib.vt.edu/theses/available/etd-2227102539751141/</a:t>
            </a:r>
            <a:endParaRPr kumimoji="1" lang="en-US" sz="1000" b="0"/>
          </a:p>
        </p:txBody>
      </p:sp>
      <p:pic>
        <p:nvPicPr>
          <p:cNvPr id="22323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2590800"/>
            <a:ext cx="14668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457200"/>
            <a:ext cx="1460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778E84-4186-485F-B7F1-9553804E2439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96863" y="1700213"/>
          <a:ext cx="8548687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MS Org Chart" r:id="rId4" imgW="4349520" imgH="2076120" progId="">
                  <p:embed followColorScheme="full"/>
                </p:oleObj>
              </mc:Choice>
              <mc:Fallback>
                <p:oleObj name="MS Org Chart" r:id="rId4" imgW="4349520" imgH="2076120" progId="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1700213"/>
                        <a:ext cx="8548687" cy="407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Big Data</a:t>
            </a:r>
          </a:p>
          <a:p>
            <a:endParaRPr lang="en-US" dirty="0"/>
          </a:p>
          <a:p>
            <a:r>
              <a:rPr lang="en-US" b="1" i="1" dirty="0"/>
              <a:t>Broader Perspective</a:t>
            </a:r>
          </a:p>
          <a:p>
            <a:endParaRPr lang="en-US" dirty="0"/>
          </a:p>
          <a:p>
            <a:r>
              <a:rPr lang="en-US" dirty="0"/>
              <a:t>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52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1C61-40FD-9B4A-A475-6341D650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z="6600" b="1" dirty="0"/>
              <a:t>Broader Perspective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319EA-0E3C-E340-A6E6-CC65CBD9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1ABF9-E654-43E8-BD98-865D43B194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CF45FE-D0C6-3D4A-B230-A39278AC1D0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0"/>
            <a:ext cx="8305800" cy="48006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b="0" kern="0" dirty="0"/>
              <a:t>Workshop on Social Aspects of DLs</a:t>
            </a:r>
          </a:p>
          <a:p>
            <a:pPr eaLnBrk="1" hangingPunct="1"/>
            <a:r>
              <a:rPr lang="en-US" b="0" kern="0" dirty="0"/>
              <a:t>Life Cycle of Information</a:t>
            </a:r>
          </a:p>
          <a:p>
            <a:pPr eaLnBrk="1" hangingPunct="1"/>
            <a:r>
              <a:rPr lang="en-US" b="0" kern="0" dirty="0"/>
              <a:t>Life Cycle + Quality Aspects</a:t>
            </a:r>
          </a:p>
          <a:p>
            <a:pPr eaLnBrk="1" hangingPunct="1"/>
            <a:r>
              <a:rPr lang="en-US" b="0" kern="0" dirty="0"/>
              <a:t>5S Framework</a:t>
            </a:r>
          </a:p>
          <a:p>
            <a:pPr eaLnBrk="1" hangingPunct="1"/>
            <a:r>
              <a:rPr lang="en-US" b="0" kern="0" dirty="0"/>
              <a:t>Scenarios / Services of a Rich DL across the Lifecycle</a:t>
            </a:r>
          </a:p>
          <a:p>
            <a:pPr eaLnBrk="1" hangingPunct="1"/>
            <a:r>
              <a:rPr lang="en-US" b="0" kern="0" dirty="0"/>
              <a:t>Collecting Metadata (OAI/PMH)</a:t>
            </a:r>
          </a:p>
          <a:p>
            <a:pPr eaLnBrk="1" hangingPunct="1"/>
            <a:r>
              <a:rPr lang="en-US" b="0" kern="0" dirty="0"/>
              <a:t>Collection Quality</a:t>
            </a:r>
          </a:p>
        </p:txBody>
      </p:sp>
    </p:spTree>
    <p:extLst>
      <p:ext uri="{BB962C8B-B14F-4D97-AF65-F5344CB8AC3E}">
        <p14:creationId xmlns:p14="http://schemas.microsoft.com/office/powerpoint/2010/main" val="2388478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1890713" y="552450"/>
            <a:ext cx="9144000" cy="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9396" name="Picture 3" descr="UCLA_DL_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92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6310311" y="4800600"/>
            <a:ext cx="2819401" cy="193899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0" dirty="0" err="1">
                <a:cs typeface="Arial" pitchFamily="34" charset="0"/>
              </a:rPr>
              <a:t>Borgman</a:t>
            </a:r>
            <a:r>
              <a:rPr lang="en-US" sz="2000" b="0" dirty="0">
                <a:cs typeface="Arial" pitchFamily="34" charset="0"/>
              </a:rPr>
              <a:t> et al.:</a:t>
            </a:r>
          </a:p>
          <a:p>
            <a:pPr eaLnBrk="0" hangingPunct="0"/>
            <a:r>
              <a:rPr lang="en-US" sz="2000" b="0" dirty="0">
                <a:cs typeface="Arial" pitchFamily="34" charset="0"/>
              </a:rPr>
              <a:t>Workshop Report on</a:t>
            </a:r>
          </a:p>
          <a:p>
            <a:pPr eaLnBrk="0" hangingPunct="0"/>
            <a:r>
              <a:rPr lang="en-US" sz="2000" b="0" dirty="0">
                <a:cs typeface="Arial" pitchFamily="34" charset="0"/>
              </a:rPr>
              <a:t>Social Aspects of</a:t>
            </a:r>
          </a:p>
          <a:p>
            <a:pPr eaLnBrk="0" hangingPunct="0"/>
            <a:r>
              <a:rPr lang="en-US" sz="2000" b="0" dirty="0">
                <a:cs typeface="Arial" pitchFamily="34" charset="0"/>
              </a:rPr>
              <a:t>Digital Libraries: 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b="0" dirty="0">
                <a:cs typeface="Arial" pitchFamily="34" charset="0"/>
              </a:rPr>
              <a:t>http://</a:t>
            </a:r>
            <a:r>
              <a:rPr lang="en-US" sz="2000" b="0" dirty="0" err="1">
                <a:cs typeface="Arial" pitchFamily="34" charset="0"/>
              </a:rPr>
              <a:t>www.dlib.org</a:t>
            </a:r>
            <a:r>
              <a:rPr lang="en-US" sz="2000" b="0" dirty="0">
                <a:cs typeface="Arial" pitchFamily="34" charset="0"/>
              </a:rPr>
              <a:t>/</a:t>
            </a:r>
            <a:r>
              <a:rPr lang="en-US" sz="2000" b="0" dirty="0" err="1">
                <a:cs typeface="Arial" pitchFamily="34" charset="0"/>
              </a:rPr>
              <a:t>dlib</a:t>
            </a:r>
            <a:r>
              <a:rPr lang="en-US" sz="2000" b="0" dirty="0">
                <a:cs typeface="Arial" pitchFamily="34" charset="0"/>
              </a:rPr>
              <a:t>/january97/01clips.html</a:t>
            </a:r>
            <a:endParaRPr lang="en-US" sz="2000" b="0" dirty="0">
              <a:latin typeface="Times New Roman" pitchFamily="18" charset="0"/>
            </a:endParaRPr>
          </a:p>
        </p:txBody>
      </p:sp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6613525" y="196850"/>
            <a:ext cx="2571750" cy="17399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Times New Roman" pitchFamily="18" charset="0"/>
              </a:rPr>
              <a:t>Information</a:t>
            </a:r>
          </a:p>
          <a:p>
            <a:pPr eaLnBrk="0" hangingPunct="0"/>
            <a:r>
              <a:rPr lang="en-US" sz="3600">
                <a:latin typeface="Times New Roman" pitchFamily="18" charset="0"/>
              </a:rPr>
              <a:t>Life</a:t>
            </a:r>
          </a:p>
          <a:p>
            <a:pPr eaLnBrk="0" hangingPunct="0"/>
            <a:r>
              <a:rPr lang="en-US" sz="3600">
                <a:latin typeface="Times New Roman" pitchFamily="18" charset="0"/>
              </a:rPr>
              <a:t>Cycle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8423E3-9458-495A-B96C-3C2998F43C9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28650"/>
          </a:xfrm>
        </p:spPr>
        <p:txBody>
          <a:bodyPr/>
          <a:lstStyle/>
          <a:p>
            <a:pPr eaLnBrk="1" hangingPunct="1"/>
            <a:r>
              <a:rPr lang="en-US"/>
              <a:t>Information Life Cycle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3810000" y="1447800"/>
            <a:ext cx="14874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Authoring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Modifying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5334000" y="2514600"/>
            <a:ext cx="15541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Organizing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Indexing</a:t>
            </a:r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5486400" y="3810000"/>
            <a:ext cx="14684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Storing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Retrieving</a:t>
            </a:r>
          </a:p>
        </p:txBody>
      </p:sp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3810000" y="5257800"/>
            <a:ext cx="16557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Distributing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Networking</a:t>
            </a:r>
          </a:p>
        </p:txBody>
      </p:sp>
      <p:sp>
        <p:nvSpPr>
          <p:cNvPr id="60424" name="Text Box 7"/>
          <p:cNvSpPr txBox="1">
            <a:spLocks noChangeArrowheads="1"/>
          </p:cNvSpPr>
          <p:nvPr/>
        </p:nvSpPr>
        <p:spPr bwMode="auto">
          <a:xfrm>
            <a:off x="609600" y="3124200"/>
            <a:ext cx="13668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Retention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/ Mining</a:t>
            </a:r>
          </a:p>
        </p:txBody>
      </p:sp>
      <p:sp>
        <p:nvSpPr>
          <p:cNvPr id="60425" name="Text Box 8"/>
          <p:cNvSpPr txBox="1">
            <a:spLocks noChangeArrowheads="1"/>
          </p:cNvSpPr>
          <p:nvPr/>
        </p:nvSpPr>
        <p:spPr bwMode="auto">
          <a:xfrm>
            <a:off x="2057400" y="3733800"/>
            <a:ext cx="14366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Accessing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Filtering</a:t>
            </a:r>
          </a:p>
        </p:txBody>
      </p:sp>
      <p:sp>
        <p:nvSpPr>
          <p:cNvPr id="60426" name="Text Box 9"/>
          <p:cNvSpPr txBox="1">
            <a:spLocks noChangeArrowheads="1"/>
          </p:cNvSpPr>
          <p:nvPr/>
        </p:nvSpPr>
        <p:spPr bwMode="auto">
          <a:xfrm>
            <a:off x="2514600" y="2362200"/>
            <a:ext cx="1231900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Using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Creating</a:t>
            </a:r>
          </a:p>
        </p:txBody>
      </p:sp>
      <p:sp>
        <p:nvSpPr>
          <p:cNvPr id="60427" name="WordArt 10"/>
          <p:cNvSpPr>
            <a:spLocks noChangeArrowheads="1" noChangeShapeType="1" noTextEdit="1"/>
          </p:cNvSpPr>
          <p:nvPr/>
        </p:nvSpPr>
        <p:spPr bwMode="auto">
          <a:xfrm>
            <a:off x="3733800" y="914400"/>
            <a:ext cx="1647825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Creation</a:t>
            </a:r>
          </a:p>
        </p:txBody>
      </p:sp>
      <p:sp>
        <p:nvSpPr>
          <p:cNvPr id="60428" name="WordArt 11"/>
          <p:cNvSpPr>
            <a:spLocks noChangeArrowheads="1" noChangeShapeType="1" noTextEdit="1"/>
          </p:cNvSpPr>
          <p:nvPr/>
        </p:nvSpPr>
        <p:spPr bwMode="auto">
          <a:xfrm>
            <a:off x="6629400" y="56388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Searching</a:t>
            </a:r>
          </a:p>
        </p:txBody>
      </p:sp>
      <p:sp>
        <p:nvSpPr>
          <p:cNvPr id="60429" name="WordArt 12"/>
          <p:cNvSpPr>
            <a:spLocks noChangeArrowheads="1" noChangeShapeType="1" noTextEdit="1"/>
          </p:cNvSpPr>
          <p:nvPr/>
        </p:nvSpPr>
        <p:spPr bwMode="auto">
          <a:xfrm>
            <a:off x="152400" y="42672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Utilization</a:t>
            </a:r>
          </a:p>
        </p:txBody>
      </p:sp>
      <p:sp>
        <p:nvSpPr>
          <p:cNvPr id="60430" name="Oval 13"/>
          <p:cNvSpPr>
            <a:spLocks noChangeArrowheads="1"/>
          </p:cNvSpPr>
          <p:nvPr/>
        </p:nvSpPr>
        <p:spPr bwMode="auto">
          <a:xfrm>
            <a:off x="2057400" y="1295400"/>
            <a:ext cx="5105400" cy="5105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1" name="Line 14"/>
          <p:cNvSpPr>
            <a:spLocks noChangeShapeType="1"/>
          </p:cNvSpPr>
          <p:nvPr/>
        </p:nvSpPr>
        <p:spPr bwMode="auto">
          <a:xfrm flipH="1">
            <a:off x="2133600" y="3810000"/>
            <a:ext cx="243840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2" name="Line 15"/>
          <p:cNvSpPr>
            <a:spLocks noChangeShapeType="1"/>
          </p:cNvSpPr>
          <p:nvPr/>
        </p:nvSpPr>
        <p:spPr bwMode="auto">
          <a:xfrm flipH="1" flipV="1">
            <a:off x="0" y="2667000"/>
            <a:ext cx="4572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3" name="Line 16"/>
          <p:cNvSpPr>
            <a:spLocks noChangeShapeType="1"/>
          </p:cNvSpPr>
          <p:nvPr/>
        </p:nvSpPr>
        <p:spPr bwMode="auto">
          <a:xfrm flipV="1">
            <a:off x="4572000" y="3276600"/>
            <a:ext cx="457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434" name="WordArt 17"/>
          <p:cNvSpPr>
            <a:spLocks noChangeArrowheads="1" noChangeShapeType="1" noTextEdit="1"/>
          </p:cNvSpPr>
          <p:nvPr/>
        </p:nvSpPr>
        <p:spPr bwMode="auto">
          <a:xfrm>
            <a:off x="1752600" y="12192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60435" name="WordArt 18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Inactive</a:t>
            </a:r>
          </a:p>
        </p:txBody>
      </p:sp>
      <p:sp>
        <p:nvSpPr>
          <p:cNvPr id="60436" name="WordArt 19"/>
          <p:cNvSpPr>
            <a:spLocks noChangeArrowheads="1" noChangeShapeType="1" noTextEdit="1"/>
          </p:cNvSpPr>
          <p:nvPr/>
        </p:nvSpPr>
        <p:spPr bwMode="auto">
          <a:xfrm>
            <a:off x="7162800" y="4038600"/>
            <a:ext cx="14287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Semi-</a:t>
            </a:r>
          </a:p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60437" name="Line 20"/>
          <p:cNvSpPr>
            <a:spLocks noChangeShapeType="1"/>
          </p:cNvSpPr>
          <p:nvPr/>
        </p:nvSpPr>
        <p:spPr bwMode="auto">
          <a:xfrm flipH="1" flipV="1">
            <a:off x="914400" y="5410200"/>
            <a:ext cx="1905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8" name="WordArt 21"/>
          <p:cNvSpPr>
            <a:spLocks noChangeArrowheads="1" noChangeShapeType="1" noTextEdit="1"/>
          </p:cNvSpPr>
          <p:nvPr/>
        </p:nvSpPr>
        <p:spPr bwMode="auto">
          <a:xfrm rot="3300000">
            <a:off x="5548313" y="2147887"/>
            <a:ext cx="2438400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Social Context</a:t>
            </a:r>
          </a:p>
        </p:txBody>
      </p:sp>
    </p:spTree>
    <p:extLst>
      <p:ext uri="{BB962C8B-B14F-4D97-AF65-F5344CB8AC3E}">
        <p14:creationId xmlns:p14="http://schemas.microsoft.com/office/powerpoint/2010/main" val="4000243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AC52BC-05B0-4445-8FC6-38DFE9274DA8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53327"/>
              </p:ext>
            </p:extLst>
          </p:nvPr>
        </p:nvGraphicFramePr>
        <p:xfrm>
          <a:off x="1371600" y="987425"/>
          <a:ext cx="78232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7" name="Slide" r:id="rId4" imgW="4549680" imgH="3413160" progId="PowerPoint.Slide.8">
                  <p:embed/>
                </p:oleObj>
              </mc:Choice>
              <mc:Fallback>
                <p:oleObj name="Slide" r:id="rId4" imgW="4549680" imgH="341316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87425"/>
                        <a:ext cx="78232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700"/>
            <a:ext cx="8382000" cy="914400"/>
          </a:xfrm>
        </p:spPr>
        <p:txBody>
          <a:bodyPr/>
          <a:lstStyle/>
          <a:p>
            <a:pPr eaLnBrk="1" hangingPunct="1"/>
            <a:r>
              <a:rPr lang="en-US" sz="3600" dirty="0"/>
              <a:t>Quality and the Information Life Cycle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 b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7CB682-20B0-4DAE-AEB6-237A255CD90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>
                <a:solidFill>
                  <a:srgbClr val="FF6600"/>
                </a:solidFill>
              </a:rPr>
              <a:t>5S Layers</a:t>
            </a:r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2590800" y="16002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Societies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2590800" y="26670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Scenarios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3734" name="Text Box 5"/>
          <p:cNvSpPr txBox="1">
            <a:spLocks noChangeArrowheads="1"/>
          </p:cNvSpPr>
          <p:nvPr/>
        </p:nvSpPr>
        <p:spPr bwMode="auto">
          <a:xfrm>
            <a:off x="2590800" y="36576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Spaces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3735" name="Text Box 6"/>
          <p:cNvSpPr txBox="1">
            <a:spLocks noChangeArrowheads="1"/>
          </p:cNvSpPr>
          <p:nvPr/>
        </p:nvSpPr>
        <p:spPr bwMode="auto">
          <a:xfrm>
            <a:off x="2590800" y="46482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Structures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3736" name="Text Box 7"/>
          <p:cNvSpPr txBox="1">
            <a:spLocks noChangeArrowheads="1"/>
          </p:cNvSpPr>
          <p:nvPr/>
        </p:nvSpPr>
        <p:spPr bwMode="auto">
          <a:xfrm>
            <a:off x="2590800" y="56388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Streams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b="1" i="1" dirty="0"/>
              <a:t>Introduction</a:t>
            </a:r>
          </a:p>
          <a:p>
            <a:endParaRPr lang="en-US" dirty="0"/>
          </a:p>
          <a:p>
            <a:r>
              <a:rPr lang="en-US" dirty="0"/>
              <a:t>Big Data</a:t>
            </a:r>
          </a:p>
          <a:p>
            <a:endParaRPr lang="en-US" dirty="0"/>
          </a:p>
          <a:p>
            <a:r>
              <a:rPr lang="en-US" dirty="0"/>
              <a:t>Broader Perspective</a:t>
            </a:r>
          </a:p>
          <a:p>
            <a:endParaRPr lang="en-US" dirty="0"/>
          </a:p>
          <a:p>
            <a:r>
              <a:rPr lang="en-US" dirty="0"/>
              <a:t>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71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22272-4A2F-4E80-A27B-FB6F8E1E01E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8153400" cy="685800"/>
          </a:xfrm>
          <a:noFill/>
        </p:spPr>
        <p:txBody>
          <a:bodyPr lIns="92075" tIns="46038" rIns="92075" bIns="46038"/>
          <a:lstStyle/>
          <a:p>
            <a:pPr algn="l" eaLnBrk="1" hangingPunct="1"/>
            <a:r>
              <a:rPr lang="en-US" dirty="0"/>
              <a:t>   Informal </a:t>
            </a:r>
            <a:r>
              <a:rPr lang="en-US" sz="6600" dirty="0"/>
              <a:t>5S</a:t>
            </a:r>
            <a:r>
              <a:rPr lang="en-US" dirty="0"/>
              <a:t> &amp; DL Definitions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sz="3600" dirty="0"/>
              <a:t>DLs are complex systems that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305800" cy="3581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/>
              <a:t>help satisfy info needs of users (</a:t>
            </a:r>
            <a:r>
              <a:rPr lang="en-US" b="1" dirty="0"/>
              <a:t>societies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/>
              <a:t>provide info services (</a:t>
            </a:r>
            <a:r>
              <a:rPr lang="en-US" b="1" dirty="0"/>
              <a:t>scenarios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/>
              <a:t>organize info in usable ways (</a:t>
            </a:r>
            <a:r>
              <a:rPr lang="en-US" b="1" dirty="0"/>
              <a:t>structures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/>
              <a:t>present info in usable ways (</a:t>
            </a:r>
            <a:r>
              <a:rPr lang="en-US" b="1" dirty="0"/>
              <a:t>spaces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/>
              <a:t>communicate info with users (</a:t>
            </a:r>
            <a:r>
              <a:rPr lang="en-US" b="1" dirty="0"/>
              <a:t>streams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209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0FC1AB-9F4E-44DB-A2C8-D97C3DED318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59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991600" cy="51530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533334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073530-44AF-4FED-A507-5FCA4442E72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OAI - Open Archives Initiative: Technical Umbrella for</a:t>
            </a:r>
            <a:br>
              <a:rPr lang="en-US" sz="3600" dirty="0"/>
            </a:br>
            <a:r>
              <a:rPr lang="en-US" sz="3600" dirty="0"/>
              <a:t>Practical Interoperability…</a:t>
            </a:r>
          </a:p>
        </p:txBody>
      </p:sp>
      <p:sp>
        <p:nvSpPr>
          <p:cNvPr id="145412" name="WordArt 3"/>
          <p:cNvSpPr>
            <a:spLocks noChangeArrowheads="1" noChangeShapeType="1" noTextEdit="1"/>
          </p:cNvSpPr>
          <p:nvPr/>
        </p:nvSpPr>
        <p:spPr bwMode="auto">
          <a:xfrm>
            <a:off x="457200" y="1905000"/>
            <a:ext cx="8153400" cy="3581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1474108"/>
                <a:gd name="adj2" fmla="val 61361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/>
              </a:rPr>
              <a:t>Metadata Harvesting</a:t>
            </a:r>
          </a:p>
        </p:txBody>
      </p:sp>
      <p:sp>
        <p:nvSpPr>
          <p:cNvPr id="612356" name="Oval 4"/>
          <p:cNvSpPr>
            <a:spLocks noChangeArrowheads="1"/>
          </p:cNvSpPr>
          <p:nvPr/>
        </p:nvSpPr>
        <p:spPr bwMode="auto">
          <a:xfrm>
            <a:off x="5562600" y="3200400"/>
            <a:ext cx="1309688" cy="117157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Reference</a:t>
            </a:r>
          </a:p>
          <a:p>
            <a:pPr algn="ctr"/>
            <a:r>
              <a:rPr lang="en-US" b="0">
                <a:latin typeface="Comic Sans MS" pitchFamily="66" charset="0"/>
              </a:rPr>
              <a:t>Libraries</a:t>
            </a:r>
          </a:p>
        </p:txBody>
      </p:sp>
      <p:sp>
        <p:nvSpPr>
          <p:cNvPr id="612357" name="Oval 5"/>
          <p:cNvSpPr>
            <a:spLocks noChangeArrowheads="1"/>
          </p:cNvSpPr>
          <p:nvPr/>
        </p:nvSpPr>
        <p:spPr bwMode="auto">
          <a:xfrm>
            <a:off x="2895600" y="4419600"/>
            <a:ext cx="1309688" cy="1171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Publishers</a:t>
            </a:r>
          </a:p>
        </p:txBody>
      </p:sp>
      <p:sp>
        <p:nvSpPr>
          <p:cNvPr id="145415" name="Line 6"/>
          <p:cNvSpPr>
            <a:spLocks noChangeShapeType="1"/>
          </p:cNvSpPr>
          <p:nvPr/>
        </p:nvSpPr>
        <p:spPr bwMode="auto">
          <a:xfrm>
            <a:off x="4475163" y="2532063"/>
            <a:ext cx="1587" cy="3030537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16" name="AutoShape 7"/>
          <p:cNvSpPr>
            <a:spLocks noChangeArrowheads="1"/>
          </p:cNvSpPr>
          <p:nvPr/>
        </p:nvSpPr>
        <p:spPr bwMode="auto">
          <a:xfrm rot="-10486429">
            <a:off x="4419600" y="5334000"/>
            <a:ext cx="433388" cy="415925"/>
          </a:xfrm>
          <a:custGeom>
            <a:avLst/>
            <a:gdLst>
              <a:gd name="T0" fmla="*/ 87235475 w 21600"/>
              <a:gd name="T1" fmla="*/ 0 h 21600"/>
              <a:gd name="T2" fmla="*/ 21809069 w 21600"/>
              <a:gd name="T3" fmla="*/ 77109598 h 21600"/>
              <a:gd name="T4" fmla="*/ 87235475 w 21600"/>
              <a:gd name="T5" fmla="*/ 38554626 h 21600"/>
              <a:gd name="T6" fmla="*/ 152662272 w 21600"/>
              <a:gd name="T7" fmla="*/ 7710959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2360" name="Oval 8"/>
          <p:cNvSpPr>
            <a:spLocks noChangeArrowheads="1"/>
          </p:cNvSpPr>
          <p:nvPr/>
        </p:nvSpPr>
        <p:spPr bwMode="auto">
          <a:xfrm>
            <a:off x="4800600" y="4419600"/>
            <a:ext cx="1309688" cy="11715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E-Print</a:t>
            </a:r>
            <a:br>
              <a:rPr lang="en-US" b="0">
                <a:latin typeface="Comic Sans MS" pitchFamily="66" charset="0"/>
              </a:rPr>
            </a:br>
            <a:r>
              <a:rPr lang="en-US" b="0">
                <a:latin typeface="Comic Sans MS" pitchFamily="66" charset="0"/>
              </a:rPr>
              <a:t>Archives</a:t>
            </a:r>
          </a:p>
        </p:txBody>
      </p:sp>
      <p:sp>
        <p:nvSpPr>
          <p:cNvPr id="145418" name="Rectangle 9"/>
          <p:cNvSpPr>
            <a:spLocks noChangeArrowheads="1"/>
          </p:cNvSpPr>
          <p:nvPr/>
        </p:nvSpPr>
        <p:spPr bwMode="auto">
          <a:xfrm>
            <a:off x="228600" y="54864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/>
            <a:r>
              <a:rPr lang="en-US" sz="2800" b="0">
                <a:solidFill>
                  <a:schemeClr val="tx2"/>
                </a:solidFill>
                <a:latin typeface="Comic Sans MS" pitchFamily="66" charset="0"/>
              </a:rPr>
              <a:t>…that can be exploited by different communities</a:t>
            </a:r>
          </a:p>
        </p:txBody>
      </p:sp>
      <p:sp>
        <p:nvSpPr>
          <p:cNvPr id="612362" name="Oval 10"/>
          <p:cNvSpPr>
            <a:spLocks noChangeArrowheads="1"/>
          </p:cNvSpPr>
          <p:nvPr/>
        </p:nvSpPr>
        <p:spPr bwMode="auto">
          <a:xfrm>
            <a:off x="1676400" y="3352800"/>
            <a:ext cx="1309688" cy="117157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Museums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6" grpId="0" animBg="1" autoUpdateAnimBg="0"/>
      <p:bldP spid="612357" grpId="0" animBg="1" autoUpdateAnimBg="0"/>
      <p:bldP spid="612360" grpId="0" animBg="1" autoUpdateAnimBg="0"/>
      <p:bldP spid="61236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B6B08E-1094-4B36-BD5E-E918FD6C313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49507" name="Oval 2"/>
          <p:cNvSpPr>
            <a:spLocks noChangeArrowheads="1"/>
          </p:cNvSpPr>
          <p:nvPr/>
        </p:nvSpPr>
        <p:spPr bwMode="auto">
          <a:xfrm>
            <a:off x="603730" y="4188620"/>
            <a:ext cx="8229600" cy="252283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08" name="Oval 3"/>
          <p:cNvSpPr>
            <a:spLocks noChangeArrowheads="1"/>
          </p:cNvSpPr>
          <p:nvPr/>
        </p:nvSpPr>
        <p:spPr bwMode="auto">
          <a:xfrm>
            <a:off x="482008" y="752135"/>
            <a:ext cx="8229600" cy="179863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de-DE" sz="2400" b="0">
              <a:latin typeface="Times New Roman" pitchFamily="18" charset="0"/>
            </a:endParaRPr>
          </a:p>
        </p:txBody>
      </p:sp>
      <p:sp>
        <p:nvSpPr>
          <p:cNvPr id="149509" name="AutoShape 4"/>
          <p:cNvSpPr>
            <a:spLocks noChangeArrowheads="1"/>
          </p:cNvSpPr>
          <p:nvPr/>
        </p:nvSpPr>
        <p:spPr bwMode="auto">
          <a:xfrm>
            <a:off x="2755901" y="5502275"/>
            <a:ext cx="592137" cy="968375"/>
          </a:xfrm>
          <a:prstGeom prst="can">
            <a:avLst>
              <a:gd name="adj" fmla="val 4088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0" name="AutoShape 5"/>
          <p:cNvSpPr>
            <a:spLocks noChangeArrowheads="1"/>
          </p:cNvSpPr>
          <p:nvPr/>
        </p:nvSpPr>
        <p:spPr bwMode="auto">
          <a:xfrm>
            <a:off x="4266960" y="4243246"/>
            <a:ext cx="593725" cy="968375"/>
          </a:xfrm>
          <a:prstGeom prst="can">
            <a:avLst>
              <a:gd name="adj" fmla="val 4077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1" name="AutoShape 6"/>
          <p:cNvSpPr>
            <a:spLocks noChangeArrowheads="1"/>
          </p:cNvSpPr>
          <p:nvPr/>
        </p:nvSpPr>
        <p:spPr bwMode="auto">
          <a:xfrm>
            <a:off x="5094915" y="5258274"/>
            <a:ext cx="592137" cy="968375"/>
          </a:xfrm>
          <a:prstGeom prst="can">
            <a:avLst>
              <a:gd name="adj" fmla="val 4088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2" name="AutoShape 7"/>
          <p:cNvSpPr>
            <a:spLocks noChangeArrowheads="1"/>
          </p:cNvSpPr>
          <p:nvPr/>
        </p:nvSpPr>
        <p:spPr bwMode="auto">
          <a:xfrm>
            <a:off x="6688137" y="5451668"/>
            <a:ext cx="593725" cy="968375"/>
          </a:xfrm>
          <a:prstGeom prst="can">
            <a:avLst>
              <a:gd name="adj" fmla="val 4077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3" name="AutoShape 8"/>
          <p:cNvSpPr>
            <a:spLocks noChangeArrowheads="1"/>
          </p:cNvSpPr>
          <p:nvPr/>
        </p:nvSpPr>
        <p:spPr bwMode="auto">
          <a:xfrm>
            <a:off x="2828926" y="5848350"/>
            <a:ext cx="446087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4" name="AutoShape 9"/>
          <p:cNvSpPr>
            <a:spLocks noChangeArrowheads="1"/>
          </p:cNvSpPr>
          <p:nvPr/>
        </p:nvSpPr>
        <p:spPr bwMode="auto">
          <a:xfrm>
            <a:off x="4341572" y="4589321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5" name="AutoShape 10"/>
          <p:cNvSpPr>
            <a:spLocks noChangeArrowheads="1"/>
          </p:cNvSpPr>
          <p:nvPr/>
        </p:nvSpPr>
        <p:spPr bwMode="auto">
          <a:xfrm>
            <a:off x="5169527" y="5604349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6" name="AutoShape 11"/>
          <p:cNvSpPr>
            <a:spLocks noChangeArrowheads="1"/>
          </p:cNvSpPr>
          <p:nvPr/>
        </p:nvSpPr>
        <p:spPr bwMode="auto">
          <a:xfrm>
            <a:off x="6762750" y="5797743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7" name="AutoShape 12"/>
          <p:cNvSpPr>
            <a:spLocks noChangeArrowheads="1"/>
          </p:cNvSpPr>
          <p:nvPr/>
        </p:nvSpPr>
        <p:spPr bwMode="auto">
          <a:xfrm>
            <a:off x="1445622" y="1477360"/>
            <a:ext cx="1704975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pitchFamily="18" charset="0"/>
              </a:rPr>
              <a:t>Discovery</a:t>
            </a:r>
          </a:p>
        </p:txBody>
      </p:sp>
      <p:sp>
        <p:nvSpPr>
          <p:cNvPr id="149518" name="AutoShape 13"/>
          <p:cNvSpPr>
            <a:spLocks noChangeArrowheads="1"/>
          </p:cNvSpPr>
          <p:nvPr/>
        </p:nvSpPr>
        <p:spPr bwMode="auto">
          <a:xfrm>
            <a:off x="3596684" y="1477360"/>
            <a:ext cx="1778000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pitchFamily="18" charset="0"/>
              </a:rPr>
              <a:t>Current</a:t>
            </a:r>
          </a:p>
          <a:p>
            <a:pPr algn="ctr"/>
            <a:r>
              <a:rPr lang="en-US" b="0">
                <a:latin typeface="Times New Roman" pitchFamily="18" charset="0"/>
              </a:rPr>
              <a:t>Awareness</a:t>
            </a:r>
          </a:p>
        </p:txBody>
      </p:sp>
      <p:sp>
        <p:nvSpPr>
          <p:cNvPr id="149519" name="AutoShape 14"/>
          <p:cNvSpPr>
            <a:spLocks noChangeArrowheads="1"/>
          </p:cNvSpPr>
          <p:nvPr/>
        </p:nvSpPr>
        <p:spPr bwMode="auto">
          <a:xfrm>
            <a:off x="5820772" y="1477360"/>
            <a:ext cx="1704975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pitchFamily="18" charset="0"/>
              </a:rPr>
              <a:t>Preservation</a:t>
            </a:r>
          </a:p>
        </p:txBody>
      </p:sp>
      <p:sp>
        <p:nvSpPr>
          <p:cNvPr id="149520" name="Text Box 15"/>
          <p:cNvSpPr txBox="1">
            <a:spLocks noChangeArrowheads="1"/>
          </p:cNvSpPr>
          <p:nvPr/>
        </p:nvSpPr>
        <p:spPr bwMode="auto">
          <a:xfrm>
            <a:off x="3272834" y="859823"/>
            <a:ext cx="27813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Service Providers</a:t>
            </a:r>
          </a:p>
        </p:txBody>
      </p:sp>
      <p:sp>
        <p:nvSpPr>
          <p:cNvPr id="149521" name="Text Box 16"/>
          <p:cNvSpPr txBox="1">
            <a:spLocks noChangeArrowheads="1"/>
          </p:cNvSpPr>
          <p:nvPr/>
        </p:nvSpPr>
        <p:spPr bwMode="auto">
          <a:xfrm>
            <a:off x="3500438" y="6245225"/>
            <a:ext cx="23907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Data Providers</a:t>
            </a:r>
          </a:p>
        </p:txBody>
      </p:sp>
      <p:grpSp>
        <p:nvGrpSpPr>
          <p:cNvPr id="149522" name="Group 17"/>
          <p:cNvGrpSpPr>
            <a:grpSpLocks/>
          </p:cNvGrpSpPr>
          <p:nvPr/>
        </p:nvGrpSpPr>
        <p:grpSpPr bwMode="auto">
          <a:xfrm>
            <a:off x="3972920" y="2579369"/>
            <a:ext cx="1247775" cy="1590675"/>
            <a:chOff x="2400" y="2159"/>
            <a:chExt cx="786" cy="1002"/>
          </a:xfrm>
        </p:grpSpPr>
        <p:sp>
          <p:nvSpPr>
            <p:cNvPr id="149524" name="AutoShape 18"/>
            <p:cNvSpPr>
              <a:spLocks noChangeArrowheads="1"/>
            </p:cNvSpPr>
            <p:nvPr/>
          </p:nvSpPr>
          <p:spPr bwMode="auto">
            <a:xfrm>
              <a:off x="2400" y="2159"/>
              <a:ext cx="786" cy="1002"/>
            </a:xfrm>
            <a:prstGeom prst="upArrow">
              <a:avLst>
                <a:gd name="adj1" fmla="val 50000"/>
                <a:gd name="adj2" fmla="val 3187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25" name="Text Box 19"/>
            <p:cNvSpPr txBox="1">
              <a:spLocks noChangeArrowheads="1"/>
            </p:cNvSpPr>
            <p:nvPr/>
          </p:nvSpPr>
          <p:spPr bwMode="auto">
            <a:xfrm rot="5355655">
              <a:off x="2384" y="2508"/>
              <a:ext cx="8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b="0" dirty="0">
                  <a:latin typeface="Comic Sans MS" pitchFamily="66" charset="0"/>
                </a:rPr>
                <a:t>Metadata</a:t>
              </a:r>
            </a:p>
            <a:p>
              <a:r>
                <a:rPr lang="en-US" b="0" dirty="0">
                  <a:latin typeface="Comic Sans MS" pitchFamily="66" charset="0"/>
                </a:rPr>
                <a:t>harvesting</a:t>
              </a:r>
            </a:p>
          </p:txBody>
        </p:sp>
      </p:grpSp>
      <p:sp>
        <p:nvSpPr>
          <p:cNvPr id="149523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909637"/>
          </a:xfrm>
          <a:noFill/>
        </p:spPr>
        <p:txBody>
          <a:bodyPr/>
          <a:lstStyle/>
          <a:p>
            <a:pPr eaLnBrk="1" hangingPunct="1"/>
            <a:r>
              <a:rPr lang="en-US" dirty="0"/>
              <a:t>The World According to OAI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F0878A6-ED44-5C41-A07F-DAF38E14DA87}"/>
              </a:ext>
            </a:extLst>
          </p:cNvPr>
          <p:cNvCxnSpPr>
            <a:cxnSpLocks/>
          </p:cNvCxnSpPr>
          <p:nvPr/>
        </p:nvCxnSpPr>
        <p:spPr bwMode="auto">
          <a:xfrm flipV="1">
            <a:off x="3361809" y="5211621"/>
            <a:ext cx="1123875" cy="3819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5930F65-9C09-5D44-A6D2-3FD38A3A76C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87052" y="5469454"/>
            <a:ext cx="992391" cy="122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2CF9024-6933-4243-BB16-3B1CE7E51D3B}"/>
              </a:ext>
            </a:extLst>
          </p:cNvPr>
          <p:cNvCxnSpPr>
            <a:cxnSpLocks/>
            <a:endCxn id="149510" idx="3"/>
          </p:cNvCxnSpPr>
          <p:nvPr/>
        </p:nvCxnSpPr>
        <p:spPr bwMode="auto">
          <a:xfrm flipH="1" flipV="1">
            <a:off x="4563823" y="5211621"/>
            <a:ext cx="522232" cy="1472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B0DBD6-5310-4BDD-B3EC-B8BE97B27C7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838200"/>
          </a:xfrm>
        </p:spPr>
        <p:txBody>
          <a:bodyPr/>
          <a:lstStyle/>
          <a:p>
            <a:pPr eaLnBrk="1" hangingPunct="1"/>
            <a:r>
              <a:rPr lang="en-US"/>
              <a:t>Quality Dimensions</a:t>
            </a:r>
          </a:p>
        </p:txBody>
      </p:sp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1828800" y="838200"/>
          <a:ext cx="12039600" cy="848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8" name="Document" r:id="rId4" imgW="7480800" imgH="5019840" progId="Word.Document.8">
                  <p:embed/>
                </p:oleObj>
              </mc:Choice>
              <mc:Fallback>
                <p:oleObj name="Document" r:id="rId4" imgW="7480800" imgH="501984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12039600" cy="848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Big Data</a:t>
            </a:r>
          </a:p>
          <a:p>
            <a:endParaRPr lang="en-US" dirty="0"/>
          </a:p>
          <a:p>
            <a:r>
              <a:rPr lang="en-US" dirty="0"/>
              <a:t>Broader Perspective</a:t>
            </a:r>
          </a:p>
          <a:p>
            <a:endParaRPr lang="en-US" dirty="0"/>
          </a:p>
          <a:p>
            <a:r>
              <a:rPr lang="en-US" b="1" i="1" dirty="0"/>
              <a:t>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64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1C61-40FD-9B4A-A475-6341D650B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319EA-0E3C-E340-A6E6-CC65CBD9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1ABF9-E654-43E8-BD98-865D43B194D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CF45FE-D0C6-3D4A-B230-A39278AC1D0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0"/>
            <a:ext cx="8305800" cy="48006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b="0" kern="0" dirty="0"/>
              <a:t>Survey</a:t>
            </a:r>
          </a:p>
          <a:p>
            <a:pPr eaLnBrk="1" hangingPunct="1"/>
            <a:r>
              <a:rPr lang="en-US" b="0" kern="0" dirty="0" err="1"/>
              <a:t>ContentMine</a:t>
            </a:r>
            <a:endParaRPr lang="en-US" b="0" kern="0" dirty="0"/>
          </a:p>
          <a:p>
            <a:pPr eaLnBrk="1" hangingPunct="1"/>
            <a:r>
              <a:rPr lang="en-US" b="0" kern="0" dirty="0"/>
              <a:t>Supporting Services across the Lifecycle</a:t>
            </a:r>
          </a:p>
          <a:p>
            <a:pPr eaLnBrk="1" hangingPunct="1"/>
            <a:r>
              <a:rPr lang="en-US" b="0" kern="0" dirty="0"/>
              <a:t>Classification (to aid browsing, searching)</a:t>
            </a:r>
          </a:p>
          <a:p>
            <a:pPr eaLnBrk="1" hangingPunct="1"/>
            <a:r>
              <a:rPr lang="en-US" b="0" kern="0" dirty="0"/>
              <a:t>Summarization</a:t>
            </a:r>
          </a:p>
          <a:p>
            <a:pPr eaLnBrk="1" hangingPunct="1"/>
            <a:r>
              <a:rPr lang="en-US" b="0" kern="0" dirty="0"/>
              <a:t>Opening Graduate Research</a:t>
            </a:r>
          </a:p>
          <a:p>
            <a:pPr eaLnBrk="1" hangingPunct="1"/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3297065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b="1" dirty="0"/>
              <a:t>Survey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sz="2400" dirty="0"/>
              <a:t>Sample of researchers in key areas: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/>
              <a:t>bibliometrics, computational social science,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/>
              <a:t>computer science, digital libraries, information retrieval, 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/>
              <a:t>machine learning, natural language processing, 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/>
              <a:t>scholarly communication, science of science, 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/>
              <a:t>web search and mining, and science policy. </a:t>
            </a:r>
          </a:p>
          <a:p>
            <a:pPr eaLnBrk="1" hangingPunct="1">
              <a:spcBef>
                <a:spcPts val="300"/>
              </a:spcBef>
            </a:pPr>
            <a:r>
              <a:rPr lang="en-US" sz="2400" dirty="0"/>
              <a:t>18 respondents expressed strong interest in: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/>
              <a:t>data (e.g., citations, figures),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/>
              <a:t>software (e.g., knowledge extraction),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/>
              <a:t>research questions (e.g., summarizing long documents)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3DDA1F-0413-4131-80F3-0C5256F7415C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B6882A-F70B-6E49-A019-D28CBE123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92108"/>
              </p:ext>
            </p:extLst>
          </p:nvPr>
        </p:nvGraphicFramePr>
        <p:xfrm>
          <a:off x="304800" y="4999990"/>
          <a:ext cx="8001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210438848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3126396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Indicated: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398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mining ETDs is valuable for their research communities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854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highly likely to use an ETD infrastructure for their own research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109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new collaborations would emerge as a result of this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880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847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/>
              <a:t>ContentMine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99047"/>
            <a:ext cx="8610600" cy="4525963"/>
          </a:xfrm>
        </p:spPr>
        <p:txBody>
          <a:bodyPr/>
          <a:lstStyle/>
          <a:p>
            <a:r>
              <a:rPr lang="en-US" dirty="0" err="1"/>
              <a:t>ContentMine.org</a:t>
            </a:r>
            <a:r>
              <a:rPr lang="en-US" dirty="0"/>
              <a:t> &lt;</a:t>
            </a:r>
            <a:r>
              <a:rPr lang="en-US" dirty="0" err="1"/>
              <a:t>info@contentmine.org</a:t>
            </a:r>
            <a:r>
              <a:rPr lang="en-US" dirty="0"/>
              <a:t>&gt; </a:t>
            </a:r>
          </a:p>
          <a:p>
            <a:r>
              <a:rPr lang="en-US" dirty="0"/>
              <a:t>Cesar Gomez &lt;</a:t>
            </a:r>
            <a:r>
              <a:rPr lang="en-US" dirty="0" err="1"/>
              <a:t>cesar@contentmine.org</a:t>
            </a:r>
            <a:r>
              <a:rPr lang="en-US" dirty="0"/>
              <a:t>&gt; </a:t>
            </a:r>
          </a:p>
          <a:p>
            <a:r>
              <a:rPr lang="en-US" dirty="0"/>
              <a:t>Peter Murray-Rust </a:t>
            </a:r>
            <a:r>
              <a:rPr lang="en-US" dirty="0">
                <a:hlinkClick r:id="rId2"/>
              </a:rPr>
              <a:t>pm286@cam.ac.uk</a:t>
            </a:r>
            <a:endParaRPr lang="en-US" dirty="0"/>
          </a:p>
          <a:p>
            <a:r>
              <a:rPr lang="en-US" b="1" dirty="0"/>
              <a:t>Projects include:</a:t>
            </a:r>
            <a:endParaRPr lang="en-US" dirty="0"/>
          </a:p>
          <a:p>
            <a:r>
              <a:rPr lang="en-US" dirty="0"/>
              <a:t>Find, download, </a:t>
            </a:r>
            <a:r>
              <a:rPr lang="en-US" dirty="0" err="1"/>
              <a:t>analyse</a:t>
            </a:r>
            <a:r>
              <a:rPr lang="en-US" dirty="0"/>
              <a:t>: open access works</a:t>
            </a:r>
          </a:p>
          <a:p>
            <a:r>
              <a:rPr lang="en-US" dirty="0"/>
              <a:t>Convert among formats</a:t>
            </a:r>
          </a:p>
          <a:p>
            <a:r>
              <a:rPr lang="en-US" dirty="0"/>
              <a:t>Extract information from graphs, tables</a:t>
            </a:r>
          </a:p>
          <a:p>
            <a:r>
              <a:rPr lang="en-US" dirty="0"/>
              <a:t>Extract chemical reactions, equations.</a:t>
            </a:r>
          </a:p>
          <a:p>
            <a:r>
              <a:rPr lang="en-US" dirty="0"/>
              <a:t>Create Dictionaries...and much more.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37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0FC1AB-9F4E-44DB-A2C8-D97C3DED318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59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991600" cy="51530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4D2D3-BD03-7440-9420-1AE6C8130A14}"/>
              </a:ext>
            </a:extLst>
          </p:cNvPr>
          <p:cNvCxnSpPr>
            <a:cxnSpLocks/>
          </p:cNvCxnSpPr>
          <p:nvPr/>
        </p:nvCxnSpPr>
        <p:spPr bwMode="auto">
          <a:xfrm flipH="1">
            <a:off x="4876800" y="2819400"/>
            <a:ext cx="304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stealth" w="lg" len="lg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21FB6F-62F5-F146-98AE-82843295B216}"/>
              </a:ext>
            </a:extLst>
          </p:cNvPr>
          <p:cNvCxnSpPr>
            <a:cxnSpLocks/>
          </p:cNvCxnSpPr>
          <p:nvPr/>
        </p:nvCxnSpPr>
        <p:spPr bwMode="auto">
          <a:xfrm flipH="1">
            <a:off x="4876800" y="3657600"/>
            <a:ext cx="304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stealth" w="lg" len="lg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2EF1BF-D712-3B40-BA7A-198272B9A215}"/>
              </a:ext>
            </a:extLst>
          </p:cNvPr>
          <p:cNvCxnSpPr>
            <a:cxnSpLocks/>
          </p:cNvCxnSpPr>
          <p:nvPr/>
        </p:nvCxnSpPr>
        <p:spPr bwMode="auto">
          <a:xfrm flipH="1">
            <a:off x="4876800" y="3886200"/>
            <a:ext cx="304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stealth" w="lg" len="lg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C1BF68-27D8-A74D-B9C7-2008AE1B9170}"/>
              </a:ext>
            </a:extLst>
          </p:cNvPr>
          <p:cNvCxnSpPr>
            <a:cxnSpLocks/>
          </p:cNvCxnSpPr>
          <p:nvPr/>
        </p:nvCxnSpPr>
        <p:spPr bwMode="auto">
          <a:xfrm flipH="1">
            <a:off x="304800" y="4191000"/>
            <a:ext cx="304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stealth" w="lg" len="lg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40616E-C1B7-E94D-9BFD-83EB09B7BFC5}"/>
              </a:ext>
            </a:extLst>
          </p:cNvPr>
          <p:cNvCxnSpPr>
            <a:cxnSpLocks/>
          </p:cNvCxnSpPr>
          <p:nvPr/>
        </p:nvCxnSpPr>
        <p:spPr bwMode="auto">
          <a:xfrm>
            <a:off x="8686800" y="4495800"/>
            <a:ext cx="304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stealth" w="lg" len="lg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3D6B54-7DE8-2840-B71C-EAB9B29721F6}"/>
              </a:ext>
            </a:extLst>
          </p:cNvPr>
          <p:cNvCxnSpPr>
            <a:cxnSpLocks/>
          </p:cNvCxnSpPr>
          <p:nvPr/>
        </p:nvCxnSpPr>
        <p:spPr bwMode="auto">
          <a:xfrm>
            <a:off x="8686800" y="3886200"/>
            <a:ext cx="304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stealth" w="lg" len="lg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FF77FA-891C-7B48-B845-C9C2B843F126}"/>
              </a:ext>
            </a:extLst>
          </p:cNvPr>
          <p:cNvCxnSpPr>
            <a:cxnSpLocks/>
          </p:cNvCxnSpPr>
          <p:nvPr/>
        </p:nvCxnSpPr>
        <p:spPr bwMode="auto">
          <a:xfrm>
            <a:off x="8686800" y="2590800"/>
            <a:ext cx="304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stealth" w="lg" len="lg"/>
            <a:tailEnd type="none" w="med" len="med"/>
          </a:ln>
          <a:effectLst/>
        </p:spPr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A1E39551-1A6B-5146-B283-CBA21BA590C2}"/>
              </a:ext>
            </a:extLst>
          </p:cNvPr>
          <p:cNvSpPr txBox="1">
            <a:spLocks/>
          </p:cNvSpPr>
          <p:nvPr/>
        </p:nvSpPr>
        <p:spPr>
          <a:xfrm>
            <a:off x="457200" y="-4572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200" kern="0" dirty="0"/>
              <a:t>Supporting Services across the Lifecycle</a:t>
            </a:r>
          </a:p>
        </p:txBody>
      </p:sp>
    </p:spTree>
    <p:extLst>
      <p:ext uri="{BB962C8B-B14F-4D97-AF65-F5344CB8AC3E}">
        <p14:creationId xmlns:p14="http://schemas.microsoft.com/office/powerpoint/2010/main" val="255779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1C61-40FD-9B4A-A475-6341D650B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319EA-0E3C-E340-A6E6-CC65CBD9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1ABF9-E654-43E8-BD98-865D43B194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CF45FE-D0C6-3D4A-B230-A39278AC1D0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0"/>
            <a:ext cx="8305800" cy="48006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b="0" kern="0" dirty="0"/>
              <a:t>Acknowledgments, Libraries of the Future</a:t>
            </a:r>
          </a:p>
          <a:p>
            <a:pPr eaLnBrk="1" hangingPunct="1"/>
            <a:r>
              <a:rPr lang="en-US" b="0" kern="0" dirty="0"/>
              <a:t>Related Grants, Library Infrastructure</a:t>
            </a:r>
          </a:p>
          <a:p>
            <a:pPr eaLnBrk="1" hangingPunct="1"/>
            <a:r>
              <a:rPr lang="en-US" b="0" kern="0" dirty="0"/>
              <a:t>Big Data</a:t>
            </a:r>
          </a:p>
          <a:p>
            <a:pPr lvl="1" eaLnBrk="1" hangingPunct="1"/>
            <a:r>
              <a:rPr lang="en-US" b="0" kern="0" dirty="0"/>
              <a:t>Aspects</a:t>
            </a:r>
          </a:p>
          <a:p>
            <a:pPr lvl="1" eaLnBrk="1" hangingPunct="1"/>
            <a:r>
              <a:rPr lang="en-US" b="0" kern="0" dirty="0"/>
              <a:t>Content as well as Computing, Networking</a:t>
            </a:r>
          </a:p>
          <a:p>
            <a:pPr lvl="1" eaLnBrk="1" hangingPunct="1"/>
            <a:r>
              <a:rPr lang="en-US" b="0" kern="0" dirty="0"/>
              <a:t>Rich ETDs</a:t>
            </a:r>
          </a:p>
          <a:p>
            <a:pPr lvl="1" eaLnBrk="1" hangingPunct="1"/>
            <a:r>
              <a:rPr lang="en-US" b="0" kern="0" dirty="0"/>
              <a:t>Many types of content</a:t>
            </a:r>
          </a:p>
          <a:p>
            <a:pPr eaLnBrk="1" hangingPunct="1"/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284260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ChangeArrowheads="1"/>
          </p:cNvSpPr>
          <p:nvPr/>
        </p:nvSpPr>
        <p:spPr bwMode="auto">
          <a:xfrm>
            <a:off x="457200" y="1177925"/>
            <a:ext cx="1427163" cy="839788"/>
          </a:xfrm>
          <a:prstGeom prst="roundRect">
            <a:avLst>
              <a:gd name="adj" fmla="val 16667"/>
            </a:avLst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35000" y="1270000"/>
            <a:ext cx="16049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Category</a:t>
            </a:r>
            <a:endParaRPr lang="en-US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Tree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635000" y="4816475"/>
            <a:ext cx="1160463" cy="1212850"/>
          </a:xfrm>
          <a:prstGeom prst="can">
            <a:avLst>
              <a:gd name="adj" fmla="val 29506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35000" y="5189538"/>
            <a:ext cx="13382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Document 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Sets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57200" y="3136900"/>
            <a:ext cx="1427163" cy="5603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35000" y="3230563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Google</a:t>
            </a:r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3221038" y="3136900"/>
            <a:ext cx="1427162" cy="65405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221038" y="3230563"/>
            <a:ext cx="151606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Verdana" pitchFamily="34" charset="0"/>
              </a:rPr>
              <a:t>Naïve Bayes Classifiers</a:t>
            </a:r>
          </a:p>
        </p:txBody>
      </p:sp>
      <p:sp>
        <p:nvSpPr>
          <p:cNvPr id="59402" name="AutoShape 10"/>
          <p:cNvSpPr>
            <a:spLocks noChangeArrowheads="1"/>
          </p:cNvSpPr>
          <p:nvPr/>
        </p:nvSpPr>
        <p:spPr bwMode="auto">
          <a:xfrm>
            <a:off x="3400425" y="4816475"/>
            <a:ext cx="979488" cy="1212850"/>
          </a:xfrm>
          <a:prstGeom prst="can">
            <a:avLst>
              <a:gd name="adj" fmla="val 29580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400425" y="5189538"/>
            <a:ext cx="13366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Training 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Sets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6164263" y="4722813"/>
            <a:ext cx="1871662" cy="12144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6253163" y="5003800"/>
            <a:ext cx="160496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    Web     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  Interface</a:t>
            </a:r>
          </a:p>
        </p:txBody>
      </p:sp>
      <p:sp>
        <p:nvSpPr>
          <p:cNvPr id="59406" name="AutoShape 14"/>
          <p:cNvSpPr>
            <a:spLocks noChangeArrowheads="1"/>
          </p:cNvSpPr>
          <p:nvPr/>
        </p:nvSpPr>
        <p:spPr bwMode="auto">
          <a:xfrm>
            <a:off x="3400425" y="990600"/>
            <a:ext cx="1336675" cy="1119188"/>
          </a:xfrm>
          <a:prstGeom prst="flowChartMultidocumen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AutoShape 15"/>
          <p:cNvSpPr>
            <a:spLocks noChangeArrowheads="1"/>
          </p:cNvSpPr>
          <p:nvPr/>
        </p:nvSpPr>
        <p:spPr bwMode="auto">
          <a:xfrm>
            <a:off x="6342063" y="2484438"/>
            <a:ext cx="1604962" cy="1212850"/>
          </a:xfrm>
          <a:prstGeom prst="flowChartMultidocumen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3400425" y="1270000"/>
            <a:ext cx="12477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ETD Collection</a:t>
            </a: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1081088" y="22971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1081088" y="3883025"/>
            <a:ext cx="0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3935413" y="22971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 flipV="1">
            <a:off x="3935413" y="3976688"/>
            <a:ext cx="0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>
            <a:off x="2062163" y="5376863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4826000" y="3324225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>
            <a:off x="6877050" y="3883025"/>
            <a:ext cx="0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6342063" y="2763838"/>
            <a:ext cx="14271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Categorized  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   ETDs</a:t>
            </a:r>
          </a:p>
        </p:txBody>
      </p:sp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1081088" y="2203450"/>
            <a:ext cx="18732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Category label for each node used as query</a:t>
            </a: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1081088" y="3883025"/>
            <a:ext cx="18732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Top 50 webpages (for each node in the tree)</a:t>
            </a:r>
          </a:p>
        </p:txBody>
      </p:sp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1795463" y="5470525"/>
            <a:ext cx="1871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Cleanup </a:t>
            </a:r>
          </a:p>
          <a:p>
            <a:r>
              <a:rPr lang="en-US" sz="1200">
                <a:latin typeface="Verdana" pitchFamily="34" charset="0"/>
              </a:rPr>
              <a:t>(stemming, </a:t>
            </a:r>
          </a:p>
          <a:p>
            <a:r>
              <a:rPr lang="en-US" sz="1200">
                <a:latin typeface="Verdana" pitchFamily="34" charset="0"/>
              </a:rPr>
              <a:t>stopword removal, </a:t>
            </a:r>
          </a:p>
          <a:p>
            <a:r>
              <a:rPr lang="en-US" sz="1200">
                <a:latin typeface="Verdana" pitchFamily="34" charset="0"/>
              </a:rPr>
              <a:t>etc.)</a:t>
            </a: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4737100" y="3416300"/>
            <a:ext cx="18732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Level-wise categorization</a:t>
            </a: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3935413" y="2203450"/>
            <a:ext cx="18716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ETD metadata used for categorization</a:t>
            </a:r>
          </a:p>
        </p:txBody>
      </p:sp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6965950" y="4070350"/>
            <a:ext cx="1160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Browsing</a:t>
            </a:r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3886200" y="4191000"/>
            <a:ext cx="1069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Training</a:t>
            </a:r>
          </a:p>
        </p:txBody>
      </p:sp>
      <p:sp>
        <p:nvSpPr>
          <p:cNvPr id="59424" name="Line 32"/>
          <p:cNvSpPr>
            <a:spLocks noChangeShapeType="1"/>
          </p:cNvSpPr>
          <p:nvPr/>
        </p:nvSpPr>
        <p:spPr bwMode="auto">
          <a:xfrm>
            <a:off x="5094288" y="1363663"/>
            <a:ext cx="1782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5" name="Line 33"/>
          <p:cNvSpPr>
            <a:spLocks noChangeShapeType="1"/>
          </p:cNvSpPr>
          <p:nvPr/>
        </p:nvSpPr>
        <p:spPr bwMode="auto">
          <a:xfrm>
            <a:off x="6877050" y="1363663"/>
            <a:ext cx="0" cy="8397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6965950" y="990600"/>
            <a:ext cx="18732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ETDs categorized into a node of the category tree (after classification)</a:t>
            </a:r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0" y="0"/>
            <a:ext cx="388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ETD Classification:</a:t>
            </a:r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5105400" y="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Algorithm Pipeline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2091" y="6340773"/>
            <a:ext cx="599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Venkat Srinivasan: See DL Book 3 Ch. 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Summarization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To multilingual concept maps</a:t>
            </a:r>
          </a:p>
          <a:p>
            <a:pPr lvl="1"/>
            <a:r>
              <a:rPr lang="en-US" dirty="0"/>
              <a:t>Dissertation of Ryan Richardson</a:t>
            </a:r>
          </a:p>
          <a:p>
            <a:r>
              <a:rPr lang="en-US" dirty="0"/>
              <a:t>Big Data Text Summarization</a:t>
            </a:r>
          </a:p>
          <a:p>
            <a:pPr lvl="1"/>
            <a:r>
              <a:rPr lang="en-US" dirty="0"/>
              <a:t>Current CS course for seniors, grad students</a:t>
            </a:r>
          </a:p>
          <a:p>
            <a:pPr lvl="1"/>
            <a:r>
              <a:rPr lang="en-US" dirty="0"/>
              <a:t>Summarizing each chapter of each VT ETD</a:t>
            </a:r>
          </a:p>
          <a:p>
            <a:r>
              <a:rPr lang="en-US" dirty="0"/>
              <a:t>Related Deep Learning Work</a:t>
            </a:r>
          </a:p>
          <a:p>
            <a:pPr lvl="1"/>
            <a:r>
              <a:rPr lang="en-US" dirty="0"/>
              <a:t>Recent dissertation of Xuan Zhang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6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Baseline 1: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Textsum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2009725"/>
            <a:ext cx="8520600" cy="846446"/>
          </a:xfrm>
        </p:spPr>
        <p:txBody>
          <a:bodyPr/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An attention-based sequence-to-sequence model (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Bahdanau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et al., 2014). 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Implemented based on the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Textsum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Project (a site-package of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TensorFlow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792" y="2856171"/>
            <a:ext cx="2787650" cy="2647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9874" y="5515198"/>
            <a:ext cx="5105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 err="1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Bahdanau</a:t>
            </a:r>
            <a:r>
              <a:rPr lang="en-US" dirty="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 Attention Model for Machine Translation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8044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Baseline 2: Pointer-Generator Networks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2009725"/>
            <a:ext cx="8520600" cy="697590"/>
          </a:xfrm>
        </p:spPr>
        <p:txBody>
          <a:bodyPr/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Pointer-Generator Networks (See et al., 2017), state-of-the-art model for SDS task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418" y="2476941"/>
            <a:ext cx="5511165" cy="31921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035" y="5637187"/>
            <a:ext cx="877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Pointer-Generator Text Summarization Model with “Pointer” and “Coverage” Mechanisms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045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Proposed: RNN-CNN Encoder + RNN Attention Decoder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30" y="1750385"/>
            <a:ext cx="7139940" cy="40690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3786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/>
              <a:t>Opening Graduate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/>
              <a:t>Pilot project</a:t>
            </a:r>
          </a:p>
          <a:p>
            <a:pPr lvl="1"/>
            <a:r>
              <a:rPr lang="en-US" dirty="0"/>
              <a:t>Collecting: Initially &gt; 30,000</a:t>
            </a:r>
          </a:p>
          <a:p>
            <a:pPr lvl="1"/>
            <a:r>
              <a:rPr lang="en-US" dirty="0"/>
              <a:t>Segmenting: chapters</a:t>
            </a:r>
          </a:p>
          <a:p>
            <a:pPr lvl="1"/>
            <a:r>
              <a:rPr lang="en-US" dirty="0"/>
              <a:t>Extracting: tables, figures, equations, references</a:t>
            </a:r>
          </a:p>
          <a:p>
            <a:pPr lvl="1"/>
            <a:r>
              <a:rPr lang="en-US" dirty="0"/>
              <a:t>Analyzing: parsing references to database form</a:t>
            </a:r>
          </a:p>
          <a:p>
            <a:pPr lvl="1"/>
            <a:r>
              <a:rPr lang="en-US" dirty="0"/>
              <a:t>Providing expanded access</a:t>
            </a:r>
          </a:p>
          <a:p>
            <a:pPr lvl="1"/>
            <a:r>
              <a:rPr lang="en-US" dirty="0"/>
              <a:t>Sharing datasets</a:t>
            </a:r>
          </a:p>
          <a:p>
            <a:r>
              <a:rPr lang="en-US" dirty="0"/>
              <a:t>Software for universities, regions/nations</a:t>
            </a:r>
          </a:p>
          <a:p>
            <a:pPr lvl="1"/>
            <a:r>
              <a:rPr lang="en-US" dirty="0"/>
              <a:t>For local versions of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15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Big Data</a:t>
            </a:r>
          </a:p>
          <a:p>
            <a:endParaRPr lang="en-US" dirty="0"/>
          </a:p>
          <a:p>
            <a:r>
              <a:rPr lang="en-US" dirty="0"/>
              <a:t>Broader Perspective</a:t>
            </a:r>
          </a:p>
          <a:p>
            <a:endParaRPr lang="en-US" dirty="0"/>
          </a:p>
          <a:p>
            <a:r>
              <a:rPr lang="en-US" dirty="0"/>
              <a:t>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42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98DC19-B12B-4427-9E5B-D5201636E0A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7648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/>
              <a:t>Questions?</a:t>
            </a:r>
            <a:br>
              <a:rPr lang="en-US"/>
            </a:br>
            <a:r>
              <a:rPr lang="en-US"/>
              <a:t>Discussion?</a:t>
            </a:r>
          </a:p>
        </p:txBody>
      </p:sp>
      <p:sp>
        <p:nvSpPr>
          <p:cNvPr id="27648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Thank You!</a:t>
            </a:r>
          </a:p>
          <a:p>
            <a:pPr eaLnBrk="1" hangingPunct="1"/>
            <a:r>
              <a:rPr lang="en-US" dirty="0" err="1"/>
              <a:t>fox</a:t>
            </a:r>
            <a:r>
              <a:rPr lang="en-US" err="1"/>
              <a:t>@</a:t>
            </a:r>
            <a:r>
              <a:rPr lang="en-US"/>
              <a:t>vt.edu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b="1" dirty="0"/>
              <a:t>Acknowledgements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sz="2000" dirty="0"/>
              <a:t>ETD 2018 organizers, NDLTD, and Worldwide ETD Initiative</a:t>
            </a:r>
          </a:p>
          <a:p>
            <a:pPr eaLnBrk="1" hangingPunct="1">
              <a:spcBef>
                <a:spcPts val="300"/>
              </a:spcBef>
            </a:pPr>
            <a:r>
              <a:rPr lang="en-US" sz="2000" dirty="0"/>
              <a:t>Mentors (</a:t>
            </a:r>
            <a:r>
              <a:rPr lang="en-US" sz="2000" dirty="0" err="1"/>
              <a:t>Licklider</a:t>
            </a:r>
            <a:r>
              <a:rPr lang="en-US" sz="2000" dirty="0"/>
              <a:t>, Kessler, Salton)</a:t>
            </a:r>
            <a:endParaRPr lang="en-US" sz="1200" dirty="0"/>
          </a:p>
          <a:p>
            <a:pPr eaLnBrk="1" hangingPunct="1">
              <a:spcBef>
                <a:spcPts val="300"/>
              </a:spcBef>
            </a:pPr>
            <a:r>
              <a:rPr lang="en-US" sz="2000" dirty="0"/>
              <a:t>Virginia Tech, CS, Digital Library Research Laboratory (DLRL)</a:t>
            </a:r>
          </a:p>
          <a:p>
            <a:pPr eaLnBrk="1" hangingPunct="1">
              <a:spcBef>
                <a:spcPts val="300"/>
              </a:spcBef>
            </a:pPr>
            <a:r>
              <a:rPr lang="en-US" sz="2000" dirty="0"/>
              <a:t>IMLS, NSF and other sponsors</a:t>
            </a:r>
            <a:endParaRPr lang="en-US" sz="1200" dirty="0"/>
          </a:p>
          <a:p>
            <a:pPr eaLnBrk="1" hangingPunct="1">
              <a:spcBef>
                <a:spcPts val="300"/>
              </a:spcBef>
            </a:pPr>
            <a:r>
              <a:rPr lang="en-US" sz="2000" dirty="0"/>
              <a:t>Students, colleagues, co-investigators (selected):</a:t>
            </a:r>
          </a:p>
          <a:p>
            <a:pPr eaLnBrk="1" hangingPunct="1">
              <a:spcBef>
                <a:spcPts val="300"/>
              </a:spcBef>
            </a:pPr>
            <a:r>
              <a:rPr lang="en-US" sz="2000" dirty="0" err="1"/>
              <a:t>Ghaleb</a:t>
            </a:r>
            <a:r>
              <a:rPr lang="en-US" sz="2000" dirty="0"/>
              <a:t> Abdulla, Monika Akbar, </a:t>
            </a:r>
            <a:r>
              <a:rPr lang="en-US" sz="2000" dirty="0" err="1"/>
              <a:t>Hamed</a:t>
            </a:r>
            <a:r>
              <a:rPr lang="en-US" sz="2000" dirty="0"/>
              <a:t> </a:t>
            </a:r>
            <a:r>
              <a:rPr lang="en-US" sz="2000" dirty="0" err="1"/>
              <a:t>Alhoori</a:t>
            </a:r>
            <a:r>
              <a:rPr lang="en-US" sz="2000" dirty="0"/>
              <a:t>, Pranav Angara, Abigail Bartolome, Warren Bickel, Boots Cassel, Saurabh </a:t>
            </a:r>
            <a:r>
              <a:rPr lang="en-US" sz="2000" dirty="0" err="1"/>
              <a:t>Chakrvarty</a:t>
            </a:r>
            <a:r>
              <a:rPr lang="en-US" sz="2000" dirty="0"/>
              <a:t>, Prashant Chandrasekar, </a:t>
            </a:r>
            <a:r>
              <a:rPr lang="en-US" sz="2000" dirty="0" err="1"/>
              <a:t>Yinlin</a:t>
            </a:r>
            <a:r>
              <a:rPr lang="en-US" sz="2000" dirty="0"/>
              <a:t> Chen, Kiran </a:t>
            </a:r>
            <a:r>
              <a:rPr lang="en-US" sz="2000" dirty="0" err="1"/>
              <a:t>Chitturi</a:t>
            </a:r>
            <a:r>
              <a:rPr lang="en-US" sz="2000" dirty="0"/>
              <a:t>,  Lois Delcambre, </a:t>
            </a:r>
            <a:r>
              <a:rPr lang="en-US" sz="2000" dirty="0" err="1"/>
              <a:t>Noha</a:t>
            </a:r>
            <a:r>
              <a:rPr lang="en-US" sz="2000" dirty="0"/>
              <a:t> </a:t>
            </a:r>
            <a:r>
              <a:rPr lang="en-US" sz="2000" dirty="0" err="1"/>
              <a:t>ElSherbiny</a:t>
            </a:r>
            <a:r>
              <a:rPr lang="en-US" sz="2000" dirty="0"/>
              <a:t>, Alexandre Falcao, </a:t>
            </a:r>
            <a:r>
              <a:rPr lang="en-US" sz="2000" dirty="0" err="1"/>
              <a:t>Weiguo</a:t>
            </a:r>
            <a:r>
              <a:rPr lang="en-US" sz="2000" dirty="0"/>
              <a:t> Fan, Eric </a:t>
            </a:r>
            <a:r>
              <a:rPr lang="en-US" sz="2000" dirty="0" err="1"/>
              <a:t>Fouh</a:t>
            </a:r>
            <a:r>
              <a:rPr lang="en-US" sz="2000" dirty="0"/>
              <a:t>, Chris Franck, Rick </a:t>
            </a:r>
            <a:r>
              <a:rPr lang="en-US" sz="2000" dirty="0" err="1"/>
              <a:t>Furuta</a:t>
            </a:r>
            <a:r>
              <a:rPr lang="en-US" sz="2000" dirty="0"/>
              <a:t>, </a:t>
            </a:r>
            <a:r>
              <a:rPr lang="en-US" sz="2000" dirty="0" err="1"/>
              <a:t>Ayush</a:t>
            </a:r>
            <a:r>
              <a:rPr lang="en-US" sz="2000" dirty="0"/>
              <a:t> </a:t>
            </a:r>
            <a:r>
              <a:rPr lang="en-US" sz="2000" dirty="0" err="1"/>
              <a:t>Ganotra</a:t>
            </a:r>
            <a:r>
              <a:rPr lang="en-US" sz="2000" dirty="0"/>
              <a:t>, Lee Giles, Marcos André Gonçalves, Doug Gorton, Islam </a:t>
            </a:r>
            <a:r>
              <a:rPr lang="en-US" sz="2000" dirty="0" err="1"/>
              <a:t>Harb</a:t>
            </a:r>
            <a:r>
              <a:rPr lang="en-US" sz="2000" dirty="0"/>
              <a:t>, S.M. </a:t>
            </a:r>
            <a:r>
              <a:rPr lang="en-US" sz="2000" dirty="0" err="1"/>
              <a:t>Shamimul</a:t>
            </a:r>
            <a:r>
              <a:rPr lang="en-US" sz="2000" dirty="0"/>
              <a:t> Hasan, Bill Ingram, Tarek </a:t>
            </a:r>
            <a:r>
              <a:rPr lang="en-US" sz="2000" dirty="0" err="1"/>
              <a:t>Kanan</a:t>
            </a:r>
            <a:r>
              <a:rPr lang="en-US" sz="2000" dirty="0"/>
              <a:t>, Andrea Kavanaugh, Nadia </a:t>
            </a:r>
            <a:r>
              <a:rPr lang="en-US" sz="2000" dirty="0" err="1"/>
              <a:t>Kozievitch</a:t>
            </a:r>
            <a:r>
              <a:rPr lang="en-US" sz="2000" dirty="0"/>
              <a:t>, Abhinav Kumar, Spencer Lee, </a:t>
            </a:r>
            <a:r>
              <a:rPr lang="en-US" sz="2000" dirty="0" err="1"/>
              <a:t>Sunshin</a:t>
            </a:r>
            <a:r>
              <a:rPr lang="en-US" sz="2000" dirty="0"/>
              <a:t> Lee, Jonathan </a:t>
            </a:r>
            <a:r>
              <a:rPr lang="en-US" sz="2000" dirty="0" err="1"/>
              <a:t>Leidig</a:t>
            </a:r>
            <a:r>
              <a:rPr lang="en-US" sz="2000" dirty="0"/>
              <a:t>, Lin </a:t>
            </a:r>
            <a:r>
              <a:rPr lang="en-US" sz="2000" dirty="0" err="1"/>
              <a:t>Tzy</a:t>
            </a:r>
            <a:r>
              <a:rPr lang="en-US" sz="2000" dirty="0"/>
              <a:t> Li, </a:t>
            </a:r>
            <a:r>
              <a:rPr lang="en-US" sz="2000" dirty="0" err="1"/>
              <a:t>Liuqing</a:t>
            </a:r>
            <a:r>
              <a:rPr lang="en-US" sz="2000" dirty="0"/>
              <a:t> Li, Yi Ma, </a:t>
            </a:r>
            <a:r>
              <a:rPr lang="en-US" sz="2000" dirty="0" err="1"/>
              <a:t>Yufeng</a:t>
            </a:r>
            <a:r>
              <a:rPr lang="en-US" sz="2000" dirty="0"/>
              <a:t> Ma, Mohamed Magdy, Madhav </a:t>
            </a:r>
            <a:r>
              <a:rPr lang="en-US" sz="2000" dirty="0" err="1"/>
              <a:t>Marathe</a:t>
            </a:r>
            <a:r>
              <a:rPr lang="en-US" sz="2000" dirty="0"/>
              <a:t>, Uma Murthy, </a:t>
            </a:r>
            <a:r>
              <a:rPr lang="en-US" sz="2000" dirty="0" err="1"/>
              <a:t>Sanghee</a:t>
            </a:r>
            <a:r>
              <a:rPr lang="en-US" sz="2000" dirty="0"/>
              <a:t> Oh, Pranav </a:t>
            </a:r>
            <a:r>
              <a:rPr lang="en-US" sz="2000" dirty="0" err="1"/>
              <a:t>Nakate</a:t>
            </a:r>
            <a:r>
              <a:rPr lang="en-US" sz="2000" dirty="0"/>
              <a:t>, Sung </a:t>
            </a:r>
            <a:r>
              <a:rPr lang="en-US" sz="2000" dirty="0" err="1"/>
              <a:t>Hee</a:t>
            </a:r>
            <a:r>
              <a:rPr lang="en-US" sz="2000" dirty="0"/>
              <a:t> Park, </a:t>
            </a:r>
            <a:r>
              <a:rPr lang="en-US" sz="2000" dirty="0" err="1"/>
              <a:t>Denilson</a:t>
            </a:r>
            <a:r>
              <a:rPr lang="en-US" sz="2000" dirty="0"/>
              <a:t> Pereira, Jeffrey Pomerantz, </a:t>
            </a:r>
            <a:r>
              <a:rPr lang="en-US" sz="2000" dirty="0" err="1"/>
              <a:t>Sagnik</a:t>
            </a:r>
            <a:r>
              <a:rPr lang="en-US" sz="2000" dirty="0"/>
              <a:t> Ray Choudhury, </a:t>
            </a:r>
            <a:r>
              <a:rPr lang="en-US" sz="2000" dirty="0" err="1"/>
              <a:t>Naren</a:t>
            </a:r>
            <a:r>
              <a:rPr lang="en-US" sz="2000" dirty="0"/>
              <a:t> Ramakrishnan, Chandan Reddy, Rao Shen, Clifford Shaffer, Steve Sheetz, Don Shoemaker, </a:t>
            </a:r>
            <a:r>
              <a:rPr lang="en-US" sz="2000" dirty="0" err="1"/>
              <a:t>Ziqian</a:t>
            </a:r>
            <a:r>
              <a:rPr lang="en-US" sz="2000" dirty="0"/>
              <a:t> Song, Venkat Srinivasan, </a:t>
            </a:r>
            <a:r>
              <a:rPr lang="en-US" sz="2000" dirty="0" err="1"/>
              <a:t>Amirsina</a:t>
            </a:r>
            <a:r>
              <a:rPr lang="en-US" sz="2000" dirty="0"/>
              <a:t> </a:t>
            </a:r>
            <a:r>
              <a:rPr lang="en-US" sz="2000" dirty="0" err="1"/>
              <a:t>Torfi</a:t>
            </a:r>
            <a:r>
              <a:rPr lang="en-US" sz="2000" dirty="0"/>
              <a:t>, Ricardo Torres, </a:t>
            </a:r>
            <a:r>
              <a:rPr lang="en-US" sz="2000" dirty="0" err="1"/>
              <a:t>Xinyue</a:t>
            </a:r>
            <a:r>
              <a:rPr lang="en-US" sz="2000" dirty="0"/>
              <a:t> Wang, Barbara </a:t>
            </a:r>
            <a:r>
              <a:rPr lang="en-US" sz="2000" dirty="0" err="1"/>
              <a:t>Wildemuth</a:t>
            </a:r>
            <a:r>
              <a:rPr lang="en-US" sz="2000" dirty="0"/>
              <a:t>, </a:t>
            </a:r>
            <a:r>
              <a:rPr lang="en-US" sz="2000" dirty="0" err="1"/>
              <a:t>Zhiwu</a:t>
            </a:r>
            <a:r>
              <a:rPr lang="en-US" sz="2000" dirty="0"/>
              <a:t> </a:t>
            </a:r>
            <a:r>
              <a:rPr lang="en-US" sz="2000" dirty="0" err="1"/>
              <a:t>Xie</a:t>
            </a:r>
            <a:r>
              <a:rPr lang="en-US" sz="2000" dirty="0"/>
              <a:t>, </a:t>
            </a:r>
            <a:r>
              <a:rPr lang="en-US" sz="2000" dirty="0" err="1"/>
              <a:t>Seungwon</a:t>
            </a:r>
            <a:r>
              <a:rPr lang="en-US" sz="2000" dirty="0"/>
              <a:t> Yang, </a:t>
            </a:r>
            <a:r>
              <a:rPr lang="en-US" sz="2000" dirty="0" err="1"/>
              <a:t>Xiaoyan</a:t>
            </a:r>
            <a:r>
              <a:rPr lang="en-US" sz="2000" dirty="0"/>
              <a:t> Yu, Xuan Zhang, ...</a:t>
            </a:r>
            <a:endParaRPr lang="en-US" sz="1800" dirty="0"/>
          </a:p>
          <a:p>
            <a:pPr eaLnBrk="1" hangingPunct="1">
              <a:spcBef>
                <a:spcPts val="300"/>
              </a:spcBef>
            </a:pPr>
            <a:endParaRPr lang="en-US" sz="1200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3DDA1F-0413-4131-80F3-0C5256F7415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r>
              <a:rPr lang="en-US" sz="4000" b="1" dirty="0"/>
              <a:t>VT Dissertations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10600" cy="4846178"/>
          </a:xfrm>
        </p:spPr>
        <p:txBody>
          <a:bodyPr/>
          <a:lstStyle/>
          <a:p>
            <a:r>
              <a:rPr lang="en-US" sz="2800" dirty="0" err="1"/>
              <a:t>Yinlin</a:t>
            </a:r>
            <a:r>
              <a:rPr lang="en-US" sz="2800" dirty="0"/>
              <a:t> Chen, "A High-quality Digital Library Supporting Computing Education: The Ensemble Approach", </a:t>
            </a:r>
            <a:r>
              <a:rPr lang="en-US" sz="2800" dirty="0">
                <a:hlinkClick r:id="rId2"/>
              </a:rPr>
              <a:t>http://hdl.handle.net/10919/78750</a:t>
            </a:r>
            <a:endParaRPr lang="en-US" sz="2800" dirty="0"/>
          </a:p>
          <a:p>
            <a:r>
              <a:rPr lang="en-US" sz="2800" dirty="0"/>
              <a:t>Sung </a:t>
            </a:r>
            <a:r>
              <a:rPr lang="en-US" sz="2800" dirty="0" err="1"/>
              <a:t>Hee</a:t>
            </a:r>
            <a:r>
              <a:rPr lang="en-US" sz="2800" dirty="0"/>
              <a:t> Park, "Discipline-Independent Text Information Extraction from Heterogeneous Styled References Using Knowledge from the Web", 2013, </a:t>
            </a:r>
            <a:r>
              <a:rPr lang="en-US" sz="2800" dirty="0">
                <a:hlinkClick r:id="rId3"/>
              </a:rPr>
              <a:t>http://hdl.handle.net/10919/52860</a:t>
            </a:r>
            <a:endParaRPr lang="en-US" sz="2800" dirty="0"/>
          </a:p>
          <a:p>
            <a:r>
              <a:rPr lang="en-US" sz="2800" dirty="0"/>
              <a:t>W. Ryan Richardson, "Using Concept Maps as a Tool for Cross-Language Relevance Determination", 2007, </a:t>
            </a:r>
            <a:r>
              <a:rPr lang="en-US" sz="2800" dirty="0">
                <a:hlinkClick r:id="rId4"/>
              </a:rPr>
              <a:t>http://hdl.handle.net/10919/28191</a:t>
            </a:r>
            <a:r>
              <a:rPr lang="en-US" sz="2800" dirty="0"/>
              <a:t>   </a:t>
            </a:r>
          </a:p>
          <a:p>
            <a:r>
              <a:rPr lang="en-US" sz="2800" dirty="0"/>
              <a:t>Xuan Zhang, “Product Defect Discovery and Summarization from Online User Reviews”,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7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ECE6F5-BDF2-4E1E-9F32-842A57FC5FE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Libraries of the Future</a:t>
            </a:r>
            <a:br>
              <a:rPr lang="en-US"/>
            </a:br>
            <a:r>
              <a:rPr lang="en-US"/>
              <a:t>JCR Licklider, 1965, MIT Press</a:t>
            </a:r>
          </a:p>
        </p:txBody>
      </p:sp>
      <p:sp>
        <p:nvSpPr>
          <p:cNvPr id="56324" name="Line 3"/>
          <p:cNvSpPr>
            <a:spLocks noChangeShapeType="1"/>
          </p:cNvSpPr>
          <p:nvPr/>
        </p:nvSpPr>
        <p:spPr bwMode="auto">
          <a:xfrm flipH="1">
            <a:off x="3429000" y="2133600"/>
            <a:ext cx="7620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25" name="Line 4"/>
          <p:cNvSpPr>
            <a:spLocks noChangeShapeType="1"/>
          </p:cNvSpPr>
          <p:nvPr/>
        </p:nvSpPr>
        <p:spPr bwMode="auto">
          <a:xfrm>
            <a:off x="4191000" y="2133600"/>
            <a:ext cx="838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26" name="Line 5"/>
          <p:cNvSpPr>
            <a:spLocks noChangeShapeType="1"/>
          </p:cNvSpPr>
          <p:nvPr/>
        </p:nvSpPr>
        <p:spPr bwMode="auto">
          <a:xfrm flipH="1">
            <a:off x="2286000" y="2133600"/>
            <a:ext cx="19050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27" name="Line 6"/>
          <p:cNvSpPr>
            <a:spLocks noChangeShapeType="1"/>
          </p:cNvSpPr>
          <p:nvPr/>
        </p:nvSpPr>
        <p:spPr bwMode="auto">
          <a:xfrm>
            <a:off x="4191000" y="2133600"/>
            <a:ext cx="19050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56328" name="Group 7"/>
          <p:cNvGrpSpPr>
            <a:grpSpLocks/>
          </p:cNvGrpSpPr>
          <p:nvPr/>
        </p:nvGrpSpPr>
        <p:grpSpPr bwMode="auto">
          <a:xfrm>
            <a:off x="1524000" y="2743200"/>
            <a:ext cx="3810000" cy="609600"/>
            <a:chOff x="1536" y="1440"/>
            <a:chExt cx="2400" cy="384"/>
          </a:xfrm>
        </p:grpSpPr>
        <p:sp>
          <p:nvSpPr>
            <p:cNvPr id="56348" name="Line 8"/>
            <p:cNvSpPr>
              <a:spLocks noChangeShapeType="1"/>
            </p:cNvSpPr>
            <p:nvPr/>
          </p:nvSpPr>
          <p:spPr bwMode="auto">
            <a:xfrm flipH="1">
              <a:off x="2256" y="1440"/>
              <a:ext cx="48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349" name="Line 9"/>
            <p:cNvSpPr>
              <a:spLocks noChangeShapeType="1"/>
            </p:cNvSpPr>
            <p:nvPr/>
          </p:nvSpPr>
          <p:spPr bwMode="auto">
            <a:xfrm>
              <a:off x="2736" y="1440"/>
              <a:ext cx="528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350" name="Line 10"/>
            <p:cNvSpPr>
              <a:spLocks noChangeShapeType="1"/>
            </p:cNvSpPr>
            <p:nvPr/>
          </p:nvSpPr>
          <p:spPr bwMode="auto">
            <a:xfrm flipH="1">
              <a:off x="1536" y="1440"/>
              <a:ext cx="120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351" name="Line 11"/>
            <p:cNvSpPr>
              <a:spLocks noChangeShapeType="1"/>
            </p:cNvSpPr>
            <p:nvPr/>
          </p:nvSpPr>
          <p:spPr bwMode="auto">
            <a:xfrm>
              <a:off x="2736" y="1440"/>
              <a:ext cx="120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6329" name="Line 12"/>
          <p:cNvSpPr>
            <a:spLocks noChangeShapeType="1"/>
          </p:cNvSpPr>
          <p:nvPr/>
        </p:nvSpPr>
        <p:spPr bwMode="auto">
          <a:xfrm flipH="1">
            <a:off x="5715000" y="2743200"/>
            <a:ext cx="3810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30" name="Line 13"/>
          <p:cNvSpPr>
            <a:spLocks noChangeShapeType="1"/>
          </p:cNvSpPr>
          <p:nvPr/>
        </p:nvSpPr>
        <p:spPr bwMode="auto">
          <a:xfrm>
            <a:off x="6096000" y="2743200"/>
            <a:ext cx="838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31" name="Line 14"/>
          <p:cNvSpPr>
            <a:spLocks noChangeShapeType="1"/>
          </p:cNvSpPr>
          <p:nvPr/>
        </p:nvSpPr>
        <p:spPr bwMode="auto">
          <a:xfrm>
            <a:off x="6096000" y="2743200"/>
            <a:ext cx="19050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56332" name="Group 15"/>
          <p:cNvGrpSpPr>
            <a:grpSpLocks/>
          </p:cNvGrpSpPr>
          <p:nvPr/>
        </p:nvGrpSpPr>
        <p:grpSpPr bwMode="auto">
          <a:xfrm>
            <a:off x="2362200" y="3352800"/>
            <a:ext cx="3810000" cy="609600"/>
            <a:chOff x="1536" y="1440"/>
            <a:chExt cx="2400" cy="384"/>
          </a:xfrm>
        </p:grpSpPr>
        <p:sp>
          <p:nvSpPr>
            <p:cNvPr id="56344" name="Line 16"/>
            <p:cNvSpPr>
              <a:spLocks noChangeShapeType="1"/>
            </p:cNvSpPr>
            <p:nvPr/>
          </p:nvSpPr>
          <p:spPr bwMode="auto">
            <a:xfrm flipH="1">
              <a:off x="2256" y="1440"/>
              <a:ext cx="48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345" name="Line 17"/>
            <p:cNvSpPr>
              <a:spLocks noChangeShapeType="1"/>
            </p:cNvSpPr>
            <p:nvPr/>
          </p:nvSpPr>
          <p:spPr bwMode="auto">
            <a:xfrm>
              <a:off x="2736" y="1440"/>
              <a:ext cx="528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346" name="Line 18"/>
            <p:cNvSpPr>
              <a:spLocks noChangeShapeType="1"/>
            </p:cNvSpPr>
            <p:nvPr/>
          </p:nvSpPr>
          <p:spPr bwMode="auto">
            <a:xfrm flipH="1">
              <a:off x="1536" y="1440"/>
              <a:ext cx="120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347" name="Line 19"/>
            <p:cNvSpPr>
              <a:spLocks noChangeShapeType="1"/>
            </p:cNvSpPr>
            <p:nvPr/>
          </p:nvSpPr>
          <p:spPr bwMode="auto">
            <a:xfrm>
              <a:off x="2736" y="1440"/>
              <a:ext cx="120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6333" name="Group 20"/>
          <p:cNvGrpSpPr>
            <a:grpSpLocks/>
          </p:cNvGrpSpPr>
          <p:nvPr/>
        </p:nvGrpSpPr>
        <p:grpSpPr bwMode="auto">
          <a:xfrm>
            <a:off x="1600200" y="3962400"/>
            <a:ext cx="3810000" cy="609600"/>
            <a:chOff x="1536" y="1440"/>
            <a:chExt cx="2400" cy="384"/>
          </a:xfrm>
        </p:grpSpPr>
        <p:sp>
          <p:nvSpPr>
            <p:cNvPr id="56340" name="Line 21"/>
            <p:cNvSpPr>
              <a:spLocks noChangeShapeType="1"/>
            </p:cNvSpPr>
            <p:nvPr/>
          </p:nvSpPr>
          <p:spPr bwMode="auto">
            <a:xfrm flipH="1">
              <a:off x="2256" y="1440"/>
              <a:ext cx="48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341" name="Line 22"/>
            <p:cNvSpPr>
              <a:spLocks noChangeShapeType="1"/>
            </p:cNvSpPr>
            <p:nvPr/>
          </p:nvSpPr>
          <p:spPr bwMode="auto">
            <a:xfrm>
              <a:off x="2736" y="1440"/>
              <a:ext cx="528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342" name="Line 23"/>
            <p:cNvSpPr>
              <a:spLocks noChangeShapeType="1"/>
            </p:cNvSpPr>
            <p:nvPr/>
          </p:nvSpPr>
          <p:spPr bwMode="auto">
            <a:xfrm flipH="1">
              <a:off x="1536" y="1440"/>
              <a:ext cx="120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343" name="Line 24"/>
            <p:cNvSpPr>
              <a:spLocks noChangeShapeType="1"/>
            </p:cNvSpPr>
            <p:nvPr/>
          </p:nvSpPr>
          <p:spPr bwMode="auto">
            <a:xfrm>
              <a:off x="2736" y="1440"/>
              <a:ext cx="120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6334" name="Text Box 25"/>
          <p:cNvSpPr txBox="1">
            <a:spLocks noChangeArrowheads="1"/>
          </p:cNvSpPr>
          <p:nvPr/>
        </p:nvSpPr>
        <p:spPr bwMode="auto">
          <a:xfrm>
            <a:off x="288925" y="1895475"/>
            <a:ext cx="1092200" cy="519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latin typeface="Times New Roman" pitchFamily="18" charset="0"/>
              </a:rPr>
              <a:t>World</a:t>
            </a:r>
          </a:p>
        </p:txBody>
      </p:sp>
      <p:sp>
        <p:nvSpPr>
          <p:cNvPr id="56335" name="Text Box 26"/>
          <p:cNvSpPr txBox="1">
            <a:spLocks noChangeArrowheads="1"/>
          </p:cNvSpPr>
          <p:nvPr/>
        </p:nvSpPr>
        <p:spPr bwMode="auto">
          <a:xfrm>
            <a:off x="304800" y="2667000"/>
            <a:ext cx="1150938" cy="519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latin typeface="Times New Roman" pitchFamily="18" charset="0"/>
              </a:rPr>
              <a:t>Nation</a:t>
            </a:r>
          </a:p>
        </p:txBody>
      </p:sp>
      <p:sp>
        <p:nvSpPr>
          <p:cNvPr id="56336" name="Text Box 27"/>
          <p:cNvSpPr txBox="1">
            <a:spLocks noChangeArrowheads="1"/>
          </p:cNvSpPr>
          <p:nvPr/>
        </p:nvSpPr>
        <p:spPr bwMode="auto">
          <a:xfrm>
            <a:off x="304800" y="3429000"/>
            <a:ext cx="893763" cy="519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latin typeface="Times New Roman" pitchFamily="18" charset="0"/>
              </a:rPr>
              <a:t>State</a:t>
            </a:r>
          </a:p>
        </p:txBody>
      </p:sp>
      <p:sp>
        <p:nvSpPr>
          <p:cNvPr id="56337" name="Text Box 28"/>
          <p:cNvSpPr txBox="1">
            <a:spLocks noChangeArrowheads="1"/>
          </p:cNvSpPr>
          <p:nvPr/>
        </p:nvSpPr>
        <p:spPr bwMode="auto">
          <a:xfrm>
            <a:off x="304800" y="4267200"/>
            <a:ext cx="795338" cy="519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latin typeface="Times New Roman" pitchFamily="18" charset="0"/>
              </a:rPr>
              <a:t>City</a:t>
            </a:r>
          </a:p>
        </p:txBody>
      </p:sp>
      <p:pic>
        <p:nvPicPr>
          <p:cNvPr id="56338" name="Picture 29" descr="pe0184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953000"/>
            <a:ext cx="29781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9" name="Text Box 30"/>
          <p:cNvSpPr txBox="1">
            <a:spLocks noChangeArrowheads="1"/>
          </p:cNvSpPr>
          <p:nvPr/>
        </p:nvSpPr>
        <p:spPr bwMode="auto">
          <a:xfrm>
            <a:off x="304800" y="5410200"/>
            <a:ext cx="1881188" cy="519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latin typeface="Times New Roman" pitchFamily="18" charset="0"/>
              </a:rPr>
              <a:t>Community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762000"/>
          </a:xfrm>
        </p:spPr>
        <p:txBody>
          <a:bodyPr/>
          <a:lstStyle/>
          <a:p>
            <a:r>
              <a:rPr lang="en-US" dirty="0"/>
              <a:t>Related Current Funded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576943"/>
            <a:ext cx="9029700" cy="573087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800" dirty="0"/>
              <a:t>IMLS LG: Developing Library Cyberinfrastructure Strategy for Big Data Sharing and Reuse; </a:t>
            </a:r>
            <a:r>
              <a:rPr lang="en-US" sz="2800" dirty="0" err="1"/>
              <a:t>Zhiwu</a:t>
            </a:r>
            <a:r>
              <a:rPr lang="en-US" sz="2800" dirty="0"/>
              <a:t> </a:t>
            </a:r>
            <a:r>
              <a:rPr lang="en-US" sz="2800" dirty="0" err="1"/>
              <a:t>Xie</a:t>
            </a:r>
            <a:r>
              <a:rPr lang="en-US" sz="2800" dirty="0"/>
              <a:t>, Tyler Walters, E. Fox, Pablo </a:t>
            </a:r>
            <a:r>
              <a:rPr lang="en-US" sz="2800" dirty="0" err="1"/>
              <a:t>Tarazaga</a:t>
            </a:r>
            <a:r>
              <a:rPr lang="en-US" sz="2800" dirty="0"/>
              <a:t>; + U. N. Texas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IMLS RE: Continuing Education to Advance Web Archiving, </a:t>
            </a:r>
            <a:r>
              <a:rPr lang="en-US" sz="2800" dirty="0" err="1"/>
              <a:t>Zhiwu</a:t>
            </a:r>
            <a:r>
              <a:rPr lang="en-US" sz="2800" dirty="0"/>
              <a:t> </a:t>
            </a:r>
            <a:r>
              <a:rPr lang="en-US" sz="2800" dirty="0" err="1"/>
              <a:t>Xie</a:t>
            </a:r>
            <a:r>
              <a:rPr lang="en-US" sz="2800" dirty="0"/>
              <a:t>, Edward A. Fox; GWU, LANL, IA, ODU, U. Waterloo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NSF CRISP : Coordinated, Behaviorally-Aware Recovery for Transportation and Power Disruptions (CBAR-</a:t>
            </a:r>
            <a:r>
              <a:rPr lang="en-US" sz="2800" dirty="0" err="1"/>
              <a:t>tpd</a:t>
            </a:r>
            <a:r>
              <a:rPr lang="en-US" sz="2800" dirty="0"/>
              <a:t>), Clemson: Pamela Murray-Tuite; VT: Edward Fox, Kris </a:t>
            </a:r>
            <a:r>
              <a:rPr lang="en-US" sz="2800" dirty="0" err="1"/>
              <a:t>Wernstedt</a:t>
            </a:r>
            <a:r>
              <a:rPr lang="en-US" sz="2800" dirty="0"/>
              <a:t>; U. </a:t>
            </a:r>
            <a:r>
              <a:rPr lang="en-US" sz="2800" dirty="0" err="1"/>
              <a:t>Mich</a:t>
            </a:r>
            <a:r>
              <a:rPr lang="en-US" sz="2800" dirty="0"/>
              <a:t>: Seth </a:t>
            </a:r>
            <a:r>
              <a:rPr lang="en-US" sz="2800" dirty="0" err="1"/>
              <a:t>Guikema</a:t>
            </a:r>
            <a:r>
              <a:rPr lang="en-US" sz="2800" dirty="0"/>
              <a:t> 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NSF IIS: Global Event and Trend Archive Research (GETAR), VT: Fox, Chandan Reddy, Andrea L. Kavanaugh, Donald J. Shoemaker; Internet Archive: Jefferson Bailey </a:t>
            </a:r>
          </a:p>
          <a:p>
            <a:pPr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152400"/>
            <a:ext cx="8458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IMLS: Developing Library </a:t>
            </a:r>
            <a:r>
              <a:rPr lang="en-US" sz="2800" dirty="0" err="1"/>
              <a:t>Cyberinfrastructure</a:t>
            </a:r>
            <a:endParaRPr lang="en-US" sz="2800" dirty="0"/>
          </a:p>
          <a:p>
            <a:pPr algn="ctr"/>
            <a:r>
              <a:rPr lang="en-US" sz="2800" dirty="0"/>
              <a:t>Strategy for Big Data Sharing and Reuse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3 patterns for Library Big Data Services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8687435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82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b="1" i="1" dirty="0"/>
              <a:t>Big Data</a:t>
            </a:r>
          </a:p>
          <a:p>
            <a:endParaRPr lang="en-US" dirty="0"/>
          </a:p>
          <a:p>
            <a:r>
              <a:rPr lang="en-US" dirty="0"/>
              <a:t>Broader Perspective</a:t>
            </a:r>
          </a:p>
          <a:p>
            <a:endParaRPr lang="en-US" dirty="0"/>
          </a:p>
          <a:p>
            <a:r>
              <a:rPr lang="en-US" dirty="0"/>
              <a:t>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9465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15375</TotalTime>
  <Words>1523</Words>
  <Application>Microsoft Macintosh PowerPoint</Application>
  <PresentationFormat>On-screen Show (4:3)</PresentationFormat>
  <Paragraphs>331</Paragraphs>
  <Slides>37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Arial Black</vt:lpstr>
      <vt:lpstr>Calibri</vt:lpstr>
      <vt:lpstr>Comic Sans MS</vt:lpstr>
      <vt:lpstr>Times New Roman</vt:lpstr>
      <vt:lpstr>Verdana</vt:lpstr>
      <vt:lpstr>Wingdings</vt:lpstr>
      <vt:lpstr>Default Design</vt:lpstr>
      <vt:lpstr>MS Org Chart</vt:lpstr>
      <vt:lpstr>Document</vt:lpstr>
      <vt:lpstr>Slide</vt:lpstr>
      <vt:lpstr>ETD 2018 Keynote (NCL, Taiwan – 26 September 2018)   “Applications for Big Data Analysis for the Worldwide Collection of ETDs”  by Edward A. Fox   </vt:lpstr>
      <vt:lpstr>Outline</vt:lpstr>
      <vt:lpstr>Introduction</vt:lpstr>
      <vt:lpstr>Acknowledgements</vt:lpstr>
      <vt:lpstr>VT Dissertations</vt:lpstr>
      <vt:lpstr>Libraries of the Future JCR Licklider, 1965, MIT Press</vt:lpstr>
      <vt:lpstr>Related Current Funded Grants</vt:lpstr>
      <vt:lpstr>PowerPoint Presentation</vt:lpstr>
      <vt:lpstr>Outline</vt:lpstr>
      <vt:lpstr>Big Data</vt:lpstr>
      <vt:lpstr>PowerPoint Presentation</vt:lpstr>
      <vt:lpstr>PowerPoint Presentation</vt:lpstr>
      <vt:lpstr>PowerPoint Presentation</vt:lpstr>
      <vt:lpstr>Outline</vt:lpstr>
      <vt:lpstr>Broader Perspective</vt:lpstr>
      <vt:lpstr>PowerPoint Presentation</vt:lpstr>
      <vt:lpstr>Information Life Cycle</vt:lpstr>
      <vt:lpstr>Quality and the Information Life Cycle</vt:lpstr>
      <vt:lpstr>5S Layers</vt:lpstr>
      <vt:lpstr>   Informal 5S &amp; DL Definitions    DLs are complex systems that </vt:lpstr>
      <vt:lpstr>PowerPoint Presentation</vt:lpstr>
      <vt:lpstr>OAI - Open Archives Initiative: Technical Umbrella for Practical Interoperability…</vt:lpstr>
      <vt:lpstr>The World According to OAI</vt:lpstr>
      <vt:lpstr>Quality Dimensions</vt:lpstr>
      <vt:lpstr>Outline</vt:lpstr>
      <vt:lpstr>Analysis</vt:lpstr>
      <vt:lpstr>Survey</vt:lpstr>
      <vt:lpstr>ContentMine</vt:lpstr>
      <vt:lpstr>PowerPoint Presentation</vt:lpstr>
      <vt:lpstr>PowerPoint Presentation</vt:lpstr>
      <vt:lpstr>Summarization</vt:lpstr>
      <vt:lpstr>Baseline 1: Textsum</vt:lpstr>
      <vt:lpstr>Baseline 2: Pointer-Generator Networks</vt:lpstr>
      <vt:lpstr>Proposed: RNN-CNN Encoder + RNN Attention Decoder</vt:lpstr>
      <vt:lpstr>Opening Graduate Research</vt:lpstr>
      <vt:lpstr>Summary</vt:lpstr>
      <vt:lpstr>Questions? Discussion?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Streams, Structures, Spaces, Scenarios, and Societies (5S): A Formal Digital Library Framework and Its Applications- Progress Report</dc:title>
  <dc:creator>eNumerate</dc:creator>
  <cp:lastModifiedBy>Fox, Edward</cp:lastModifiedBy>
  <cp:revision>344</cp:revision>
  <dcterms:created xsi:type="dcterms:W3CDTF">2004-04-27T15:48:44Z</dcterms:created>
  <dcterms:modified xsi:type="dcterms:W3CDTF">2018-09-22T15:19:24Z</dcterms:modified>
</cp:coreProperties>
</file>