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56" r:id="rId2"/>
    <p:sldId id="558" r:id="rId3"/>
    <p:sldId id="531" r:id="rId4"/>
    <p:sldId id="532" r:id="rId5"/>
    <p:sldId id="547" r:id="rId6"/>
    <p:sldId id="548" r:id="rId7"/>
    <p:sldId id="561" r:id="rId8"/>
    <p:sldId id="476" r:id="rId9"/>
    <p:sldId id="518" r:id="rId10"/>
    <p:sldId id="512" r:id="rId11"/>
    <p:sldId id="555" r:id="rId12"/>
    <p:sldId id="526" r:id="rId13"/>
    <p:sldId id="517" r:id="rId14"/>
    <p:sldId id="521" r:id="rId15"/>
    <p:sldId id="497" r:id="rId16"/>
    <p:sldId id="479" r:id="rId17"/>
    <p:sldId id="508" r:id="rId18"/>
    <p:sldId id="522" r:id="rId19"/>
    <p:sldId id="543" r:id="rId20"/>
    <p:sldId id="523" r:id="rId21"/>
    <p:sldId id="544" r:id="rId22"/>
    <p:sldId id="456" r:id="rId23"/>
    <p:sldId id="502" r:id="rId24"/>
    <p:sldId id="468" r:id="rId25"/>
    <p:sldId id="559" r:id="rId26"/>
    <p:sldId id="540" r:id="rId27"/>
    <p:sldId id="549" r:id="rId28"/>
    <p:sldId id="541" r:id="rId29"/>
    <p:sldId id="545" r:id="rId30"/>
    <p:sldId id="437" r:id="rId31"/>
    <p:sldId id="465" r:id="rId32"/>
    <p:sldId id="542" r:id="rId33"/>
    <p:sldId id="560" r:id="rId34"/>
    <p:sldId id="457" r:id="rId35"/>
    <p:sldId id="511" r:id="rId36"/>
    <p:sldId id="469" r:id="rId37"/>
    <p:sldId id="533"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66D44F-1B79-EE44-A4C7-7756BEB881D9}">
          <p14:sldIdLst>
            <p14:sldId id="356"/>
            <p14:sldId id="558"/>
            <p14:sldId id="531"/>
            <p14:sldId id="532"/>
            <p14:sldId id="547"/>
            <p14:sldId id="548"/>
            <p14:sldId id="561"/>
            <p14:sldId id="476"/>
            <p14:sldId id="518"/>
            <p14:sldId id="512"/>
            <p14:sldId id="555"/>
            <p14:sldId id="526"/>
            <p14:sldId id="517"/>
            <p14:sldId id="521"/>
            <p14:sldId id="497"/>
            <p14:sldId id="479"/>
            <p14:sldId id="508"/>
            <p14:sldId id="522"/>
            <p14:sldId id="543"/>
            <p14:sldId id="523"/>
            <p14:sldId id="544"/>
            <p14:sldId id="456"/>
            <p14:sldId id="502"/>
            <p14:sldId id="468"/>
            <p14:sldId id="559"/>
            <p14:sldId id="540"/>
            <p14:sldId id="549"/>
            <p14:sldId id="541"/>
            <p14:sldId id="545"/>
            <p14:sldId id="437"/>
            <p14:sldId id="465"/>
            <p14:sldId id="542"/>
            <p14:sldId id="560"/>
            <p14:sldId id="457"/>
            <p14:sldId id="511"/>
            <p14:sldId id="469"/>
            <p14:sldId id="533"/>
          </p14:sldIdLst>
        </p14:section>
      </p14:sectionLst>
    </p:ext>
    <p:ext uri="{EFAFB233-063F-42B5-8137-9DF3F51BA10A}">
      <p15:sldGuideLst xmlns:p15="http://schemas.microsoft.com/office/powerpoint/2012/main">
        <p15:guide id="1" orient="horz" pos="644">
          <p15:clr>
            <a:srgbClr val="A4A3A4"/>
          </p15:clr>
        </p15:guide>
        <p15:guide id="2" orient="horz" pos="2898">
          <p15:clr>
            <a:srgbClr val="A4A3A4"/>
          </p15:clr>
        </p15:guide>
        <p15:guide id="3" orient="horz" pos="2412">
          <p15:clr>
            <a:srgbClr val="A4A3A4"/>
          </p15:clr>
        </p15:guide>
        <p15:guide id="4" orient="horz" pos="3196">
          <p15:clr>
            <a:srgbClr val="A4A3A4"/>
          </p15:clr>
        </p15:guide>
        <p15:guide id="5" orient="horz" pos="1350">
          <p15:clr>
            <a:srgbClr val="A4A3A4"/>
          </p15:clr>
        </p15:guide>
        <p15:guide id="6" orient="horz" pos="1378">
          <p15:clr>
            <a:srgbClr val="A4A3A4"/>
          </p15:clr>
        </p15:guide>
        <p15:guide id="7" orient="horz" pos="2078">
          <p15:clr>
            <a:srgbClr val="A4A3A4"/>
          </p15:clr>
        </p15:guide>
        <p15:guide id="8" orient="horz" pos="125">
          <p15:clr>
            <a:srgbClr val="A4A3A4"/>
          </p15:clr>
        </p15:guide>
        <p15:guide id="9" orient="horz" pos="2106">
          <p15:clr>
            <a:srgbClr val="A4A3A4"/>
          </p15:clr>
        </p15:guide>
        <p15:guide id="10" orient="horz" pos="2859">
          <p15:clr>
            <a:srgbClr val="A4A3A4"/>
          </p15:clr>
        </p15:guide>
        <p15:guide id="11" pos="960">
          <p15:clr>
            <a:srgbClr val="A4A3A4"/>
          </p15:clr>
        </p15:guide>
        <p15:guide id="12" pos="1755">
          <p15:clr>
            <a:srgbClr val="A4A3A4"/>
          </p15:clr>
        </p15:guide>
        <p15:guide id="13" pos="2883">
          <p15:clr>
            <a:srgbClr val="A4A3A4"/>
          </p15:clr>
        </p15:guide>
        <p15:guide id="14" pos="2519">
          <p15:clr>
            <a:srgbClr val="A4A3A4"/>
          </p15:clr>
        </p15:guide>
        <p15:guide id="15" pos="4790">
          <p15:clr>
            <a:srgbClr val="A4A3A4"/>
          </p15:clr>
        </p15:guide>
        <p15:guide id="16" pos="2487">
          <p15:clr>
            <a:srgbClr val="A4A3A4"/>
          </p15:clr>
        </p15:guide>
        <p15:guide id="17" pos="1722">
          <p15:clr>
            <a:srgbClr val="A4A3A4"/>
          </p15:clr>
        </p15:guide>
        <p15:guide id="18" pos="987">
          <p15:clr>
            <a:srgbClr val="A4A3A4"/>
          </p15:clr>
        </p15:guide>
        <p15:guide id="19" pos="4818">
          <p15:clr>
            <a:srgbClr val="A4A3A4"/>
          </p15:clr>
        </p15:guide>
        <p15:guide id="20" pos="3257">
          <p15:clr>
            <a:srgbClr val="A4A3A4"/>
          </p15:clr>
        </p15:guide>
        <p15:guide id="21">
          <p15:clr>
            <a:srgbClr val="A4A3A4"/>
          </p15:clr>
        </p15:guide>
        <p15:guide id="22" pos="3285">
          <p15:clr>
            <a:srgbClr val="A4A3A4"/>
          </p15:clr>
        </p15:guide>
        <p15:guide id="23" pos="4022">
          <p15:clr>
            <a:srgbClr val="A4A3A4"/>
          </p15:clr>
        </p15:guide>
        <p15:guide id="24" pos="4053">
          <p15:clr>
            <a:srgbClr val="A4A3A4"/>
          </p15:clr>
        </p15:guide>
        <p15:guide id="25" pos="5544">
          <p15:clr>
            <a:srgbClr val="A4A3A4"/>
          </p15:clr>
        </p15:guide>
        <p15:guide id="26" pos="220">
          <p15:clr>
            <a:srgbClr val="A4A3A4"/>
          </p15:clr>
        </p15:guide>
        <p15:guide id="27" pos="348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alano, Alec" initials="" lastIdx="23" clrIdx="0"/>
  <p:cmAuthor id="1" name="Alec Catalano" initials="" lastIdx="1" clrIdx="1"/>
  <p:cmAuthor id="2" name="Jen Witsoe" initials="J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64C"/>
    <a:srgbClr val="4F81BD"/>
    <a:srgbClr val="0C9B2E"/>
    <a:srgbClr val="DBDBDB"/>
    <a:srgbClr val="C6C6C6"/>
    <a:srgbClr val="595A5D"/>
    <a:srgbClr val="414042"/>
    <a:srgbClr val="DCDCDC"/>
    <a:srgbClr val="FFFAD0"/>
    <a:srgbClr val="FFF8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5" autoAdjust="0"/>
    <p:restoredTop sz="82673" autoAdjust="0"/>
  </p:normalViewPr>
  <p:slideViewPr>
    <p:cSldViewPr snapToGrid="0" showGuides="1">
      <p:cViewPr varScale="1">
        <p:scale>
          <a:sx n="129" d="100"/>
          <a:sy n="129" d="100"/>
        </p:scale>
        <p:origin x="1680" y="176"/>
      </p:cViewPr>
      <p:guideLst>
        <p:guide orient="horz" pos="644"/>
        <p:guide orient="horz" pos="2898"/>
        <p:guide orient="horz" pos="2412"/>
        <p:guide orient="horz" pos="3196"/>
        <p:guide orient="horz" pos="1350"/>
        <p:guide orient="horz" pos="1378"/>
        <p:guide orient="horz" pos="2078"/>
        <p:guide orient="horz" pos="125"/>
        <p:guide orient="horz" pos="2106"/>
        <p:guide orient="horz" pos="2859"/>
        <p:guide pos="960"/>
        <p:guide pos="1755"/>
        <p:guide pos="2883"/>
        <p:guide pos="2519"/>
        <p:guide pos="4790"/>
        <p:guide pos="2487"/>
        <p:guide pos="1722"/>
        <p:guide pos="987"/>
        <p:guide pos="4818"/>
        <p:guide pos="3257"/>
        <p:guide/>
        <p:guide pos="3285"/>
        <p:guide pos="4022"/>
        <p:guide pos="4053"/>
        <p:guide pos="5544"/>
        <p:guide pos="220"/>
        <p:guide pos="34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7" d="100"/>
        <a:sy n="127" d="100"/>
      </p:scale>
      <p:origin x="0" y="0"/>
    </p:cViewPr>
  </p:sorterViewPr>
  <p:notesViewPr>
    <p:cSldViewPr snapToGrid="0">
      <p:cViewPr varScale="1">
        <p:scale>
          <a:sx n="90" d="100"/>
          <a:sy n="90" d="100"/>
        </p:scale>
        <p:origin x="3840" y="2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0B25AC41-3BEC-9247-8322-91B80C013F2D}" type="datetimeFigureOut">
              <a:rPr lang="en-US" smtClean="0"/>
              <a:pPr/>
              <a:t>9/20/18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69C3F2ED-74C5-7D4F-8560-0CC253E9A436}" type="slidenum">
              <a:rPr lang="en-US" smtClean="0"/>
              <a:pPr/>
              <a:t>‹#›</a:t>
            </a:fld>
            <a:endParaRPr lang="en-US" dirty="0"/>
          </a:p>
        </p:txBody>
      </p:sp>
    </p:spTree>
    <p:extLst>
      <p:ext uri="{BB962C8B-B14F-4D97-AF65-F5344CB8AC3E}">
        <p14:creationId xmlns:p14="http://schemas.microsoft.com/office/powerpoint/2010/main" val="943536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a:t>
            </a:fld>
            <a:endParaRPr lang="en-US" dirty="0"/>
          </a:p>
        </p:txBody>
      </p:sp>
    </p:spTree>
    <p:extLst>
      <p:ext uri="{BB962C8B-B14F-4D97-AF65-F5344CB8AC3E}">
        <p14:creationId xmlns:p14="http://schemas.microsoft.com/office/powerpoint/2010/main" val="1424123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12</a:t>
            </a:fld>
            <a:endParaRPr lang="en-US" dirty="0"/>
          </a:p>
        </p:txBody>
      </p:sp>
    </p:spTree>
    <p:extLst>
      <p:ext uri="{BB962C8B-B14F-4D97-AF65-F5344CB8AC3E}">
        <p14:creationId xmlns:p14="http://schemas.microsoft.com/office/powerpoint/2010/main" val="1625453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13</a:t>
            </a:fld>
            <a:endParaRPr lang="en-US" dirty="0"/>
          </a:p>
        </p:txBody>
      </p:sp>
    </p:spTree>
    <p:extLst>
      <p:ext uri="{BB962C8B-B14F-4D97-AF65-F5344CB8AC3E}">
        <p14:creationId xmlns:p14="http://schemas.microsoft.com/office/powerpoint/2010/main" val="136691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Arial"/>
                <a:ea typeface="+mn-ea"/>
                <a:cs typeface="+mn-cs"/>
              </a:rPr>
              <a:t>Microservices</a:t>
            </a:r>
            <a:r>
              <a:rPr lang="en-US" sz="1200" b="0" i="0" kern="1200" dirty="0">
                <a:solidFill>
                  <a:schemeClr val="tx1"/>
                </a:solidFill>
                <a:effectLst/>
                <a:latin typeface="Arial"/>
                <a:ea typeface="+mn-ea"/>
                <a:cs typeface="+mn-cs"/>
              </a:rPr>
              <a:t> oriented. Applications are segmented into </a:t>
            </a:r>
            <a:r>
              <a:rPr lang="en-US" sz="1200" b="0" i="0" kern="1200" dirty="0" err="1">
                <a:solidFill>
                  <a:schemeClr val="tx1"/>
                </a:solidFill>
                <a:effectLst/>
                <a:latin typeface="Arial"/>
                <a:ea typeface="+mn-ea"/>
                <a:cs typeface="+mn-cs"/>
              </a:rPr>
              <a:t>microservices</a:t>
            </a:r>
            <a:r>
              <a:rPr lang="en-US" sz="1200" b="0" i="0" kern="1200" dirty="0">
                <a:solidFill>
                  <a:schemeClr val="tx1"/>
                </a:solidFill>
                <a:effectLst/>
                <a:latin typeface="Arial"/>
                <a:ea typeface="+mn-ea"/>
                <a:cs typeface="+mn-cs"/>
              </a:rPr>
              <a:t>. This significantly increases the overall agility and maintainability of applications.</a:t>
            </a:r>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14</a:t>
            </a:fld>
            <a:endParaRPr lang="en-US" dirty="0"/>
          </a:p>
        </p:txBody>
      </p:sp>
    </p:spTree>
    <p:extLst>
      <p:ext uri="{BB962C8B-B14F-4D97-AF65-F5344CB8AC3E}">
        <p14:creationId xmlns:p14="http://schemas.microsoft.com/office/powerpoint/2010/main" val="1623285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15</a:t>
            </a:fld>
            <a:endParaRPr lang="en-US" dirty="0"/>
          </a:p>
        </p:txBody>
      </p:sp>
    </p:spTree>
    <p:extLst>
      <p:ext uri="{BB962C8B-B14F-4D97-AF65-F5344CB8AC3E}">
        <p14:creationId xmlns:p14="http://schemas.microsoft.com/office/powerpoint/2010/main" val="1226074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a:t>
            </a:r>
            <a:r>
              <a:rPr lang="en-US" baseline="0" dirty="0"/>
              <a:t> microservice, we want to be serverless (i.e., we don’t have to manage a machine or its OS or base software). </a:t>
            </a:r>
          </a:p>
          <a:p>
            <a:r>
              <a:rPr lang="en-US" sz="1200" b="0" i="0" kern="1200" baseline="0" dirty="0">
                <a:solidFill>
                  <a:schemeClr val="tx1"/>
                </a:solidFill>
                <a:effectLst/>
                <a:latin typeface="Arial"/>
                <a:ea typeface="+mn-ea"/>
                <a:cs typeface="+mn-cs"/>
              </a:rPr>
              <a:t>Based on our settings, it then </a:t>
            </a:r>
            <a:r>
              <a:rPr lang="en-US" sz="1200" b="0" i="0" kern="1200" dirty="0">
                <a:solidFill>
                  <a:schemeClr val="tx1"/>
                </a:solidFill>
                <a:effectLst/>
                <a:latin typeface="Arial"/>
                <a:ea typeface="+mn-ea"/>
                <a:cs typeface="+mn-cs"/>
              </a:rPr>
              <a:t>dynamically manages the allocation of machine resources.</a:t>
            </a:r>
            <a:endParaRPr lang="en-US" baseline="0" dirty="0"/>
          </a:p>
          <a:p>
            <a:endParaRPr lang="en-US" dirty="0"/>
          </a:p>
          <a:p>
            <a:r>
              <a:rPr lang="en-US" dirty="0"/>
              <a:t>No</a:t>
            </a:r>
            <a:r>
              <a:rPr lang="en-US" baseline="0" dirty="0"/>
              <a:t>t only reduces our work on maintenance, but also helps reduce human errors</a:t>
            </a:r>
          </a:p>
          <a:p>
            <a:r>
              <a:rPr lang="en-US" baseline="0" dirty="0"/>
              <a:t>Problems like server down or auto-restart, do not require user intervention </a:t>
            </a:r>
          </a:p>
          <a:p>
            <a:endParaRPr lang="en-US" baseline="0"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16</a:t>
            </a:fld>
            <a:endParaRPr lang="en-US" dirty="0"/>
          </a:p>
        </p:txBody>
      </p:sp>
    </p:spTree>
    <p:extLst>
      <p:ext uri="{BB962C8B-B14F-4D97-AF65-F5344CB8AC3E}">
        <p14:creationId xmlns:p14="http://schemas.microsoft.com/office/powerpoint/2010/main" val="254424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Restful API endpoints</a:t>
            </a:r>
          </a:p>
          <a:p>
            <a:endParaRPr lang="en-US" dirty="0"/>
          </a:p>
          <a:p>
            <a:r>
              <a:rPr lang="en-US" dirty="0"/>
              <a:t>Serverless APIs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17</a:t>
            </a:fld>
            <a:endParaRPr lang="en-US" dirty="0"/>
          </a:p>
        </p:txBody>
      </p:sp>
    </p:spTree>
    <p:extLst>
      <p:ext uri="{BB962C8B-B14F-4D97-AF65-F5344CB8AC3E}">
        <p14:creationId xmlns:p14="http://schemas.microsoft.com/office/powerpoint/2010/main" val="1269187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a:ea typeface="+mn-ea"/>
                <a:cs typeface="+mn-cs"/>
              </a:rPr>
              <a:t>Containerized. Each part (applications, processes, </a:t>
            </a:r>
            <a:r>
              <a:rPr lang="en-US" sz="1200" b="0" i="0" kern="1200" dirty="0" err="1">
                <a:solidFill>
                  <a:schemeClr val="tx1"/>
                </a:solidFill>
                <a:effectLst/>
                <a:latin typeface="Arial"/>
                <a:ea typeface="+mn-ea"/>
                <a:cs typeface="+mn-cs"/>
              </a:rPr>
              <a:t>etc</a:t>
            </a:r>
            <a:r>
              <a:rPr lang="en-US" sz="1200" b="0" i="0" kern="1200" dirty="0">
                <a:solidFill>
                  <a:schemeClr val="tx1"/>
                </a:solidFill>
                <a:effectLst/>
                <a:latin typeface="Arial"/>
                <a:ea typeface="+mn-ea"/>
                <a:cs typeface="+mn-cs"/>
              </a:rPr>
              <a:t>) is packaged in its own container. This facilitates reproducibility, transparency, and resource isolation.</a:t>
            </a:r>
          </a:p>
          <a:p>
            <a:pPr marL="0" marR="0" indent="0" algn="l" defTabSz="457200" rtl="0" eaLnBrk="1" fontAlgn="base" latinLnBrk="0" hangingPunct="1">
              <a:lnSpc>
                <a:spcPct val="100000"/>
              </a:lnSpc>
              <a:spcBef>
                <a:spcPts val="0"/>
              </a:spcBef>
              <a:spcAft>
                <a:spcPts val="0"/>
              </a:spcAft>
              <a:buClrTx/>
              <a:buSzTx/>
              <a:buFontTx/>
              <a:buNone/>
              <a:tabLst/>
              <a:defRPr/>
            </a:pPr>
            <a:r>
              <a:rPr lang="en-US" dirty="0"/>
              <a:t>Build </a:t>
            </a:r>
            <a:r>
              <a:rPr lang="en-US" dirty="0" err="1"/>
              <a:t>docker</a:t>
            </a:r>
            <a:r>
              <a:rPr lang="en-US" dirty="0"/>
              <a:t> image</a:t>
            </a:r>
          </a:p>
          <a:p>
            <a:pPr fontAlgn="base"/>
            <a:endParaRPr lang="en-US" sz="1200" b="0" i="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pPr/>
              <a:t>18</a:t>
            </a:fld>
            <a:endParaRPr lang="en-US" dirty="0"/>
          </a:p>
        </p:txBody>
      </p:sp>
    </p:spTree>
    <p:extLst>
      <p:ext uri="{BB962C8B-B14F-4D97-AF65-F5344CB8AC3E}">
        <p14:creationId xmlns:p14="http://schemas.microsoft.com/office/powerpoint/2010/main" val="778937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baseline="0" dirty="0">
              <a:solidFill>
                <a:schemeClr val="tx1"/>
              </a:solidFill>
              <a:effectLst/>
              <a:latin typeface="Arial"/>
              <a:ea typeface="+mn-ea"/>
              <a:cs typeface="+mn-cs"/>
            </a:endParaRPr>
          </a:p>
          <a:p>
            <a:pPr fontAlgn="base"/>
            <a:endParaRPr lang="en-US" sz="1200" b="0" i="0" kern="1200" baseline="0" dirty="0">
              <a:solidFill>
                <a:schemeClr val="tx1"/>
              </a:solidFill>
              <a:effectLst/>
              <a:latin typeface="Arial"/>
              <a:ea typeface="+mn-ea"/>
              <a:cs typeface="+mn-cs"/>
            </a:endParaRPr>
          </a:p>
          <a:p>
            <a:pPr fontAlgn="base"/>
            <a:endParaRPr lang="en-US" sz="1200" b="0" i="0" kern="1200" dirty="0">
              <a:solidFill>
                <a:schemeClr val="tx1"/>
              </a:solidFill>
              <a:effectLst/>
              <a:latin typeface="Arial"/>
              <a:ea typeface="+mn-ea"/>
              <a:cs typeface="+mn-cs"/>
            </a:endParaRPr>
          </a:p>
        </p:txBody>
      </p:sp>
      <p:sp>
        <p:nvSpPr>
          <p:cNvPr id="4" name="Slide Number Placeholder 3"/>
          <p:cNvSpPr>
            <a:spLocks noGrp="1"/>
          </p:cNvSpPr>
          <p:nvPr>
            <p:ph type="sldNum" sz="quarter" idx="10"/>
          </p:nvPr>
        </p:nvSpPr>
        <p:spPr/>
        <p:txBody>
          <a:bodyPr/>
          <a:lstStyle/>
          <a:p>
            <a:fld id="{69C3F2ED-74C5-7D4F-8560-0CC253E9A436}" type="slidenum">
              <a:rPr lang="en-US" smtClean="0"/>
              <a:pPr/>
              <a:t>20</a:t>
            </a:fld>
            <a:endParaRPr lang="en-US" dirty="0"/>
          </a:p>
        </p:txBody>
      </p:sp>
    </p:spTree>
    <p:extLst>
      <p:ext uri="{BB962C8B-B14F-4D97-AF65-F5344CB8AC3E}">
        <p14:creationId xmlns:p14="http://schemas.microsoft.com/office/powerpoint/2010/main" val="1243872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a:ea typeface="+mn-ea"/>
                <a:cs typeface="+mn-cs"/>
              </a:rPr>
              <a:t>Dynamically orchestrated. Containers are actively scheduled and managed to optimize resource utilization, according to machine readable definition files.</a:t>
            </a:r>
          </a:p>
          <a:p>
            <a:pPr fontAlgn="base"/>
            <a:endParaRPr lang="en-US" sz="1200" b="0" i="0" kern="1200" dirty="0">
              <a:solidFill>
                <a:schemeClr val="tx1"/>
              </a:solidFill>
              <a:effectLst/>
              <a:latin typeface="Arial"/>
              <a:ea typeface="+mn-ea"/>
              <a:cs typeface="+mn-cs"/>
            </a:endParaRPr>
          </a:p>
          <a:p>
            <a:pPr fontAlgn="base"/>
            <a:r>
              <a:rPr lang="en-US" sz="1200" b="0" i="0" kern="1200" dirty="0">
                <a:solidFill>
                  <a:schemeClr val="tx1"/>
                </a:solidFill>
                <a:effectLst/>
                <a:latin typeface="Arial"/>
                <a:ea typeface="+mn-ea"/>
                <a:cs typeface="+mn-cs"/>
              </a:rPr>
              <a:t>Automatically</a:t>
            </a:r>
            <a:r>
              <a:rPr lang="en-US" sz="1200" b="0" i="0" kern="1200" baseline="0" dirty="0">
                <a:solidFill>
                  <a:schemeClr val="tx1"/>
                </a:solidFill>
                <a:effectLst/>
                <a:latin typeface="Arial"/>
                <a:ea typeface="+mn-ea"/>
                <a:cs typeface="+mn-cs"/>
              </a:rPr>
              <a:t> deploy and destroy the containers. Consume only the resources needed. </a:t>
            </a:r>
          </a:p>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21</a:t>
            </a:fld>
            <a:endParaRPr lang="en-US" dirty="0"/>
          </a:p>
        </p:txBody>
      </p:sp>
    </p:spTree>
    <p:extLst>
      <p:ext uri="{BB962C8B-B14F-4D97-AF65-F5344CB8AC3E}">
        <p14:creationId xmlns:p14="http://schemas.microsoft.com/office/powerpoint/2010/main" val="292217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ETD metadata and log data goes through this pipeline.</a:t>
            </a:r>
          </a:p>
          <a:p>
            <a:endParaRPr lang="en-US" dirty="0"/>
          </a:p>
          <a:p>
            <a:r>
              <a:rPr lang="en-US" dirty="0"/>
              <a:t>Librarians can focus on last part:</a:t>
            </a:r>
            <a:r>
              <a:rPr lang="en-US" baseline="0" dirty="0"/>
              <a:t> analyze and visualize</a:t>
            </a:r>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22</a:t>
            </a:fld>
            <a:endParaRPr lang="en-US" dirty="0"/>
          </a:p>
        </p:txBody>
      </p:sp>
    </p:spTree>
    <p:extLst>
      <p:ext uri="{BB962C8B-B14F-4D97-AF65-F5344CB8AC3E}">
        <p14:creationId xmlns:p14="http://schemas.microsoft.com/office/powerpoint/2010/main" val="38947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9C3F2ED-74C5-7D4F-8560-0CC253E9A436}" type="slidenum">
              <a:rPr lang="en-US" smtClean="0"/>
              <a:pPr/>
              <a:t>2</a:t>
            </a:fld>
            <a:endParaRPr lang="en-US" dirty="0"/>
          </a:p>
        </p:txBody>
      </p:sp>
    </p:spTree>
    <p:extLst>
      <p:ext uri="{BB962C8B-B14F-4D97-AF65-F5344CB8AC3E}">
        <p14:creationId xmlns:p14="http://schemas.microsoft.com/office/powerpoint/2010/main" val="283789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Orange font: Applied to the design of the application</a:t>
            </a:r>
          </a:p>
          <a:p>
            <a:r>
              <a:rPr lang="en-US" dirty="0"/>
              <a:t>Black: Didn’t apply</a:t>
            </a:r>
            <a:r>
              <a:rPr lang="zh-TW" altLang="en-US" dirty="0"/>
              <a:t> </a:t>
            </a:r>
            <a:r>
              <a:rPr lang="en-US" altLang="zh-TW" dirty="0"/>
              <a:t>or relevant</a:t>
            </a:r>
            <a:r>
              <a:rPr lang="en-US" dirty="0"/>
              <a:t> to the design of the application. E.g. Lambda is built with massive concurrency and scale and is designed to execute as stateless processes as always. We don’t need to make extra effort to apply “Processes” and “Concurrency” principle that already come in nature. </a:t>
            </a:r>
          </a:p>
          <a:p>
            <a:endParaRPr lang="en-US" dirty="0"/>
          </a:p>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23</a:t>
            </a:fld>
            <a:endParaRPr lang="en-US" dirty="0"/>
          </a:p>
        </p:txBody>
      </p:sp>
    </p:spTree>
    <p:extLst>
      <p:ext uri="{BB962C8B-B14F-4D97-AF65-F5344CB8AC3E}">
        <p14:creationId xmlns:p14="http://schemas.microsoft.com/office/powerpoint/2010/main" val="1452441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24</a:t>
            </a:fld>
            <a:endParaRPr lang="en-US" dirty="0"/>
          </a:p>
        </p:txBody>
      </p:sp>
    </p:spTree>
    <p:extLst>
      <p:ext uri="{BB962C8B-B14F-4D97-AF65-F5344CB8AC3E}">
        <p14:creationId xmlns:p14="http://schemas.microsoft.com/office/powerpoint/2010/main" val="434030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9C3F2ED-74C5-7D4F-8560-0CC253E9A436}" type="slidenum">
              <a:rPr lang="en-US" smtClean="0"/>
              <a:pPr/>
              <a:t>25</a:t>
            </a:fld>
            <a:endParaRPr lang="en-US" dirty="0"/>
          </a:p>
        </p:txBody>
      </p:sp>
    </p:spTree>
    <p:extLst>
      <p:ext uri="{BB962C8B-B14F-4D97-AF65-F5344CB8AC3E}">
        <p14:creationId xmlns:p14="http://schemas.microsoft.com/office/powerpoint/2010/main" val="902473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Batch upload – ETD metadata &amp; Server logs</a:t>
            </a:r>
          </a:p>
        </p:txBody>
      </p:sp>
      <p:sp>
        <p:nvSpPr>
          <p:cNvPr id="4" name="Slide Number Placeholder 3"/>
          <p:cNvSpPr>
            <a:spLocks noGrp="1"/>
          </p:cNvSpPr>
          <p:nvPr>
            <p:ph type="sldNum" sz="quarter" idx="5"/>
          </p:nvPr>
        </p:nvSpPr>
        <p:spPr/>
        <p:txBody>
          <a:bodyPr/>
          <a:lstStyle/>
          <a:p>
            <a:fld id="{69C3F2ED-74C5-7D4F-8560-0CC253E9A436}" type="slidenum">
              <a:rPr lang="en-US" smtClean="0"/>
              <a:pPr/>
              <a:t>26</a:t>
            </a:fld>
            <a:endParaRPr lang="en-US" dirty="0"/>
          </a:p>
        </p:txBody>
      </p:sp>
    </p:spTree>
    <p:extLst>
      <p:ext uri="{BB962C8B-B14F-4D97-AF65-F5344CB8AC3E}">
        <p14:creationId xmlns:p14="http://schemas.microsoft.com/office/powerpoint/2010/main" val="111519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Chen wrote these two. First moves our data to the DB. Second moves data to </a:t>
            </a:r>
            <a:r>
              <a:rPr lang="en-US" dirty="0" err="1"/>
              <a:t>ElasticSearch</a:t>
            </a:r>
            <a:r>
              <a:rPr lang="en-US" dirty="0"/>
              <a:t>. They use Lambda to apply these functions.</a:t>
            </a:r>
          </a:p>
        </p:txBody>
      </p:sp>
      <p:sp>
        <p:nvSpPr>
          <p:cNvPr id="4" name="Slide Number Placeholder 3"/>
          <p:cNvSpPr>
            <a:spLocks noGrp="1"/>
          </p:cNvSpPr>
          <p:nvPr>
            <p:ph type="sldNum" sz="quarter" idx="5"/>
          </p:nvPr>
        </p:nvSpPr>
        <p:spPr/>
        <p:txBody>
          <a:bodyPr/>
          <a:lstStyle/>
          <a:p>
            <a:fld id="{69C3F2ED-74C5-7D4F-8560-0CC253E9A436}" type="slidenum">
              <a:rPr lang="en-US" smtClean="0"/>
              <a:pPr/>
              <a:t>28</a:t>
            </a:fld>
            <a:endParaRPr lang="en-US" dirty="0"/>
          </a:p>
        </p:txBody>
      </p:sp>
    </p:spTree>
    <p:extLst>
      <p:ext uri="{BB962C8B-B14F-4D97-AF65-F5344CB8AC3E}">
        <p14:creationId xmlns:p14="http://schemas.microsoft.com/office/powerpoint/2010/main" val="1622053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31</a:t>
            </a:fld>
            <a:endParaRPr lang="en-US" dirty="0"/>
          </a:p>
        </p:txBody>
      </p:sp>
    </p:spTree>
    <p:extLst>
      <p:ext uri="{BB962C8B-B14F-4D97-AF65-F5344CB8AC3E}">
        <p14:creationId xmlns:p14="http://schemas.microsoft.com/office/powerpoint/2010/main" val="864183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32</a:t>
            </a:fld>
            <a:endParaRPr lang="en-US" dirty="0"/>
          </a:p>
        </p:txBody>
      </p:sp>
    </p:spTree>
    <p:extLst>
      <p:ext uri="{BB962C8B-B14F-4D97-AF65-F5344CB8AC3E}">
        <p14:creationId xmlns:p14="http://schemas.microsoft.com/office/powerpoint/2010/main" val="2664271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9C3F2ED-74C5-7D4F-8560-0CC253E9A436}" type="slidenum">
              <a:rPr lang="en-US" smtClean="0"/>
              <a:pPr/>
              <a:t>33</a:t>
            </a:fld>
            <a:endParaRPr lang="en-US" dirty="0"/>
          </a:p>
        </p:txBody>
      </p:sp>
    </p:spTree>
    <p:extLst>
      <p:ext uri="{BB962C8B-B14F-4D97-AF65-F5344CB8AC3E}">
        <p14:creationId xmlns:p14="http://schemas.microsoft.com/office/powerpoint/2010/main" val="679207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 </a:t>
            </a:r>
          </a:p>
        </p:txBody>
      </p:sp>
      <p:sp>
        <p:nvSpPr>
          <p:cNvPr id="4" name="Slide Number Placeholder 3"/>
          <p:cNvSpPr>
            <a:spLocks noGrp="1"/>
          </p:cNvSpPr>
          <p:nvPr>
            <p:ph type="sldNum" sz="quarter" idx="10"/>
          </p:nvPr>
        </p:nvSpPr>
        <p:spPr/>
        <p:txBody>
          <a:bodyPr/>
          <a:lstStyle/>
          <a:p>
            <a:fld id="{69C3F2ED-74C5-7D4F-8560-0CC253E9A436}" type="slidenum">
              <a:rPr lang="en-US" smtClean="0"/>
              <a:pPr/>
              <a:t>34</a:t>
            </a:fld>
            <a:endParaRPr lang="en-US" dirty="0"/>
          </a:p>
        </p:txBody>
      </p:sp>
    </p:spTree>
    <p:extLst>
      <p:ext uri="{BB962C8B-B14F-4D97-AF65-F5344CB8AC3E}">
        <p14:creationId xmlns:p14="http://schemas.microsoft.com/office/powerpoint/2010/main" val="191807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Future</a:t>
            </a:r>
            <a:r>
              <a:rPr lang="en-US" baseline="0" dirty="0"/>
              <a:t> work: green caption</a:t>
            </a:r>
            <a:endParaRPr lang="en-US" dirty="0"/>
          </a:p>
          <a:p>
            <a:r>
              <a:rPr lang="en-US" dirty="0"/>
              <a:t>Amazon Athena: Query S3 data</a:t>
            </a:r>
          </a:p>
          <a:p>
            <a:r>
              <a:rPr lang="en-US" dirty="0"/>
              <a:t>Amazon Machine Learning: Build ML models</a:t>
            </a:r>
          </a:p>
        </p:txBody>
      </p:sp>
      <p:sp>
        <p:nvSpPr>
          <p:cNvPr id="4" name="Slide Number Placeholder 3"/>
          <p:cNvSpPr>
            <a:spLocks noGrp="1"/>
          </p:cNvSpPr>
          <p:nvPr>
            <p:ph type="sldNum" sz="quarter" idx="10"/>
          </p:nvPr>
        </p:nvSpPr>
        <p:spPr/>
        <p:txBody>
          <a:bodyPr/>
          <a:lstStyle/>
          <a:p>
            <a:fld id="{69C3F2ED-74C5-7D4F-8560-0CC253E9A436}" type="slidenum">
              <a:rPr lang="en-US" smtClean="0"/>
              <a:pPr/>
              <a:t>35</a:t>
            </a:fld>
            <a:endParaRPr lang="en-US" dirty="0"/>
          </a:p>
        </p:txBody>
      </p:sp>
    </p:spTree>
    <p:extLst>
      <p:ext uri="{BB962C8B-B14F-4D97-AF65-F5344CB8AC3E}">
        <p14:creationId xmlns:p14="http://schemas.microsoft.com/office/powerpoint/2010/main" val="124472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faced problems with updates also re Drupal and its plugins.</a:t>
            </a:r>
          </a:p>
          <a:p>
            <a:endParaRPr lang="en-US" dirty="0"/>
          </a:p>
        </p:txBody>
      </p:sp>
      <p:sp>
        <p:nvSpPr>
          <p:cNvPr id="4" name="Slide Number Placeholder 3"/>
          <p:cNvSpPr>
            <a:spLocks noGrp="1"/>
          </p:cNvSpPr>
          <p:nvPr>
            <p:ph type="sldNum" sz="quarter" idx="5"/>
          </p:nvPr>
        </p:nvSpPr>
        <p:spPr/>
        <p:txBody>
          <a:bodyPr/>
          <a:lstStyle/>
          <a:p>
            <a:fld id="{69C3F2ED-74C5-7D4F-8560-0CC253E9A436}" type="slidenum">
              <a:rPr lang="en-US" smtClean="0"/>
              <a:pPr/>
              <a:t>4</a:t>
            </a:fld>
            <a:endParaRPr lang="en-US" dirty="0"/>
          </a:p>
        </p:txBody>
      </p:sp>
    </p:spTree>
    <p:extLst>
      <p:ext uri="{BB962C8B-B14F-4D97-AF65-F5344CB8AC3E}">
        <p14:creationId xmlns:p14="http://schemas.microsoft.com/office/powerpoint/2010/main" val="2941401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Chose</a:t>
            </a:r>
            <a:r>
              <a:rPr lang="en-US" baseline="0" dirty="0"/>
              <a:t> the right tool</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36</a:t>
            </a:fld>
            <a:endParaRPr lang="en-US" dirty="0"/>
          </a:p>
        </p:txBody>
      </p:sp>
    </p:spTree>
    <p:extLst>
      <p:ext uri="{BB962C8B-B14F-4D97-AF65-F5344CB8AC3E}">
        <p14:creationId xmlns:p14="http://schemas.microsoft.com/office/powerpoint/2010/main" val="1411423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37</a:t>
            </a:fld>
            <a:endParaRPr lang="en-US" dirty="0"/>
          </a:p>
        </p:txBody>
      </p:sp>
    </p:spTree>
    <p:extLst>
      <p:ext uri="{BB962C8B-B14F-4D97-AF65-F5344CB8AC3E}">
        <p14:creationId xmlns:p14="http://schemas.microsoft.com/office/powerpoint/2010/main" val="120459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being logged during 12 hour period on 1/20/2018</a:t>
            </a:r>
          </a:p>
          <a:p>
            <a:r>
              <a:rPr lang="en-US" dirty="0"/>
              <a:t>Kibana support the Auto function</a:t>
            </a:r>
          </a:p>
        </p:txBody>
      </p:sp>
      <p:sp>
        <p:nvSpPr>
          <p:cNvPr id="4" name="Slide Number Placeholder 3"/>
          <p:cNvSpPr>
            <a:spLocks noGrp="1"/>
          </p:cNvSpPr>
          <p:nvPr>
            <p:ph type="sldNum" sz="quarter" idx="5"/>
          </p:nvPr>
        </p:nvSpPr>
        <p:spPr/>
        <p:txBody>
          <a:bodyPr/>
          <a:lstStyle/>
          <a:p>
            <a:fld id="{69C3F2ED-74C5-7D4F-8560-0CC253E9A436}" type="slidenum">
              <a:rPr lang="en-US" smtClean="0"/>
              <a:pPr/>
              <a:t>6</a:t>
            </a:fld>
            <a:endParaRPr lang="en-US" dirty="0"/>
          </a:p>
        </p:txBody>
      </p:sp>
    </p:spTree>
    <p:extLst>
      <p:ext uri="{BB962C8B-B14F-4D97-AF65-F5344CB8AC3E}">
        <p14:creationId xmlns:p14="http://schemas.microsoft.com/office/powerpoint/2010/main" val="361113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9C3F2ED-74C5-7D4F-8560-0CC253E9A436}" type="slidenum">
              <a:rPr lang="en-US" smtClean="0"/>
              <a:pPr/>
              <a:t>7</a:t>
            </a:fld>
            <a:endParaRPr lang="en-US" dirty="0"/>
          </a:p>
        </p:txBody>
      </p:sp>
    </p:spTree>
    <p:extLst>
      <p:ext uri="{BB962C8B-B14F-4D97-AF65-F5344CB8AC3E}">
        <p14:creationId xmlns:p14="http://schemas.microsoft.com/office/powerpoint/2010/main" val="326379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to adopt/replace a new technology</a:t>
            </a:r>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8</a:t>
            </a:fld>
            <a:endParaRPr lang="en-US" dirty="0"/>
          </a:p>
        </p:txBody>
      </p:sp>
    </p:spTree>
    <p:extLst>
      <p:ext uri="{BB962C8B-B14F-4D97-AF65-F5344CB8AC3E}">
        <p14:creationId xmlns:p14="http://schemas.microsoft.com/office/powerpoint/2010/main" val="52400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some technique</a:t>
            </a:r>
            <a:r>
              <a:rPr lang="en-US" baseline="0" dirty="0"/>
              <a:t> provided by the cloud, not build everything by ourselves. Security, backup, scaling</a:t>
            </a:r>
          </a:p>
          <a:p>
            <a:endParaRPr lang="en-US" baseline="0" dirty="0"/>
          </a:p>
          <a:p>
            <a:r>
              <a:rPr lang="en-US" baseline="0" dirty="0"/>
              <a:t>Cloud ecosystem.  </a:t>
            </a:r>
          </a:p>
          <a:p>
            <a:endParaRPr lang="en-US" baseline="0" dirty="0"/>
          </a:p>
          <a:p>
            <a:r>
              <a:rPr lang="en-US" baseline="0" dirty="0"/>
              <a:t>Service is hosted in the cloud, integrated in the cloud.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9</a:t>
            </a:fld>
            <a:endParaRPr lang="en-US" dirty="0"/>
          </a:p>
        </p:txBody>
      </p:sp>
    </p:spTree>
    <p:extLst>
      <p:ext uri="{BB962C8B-B14F-4D97-AF65-F5344CB8AC3E}">
        <p14:creationId xmlns:p14="http://schemas.microsoft.com/office/powerpoint/2010/main" val="57481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Segment</a:t>
            </a:r>
            <a:r>
              <a:rPr lang="en-US" baseline="0" dirty="0"/>
              <a:t> application into microservices</a:t>
            </a:r>
          </a:p>
          <a:p>
            <a:endParaRPr lang="en-US" dirty="0"/>
          </a:p>
          <a:p>
            <a:r>
              <a:rPr lang="en-US" dirty="0"/>
              <a:t>Pay as you go</a:t>
            </a:r>
          </a:p>
          <a:p>
            <a:endParaRPr lang="en-US" dirty="0"/>
          </a:p>
          <a:p>
            <a:r>
              <a:rPr lang="en-US" dirty="0"/>
              <a:t>Utilize cloud services to help you understand your application and keep evolving</a:t>
            </a:r>
          </a:p>
          <a:p>
            <a:endParaRPr lang="en-US" dirty="0"/>
          </a:p>
          <a:p>
            <a:endParaRPr lang="en-US" dirty="0"/>
          </a:p>
        </p:txBody>
      </p:sp>
      <p:sp>
        <p:nvSpPr>
          <p:cNvPr id="4" name="Slide Number Placeholder 3"/>
          <p:cNvSpPr>
            <a:spLocks noGrp="1"/>
          </p:cNvSpPr>
          <p:nvPr>
            <p:ph type="sldNum" sz="quarter" idx="10"/>
          </p:nvPr>
        </p:nvSpPr>
        <p:spPr/>
        <p:txBody>
          <a:bodyPr/>
          <a:lstStyle/>
          <a:p>
            <a:fld id="{69C3F2ED-74C5-7D4F-8560-0CC253E9A436}" type="slidenum">
              <a:rPr lang="en-US" smtClean="0"/>
              <a:pPr/>
              <a:t>10</a:t>
            </a:fld>
            <a:endParaRPr lang="en-US" dirty="0"/>
          </a:p>
        </p:txBody>
      </p:sp>
    </p:spTree>
    <p:extLst>
      <p:ext uri="{BB962C8B-B14F-4D97-AF65-F5344CB8AC3E}">
        <p14:creationId xmlns:p14="http://schemas.microsoft.com/office/powerpoint/2010/main" val="60149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69C3F2ED-74C5-7D4F-8560-0CC253E9A436}" type="slidenum">
              <a:rPr lang="en-US" smtClean="0"/>
              <a:pPr/>
              <a:t>11</a:t>
            </a:fld>
            <a:endParaRPr lang="en-US" dirty="0"/>
          </a:p>
        </p:txBody>
      </p:sp>
    </p:spTree>
    <p:extLst>
      <p:ext uri="{BB962C8B-B14F-4D97-AF65-F5344CB8AC3E}">
        <p14:creationId xmlns:p14="http://schemas.microsoft.com/office/powerpoint/2010/main" val="60010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87784" y="2688966"/>
            <a:ext cx="6400800" cy="1749534"/>
          </a:xfrm>
        </p:spPr>
        <p:txBody>
          <a:bodyPr/>
          <a:lstStyle>
            <a:lvl1pPr marL="0" indent="0" algn="l">
              <a:buNone/>
              <a:defRPr sz="2400" b="1">
                <a:solidFill>
                  <a:srgbClr val="FAA6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05314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a:defRPr>
            </a:lvl1pPr>
          </a:lstStyle>
          <a:p>
            <a:fld id="{7DA0DECC-A1CD-3A45-A319-FA5814899B6D}" type="datetimeFigureOut">
              <a:rPr lang="en-US" smtClean="0"/>
              <a:pPr/>
              <a:t>9/20/18</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defRPr>
            </a:lvl1p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defRPr>
            </a:lvl1pPr>
          </a:lstStyle>
          <a:p>
            <a:fld id="{BA8F736F-EF12-B249-AF0D-385560EED91F}" type="slidenum">
              <a:rPr lang="en-US" smtClean="0"/>
              <a:pPr/>
              <a:t>‹#›</a:t>
            </a:fld>
            <a:endParaRPr lang="en-US" dirty="0"/>
          </a:p>
        </p:txBody>
      </p:sp>
    </p:spTree>
    <p:extLst>
      <p:ext uri="{BB962C8B-B14F-4D97-AF65-F5344CB8AC3E}">
        <p14:creationId xmlns:p14="http://schemas.microsoft.com/office/powerpoint/2010/main" val="323378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55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75888" y="1674428"/>
            <a:ext cx="5066628" cy="1250668"/>
          </a:xfrm>
        </p:spPr>
        <p:txBody>
          <a:bodyPr anchor="ctr" anchorCtr="0"/>
          <a:lstStyle/>
          <a:p>
            <a:r>
              <a:rPr lang="en-US" dirty="0"/>
              <a:t>Click to edit Master title style</a:t>
            </a:r>
          </a:p>
        </p:txBody>
      </p:sp>
    </p:spTree>
    <p:extLst>
      <p:ext uri="{BB962C8B-B14F-4D97-AF65-F5344CB8AC3E}">
        <p14:creationId xmlns:p14="http://schemas.microsoft.com/office/powerpoint/2010/main" val="400688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45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6394" y="1877752"/>
            <a:ext cx="7772400" cy="1021556"/>
          </a:xfrm>
        </p:spPr>
        <p:txBody>
          <a:bodyPr anchor="ctr">
            <a:noAutofit/>
          </a:bodyPr>
          <a:lstStyle>
            <a:lvl1pPr algn="l">
              <a:defRPr sz="2800" b="1" cap="none"/>
            </a:lvl1pPr>
          </a:lstStyle>
          <a:p>
            <a:r>
              <a:rPr lang="en-US" dirty="0"/>
              <a:t>Click to edit Master title style</a:t>
            </a:r>
          </a:p>
        </p:txBody>
      </p:sp>
    </p:spTree>
    <p:extLst>
      <p:ext uri="{BB962C8B-B14F-4D97-AF65-F5344CB8AC3E}">
        <p14:creationId xmlns:p14="http://schemas.microsoft.com/office/powerpoint/2010/main" val="212483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351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28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7069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2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047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149226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bg1"/>
            </a:gs>
            <a:gs pos="100000">
              <a:schemeClr val="bg1">
                <a:lumMod val="9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789" y="114936"/>
            <a:ext cx="8205304"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41739" y="1391477"/>
            <a:ext cx="8205304" cy="32031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81935" y="4669708"/>
            <a:ext cx="9291483" cy="0"/>
          </a:xfrm>
          <a:prstGeom prst="line">
            <a:avLst/>
          </a:prstGeom>
          <a:ln w="3175" cmpd="sng">
            <a:solidFill>
              <a:srgbClr val="272727"/>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37864" y="4740148"/>
            <a:ext cx="1623840" cy="403352"/>
          </a:xfrm>
          <a:prstGeom prst="rect">
            <a:avLst/>
          </a:prstGeom>
        </p:spPr>
      </p:pic>
    </p:spTree>
    <p:extLst>
      <p:ext uri="{BB962C8B-B14F-4D97-AF65-F5344CB8AC3E}">
        <p14:creationId xmlns:p14="http://schemas.microsoft.com/office/powerpoint/2010/main" val="14311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1" i="0" kern="1200">
          <a:solidFill>
            <a:schemeClr val="tx1">
              <a:lumMod val="75000"/>
              <a:lumOff val="2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b="0" i="0" kern="1200">
          <a:solidFill>
            <a:srgbClr val="595A5D"/>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595A5D"/>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595A5D"/>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595A5D"/>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17.png"/><Relationship Id="rId16" Type="http://schemas.openxmlformats.org/officeDocument/2006/relationships/image" Target="../media/image22.png"/><Relationship Id="rId17" Type="http://schemas.openxmlformats.org/officeDocument/2006/relationships/image" Target="../media/image38.png"/><Relationship Id="rId18"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29.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855" y="102008"/>
            <a:ext cx="7416799" cy="1237266"/>
          </a:xfrm>
        </p:spPr>
        <p:txBody>
          <a:bodyPr>
            <a:noAutofit/>
          </a:bodyPr>
          <a:lstStyle/>
          <a:p>
            <a:pPr algn="ctr"/>
            <a:r>
              <a:rPr lang="en-US" sz="3600" dirty="0">
                <a:solidFill>
                  <a:schemeClr val="accent6">
                    <a:lumMod val="75000"/>
                  </a:schemeClr>
                </a:solidFill>
              </a:rPr>
              <a:t>Architecting A Cloud-native Data Analysis Application for ETDs</a:t>
            </a:r>
          </a:p>
        </p:txBody>
      </p:sp>
      <p:sp>
        <p:nvSpPr>
          <p:cNvPr id="3" name="Subtitle 2"/>
          <p:cNvSpPr>
            <a:spLocks noGrp="1"/>
          </p:cNvSpPr>
          <p:nvPr>
            <p:ph type="subTitle" idx="1"/>
          </p:nvPr>
        </p:nvSpPr>
        <p:spPr>
          <a:xfrm>
            <a:off x="938297" y="1477819"/>
            <a:ext cx="6995599" cy="3172502"/>
          </a:xfrm>
        </p:spPr>
        <p:txBody>
          <a:bodyPr>
            <a:normAutofit fontScale="92500" lnSpcReduction="20000"/>
          </a:bodyPr>
          <a:lstStyle/>
          <a:p>
            <a:pPr algn="ctr"/>
            <a:endParaRPr lang="en-US" sz="3500" dirty="0"/>
          </a:p>
          <a:p>
            <a:pPr algn="ctr"/>
            <a:r>
              <a:rPr lang="en-US" sz="3000" dirty="0" err="1">
                <a:solidFill>
                  <a:schemeClr val="tx1"/>
                </a:solidFill>
              </a:rPr>
              <a:t>Yinlin</a:t>
            </a:r>
            <a:r>
              <a:rPr lang="en-US" sz="3000" dirty="0">
                <a:solidFill>
                  <a:schemeClr val="tx1"/>
                </a:solidFill>
              </a:rPr>
              <a:t> Chen &amp; Edward A. Fox</a:t>
            </a:r>
          </a:p>
          <a:p>
            <a:pPr algn="ctr"/>
            <a:endParaRPr lang="en-US" dirty="0">
              <a:solidFill>
                <a:schemeClr val="tx1"/>
              </a:solidFill>
            </a:endParaRPr>
          </a:p>
          <a:p>
            <a:pPr algn="ctr"/>
            <a:r>
              <a:rPr lang="en-US" sz="2100" dirty="0">
                <a:solidFill>
                  <a:schemeClr val="tx1"/>
                </a:solidFill>
              </a:rPr>
              <a:t>{</a:t>
            </a:r>
            <a:r>
              <a:rPr lang="en-US" sz="2100" dirty="0" err="1">
                <a:solidFill>
                  <a:schemeClr val="tx1"/>
                </a:solidFill>
              </a:rPr>
              <a:t>ylchen</a:t>
            </a:r>
            <a:r>
              <a:rPr lang="en-US" sz="2100" dirty="0">
                <a:solidFill>
                  <a:schemeClr val="tx1"/>
                </a:solidFill>
              </a:rPr>
              <a:t>, fox}@</a:t>
            </a:r>
            <a:r>
              <a:rPr lang="en-US" sz="2100" dirty="0" err="1">
                <a:solidFill>
                  <a:schemeClr val="tx1"/>
                </a:solidFill>
              </a:rPr>
              <a:t>vt.edu</a:t>
            </a:r>
            <a:r>
              <a:rPr lang="en-US" sz="2100" dirty="0">
                <a:solidFill>
                  <a:schemeClr val="tx1"/>
                </a:solidFill>
              </a:rPr>
              <a:t> </a:t>
            </a:r>
            <a:r>
              <a:rPr lang="en-US" sz="2000" dirty="0"/>
              <a:t/>
            </a:r>
            <a:br>
              <a:rPr lang="en-US" sz="2000" dirty="0"/>
            </a:br>
            <a:endParaRPr lang="en-US" sz="2600" dirty="0">
              <a:solidFill>
                <a:schemeClr val="accent2">
                  <a:lumMod val="75000"/>
                </a:schemeClr>
              </a:solidFill>
            </a:endParaRPr>
          </a:p>
          <a:p>
            <a:pPr algn="ctr"/>
            <a:r>
              <a:rPr lang="en-US" sz="2600" dirty="0">
                <a:solidFill>
                  <a:schemeClr val="accent2">
                    <a:lumMod val="75000"/>
                  </a:schemeClr>
                </a:solidFill>
              </a:rPr>
              <a:t>Virginia Tech, Blacksburg, VA 24061, USA</a:t>
            </a:r>
          </a:p>
          <a:p>
            <a:pPr algn="ctr"/>
            <a:endParaRPr lang="en-US" sz="2600" dirty="0">
              <a:solidFill>
                <a:schemeClr val="accent2">
                  <a:lumMod val="75000"/>
                </a:schemeClr>
              </a:solidFill>
            </a:endParaRPr>
          </a:p>
          <a:p>
            <a:pPr algn="ctr"/>
            <a:r>
              <a:rPr lang="en-US" sz="2600" dirty="0">
                <a:solidFill>
                  <a:schemeClr val="tx1"/>
                </a:solidFill>
              </a:rPr>
              <a:t>26 Sept. Presentation at ETD 2018, Taiwan</a:t>
            </a:r>
          </a:p>
          <a:p>
            <a:pPr algn="ctr"/>
            <a:endParaRPr lang="en-US" sz="2000" dirty="0"/>
          </a:p>
        </p:txBody>
      </p:sp>
    </p:spTree>
    <p:extLst>
      <p:ext uri="{BB962C8B-B14F-4D97-AF65-F5344CB8AC3E}">
        <p14:creationId xmlns:p14="http://schemas.microsoft.com/office/powerpoint/2010/main" val="164847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Usage Optimization and Automation</a:t>
            </a:r>
          </a:p>
        </p:txBody>
      </p:sp>
      <p:sp>
        <p:nvSpPr>
          <p:cNvPr id="3" name="Content Placeholder 2"/>
          <p:cNvSpPr>
            <a:spLocks noGrp="1"/>
          </p:cNvSpPr>
          <p:nvPr>
            <p:ph idx="1"/>
          </p:nvPr>
        </p:nvSpPr>
        <p:spPr>
          <a:xfrm>
            <a:off x="416617" y="866138"/>
            <a:ext cx="8816009" cy="2205261"/>
          </a:xfrm>
        </p:spPr>
        <p:txBody>
          <a:bodyPr>
            <a:normAutofit/>
          </a:bodyPr>
          <a:lstStyle/>
          <a:p>
            <a:r>
              <a:rPr lang="en-US" sz="2000" dirty="0"/>
              <a:t>Consume only the required resources for the applications </a:t>
            </a:r>
          </a:p>
          <a:p>
            <a:r>
              <a:rPr lang="en-US" sz="2000" dirty="0"/>
              <a:t>Scale up and down automatically</a:t>
            </a:r>
          </a:p>
          <a:p>
            <a:r>
              <a:rPr lang="en-US" sz="2000" dirty="0"/>
              <a:t>Service and function oriented, not server oriented </a:t>
            </a:r>
          </a:p>
          <a:p>
            <a:r>
              <a:rPr lang="en-US" sz="2000" dirty="0"/>
              <a:t>Utilize cloud services to help understand applications (CloudWatch, Auto Scaling, Trusted Advisor, etc.) </a:t>
            </a:r>
          </a:p>
        </p:txBody>
      </p:sp>
      <p:sp>
        <p:nvSpPr>
          <p:cNvPr id="4" name="Rectangle 3"/>
          <p:cNvSpPr/>
          <p:nvPr/>
        </p:nvSpPr>
        <p:spPr>
          <a:xfrm>
            <a:off x="1144656" y="2884797"/>
            <a:ext cx="2814762" cy="17572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912249" y="3959750"/>
            <a:ext cx="727380" cy="6758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639629" y="3132814"/>
            <a:ext cx="736820" cy="150279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389534" y="3593990"/>
            <a:ext cx="622772" cy="10465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18848" y="4222630"/>
            <a:ext cx="673128" cy="4194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152939" y="4071068"/>
            <a:ext cx="699715" cy="56454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Rectangle 18"/>
          <p:cNvSpPr/>
          <p:nvPr/>
        </p:nvSpPr>
        <p:spPr>
          <a:xfrm>
            <a:off x="1860605" y="3283889"/>
            <a:ext cx="699715" cy="135172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Rectangle 19"/>
          <p:cNvSpPr/>
          <p:nvPr/>
        </p:nvSpPr>
        <p:spPr>
          <a:xfrm>
            <a:off x="2568271" y="3681454"/>
            <a:ext cx="699715" cy="95415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Rectangle 20"/>
          <p:cNvSpPr/>
          <p:nvPr/>
        </p:nvSpPr>
        <p:spPr>
          <a:xfrm>
            <a:off x="3259703" y="4285753"/>
            <a:ext cx="699715" cy="34985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 name="Rectangle 21"/>
          <p:cNvSpPr/>
          <p:nvPr/>
        </p:nvSpPr>
        <p:spPr>
          <a:xfrm>
            <a:off x="4939913" y="4071066"/>
            <a:ext cx="699715" cy="56454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3" name="Rectangle 22"/>
          <p:cNvSpPr/>
          <p:nvPr/>
        </p:nvSpPr>
        <p:spPr>
          <a:xfrm>
            <a:off x="5652714" y="3230076"/>
            <a:ext cx="699715" cy="140553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Rectangle 23"/>
          <p:cNvSpPr/>
          <p:nvPr/>
        </p:nvSpPr>
        <p:spPr>
          <a:xfrm>
            <a:off x="6376449" y="3681455"/>
            <a:ext cx="611837" cy="95415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Rectangle 24"/>
          <p:cNvSpPr/>
          <p:nvPr/>
        </p:nvSpPr>
        <p:spPr>
          <a:xfrm>
            <a:off x="7018847" y="4285753"/>
            <a:ext cx="659878" cy="3498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69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1739" y="972186"/>
            <a:ext cx="8205304" cy="3622436"/>
          </a:xfrm>
        </p:spPr>
        <p:txBody>
          <a:bodyPr>
            <a:normAutofit/>
          </a:bodyPr>
          <a:lstStyle/>
          <a:p>
            <a:r>
              <a:rPr lang="en-US" dirty="0"/>
              <a:t>Introduction</a:t>
            </a:r>
          </a:p>
          <a:p>
            <a:r>
              <a:rPr lang="en-US" dirty="0"/>
              <a:t>Monolithic vs. Cloud-native applications</a:t>
            </a:r>
          </a:p>
          <a:p>
            <a:r>
              <a:rPr lang="en-US" b="1" i="1" dirty="0"/>
              <a:t>Cloud-native approach</a:t>
            </a:r>
            <a:r>
              <a:rPr lang="en-US" dirty="0"/>
              <a:t> </a:t>
            </a:r>
          </a:p>
          <a:p>
            <a:r>
              <a:rPr lang="en-US" dirty="0"/>
              <a:t>Data analytics architecture</a:t>
            </a:r>
          </a:p>
          <a:p>
            <a:r>
              <a:rPr lang="en-US" dirty="0"/>
              <a:t>Future work</a:t>
            </a:r>
          </a:p>
        </p:txBody>
      </p:sp>
    </p:spTree>
    <p:extLst>
      <p:ext uri="{BB962C8B-B14F-4D97-AF65-F5344CB8AC3E}">
        <p14:creationId xmlns:p14="http://schemas.microsoft.com/office/powerpoint/2010/main" val="12971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C6650-D8CB-F84D-BEC9-359246E4DFC0}"/>
              </a:ext>
            </a:extLst>
          </p:cNvPr>
          <p:cNvSpPr>
            <a:spLocks noGrp="1"/>
          </p:cNvSpPr>
          <p:nvPr>
            <p:ph type="title"/>
          </p:nvPr>
        </p:nvSpPr>
        <p:spPr/>
        <p:txBody>
          <a:bodyPr/>
          <a:lstStyle/>
          <a:p>
            <a:r>
              <a:rPr lang="en-US" dirty="0"/>
              <a:t>What is Cloud Native?</a:t>
            </a:r>
          </a:p>
        </p:txBody>
      </p:sp>
      <p:sp>
        <p:nvSpPr>
          <p:cNvPr id="3" name="Content Placeholder 2">
            <a:extLst>
              <a:ext uri="{FF2B5EF4-FFF2-40B4-BE49-F238E27FC236}">
                <a16:creationId xmlns:a16="http://schemas.microsoft.com/office/drawing/2014/main" xmlns="" id="{22F29340-3B27-1540-9D86-5EDAF87CE3BC}"/>
              </a:ext>
            </a:extLst>
          </p:cNvPr>
          <p:cNvSpPr>
            <a:spLocks noGrp="1"/>
          </p:cNvSpPr>
          <p:nvPr>
            <p:ph idx="1"/>
          </p:nvPr>
        </p:nvSpPr>
        <p:spPr>
          <a:xfrm>
            <a:off x="431799" y="834888"/>
            <a:ext cx="8205304" cy="3819370"/>
          </a:xfrm>
        </p:spPr>
        <p:txBody>
          <a:bodyPr>
            <a:normAutofit lnSpcReduction="10000"/>
          </a:bodyPr>
          <a:lstStyle/>
          <a:p>
            <a:pPr marL="0" indent="0" algn="ctr">
              <a:buNone/>
            </a:pPr>
            <a:endParaRPr lang="en-US" dirty="0"/>
          </a:p>
          <a:p>
            <a:pPr marL="0" indent="0" algn="ctr">
              <a:buNone/>
            </a:pPr>
            <a:r>
              <a:rPr lang="en-US" dirty="0"/>
              <a:t>It is not just putting applications in the cloud.</a:t>
            </a:r>
          </a:p>
          <a:p>
            <a:pPr marL="0" indent="0" algn="ctr">
              <a:buNone/>
            </a:pPr>
            <a:endParaRPr lang="en-US" dirty="0"/>
          </a:p>
          <a:p>
            <a:pPr marL="0" indent="0" algn="ctr">
              <a:buNone/>
            </a:pPr>
            <a:r>
              <a:rPr lang="en-US" dirty="0"/>
              <a:t>It is about building applications in the cloud that utilize the </a:t>
            </a:r>
            <a:r>
              <a:rPr lang="en-US" b="1" dirty="0">
                <a:solidFill>
                  <a:schemeClr val="tx2">
                    <a:lumMod val="60000"/>
                    <a:lumOff val="40000"/>
                  </a:schemeClr>
                </a:solidFill>
              </a:rPr>
              <a:t>advantages</a:t>
            </a:r>
            <a:r>
              <a:rPr lang="en-US" dirty="0">
                <a:solidFill>
                  <a:schemeClr val="tx2">
                    <a:lumMod val="40000"/>
                    <a:lumOff val="60000"/>
                  </a:schemeClr>
                </a:solidFill>
              </a:rPr>
              <a:t> </a:t>
            </a:r>
            <a:r>
              <a:rPr lang="en-US" dirty="0"/>
              <a:t>provided by the cloud</a:t>
            </a:r>
          </a:p>
          <a:p>
            <a:pPr marL="0" indent="0" algn="ctr">
              <a:buNone/>
            </a:pPr>
            <a:r>
              <a:rPr lang="en-US" b="1" dirty="0">
                <a:solidFill>
                  <a:schemeClr val="accent6">
                    <a:lumMod val="75000"/>
                  </a:schemeClr>
                </a:solidFill>
              </a:rPr>
              <a:t>AS MUCH AS POSSIBLE.</a:t>
            </a:r>
          </a:p>
          <a:p>
            <a:pPr marL="0" indent="0" algn="ctr">
              <a:buNone/>
            </a:pPr>
            <a:endParaRPr lang="en-US" b="1" dirty="0">
              <a:solidFill>
                <a:srgbClr val="FF0000"/>
              </a:solidFill>
            </a:endParaRPr>
          </a:p>
          <a:p>
            <a:pPr marL="457200" lvl="1" indent="0" algn="ctr">
              <a:buNone/>
            </a:pPr>
            <a:r>
              <a:rPr lang="en-US" sz="2800" dirty="0"/>
              <a:t> </a:t>
            </a:r>
          </a:p>
        </p:txBody>
      </p:sp>
    </p:spTree>
    <p:extLst>
      <p:ext uri="{BB962C8B-B14F-4D97-AF65-F5344CB8AC3E}">
        <p14:creationId xmlns:p14="http://schemas.microsoft.com/office/powerpoint/2010/main" val="148660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Native</a:t>
            </a:r>
          </a:p>
        </p:txBody>
      </p:sp>
      <p:sp>
        <p:nvSpPr>
          <p:cNvPr id="3" name="Content Placeholder 2"/>
          <p:cNvSpPr>
            <a:spLocks noGrp="1"/>
          </p:cNvSpPr>
          <p:nvPr>
            <p:ph idx="1"/>
          </p:nvPr>
        </p:nvSpPr>
        <p:spPr>
          <a:xfrm>
            <a:off x="441739" y="854765"/>
            <a:ext cx="8205304" cy="3739857"/>
          </a:xfrm>
        </p:spPr>
        <p:txBody>
          <a:bodyPr>
            <a:normAutofit/>
          </a:bodyPr>
          <a:lstStyle/>
          <a:p>
            <a:r>
              <a:rPr lang="en-US" dirty="0">
                <a:solidFill>
                  <a:schemeClr val="tx1">
                    <a:lumMod val="65000"/>
                    <a:lumOff val="35000"/>
                  </a:schemeClr>
                </a:solidFill>
              </a:rPr>
              <a:t>Cloud Native Computing Foundation (CNCF)</a:t>
            </a:r>
          </a:p>
          <a:p>
            <a:pPr lvl="1"/>
            <a:r>
              <a:rPr lang="en-US" dirty="0">
                <a:solidFill>
                  <a:schemeClr val="tx1">
                    <a:lumMod val="65000"/>
                    <a:lumOff val="35000"/>
                  </a:schemeClr>
                </a:solidFill>
              </a:rPr>
              <a:t>An open source software foundation dedicated to making cloud native computing universal and sustainable</a:t>
            </a:r>
          </a:p>
          <a:p>
            <a:r>
              <a:rPr lang="en-US" dirty="0">
                <a:solidFill>
                  <a:schemeClr val="tx1">
                    <a:lumMod val="65000"/>
                    <a:lumOff val="35000"/>
                  </a:schemeClr>
                </a:solidFill>
              </a:rPr>
              <a:t>Microservices oriented</a:t>
            </a:r>
          </a:p>
          <a:p>
            <a:r>
              <a:rPr lang="en-US" dirty="0">
                <a:solidFill>
                  <a:schemeClr val="tx1">
                    <a:lumMod val="65000"/>
                    <a:lumOff val="35000"/>
                  </a:schemeClr>
                </a:solidFill>
              </a:rPr>
              <a:t>Containerized</a:t>
            </a:r>
          </a:p>
          <a:p>
            <a:r>
              <a:rPr lang="en-US" dirty="0">
                <a:solidFill>
                  <a:schemeClr val="tx1">
                    <a:lumMod val="65000"/>
                    <a:lumOff val="35000"/>
                  </a:schemeClr>
                </a:solidFill>
              </a:rPr>
              <a:t>Dynamically orchestrated</a:t>
            </a:r>
          </a:p>
        </p:txBody>
      </p:sp>
    </p:spTree>
    <p:extLst>
      <p:ext uri="{BB962C8B-B14F-4D97-AF65-F5344CB8AC3E}">
        <p14:creationId xmlns:p14="http://schemas.microsoft.com/office/powerpoint/2010/main" val="702953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495" y="1940355"/>
            <a:ext cx="8205304" cy="3203145"/>
          </a:xfrm>
        </p:spPr>
        <p:txBody>
          <a:bodyPr>
            <a:normAutofit/>
          </a:bodyPr>
          <a:lstStyle/>
          <a:p>
            <a:pPr marL="0" indent="0" algn="ctr">
              <a:buNone/>
            </a:pPr>
            <a:r>
              <a:rPr lang="en-US" sz="5400" dirty="0" err="1">
                <a:solidFill>
                  <a:schemeClr val="tx1">
                    <a:lumMod val="65000"/>
                    <a:lumOff val="35000"/>
                  </a:schemeClr>
                </a:solidFill>
              </a:rPr>
              <a:t>Microservices</a:t>
            </a:r>
            <a:r>
              <a:rPr lang="en-US" sz="5400" dirty="0">
                <a:solidFill>
                  <a:schemeClr val="tx1">
                    <a:lumMod val="65000"/>
                    <a:lumOff val="35000"/>
                  </a:schemeClr>
                </a:solidFill>
              </a:rPr>
              <a:t> oriented</a:t>
            </a:r>
            <a:endParaRPr lang="en-US" sz="5400" dirty="0"/>
          </a:p>
        </p:txBody>
      </p:sp>
    </p:spTree>
    <p:extLst>
      <p:ext uri="{BB962C8B-B14F-4D97-AF65-F5344CB8AC3E}">
        <p14:creationId xmlns:p14="http://schemas.microsoft.com/office/powerpoint/2010/main" val="37499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8534DB-202F-324F-99F2-9B2CEBD81EDB}"/>
              </a:ext>
            </a:extLst>
          </p:cNvPr>
          <p:cNvSpPr>
            <a:spLocks noGrp="1"/>
          </p:cNvSpPr>
          <p:nvPr>
            <p:ph type="title"/>
          </p:nvPr>
        </p:nvSpPr>
        <p:spPr/>
        <p:txBody>
          <a:bodyPr/>
          <a:lstStyle/>
          <a:p>
            <a:r>
              <a:rPr lang="en-US" dirty="0" err="1"/>
              <a:t>Microservice</a:t>
            </a:r>
            <a:endParaRPr lang="en-US" dirty="0"/>
          </a:p>
        </p:txBody>
      </p:sp>
      <p:sp>
        <p:nvSpPr>
          <p:cNvPr id="3" name="Content Placeholder 2">
            <a:extLst>
              <a:ext uri="{FF2B5EF4-FFF2-40B4-BE49-F238E27FC236}">
                <a16:creationId xmlns:a16="http://schemas.microsoft.com/office/drawing/2014/main" xmlns="" id="{12A71B82-AE3A-5245-A2CA-15FDB617953B}"/>
              </a:ext>
            </a:extLst>
          </p:cNvPr>
          <p:cNvSpPr>
            <a:spLocks noGrp="1"/>
          </p:cNvSpPr>
          <p:nvPr>
            <p:ph idx="1"/>
          </p:nvPr>
        </p:nvSpPr>
        <p:spPr>
          <a:xfrm>
            <a:off x="421860" y="767004"/>
            <a:ext cx="8284817" cy="4082085"/>
          </a:xfrm>
        </p:spPr>
        <p:txBody>
          <a:bodyPr>
            <a:normAutofit fontScale="92500"/>
          </a:bodyPr>
          <a:lstStyle/>
          <a:p>
            <a:r>
              <a:rPr lang="en-US" dirty="0"/>
              <a:t>Small software piece</a:t>
            </a:r>
          </a:p>
          <a:p>
            <a:r>
              <a:rPr lang="en-US" dirty="0"/>
              <a:t>Messaging enabled – communicate with messages</a:t>
            </a:r>
          </a:p>
          <a:p>
            <a:r>
              <a:rPr lang="en-US" dirty="0"/>
              <a:t>Decentralized</a:t>
            </a:r>
          </a:p>
          <a:p>
            <a:pPr lvl="1"/>
            <a:r>
              <a:rPr lang="en-US" dirty="0"/>
              <a:t>Autonomously developed</a:t>
            </a:r>
          </a:p>
          <a:p>
            <a:pPr lvl="1"/>
            <a:r>
              <a:rPr lang="en-US" dirty="0"/>
              <a:t>Independently deployable</a:t>
            </a:r>
          </a:p>
          <a:p>
            <a:pPr lvl="1"/>
            <a:r>
              <a:rPr lang="en-US" dirty="0"/>
              <a:t>Can change independently of each service</a:t>
            </a:r>
          </a:p>
          <a:p>
            <a:pPr lvl="1"/>
            <a:r>
              <a:rPr lang="en-US" dirty="0"/>
              <a:t>Scale individually by load</a:t>
            </a:r>
          </a:p>
          <a:p>
            <a:r>
              <a:rPr lang="en-US" dirty="0"/>
              <a:t>Built and released with automated processes</a:t>
            </a:r>
          </a:p>
          <a:p>
            <a:r>
              <a:rPr lang="en-US" dirty="0"/>
              <a:t>More complex architecture </a:t>
            </a:r>
          </a:p>
        </p:txBody>
      </p:sp>
    </p:spTree>
    <p:extLst>
      <p:ext uri="{BB962C8B-B14F-4D97-AF65-F5344CB8AC3E}">
        <p14:creationId xmlns:p14="http://schemas.microsoft.com/office/powerpoint/2010/main" val="639699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81D283-3C69-5B4C-8267-FFAD899C8949}"/>
              </a:ext>
            </a:extLst>
          </p:cNvPr>
          <p:cNvSpPr>
            <a:spLocks noGrp="1"/>
          </p:cNvSpPr>
          <p:nvPr>
            <p:ph type="title"/>
          </p:nvPr>
        </p:nvSpPr>
        <p:spPr/>
        <p:txBody>
          <a:bodyPr/>
          <a:lstStyle/>
          <a:p>
            <a:r>
              <a:rPr lang="en-US" dirty="0"/>
              <a:t>Serverless </a:t>
            </a:r>
          </a:p>
        </p:txBody>
      </p:sp>
      <p:sp>
        <p:nvSpPr>
          <p:cNvPr id="3" name="Content Placeholder 2">
            <a:extLst>
              <a:ext uri="{FF2B5EF4-FFF2-40B4-BE49-F238E27FC236}">
                <a16:creationId xmlns:a16="http://schemas.microsoft.com/office/drawing/2014/main" xmlns="" id="{C6437AA0-C193-6449-B4DF-0B23BC978629}"/>
              </a:ext>
            </a:extLst>
          </p:cNvPr>
          <p:cNvSpPr>
            <a:spLocks noGrp="1"/>
          </p:cNvSpPr>
          <p:nvPr>
            <p:ph idx="1"/>
          </p:nvPr>
        </p:nvSpPr>
        <p:spPr>
          <a:xfrm>
            <a:off x="336789" y="972187"/>
            <a:ext cx="8310254" cy="3491280"/>
          </a:xfrm>
        </p:spPr>
        <p:txBody>
          <a:bodyPr>
            <a:normAutofit/>
          </a:bodyPr>
          <a:lstStyle/>
          <a:p>
            <a:pPr marL="0" indent="0" algn="ctr">
              <a:buNone/>
            </a:pPr>
            <a:r>
              <a:rPr lang="en-US" dirty="0"/>
              <a:t>Does not mean “There are no servers at all”.</a:t>
            </a:r>
          </a:p>
          <a:p>
            <a:pPr marL="0" indent="0" algn="ctr">
              <a:buNone/>
            </a:pPr>
            <a:endParaRPr lang="en-US" dirty="0"/>
          </a:p>
          <a:p>
            <a:pPr marL="0" indent="0" algn="ctr">
              <a:buNone/>
            </a:pPr>
            <a:r>
              <a:rPr lang="en-US" dirty="0"/>
              <a:t>Does mean “Use fully managed services”.	</a:t>
            </a:r>
          </a:p>
          <a:p>
            <a:pPr marL="0" indent="0">
              <a:buNone/>
            </a:pPr>
            <a:endParaRPr lang="en-US" dirty="0"/>
          </a:p>
          <a:p>
            <a:pPr marL="0" indent="0" algn="ctr">
              <a:buNone/>
            </a:pPr>
            <a:r>
              <a:rPr lang="en-US" dirty="0"/>
              <a:t>Focus on application development, </a:t>
            </a:r>
          </a:p>
          <a:p>
            <a:pPr marL="0" indent="0" algn="ctr">
              <a:buNone/>
            </a:pPr>
            <a:r>
              <a:rPr lang="en-US" dirty="0"/>
              <a:t>not server maintenance</a:t>
            </a:r>
          </a:p>
        </p:txBody>
      </p:sp>
    </p:spTree>
    <p:extLst>
      <p:ext uri="{BB962C8B-B14F-4D97-AF65-F5344CB8AC3E}">
        <p14:creationId xmlns:p14="http://schemas.microsoft.com/office/powerpoint/2010/main" val="286565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Development and Deployment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37" y="972186"/>
            <a:ext cx="1121340" cy="1090723"/>
          </a:xfrm>
          <a:prstGeom prst="rect">
            <a:avLst/>
          </a:prstGeom>
        </p:spPr>
      </p:pic>
      <p:cxnSp>
        <p:nvCxnSpPr>
          <p:cNvPr id="7" name="Straight Arrow Connector 6"/>
          <p:cNvCxnSpPr/>
          <p:nvPr/>
        </p:nvCxnSpPr>
        <p:spPr>
          <a:xfrm flipV="1">
            <a:off x="1651714" y="1517547"/>
            <a:ext cx="102594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063" y="927652"/>
            <a:ext cx="702635" cy="936847"/>
          </a:xfrm>
          <a:prstGeom prst="rect">
            <a:avLst/>
          </a:prstGeom>
        </p:spPr>
      </p:pic>
      <p:sp>
        <p:nvSpPr>
          <p:cNvPr id="10" name="TextBox 9"/>
          <p:cNvSpPr txBox="1"/>
          <p:nvPr/>
        </p:nvSpPr>
        <p:spPr>
          <a:xfrm>
            <a:off x="2677662" y="1843974"/>
            <a:ext cx="1184940" cy="369332"/>
          </a:xfrm>
          <a:prstGeom prst="rect">
            <a:avLst/>
          </a:prstGeom>
          <a:noFill/>
        </p:spPr>
        <p:txBody>
          <a:bodyPr wrap="none" rtlCol="0">
            <a:spAutoFit/>
          </a:bodyPr>
          <a:lstStyle/>
          <a:p>
            <a:r>
              <a:rPr lang="en-US" dirty="0"/>
              <a:t>Configure</a:t>
            </a:r>
          </a:p>
        </p:txBody>
      </p:sp>
      <p:cxnSp>
        <p:nvCxnSpPr>
          <p:cNvPr id="11" name="Straight Arrow Connector 10"/>
          <p:cNvCxnSpPr/>
          <p:nvPr/>
        </p:nvCxnSpPr>
        <p:spPr>
          <a:xfrm flipV="1">
            <a:off x="3858160" y="1473756"/>
            <a:ext cx="1089554"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527" y="918648"/>
            <a:ext cx="901317" cy="901317"/>
          </a:xfrm>
          <a:prstGeom prst="rect">
            <a:avLst/>
          </a:prstGeom>
        </p:spPr>
      </p:pic>
      <p:sp>
        <p:nvSpPr>
          <p:cNvPr id="14" name="TextBox 13"/>
          <p:cNvSpPr txBox="1"/>
          <p:nvPr/>
        </p:nvSpPr>
        <p:spPr>
          <a:xfrm>
            <a:off x="7495715" y="1819965"/>
            <a:ext cx="1313180" cy="369332"/>
          </a:xfrm>
          <a:prstGeom prst="rect">
            <a:avLst/>
          </a:prstGeom>
          <a:noFill/>
        </p:spPr>
        <p:txBody>
          <a:bodyPr wrap="none" rtlCol="0">
            <a:spAutoFit/>
          </a:bodyPr>
          <a:lstStyle/>
          <a:p>
            <a:r>
              <a:rPr lang="en-US" dirty="0"/>
              <a:t>Application</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8374" y="3037076"/>
            <a:ext cx="901317" cy="901317"/>
          </a:xfrm>
          <a:prstGeom prst="rect">
            <a:avLst/>
          </a:prstGeom>
        </p:spPr>
      </p:pic>
      <p:sp>
        <p:nvSpPr>
          <p:cNvPr id="16" name="TextBox 15"/>
          <p:cNvSpPr txBox="1"/>
          <p:nvPr/>
        </p:nvSpPr>
        <p:spPr>
          <a:xfrm>
            <a:off x="7556562" y="3938393"/>
            <a:ext cx="1313180" cy="369332"/>
          </a:xfrm>
          <a:prstGeom prst="rect">
            <a:avLst/>
          </a:prstGeom>
          <a:noFill/>
        </p:spPr>
        <p:txBody>
          <a:bodyPr wrap="none" rtlCol="0">
            <a:spAutoFit/>
          </a:bodyPr>
          <a:lstStyle/>
          <a:p>
            <a:r>
              <a:rPr lang="en-US" dirty="0"/>
              <a:t>Application</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38" y="2605900"/>
            <a:ext cx="659546" cy="641538"/>
          </a:xfrm>
          <a:prstGeom prst="rect">
            <a:avLst/>
          </a:prstGeom>
        </p:spPr>
      </p:pic>
      <p:cxnSp>
        <p:nvCxnSpPr>
          <p:cNvPr id="19" name="Straight Connector 18"/>
          <p:cNvCxnSpPr/>
          <p:nvPr/>
        </p:nvCxnSpPr>
        <p:spPr>
          <a:xfrm flipV="1">
            <a:off x="482568" y="2386966"/>
            <a:ext cx="8319077" cy="21265"/>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xmlns="" id="{24CACB26-61DF-1D47-AA5A-8D8CA29A071D}"/>
              </a:ext>
            </a:extLst>
          </p:cNvPr>
          <p:cNvCxnSpPr/>
          <p:nvPr/>
        </p:nvCxnSpPr>
        <p:spPr>
          <a:xfrm flipV="1">
            <a:off x="6351604" y="1473756"/>
            <a:ext cx="1089554"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xmlns="" id="{4657BBE9-41D8-904B-B0E0-F4333E327741}"/>
              </a:ext>
            </a:extLst>
          </p:cNvPr>
          <p:cNvCxnSpPr/>
          <p:nvPr/>
        </p:nvCxnSpPr>
        <p:spPr>
          <a:xfrm flipV="1">
            <a:off x="6452581" y="3604076"/>
            <a:ext cx="1089554"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1" name="Picture 20">
            <a:extLst>
              <a:ext uri="{FF2B5EF4-FFF2-40B4-BE49-F238E27FC236}">
                <a16:creationId xmlns:a16="http://schemas.microsoft.com/office/drawing/2014/main" xmlns="" id="{6A043EBF-FF91-6143-8A51-9A3F60717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38" y="3296855"/>
            <a:ext cx="659546" cy="641538"/>
          </a:xfrm>
          <a:prstGeom prst="rect">
            <a:avLst/>
          </a:prstGeom>
        </p:spPr>
      </p:pic>
      <p:pic>
        <p:nvPicPr>
          <p:cNvPr id="22" name="Picture 21">
            <a:extLst>
              <a:ext uri="{FF2B5EF4-FFF2-40B4-BE49-F238E27FC236}">
                <a16:creationId xmlns:a16="http://schemas.microsoft.com/office/drawing/2014/main" xmlns="" id="{23EECA1E-E905-914F-A7AC-683887AC4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38" y="3987810"/>
            <a:ext cx="659546" cy="641538"/>
          </a:xfrm>
          <a:prstGeom prst="rect">
            <a:avLst/>
          </a:prstGeom>
        </p:spPr>
      </p:pic>
      <p:pic>
        <p:nvPicPr>
          <p:cNvPr id="4" name="Picture 3">
            <a:extLst>
              <a:ext uri="{FF2B5EF4-FFF2-40B4-BE49-F238E27FC236}">
                <a16:creationId xmlns:a16="http://schemas.microsoft.com/office/drawing/2014/main" xmlns="" id="{3F52DAB8-6C0F-EE48-9DF5-FDC79B3108B4}"/>
              </a:ext>
            </a:extLst>
          </p:cNvPr>
          <p:cNvPicPr>
            <a:picLocks noChangeAspect="1"/>
          </p:cNvPicPr>
          <p:nvPr/>
        </p:nvPicPr>
        <p:blipFill>
          <a:blip r:embed="rId6"/>
          <a:stretch>
            <a:fillRect/>
          </a:stretch>
        </p:blipFill>
        <p:spPr>
          <a:xfrm>
            <a:off x="5181105" y="986475"/>
            <a:ext cx="926096" cy="926096"/>
          </a:xfrm>
          <a:prstGeom prst="rect">
            <a:avLst/>
          </a:prstGeom>
        </p:spPr>
      </p:pic>
      <p:cxnSp>
        <p:nvCxnSpPr>
          <p:cNvPr id="23" name="Straight Arrow Connector 22">
            <a:extLst>
              <a:ext uri="{FF2B5EF4-FFF2-40B4-BE49-F238E27FC236}">
                <a16:creationId xmlns:a16="http://schemas.microsoft.com/office/drawing/2014/main" xmlns="" id="{4E2BB331-D3EE-2F47-8BEE-EF5009FB076E}"/>
              </a:ext>
            </a:extLst>
          </p:cNvPr>
          <p:cNvCxnSpPr/>
          <p:nvPr/>
        </p:nvCxnSpPr>
        <p:spPr>
          <a:xfrm flipV="1">
            <a:off x="1619650" y="2921590"/>
            <a:ext cx="102594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xmlns="" id="{A0EAAEAE-1433-C541-A1DB-3656E709ED7F}"/>
              </a:ext>
            </a:extLst>
          </p:cNvPr>
          <p:cNvCxnSpPr/>
          <p:nvPr/>
        </p:nvCxnSpPr>
        <p:spPr>
          <a:xfrm flipV="1">
            <a:off x="1661418" y="3617624"/>
            <a:ext cx="102594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xmlns="" id="{BFB981E6-0785-7C45-A414-405272B39011}"/>
              </a:ext>
            </a:extLst>
          </p:cNvPr>
          <p:cNvCxnSpPr/>
          <p:nvPr/>
        </p:nvCxnSpPr>
        <p:spPr>
          <a:xfrm flipV="1">
            <a:off x="1651714" y="4307724"/>
            <a:ext cx="102594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xmlns="" id="{6B650341-2292-1548-94BB-C57D7BC634BA}"/>
              </a:ext>
            </a:extLst>
          </p:cNvPr>
          <p:cNvCxnSpPr/>
          <p:nvPr/>
        </p:nvCxnSpPr>
        <p:spPr>
          <a:xfrm flipV="1">
            <a:off x="3979616" y="2882191"/>
            <a:ext cx="102594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xmlns="" id="{702DF6C1-2268-E744-8A36-BACEA954E0AB}"/>
              </a:ext>
            </a:extLst>
          </p:cNvPr>
          <p:cNvCxnSpPr/>
          <p:nvPr/>
        </p:nvCxnSpPr>
        <p:spPr>
          <a:xfrm flipV="1">
            <a:off x="3948325" y="3617624"/>
            <a:ext cx="102594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xmlns="" id="{17593EB1-EADE-CA4F-A38C-092E08076276}"/>
              </a:ext>
            </a:extLst>
          </p:cNvPr>
          <p:cNvCxnSpPr/>
          <p:nvPr/>
        </p:nvCxnSpPr>
        <p:spPr>
          <a:xfrm flipV="1">
            <a:off x="3973039" y="4307725"/>
            <a:ext cx="1025948"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xmlns="" id="{9C8B4546-AE14-E341-A6CD-73F0F4FCABF5}"/>
              </a:ext>
            </a:extLst>
          </p:cNvPr>
          <p:cNvCxnSpPr>
            <a:cxnSpLocks/>
          </p:cNvCxnSpPr>
          <p:nvPr/>
        </p:nvCxnSpPr>
        <p:spPr>
          <a:xfrm>
            <a:off x="6527058" y="2882191"/>
            <a:ext cx="1015077" cy="4462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xmlns="" id="{A1C5732E-2B38-704C-9378-E2B57B0DB655}"/>
              </a:ext>
            </a:extLst>
          </p:cNvPr>
          <p:cNvCxnSpPr>
            <a:cxnSpLocks/>
          </p:cNvCxnSpPr>
          <p:nvPr/>
        </p:nvCxnSpPr>
        <p:spPr>
          <a:xfrm flipV="1">
            <a:off x="6467443" y="3823011"/>
            <a:ext cx="1089119" cy="4358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2" name="Picture 31">
            <a:extLst>
              <a:ext uri="{FF2B5EF4-FFF2-40B4-BE49-F238E27FC236}">
                <a16:creationId xmlns:a16="http://schemas.microsoft.com/office/drawing/2014/main" xmlns="" id="{F2848093-A4AA-1F49-BC23-58BA6C40D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128" y="2619768"/>
            <a:ext cx="427404" cy="569873"/>
          </a:xfrm>
          <a:prstGeom prst="rect">
            <a:avLst/>
          </a:prstGeom>
        </p:spPr>
      </p:pic>
      <p:pic>
        <p:nvPicPr>
          <p:cNvPr id="33" name="Picture 32">
            <a:extLst>
              <a:ext uri="{FF2B5EF4-FFF2-40B4-BE49-F238E27FC236}">
                <a16:creationId xmlns:a16="http://schemas.microsoft.com/office/drawing/2014/main" xmlns="" id="{D9DB1DA3-FE66-CF4E-8159-71E7E4389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159" y="3335810"/>
            <a:ext cx="425373" cy="567165"/>
          </a:xfrm>
          <a:prstGeom prst="rect">
            <a:avLst/>
          </a:prstGeom>
        </p:spPr>
      </p:pic>
      <p:pic>
        <p:nvPicPr>
          <p:cNvPr id="34" name="Picture 33">
            <a:extLst>
              <a:ext uri="{FF2B5EF4-FFF2-40B4-BE49-F238E27FC236}">
                <a16:creationId xmlns:a16="http://schemas.microsoft.com/office/drawing/2014/main" xmlns="" id="{4C82FD91-0116-A84D-A0B5-6AB995316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128" y="4015485"/>
            <a:ext cx="438359" cy="584480"/>
          </a:xfrm>
          <a:prstGeom prst="rect">
            <a:avLst/>
          </a:prstGeom>
        </p:spPr>
      </p:pic>
      <p:sp>
        <p:nvSpPr>
          <p:cNvPr id="35" name="TextBox 34">
            <a:extLst>
              <a:ext uri="{FF2B5EF4-FFF2-40B4-BE49-F238E27FC236}">
                <a16:creationId xmlns:a16="http://schemas.microsoft.com/office/drawing/2014/main" xmlns="" id="{7CFAC082-1122-1C4F-8761-E34FFEA87B12}"/>
              </a:ext>
            </a:extLst>
          </p:cNvPr>
          <p:cNvSpPr txBox="1"/>
          <p:nvPr/>
        </p:nvSpPr>
        <p:spPr>
          <a:xfrm>
            <a:off x="5205571" y="1867296"/>
            <a:ext cx="877163" cy="369332"/>
          </a:xfrm>
          <a:prstGeom prst="rect">
            <a:avLst/>
          </a:prstGeom>
          <a:noFill/>
        </p:spPr>
        <p:txBody>
          <a:bodyPr wrap="none" rtlCol="0">
            <a:spAutoFit/>
          </a:bodyPr>
          <a:lstStyle/>
          <a:p>
            <a:r>
              <a:rPr lang="en-US" dirty="0"/>
              <a:t>Stacks</a:t>
            </a:r>
          </a:p>
        </p:txBody>
      </p:sp>
      <p:pic>
        <p:nvPicPr>
          <p:cNvPr id="40" name="Picture 39">
            <a:extLst>
              <a:ext uri="{FF2B5EF4-FFF2-40B4-BE49-F238E27FC236}">
                <a16:creationId xmlns:a16="http://schemas.microsoft.com/office/drawing/2014/main" xmlns="" id="{12A50AEE-EC4D-764D-9BDC-30120B2AD5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0677" y="2581891"/>
            <a:ext cx="456667" cy="639333"/>
          </a:xfrm>
          <a:prstGeom prst="rect">
            <a:avLst/>
          </a:prstGeom>
        </p:spPr>
      </p:pic>
      <p:sp>
        <p:nvSpPr>
          <p:cNvPr id="41" name="TextBox 40">
            <a:extLst>
              <a:ext uri="{FF2B5EF4-FFF2-40B4-BE49-F238E27FC236}">
                <a16:creationId xmlns:a16="http://schemas.microsoft.com/office/drawing/2014/main" xmlns="" id="{6BA9D3B3-17D3-D647-9280-89DEBF6D92B0}"/>
              </a:ext>
            </a:extLst>
          </p:cNvPr>
          <p:cNvSpPr txBox="1"/>
          <p:nvPr/>
        </p:nvSpPr>
        <p:spPr>
          <a:xfrm>
            <a:off x="5712459" y="2747511"/>
            <a:ext cx="789484" cy="174079"/>
          </a:xfrm>
          <a:prstGeom prst="rect">
            <a:avLst/>
          </a:prstGeom>
          <a:noFill/>
        </p:spPr>
        <p:txBody>
          <a:bodyPr wrap="square" lIns="0" tIns="0" rIns="0" bIns="0" rtlCol="0" anchor="t">
            <a:noAutofit/>
          </a:bodyPr>
          <a:lstStyle/>
          <a:p>
            <a:pPr algn="ctr"/>
            <a:r>
              <a:rPr lang="en-US" sz="1000" b="1" dirty="0"/>
              <a:t>AWS Elastic Beanstalk</a:t>
            </a:r>
          </a:p>
        </p:txBody>
      </p:sp>
      <p:pic>
        <p:nvPicPr>
          <p:cNvPr id="43" name="Picture 42">
            <a:extLst>
              <a:ext uri="{FF2B5EF4-FFF2-40B4-BE49-F238E27FC236}">
                <a16:creationId xmlns:a16="http://schemas.microsoft.com/office/drawing/2014/main" xmlns="" id="{3744D78E-2F4D-1441-8CF2-6B8C05013D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6817" y="3367623"/>
            <a:ext cx="475642" cy="570770"/>
          </a:xfrm>
          <a:prstGeom prst="rect">
            <a:avLst/>
          </a:prstGeom>
        </p:spPr>
      </p:pic>
      <p:sp>
        <p:nvSpPr>
          <p:cNvPr id="44" name="TextBox 43">
            <a:extLst>
              <a:ext uri="{FF2B5EF4-FFF2-40B4-BE49-F238E27FC236}">
                <a16:creationId xmlns:a16="http://schemas.microsoft.com/office/drawing/2014/main" xmlns="" id="{3B6918D1-3C9A-244E-9A25-8BDC17ABFD24}"/>
              </a:ext>
            </a:extLst>
          </p:cNvPr>
          <p:cNvSpPr txBox="1"/>
          <p:nvPr/>
        </p:nvSpPr>
        <p:spPr>
          <a:xfrm>
            <a:off x="5656173" y="3478922"/>
            <a:ext cx="825006" cy="155632"/>
          </a:xfrm>
          <a:prstGeom prst="rect">
            <a:avLst/>
          </a:prstGeom>
          <a:noFill/>
        </p:spPr>
        <p:txBody>
          <a:bodyPr wrap="square" lIns="0" tIns="0" rIns="0" bIns="0" rtlCol="0" anchor="t">
            <a:noAutofit/>
          </a:bodyPr>
          <a:lstStyle/>
          <a:p>
            <a:pPr algn="ctr"/>
            <a:r>
              <a:rPr lang="en-US" sz="1000" b="1" dirty="0"/>
              <a:t>AWS</a:t>
            </a:r>
          </a:p>
          <a:p>
            <a:pPr algn="ctr"/>
            <a:r>
              <a:rPr lang="en-US" sz="1000" b="1" dirty="0"/>
              <a:t>Lambda</a:t>
            </a:r>
          </a:p>
        </p:txBody>
      </p:sp>
      <p:pic>
        <p:nvPicPr>
          <p:cNvPr id="45" name="Picture 44">
            <a:extLst>
              <a:ext uri="{FF2B5EF4-FFF2-40B4-BE49-F238E27FC236}">
                <a16:creationId xmlns:a16="http://schemas.microsoft.com/office/drawing/2014/main" xmlns="" id="{4C7734E4-CF29-1243-B1DE-BDD23B9F3B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28279" y="4049692"/>
            <a:ext cx="484180" cy="581017"/>
          </a:xfrm>
          <a:prstGeom prst="rect">
            <a:avLst/>
          </a:prstGeom>
        </p:spPr>
      </p:pic>
      <p:sp>
        <p:nvSpPr>
          <p:cNvPr id="46" name="TextBox 45">
            <a:extLst>
              <a:ext uri="{FF2B5EF4-FFF2-40B4-BE49-F238E27FC236}">
                <a16:creationId xmlns:a16="http://schemas.microsoft.com/office/drawing/2014/main" xmlns="" id="{59BEF343-8D13-0E46-A966-B10C8C07CEF9}"/>
              </a:ext>
            </a:extLst>
          </p:cNvPr>
          <p:cNvSpPr txBox="1"/>
          <p:nvPr/>
        </p:nvSpPr>
        <p:spPr>
          <a:xfrm>
            <a:off x="5720225" y="4122373"/>
            <a:ext cx="739451" cy="139025"/>
          </a:xfrm>
          <a:prstGeom prst="rect">
            <a:avLst/>
          </a:prstGeom>
          <a:noFill/>
        </p:spPr>
        <p:txBody>
          <a:bodyPr wrap="square" lIns="0" tIns="0" rIns="0" bIns="0" rtlCol="0" anchor="t">
            <a:noAutofit/>
          </a:bodyPr>
          <a:lstStyle/>
          <a:p>
            <a:pPr algn="ctr"/>
            <a:r>
              <a:rPr lang="en-US" sz="1000" b="1" dirty="0"/>
              <a:t>Amazon API Gateway</a:t>
            </a:r>
            <a:endParaRPr lang="en-US" b="1" dirty="0"/>
          </a:p>
        </p:txBody>
      </p:sp>
    </p:spTree>
    <p:extLst>
      <p:ext uri="{BB962C8B-B14F-4D97-AF65-F5344CB8AC3E}">
        <p14:creationId xmlns:p14="http://schemas.microsoft.com/office/powerpoint/2010/main" val="85391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495" y="1940355"/>
            <a:ext cx="8205304" cy="3203145"/>
          </a:xfrm>
        </p:spPr>
        <p:txBody>
          <a:bodyPr>
            <a:normAutofit/>
          </a:bodyPr>
          <a:lstStyle/>
          <a:p>
            <a:pPr marL="0" indent="0" algn="ctr">
              <a:buNone/>
            </a:pPr>
            <a:r>
              <a:rPr lang="en-US" sz="5400" dirty="0">
                <a:solidFill>
                  <a:schemeClr val="tx1">
                    <a:lumMod val="65000"/>
                    <a:lumOff val="35000"/>
                  </a:schemeClr>
                </a:solidFill>
              </a:rPr>
              <a:t>Containerized</a:t>
            </a:r>
            <a:endParaRPr lang="en-US" sz="5400" dirty="0"/>
          </a:p>
        </p:txBody>
      </p:sp>
    </p:spTree>
    <p:extLst>
      <p:ext uri="{BB962C8B-B14F-4D97-AF65-F5344CB8AC3E}">
        <p14:creationId xmlns:p14="http://schemas.microsoft.com/office/powerpoint/2010/main" val="51343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87702-BF62-6C45-996F-B9686C0E6BDB}"/>
              </a:ext>
            </a:extLst>
          </p:cNvPr>
          <p:cNvSpPr>
            <a:spLocks noGrp="1"/>
          </p:cNvSpPr>
          <p:nvPr>
            <p:ph type="title"/>
          </p:nvPr>
        </p:nvSpPr>
        <p:spPr/>
        <p:txBody>
          <a:bodyPr/>
          <a:lstStyle/>
          <a:p>
            <a:r>
              <a:rPr lang="en-US" dirty="0"/>
              <a:t>Containerization</a:t>
            </a:r>
          </a:p>
        </p:txBody>
      </p:sp>
      <p:sp>
        <p:nvSpPr>
          <p:cNvPr id="3" name="Content Placeholder 2">
            <a:extLst>
              <a:ext uri="{FF2B5EF4-FFF2-40B4-BE49-F238E27FC236}">
                <a16:creationId xmlns:a16="http://schemas.microsoft.com/office/drawing/2014/main" xmlns="" id="{0EE81A38-911D-C84E-879D-0A6A676366B7}"/>
              </a:ext>
            </a:extLst>
          </p:cNvPr>
          <p:cNvSpPr>
            <a:spLocks noGrp="1"/>
          </p:cNvSpPr>
          <p:nvPr>
            <p:ph idx="1"/>
          </p:nvPr>
        </p:nvSpPr>
        <p:spPr/>
        <p:txBody>
          <a:bodyPr>
            <a:normAutofit fontScale="92500" lnSpcReduction="10000"/>
          </a:bodyPr>
          <a:lstStyle/>
          <a:p>
            <a:r>
              <a:rPr lang="en-US" dirty="0"/>
              <a:t>BaaS (Backend as a Service), CaaS (Container as a Service), and </a:t>
            </a:r>
            <a:r>
              <a:rPr lang="en-US" dirty="0" err="1"/>
              <a:t>FaaS</a:t>
            </a:r>
            <a:r>
              <a:rPr lang="en-US" dirty="0"/>
              <a:t> (Function as a Service)</a:t>
            </a:r>
          </a:p>
          <a:p>
            <a:r>
              <a:rPr lang="en-US" dirty="0"/>
              <a:t>Best practice is each service in its own isolated environment, e.g., Docker container.</a:t>
            </a:r>
          </a:p>
          <a:p>
            <a:r>
              <a:rPr lang="en-US" dirty="0"/>
              <a:t>But a container can run multiple services, or an entire application.</a:t>
            </a:r>
          </a:p>
          <a:p>
            <a:r>
              <a:rPr lang="en-US" dirty="0"/>
              <a:t>Everything at Google runs in a container</a:t>
            </a:r>
          </a:p>
          <a:p>
            <a:pPr lvl="1"/>
            <a:r>
              <a:rPr lang="en-US" dirty="0"/>
              <a:t>4 Billion containers per week in 2018</a:t>
            </a:r>
          </a:p>
        </p:txBody>
      </p:sp>
    </p:spTree>
    <p:extLst>
      <p:ext uri="{BB962C8B-B14F-4D97-AF65-F5344CB8AC3E}">
        <p14:creationId xmlns:p14="http://schemas.microsoft.com/office/powerpoint/2010/main" val="158566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1739" y="972186"/>
            <a:ext cx="8205304" cy="3622436"/>
          </a:xfrm>
        </p:spPr>
        <p:txBody>
          <a:bodyPr>
            <a:normAutofit/>
          </a:bodyPr>
          <a:lstStyle/>
          <a:p>
            <a:r>
              <a:rPr lang="en-US" b="1" i="1" dirty="0"/>
              <a:t>Introduction</a:t>
            </a:r>
          </a:p>
          <a:p>
            <a:r>
              <a:rPr lang="en-US" dirty="0"/>
              <a:t>Monolithic vs. Cloud-native applications</a:t>
            </a:r>
          </a:p>
          <a:p>
            <a:r>
              <a:rPr lang="en-US" dirty="0"/>
              <a:t>Cloud-native approach </a:t>
            </a:r>
          </a:p>
          <a:p>
            <a:r>
              <a:rPr lang="en-US" dirty="0"/>
              <a:t>Data analytics architecture</a:t>
            </a:r>
          </a:p>
          <a:p>
            <a:r>
              <a:rPr lang="en-US" dirty="0"/>
              <a:t>Future work</a:t>
            </a:r>
          </a:p>
        </p:txBody>
      </p:sp>
    </p:spTree>
    <p:extLst>
      <p:ext uri="{BB962C8B-B14F-4D97-AF65-F5344CB8AC3E}">
        <p14:creationId xmlns:p14="http://schemas.microsoft.com/office/powerpoint/2010/main" val="2336544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495" y="1940355"/>
            <a:ext cx="8205304" cy="3203145"/>
          </a:xfrm>
        </p:spPr>
        <p:txBody>
          <a:bodyPr>
            <a:normAutofit/>
          </a:bodyPr>
          <a:lstStyle/>
          <a:p>
            <a:pPr marL="0" indent="0" algn="ctr">
              <a:buNone/>
            </a:pPr>
            <a:r>
              <a:rPr lang="en-US" sz="5400" dirty="0">
                <a:solidFill>
                  <a:schemeClr val="tx1">
                    <a:lumMod val="65000"/>
                    <a:lumOff val="35000"/>
                  </a:schemeClr>
                </a:solidFill>
              </a:rPr>
              <a:t>Dynamically orchestrated</a:t>
            </a:r>
            <a:endParaRPr lang="en-US" sz="5400" dirty="0"/>
          </a:p>
        </p:txBody>
      </p:sp>
    </p:spTree>
    <p:extLst>
      <p:ext uri="{BB962C8B-B14F-4D97-AF65-F5344CB8AC3E}">
        <p14:creationId xmlns:p14="http://schemas.microsoft.com/office/powerpoint/2010/main" val="102443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A0424-F32B-8445-A2FF-7CE7C8222C70}"/>
              </a:ext>
            </a:extLst>
          </p:cNvPr>
          <p:cNvSpPr>
            <a:spLocks noGrp="1"/>
          </p:cNvSpPr>
          <p:nvPr>
            <p:ph type="title"/>
          </p:nvPr>
        </p:nvSpPr>
        <p:spPr/>
        <p:txBody>
          <a:bodyPr/>
          <a:lstStyle/>
          <a:p>
            <a:r>
              <a:rPr lang="en-US" dirty="0"/>
              <a:t>Orchestration </a:t>
            </a:r>
          </a:p>
        </p:txBody>
      </p:sp>
      <p:sp>
        <p:nvSpPr>
          <p:cNvPr id="3" name="Content Placeholder 2">
            <a:extLst>
              <a:ext uri="{FF2B5EF4-FFF2-40B4-BE49-F238E27FC236}">
                <a16:creationId xmlns:a16="http://schemas.microsoft.com/office/drawing/2014/main" xmlns="" id="{6E480EAE-DB96-F242-8C66-86BEFC557EDB}"/>
              </a:ext>
            </a:extLst>
          </p:cNvPr>
          <p:cNvSpPr>
            <a:spLocks noGrp="1"/>
          </p:cNvSpPr>
          <p:nvPr>
            <p:ph idx="1"/>
          </p:nvPr>
        </p:nvSpPr>
        <p:spPr/>
        <p:txBody>
          <a:bodyPr/>
          <a:lstStyle/>
          <a:p>
            <a:r>
              <a:rPr lang="en-US" dirty="0"/>
              <a:t>Infrastructure as Code</a:t>
            </a:r>
          </a:p>
          <a:p>
            <a:r>
              <a:rPr lang="en-US" dirty="0"/>
              <a:t>Automatic deployment and operation</a:t>
            </a:r>
          </a:p>
          <a:p>
            <a:r>
              <a:rPr lang="en-US" dirty="0"/>
              <a:t>Optimize resource utilization dynamically</a:t>
            </a:r>
          </a:p>
          <a:p>
            <a:endParaRPr lang="en-US" dirty="0"/>
          </a:p>
          <a:p>
            <a:endParaRPr lang="en-US" dirty="0"/>
          </a:p>
        </p:txBody>
      </p:sp>
    </p:spTree>
    <p:extLst>
      <p:ext uri="{BB962C8B-B14F-4D97-AF65-F5344CB8AC3E}">
        <p14:creationId xmlns:p14="http://schemas.microsoft.com/office/powerpoint/2010/main" val="1566843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Analytics Pipeline</a:t>
            </a:r>
          </a:p>
        </p:txBody>
      </p:sp>
      <p:sp>
        <p:nvSpPr>
          <p:cNvPr id="4" name="Notched Right Arrow 3"/>
          <p:cNvSpPr/>
          <p:nvPr/>
        </p:nvSpPr>
        <p:spPr>
          <a:xfrm>
            <a:off x="148253" y="1704641"/>
            <a:ext cx="1887937" cy="1802129"/>
          </a:xfrm>
          <a:prstGeom prst="notched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Collect</a:t>
            </a:r>
          </a:p>
        </p:txBody>
      </p:sp>
      <p:sp>
        <p:nvSpPr>
          <p:cNvPr id="5" name="Notched Right Arrow 4"/>
          <p:cNvSpPr/>
          <p:nvPr/>
        </p:nvSpPr>
        <p:spPr>
          <a:xfrm>
            <a:off x="2385010" y="1704641"/>
            <a:ext cx="1943431" cy="1802129"/>
          </a:xfrm>
          <a:prstGeom prst="notched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Store</a:t>
            </a:r>
          </a:p>
        </p:txBody>
      </p:sp>
      <p:sp>
        <p:nvSpPr>
          <p:cNvPr id="6" name="Notched Right Arrow 5"/>
          <p:cNvSpPr/>
          <p:nvPr/>
        </p:nvSpPr>
        <p:spPr>
          <a:xfrm>
            <a:off x="4645036" y="1654468"/>
            <a:ext cx="2113983" cy="1852301"/>
          </a:xfrm>
          <a:prstGeom prst="notched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Process</a:t>
            </a:r>
          </a:p>
        </p:txBody>
      </p:sp>
      <p:sp>
        <p:nvSpPr>
          <p:cNvPr id="7" name="Notched Right Arrow 6"/>
          <p:cNvSpPr/>
          <p:nvPr/>
        </p:nvSpPr>
        <p:spPr>
          <a:xfrm>
            <a:off x="7018789" y="1654468"/>
            <a:ext cx="2021516" cy="1852301"/>
          </a:xfrm>
          <a:prstGeom prst="notched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Analyze &amp;</a:t>
            </a:r>
          </a:p>
          <a:p>
            <a:pPr algn="ctr"/>
            <a:r>
              <a:rPr lang="en-US" dirty="0"/>
              <a:t>Visualize</a:t>
            </a:r>
          </a:p>
        </p:txBody>
      </p:sp>
    </p:spTree>
    <p:extLst>
      <p:ext uri="{BB962C8B-B14F-4D97-AF65-F5344CB8AC3E}">
        <p14:creationId xmlns:p14="http://schemas.microsoft.com/office/powerpoint/2010/main" val="142143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Pattern and Best Practice</a:t>
            </a:r>
          </a:p>
        </p:txBody>
      </p:sp>
      <p:sp>
        <p:nvSpPr>
          <p:cNvPr id="3" name="Content Placeholder 2"/>
          <p:cNvSpPr>
            <a:spLocks noGrp="1"/>
          </p:cNvSpPr>
          <p:nvPr>
            <p:ph idx="1"/>
          </p:nvPr>
        </p:nvSpPr>
        <p:spPr>
          <a:xfrm>
            <a:off x="422885" y="830785"/>
            <a:ext cx="8205304" cy="3622436"/>
          </a:xfrm>
        </p:spPr>
        <p:txBody>
          <a:bodyPr/>
          <a:lstStyle/>
          <a:p>
            <a:r>
              <a:rPr lang="en-US" sz="2400" dirty="0"/>
              <a:t>The Twelve-Factor App (http://12factor.net)</a:t>
            </a:r>
          </a:p>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142665536"/>
              </p:ext>
            </p:extLst>
          </p:nvPr>
        </p:nvGraphicFramePr>
        <p:xfrm>
          <a:off x="504604" y="1505748"/>
          <a:ext cx="7604535" cy="3027924"/>
        </p:xfrm>
        <a:graphic>
          <a:graphicData uri="http://schemas.openxmlformats.org/drawingml/2006/table">
            <a:tbl>
              <a:tblPr firstRow="1" bandRow="1">
                <a:tableStyleId>{3B4B98B0-60AC-42C2-AFA5-B58CD77FA1E5}</a:tableStyleId>
              </a:tblPr>
              <a:tblGrid>
                <a:gridCol w="2534845">
                  <a:extLst>
                    <a:ext uri="{9D8B030D-6E8A-4147-A177-3AD203B41FA5}">
                      <a16:colId xmlns:a16="http://schemas.microsoft.com/office/drawing/2014/main" xmlns="" val="20000"/>
                    </a:ext>
                  </a:extLst>
                </a:gridCol>
                <a:gridCol w="2534845">
                  <a:extLst>
                    <a:ext uri="{9D8B030D-6E8A-4147-A177-3AD203B41FA5}">
                      <a16:colId xmlns:a16="http://schemas.microsoft.com/office/drawing/2014/main" xmlns="" val="20001"/>
                    </a:ext>
                  </a:extLst>
                </a:gridCol>
                <a:gridCol w="2534845">
                  <a:extLst>
                    <a:ext uri="{9D8B030D-6E8A-4147-A177-3AD203B41FA5}">
                      <a16:colId xmlns:a16="http://schemas.microsoft.com/office/drawing/2014/main" xmlns="" val="20002"/>
                    </a:ext>
                  </a:extLst>
                </a:gridCol>
              </a:tblGrid>
              <a:tr h="756981">
                <a:tc>
                  <a:txBody>
                    <a:bodyPr/>
                    <a:lstStyle/>
                    <a:p>
                      <a:pPr algn="ctr"/>
                      <a:r>
                        <a:rPr lang="en-US" b="1" dirty="0">
                          <a:solidFill>
                            <a:schemeClr val="accent6">
                              <a:lumMod val="75000"/>
                            </a:schemeClr>
                          </a:solidFill>
                        </a:rPr>
                        <a:t>Codebase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chemeClr val="accent6">
                              <a:lumMod val="75000"/>
                            </a:schemeClr>
                          </a:solidFill>
                        </a:rPr>
                        <a:t>Dependencies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err="1">
                          <a:solidFill>
                            <a:schemeClr val="accent6">
                              <a:lumMod val="75000"/>
                            </a:schemeClr>
                          </a:solidFill>
                        </a:rPr>
                        <a:t>Config</a:t>
                      </a:r>
                      <a:endParaRPr lang="en-US" b="1" dirty="0">
                        <a:solidFill>
                          <a:schemeClr val="accent6">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56981">
                <a:tc>
                  <a:txBody>
                    <a:bodyPr/>
                    <a:lstStyle/>
                    <a:p>
                      <a:pPr algn="ctr"/>
                      <a:r>
                        <a:rPr lang="en-US" b="1" dirty="0">
                          <a:solidFill>
                            <a:schemeClr val="accent6">
                              <a:lumMod val="75000"/>
                            </a:schemeClr>
                          </a:solidFill>
                        </a:rPr>
                        <a:t>Backing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chemeClr val="accent6">
                              <a:lumMod val="75000"/>
                            </a:schemeClr>
                          </a:solidFill>
                        </a:rPr>
                        <a:t>Build, release, 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chemeClr val="tx1"/>
                          </a:solidFill>
                        </a:rPr>
                        <a:t>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56981">
                <a:tc>
                  <a:txBody>
                    <a:bodyPr/>
                    <a:lstStyle/>
                    <a:p>
                      <a:pPr algn="ctr"/>
                      <a:r>
                        <a:rPr lang="en-US" b="1" dirty="0">
                          <a:solidFill>
                            <a:schemeClr val="tx1"/>
                          </a:solidFill>
                        </a:rPr>
                        <a:t>Port binding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chemeClr val="tx1"/>
                          </a:solidFill>
                        </a:rPr>
                        <a:t>Concurrency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chemeClr val="accent6">
                              <a:lumMod val="75000"/>
                            </a:schemeClr>
                          </a:solidFill>
                        </a:rPr>
                        <a:t>Disposability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56981">
                <a:tc>
                  <a:txBody>
                    <a:bodyPr/>
                    <a:lstStyle/>
                    <a:p>
                      <a:pPr algn="ctr"/>
                      <a:r>
                        <a:rPr lang="en-US" b="1" dirty="0">
                          <a:solidFill>
                            <a:schemeClr val="accent6">
                              <a:lumMod val="75000"/>
                            </a:schemeClr>
                          </a:solidFill>
                        </a:rPr>
                        <a:t>Dev/prod parity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chemeClr val="accent6">
                              <a:lumMod val="75000"/>
                            </a:schemeClr>
                          </a:solidFill>
                        </a:rPr>
                        <a:t>Logs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t>Admin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384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Strategies </a:t>
            </a:r>
          </a:p>
        </p:txBody>
      </p:sp>
      <p:sp>
        <p:nvSpPr>
          <p:cNvPr id="3" name="Content Placeholder 2"/>
          <p:cNvSpPr>
            <a:spLocks noGrp="1"/>
          </p:cNvSpPr>
          <p:nvPr>
            <p:ph idx="1"/>
          </p:nvPr>
        </p:nvSpPr>
        <p:spPr>
          <a:xfrm>
            <a:off x="441739" y="879834"/>
            <a:ext cx="8205304" cy="3622436"/>
          </a:xfrm>
        </p:spPr>
        <p:txBody>
          <a:bodyPr>
            <a:normAutofit lnSpcReduction="10000"/>
          </a:bodyPr>
          <a:lstStyle/>
          <a:p>
            <a:r>
              <a:rPr lang="en-US" dirty="0"/>
              <a:t>Microservices </a:t>
            </a:r>
          </a:p>
          <a:p>
            <a:r>
              <a:rPr lang="en-US" dirty="0"/>
              <a:t>Containers</a:t>
            </a:r>
          </a:p>
          <a:p>
            <a:r>
              <a:rPr lang="en-US" dirty="0"/>
              <a:t>Orchestration </a:t>
            </a:r>
          </a:p>
          <a:p>
            <a:endParaRPr lang="en-US" sz="1100" dirty="0"/>
          </a:p>
          <a:p>
            <a:r>
              <a:rPr lang="en-US" dirty="0"/>
              <a:t>Serverless (managed service) </a:t>
            </a:r>
          </a:p>
          <a:p>
            <a:r>
              <a:rPr lang="en-US" dirty="0"/>
              <a:t>Scalability </a:t>
            </a:r>
          </a:p>
          <a:p>
            <a:r>
              <a:rPr lang="en-US" dirty="0"/>
              <a:t>Automation</a:t>
            </a:r>
          </a:p>
          <a:p>
            <a:r>
              <a:rPr lang="en-US" dirty="0"/>
              <a:t>Optimization (resource usage, cost, etc.)</a:t>
            </a:r>
          </a:p>
          <a:p>
            <a:endParaRPr lang="en-US" dirty="0"/>
          </a:p>
        </p:txBody>
      </p:sp>
    </p:spTree>
    <p:extLst>
      <p:ext uri="{BB962C8B-B14F-4D97-AF65-F5344CB8AC3E}">
        <p14:creationId xmlns:p14="http://schemas.microsoft.com/office/powerpoint/2010/main" val="117575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1739" y="972186"/>
            <a:ext cx="8205304" cy="3622436"/>
          </a:xfrm>
        </p:spPr>
        <p:txBody>
          <a:bodyPr>
            <a:normAutofit/>
          </a:bodyPr>
          <a:lstStyle/>
          <a:p>
            <a:r>
              <a:rPr lang="en-US" dirty="0"/>
              <a:t>Introduction</a:t>
            </a:r>
          </a:p>
          <a:p>
            <a:r>
              <a:rPr lang="en-US" dirty="0"/>
              <a:t>Monolithic vs. Cloud-native applications</a:t>
            </a:r>
          </a:p>
          <a:p>
            <a:r>
              <a:rPr lang="en-US" dirty="0"/>
              <a:t>Cloud-native approach </a:t>
            </a:r>
          </a:p>
          <a:p>
            <a:r>
              <a:rPr lang="en-US" b="1" i="1" dirty="0"/>
              <a:t>Data analytics architecture</a:t>
            </a:r>
          </a:p>
          <a:p>
            <a:r>
              <a:rPr lang="en-US" dirty="0"/>
              <a:t>Future work</a:t>
            </a:r>
          </a:p>
        </p:txBody>
      </p:sp>
    </p:spTree>
    <p:extLst>
      <p:ext uri="{BB962C8B-B14F-4D97-AF65-F5344CB8AC3E}">
        <p14:creationId xmlns:p14="http://schemas.microsoft.com/office/powerpoint/2010/main" val="185309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89" y="120411"/>
            <a:ext cx="8205304" cy="857250"/>
          </a:xfrm>
        </p:spPr>
        <p:txBody>
          <a:bodyPr/>
          <a:lstStyle/>
          <a:p>
            <a:r>
              <a:rPr lang="en-US" dirty="0"/>
              <a:t>Application Architecture Overview</a:t>
            </a:r>
          </a:p>
        </p:txBody>
      </p:sp>
      <p:sp>
        <p:nvSpPr>
          <p:cNvPr id="5" name="TextBox 4"/>
          <p:cNvSpPr txBox="1"/>
          <p:nvPr/>
        </p:nvSpPr>
        <p:spPr>
          <a:xfrm>
            <a:off x="304447" y="2930067"/>
            <a:ext cx="1127571" cy="155448"/>
          </a:xfrm>
          <a:prstGeom prst="rect">
            <a:avLst/>
          </a:prstGeom>
          <a:noFill/>
        </p:spPr>
        <p:txBody>
          <a:bodyPr wrap="square" lIns="0" tIns="0" rIns="0" bIns="0" rtlCol="0">
            <a:noAutofit/>
          </a:bodyPr>
          <a:lstStyle/>
          <a:p>
            <a:pPr algn="ctr"/>
            <a:r>
              <a:rPr lang="en-US" sz="1000" b="1" dirty="0" err="1">
                <a:latin typeface="Helvetica Neue"/>
                <a:cs typeface="Helvetica Neue"/>
              </a:rPr>
              <a:t>VTechWorks</a:t>
            </a:r>
            <a:r>
              <a:rPr lang="en-US" sz="1000" b="1" dirty="0">
                <a:latin typeface="Helvetica Neue"/>
                <a:cs typeface="Helvetica Neue"/>
              </a:rPr>
              <a:t> Repository</a:t>
            </a:r>
          </a:p>
          <a:p>
            <a:pPr algn="ctr"/>
            <a:r>
              <a:rPr lang="en-US" sz="1000" b="1" dirty="0">
                <a:latin typeface="Helvetica Neue"/>
                <a:cs typeface="Helvetica Neue"/>
              </a:rPr>
              <a:t>with ETD         Data &amp; Logs</a:t>
            </a:r>
            <a:br>
              <a:rPr lang="en-US" sz="1000" b="1" dirty="0">
                <a:latin typeface="Helvetica Neue"/>
                <a:cs typeface="Helvetica Neue"/>
              </a:rPr>
            </a:br>
            <a:endParaRPr lang="en-US" sz="1000" b="1" dirty="0">
              <a:latin typeface="Helvetica Neue"/>
              <a:cs typeface="Helvetica Neue"/>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107" y="3504969"/>
            <a:ext cx="541825" cy="600177"/>
          </a:xfrm>
          <a:prstGeom prst="rect">
            <a:avLst/>
          </a:prstGeom>
        </p:spPr>
      </p:pic>
      <p:sp>
        <p:nvSpPr>
          <p:cNvPr id="13" name="TextBox 12"/>
          <p:cNvSpPr txBox="1"/>
          <p:nvPr/>
        </p:nvSpPr>
        <p:spPr>
          <a:xfrm>
            <a:off x="6439519" y="4122953"/>
            <a:ext cx="1193003" cy="207509"/>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err="1"/>
              <a:t>DynamoDB</a:t>
            </a:r>
            <a:endParaRPr lang="en-US" sz="1000" b="1" dirty="0"/>
          </a:p>
        </p:txBody>
      </p:sp>
      <p:pic>
        <p:nvPicPr>
          <p:cNvPr id="14" name="Picture 13">
            <a:extLst>
              <a:ext uri="{FF2B5EF4-FFF2-40B4-BE49-F238E27FC236}">
                <a16:creationId xmlns:a16="http://schemas.microsoft.com/office/drawing/2014/main" xmlns="" id="{9CDFD486-D112-CD40-841A-856144975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107" y="1202135"/>
            <a:ext cx="540155" cy="648187"/>
          </a:xfrm>
          <a:prstGeom prst="rect">
            <a:avLst/>
          </a:prstGeom>
        </p:spPr>
      </p:pic>
      <p:sp>
        <p:nvSpPr>
          <p:cNvPr id="15" name="TextBox 14">
            <a:extLst>
              <a:ext uri="{FF2B5EF4-FFF2-40B4-BE49-F238E27FC236}">
                <a16:creationId xmlns:a16="http://schemas.microsoft.com/office/drawing/2014/main" xmlns="" id="{7B64331F-9A76-C34E-B789-1F62ED7108DF}"/>
              </a:ext>
            </a:extLst>
          </p:cNvPr>
          <p:cNvSpPr txBox="1"/>
          <p:nvPr/>
        </p:nvSpPr>
        <p:spPr>
          <a:xfrm>
            <a:off x="6315513" y="1869257"/>
            <a:ext cx="1504049" cy="207509"/>
          </a:xfrm>
          <a:prstGeom prst="rect">
            <a:avLst/>
          </a:prstGeom>
          <a:noFill/>
        </p:spPr>
        <p:txBody>
          <a:bodyPr wrap="square" lIns="0" tIns="0" rIns="0" bIns="0" rtlCol="0" anchor="t">
            <a:noAutofit/>
          </a:bodyPr>
          <a:lstStyle/>
          <a:p>
            <a:pPr algn="ctr"/>
            <a:r>
              <a:rPr lang="en-US" sz="1000" b="1" dirty="0"/>
              <a:t>Amazon </a:t>
            </a:r>
          </a:p>
          <a:p>
            <a:pPr algn="ctr"/>
            <a:r>
              <a:rPr lang="en-US" sz="1000" b="1" dirty="0" err="1"/>
              <a:t>ElasticSearch</a:t>
            </a:r>
            <a:endParaRPr lang="en-US" sz="1000" b="1" dirty="0"/>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2376" y="2281377"/>
            <a:ext cx="554104" cy="664925"/>
          </a:xfrm>
          <a:prstGeom prst="rect">
            <a:avLst/>
          </a:prstGeom>
        </p:spPr>
      </p:pic>
      <p:sp>
        <p:nvSpPr>
          <p:cNvPr id="26" name="TextBox 25"/>
          <p:cNvSpPr txBox="1"/>
          <p:nvPr/>
        </p:nvSpPr>
        <p:spPr>
          <a:xfrm>
            <a:off x="5215505" y="3007791"/>
            <a:ext cx="1100008" cy="207509"/>
          </a:xfrm>
          <a:prstGeom prst="rect">
            <a:avLst/>
          </a:prstGeom>
          <a:noFill/>
        </p:spPr>
        <p:txBody>
          <a:bodyPr wrap="square" lIns="0" tIns="0" rIns="0" bIns="0" rtlCol="0" anchor="t">
            <a:noAutofit/>
          </a:bodyPr>
          <a:lstStyle/>
          <a:p>
            <a:pPr algn="ctr"/>
            <a:r>
              <a:rPr lang="en-US" sz="1000" b="1" dirty="0"/>
              <a:t>AWS</a:t>
            </a:r>
          </a:p>
          <a:p>
            <a:pPr algn="ctr"/>
            <a:r>
              <a:rPr lang="en-US" sz="1000" b="1" dirty="0"/>
              <a:t>Lambda</a:t>
            </a:r>
          </a:p>
        </p:txBody>
      </p:sp>
      <p:cxnSp>
        <p:nvCxnSpPr>
          <p:cNvPr id="31" name="Straight Arrow Connector 30"/>
          <p:cNvCxnSpPr>
            <a:cxnSpLocks/>
          </p:cNvCxnSpPr>
          <p:nvPr/>
        </p:nvCxnSpPr>
        <p:spPr>
          <a:xfrm flipV="1">
            <a:off x="4666246" y="2621449"/>
            <a:ext cx="708619" cy="6767"/>
          </a:xfrm>
          <a:prstGeom prst="straightConnector1">
            <a:avLst/>
          </a:prstGeom>
          <a:ln w="1587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p:cNvCxnSpPr>
          <p:nvPr/>
        </p:nvCxnSpPr>
        <p:spPr>
          <a:xfrm flipV="1">
            <a:off x="5739428" y="1604178"/>
            <a:ext cx="946211" cy="600879"/>
          </a:xfrm>
          <a:prstGeom prst="straightConnector1">
            <a:avLst/>
          </a:prstGeom>
          <a:ln w="1587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739428" y="3335865"/>
            <a:ext cx="946211" cy="469192"/>
          </a:xfrm>
          <a:prstGeom prst="straightConnector1">
            <a:avLst/>
          </a:prstGeom>
          <a:ln w="15875">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cxnSpLocks/>
          </p:cNvCxnSpPr>
          <p:nvPr/>
        </p:nvCxnSpPr>
        <p:spPr>
          <a:xfrm flipH="1" flipV="1">
            <a:off x="7045399" y="2205057"/>
            <a:ext cx="1369" cy="1214538"/>
          </a:xfrm>
          <a:prstGeom prst="straightConnector1">
            <a:avLst/>
          </a:prstGeom>
          <a:ln w="15875">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xmlns="" id="{6ED9DC39-AEC8-F544-98EB-F0EA164D00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081" y="2239911"/>
            <a:ext cx="588659" cy="706391"/>
          </a:xfrm>
          <a:prstGeom prst="rect">
            <a:avLst/>
          </a:prstGeom>
        </p:spPr>
      </p:pic>
      <p:sp>
        <p:nvSpPr>
          <p:cNvPr id="34" name="TextBox 33">
            <a:extLst>
              <a:ext uri="{FF2B5EF4-FFF2-40B4-BE49-F238E27FC236}">
                <a16:creationId xmlns:a16="http://schemas.microsoft.com/office/drawing/2014/main" xmlns="" id="{A7074C15-9149-0946-B5E6-8DA130CC83FD}"/>
              </a:ext>
            </a:extLst>
          </p:cNvPr>
          <p:cNvSpPr txBox="1"/>
          <p:nvPr/>
        </p:nvSpPr>
        <p:spPr>
          <a:xfrm>
            <a:off x="2505662" y="2982011"/>
            <a:ext cx="975360" cy="207509"/>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a:t>S3</a:t>
            </a:r>
          </a:p>
        </p:txBody>
      </p:sp>
      <p:pic>
        <p:nvPicPr>
          <p:cNvPr id="36" name="Picture 35">
            <a:extLst>
              <a:ext uri="{FF2B5EF4-FFF2-40B4-BE49-F238E27FC236}">
                <a16:creationId xmlns:a16="http://schemas.microsoft.com/office/drawing/2014/main" xmlns="" id="{CE5E8C34-72D2-214D-82B0-D30ED06542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0082" y="1834946"/>
            <a:ext cx="602999" cy="625332"/>
          </a:xfrm>
          <a:prstGeom prst="rect">
            <a:avLst/>
          </a:prstGeom>
        </p:spPr>
      </p:pic>
      <p:sp>
        <p:nvSpPr>
          <p:cNvPr id="37" name="TextBox 36">
            <a:extLst>
              <a:ext uri="{FF2B5EF4-FFF2-40B4-BE49-F238E27FC236}">
                <a16:creationId xmlns:a16="http://schemas.microsoft.com/office/drawing/2014/main" xmlns="" id="{6AC7D56E-0059-D146-B137-7CF69BDB6EB7}"/>
              </a:ext>
            </a:extLst>
          </p:cNvPr>
          <p:cNvSpPr txBox="1"/>
          <p:nvPr/>
        </p:nvSpPr>
        <p:spPr>
          <a:xfrm>
            <a:off x="3406530" y="2460278"/>
            <a:ext cx="1068401" cy="185084"/>
          </a:xfrm>
          <a:prstGeom prst="rect">
            <a:avLst/>
          </a:prstGeom>
          <a:noFill/>
        </p:spPr>
        <p:txBody>
          <a:bodyPr wrap="square" lIns="0" tIns="0" rIns="0" bIns="0" rtlCol="0" anchor="t">
            <a:noAutofit/>
          </a:bodyPr>
          <a:lstStyle/>
          <a:p>
            <a:pPr algn="ctr"/>
            <a:r>
              <a:rPr lang="en-US" sz="1000" b="1" dirty="0"/>
              <a:t>S3 Bucket</a:t>
            </a:r>
          </a:p>
        </p:txBody>
      </p:sp>
      <p:pic>
        <p:nvPicPr>
          <p:cNvPr id="39" name="Picture 38">
            <a:extLst>
              <a:ext uri="{FF2B5EF4-FFF2-40B4-BE49-F238E27FC236}">
                <a16:creationId xmlns:a16="http://schemas.microsoft.com/office/drawing/2014/main" xmlns="" id="{4BA727A4-3C0D-6047-8200-FA9FFC088D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4381" y="2828958"/>
            <a:ext cx="602999" cy="625332"/>
          </a:xfrm>
          <a:prstGeom prst="rect">
            <a:avLst/>
          </a:prstGeom>
        </p:spPr>
      </p:pic>
      <p:sp>
        <p:nvSpPr>
          <p:cNvPr id="40" name="TextBox 39">
            <a:extLst>
              <a:ext uri="{FF2B5EF4-FFF2-40B4-BE49-F238E27FC236}">
                <a16:creationId xmlns:a16="http://schemas.microsoft.com/office/drawing/2014/main" xmlns="" id="{8140C1E7-E475-5844-9F93-91738F9153ED}"/>
              </a:ext>
            </a:extLst>
          </p:cNvPr>
          <p:cNvSpPr txBox="1"/>
          <p:nvPr/>
        </p:nvSpPr>
        <p:spPr>
          <a:xfrm>
            <a:off x="3430829" y="3454290"/>
            <a:ext cx="1068401" cy="185084"/>
          </a:xfrm>
          <a:prstGeom prst="rect">
            <a:avLst/>
          </a:prstGeom>
          <a:noFill/>
        </p:spPr>
        <p:txBody>
          <a:bodyPr wrap="square" lIns="0" tIns="0" rIns="0" bIns="0" rtlCol="0" anchor="t">
            <a:noAutofit/>
          </a:bodyPr>
          <a:lstStyle/>
          <a:p>
            <a:pPr algn="ctr"/>
            <a:r>
              <a:rPr lang="en-US" sz="1000" b="1" dirty="0"/>
              <a:t>S3 Bucket</a:t>
            </a:r>
          </a:p>
        </p:txBody>
      </p:sp>
      <p:pic>
        <p:nvPicPr>
          <p:cNvPr id="41" name="Picture 40">
            <a:extLst>
              <a:ext uri="{FF2B5EF4-FFF2-40B4-BE49-F238E27FC236}">
                <a16:creationId xmlns:a16="http://schemas.microsoft.com/office/drawing/2014/main" xmlns="" id="{8099471F-D9A7-604F-AC03-D1A1B5D570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4360" y="2107743"/>
            <a:ext cx="529882" cy="347268"/>
          </a:xfrm>
          <a:prstGeom prst="rect">
            <a:avLst/>
          </a:prstGeom>
        </p:spPr>
      </p:pic>
      <p:sp>
        <p:nvSpPr>
          <p:cNvPr id="42" name="TextBox 41">
            <a:extLst>
              <a:ext uri="{FF2B5EF4-FFF2-40B4-BE49-F238E27FC236}">
                <a16:creationId xmlns:a16="http://schemas.microsoft.com/office/drawing/2014/main" xmlns="" id="{6EA6E354-AAF1-7C45-B499-F84385070E85}"/>
              </a:ext>
            </a:extLst>
          </p:cNvPr>
          <p:cNvSpPr txBox="1"/>
          <p:nvPr/>
        </p:nvSpPr>
        <p:spPr>
          <a:xfrm>
            <a:off x="1264565" y="2621449"/>
            <a:ext cx="975360" cy="207509"/>
          </a:xfrm>
          <a:prstGeom prst="rect">
            <a:avLst/>
          </a:prstGeom>
          <a:noFill/>
        </p:spPr>
        <p:txBody>
          <a:bodyPr wrap="square" lIns="0" tIns="0" rIns="0" bIns="0" rtlCol="0" anchor="t">
            <a:noAutofit/>
          </a:bodyPr>
          <a:lstStyle/>
          <a:p>
            <a:pPr algn="ctr"/>
            <a:r>
              <a:rPr lang="en-US" sz="1000" b="1" dirty="0"/>
              <a:t>Files upload</a:t>
            </a:r>
          </a:p>
        </p:txBody>
      </p:sp>
      <p:cxnSp>
        <p:nvCxnSpPr>
          <p:cNvPr id="43" name="Straight Arrow Connector 42">
            <a:extLst>
              <a:ext uri="{FF2B5EF4-FFF2-40B4-BE49-F238E27FC236}">
                <a16:creationId xmlns:a16="http://schemas.microsoft.com/office/drawing/2014/main" xmlns="" id="{4EBF89A0-B5AD-7A4D-A193-52BFE93C6D6E}"/>
              </a:ext>
            </a:extLst>
          </p:cNvPr>
          <p:cNvCxnSpPr/>
          <p:nvPr/>
        </p:nvCxnSpPr>
        <p:spPr>
          <a:xfrm flipV="1">
            <a:off x="1221426" y="2551023"/>
            <a:ext cx="1061638" cy="7209"/>
          </a:xfrm>
          <a:prstGeom prst="straightConnector1">
            <a:avLst/>
          </a:prstGeom>
          <a:ln w="15875">
            <a:headEnd type="none"/>
            <a:tailEnd type="triangle"/>
          </a:ln>
        </p:spPr>
        <p:style>
          <a:lnRef idx="2">
            <a:schemeClr val="accent1"/>
          </a:lnRef>
          <a:fillRef idx="0">
            <a:schemeClr val="accent1"/>
          </a:fillRef>
          <a:effectRef idx="1">
            <a:schemeClr val="accent1"/>
          </a:effectRef>
          <a:fontRef idx="minor">
            <a:schemeClr val="tx1"/>
          </a:fontRef>
        </p:style>
      </p:cxnSp>
      <p:sp>
        <p:nvSpPr>
          <p:cNvPr id="45" name="Rounded Rectangle 44">
            <a:extLst>
              <a:ext uri="{FF2B5EF4-FFF2-40B4-BE49-F238E27FC236}">
                <a16:creationId xmlns:a16="http://schemas.microsoft.com/office/drawing/2014/main" xmlns="" id="{2BB52A61-E308-BA4A-956C-582FF2FE63F7}"/>
              </a:ext>
            </a:extLst>
          </p:cNvPr>
          <p:cNvSpPr/>
          <p:nvPr/>
        </p:nvSpPr>
        <p:spPr>
          <a:xfrm>
            <a:off x="2336380" y="1686045"/>
            <a:ext cx="2308599" cy="2123602"/>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pic>
        <p:nvPicPr>
          <p:cNvPr id="46" name="Picture 45">
            <a:extLst>
              <a:ext uri="{FF2B5EF4-FFF2-40B4-BE49-F238E27FC236}">
                <a16:creationId xmlns:a16="http://schemas.microsoft.com/office/drawing/2014/main" xmlns="" id="{D6B272AF-09BC-F242-88AF-003B57E72B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307" y="2163154"/>
            <a:ext cx="529721" cy="731520"/>
          </a:xfrm>
          <a:prstGeom prst="rect">
            <a:avLst/>
          </a:prstGeom>
        </p:spPr>
      </p:pic>
      <p:pic>
        <p:nvPicPr>
          <p:cNvPr id="47" name="Picture 46">
            <a:extLst>
              <a:ext uri="{FF2B5EF4-FFF2-40B4-BE49-F238E27FC236}">
                <a16:creationId xmlns:a16="http://schemas.microsoft.com/office/drawing/2014/main" xmlns="" id="{CE3F2F42-9493-A640-9531-0489B37FE8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93970" y="2358194"/>
            <a:ext cx="598648" cy="649597"/>
          </a:xfrm>
          <a:prstGeom prst="rect">
            <a:avLst/>
          </a:prstGeom>
        </p:spPr>
      </p:pic>
      <p:sp>
        <p:nvSpPr>
          <p:cNvPr id="48" name="TextBox 47">
            <a:extLst>
              <a:ext uri="{FF2B5EF4-FFF2-40B4-BE49-F238E27FC236}">
                <a16:creationId xmlns:a16="http://schemas.microsoft.com/office/drawing/2014/main" xmlns="" id="{10C09D4E-F1FB-6B4F-AA1E-2C9F50F65B5B}"/>
              </a:ext>
            </a:extLst>
          </p:cNvPr>
          <p:cNvSpPr txBox="1"/>
          <p:nvPr/>
        </p:nvSpPr>
        <p:spPr>
          <a:xfrm>
            <a:off x="8075687" y="3035176"/>
            <a:ext cx="854604" cy="308688"/>
          </a:xfrm>
          <a:prstGeom prst="rect">
            <a:avLst/>
          </a:prstGeom>
          <a:noFill/>
        </p:spPr>
        <p:txBody>
          <a:bodyPr wrap="square" lIns="0" tIns="0" rIns="0" bIns="0" rtlCol="0" anchor="t">
            <a:noAutofit/>
          </a:bodyPr>
          <a:lstStyle/>
          <a:p>
            <a:pPr algn="ctr"/>
            <a:r>
              <a:rPr lang="en-US" sz="1000" b="1" dirty="0" err="1"/>
              <a:t>Kibana</a:t>
            </a:r>
            <a:endParaRPr lang="en-US" sz="1000" b="1" dirty="0"/>
          </a:p>
        </p:txBody>
      </p:sp>
      <p:cxnSp>
        <p:nvCxnSpPr>
          <p:cNvPr id="49" name="Straight Arrow Connector 48">
            <a:extLst>
              <a:ext uri="{FF2B5EF4-FFF2-40B4-BE49-F238E27FC236}">
                <a16:creationId xmlns:a16="http://schemas.microsoft.com/office/drawing/2014/main" xmlns="" id="{F1665B3F-A170-CD4A-866D-9A3DD0CC471A}"/>
              </a:ext>
            </a:extLst>
          </p:cNvPr>
          <p:cNvCxnSpPr>
            <a:cxnSpLocks/>
            <a:endCxn id="47" idx="1"/>
          </p:cNvCxnSpPr>
          <p:nvPr/>
        </p:nvCxnSpPr>
        <p:spPr>
          <a:xfrm>
            <a:off x="7384730" y="1659673"/>
            <a:ext cx="809240" cy="1023320"/>
          </a:xfrm>
          <a:prstGeom prst="straightConnector1">
            <a:avLst/>
          </a:prstGeom>
          <a:ln w="15875">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567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 Services </a:t>
            </a:r>
          </a:p>
        </p:txBody>
      </p:sp>
      <p:sp>
        <p:nvSpPr>
          <p:cNvPr id="3" name="Content Placeholder 2"/>
          <p:cNvSpPr>
            <a:spLocks noGrp="1"/>
          </p:cNvSpPr>
          <p:nvPr>
            <p:ph idx="1"/>
          </p:nvPr>
        </p:nvSpPr>
        <p:spPr>
          <a:xfrm>
            <a:off x="441739" y="972187"/>
            <a:ext cx="8205304" cy="3622436"/>
          </a:xfrm>
        </p:spPr>
        <p:txBody>
          <a:bodyPr>
            <a:normAutofit fontScale="92500" lnSpcReduction="10000"/>
          </a:bodyPr>
          <a:lstStyle/>
          <a:p>
            <a:r>
              <a:rPr lang="en-US" dirty="0"/>
              <a:t>AWS S3: Object storage in the cloud</a:t>
            </a:r>
          </a:p>
          <a:p>
            <a:r>
              <a:rPr lang="en-US" dirty="0"/>
              <a:t>AWS Lambda: Serverless compute platform for stateless code execution in response to events</a:t>
            </a:r>
          </a:p>
          <a:p>
            <a:r>
              <a:rPr lang="en-US" dirty="0"/>
              <a:t>Amazon </a:t>
            </a:r>
            <a:r>
              <a:rPr lang="en-US" dirty="0" err="1"/>
              <a:t>Dynamodb</a:t>
            </a:r>
            <a:r>
              <a:rPr lang="en-US" dirty="0"/>
              <a:t>: Fully managed NoSQL database service</a:t>
            </a:r>
          </a:p>
          <a:p>
            <a:r>
              <a:rPr lang="en-US" dirty="0"/>
              <a:t>Amazon </a:t>
            </a:r>
            <a:r>
              <a:rPr lang="en-US" dirty="0" err="1"/>
              <a:t>ElasticSearch</a:t>
            </a:r>
            <a:r>
              <a:rPr lang="en-US" dirty="0"/>
              <a:t>: Search engine based on </a:t>
            </a:r>
            <a:r>
              <a:rPr lang="en-US" dirty="0" err="1"/>
              <a:t>Lucene</a:t>
            </a:r>
            <a:endParaRPr lang="en-US" dirty="0"/>
          </a:p>
          <a:p>
            <a:r>
              <a:rPr lang="en-US" dirty="0"/>
              <a:t>Kibana:  An open source data visualization plugin for </a:t>
            </a:r>
            <a:r>
              <a:rPr lang="en-US" dirty="0" err="1"/>
              <a:t>ElasticSearch</a:t>
            </a:r>
            <a:endParaRPr lang="en-US" dirty="0"/>
          </a:p>
          <a:p>
            <a:endParaRPr lang="en-US" dirty="0"/>
          </a:p>
        </p:txBody>
      </p:sp>
    </p:spTree>
    <p:extLst>
      <p:ext uri="{BB962C8B-B14F-4D97-AF65-F5344CB8AC3E}">
        <p14:creationId xmlns:p14="http://schemas.microsoft.com/office/powerpoint/2010/main" val="1523532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DBE0C1-51F2-1E4A-8368-FC257F82652D}"/>
              </a:ext>
            </a:extLst>
          </p:cNvPr>
          <p:cNvSpPr>
            <a:spLocks noGrp="1"/>
          </p:cNvSpPr>
          <p:nvPr>
            <p:ph type="title"/>
          </p:nvPr>
        </p:nvSpPr>
        <p:spPr>
          <a:xfrm>
            <a:off x="336789" y="114936"/>
            <a:ext cx="8205304" cy="629725"/>
          </a:xfrm>
        </p:spPr>
        <p:txBody>
          <a:bodyPr/>
          <a:lstStyle/>
          <a:p>
            <a:r>
              <a:rPr lang="en-US" dirty="0"/>
              <a:t>Microservice – Using AWS Lambda</a:t>
            </a:r>
          </a:p>
        </p:txBody>
      </p:sp>
      <p:pic>
        <p:nvPicPr>
          <p:cNvPr id="4" name="Content Placeholder 6">
            <a:extLst>
              <a:ext uri="{FF2B5EF4-FFF2-40B4-BE49-F238E27FC236}">
                <a16:creationId xmlns:a16="http://schemas.microsoft.com/office/drawing/2014/main" xmlns="" id="{7BF1BE24-1D30-9443-92D6-559926C8D0D2}"/>
              </a:ext>
            </a:extLst>
          </p:cNvPr>
          <p:cNvPicPr>
            <a:picLocks noGrp="1" noChangeAspect="1"/>
          </p:cNvPicPr>
          <p:nvPr>
            <p:ph idx="1"/>
          </p:nvPr>
        </p:nvPicPr>
        <p:blipFill>
          <a:blip r:embed="rId3"/>
          <a:stretch>
            <a:fillRect/>
          </a:stretch>
        </p:blipFill>
        <p:spPr>
          <a:xfrm>
            <a:off x="940111" y="2793788"/>
            <a:ext cx="6616009" cy="1853741"/>
          </a:xfrm>
        </p:spPr>
        <p:style>
          <a:lnRef idx="2">
            <a:schemeClr val="accent4"/>
          </a:lnRef>
          <a:fillRef idx="1">
            <a:schemeClr val="lt1"/>
          </a:fillRef>
          <a:effectRef idx="0">
            <a:schemeClr val="accent4"/>
          </a:effectRef>
          <a:fontRef idx="minor">
            <a:schemeClr val="dk1"/>
          </a:fontRef>
        </p:style>
      </p:pic>
      <p:pic>
        <p:nvPicPr>
          <p:cNvPr id="6" name="Picture 5">
            <a:extLst>
              <a:ext uri="{FF2B5EF4-FFF2-40B4-BE49-F238E27FC236}">
                <a16:creationId xmlns:a16="http://schemas.microsoft.com/office/drawing/2014/main" xmlns="" id="{8D5FF00F-EBBD-164C-89CA-61EEBB4ADCD8}"/>
              </a:ext>
            </a:extLst>
          </p:cNvPr>
          <p:cNvPicPr>
            <a:picLocks noChangeAspect="1"/>
          </p:cNvPicPr>
          <p:nvPr/>
        </p:nvPicPr>
        <p:blipFill>
          <a:blip r:embed="rId4"/>
          <a:stretch>
            <a:fillRect/>
          </a:stretch>
        </p:blipFill>
        <p:spPr>
          <a:xfrm>
            <a:off x="940111" y="654424"/>
            <a:ext cx="6616009" cy="2048029"/>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216679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Metadata Transformation Using AWS Lambda  </a:t>
            </a:r>
          </a:p>
        </p:txBody>
      </p:sp>
      <p:sp>
        <p:nvSpPr>
          <p:cNvPr id="18" name="Bent Arrow 17"/>
          <p:cNvSpPr/>
          <p:nvPr/>
        </p:nvSpPr>
        <p:spPr>
          <a:xfrm rot="10800000">
            <a:off x="7270935" y="1989056"/>
            <a:ext cx="1093510" cy="1687397"/>
          </a:xfrm>
          <a:prstGeom prst="bentArrow">
            <a:avLst/>
          </a:prstGeom>
          <a:gradFill flip="none" rotWithShape="1">
            <a:gsLst>
              <a:gs pos="90000">
                <a:schemeClr val="accent1">
                  <a:tint val="100000"/>
                  <a:shade val="100000"/>
                  <a:satMod val="130000"/>
                </a:schemeClr>
              </a:gs>
              <a:gs pos="100000">
                <a:schemeClr val="accent1">
                  <a:tint val="50000"/>
                  <a:shade val="100000"/>
                  <a:satMod val="350000"/>
                </a:schemeClr>
              </a:gs>
            </a:gsLst>
            <a:lin ang="11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xmlns="" id="{F65492AB-A492-8E49-8E2C-6AB7743F350E}"/>
              </a:ext>
            </a:extLst>
          </p:cNvPr>
          <p:cNvPicPr>
            <a:picLocks noChangeAspect="1"/>
          </p:cNvPicPr>
          <p:nvPr/>
        </p:nvPicPr>
        <p:blipFill>
          <a:blip r:embed="rId2"/>
          <a:stretch>
            <a:fillRect/>
          </a:stretch>
        </p:blipFill>
        <p:spPr>
          <a:xfrm>
            <a:off x="114893" y="637310"/>
            <a:ext cx="7873788" cy="1307820"/>
          </a:xfrm>
          <a:prstGeom prst="rect">
            <a:avLst/>
          </a:prstGeom>
        </p:spPr>
      </p:pic>
      <p:pic>
        <p:nvPicPr>
          <p:cNvPr id="8" name="Picture 7">
            <a:extLst>
              <a:ext uri="{FF2B5EF4-FFF2-40B4-BE49-F238E27FC236}">
                <a16:creationId xmlns:a16="http://schemas.microsoft.com/office/drawing/2014/main" xmlns="" id="{4AA94920-1CCC-3E41-81E8-2F8BC832BE15}"/>
              </a:ext>
            </a:extLst>
          </p:cNvPr>
          <p:cNvPicPr>
            <a:picLocks noChangeAspect="1"/>
          </p:cNvPicPr>
          <p:nvPr/>
        </p:nvPicPr>
        <p:blipFill>
          <a:blip r:embed="rId3"/>
          <a:stretch>
            <a:fillRect/>
          </a:stretch>
        </p:blipFill>
        <p:spPr>
          <a:xfrm>
            <a:off x="84989" y="2250410"/>
            <a:ext cx="6967389" cy="2312354"/>
          </a:xfrm>
          <a:prstGeom prst="rect">
            <a:avLst/>
          </a:prstGeom>
        </p:spPr>
      </p:pic>
    </p:spTree>
    <p:extLst>
      <p:ext uri="{BB962C8B-B14F-4D97-AF65-F5344CB8AC3E}">
        <p14:creationId xmlns:p14="http://schemas.microsoft.com/office/powerpoint/2010/main" val="210945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89" y="114936"/>
            <a:ext cx="8205304" cy="857250"/>
          </a:xfrm>
        </p:spPr>
        <p:txBody>
          <a:bodyPr/>
          <a:lstStyle/>
          <a:p>
            <a:r>
              <a:rPr lang="en-US" dirty="0" err="1"/>
              <a:t>VTechWorks</a:t>
            </a:r>
            <a:endParaRPr lang="en-US" dirty="0"/>
          </a:p>
        </p:txBody>
      </p:sp>
      <p:sp>
        <p:nvSpPr>
          <p:cNvPr id="3" name="Content Placeholder 2"/>
          <p:cNvSpPr>
            <a:spLocks noGrp="1"/>
          </p:cNvSpPr>
          <p:nvPr>
            <p:ph idx="1"/>
          </p:nvPr>
        </p:nvSpPr>
        <p:spPr>
          <a:xfrm>
            <a:off x="241358" y="796385"/>
            <a:ext cx="4519018" cy="3622436"/>
          </a:xfrm>
        </p:spPr>
        <p:txBody>
          <a:bodyPr>
            <a:normAutofit/>
          </a:bodyPr>
          <a:lstStyle/>
          <a:p>
            <a:r>
              <a:rPr lang="en-US" dirty="0"/>
              <a:t>Research Documents</a:t>
            </a:r>
          </a:p>
          <a:p>
            <a:pPr lvl="1"/>
            <a:r>
              <a:rPr lang="en-US" dirty="0"/>
              <a:t>60,000+ scholarly works</a:t>
            </a:r>
          </a:p>
          <a:p>
            <a:pPr lvl="1"/>
            <a:r>
              <a:rPr lang="en-US" dirty="0"/>
              <a:t>Inc. 30,000+ ETDs</a:t>
            </a:r>
          </a:p>
          <a:p>
            <a:r>
              <a:rPr lang="en-US" dirty="0"/>
              <a:t>Using </a:t>
            </a:r>
            <a:r>
              <a:rPr lang="en-US" dirty="0" err="1"/>
              <a:t>DSpace</a:t>
            </a:r>
            <a:r>
              <a:rPr lang="en-US" dirty="0"/>
              <a:t> </a:t>
            </a:r>
          </a:p>
          <a:p>
            <a:pPr lvl="1"/>
            <a:r>
              <a:rPr lang="en-US" dirty="0"/>
              <a:t>Open digital repository</a:t>
            </a:r>
          </a:p>
          <a:p>
            <a:pPr lvl="1"/>
            <a:r>
              <a:rPr lang="en-US" dirty="0"/>
              <a:t>Open source project</a:t>
            </a:r>
          </a:p>
          <a:p>
            <a:pPr lvl="1"/>
            <a:r>
              <a:rPr lang="en-US" dirty="0"/>
              <a:t>Monolithic architecture</a:t>
            </a:r>
          </a:p>
        </p:txBody>
      </p:sp>
      <p:pic>
        <p:nvPicPr>
          <p:cNvPr id="4" name="Picture 3">
            <a:extLst>
              <a:ext uri="{FF2B5EF4-FFF2-40B4-BE49-F238E27FC236}">
                <a16:creationId xmlns:a16="http://schemas.microsoft.com/office/drawing/2014/main" xmlns="" id="{A0521E82-B986-3D45-991E-772D00552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441" y="365508"/>
            <a:ext cx="4572584" cy="2159420"/>
          </a:xfrm>
          <a:prstGeom prst="rect">
            <a:avLst/>
          </a:prstGeom>
        </p:spPr>
      </p:pic>
      <p:pic>
        <p:nvPicPr>
          <p:cNvPr id="6" name="Picture 5">
            <a:extLst>
              <a:ext uri="{FF2B5EF4-FFF2-40B4-BE49-F238E27FC236}">
                <a16:creationId xmlns:a16="http://schemas.microsoft.com/office/drawing/2014/main" xmlns="" id="{8EBE41C3-1F2A-A84C-9B51-EF27289B3741}"/>
              </a:ext>
            </a:extLst>
          </p:cNvPr>
          <p:cNvPicPr>
            <a:picLocks noChangeAspect="1"/>
          </p:cNvPicPr>
          <p:nvPr/>
        </p:nvPicPr>
        <p:blipFill>
          <a:blip r:embed="rId3"/>
          <a:stretch>
            <a:fillRect/>
          </a:stretch>
        </p:blipFill>
        <p:spPr>
          <a:xfrm>
            <a:off x="4762023" y="2932702"/>
            <a:ext cx="1663700" cy="114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1702" y="2935612"/>
            <a:ext cx="1970689" cy="1143000"/>
          </a:xfrm>
          <a:prstGeom prst="rect">
            <a:avLst/>
          </a:prstGeom>
        </p:spPr>
      </p:pic>
    </p:spTree>
    <p:extLst>
      <p:ext uri="{BB962C8B-B14F-4D97-AF65-F5344CB8AC3E}">
        <p14:creationId xmlns:p14="http://schemas.microsoft.com/office/powerpoint/2010/main" val="121606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Data Transformation Using AWS Lambda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6" y="2009153"/>
            <a:ext cx="7673993" cy="2528707"/>
          </a:xfrm>
          <a:prstGeom prst="rect">
            <a:avLst/>
          </a:prstGeom>
        </p:spPr>
      </p:pic>
      <p:sp>
        <p:nvSpPr>
          <p:cNvPr id="6" name="Rectangle 5"/>
          <p:cNvSpPr/>
          <p:nvPr/>
        </p:nvSpPr>
        <p:spPr>
          <a:xfrm>
            <a:off x="120073" y="646546"/>
            <a:ext cx="8704825" cy="830997"/>
          </a:xfrm>
          <a:prstGeom prst="rect">
            <a:avLst/>
          </a:prstGeom>
        </p:spPr>
        <p:txBody>
          <a:bodyPr wrap="square">
            <a:spAutoFit/>
          </a:bodyPr>
          <a:lstStyle/>
          <a:p>
            <a:r>
              <a:rPr lang="de-DE" sz="1200" dirty="0">
                <a:latin typeface="Menlo-Regular" charset="0"/>
              </a:rPr>
              <a:t>"2018-01-30T08:13:13.200Z","192.168.2.6","prod_log: 202.248.84.158 </a:t>
            </a:r>
            <a:r>
              <a:rPr lang="de-DE" sz="1200" dirty="0" err="1">
                <a:latin typeface="Menlo-Regular" charset="0"/>
              </a:rPr>
              <a:t>vtechworks.lib.vt.edu</a:t>
            </a:r>
            <a:r>
              <a:rPr lang="de-DE" sz="1200" dirty="0">
                <a:latin typeface="Menlo-Regular" charset="0"/>
              </a:rPr>
              <a:t> [30/Jan/2018:03:13:15 -0500] GET /</a:t>
            </a:r>
            <a:r>
              <a:rPr lang="de-DE" sz="1200" dirty="0" err="1">
                <a:latin typeface="Menlo-Regular" charset="0"/>
              </a:rPr>
              <a:t>bitstream</a:t>
            </a:r>
            <a:r>
              <a:rPr lang="de-DE" sz="1200" dirty="0">
                <a:latin typeface="Menlo-Regular" charset="0"/>
              </a:rPr>
              <a:t>/handle/10919/33268/WGraf_Thesis_2005.pdf?sequence=1 HTTP/1.1   Mozilla/5.0 (Windows NT 6.3; WOW64; Trident/7.0; rv:11.0) like Gecko"</a:t>
            </a:r>
            <a:endParaRPr lang="en-US" sz="1200" dirty="0"/>
          </a:p>
        </p:txBody>
      </p:sp>
      <p:sp>
        <p:nvSpPr>
          <p:cNvPr id="18" name="Bent Arrow 17"/>
          <p:cNvSpPr/>
          <p:nvPr/>
        </p:nvSpPr>
        <p:spPr>
          <a:xfrm rot="10800000">
            <a:off x="7852826" y="1477543"/>
            <a:ext cx="1093510" cy="1687397"/>
          </a:xfrm>
          <a:prstGeom prst="bentArrow">
            <a:avLst/>
          </a:prstGeom>
          <a:gradFill flip="none" rotWithShape="1">
            <a:gsLst>
              <a:gs pos="90000">
                <a:schemeClr val="accent1">
                  <a:tint val="100000"/>
                  <a:shade val="100000"/>
                  <a:satMod val="130000"/>
                </a:schemeClr>
              </a:gs>
              <a:gs pos="100000">
                <a:schemeClr val="accent1">
                  <a:tint val="50000"/>
                  <a:shade val="100000"/>
                  <a:satMod val="350000"/>
                </a:schemeClr>
              </a:gs>
            </a:gsLst>
            <a:lin ang="11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90709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66CF1-53BD-7F48-A466-A17EF5DE5864}"/>
              </a:ext>
            </a:extLst>
          </p:cNvPr>
          <p:cNvSpPr>
            <a:spLocks noGrp="1"/>
          </p:cNvSpPr>
          <p:nvPr>
            <p:ph type="title"/>
          </p:nvPr>
        </p:nvSpPr>
        <p:spPr>
          <a:xfrm>
            <a:off x="65003" y="195081"/>
            <a:ext cx="3773287" cy="857250"/>
          </a:xfrm>
        </p:spPr>
        <p:txBody>
          <a:bodyPr>
            <a:normAutofit/>
          </a:bodyPr>
          <a:lstStyle/>
          <a:p>
            <a:r>
              <a:rPr lang="en-US" sz="1600" dirty="0"/>
              <a:t>Visualization – </a:t>
            </a:r>
            <a:br>
              <a:rPr lang="en-US" sz="1600" dirty="0"/>
            </a:br>
            <a:r>
              <a:rPr lang="en-US" sz="1600" dirty="0"/>
              <a:t>Kibana</a:t>
            </a:r>
          </a:p>
        </p:txBody>
      </p:sp>
      <p:pic>
        <p:nvPicPr>
          <p:cNvPr id="5" name="Picture 4">
            <a:extLst>
              <a:ext uri="{FF2B5EF4-FFF2-40B4-BE49-F238E27FC236}">
                <a16:creationId xmlns:a16="http://schemas.microsoft.com/office/drawing/2014/main" xmlns="" id="{527C817D-BD4D-9F42-8229-092C7191BD6C}"/>
              </a:ext>
            </a:extLst>
          </p:cNvPr>
          <p:cNvPicPr>
            <a:picLocks noChangeAspect="1"/>
          </p:cNvPicPr>
          <p:nvPr/>
        </p:nvPicPr>
        <p:blipFill>
          <a:blip r:embed="rId3"/>
          <a:stretch>
            <a:fillRect/>
          </a:stretch>
        </p:blipFill>
        <p:spPr>
          <a:xfrm>
            <a:off x="1696574" y="195081"/>
            <a:ext cx="7395727" cy="4395091"/>
          </a:xfrm>
          <a:prstGeom prst="rect">
            <a:avLst/>
          </a:prstGeom>
        </p:spPr>
      </p:pic>
    </p:spTree>
    <p:extLst>
      <p:ext uri="{BB962C8B-B14F-4D97-AF65-F5344CB8AC3E}">
        <p14:creationId xmlns:p14="http://schemas.microsoft.com/office/powerpoint/2010/main" val="181598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4B8EE-87C2-0C4D-9F2F-6D9DB3DC33FA}"/>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xmlns="" id="{DD62C751-B96B-5548-86F9-5FCEBE7CE7D3}"/>
              </a:ext>
            </a:extLst>
          </p:cNvPr>
          <p:cNvSpPr>
            <a:spLocks noGrp="1"/>
          </p:cNvSpPr>
          <p:nvPr>
            <p:ph idx="1"/>
          </p:nvPr>
        </p:nvSpPr>
        <p:spPr>
          <a:xfrm>
            <a:off x="441739" y="972187"/>
            <a:ext cx="8205304" cy="3622436"/>
          </a:xfrm>
        </p:spPr>
        <p:txBody>
          <a:bodyPr>
            <a:normAutofit/>
          </a:bodyPr>
          <a:lstStyle/>
          <a:p>
            <a:r>
              <a:rPr lang="en-US" dirty="0"/>
              <a:t>Facilitate application development</a:t>
            </a:r>
          </a:p>
          <a:p>
            <a:pPr lvl="1"/>
            <a:r>
              <a:rPr lang="en-US" dirty="0"/>
              <a:t>Parallel development and deployment</a:t>
            </a:r>
          </a:p>
          <a:p>
            <a:pPr lvl="1"/>
            <a:r>
              <a:rPr lang="en-US" dirty="0"/>
              <a:t>Switch services or techniques more flexibly</a:t>
            </a:r>
          </a:p>
          <a:p>
            <a:r>
              <a:rPr lang="en-US" dirty="0"/>
              <a:t>Decouple the data analytics pipeline</a:t>
            </a:r>
          </a:p>
          <a:p>
            <a:pPr lvl="1"/>
            <a:r>
              <a:rPr lang="en-US" dirty="0"/>
              <a:t>More complex architecture and testing setup</a:t>
            </a:r>
          </a:p>
          <a:p>
            <a:pPr lvl="1"/>
            <a:r>
              <a:rPr lang="en-US" dirty="0"/>
              <a:t>More things to learn in order to select right tools</a:t>
            </a:r>
          </a:p>
          <a:p>
            <a:r>
              <a:rPr lang="en-US" dirty="0"/>
              <a:t>Delegate maintenance tasks to cloud providers</a:t>
            </a:r>
          </a:p>
          <a:p>
            <a:endParaRPr lang="en-US" dirty="0"/>
          </a:p>
          <a:p>
            <a:endParaRPr lang="en-US" dirty="0"/>
          </a:p>
          <a:p>
            <a:endParaRPr lang="en-US" dirty="0"/>
          </a:p>
        </p:txBody>
      </p:sp>
    </p:spTree>
    <p:extLst>
      <p:ext uri="{BB962C8B-B14F-4D97-AF65-F5344CB8AC3E}">
        <p14:creationId xmlns:p14="http://schemas.microsoft.com/office/powerpoint/2010/main" val="3240502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1739" y="972186"/>
            <a:ext cx="8205304" cy="3622436"/>
          </a:xfrm>
        </p:spPr>
        <p:txBody>
          <a:bodyPr>
            <a:normAutofit/>
          </a:bodyPr>
          <a:lstStyle/>
          <a:p>
            <a:r>
              <a:rPr lang="en-US" dirty="0"/>
              <a:t>Introduction</a:t>
            </a:r>
          </a:p>
          <a:p>
            <a:r>
              <a:rPr lang="en-US" dirty="0"/>
              <a:t>Monolithic vs. Cloud-native applications</a:t>
            </a:r>
          </a:p>
          <a:p>
            <a:r>
              <a:rPr lang="en-US" dirty="0"/>
              <a:t>Cloud-native approach </a:t>
            </a:r>
          </a:p>
          <a:p>
            <a:r>
              <a:rPr lang="en-US" dirty="0"/>
              <a:t>Data analytics architecture</a:t>
            </a:r>
          </a:p>
          <a:p>
            <a:r>
              <a:rPr lang="en-US" b="1" i="1" dirty="0"/>
              <a:t>Future work</a:t>
            </a:r>
          </a:p>
        </p:txBody>
      </p:sp>
    </p:spTree>
    <p:extLst>
      <p:ext uri="{BB962C8B-B14F-4D97-AF65-F5344CB8AC3E}">
        <p14:creationId xmlns:p14="http://schemas.microsoft.com/office/powerpoint/2010/main" val="186873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89" y="55952"/>
            <a:ext cx="8205304" cy="857250"/>
          </a:xfrm>
        </p:spPr>
        <p:txBody>
          <a:bodyPr/>
          <a:lstStyle/>
          <a:p>
            <a:r>
              <a:rPr lang="en-US" dirty="0"/>
              <a:t>Data analytics pipeline in AWS</a:t>
            </a:r>
          </a:p>
        </p:txBody>
      </p:sp>
      <p:sp>
        <p:nvSpPr>
          <p:cNvPr id="4" name="Notched Right Arrow 3"/>
          <p:cNvSpPr/>
          <p:nvPr/>
        </p:nvSpPr>
        <p:spPr>
          <a:xfrm>
            <a:off x="336789" y="534750"/>
            <a:ext cx="1707573" cy="1054100"/>
          </a:xfrm>
          <a:prstGeom prst="notched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Collect</a:t>
            </a:r>
          </a:p>
        </p:txBody>
      </p:sp>
      <p:sp>
        <p:nvSpPr>
          <p:cNvPr id="5" name="Notched Right Arrow 4"/>
          <p:cNvSpPr/>
          <p:nvPr/>
        </p:nvSpPr>
        <p:spPr>
          <a:xfrm>
            <a:off x="2563165" y="543561"/>
            <a:ext cx="1605298" cy="1054100"/>
          </a:xfrm>
          <a:prstGeom prst="notched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Store</a:t>
            </a:r>
          </a:p>
        </p:txBody>
      </p:sp>
      <p:sp>
        <p:nvSpPr>
          <p:cNvPr id="6" name="Notched Right Arrow 5"/>
          <p:cNvSpPr/>
          <p:nvPr/>
        </p:nvSpPr>
        <p:spPr>
          <a:xfrm>
            <a:off x="4777275" y="484577"/>
            <a:ext cx="1874401" cy="1172067"/>
          </a:xfrm>
          <a:prstGeom prst="notched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Process &amp; Analyze</a:t>
            </a:r>
          </a:p>
        </p:txBody>
      </p:sp>
      <p:sp>
        <p:nvSpPr>
          <p:cNvPr id="7" name="Notched Right Arrow 6"/>
          <p:cNvSpPr/>
          <p:nvPr/>
        </p:nvSpPr>
        <p:spPr>
          <a:xfrm>
            <a:off x="7056496" y="484577"/>
            <a:ext cx="1771925" cy="1166561"/>
          </a:xfrm>
          <a:prstGeom prst="notched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Visualize</a:t>
            </a:r>
          </a:p>
        </p:txBody>
      </p:sp>
      <p:sp>
        <p:nvSpPr>
          <p:cNvPr id="3" name="TextBox 2"/>
          <p:cNvSpPr txBox="1"/>
          <p:nvPr/>
        </p:nvSpPr>
        <p:spPr>
          <a:xfrm>
            <a:off x="299300" y="1597660"/>
            <a:ext cx="1794818" cy="2123658"/>
          </a:xfrm>
          <a:prstGeom prst="rect">
            <a:avLst/>
          </a:prstGeom>
          <a:noFill/>
        </p:spPr>
        <p:txBody>
          <a:bodyPr wrap="square" rtlCol="0">
            <a:spAutoFit/>
          </a:bodyPr>
          <a:lstStyle/>
          <a:p>
            <a:r>
              <a:rPr lang="en-US" sz="1100" b="1" dirty="0">
                <a:solidFill>
                  <a:srgbClr val="00B050"/>
                </a:solidFill>
              </a:rPr>
              <a:t>Real-time</a:t>
            </a:r>
          </a:p>
          <a:p>
            <a:r>
              <a:rPr lang="en-US" sz="1100" dirty="0">
                <a:solidFill>
                  <a:srgbClr val="00B050"/>
                </a:solidFill>
              </a:rPr>
              <a:t>Amazon Kinesis </a:t>
            </a:r>
            <a:r>
              <a:rPr lang="en-US" sz="1100" dirty="0" err="1">
                <a:solidFill>
                  <a:srgbClr val="00B050"/>
                </a:solidFill>
              </a:rPr>
              <a:t>Firehose</a:t>
            </a:r>
            <a:endParaRPr lang="en-US" sz="1100" dirty="0">
              <a:solidFill>
                <a:srgbClr val="00B050"/>
              </a:solidFill>
            </a:endParaRPr>
          </a:p>
          <a:p>
            <a:endParaRPr lang="en-US" sz="1100" dirty="0">
              <a:solidFill>
                <a:srgbClr val="00B0F0"/>
              </a:solidFill>
            </a:endParaRPr>
          </a:p>
          <a:p>
            <a:r>
              <a:rPr lang="en-US" sz="1100" b="1" dirty="0"/>
              <a:t>Data Import</a:t>
            </a:r>
          </a:p>
          <a:p>
            <a:r>
              <a:rPr lang="en-US" sz="1100" dirty="0"/>
              <a:t>Amazon Import/Export Snowball</a:t>
            </a:r>
          </a:p>
          <a:p>
            <a:endParaRPr lang="en-US" sz="1100" dirty="0"/>
          </a:p>
          <a:p>
            <a:r>
              <a:rPr lang="en-US" sz="1100" b="1" dirty="0"/>
              <a:t>Message Queuing</a:t>
            </a:r>
          </a:p>
          <a:p>
            <a:r>
              <a:rPr lang="en-US" sz="1100" dirty="0"/>
              <a:t>Amazon SQS</a:t>
            </a:r>
          </a:p>
          <a:p>
            <a:endParaRPr lang="en-US" sz="1100" dirty="0"/>
          </a:p>
          <a:p>
            <a:r>
              <a:rPr lang="en-US" sz="1100" b="1" dirty="0">
                <a:solidFill>
                  <a:schemeClr val="tx2">
                    <a:lumMod val="60000"/>
                    <a:lumOff val="40000"/>
                  </a:schemeClr>
                </a:solidFill>
              </a:rPr>
              <a:t>Web/app Servers</a:t>
            </a:r>
          </a:p>
          <a:p>
            <a:r>
              <a:rPr lang="en-US" sz="1100" dirty="0">
                <a:solidFill>
                  <a:schemeClr val="tx2">
                    <a:lumMod val="60000"/>
                    <a:lumOff val="40000"/>
                  </a:schemeClr>
                </a:solidFill>
              </a:rPr>
              <a:t>Amazon EC2</a:t>
            </a:r>
          </a:p>
        </p:txBody>
      </p:sp>
      <p:sp>
        <p:nvSpPr>
          <p:cNvPr id="8" name="TextBox 7"/>
          <p:cNvSpPr txBox="1"/>
          <p:nvPr/>
        </p:nvSpPr>
        <p:spPr>
          <a:xfrm>
            <a:off x="2563165" y="1597661"/>
            <a:ext cx="1760418" cy="3139321"/>
          </a:xfrm>
          <a:prstGeom prst="rect">
            <a:avLst/>
          </a:prstGeom>
          <a:noFill/>
        </p:spPr>
        <p:txBody>
          <a:bodyPr wrap="none" rtlCol="0">
            <a:spAutoFit/>
          </a:bodyPr>
          <a:lstStyle/>
          <a:p>
            <a:r>
              <a:rPr lang="en-US" sz="1100" b="1" dirty="0">
                <a:solidFill>
                  <a:schemeClr val="tx2">
                    <a:lumMod val="60000"/>
                    <a:lumOff val="40000"/>
                  </a:schemeClr>
                </a:solidFill>
              </a:rPr>
              <a:t>Object Store</a:t>
            </a:r>
          </a:p>
          <a:p>
            <a:r>
              <a:rPr lang="en-US" sz="1100" dirty="0">
                <a:solidFill>
                  <a:schemeClr val="tx2">
                    <a:lumMod val="60000"/>
                    <a:lumOff val="40000"/>
                  </a:schemeClr>
                </a:solidFill>
              </a:rPr>
              <a:t>Amazon S3</a:t>
            </a:r>
          </a:p>
          <a:p>
            <a:r>
              <a:rPr lang="en-US" sz="1100" dirty="0">
                <a:solidFill>
                  <a:schemeClr val="tx2">
                    <a:lumMod val="60000"/>
                    <a:lumOff val="40000"/>
                  </a:schemeClr>
                </a:solidFill>
              </a:rPr>
              <a:t>Amazon Glacier</a:t>
            </a:r>
          </a:p>
          <a:p>
            <a:endParaRPr lang="en-US" sz="1100" dirty="0">
              <a:solidFill>
                <a:schemeClr val="tx2">
                  <a:lumMod val="60000"/>
                  <a:lumOff val="40000"/>
                </a:schemeClr>
              </a:solidFill>
            </a:endParaRPr>
          </a:p>
          <a:p>
            <a:r>
              <a:rPr lang="en-US" sz="1100" b="1" dirty="0">
                <a:solidFill>
                  <a:srgbClr val="00B050"/>
                </a:solidFill>
              </a:rPr>
              <a:t>Real-time</a:t>
            </a:r>
          </a:p>
          <a:p>
            <a:r>
              <a:rPr lang="en-US" sz="1100" dirty="0">
                <a:solidFill>
                  <a:srgbClr val="00B050"/>
                </a:solidFill>
              </a:rPr>
              <a:t>Amazon Kinesis Streams</a:t>
            </a:r>
          </a:p>
          <a:p>
            <a:endParaRPr lang="en-US" sz="1100" dirty="0"/>
          </a:p>
          <a:p>
            <a:r>
              <a:rPr lang="en-US" sz="1100" b="1" dirty="0"/>
              <a:t>RDBMS</a:t>
            </a:r>
          </a:p>
          <a:p>
            <a:r>
              <a:rPr lang="en-US" sz="1100" dirty="0"/>
              <a:t>Amazon RDS</a:t>
            </a:r>
          </a:p>
          <a:p>
            <a:endParaRPr lang="en-US" sz="1100" dirty="0"/>
          </a:p>
          <a:p>
            <a:r>
              <a:rPr lang="en-US" sz="1100" b="1" dirty="0"/>
              <a:t>NoSQL</a:t>
            </a:r>
          </a:p>
          <a:p>
            <a:r>
              <a:rPr lang="en-US" sz="1100" dirty="0" err="1"/>
              <a:t>DynamoDB</a:t>
            </a:r>
            <a:endParaRPr lang="en-US" sz="1100" dirty="0"/>
          </a:p>
          <a:p>
            <a:endParaRPr lang="en-US" sz="1100" dirty="0"/>
          </a:p>
          <a:p>
            <a:r>
              <a:rPr lang="en-US" sz="1100" b="1" dirty="0"/>
              <a:t>Search</a:t>
            </a:r>
          </a:p>
          <a:p>
            <a:r>
              <a:rPr lang="en-US" sz="1100" dirty="0"/>
              <a:t>Amazon </a:t>
            </a:r>
            <a:r>
              <a:rPr lang="en-US" sz="1100" dirty="0" err="1"/>
              <a:t>CloudSearch</a:t>
            </a:r>
            <a:endParaRPr lang="en-US" sz="1100" dirty="0"/>
          </a:p>
          <a:p>
            <a:endParaRPr lang="en-US" sz="1100" dirty="0"/>
          </a:p>
          <a:p>
            <a:r>
              <a:rPr lang="en-US" sz="1100" b="1" dirty="0" err="1"/>
              <a:t>IoT</a:t>
            </a:r>
            <a:endParaRPr lang="en-US" sz="1100" b="1" dirty="0"/>
          </a:p>
          <a:p>
            <a:r>
              <a:rPr lang="en-US" sz="1100" dirty="0"/>
              <a:t>Amazon </a:t>
            </a:r>
            <a:r>
              <a:rPr lang="en-US" sz="1100" dirty="0" err="1"/>
              <a:t>IoT</a:t>
            </a:r>
            <a:endParaRPr lang="en-US" sz="1100" dirty="0"/>
          </a:p>
        </p:txBody>
      </p:sp>
      <p:sp>
        <p:nvSpPr>
          <p:cNvPr id="9" name="TextBox 8"/>
          <p:cNvSpPr txBox="1"/>
          <p:nvPr/>
        </p:nvSpPr>
        <p:spPr>
          <a:xfrm>
            <a:off x="4758534" y="1597660"/>
            <a:ext cx="1863011" cy="3139321"/>
          </a:xfrm>
          <a:prstGeom prst="rect">
            <a:avLst/>
          </a:prstGeom>
          <a:noFill/>
        </p:spPr>
        <p:txBody>
          <a:bodyPr wrap="none" rtlCol="0">
            <a:spAutoFit/>
          </a:bodyPr>
          <a:lstStyle/>
          <a:p>
            <a:r>
              <a:rPr lang="en-US" sz="1100" b="1" dirty="0"/>
              <a:t>Hadoop Ecosystem</a:t>
            </a:r>
          </a:p>
          <a:p>
            <a:r>
              <a:rPr lang="en-US" sz="1100" dirty="0"/>
              <a:t>Amazon EMR</a:t>
            </a:r>
          </a:p>
          <a:p>
            <a:endParaRPr lang="en-US" sz="1100" dirty="0"/>
          </a:p>
          <a:p>
            <a:r>
              <a:rPr lang="en-US" sz="1100" b="1" dirty="0">
                <a:solidFill>
                  <a:srgbClr val="00B050"/>
                </a:solidFill>
              </a:rPr>
              <a:t>Real-time</a:t>
            </a:r>
          </a:p>
          <a:p>
            <a:r>
              <a:rPr lang="en-US" sz="1100" b="1" dirty="0">
                <a:solidFill>
                  <a:schemeClr val="tx2">
                    <a:lumMod val="60000"/>
                    <a:lumOff val="40000"/>
                  </a:schemeClr>
                </a:solidFill>
              </a:rPr>
              <a:t>AWS Lambda</a:t>
            </a:r>
          </a:p>
          <a:p>
            <a:r>
              <a:rPr lang="en-US" sz="1100" dirty="0">
                <a:solidFill>
                  <a:srgbClr val="00B050"/>
                </a:solidFill>
              </a:rPr>
              <a:t>Amazon Kinesis Analytics</a:t>
            </a:r>
          </a:p>
          <a:p>
            <a:endParaRPr lang="en-US" sz="1100" dirty="0"/>
          </a:p>
          <a:p>
            <a:r>
              <a:rPr lang="en-US" sz="1100" b="1" dirty="0"/>
              <a:t>Data Warehousing</a:t>
            </a:r>
          </a:p>
          <a:p>
            <a:r>
              <a:rPr lang="en-US" sz="1100" dirty="0"/>
              <a:t>Amazon Redshift</a:t>
            </a:r>
          </a:p>
          <a:p>
            <a:endParaRPr lang="en-US" sz="1100" dirty="0">
              <a:solidFill>
                <a:srgbClr val="00B050"/>
              </a:solidFill>
            </a:endParaRPr>
          </a:p>
          <a:p>
            <a:r>
              <a:rPr lang="en-US" sz="1100" b="1" dirty="0"/>
              <a:t>Machine Learning</a:t>
            </a:r>
          </a:p>
          <a:p>
            <a:r>
              <a:rPr lang="en-US" sz="1100" dirty="0"/>
              <a:t>Amazon Machine Learning</a:t>
            </a:r>
          </a:p>
          <a:p>
            <a:endParaRPr lang="en-US" sz="1100" dirty="0"/>
          </a:p>
          <a:p>
            <a:r>
              <a:rPr lang="en-US" sz="1100" b="1" dirty="0">
                <a:solidFill>
                  <a:schemeClr val="tx2">
                    <a:lumMod val="60000"/>
                    <a:lumOff val="40000"/>
                  </a:schemeClr>
                </a:solidFill>
              </a:rPr>
              <a:t>Elastic Search Analytics</a:t>
            </a:r>
          </a:p>
          <a:p>
            <a:r>
              <a:rPr lang="en-US" sz="1100" dirty="0">
                <a:solidFill>
                  <a:schemeClr val="tx2">
                    <a:lumMod val="60000"/>
                    <a:lumOff val="40000"/>
                  </a:schemeClr>
                </a:solidFill>
              </a:rPr>
              <a:t>Amazon </a:t>
            </a:r>
            <a:r>
              <a:rPr lang="en-US" sz="1100" dirty="0" err="1">
                <a:solidFill>
                  <a:schemeClr val="tx2">
                    <a:lumMod val="60000"/>
                    <a:lumOff val="40000"/>
                  </a:schemeClr>
                </a:solidFill>
              </a:rPr>
              <a:t>ElasticSearch</a:t>
            </a:r>
            <a:endParaRPr lang="en-US" sz="1100" dirty="0">
              <a:solidFill>
                <a:schemeClr val="tx2">
                  <a:lumMod val="60000"/>
                  <a:lumOff val="40000"/>
                </a:schemeClr>
              </a:solidFill>
            </a:endParaRPr>
          </a:p>
          <a:p>
            <a:endParaRPr lang="en-US" sz="1100" dirty="0"/>
          </a:p>
          <a:p>
            <a:r>
              <a:rPr lang="en-US" sz="1100" b="1" dirty="0"/>
              <a:t>Process &amp; Move Data</a:t>
            </a:r>
          </a:p>
          <a:p>
            <a:r>
              <a:rPr lang="en-US" sz="1100" dirty="0"/>
              <a:t>AWS Data Pipeline</a:t>
            </a:r>
          </a:p>
        </p:txBody>
      </p:sp>
      <p:sp>
        <p:nvSpPr>
          <p:cNvPr id="10" name="TextBox 9"/>
          <p:cNvSpPr txBox="1"/>
          <p:nvPr/>
        </p:nvSpPr>
        <p:spPr>
          <a:xfrm>
            <a:off x="6971200" y="1597660"/>
            <a:ext cx="1857221" cy="1107996"/>
          </a:xfrm>
          <a:prstGeom prst="rect">
            <a:avLst/>
          </a:prstGeom>
          <a:noFill/>
        </p:spPr>
        <p:txBody>
          <a:bodyPr wrap="square" rtlCol="0">
            <a:spAutoFit/>
          </a:bodyPr>
          <a:lstStyle/>
          <a:p>
            <a:r>
              <a:rPr lang="en-US" sz="1100" b="1" dirty="0"/>
              <a:t>Business Intelligence &amp; Data Visualization</a:t>
            </a:r>
          </a:p>
          <a:p>
            <a:r>
              <a:rPr lang="en-US" sz="1100" dirty="0"/>
              <a:t>Amazon </a:t>
            </a:r>
            <a:r>
              <a:rPr lang="en-US" sz="1100" dirty="0" err="1"/>
              <a:t>QuickSight</a:t>
            </a:r>
            <a:endParaRPr lang="en-US" sz="1100" dirty="0"/>
          </a:p>
          <a:p>
            <a:endParaRPr lang="en-US" sz="1100" dirty="0"/>
          </a:p>
          <a:p>
            <a:r>
              <a:rPr lang="en-US" sz="1100" b="1" dirty="0">
                <a:solidFill>
                  <a:schemeClr val="tx2">
                    <a:lumMod val="60000"/>
                    <a:lumOff val="40000"/>
                  </a:schemeClr>
                </a:solidFill>
              </a:rPr>
              <a:t>Elastic Search Analytics</a:t>
            </a:r>
          </a:p>
          <a:p>
            <a:r>
              <a:rPr lang="en-US" sz="1100" dirty="0">
                <a:solidFill>
                  <a:schemeClr val="tx2">
                    <a:lumMod val="60000"/>
                    <a:lumOff val="40000"/>
                  </a:schemeClr>
                </a:solidFill>
              </a:rPr>
              <a:t>Amazon </a:t>
            </a:r>
            <a:r>
              <a:rPr lang="en-US" sz="1100" dirty="0" err="1">
                <a:solidFill>
                  <a:schemeClr val="tx2">
                    <a:lumMod val="60000"/>
                    <a:lumOff val="40000"/>
                  </a:schemeClr>
                </a:solidFill>
              </a:rPr>
              <a:t>ElasticSearch</a:t>
            </a:r>
            <a:endParaRPr lang="en-US" sz="1100" dirty="0">
              <a:solidFill>
                <a:schemeClr val="tx2">
                  <a:lumMod val="60000"/>
                  <a:lumOff val="40000"/>
                </a:schemeClr>
              </a:solidFill>
            </a:endParaRPr>
          </a:p>
        </p:txBody>
      </p:sp>
      <p:sp>
        <p:nvSpPr>
          <p:cNvPr id="11" name="TextBox 10">
            <a:extLst>
              <a:ext uri="{FF2B5EF4-FFF2-40B4-BE49-F238E27FC236}">
                <a16:creationId xmlns:a16="http://schemas.microsoft.com/office/drawing/2014/main" xmlns="" id="{195A4565-8D32-6145-ADA4-C42B49384C0B}"/>
              </a:ext>
            </a:extLst>
          </p:cNvPr>
          <p:cNvSpPr txBox="1"/>
          <p:nvPr/>
        </p:nvSpPr>
        <p:spPr>
          <a:xfrm>
            <a:off x="7056496" y="3721318"/>
            <a:ext cx="1846584" cy="738664"/>
          </a:xfrm>
          <a:prstGeom prst="rect">
            <a:avLst/>
          </a:prstGeom>
          <a:noFill/>
          <a:ln w="12700">
            <a:solidFill>
              <a:schemeClr val="tx1"/>
            </a:solidFill>
          </a:ln>
        </p:spPr>
        <p:txBody>
          <a:bodyPr wrap="square" rtlCol="0">
            <a:spAutoFit/>
          </a:bodyPr>
          <a:lstStyle/>
          <a:p>
            <a:r>
              <a:rPr lang="en-US" sz="1400" dirty="0">
                <a:solidFill>
                  <a:schemeClr val="accent1"/>
                </a:solidFill>
              </a:rPr>
              <a:t>Blue</a:t>
            </a:r>
            <a:r>
              <a:rPr lang="en-US" sz="1400" dirty="0"/>
              <a:t>: current</a:t>
            </a:r>
          </a:p>
          <a:p>
            <a:r>
              <a:rPr lang="en-US" sz="1400" dirty="0">
                <a:solidFill>
                  <a:srgbClr val="00B050"/>
                </a:solidFill>
              </a:rPr>
              <a:t>Green</a:t>
            </a:r>
            <a:r>
              <a:rPr lang="en-US" sz="1400" dirty="0"/>
              <a:t>: alternate</a:t>
            </a:r>
          </a:p>
          <a:p>
            <a:r>
              <a:rPr lang="en-US" sz="1400" dirty="0"/>
              <a:t>Black: other possible</a:t>
            </a:r>
          </a:p>
        </p:txBody>
      </p:sp>
    </p:spTree>
    <p:extLst>
      <p:ext uri="{BB962C8B-B14F-4D97-AF65-F5344CB8AC3E}">
        <p14:creationId xmlns:p14="http://schemas.microsoft.com/office/powerpoint/2010/main" val="1705343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00" y="-39798"/>
            <a:ext cx="8205304" cy="857250"/>
          </a:xfrm>
        </p:spPr>
        <p:txBody>
          <a:bodyPr/>
          <a:lstStyle/>
          <a:p>
            <a:r>
              <a:rPr lang="en-US" dirty="0"/>
              <a:t>Cloud Native Data Analysis Platform in AWS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646" y="1953695"/>
            <a:ext cx="521367" cy="625640"/>
          </a:xfrm>
          <a:prstGeom prst="rect">
            <a:avLst/>
          </a:prstGeom>
        </p:spPr>
      </p:pic>
      <p:sp>
        <p:nvSpPr>
          <p:cNvPr id="7" name="TextBox 6"/>
          <p:cNvSpPr txBox="1"/>
          <p:nvPr/>
        </p:nvSpPr>
        <p:spPr>
          <a:xfrm>
            <a:off x="738087" y="2604557"/>
            <a:ext cx="731520"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a:t>S3</a:t>
            </a:r>
            <a:endParaRPr lang="en-US"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5864" y="1955998"/>
            <a:ext cx="544780" cy="653736"/>
          </a:xfrm>
          <a:prstGeom prst="rect">
            <a:avLst/>
          </a:prstGeom>
        </p:spPr>
      </p:pic>
      <p:sp>
        <p:nvSpPr>
          <p:cNvPr id="9" name="TextBox 8"/>
          <p:cNvSpPr txBox="1"/>
          <p:nvPr/>
        </p:nvSpPr>
        <p:spPr>
          <a:xfrm>
            <a:off x="1822906" y="2608842"/>
            <a:ext cx="731520" cy="155632"/>
          </a:xfrm>
          <a:prstGeom prst="rect">
            <a:avLst/>
          </a:prstGeom>
          <a:noFill/>
        </p:spPr>
        <p:txBody>
          <a:bodyPr wrap="square" lIns="0" tIns="0" rIns="0" bIns="0" rtlCol="0" anchor="t">
            <a:noAutofit/>
          </a:bodyPr>
          <a:lstStyle/>
          <a:p>
            <a:pPr algn="ctr"/>
            <a:r>
              <a:rPr lang="en-US" sz="1000" b="1" dirty="0"/>
              <a:t>Amazon Glacier</a:t>
            </a:r>
            <a:endParaRPr lang="en-US" b="1"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378" y="511054"/>
            <a:ext cx="544781" cy="653737"/>
          </a:xfrm>
          <a:prstGeom prst="rect">
            <a:avLst/>
          </a:prstGeom>
        </p:spPr>
      </p:pic>
      <p:sp>
        <p:nvSpPr>
          <p:cNvPr id="11" name="TextBox 10"/>
          <p:cNvSpPr txBox="1"/>
          <p:nvPr/>
        </p:nvSpPr>
        <p:spPr>
          <a:xfrm>
            <a:off x="3318266" y="1172438"/>
            <a:ext cx="825006" cy="155632"/>
          </a:xfrm>
          <a:prstGeom prst="rect">
            <a:avLst/>
          </a:prstGeom>
          <a:noFill/>
        </p:spPr>
        <p:txBody>
          <a:bodyPr wrap="square" lIns="0" tIns="0" rIns="0" bIns="0" rtlCol="0" anchor="t">
            <a:noAutofit/>
          </a:bodyPr>
          <a:lstStyle/>
          <a:p>
            <a:pPr algn="ctr"/>
            <a:r>
              <a:rPr lang="en-US" sz="1000" b="1" dirty="0"/>
              <a:t>AWS</a:t>
            </a:r>
          </a:p>
          <a:p>
            <a:pPr algn="ctr"/>
            <a:r>
              <a:rPr lang="en-US" sz="1000" b="1" dirty="0"/>
              <a:t>Lambda</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1532" y="516455"/>
            <a:ext cx="543466" cy="601994"/>
          </a:xfrm>
          <a:prstGeom prst="rect">
            <a:avLst/>
          </a:prstGeom>
        </p:spPr>
      </p:pic>
      <p:sp>
        <p:nvSpPr>
          <p:cNvPr id="13" name="TextBox 12"/>
          <p:cNvSpPr txBox="1"/>
          <p:nvPr/>
        </p:nvSpPr>
        <p:spPr>
          <a:xfrm>
            <a:off x="4945890" y="1166858"/>
            <a:ext cx="894752" cy="155632"/>
          </a:xfrm>
          <a:prstGeom prst="rect">
            <a:avLst/>
          </a:prstGeom>
          <a:noFill/>
        </p:spPr>
        <p:txBody>
          <a:bodyPr wrap="square" lIns="0" tIns="0" rIns="0" bIns="0" rtlCol="0" anchor="t">
            <a:noAutofit/>
          </a:bodyPr>
          <a:lstStyle/>
          <a:p>
            <a:pPr algn="ctr"/>
            <a:r>
              <a:rPr lang="en-US" sz="1000" b="1" dirty="0"/>
              <a:t>Amazon</a:t>
            </a:r>
            <a:br>
              <a:rPr lang="en-US" sz="1000" b="1" dirty="0"/>
            </a:br>
            <a:r>
              <a:rPr lang="en-US" sz="1000" b="1" dirty="0" err="1"/>
              <a:t>DynamoDB</a:t>
            </a:r>
            <a:endParaRPr lang="en-US" b="1" dirty="0"/>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616" y="3378436"/>
            <a:ext cx="525324" cy="596313"/>
          </a:xfrm>
          <a:prstGeom prst="rect">
            <a:avLst/>
          </a:prstGeom>
        </p:spPr>
      </p:pic>
      <p:sp>
        <p:nvSpPr>
          <p:cNvPr id="21" name="TextBox 20"/>
          <p:cNvSpPr txBox="1"/>
          <p:nvPr/>
        </p:nvSpPr>
        <p:spPr>
          <a:xfrm>
            <a:off x="5256503" y="4040087"/>
            <a:ext cx="943550" cy="155448"/>
          </a:xfrm>
          <a:prstGeom prst="rect">
            <a:avLst/>
          </a:prstGeom>
          <a:noFill/>
        </p:spPr>
        <p:txBody>
          <a:bodyPr wrap="square" lIns="0" tIns="0" rIns="0" bIns="0" rtlCol="0" anchor="t">
            <a:noAutofit/>
          </a:bodyPr>
          <a:lstStyle/>
          <a:p>
            <a:pPr algn="ctr"/>
            <a:r>
              <a:rPr lang="en-US" sz="1000" b="1" dirty="0"/>
              <a:t>Amazon </a:t>
            </a:r>
            <a:r>
              <a:rPr lang="en-US" sz="1000" b="1" dirty="0" err="1"/>
              <a:t>CloudWatch</a:t>
            </a:r>
            <a:endParaRPr lang="en-US" sz="1000" b="1" dirty="0"/>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6462" y="3350991"/>
            <a:ext cx="543291" cy="651949"/>
          </a:xfrm>
          <a:prstGeom prst="rect">
            <a:avLst/>
          </a:prstGeom>
        </p:spPr>
      </p:pic>
      <p:sp>
        <p:nvSpPr>
          <p:cNvPr id="23" name="TextBox 22"/>
          <p:cNvSpPr txBox="1"/>
          <p:nvPr/>
        </p:nvSpPr>
        <p:spPr>
          <a:xfrm>
            <a:off x="6671057" y="4032514"/>
            <a:ext cx="943550" cy="155448"/>
          </a:xfrm>
          <a:prstGeom prst="rect">
            <a:avLst/>
          </a:prstGeom>
          <a:noFill/>
        </p:spPr>
        <p:txBody>
          <a:bodyPr wrap="square" lIns="0" tIns="0" rIns="0" bIns="0" rtlCol="0" anchor="t">
            <a:noAutofit/>
          </a:bodyPr>
          <a:lstStyle/>
          <a:p>
            <a:pPr algn="ctr"/>
            <a:r>
              <a:rPr lang="en-US" sz="1000" b="1" dirty="0"/>
              <a:t>AWS</a:t>
            </a:r>
            <a:br>
              <a:rPr lang="en-US" sz="1000" b="1" dirty="0"/>
            </a:br>
            <a:r>
              <a:rPr lang="en-US" sz="1000" b="1" dirty="0" err="1"/>
              <a:t>Config</a:t>
            </a:r>
            <a:endParaRPr lang="en-US" sz="1000" b="1" dirty="0"/>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30278" y="3369236"/>
            <a:ext cx="537316" cy="644779"/>
          </a:xfrm>
          <a:prstGeom prst="rect">
            <a:avLst/>
          </a:prstGeom>
        </p:spPr>
      </p:pic>
      <p:sp>
        <p:nvSpPr>
          <p:cNvPr id="25" name="TextBox 24"/>
          <p:cNvSpPr txBox="1"/>
          <p:nvPr/>
        </p:nvSpPr>
        <p:spPr>
          <a:xfrm>
            <a:off x="2131109" y="4055254"/>
            <a:ext cx="943550" cy="155448"/>
          </a:xfrm>
          <a:prstGeom prst="rect">
            <a:avLst/>
          </a:prstGeom>
          <a:noFill/>
        </p:spPr>
        <p:txBody>
          <a:bodyPr wrap="square" lIns="0" tIns="0" rIns="0" bIns="0" rtlCol="0" anchor="t">
            <a:noAutofit/>
          </a:bodyPr>
          <a:lstStyle/>
          <a:p>
            <a:pPr algn="ctr"/>
            <a:r>
              <a:rPr lang="en-US" sz="1000" b="1" dirty="0"/>
              <a:t>AWS</a:t>
            </a:r>
            <a:br>
              <a:rPr lang="en-US" sz="1000" b="1" dirty="0"/>
            </a:br>
            <a:r>
              <a:rPr lang="en-US" sz="1000" b="1" dirty="0" err="1"/>
              <a:t>CloudTrail</a:t>
            </a:r>
            <a:endParaRPr lang="en-US" sz="1000" b="1" dirty="0"/>
          </a:p>
        </p:txBody>
      </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919" y="3411195"/>
            <a:ext cx="514094" cy="635057"/>
          </a:xfrm>
          <a:prstGeom prst="rect">
            <a:avLst/>
          </a:prstGeom>
        </p:spPr>
      </p:pic>
      <p:sp>
        <p:nvSpPr>
          <p:cNvPr id="27" name="TextBox 26"/>
          <p:cNvSpPr txBox="1"/>
          <p:nvPr/>
        </p:nvSpPr>
        <p:spPr>
          <a:xfrm>
            <a:off x="613294" y="4055254"/>
            <a:ext cx="1005840" cy="155448"/>
          </a:xfrm>
          <a:prstGeom prst="rect">
            <a:avLst/>
          </a:prstGeom>
          <a:noFill/>
        </p:spPr>
        <p:txBody>
          <a:bodyPr wrap="square" lIns="0" tIns="0" rIns="0" bIns="0" rtlCol="0" anchor="t">
            <a:noAutofit/>
          </a:bodyPr>
          <a:lstStyle/>
          <a:p>
            <a:pPr algn="ctr"/>
            <a:r>
              <a:rPr lang="en-US" sz="1000" b="1" dirty="0"/>
              <a:t>AWS</a:t>
            </a:r>
            <a:br>
              <a:rPr lang="en-US" sz="1000" b="1" dirty="0"/>
            </a:br>
            <a:r>
              <a:rPr lang="en-US" sz="1000" b="1" dirty="0" err="1"/>
              <a:t>CloudFormation</a:t>
            </a:r>
            <a:endParaRPr lang="en-US" sz="1000" b="1" dirty="0"/>
          </a:p>
        </p:txBody>
      </p:sp>
      <p:sp>
        <p:nvSpPr>
          <p:cNvPr id="28" name="TextBox 27"/>
          <p:cNvSpPr txBox="1"/>
          <p:nvPr/>
        </p:nvSpPr>
        <p:spPr>
          <a:xfrm>
            <a:off x="3668591" y="4040087"/>
            <a:ext cx="943550" cy="155448"/>
          </a:xfrm>
          <a:prstGeom prst="rect">
            <a:avLst/>
          </a:prstGeom>
          <a:noFill/>
        </p:spPr>
        <p:txBody>
          <a:bodyPr wrap="square" lIns="0" tIns="0" rIns="0" bIns="0" rtlCol="0" anchor="t">
            <a:noAutofit/>
          </a:bodyPr>
          <a:lstStyle/>
          <a:p>
            <a:pPr algn="ctr"/>
            <a:r>
              <a:rPr lang="en-US" sz="1000" b="1" dirty="0"/>
              <a:t>AWS Trusted Advisor</a:t>
            </a:r>
          </a:p>
        </p:txBody>
      </p:sp>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72442" y="3363700"/>
            <a:ext cx="535848" cy="643018"/>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9479" y="511054"/>
            <a:ext cx="335701" cy="636066"/>
          </a:xfrm>
          <a:prstGeom prst="rect">
            <a:avLst/>
          </a:prstGeom>
        </p:spPr>
      </p:pic>
      <p:sp>
        <p:nvSpPr>
          <p:cNvPr id="31" name="TextBox 30"/>
          <p:cNvSpPr txBox="1"/>
          <p:nvPr/>
        </p:nvSpPr>
        <p:spPr>
          <a:xfrm>
            <a:off x="742951" y="1191132"/>
            <a:ext cx="640080" cy="155448"/>
          </a:xfrm>
          <a:prstGeom prst="rect">
            <a:avLst/>
          </a:prstGeom>
          <a:noFill/>
        </p:spPr>
        <p:txBody>
          <a:bodyPr wrap="square" lIns="0" tIns="0" rIns="0" bIns="0" rtlCol="0" anchor="t">
            <a:noAutofit/>
          </a:bodyPr>
          <a:lstStyle/>
          <a:p>
            <a:pPr algn="ctr"/>
            <a:r>
              <a:rPr lang="en-US" sz="1000" b="1" dirty="0"/>
              <a:t>IAM</a:t>
            </a:r>
          </a:p>
        </p:txBody>
      </p:sp>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29540" y="2064927"/>
            <a:ext cx="652436" cy="731519"/>
          </a:xfrm>
          <a:prstGeom prst="rect">
            <a:avLst/>
          </a:prstGeom>
        </p:spPr>
      </p:pic>
      <p:sp>
        <p:nvSpPr>
          <p:cNvPr id="40" name="TextBox 39"/>
          <p:cNvSpPr txBox="1"/>
          <p:nvPr/>
        </p:nvSpPr>
        <p:spPr>
          <a:xfrm>
            <a:off x="8192669" y="2859705"/>
            <a:ext cx="822960" cy="320040"/>
          </a:xfrm>
          <a:prstGeom prst="rect">
            <a:avLst/>
          </a:prstGeom>
          <a:noFill/>
        </p:spPr>
        <p:txBody>
          <a:bodyPr wrap="none" lIns="0" tIns="0" rIns="0" bIns="0" rtlCol="0" anchor="t">
            <a:noAutofit/>
          </a:bodyPr>
          <a:lstStyle/>
          <a:p>
            <a:pPr algn="ctr"/>
            <a:r>
              <a:rPr lang="en-US" sz="1100" dirty="0">
                <a:latin typeface="Helvetica Neue"/>
                <a:cs typeface="Helvetica Neue"/>
              </a:rPr>
              <a:t>AWS CLI</a:t>
            </a:r>
          </a:p>
        </p:txBody>
      </p:sp>
      <p:grpSp>
        <p:nvGrpSpPr>
          <p:cNvPr id="45" name="Group 44"/>
          <p:cNvGrpSpPr/>
          <p:nvPr/>
        </p:nvGrpSpPr>
        <p:grpSpPr>
          <a:xfrm>
            <a:off x="2934933" y="443015"/>
            <a:ext cx="5006431" cy="1412275"/>
            <a:chOff x="468313" y="1250857"/>
            <a:chExt cx="1752600" cy="1790175"/>
          </a:xfrm>
        </p:grpSpPr>
        <p:sp>
          <p:nvSpPr>
            <p:cNvPr id="46" name="Rounded Rectangle 45"/>
            <p:cNvSpPr/>
            <p:nvPr/>
          </p:nvSpPr>
          <p:spPr>
            <a:xfrm>
              <a:off x="468313" y="1250857"/>
              <a:ext cx="1752600"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sp>
          <p:nvSpPr>
            <p:cNvPr id="47" name="TextBox 35"/>
            <p:cNvSpPr txBox="1">
              <a:spLocks noChangeArrowheads="1"/>
            </p:cNvSpPr>
            <p:nvPr/>
          </p:nvSpPr>
          <p:spPr bwMode="auto">
            <a:xfrm>
              <a:off x="565944" y="2650899"/>
              <a:ext cx="1557337" cy="390133"/>
            </a:xfrm>
            <a:prstGeom prst="rect">
              <a:avLst/>
            </a:prstGeom>
            <a:noFill/>
            <a:ln w="9525">
              <a:noFill/>
              <a:miter lim="800000"/>
              <a:headEnd/>
              <a:tailEnd/>
            </a:ln>
          </p:spPr>
          <p:txBody>
            <a:bodyPr>
              <a:spAutoFit/>
            </a:bodyPr>
            <a:lstStyle/>
            <a:p>
              <a:pPr algn="ctr"/>
              <a:r>
                <a:rPr lang="en-US" sz="1400" b="1" dirty="0">
                  <a:solidFill>
                    <a:schemeClr val="tx2"/>
                  </a:solidFill>
                  <a:latin typeface="+mj-lt"/>
                  <a:ea typeface="Verdana" pitchFamily="34" charset="0"/>
                  <a:cs typeface="Helvetica Neue"/>
                </a:rPr>
                <a:t>Compute &amp; Database</a:t>
              </a:r>
            </a:p>
          </p:txBody>
        </p:sp>
      </p:grpSp>
      <p:grpSp>
        <p:nvGrpSpPr>
          <p:cNvPr id="48" name="Group 47"/>
          <p:cNvGrpSpPr/>
          <p:nvPr/>
        </p:nvGrpSpPr>
        <p:grpSpPr>
          <a:xfrm>
            <a:off x="429282" y="3308480"/>
            <a:ext cx="7512082" cy="1320410"/>
            <a:chOff x="468313" y="1250857"/>
            <a:chExt cx="1752600" cy="1790175"/>
          </a:xfrm>
        </p:grpSpPr>
        <p:sp>
          <p:nvSpPr>
            <p:cNvPr id="49" name="Rounded Rectangle 48"/>
            <p:cNvSpPr/>
            <p:nvPr/>
          </p:nvSpPr>
          <p:spPr>
            <a:xfrm>
              <a:off x="468313" y="1250857"/>
              <a:ext cx="1752600"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sp>
          <p:nvSpPr>
            <p:cNvPr id="50" name="TextBox 35"/>
            <p:cNvSpPr txBox="1">
              <a:spLocks noChangeArrowheads="1"/>
            </p:cNvSpPr>
            <p:nvPr/>
          </p:nvSpPr>
          <p:spPr bwMode="auto">
            <a:xfrm>
              <a:off x="565944" y="2650899"/>
              <a:ext cx="1557337" cy="390133"/>
            </a:xfrm>
            <a:prstGeom prst="rect">
              <a:avLst/>
            </a:prstGeom>
            <a:noFill/>
            <a:ln w="9525">
              <a:noFill/>
              <a:miter lim="800000"/>
              <a:headEnd/>
              <a:tailEnd/>
            </a:ln>
          </p:spPr>
          <p:txBody>
            <a:bodyPr>
              <a:spAutoFit/>
            </a:bodyPr>
            <a:lstStyle/>
            <a:p>
              <a:pPr algn="ctr"/>
              <a:r>
                <a:rPr lang="en-US" sz="1400" b="1" dirty="0">
                  <a:solidFill>
                    <a:schemeClr val="tx2"/>
                  </a:solidFill>
                  <a:latin typeface="+mj-lt"/>
                  <a:ea typeface="Verdana" pitchFamily="34" charset="0"/>
                  <a:cs typeface="Helvetica Neue"/>
                </a:rPr>
                <a:t>Management</a:t>
              </a:r>
            </a:p>
          </p:txBody>
        </p:sp>
      </p:grpSp>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26796" y="487218"/>
            <a:ext cx="534694" cy="644779"/>
          </a:xfrm>
          <a:prstGeom prst="rect">
            <a:avLst/>
          </a:prstGeom>
        </p:spPr>
      </p:pic>
      <p:sp>
        <p:nvSpPr>
          <p:cNvPr id="52" name="TextBox 51"/>
          <p:cNvSpPr txBox="1"/>
          <p:nvPr/>
        </p:nvSpPr>
        <p:spPr>
          <a:xfrm>
            <a:off x="1702412" y="1188908"/>
            <a:ext cx="943550" cy="155448"/>
          </a:xfrm>
          <a:prstGeom prst="rect">
            <a:avLst/>
          </a:prstGeom>
          <a:noFill/>
        </p:spPr>
        <p:txBody>
          <a:bodyPr wrap="square" lIns="0" tIns="0" rIns="0" bIns="0" rtlCol="0" anchor="t">
            <a:noAutofit/>
          </a:bodyPr>
          <a:lstStyle/>
          <a:p>
            <a:pPr algn="ctr"/>
            <a:r>
              <a:rPr lang="en-US" sz="1000" b="1" dirty="0"/>
              <a:t>AWS</a:t>
            </a:r>
            <a:br>
              <a:rPr lang="en-US" sz="1000" b="1" dirty="0"/>
            </a:br>
            <a:r>
              <a:rPr lang="en-US" sz="1000" b="1" dirty="0"/>
              <a:t>Organizations</a:t>
            </a:r>
          </a:p>
        </p:txBody>
      </p:sp>
      <p:grpSp>
        <p:nvGrpSpPr>
          <p:cNvPr id="56" name="Group 55"/>
          <p:cNvGrpSpPr/>
          <p:nvPr/>
        </p:nvGrpSpPr>
        <p:grpSpPr>
          <a:xfrm>
            <a:off x="429282" y="445176"/>
            <a:ext cx="2371849" cy="1412275"/>
            <a:chOff x="468313" y="1250857"/>
            <a:chExt cx="1752600" cy="1790175"/>
          </a:xfrm>
        </p:grpSpPr>
        <p:sp>
          <p:nvSpPr>
            <p:cNvPr id="57" name="Rounded Rectangle 56"/>
            <p:cNvSpPr/>
            <p:nvPr/>
          </p:nvSpPr>
          <p:spPr>
            <a:xfrm>
              <a:off x="468313" y="1250857"/>
              <a:ext cx="1752600"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sp>
          <p:nvSpPr>
            <p:cNvPr id="58" name="TextBox 35"/>
            <p:cNvSpPr txBox="1">
              <a:spLocks noChangeArrowheads="1"/>
            </p:cNvSpPr>
            <p:nvPr/>
          </p:nvSpPr>
          <p:spPr bwMode="auto">
            <a:xfrm>
              <a:off x="565944" y="2650899"/>
              <a:ext cx="1557337" cy="390133"/>
            </a:xfrm>
            <a:prstGeom prst="rect">
              <a:avLst/>
            </a:prstGeom>
            <a:noFill/>
            <a:ln w="9525">
              <a:noFill/>
              <a:miter lim="800000"/>
              <a:headEnd/>
              <a:tailEnd/>
            </a:ln>
          </p:spPr>
          <p:txBody>
            <a:bodyPr>
              <a:spAutoFit/>
            </a:bodyPr>
            <a:lstStyle/>
            <a:p>
              <a:pPr algn="ctr"/>
              <a:r>
                <a:rPr lang="en-US" sz="1400" b="1" dirty="0">
                  <a:solidFill>
                    <a:schemeClr val="tx2"/>
                  </a:solidFill>
                  <a:latin typeface="+mj-lt"/>
                  <a:ea typeface="Verdana" pitchFamily="34" charset="0"/>
                  <a:cs typeface="Helvetica Neue"/>
                </a:rPr>
                <a:t>Security &amp; Identity</a:t>
              </a:r>
            </a:p>
          </p:txBody>
        </p:sp>
      </p:grpSp>
      <p:grpSp>
        <p:nvGrpSpPr>
          <p:cNvPr id="59" name="Group 58"/>
          <p:cNvGrpSpPr/>
          <p:nvPr/>
        </p:nvGrpSpPr>
        <p:grpSpPr>
          <a:xfrm>
            <a:off x="438549" y="1877199"/>
            <a:ext cx="2362582" cy="1412275"/>
            <a:chOff x="468313" y="1250857"/>
            <a:chExt cx="1752600" cy="1790175"/>
          </a:xfrm>
        </p:grpSpPr>
        <p:sp>
          <p:nvSpPr>
            <p:cNvPr id="60" name="Rounded Rectangle 59"/>
            <p:cNvSpPr/>
            <p:nvPr/>
          </p:nvSpPr>
          <p:spPr>
            <a:xfrm>
              <a:off x="468313" y="1250857"/>
              <a:ext cx="1752600"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sp>
          <p:nvSpPr>
            <p:cNvPr id="61" name="TextBox 35"/>
            <p:cNvSpPr txBox="1">
              <a:spLocks noChangeArrowheads="1"/>
            </p:cNvSpPr>
            <p:nvPr/>
          </p:nvSpPr>
          <p:spPr bwMode="auto">
            <a:xfrm>
              <a:off x="565944" y="2650899"/>
              <a:ext cx="1557337" cy="390133"/>
            </a:xfrm>
            <a:prstGeom prst="rect">
              <a:avLst/>
            </a:prstGeom>
            <a:noFill/>
            <a:ln w="9525">
              <a:noFill/>
              <a:miter lim="800000"/>
              <a:headEnd/>
              <a:tailEnd/>
            </a:ln>
          </p:spPr>
          <p:txBody>
            <a:bodyPr>
              <a:spAutoFit/>
            </a:bodyPr>
            <a:lstStyle/>
            <a:p>
              <a:pPr algn="ctr"/>
              <a:r>
                <a:rPr lang="en-US" sz="1400" b="1" dirty="0">
                  <a:solidFill>
                    <a:schemeClr val="tx2"/>
                  </a:solidFill>
                  <a:latin typeface="+mj-lt"/>
                  <a:ea typeface="Verdana" pitchFamily="34" charset="0"/>
                  <a:cs typeface="Helvetica Neue"/>
                </a:rPr>
                <a:t>Storage</a:t>
              </a:r>
            </a:p>
          </p:txBody>
        </p:sp>
      </p:grpSp>
      <p:pic>
        <p:nvPicPr>
          <p:cNvPr id="62" name="Picture 61">
            <a:extLst>
              <a:ext uri="{FF2B5EF4-FFF2-40B4-BE49-F238E27FC236}">
                <a16:creationId xmlns:a16="http://schemas.microsoft.com/office/drawing/2014/main" xmlns="" id="{9B1775F1-6A81-C34D-8192-6F99C67D582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23689" y="490891"/>
            <a:ext cx="540155" cy="648187"/>
          </a:xfrm>
          <a:prstGeom prst="rect">
            <a:avLst/>
          </a:prstGeom>
        </p:spPr>
      </p:pic>
      <p:sp>
        <p:nvSpPr>
          <p:cNvPr id="63" name="TextBox 62">
            <a:extLst>
              <a:ext uri="{FF2B5EF4-FFF2-40B4-BE49-F238E27FC236}">
                <a16:creationId xmlns:a16="http://schemas.microsoft.com/office/drawing/2014/main" xmlns="" id="{2E82FE97-4BC8-ED4B-B2DC-99C9D07F0C2D}"/>
              </a:ext>
            </a:extLst>
          </p:cNvPr>
          <p:cNvSpPr txBox="1"/>
          <p:nvPr/>
        </p:nvSpPr>
        <p:spPr>
          <a:xfrm>
            <a:off x="6274095" y="1158013"/>
            <a:ext cx="1504049" cy="207509"/>
          </a:xfrm>
          <a:prstGeom prst="rect">
            <a:avLst/>
          </a:prstGeom>
          <a:noFill/>
        </p:spPr>
        <p:txBody>
          <a:bodyPr wrap="square" lIns="0" tIns="0" rIns="0" bIns="0" rtlCol="0" anchor="t">
            <a:noAutofit/>
          </a:bodyPr>
          <a:lstStyle/>
          <a:p>
            <a:pPr algn="ctr"/>
            <a:r>
              <a:rPr lang="en-US" sz="1000" b="1" dirty="0"/>
              <a:t>Amazon </a:t>
            </a:r>
          </a:p>
          <a:p>
            <a:pPr algn="ctr"/>
            <a:r>
              <a:rPr lang="en-US" sz="1000" b="1" dirty="0" err="1"/>
              <a:t>ElasticSearch</a:t>
            </a:r>
            <a:endParaRPr lang="en-US" sz="1000" b="1" dirty="0"/>
          </a:p>
        </p:txBody>
      </p:sp>
      <p:grpSp>
        <p:nvGrpSpPr>
          <p:cNvPr id="64" name="Group 63">
            <a:extLst>
              <a:ext uri="{FF2B5EF4-FFF2-40B4-BE49-F238E27FC236}">
                <a16:creationId xmlns:a16="http://schemas.microsoft.com/office/drawing/2014/main" xmlns="" id="{E8A74F32-2CC3-0348-BAD3-2B5FEBD42499}"/>
              </a:ext>
            </a:extLst>
          </p:cNvPr>
          <p:cNvGrpSpPr/>
          <p:nvPr/>
        </p:nvGrpSpPr>
        <p:grpSpPr>
          <a:xfrm>
            <a:off x="2959075" y="1871626"/>
            <a:ext cx="5023760" cy="1412275"/>
            <a:chOff x="468313" y="1250857"/>
            <a:chExt cx="1752600" cy="1790175"/>
          </a:xfrm>
        </p:grpSpPr>
        <p:sp>
          <p:nvSpPr>
            <p:cNvPr id="65" name="Rounded Rectangle 64">
              <a:extLst>
                <a:ext uri="{FF2B5EF4-FFF2-40B4-BE49-F238E27FC236}">
                  <a16:creationId xmlns:a16="http://schemas.microsoft.com/office/drawing/2014/main" xmlns="" id="{9267DCBF-1251-0647-A4A4-968259E7CDB1}"/>
                </a:ext>
              </a:extLst>
            </p:cNvPr>
            <p:cNvSpPr/>
            <p:nvPr/>
          </p:nvSpPr>
          <p:spPr>
            <a:xfrm>
              <a:off x="468313" y="1250857"/>
              <a:ext cx="1752600" cy="1733550"/>
            </a:xfrm>
            <a:prstGeom prst="roundRect">
              <a:avLst>
                <a:gd name="adj" fmla="val 9818"/>
              </a:avLst>
            </a:prstGeom>
            <a:noFill/>
            <a:ln w="6350">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latin typeface="Arial"/>
                <a:cs typeface="Arial"/>
              </a:endParaRPr>
            </a:p>
          </p:txBody>
        </p:sp>
        <p:sp>
          <p:nvSpPr>
            <p:cNvPr id="66" name="TextBox 35">
              <a:extLst>
                <a:ext uri="{FF2B5EF4-FFF2-40B4-BE49-F238E27FC236}">
                  <a16:creationId xmlns:a16="http://schemas.microsoft.com/office/drawing/2014/main" xmlns="" id="{DE31BF20-6013-BC42-8EEF-77751999FBE3}"/>
                </a:ext>
              </a:extLst>
            </p:cNvPr>
            <p:cNvSpPr txBox="1">
              <a:spLocks noChangeArrowheads="1"/>
            </p:cNvSpPr>
            <p:nvPr/>
          </p:nvSpPr>
          <p:spPr bwMode="auto">
            <a:xfrm>
              <a:off x="565944" y="2650899"/>
              <a:ext cx="1557337" cy="390133"/>
            </a:xfrm>
            <a:prstGeom prst="rect">
              <a:avLst/>
            </a:prstGeom>
            <a:noFill/>
            <a:ln w="9525">
              <a:noFill/>
              <a:miter lim="800000"/>
              <a:headEnd/>
              <a:tailEnd/>
            </a:ln>
          </p:spPr>
          <p:txBody>
            <a:bodyPr>
              <a:spAutoFit/>
            </a:bodyPr>
            <a:lstStyle/>
            <a:p>
              <a:pPr algn="ctr"/>
              <a:r>
                <a:rPr lang="en-US" sz="1400" b="1" dirty="0">
                  <a:solidFill>
                    <a:schemeClr val="tx2"/>
                  </a:solidFill>
                  <a:latin typeface="+mj-lt"/>
                  <a:ea typeface="Verdana" pitchFamily="34" charset="0"/>
                  <a:cs typeface="Helvetica Neue"/>
                </a:rPr>
                <a:t>Analytics</a:t>
              </a:r>
            </a:p>
          </p:txBody>
        </p:sp>
      </p:grpSp>
      <p:pic>
        <p:nvPicPr>
          <p:cNvPr id="67" name="Picture 66">
            <a:extLst>
              <a:ext uri="{FF2B5EF4-FFF2-40B4-BE49-F238E27FC236}">
                <a16:creationId xmlns:a16="http://schemas.microsoft.com/office/drawing/2014/main" xmlns="" id="{E6A74292-7A60-104C-B583-8D61B8E16B8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58378" y="1985721"/>
            <a:ext cx="598648" cy="649597"/>
          </a:xfrm>
          <a:prstGeom prst="rect">
            <a:avLst/>
          </a:prstGeom>
        </p:spPr>
      </p:pic>
      <p:sp>
        <p:nvSpPr>
          <p:cNvPr id="68" name="TextBox 67">
            <a:extLst>
              <a:ext uri="{FF2B5EF4-FFF2-40B4-BE49-F238E27FC236}">
                <a16:creationId xmlns:a16="http://schemas.microsoft.com/office/drawing/2014/main" xmlns="" id="{73E1899C-9CB2-8847-B74D-32872D5D1F24}"/>
              </a:ext>
            </a:extLst>
          </p:cNvPr>
          <p:cNvSpPr txBox="1"/>
          <p:nvPr/>
        </p:nvSpPr>
        <p:spPr>
          <a:xfrm>
            <a:off x="3340095" y="2662703"/>
            <a:ext cx="854604" cy="308688"/>
          </a:xfrm>
          <a:prstGeom prst="rect">
            <a:avLst/>
          </a:prstGeom>
          <a:noFill/>
        </p:spPr>
        <p:txBody>
          <a:bodyPr wrap="square" lIns="0" tIns="0" rIns="0" bIns="0" rtlCol="0" anchor="t">
            <a:noAutofit/>
          </a:bodyPr>
          <a:lstStyle/>
          <a:p>
            <a:pPr algn="ctr"/>
            <a:r>
              <a:rPr lang="en-US" sz="1000" b="1" dirty="0" err="1"/>
              <a:t>Kibana</a:t>
            </a:r>
            <a:endParaRPr lang="en-US" sz="1000" b="1" dirty="0"/>
          </a:p>
        </p:txBody>
      </p:sp>
      <p:pic>
        <p:nvPicPr>
          <p:cNvPr id="69" name="Picture 68">
            <a:extLst>
              <a:ext uri="{FF2B5EF4-FFF2-40B4-BE49-F238E27FC236}">
                <a16:creationId xmlns:a16="http://schemas.microsoft.com/office/drawing/2014/main" xmlns="" id="{5290D803-E604-374F-ABF0-F749093F29D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28551" y="2008281"/>
            <a:ext cx="543292" cy="540096"/>
          </a:xfrm>
          <a:prstGeom prst="rect">
            <a:avLst/>
          </a:prstGeom>
        </p:spPr>
      </p:pic>
      <p:sp>
        <p:nvSpPr>
          <p:cNvPr id="70" name="TextBox 69">
            <a:extLst>
              <a:ext uri="{FF2B5EF4-FFF2-40B4-BE49-F238E27FC236}">
                <a16:creationId xmlns:a16="http://schemas.microsoft.com/office/drawing/2014/main" xmlns="" id="{C96EC6A8-4A1B-AF4E-9781-1918341C6656}"/>
              </a:ext>
            </a:extLst>
          </p:cNvPr>
          <p:cNvSpPr txBox="1"/>
          <p:nvPr/>
        </p:nvSpPr>
        <p:spPr>
          <a:xfrm>
            <a:off x="4851557" y="2577713"/>
            <a:ext cx="1097280" cy="155632"/>
          </a:xfrm>
          <a:prstGeom prst="rect">
            <a:avLst/>
          </a:prstGeom>
          <a:noFill/>
        </p:spPr>
        <p:txBody>
          <a:bodyPr wrap="square" lIns="0" tIns="0" rIns="0" bIns="0" rtlCol="0" anchor="t">
            <a:noAutofit/>
          </a:bodyPr>
          <a:lstStyle/>
          <a:p>
            <a:pPr algn="ctr"/>
            <a:r>
              <a:rPr lang="en-US" sz="1000" b="1" dirty="0">
                <a:solidFill>
                  <a:schemeClr val="accent3">
                    <a:lumMod val="75000"/>
                  </a:schemeClr>
                </a:solidFill>
              </a:rPr>
              <a:t>*Amazon</a:t>
            </a:r>
            <a:br>
              <a:rPr lang="en-US" sz="1000" b="1" dirty="0">
                <a:solidFill>
                  <a:schemeClr val="accent3">
                    <a:lumMod val="75000"/>
                  </a:schemeClr>
                </a:solidFill>
              </a:rPr>
            </a:br>
            <a:r>
              <a:rPr lang="en-US" sz="1000" b="1" dirty="0">
                <a:solidFill>
                  <a:schemeClr val="accent3">
                    <a:lumMod val="75000"/>
                  </a:schemeClr>
                </a:solidFill>
              </a:rPr>
              <a:t>Athena</a:t>
            </a:r>
          </a:p>
        </p:txBody>
      </p:sp>
      <p:pic>
        <p:nvPicPr>
          <p:cNvPr id="71" name="Picture 70">
            <a:extLst>
              <a:ext uri="{FF2B5EF4-FFF2-40B4-BE49-F238E27FC236}">
                <a16:creationId xmlns:a16="http://schemas.microsoft.com/office/drawing/2014/main" xmlns="" id="{53087088-13DC-B447-80B6-3FA5F6CFEE2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750562" y="1967456"/>
            <a:ext cx="539599" cy="651950"/>
          </a:xfrm>
          <a:prstGeom prst="rect">
            <a:avLst/>
          </a:prstGeom>
        </p:spPr>
      </p:pic>
      <p:sp>
        <p:nvSpPr>
          <p:cNvPr id="72" name="TextBox 71">
            <a:extLst>
              <a:ext uri="{FF2B5EF4-FFF2-40B4-BE49-F238E27FC236}">
                <a16:creationId xmlns:a16="http://schemas.microsoft.com/office/drawing/2014/main" xmlns="" id="{E03026DC-7D29-BE40-8C3A-74C7F1027E66}"/>
              </a:ext>
            </a:extLst>
          </p:cNvPr>
          <p:cNvSpPr txBox="1"/>
          <p:nvPr/>
        </p:nvSpPr>
        <p:spPr>
          <a:xfrm>
            <a:off x="6471721" y="2626415"/>
            <a:ext cx="1097280" cy="155632"/>
          </a:xfrm>
          <a:prstGeom prst="rect">
            <a:avLst/>
          </a:prstGeom>
          <a:noFill/>
        </p:spPr>
        <p:txBody>
          <a:bodyPr wrap="square" lIns="0" tIns="0" rIns="0" bIns="0" rtlCol="0" anchor="t">
            <a:noAutofit/>
          </a:bodyPr>
          <a:lstStyle/>
          <a:p>
            <a:pPr algn="ctr"/>
            <a:r>
              <a:rPr lang="en-US" sz="1000" b="1" spc="-50" dirty="0">
                <a:solidFill>
                  <a:schemeClr val="accent3">
                    <a:lumMod val="75000"/>
                  </a:schemeClr>
                </a:solidFill>
              </a:rPr>
              <a:t> *Amazon Machine Learning</a:t>
            </a:r>
          </a:p>
        </p:txBody>
      </p:sp>
    </p:spTree>
    <p:extLst>
      <p:ext uri="{BB962C8B-B14F-4D97-AF65-F5344CB8AC3E}">
        <p14:creationId xmlns:p14="http://schemas.microsoft.com/office/powerpoint/2010/main" val="1795951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Cloud Platforms</a:t>
            </a:r>
          </a:p>
        </p:txBody>
      </p:sp>
      <p:sp>
        <p:nvSpPr>
          <p:cNvPr id="8" name="Content Placeholder 2">
            <a:extLst>
              <a:ext uri="{FF2B5EF4-FFF2-40B4-BE49-F238E27FC236}">
                <a16:creationId xmlns:a16="http://schemas.microsoft.com/office/drawing/2014/main" xmlns="" id="{C4B62707-9BA3-2140-AB8C-FB53E5F8949E}"/>
              </a:ext>
            </a:extLst>
          </p:cNvPr>
          <p:cNvSpPr>
            <a:spLocks noGrp="1"/>
          </p:cNvSpPr>
          <p:nvPr>
            <p:ph idx="1"/>
          </p:nvPr>
        </p:nvSpPr>
        <p:spPr>
          <a:xfrm>
            <a:off x="385668" y="612893"/>
            <a:ext cx="8428542" cy="1613533"/>
          </a:xfrm>
        </p:spPr>
        <p:txBody>
          <a:bodyPr>
            <a:normAutofit/>
          </a:bodyPr>
          <a:lstStyle/>
          <a:p>
            <a:r>
              <a:rPr lang="en-US" dirty="0"/>
              <a:t>Amazon Web Services (AWS) - done</a:t>
            </a:r>
          </a:p>
          <a:p>
            <a:r>
              <a:rPr lang="en-US" dirty="0"/>
              <a:t>Google Cloud Platform (GCP) – easily done</a:t>
            </a:r>
          </a:p>
          <a:p>
            <a:r>
              <a:rPr lang="en-US" dirty="0"/>
              <a:t>Microsoft Azure, etc. – also possible</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29514017"/>
              </p:ext>
            </p:extLst>
          </p:nvPr>
        </p:nvGraphicFramePr>
        <p:xfrm>
          <a:off x="336790" y="2096656"/>
          <a:ext cx="8509797" cy="2540110"/>
        </p:xfrm>
        <a:graphic>
          <a:graphicData uri="http://schemas.openxmlformats.org/drawingml/2006/table">
            <a:tbl>
              <a:tblPr firstRow="1" bandRow="1">
                <a:tableStyleId>{5C22544A-7EE6-4342-B048-85BDC9FD1C3A}</a:tableStyleId>
              </a:tblPr>
              <a:tblGrid>
                <a:gridCol w="2836599">
                  <a:extLst>
                    <a:ext uri="{9D8B030D-6E8A-4147-A177-3AD203B41FA5}">
                      <a16:colId xmlns:a16="http://schemas.microsoft.com/office/drawing/2014/main" xmlns="" val="20000"/>
                    </a:ext>
                  </a:extLst>
                </a:gridCol>
                <a:gridCol w="2836599">
                  <a:extLst>
                    <a:ext uri="{9D8B030D-6E8A-4147-A177-3AD203B41FA5}">
                      <a16:colId xmlns:a16="http://schemas.microsoft.com/office/drawing/2014/main" xmlns="" val="20001"/>
                    </a:ext>
                  </a:extLst>
                </a:gridCol>
                <a:gridCol w="2836599">
                  <a:extLst>
                    <a:ext uri="{9D8B030D-6E8A-4147-A177-3AD203B41FA5}">
                      <a16:colId xmlns:a16="http://schemas.microsoft.com/office/drawing/2014/main" xmlns="" val="20002"/>
                    </a:ext>
                  </a:extLst>
                </a:gridCol>
              </a:tblGrid>
              <a:tr h="313084">
                <a:tc>
                  <a:txBody>
                    <a:bodyPr/>
                    <a:lstStyle/>
                    <a:p>
                      <a:pPr algn="ctr"/>
                      <a:r>
                        <a:rPr lang="en-US" sz="1200" dirty="0"/>
                        <a:t>AWS</a:t>
                      </a:r>
                    </a:p>
                  </a:txBody>
                  <a:tcPr/>
                </a:tc>
                <a:tc>
                  <a:txBody>
                    <a:bodyPr/>
                    <a:lstStyle/>
                    <a:p>
                      <a:pPr algn="ctr"/>
                      <a:r>
                        <a:rPr lang="en-US" sz="1200" dirty="0"/>
                        <a:t>GCP</a:t>
                      </a:r>
                    </a:p>
                  </a:txBody>
                  <a:tcPr/>
                </a:tc>
                <a:tc>
                  <a:txBody>
                    <a:bodyPr/>
                    <a:lstStyle/>
                    <a:p>
                      <a:pPr algn="ctr"/>
                      <a:r>
                        <a:rPr lang="en-US" sz="1200" dirty="0"/>
                        <a:t>Azure</a:t>
                      </a:r>
                    </a:p>
                  </a:txBody>
                  <a:tcPr/>
                </a:tc>
                <a:extLst>
                  <a:ext uri="{0D108BD9-81ED-4DB2-BD59-A6C34878D82A}">
                    <a16:rowId xmlns:a16="http://schemas.microsoft.com/office/drawing/2014/main" xmlns="" val="10000"/>
                  </a:ext>
                </a:extLst>
              </a:tr>
              <a:tr h="313084">
                <a:tc>
                  <a:txBody>
                    <a:bodyPr/>
                    <a:lstStyle/>
                    <a:p>
                      <a:pPr algn="ctr"/>
                      <a:r>
                        <a:rPr lang="en-US" sz="1200" dirty="0"/>
                        <a:t>Elastic Compute Cloud</a:t>
                      </a:r>
                    </a:p>
                  </a:txBody>
                  <a:tcPr/>
                </a:tc>
                <a:tc>
                  <a:txBody>
                    <a:bodyPr/>
                    <a:lstStyle/>
                    <a:p>
                      <a:pPr algn="ctr"/>
                      <a:r>
                        <a:rPr lang="en-US" sz="1200" dirty="0"/>
                        <a:t>Compute Engine</a:t>
                      </a:r>
                    </a:p>
                  </a:txBody>
                  <a:tcPr/>
                </a:tc>
                <a:tc>
                  <a:txBody>
                    <a:bodyPr/>
                    <a:lstStyle/>
                    <a:p>
                      <a:pPr algn="ctr"/>
                      <a:r>
                        <a:rPr lang="en-US" sz="1200" dirty="0"/>
                        <a:t>Virtual Machines</a:t>
                      </a:r>
                    </a:p>
                  </a:txBody>
                  <a:tcPr/>
                </a:tc>
                <a:extLst>
                  <a:ext uri="{0D108BD9-81ED-4DB2-BD59-A6C34878D82A}">
                    <a16:rowId xmlns:a16="http://schemas.microsoft.com/office/drawing/2014/main" xmlns="" val="10001"/>
                  </a:ext>
                </a:extLst>
              </a:tr>
              <a:tr h="313084">
                <a:tc>
                  <a:txBody>
                    <a:bodyPr/>
                    <a:lstStyle/>
                    <a:p>
                      <a:pPr algn="ctr"/>
                      <a:r>
                        <a:rPr lang="en-US" sz="1200" dirty="0"/>
                        <a:t>Elastic Beanstalk</a:t>
                      </a:r>
                    </a:p>
                  </a:txBody>
                  <a:tcPr/>
                </a:tc>
                <a:tc>
                  <a:txBody>
                    <a:bodyPr/>
                    <a:lstStyle/>
                    <a:p>
                      <a:pPr algn="ctr"/>
                      <a:r>
                        <a:rPr lang="en-US" sz="1200" dirty="0"/>
                        <a:t>Google App</a:t>
                      </a:r>
                      <a:r>
                        <a:rPr lang="en-US" sz="1200" baseline="0" dirty="0"/>
                        <a:t> Engine</a:t>
                      </a:r>
                      <a:endParaRPr lang="en-US" sz="1200" dirty="0"/>
                    </a:p>
                  </a:txBody>
                  <a:tcPr/>
                </a:tc>
                <a:tc>
                  <a:txBody>
                    <a:bodyPr/>
                    <a:lstStyle/>
                    <a:p>
                      <a:pPr algn="ctr"/>
                      <a:r>
                        <a:rPr lang="en-US" sz="1200" dirty="0"/>
                        <a:t>Cloud Services</a:t>
                      </a:r>
                    </a:p>
                  </a:txBody>
                  <a:tcPr/>
                </a:tc>
                <a:extLst>
                  <a:ext uri="{0D108BD9-81ED-4DB2-BD59-A6C34878D82A}">
                    <a16:rowId xmlns:a16="http://schemas.microsoft.com/office/drawing/2014/main" xmlns="" val="10002"/>
                  </a:ext>
                </a:extLst>
              </a:tr>
              <a:tr h="521806">
                <a:tc>
                  <a:txBody>
                    <a:bodyPr/>
                    <a:lstStyle/>
                    <a:p>
                      <a:pPr algn="ctr"/>
                      <a:r>
                        <a:rPr lang="en-US" sz="1200" dirty="0"/>
                        <a:t>EC2 Container</a:t>
                      </a:r>
                      <a:r>
                        <a:rPr lang="en-US" sz="1200" baseline="0" dirty="0"/>
                        <a:t> </a:t>
                      </a:r>
                      <a:r>
                        <a:rPr lang="en-US" sz="1200" dirty="0"/>
                        <a:t>Service</a:t>
                      </a:r>
                    </a:p>
                    <a:p>
                      <a:pPr algn="ctr"/>
                      <a:r>
                        <a:rPr lang="en-US" sz="1200" dirty="0" err="1"/>
                        <a:t>Kubernetes</a:t>
                      </a:r>
                      <a:r>
                        <a:rPr lang="en-US" sz="1200" dirty="0"/>
                        <a:t> (EKS)</a:t>
                      </a:r>
                    </a:p>
                  </a:txBody>
                  <a:tcPr/>
                </a:tc>
                <a:tc>
                  <a:txBody>
                    <a:bodyPr/>
                    <a:lstStyle/>
                    <a:p>
                      <a:pPr algn="ctr"/>
                      <a:r>
                        <a:rPr lang="en-US" sz="1200" dirty="0" err="1"/>
                        <a:t>Kubernetes</a:t>
                      </a:r>
                      <a:r>
                        <a:rPr lang="en-US" sz="1200" dirty="0"/>
                        <a:t> Engine</a:t>
                      </a:r>
                    </a:p>
                  </a:txBody>
                  <a:tcPr/>
                </a:tc>
                <a:tc>
                  <a:txBody>
                    <a:bodyPr/>
                    <a:lstStyle/>
                    <a:p>
                      <a:pPr algn="ctr"/>
                      <a:r>
                        <a:rPr lang="en-US" sz="1200" dirty="0"/>
                        <a:t>Container</a:t>
                      </a:r>
                      <a:r>
                        <a:rPr lang="en-US" sz="1200" baseline="0" dirty="0"/>
                        <a:t> Service (AKS)</a:t>
                      </a:r>
                      <a:endParaRPr lang="en-US" sz="1200" dirty="0"/>
                    </a:p>
                  </a:txBody>
                  <a:tcPr/>
                </a:tc>
                <a:extLst>
                  <a:ext uri="{0D108BD9-81ED-4DB2-BD59-A6C34878D82A}">
                    <a16:rowId xmlns:a16="http://schemas.microsoft.com/office/drawing/2014/main" xmlns="" val="10003"/>
                  </a:ext>
                </a:extLst>
              </a:tr>
              <a:tr h="313084">
                <a:tc>
                  <a:txBody>
                    <a:bodyPr/>
                    <a:lstStyle/>
                    <a:p>
                      <a:pPr algn="ctr"/>
                      <a:r>
                        <a:rPr lang="en-US" sz="1200" dirty="0"/>
                        <a:t>Lambda</a:t>
                      </a:r>
                    </a:p>
                  </a:txBody>
                  <a:tcPr/>
                </a:tc>
                <a:tc>
                  <a:txBody>
                    <a:bodyPr/>
                    <a:lstStyle/>
                    <a:p>
                      <a:pPr algn="ctr"/>
                      <a:r>
                        <a:rPr lang="en-US" sz="1200" dirty="0"/>
                        <a:t>Cloud</a:t>
                      </a:r>
                      <a:r>
                        <a:rPr lang="en-US" sz="1200" baseline="0" dirty="0"/>
                        <a:t> Functions</a:t>
                      </a:r>
                      <a:endParaRPr lang="en-US" sz="1200" dirty="0"/>
                    </a:p>
                  </a:txBody>
                  <a:tcPr/>
                </a:tc>
                <a:tc>
                  <a:txBody>
                    <a:bodyPr/>
                    <a:lstStyle/>
                    <a:p>
                      <a:pPr algn="ctr"/>
                      <a:r>
                        <a:rPr lang="en-US" sz="1200" dirty="0"/>
                        <a:t>Functions</a:t>
                      </a:r>
                    </a:p>
                  </a:txBody>
                  <a:tcPr/>
                </a:tc>
                <a:extLst>
                  <a:ext uri="{0D108BD9-81ED-4DB2-BD59-A6C34878D82A}">
                    <a16:rowId xmlns:a16="http://schemas.microsoft.com/office/drawing/2014/main" xmlns="" val="10004"/>
                  </a:ext>
                </a:extLst>
              </a:tr>
              <a:tr h="382984">
                <a:tc>
                  <a:txBody>
                    <a:bodyPr/>
                    <a:lstStyle/>
                    <a:p>
                      <a:pPr algn="ctr"/>
                      <a:r>
                        <a:rPr lang="en-US" sz="1200" dirty="0"/>
                        <a:t>Simple</a:t>
                      </a:r>
                      <a:r>
                        <a:rPr lang="en-US" sz="1200" baseline="0" dirty="0"/>
                        <a:t> Storage Services</a:t>
                      </a:r>
                      <a:endParaRPr lang="en-US" sz="1200" dirty="0"/>
                    </a:p>
                  </a:txBody>
                  <a:tcPr/>
                </a:tc>
                <a:tc>
                  <a:txBody>
                    <a:bodyPr/>
                    <a:lstStyle/>
                    <a:p>
                      <a:pPr algn="ctr"/>
                      <a:r>
                        <a:rPr lang="en-US" sz="1200" dirty="0"/>
                        <a:t>Cloud</a:t>
                      </a:r>
                      <a:r>
                        <a:rPr lang="en-US" sz="1200" baseline="0" dirty="0"/>
                        <a:t> Storage</a:t>
                      </a:r>
                      <a:endParaRPr lang="en-US" sz="1200" dirty="0"/>
                    </a:p>
                  </a:txBody>
                  <a:tcPr/>
                </a:tc>
                <a:tc>
                  <a:txBody>
                    <a:bodyPr/>
                    <a:lstStyle/>
                    <a:p>
                      <a:pPr algn="ctr"/>
                      <a:r>
                        <a:rPr lang="en-US" sz="1200" dirty="0"/>
                        <a:t>Storage</a:t>
                      </a:r>
                    </a:p>
                  </a:txBody>
                  <a:tcPr/>
                </a:tc>
                <a:extLst>
                  <a:ext uri="{0D108BD9-81ED-4DB2-BD59-A6C34878D82A}">
                    <a16:rowId xmlns:a16="http://schemas.microsoft.com/office/drawing/2014/main" xmlns="" val="10005"/>
                  </a:ext>
                </a:extLst>
              </a:tr>
              <a:tr h="38298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Virtual Private Cloud</a:t>
                      </a:r>
                    </a:p>
                  </a:txBody>
                  <a:tcPr/>
                </a:tc>
                <a:tc>
                  <a:txBody>
                    <a:bodyPr/>
                    <a:lstStyle/>
                    <a:p>
                      <a:pPr algn="ctr"/>
                      <a:r>
                        <a:rPr lang="en-US" sz="1200" dirty="0"/>
                        <a:t>Virtual Private Cloud</a:t>
                      </a:r>
                    </a:p>
                  </a:txBody>
                  <a:tcPr/>
                </a:tc>
                <a:tc>
                  <a:txBody>
                    <a:bodyPr/>
                    <a:lstStyle/>
                    <a:p>
                      <a:pPr algn="ctr"/>
                      <a:r>
                        <a:rPr lang="en-US" sz="1200" dirty="0"/>
                        <a:t>Virtual Network</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099650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88" y="-1"/>
            <a:ext cx="8194962" cy="1105231"/>
          </a:xfrm>
        </p:spPr>
        <p:txBody>
          <a:bodyPr>
            <a:noAutofit/>
          </a:bodyPr>
          <a:lstStyle/>
          <a:p>
            <a:pPr algn="ctr"/>
            <a:r>
              <a:rPr lang="en-US" sz="6600" dirty="0"/>
              <a:t>Q &amp; A</a:t>
            </a:r>
          </a:p>
        </p:txBody>
      </p:sp>
      <p:sp>
        <p:nvSpPr>
          <p:cNvPr id="3" name="Content Placeholder 2"/>
          <p:cNvSpPr>
            <a:spLocks noGrp="1"/>
          </p:cNvSpPr>
          <p:nvPr>
            <p:ph idx="1"/>
          </p:nvPr>
        </p:nvSpPr>
        <p:spPr>
          <a:xfrm>
            <a:off x="1539331" y="1334520"/>
            <a:ext cx="6053658" cy="1979612"/>
          </a:xfrm>
        </p:spPr>
        <p:txBody>
          <a:bodyPr>
            <a:normAutofit/>
          </a:bodyPr>
          <a:lstStyle/>
          <a:p>
            <a:pPr marL="0" indent="0" algn="ctr">
              <a:buNone/>
            </a:pPr>
            <a:r>
              <a:rPr lang="en-US" sz="2400" dirty="0"/>
              <a:t>Supported by </a:t>
            </a:r>
          </a:p>
          <a:p>
            <a:pPr marL="0" indent="0" algn="ctr">
              <a:buNone/>
            </a:pPr>
            <a:r>
              <a:rPr lang="en-US" sz="2400" dirty="0"/>
              <a:t>Virginia Tech Libraries and </a:t>
            </a:r>
          </a:p>
          <a:p>
            <a:pPr marL="0" indent="0" algn="ctr">
              <a:buNone/>
            </a:pPr>
            <a:r>
              <a:rPr lang="en-US" sz="2400" dirty="0"/>
              <a:t>AWS Cloud Credits for Research program</a:t>
            </a:r>
          </a:p>
        </p:txBody>
      </p:sp>
      <p:sp>
        <p:nvSpPr>
          <p:cNvPr id="13" name="Content Placeholder 2"/>
          <p:cNvSpPr txBox="1">
            <a:spLocks/>
          </p:cNvSpPr>
          <p:nvPr/>
        </p:nvSpPr>
        <p:spPr>
          <a:xfrm>
            <a:off x="1539331" y="2853859"/>
            <a:ext cx="6053658" cy="11118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rgbClr val="595A5D"/>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rgbClr val="595A5D"/>
                </a:solidFill>
                <a:latin typeface="Arial"/>
                <a:ea typeface="+mn-ea"/>
                <a:cs typeface="Arial"/>
              </a:defRPr>
            </a:lvl2pPr>
            <a:lvl3pPr marL="1143000" indent="-228600" algn="l" defTabSz="457200" rtl="0" eaLnBrk="1" latinLnBrk="0" hangingPunct="1">
              <a:spcBef>
                <a:spcPct val="20000"/>
              </a:spcBef>
              <a:buFont typeface="Arial"/>
              <a:buChar char="•"/>
              <a:defRPr sz="2000" b="0" i="0" kern="1200">
                <a:solidFill>
                  <a:srgbClr val="595A5D"/>
                </a:solidFill>
                <a:latin typeface="Arial"/>
                <a:ea typeface="+mn-ea"/>
                <a:cs typeface="Arial"/>
              </a:defRPr>
            </a:lvl3pPr>
            <a:lvl4pPr marL="1600200" indent="-228600" algn="l" defTabSz="457200" rtl="0" eaLnBrk="1" latinLnBrk="0" hangingPunct="1">
              <a:spcBef>
                <a:spcPct val="20000"/>
              </a:spcBef>
              <a:buFont typeface="Arial"/>
              <a:buChar char="–"/>
              <a:defRPr sz="1800" b="0" i="0" kern="1200">
                <a:solidFill>
                  <a:srgbClr val="595A5D"/>
                </a:solidFill>
                <a:latin typeface="Arial"/>
                <a:ea typeface="+mn-ea"/>
                <a:cs typeface="Arial"/>
              </a:defRPr>
            </a:lvl4pPr>
            <a:lvl5pPr marL="2057400" indent="-228600" algn="l" defTabSz="457200" rtl="0" eaLnBrk="1" latinLnBrk="0" hangingPunct="1">
              <a:spcBef>
                <a:spcPct val="20000"/>
              </a:spcBef>
              <a:buFont typeface="Arial"/>
              <a:buChar char="»"/>
              <a:defRPr sz="1800" b="0" i="0" kern="1200">
                <a:solidFill>
                  <a:srgbClr val="595A5D"/>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a:t>Thank You!</a:t>
            </a:r>
            <a:endParaRPr lang="en-US" sz="6600" dirty="0"/>
          </a:p>
        </p:txBody>
      </p:sp>
      <p:sp>
        <p:nvSpPr>
          <p:cNvPr id="4" name="TextBox 3"/>
          <p:cNvSpPr txBox="1"/>
          <p:nvPr/>
        </p:nvSpPr>
        <p:spPr>
          <a:xfrm>
            <a:off x="3019265" y="4124739"/>
            <a:ext cx="3877985" cy="369332"/>
          </a:xfrm>
          <a:prstGeom prst="rect">
            <a:avLst/>
          </a:prstGeom>
          <a:noFill/>
        </p:spPr>
        <p:txBody>
          <a:bodyPr wrap="none" rtlCol="0">
            <a:spAutoFit/>
          </a:bodyPr>
          <a:lstStyle/>
          <a:p>
            <a:r>
              <a:rPr lang="en-US" dirty="0"/>
              <a:t>https://</a:t>
            </a:r>
            <a:r>
              <a:rPr lang="en-US" dirty="0" err="1"/>
              <a:t>github.com</a:t>
            </a:r>
            <a:r>
              <a:rPr lang="en-US" dirty="0"/>
              <a:t>/</a:t>
            </a:r>
            <a:r>
              <a:rPr lang="en-US" dirty="0" err="1"/>
              <a:t>yinlinchen</a:t>
            </a:r>
            <a:r>
              <a:rPr lang="en-US" dirty="0"/>
              <a:t>/ETD18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335" y="4076940"/>
            <a:ext cx="464930" cy="464930"/>
          </a:xfrm>
          <a:prstGeom prst="rect">
            <a:avLst/>
          </a:prstGeom>
        </p:spPr>
      </p:pic>
    </p:spTree>
    <p:extLst>
      <p:ext uri="{BB962C8B-B14F-4D97-AF65-F5344CB8AC3E}">
        <p14:creationId xmlns:p14="http://schemas.microsoft.com/office/powerpoint/2010/main" val="157359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p>
        </p:txBody>
      </p:sp>
      <p:sp>
        <p:nvSpPr>
          <p:cNvPr id="3" name="Content Placeholder 2"/>
          <p:cNvSpPr>
            <a:spLocks noGrp="1"/>
          </p:cNvSpPr>
          <p:nvPr>
            <p:ph idx="1"/>
          </p:nvPr>
        </p:nvSpPr>
        <p:spPr>
          <a:xfrm>
            <a:off x="441739" y="1100565"/>
            <a:ext cx="8205304" cy="3494057"/>
          </a:xfrm>
        </p:spPr>
        <p:txBody>
          <a:bodyPr>
            <a:normAutofit lnSpcReduction="10000"/>
          </a:bodyPr>
          <a:lstStyle/>
          <a:p>
            <a:r>
              <a:rPr lang="en-US" dirty="0"/>
              <a:t>Need for advanced analytics functionalities</a:t>
            </a:r>
          </a:p>
          <a:p>
            <a:pPr lvl="1"/>
            <a:r>
              <a:rPr lang="en-US" dirty="0"/>
              <a:t>Customizable</a:t>
            </a:r>
          </a:p>
          <a:p>
            <a:pPr lvl="1"/>
            <a:r>
              <a:rPr lang="en-US" dirty="0"/>
              <a:t>Visualization</a:t>
            </a:r>
          </a:p>
          <a:p>
            <a:pPr lvl="1"/>
            <a:r>
              <a:rPr lang="en-US" dirty="0"/>
              <a:t>Usable and flexible user interface (UI)</a:t>
            </a:r>
          </a:p>
          <a:p>
            <a:r>
              <a:rPr lang="en-US" dirty="0"/>
              <a:t>Extending existing codebase is a difficult task.</a:t>
            </a:r>
          </a:p>
          <a:p>
            <a:pPr lvl="1"/>
            <a:r>
              <a:rPr lang="en-US" dirty="0"/>
              <a:t>Customization that meets community needs is rare.</a:t>
            </a:r>
          </a:p>
          <a:p>
            <a:pPr lvl="1"/>
            <a:r>
              <a:rPr lang="en-US" dirty="0"/>
              <a:t>Version update will lose or break customized functionalities.</a:t>
            </a:r>
          </a:p>
          <a:p>
            <a:endParaRPr lang="en-US" dirty="0"/>
          </a:p>
        </p:txBody>
      </p:sp>
    </p:spTree>
    <p:extLst>
      <p:ext uri="{BB962C8B-B14F-4D97-AF65-F5344CB8AC3E}">
        <p14:creationId xmlns:p14="http://schemas.microsoft.com/office/powerpoint/2010/main" val="180948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9C76B-11F3-1A40-B06B-86B0782946C6}"/>
              </a:ext>
            </a:extLst>
          </p:cNvPr>
          <p:cNvSpPr>
            <a:spLocks noGrp="1"/>
          </p:cNvSpPr>
          <p:nvPr>
            <p:ph type="title"/>
          </p:nvPr>
        </p:nvSpPr>
        <p:spPr>
          <a:xfrm>
            <a:off x="336789" y="120411"/>
            <a:ext cx="8205304" cy="857250"/>
          </a:xfrm>
        </p:spPr>
        <p:txBody>
          <a:bodyPr/>
          <a:lstStyle/>
          <a:p>
            <a:r>
              <a:rPr lang="en-US" dirty="0"/>
              <a:t>From Research Dataset to Visualization</a:t>
            </a:r>
          </a:p>
        </p:txBody>
      </p:sp>
      <p:pic>
        <p:nvPicPr>
          <p:cNvPr id="11" name="Picture 10">
            <a:extLst>
              <a:ext uri="{FF2B5EF4-FFF2-40B4-BE49-F238E27FC236}">
                <a16:creationId xmlns:a16="http://schemas.microsoft.com/office/drawing/2014/main" xmlns="" id="{39BB5C1E-D759-D84D-95DE-F80B0D8EA042}"/>
              </a:ext>
            </a:extLst>
          </p:cNvPr>
          <p:cNvPicPr>
            <a:picLocks noChangeAspect="1"/>
          </p:cNvPicPr>
          <p:nvPr/>
        </p:nvPicPr>
        <p:blipFill>
          <a:blip r:embed="rId2"/>
          <a:stretch>
            <a:fillRect/>
          </a:stretch>
        </p:blipFill>
        <p:spPr>
          <a:xfrm>
            <a:off x="70578" y="795106"/>
            <a:ext cx="5229449" cy="3760906"/>
          </a:xfrm>
          <a:prstGeom prst="rect">
            <a:avLst/>
          </a:prstGeom>
        </p:spPr>
      </p:pic>
      <p:sp>
        <p:nvSpPr>
          <p:cNvPr id="9" name="Right Arrow 8">
            <a:extLst>
              <a:ext uri="{FF2B5EF4-FFF2-40B4-BE49-F238E27FC236}">
                <a16:creationId xmlns:a16="http://schemas.microsoft.com/office/drawing/2014/main" xmlns="" id="{626020B6-74DA-594E-96E1-5732AFC45E81}"/>
              </a:ext>
            </a:extLst>
          </p:cNvPr>
          <p:cNvSpPr/>
          <p:nvPr/>
        </p:nvSpPr>
        <p:spPr>
          <a:xfrm>
            <a:off x="5410095" y="1255795"/>
            <a:ext cx="599090" cy="49398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064CF5D8-BB21-854E-8C38-1B892104CB4D}"/>
              </a:ext>
            </a:extLst>
          </p:cNvPr>
          <p:cNvPicPr>
            <a:picLocks noChangeAspect="1"/>
          </p:cNvPicPr>
          <p:nvPr/>
        </p:nvPicPr>
        <p:blipFill>
          <a:blip r:embed="rId3"/>
          <a:stretch>
            <a:fillRect/>
          </a:stretch>
        </p:blipFill>
        <p:spPr>
          <a:xfrm>
            <a:off x="5786296" y="1850449"/>
            <a:ext cx="3357704" cy="2629866"/>
          </a:xfrm>
          <a:prstGeom prst="rect">
            <a:avLst/>
          </a:prstGeom>
        </p:spPr>
      </p:pic>
      <p:sp>
        <p:nvSpPr>
          <p:cNvPr id="5" name="TextBox 4">
            <a:extLst>
              <a:ext uri="{FF2B5EF4-FFF2-40B4-BE49-F238E27FC236}">
                <a16:creationId xmlns:a16="http://schemas.microsoft.com/office/drawing/2014/main" xmlns="" id="{25986BC4-46EE-5943-BF9A-CBFF96800D91}"/>
              </a:ext>
            </a:extLst>
          </p:cNvPr>
          <p:cNvSpPr txBox="1"/>
          <p:nvPr/>
        </p:nvSpPr>
        <p:spPr>
          <a:xfrm>
            <a:off x="6615130" y="1553894"/>
            <a:ext cx="1894503" cy="246221"/>
          </a:xfrm>
          <a:prstGeom prst="rect">
            <a:avLst/>
          </a:prstGeom>
          <a:noFill/>
          <a:ln>
            <a:solidFill>
              <a:schemeClr val="tx1"/>
            </a:solidFill>
          </a:ln>
        </p:spPr>
        <p:txBody>
          <a:bodyPr wrap="square" rtlCol="0">
            <a:spAutoFit/>
          </a:bodyPr>
          <a:lstStyle/>
          <a:p>
            <a:r>
              <a:rPr lang="en-US" sz="1000" dirty="0"/>
              <a:t>Categorized by Department</a:t>
            </a:r>
          </a:p>
        </p:txBody>
      </p:sp>
    </p:spTree>
    <p:extLst>
      <p:ext uri="{BB962C8B-B14F-4D97-AF65-F5344CB8AC3E}">
        <p14:creationId xmlns:p14="http://schemas.microsoft.com/office/powerpoint/2010/main" val="202762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9C76B-11F3-1A40-B06B-86B0782946C6}"/>
              </a:ext>
            </a:extLst>
          </p:cNvPr>
          <p:cNvSpPr>
            <a:spLocks noGrp="1"/>
          </p:cNvSpPr>
          <p:nvPr>
            <p:ph type="title"/>
          </p:nvPr>
        </p:nvSpPr>
        <p:spPr>
          <a:xfrm>
            <a:off x="326279" y="26255"/>
            <a:ext cx="8205304" cy="857250"/>
          </a:xfrm>
        </p:spPr>
        <p:txBody>
          <a:bodyPr/>
          <a:lstStyle/>
          <a:p>
            <a:r>
              <a:rPr lang="en-US" dirty="0"/>
              <a:t>From Log Data to Visualization</a:t>
            </a:r>
          </a:p>
        </p:txBody>
      </p:sp>
      <p:pic>
        <p:nvPicPr>
          <p:cNvPr id="8" name="Content Placeholder 7">
            <a:extLst>
              <a:ext uri="{FF2B5EF4-FFF2-40B4-BE49-F238E27FC236}">
                <a16:creationId xmlns:a16="http://schemas.microsoft.com/office/drawing/2014/main" xmlns="" id="{7899BCCC-AE69-874B-9FFF-063743F49E8E}"/>
              </a:ext>
            </a:extLst>
          </p:cNvPr>
          <p:cNvPicPr>
            <a:picLocks noGrp="1" noChangeAspect="1"/>
          </p:cNvPicPr>
          <p:nvPr>
            <p:ph idx="1"/>
          </p:nvPr>
        </p:nvPicPr>
        <p:blipFill>
          <a:blip r:embed="rId3"/>
          <a:stretch>
            <a:fillRect/>
          </a:stretch>
        </p:blipFill>
        <p:spPr>
          <a:xfrm>
            <a:off x="0" y="3411178"/>
            <a:ext cx="9144000" cy="1364021"/>
          </a:xfrm>
        </p:spPr>
      </p:pic>
      <p:pic>
        <p:nvPicPr>
          <p:cNvPr id="6" name="Picture 5">
            <a:extLst>
              <a:ext uri="{FF2B5EF4-FFF2-40B4-BE49-F238E27FC236}">
                <a16:creationId xmlns:a16="http://schemas.microsoft.com/office/drawing/2014/main" xmlns="" id="{51155CDF-0FFB-D04E-9D2F-1B2CF114C963}"/>
              </a:ext>
            </a:extLst>
          </p:cNvPr>
          <p:cNvPicPr>
            <a:picLocks noChangeAspect="1"/>
          </p:cNvPicPr>
          <p:nvPr/>
        </p:nvPicPr>
        <p:blipFill>
          <a:blip r:embed="rId4"/>
          <a:stretch>
            <a:fillRect/>
          </a:stretch>
        </p:blipFill>
        <p:spPr>
          <a:xfrm>
            <a:off x="145557" y="690793"/>
            <a:ext cx="8914376" cy="2181715"/>
          </a:xfrm>
          <a:prstGeom prst="rect">
            <a:avLst/>
          </a:prstGeom>
        </p:spPr>
      </p:pic>
      <p:sp>
        <p:nvSpPr>
          <p:cNvPr id="7" name="Down Arrow 6">
            <a:extLst>
              <a:ext uri="{FF2B5EF4-FFF2-40B4-BE49-F238E27FC236}">
                <a16:creationId xmlns:a16="http://schemas.microsoft.com/office/drawing/2014/main" xmlns="" id="{B11A0129-01FD-1A45-96E6-96FE872B9C3D}"/>
              </a:ext>
            </a:extLst>
          </p:cNvPr>
          <p:cNvSpPr/>
          <p:nvPr/>
        </p:nvSpPr>
        <p:spPr>
          <a:xfrm>
            <a:off x="3474814" y="2976566"/>
            <a:ext cx="404459" cy="68317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31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41739" y="972186"/>
            <a:ext cx="8205304" cy="3622436"/>
          </a:xfrm>
        </p:spPr>
        <p:txBody>
          <a:bodyPr>
            <a:normAutofit/>
          </a:bodyPr>
          <a:lstStyle/>
          <a:p>
            <a:r>
              <a:rPr lang="en-US" dirty="0"/>
              <a:t>Introduction</a:t>
            </a:r>
          </a:p>
          <a:p>
            <a:r>
              <a:rPr lang="en-US" b="1" i="1" dirty="0"/>
              <a:t>Monolithic vs. Cloud-native applications</a:t>
            </a:r>
          </a:p>
          <a:p>
            <a:r>
              <a:rPr lang="en-US" dirty="0"/>
              <a:t>Cloud-native approach </a:t>
            </a:r>
          </a:p>
          <a:p>
            <a:r>
              <a:rPr lang="en-US" dirty="0"/>
              <a:t>Data analytics architecture</a:t>
            </a:r>
          </a:p>
          <a:p>
            <a:r>
              <a:rPr lang="en-US" dirty="0"/>
              <a:t>Future work</a:t>
            </a:r>
          </a:p>
        </p:txBody>
      </p:sp>
    </p:spTree>
    <p:extLst>
      <p:ext uri="{BB962C8B-B14F-4D97-AF65-F5344CB8AC3E}">
        <p14:creationId xmlns:p14="http://schemas.microsoft.com/office/powerpoint/2010/main" val="54823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81D283-3C69-5B4C-8267-FFAD899C8949}"/>
              </a:ext>
            </a:extLst>
          </p:cNvPr>
          <p:cNvSpPr>
            <a:spLocks noGrp="1"/>
          </p:cNvSpPr>
          <p:nvPr>
            <p:ph type="title"/>
          </p:nvPr>
        </p:nvSpPr>
        <p:spPr/>
        <p:txBody>
          <a:bodyPr/>
          <a:lstStyle/>
          <a:p>
            <a:r>
              <a:rPr lang="en-US" dirty="0"/>
              <a:t>Monolithic Architecture</a:t>
            </a:r>
          </a:p>
        </p:txBody>
      </p:sp>
      <p:sp>
        <p:nvSpPr>
          <p:cNvPr id="3" name="Content Placeholder 2">
            <a:extLst>
              <a:ext uri="{FF2B5EF4-FFF2-40B4-BE49-F238E27FC236}">
                <a16:creationId xmlns:a16="http://schemas.microsoft.com/office/drawing/2014/main" xmlns="" id="{C6437AA0-C193-6449-B4DF-0B23BC978629}"/>
              </a:ext>
            </a:extLst>
          </p:cNvPr>
          <p:cNvSpPr>
            <a:spLocks noGrp="1"/>
          </p:cNvSpPr>
          <p:nvPr>
            <p:ph idx="1"/>
          </p:nvPr>
        </p:nvSpPr>
        <p:spPr>
          <a:xfrm>
            <a:off x="336789" y="1061539"/>
            <a:ext cx="8310254" cy="3203145"/>
          </a:xfrm>
        </p:spPr>
        <p:txBody>
          <a:bodyPr>
            <a:normAutofit/>
          </a:bodyPr>
          <a:lstStyle/>
          <a:p>
            <a:r>
              <a:rPr lang="en-US" dirty="0"/>
              <a:t>Develop and deploy as a single unit</a:t>
            </a:r>
          </a:p>
          <a:p>
            <a:r>
              <a:rPr lang="en-US" dirty="0"/>
              <a:t>Often requires human intervention  </a:t>
            </a:r>
          </a:p>
          <a:p>
            <a:r>
              <a:rPr lang="en-US" dirty="0"/>
              <a:t>Long-term commitment to a technology stack or even version </a:t>
            </a:r>
          </a:p>
          <a:p>
            <a:r>
              <a:rPr lang="en-US" dirty="0"/>
              <a:t>Hard to scale development</a:t>
            </a:r>
          </a:p>
          <a:p>
            <a:r>
              <a:rPr lang="en-US" dirty="0"/>
              <a:t>Difficult to scale the application</a:t>
            </a:r>
          </a:p>
        </p:txBody>
      </p:sp>
    </p:spTree>
    <p:extLst>
      <p:ext uri="{BB962C8B-B14F-4D97-AF65-F5344CB8AC3E}">
        <p14:creationId xmlns:p14="http://schemas.microsoft.com/office/powerpoint/2010/main" val="1076525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8D341-6996-1D48-8BB9-44967945CEB2}"/>
              </a:ext>
            </a:extLst>
          </p:cNvPr>
          <p:cNvSpPr>
            <a:spLocks noGrp="1"/>
          </p:cNvSpPr>
          <p:nvPr>
            <p:ph type="title"/>
          </p:nvPr>
        </p:nvSpPr>
        <p:spPr/>
        <p:txBody>
          <a:bodyPr>
            <a:normAutofit/>
          </a:bodyPr>
          <a:lstStyle/>
          <a:p>
            <a:r>
              <a:rPr lang="en-US" dirty="0"/>
              <a:t>Why Towards Cloud Native</a:t>
            </a:r>
          </a:p>
        </p:txBody>
      </p:sp>
      <p:sp>
        <p:nvSpPr>
          <p:cNvPr id="3" name="Content Placeholder 2">
            <a:extLst>
              <a:ext uri="{FF2B5EF4-FFF2-40B4-BE49-F238E27FC236}">
                <a16:creationId xmlns:a16="http://schemas.microsoft.com/office/drawing/2014/main" xmlns="" id="{4350E866-6043-6540-9589-8613A762AB0A}"/>
              </a:ext>
            </a:extLst>
          </p:cNvPr>
          <p:cNvSpPr>
            <a:spLocks noGrp="1"/>
          </p:cNvSpPr>
          <p:nvPr>
            <p:ph idx="1"/>
          </p:nvPr>
        </p:nvSpPr>
        <p:spPr>
          <a:xfrm>
            <a:off x="416388" y="854481"/>
            <a:ext cx="8205304" cy="3622436"/>
          </a:xfrm>
        </p:spPr>
        <p:txBody>
          <a:bodyPr>
            <a:normAutofit lnSpcReduction="10000"/>
          </a:bodyPr>
          <a:lstStyle/>
          <a:p>
            <a:r>
              <a:rPr lang="en-US" dirty="0"/>
              <a:t>Limited resources:</a:t>
            </a:r>
          </a:p>
          <a:p>
            <a:pPr lvl="1"/>
            <a:r>
              <a:rPr lang="en-US" dirty="0"/>
              <a:t>Developers, DevOps, Infrastructure, Time </a:t>
            </a:r>
          </a:p>
          <a:p>
            <a:r>
              <a:rPr lang="en-US" dirty="0"/>
              <a:t>Reduce need to build everything from scratch</a:t>
            </a:r>
          </a:p>
          <a:p>
            <a:r>
              <a:rPr lang="en-US" dirty="0"/>
              <a:t>Use services that can help deliver the project</a:t>
            </a:r>
          </a:p>
          <a:p>
            <a:r>
              <a:rPr lang="en-US" dirty="0"/>
              <a:t>Facilitate the development process</a:t>
            </a:r>
          </a:p>
          <a:p>
            <a:r>
              <a:rPr lang="en-US" dirty="0"/>
              <a:t>Provide better services: fault-tolerant, auto-scale, update/rollback without downtime, etc.</a:t>
            </a:r>
          </a:p>
          <a:p>
            <a:r>
              <a:rPr lang="en-US" dirty="0"/>
              <a:t>Optimize resource utilization</a:t>
            </a:r>
          </a:p>
          <a:p>
            <a:endParaRPr lang="en-US" dirty="0"/>
          </a:p>
          <a:p>
            <a:endParaRPr lang="en-US" dirty="0"/>
          </a:p>
          <a:p>
            <a:endParaRPr lang="en-US" dirty="0"/>
          </a:p>
        </p:txBody>
      </p:sp>
    </p:spTree>
    <p:extLst>
      <p:ext uri="{BB962C8B-B14F-4D97-AF65-F5344CB8AC3E}">
        <p14:creationId xmlns:p14="http://schemas.microsoft.com/office/powerpoint/2010/main" val="2109058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76321</TotalTime>
  <Words>1402</Words>
  <Application>Microsoft Macintosh PowerPoint</Application>
  <PresentationFormat>On-screen Show (16:9)</PresentationFormat>
  <Paragraphs>391</Paragraphs>
  <Slides>37</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Helvetica Neue</vt:lpstr>
      <vt:lpstr>Menlo-Regular</vt:lpstr>
      <vt:lpstr>Verdana</vt:lpstr>
      <vt:lpstr>新細明體</vt:lpstr>
      <vt:lpstr>Office Theme</vt:lpstr>
      <vt:lpstr>Architecting A Cloud-native Data Analysis Application for ETDs</vt:lpstr>
      <vt:lpstr>Agenda</vt:lpstr>
      <vt:lpstr>VTechWorks</vt:lpstr>
      <vt:lpstr>Problems</vt:lpstr>
      <vt:lpstr>From Research Dataset to Visualization</vt:lpstr>
      <vt:lpstr>From Log Data to Visualization</vt:lpstr>
      <vt:lpstr>Agenda</vt:lpstr>
      <vt:lpstr>Monolithic Architecture</vt:lpstr>
      <vt:lpstr>Why Towards Cloud Native</vt:lpstr>
      <vt:lpstr>Resource Usage Optimization and Automation</vt:lpstr>
      <vt:lpstr>Agenda</vt:lpstr>
      <vt:lpstr>What is Cloud Native?</vt:lpstr>
      <vt:lpstr>Cloud Native</vt:lpstr>
      <vt:lpstr>PowerPoint Presentation</vt:lpstr>
      <vt:lpstr>Microservice</vt:lpstr>
      <vt:lpstr>Serverless </vt:lpstr>
      <vt:lpstr>Parallel Development and Deployment</vt:lpstr>
      <vt:lpstr>PowerPoint Presentation</vt:lpstr>
      <vt:lpstr>Containerization</vt:lpstr>
      <vt:lpstr>PowerPoint Presentation</vt:lpstr>
      <vt:lpstr>Orchestration </vt:lpstr>
      <vt:lpstr>Data Analytics Pipeline</vt:lpstr>
      <vt:lpstr>Design Pattern and Best Practice</vt:lpstr>
      <vt:lpstr>Design Strategies </vt:lpstr>
      <vt:lpstr>Agenda</vt:lpstr>
      <vt:lpstr>Application Architecture Overview</vt:lpstr>
      <vt:lpstr>AWS Services </vt:lpstr>
      <vt:lpstr>Microservice – Using AWS Lambda</vt:lpstr>
      <vt:lpstr>Metadata Transformation Using AWS Lambda  </vt:lpstr>
      <vt:lpstr>Log Data Transformation Using AWS Lambda  </vt:lpstr>
      <vt:lpstr>Visualization –  Kibana</vt:lpstr>
      <vt:lpstr>Results</vt:lpstr>
      <vt:lpstr>Agenda</vt:lpstr>
      <vt:lpstr>Data analytics pipeline in AWS</vt:lpstr>
      <vt:lpstr>Cloud Native Data Analysis Platform in AWS</vt:lpstr>
      <vt:lpstr>Other Cloud Platforms</vt:lpstr>
      <vt:lpstr>Q &amp; A</vt:lpstr>
    </vt:vector>
  </TitlesOfParts>
  <Company>Amazon.com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Catalano, Alec</dc:creator>
  <cp:lastModifiedBy>Yinlin Chen</cp:lastModifiedBy>
  <cp:revision>2774</cp:revision>
  <cp:lastPrinted>2018-09-05T15:36:00Z</cp:lastPrinted>
  <dcterms:created xsi:type="dcterms:W3CDTF">2012-12-27T19:47:40Z</dcterms:created>
  <dcterms:modified xsi:type="dcterms:W3CDTF">2018-09-20T18:43:16Z</dcterms:modified>
</cp:coreProperties>
</file>