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648" r:id="rId2"/>
    <p:sldId id="1235" r:id="rId3"/>
    <p:sldId id="1312" r:id="rId4"/>
    <p:sldId id="1297" r:id="rId5"/>
    <p:sldId id="1295" r:id="rId6"/>
    <p:sldId id="904" r:id="rId7"/>
    <p:sldId id="914" r:id="rId8"/>
    <p:sldId id="684" r:id="rId9"/>
    <p:sldId id="1186" r:id="rId10"/>
    <p:sldId id="1281" r:id="rId11"/>
    <p:sldId id="1305" r:id="rId12"/>
    <p:sldId id="1239" r:id="rId13"/>
    <p:sldId id="1292" r:id="rId14"/>
    <p:sldId id="1309" r:id="rId15"/>
    <p:sldId id="1298" r:id="rId16"/>
    <p:sldId id="1248" r:id="rId17"/>
    <p:sldId id="1302" r:id="rId18"/>
    <p:sldId id="1299" r:id="rId19"/>
    <p:sldId id="1304" r:id="rId20"/>
    <p:sldId id="1306" r:id="rId21"/>
    <p:sldId id="1308" r:id="rId22"/>
    <p:sldId id="1313" r:id="rId2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78" autoAdjust="0"/>
  </p:normalViewPr>
  <p:slideViewPr>
    <p:cSldViewPr>
      <p:cViewPr varScale="1">
        <p:scale>
          <a:sx n="117" d="100"/>
          <a:sy n="117" d="100"/>
        </p:scale>
        <p:origin x="23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“</a:t>
            </a:r>
            <a:r>
              <a:rPr lang="en-US" dirty="0" err="1"/>
              <a:t>NewYork</a:t>
            </a:r>
            <a:r>
              <a:rPr lang="en-US" baseline="0" dirty="0"/>
              <a:t>” in </a:t>
            </a:r>
            <a:r>
              <a:rPr lang="en-US" baseline="0" dirty="0" err="1"/>
              <a:t>user_city_s</a:t>
            </a:r>
            <a:endParaRPr lang="en-US" baseline="0" dirty="0"/>
          </a:p>
          <a:p>
            <a:r>
              <a:rPr lang="en-US" baseline="0" dirty="0"/>
              <a:t>See organization: FDNY, MTA 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Metropolitan Transportation Authority), NYU</a:t>
            </a:r>
            <a:endParaRPr lang="en-US" baseline="0" dirty="0"/>
          </a:p>
          <a:p>
            <a:r>
              <a:rPr lang="en-US" baseline="0" dirty="0"/>
              <a:t>Person name: De Blasio</a:t>
            </a:r>
          </a:p>
          <a:p>
            <a:r>
              <a:rPr lang="en-US" baseline="0" dirty="0"/>
              <a:t>Hashtags, Mentions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1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earthquake</a:t>
            </a:r>
          </a:p>
          <a:p>
            <a:r>
              <a:rPr lang="en-US" dirty="0"/>
              <a:t>Histogram:</a:t>
            </a:r>
            <a:r>
              <a:rPr lang="en-US" baseline="0" dirty="0"/>
              <a:t> March 2014, May 2015 =&gt; not Winter</a:t>
            </a:r>
          </a:p>
          <a:p>
            <a:r>
              <a:rPr lang="en-US" dirty="0"/>
              <a:t>Location Name: Fullerton, CA; La Habra, CA; Brea 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6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0494A-83C1-4A3D-8FA6-2E84C08B4FF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This is a simplification of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120555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6DB4-792F-45CD-9C51-115D0A88AD6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B511-8B27-4C01-89ED-80C8F6BC98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04E5A-2EF4-4FE5-991E-9AA65584AB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48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8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E10EB-2426-43D2-9B07-95FA5CA8F58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BF944-B7DC-4909-88E6-07C04BA82A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A3107-780C-4EBC-BB13-3EAAFA0B212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Help affected communities to recover more quickly and effectively </a:t>
            </a:r>
          </a:p>
          <a:p>
            <a:pPr lvl="1" eaLnBrk="1" hangingPunct="1"/>
            <a:r>
              <a:rPr lang="en-US" sz="1400"/>
              <a:t>Provide global network with relevant information and resources</a:t>
            </a:r>
          </a:p>
          <a:p>
            <a:pPr eaLnBrk="1" hangingPunct="1"/>
            <a:r>
              <a:rPr lang="en-US" sz="1400"/>
              <a:t>Support the research community, emergency personnel, decision makers, and the public in reacting to and recovering from crises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/>
              <a:t>Galileo Seminar</a:t>
            </a:r>
            <a:br>
              <a:rPr lang="en-US" sz="2800" b="1" dirty="0"/>
            </a:br>
            <a:r>
              <a:rPr lang="en-US" sz="2400" b="1" dirty="0"/>
              <a:t>12 September 2018, Virginia Tech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7200" b="1" dirty="0"/>
              <a:t>“Information Research”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dirty="0"/>
              <a:t>by Edward A. Fox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999038"/>
            <a:ext cx="82296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200" b="0" kern="0" dirty="0" err="1">
                <a:latin typeface="+mn-lt"/>
              </a:rPr>
              <a:t>fox@vt.edu</a:t>
            </a:r>
            <a:r>
              <a:rPr lang="en-US" sz="3200" b="0" kern="0" dirty="0">
                <a:latin typeface="+mn-lt"/>
              </a:rPr>
              <a:t>    http://</a:t>
            </a:r>
            <a:r>
              <a:rPr lang="en-US" sz="3200" b="0" kern="0" dirty="0" err="1">
                <a:latin typeface="+mn-lt"/>
              </a:rPr>
              <a:t>fox.cs.vt.edu</a:t>
            </a:r>
            <a:endParaRPr lang="en-US" sz="3200" b="0" kern="0" dirty="0"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0" kern="0" dirty="0">
                <a:latin typeface="+mn-lt"/>
              </a:rPr>
              <a:t>Dept. of Computer Science, </a:t>
            </a:r>
            <a:r>
              <a:rPr lang="en-US" sz="3200" b="0" kern="0" dirty="0" err="1">
                <a:latin typeface="+mn-lt"/>
              </a:rPr>
              <a:t>www.cs.vt.edu</a:t>
            </a:r>
            <a:endParaRPr lang="en-US" sz="3200" b="0" kern="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0360"/>
            <a:ext cx="8229600" cy="802640"/>
          </a:xfrm>
        </p:spPr>
        <p:txBody>
          <a:bodyPr/>
          <a:lstStyle/>
          <a:p>
            <a:pPr eaLnBrk="1" hangingPunct="1"/>
            <a:r>
              <a:rPr lang="en-US" sz="3200" dirty="0"/>
              <a:t>DL Curriculum Framework</a:t>
            </a:r>
          </a:p>
        </p:txBody>
      </p:sp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FE412-01EE-4823-B11D-F0C702B3026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181632"/>
              </p:ext>
            </p:extLst>
          </p:nvPr>
        </p:nvGraphicFramePr>
        <p:xfrm>
          <a:off x="0" y="1143000"/>
          <a:ext cx="9144000" cy="521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Visio" r:id="rId4" imgW="7121387" imgH="4061129" progId="">
                  <p:embed/>
                </p:oleObj>
              </mc:Choice>
              <mc:Fallback>
                <p:oleObj name="Visio" r:id="rId4" imgW="7121387" imgH="40611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210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4426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89778" cy="685800"/>
          </a:xfrm>
          <a:noFill/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Communication Analysis in the Social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Interactome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9805" y="973840"/>
            <a:ext cx="2541242" cy="45992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Text Classification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9684" r="9479" b="9269"/>
          <a:stretch/>
        </p:blipFill>
        <p:spPr>
          <a:xfrm>
            <a:off x="6143478" y="5082302"/>
            <a:ext cx="2920527" cy="1522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488" y="4775974"/>
            <a:ext cx="2589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Small-Network with Administrator Removed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8224" r="9040" b="9545"/>
          <a:stretch/>
        </p:blipFill>
        <p:spPr>
          <a:xfrm>
            <a:off x="3087973" y="5048540"/>
            <a:ext cx="3035429" cy="15877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37026" y="4775974"/>
            <a:ext cx="2692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Lattice Network with Administrator Removed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1" y="3226981"/>
            <a:ext cx="3098682" cy="1480937"/>
          </a:xfrm>
        </p:spPr>
      </p:pic>
      <p:sp>
        <p:nvSpPr>
          <p:cNvPr id="23" name="TextBox 22"/>
          <p:cNvSpPr txBox="1"/>
          <p:nvPr/>
        </p:nvSpPr>
        <p:spPr>
          <a:xfrm>
            <a:off x="154111" y="1370947"/>
            <a:ext cx="2846041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Multinomial, naïve-Bayes classification considers the count for each feature name in making classifications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Training the classifier: built a corpus of 150 documents– 75 of which were sentences that were clearly indicative of belonging to a success story and 75 of which were sentences that were not indicative of a success story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/>
              <a:t>Acknowledgements </a:t>
            </a:r>
            <a:r>
              <a:rPr lang="en-US" sz="1050" dirty="0"/>
              <a:t>to Victoria Worrall for her efforts on this classifier last semester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226" y="5201581"/>
            <a:ext cx="24384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"Since being in recovery I have not been around any drugs or alcohol but if I had to, such as a wedding or something I wouldn't have a problem saying that I don't drink or I'm in recovery." =&gt; success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1226" y="5908666"/>
            <a:ext cx="2438400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'Drove very drunk.' =&gt; </a:t>
            </a:r>
            <a:r>
              <a:rPr lang="en-US" sz="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not_success</a:t>
            </a:r>
            <a:endParaRPr lang="en-US" sz="5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026" y="4902094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Samples of Story Classification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7974" y="838200"/>
            <a:ext cx="5965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cs typeface="Helvetica" panose="020B0604020202020204" pitchFamily="34" charset="0"/>
              </a:rPr>
              <a:t>Abigail Bartolome, Advised by Dr. Edward A Fox</a:t>
            </a:r>
          </a:p>
          <a:p>
            <a:r>
              <a:rPr lang="en-US" sz="1400" dirty="0">
                <a:latin typeface="Century Gothic" panose="020B0502020202020204" pitchFamily="34" charset="0"/>
                <a:cs typeface="Helvetica" panose="020B0604020202020204" pitchFamily="34" charset="0"/>
              </a:rPr>
              <a:t>NIH Grant: </a:t>
            </a:r>
            <a:r>
              <a:rPr lang="en-US" sz="1400" dirty="0">
                <a:latin typeface="Century Gothic" panose="020B0502020202020204" pitchFamily="34" charset="0"/>
              </a:rPr>
              <a:t>1R01DA039456-01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The Social </a:t>
            </a:r>
            <a:r>
              <a:rPr lang="en-US" sz="1400" dirty="0" err="1">
                <a:latin typeface="Century Gothic" panose="020B0502020202020204" pitchFamily="34" charset="0"/>
              </a:rPr>
              <a:t>Interactome</a:t>
            </a:r>
            <a:r>
              <a:rPr lang="en-US" sz="1400" dirty="0">
                <a:latin typeface="Century Gothic" panose="020B0502020202020204" pitchFamily="34" charset="0"/>
              </a:rPr>
              <a:t> of Recovery: Social Media as Therapy Development</a:t>
            </a:r>
          </a:p>
          <a:p>
            <a:r>
              <a:rPr lang="en-US" sz="1400" dirty="0">
                <a:latin typeface="Century Gothic" panose="020B0502020202020204" pitchFamily="34" charset="0"/>
                <a:cs typeface="Helvetica" panose="020B0604020202020204" pitchFamily="34" charset="0"/>
              </a:rPr>
              <a:t>Acknowledgements to </a:t>
            </a:r>
            <a:r>
              <a:rPr lang="en" sz="1400" dirty="0">
                <a:latin typeface="Century Gothic" panose="020B0502020202020204" pitchFamily="34" charset="0"/>
              </a:rPr>
              <a:t>Dr. Chris Franck, Prashant Chandrasekar, Lexie Mellis</a:t>
            </a:r>
          </a:p>
          <a:p>
            <a:r>
              <a:rPr lang="en" sz="1400" dirty="0">
                <a:latin typeface="Century Gothic" panose="020B0502020202020204" pitchFamily="34" charset="0"/>
              </a:rPr>
              <a:t>Virginia Tech CS 4994, April 2016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57738"/>
              </p:ext>
            </p:extLst>
          </p:nvPr>
        </p:nvGraphicFramePr>
        <p:xfrm>
          <a:off x="5649711" y="2823836"/>
          <a:ext cx="33707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466">
                <a:tc>
                  <a:txBody>
                    <a:bodyPr/>
                    <a:lstStyle/>
                    <a:p>
                      <a:r>
                        <a:rPr lang="en-US" dirty="0"/>
                        <a:t>Lattice</a:t>
                      </a:r>
                      <a:r>
                        <a:rPr lang="en-US" baseline="0" dirty="0"/>
                        <a:t>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Small-world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r>
                        <a:rPr lang="en-US" dirty="0"/>
                        <a:t>128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603">
                <a:tc>
                  <a:txBody>
                    <a:bodyPr/>
                    <a:lstStyle/>
                    <a:p>
                      <a:r>
                        <a:rPr lang="en-US" dirty="0"/>
                        <a:t>22 users in the most connected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users in the most connected component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69712" y="3401555"/>
            <a:ext cx="2119172" cy="1223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Queried the </a:t>
            </a:r>
            <a:r>
              <a:rPr lang="en-US" sz="1050" dirty="0" err="1"/>
              <a:t>Friendica</a:t>
            </a:r>
            <a:r>
              <a:rPr lang="en-US" sz="1050" dirty="0"/>
              <a:t> database to see who the participants wrote text to and who the participants received text from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Generated graph of the private messaging communication in the lattice social network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idx="1"/>
          </p:nvPr>
        </p:nvSpPr>
        <p:spPr>
          <a:xfrm>
            <a:off x="3366168" y="2849146"/>
            <a:ext cx="2198128" cy="459921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Network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2222" y="-2187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ABBBE-1183-40D9-8023-BD63D10B3B3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639763"/>
            <a:ext cx="7180263" cy="769937"/>
          </a:xfrm>
        </p:spPr>
        <p:txBody>
          <a:bodyPr/>
          <a:lstStyle/>
          <a:p>
            <a:pPr eaLnBrk="1" hangingPunct="1"/>
            <a:r>
              <a:rPr lang="en-US" sz="4800">
                <a:solidFill>
                  <a:schemeClr val="tx1"/>
                </a:solidFill>
              </a:rPr>
              <a:t>ETANA-DL Architecture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DigBase and DigKit</a:t>
            </a: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1219200" y="2755900"/>
            <a:ext cx="1295400" cy="3683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Lahav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1219200" y="3225800"/>
            <a:ext cx="12954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Nimrin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1219200" y="3721100"/>
            <a:ext cx="12954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Umayri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219200" y="4216400"/>
            <a:ext cx="1295400" cy="3429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Hisban</a:t>
            </a:r>
          </a:p>
        </p:txBody>
      </p:sp>
      <p:sp>
        <p:nvSpPr>
          <p:cNvPr id="79880" name="Rectangle 7"/>
          <p:cNvSpPr>
            <a:spLocks noChangeArrowheads="1"/>
          </p:cNvSpPr>
          <p:nvPr/>
        </p:nvSpPr>
        <p:spPr bwMode="auto">
          <a:xfrm>
            <a:off x="1219200" y="4673600"/>
            <a:ext cx="1295400" cy="3937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Megiddo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1219200" y="5181600"/>
            <a:ext cx="1295400" cy="3683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Jalul</a:t>
            </a:r>
          </a:p>
        </p:txBody>
      </p:sp>
      <p:sp>
        <p:nvSpPr>
          <p:cNvPr id="79882" name="Rectangle 9"/>
          <p:cNvSpPr>
            <a:spLocks noChangeArrowheads="1"/>
          </p:cNvSpPr>
          <p:nvPr/>
        </p:nvSpPr>
        <p:spPr bwMode="auto">
          <a:xfrm>
            <a:off x="1219200" y="6096000"/>
            <a:ext cx="1905000" cy="330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New Sites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2667000" y="2743200"/>
            <a:ext cx="457200" cy="32766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D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T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B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endParaRPr lang="en-US" sz="120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W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79884" name="Rectangle 11"/>
          <p:cNvSpPr>
            <a:spLocks noChangeArrowheads="1"/>
          </p:cNvSpPr>
          <p:nvPr/>
        </p:nvSpPr>
        <p:spPr bwMode="auto">
          <a:xfrm>
            <a:off x="3657600" y="3733800"/>
            <a:ext cx="1295400" cy="12954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ETANA-DL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UNION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CATALOG</a:t>
            </a:r>
          </a:p>
        </p:txBody>
      </p:sp>
      <p:sp>
        <p:nvSpPr>
          <p:cNvPr id="79885" name="AutoShape 12"/>
          <p:cNvSpPr>
            <a:spLocks/>
          </p:cNvSpPr>
          <p:nvPr/>
        </p:nvSpPr>
        <p:spPr bwMode="auto">
          <a:xfrm>
            <a:off x="3175000" y="2768600"/>
            <a:ext cx="457200" cy="3251200"/>
          </a:xfrm>
          <a:prstGeom prst="rightBrace">
            <a:avLst>
              <a:gd name="adj1" fmla="val 59259"/>
              <a:gd name="adj2" fmla="val 50000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892800" y="26289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Search</a:t>
            </a:r>
          </a:p>
        </p:txBody>
      </p:sp>
      <p:sp>
        <p:nvSpPr>
          <p:cNvPr id="79887" name="Rectangle 14"/>
          <p:cNvSpPr>
            <a:spLocks noChangeArrowheads="1"/>
          </p:cNvSpPr>
          <p:nvPr/>
        </p:nvSpPr>
        <p:spPr bwMode="auto">
          <a:xfrm>
            <a:off x="7620000" y="2641600"/>
            <a:ext cx="317500" cy="3429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endParaRPr lang="en-US" sz="140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I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T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F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C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79888" name="Line 15"/>
          <p:cNvSpPr>
            <a:spLocks noChangeShapeType="1"/>
          </p:cNvSpPr>
          <p:nvPr/>
        </p:nvSpPr>
        <p:spPr bwMode="auto">
          <a:xfrm>
            <a:off x="4953000" y="43688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5346700" y="5740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5334000" y="52197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1" name="Line 18"/>
          <p:cNvSpPr>
            <a:spLocks noChangeShapeType="1"/>
          </p:cNvSpPr>
          <p:nvPr/>
        </p:nvSpPr>
        <p:spPr bwMode="auto">
          <a:xfrm>
            <a:off x="5334000" y="48133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2" name="Line 19"/>
          <p:cNvSpPr>
            <a:spLocks noChangeShapeType="1"/>
          </p:cNvSpPr>
          <p:nvPr/>
        </p:nvSpPr>
        <p:spPr bwMode="auto">
          <a:xfrm>
            <a:off x="5334000" y="44196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3" name="Line 20"/>
          <p:cNvSpPr>
            <a:spLocks noChangeShapeType="1"/>
          </p:cNvSpPr>
          <p:nvPr/>
        </p:nvSpPr>
        <p:spPr bwMode="auto">
          <a:xfrm>
            <a:off x="5346700" y="39878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4" name="Line 21"/>
          <p:cNvSpPr>
            <a:spLocks noChangeShapeType="1"/>
          </p:cNvSpPr>
          <p:nvPr/>
        </p:nvSpPr>
        <p:spPr bwMode="auto">
          <a:xfrm>
            <a:off x="5334000" y="3581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5" name="Line 22"/>
          <p:cNvSpPr>
            <a:spLocks noChangeShapeType="1"/>
          </p:cNvSpPr>
          <p:nvPr/>
        </p:nvSpPr>
        <p:spPr bwMode="auto">
          <a:xfrm>
            <a:off x="5346700" y="3200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6" name="Line 23"/>
          <p:cNvSpPr>
            <a:spLocks noChangeShapeType="1"/>
          </p:cNvSpPr>
          <p:nvPr/>
        </p:nvSpPr>
        <p:spPr bwMode="auto">
          <a:xfrm>
            <a:off x="5346700" y="27813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5892800" y="30353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Browse</a:t>
            </a:r>
          </a:p>
        </p:txBody>
      </p:sp>
      <p:sp>
        <p:nvSpPr>
          <p:cNvPr id="79898" name="Rectangle 25"/>
          <p:cNvSpPr>
            <a:spLocks noChangeArrowheads="1"/>
          </p:cNvSpPr>
          <p:nvPr/>
        </p:nvSpPr>
        <p:spPr bwMode="auto">
          <a:xfrm>
            <a:off x="5892800" y="34417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Recommend</a:t>
            </a:r>
          </a:p>
        </p:txBody>
      </p:sp>
      <p:sp>
        <p:nvSpPr>
          <p:cNvPr id="79899" name="Rectangle 26"/>
          <p:cNvSpPr>
            <a:spLocks noChangeArrowheads="1"/>
          </p:cNvSpPr>
          <p:nvPr/>
        </p:nvSpPr>
        <p:spPr bwMode="auto">
          <a:xfrm>
            <a:off x="5892800" y="38481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Note</a:t>
            </a:r>
          </a:p>
        </p:txBody>
      </p:sp>
      <p:sp>
        <p:nvSpPr>
          <p:cNvPr id="79900" name="Rectangle 27"/>
          <p:cNvSpPr>
            <a:spLocks noChangeArrowheads="1"/>
          </p:cNvSpPr>
          <p:nvPr/>
        </p:nvSpPr>
        <p:spPr bwMode="auto">
          <a:xfrm>
            <a:off x="5892800" y="42545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Personalize</a:t>
            </a:r>
          </a:p>
        </p:txBody>
      </p:sp>
      <p:sp>
        <p:nvSpPr>
          <p:cNvPr id="79901" name="Rectangle 28"/>
          <p:cNvSpPr>
            <a:spLocks noChangeArrowheads="1"/>
          </p:cNvSpPr>
          <p:nvPr/>
        </p:nvSpPr>
        <p:spPr bwMode="auto">
          <a:xfrm>
            <a:off x="5905500" y="4660900"/>
            <a:ext cx="13970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Review</a:t>
            </a:r>
          </a:p>
        </p:txBody>
      </p:sp>
      <p:sp>
        <p:nvSpPr>
          <p:cNvPr id="79902" name="Rectangle 29"/>
          <p:cNvSpPr>
            <a:spLocks noChangeArrowheads="1"/>
          </p:cNvSpPr>
          <p:nvPr/>
        </p:nvSpPr>
        <p:spPr bwMode="auto">
          <a:xfrm>
            <a:off x="5918200" y="5067300"/>
            <a:ext cx="13970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Visualizations</a:t>
            </a:r>
          </a:p>
        </p:txBody>
      </p:sp>
      <p:sp>
        <p:nvSpPr>
          <p:cNvPr id="79903" name="Rectangle 30"/>
          <p:cNvSpPr>
            <a:spLocks noChangeArrowheads="1"/>
          </p:cNvSpPr>
          <p:nvPr/>
        </p:nvSpPr>
        <p:spPr bwMode="auto">
          <a:xfrm>
            <a:off x="5930900" y="5486400"/>
            <a:ext cx="1397000" cy="6096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Archaeology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Specific</a:t>
            </a:r>
          </a:p>
        </p:txBody>
      </p:sp>
      <p:sp>
        <p:nvSpPr>
          <p:cNvPr id="79904" name="Line 31"/>
          <p:cNvSpPr>
            <a:spLocks noChangeShapeType="1"/>
          </p:cNvSpPr>
          <p:nvPr/>
        </p:nvSpPr>
        <p:spPr bwMode="auto">
          <a:xfrm>
            <a:off x="5334000" y="2781300"/>
            <a:ext cx="0" cy="29718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5" name="Line 32"/>
          <p:cNvSpPr>
            <a:spLocks noChangeShapeType="1"/>
          </p:cNvSpPr>
          <p:nvPr/>
        </p:nvSpPr>
        <p:spPr bwMode="auto">
          <a:xfrm>
            <a:off x="7315200" y="28194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7315200" y="32004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>
            <a:off x="7315200" y="36068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8" name="Line 35"/>
          <p:cNvSpPr>
            <a:spLocks noChangeShapeType="1"/>
          </p:cNvSpPr>
          <p:nvPr/>
        </p:nvSpPr>
        <p:spPr bwMode="auto">
          <a:xfrm>
            <a:off x="7315200" y="40132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9" name="Line 36"/>
          <p:cNvSpPr>
            <a:spLocks noChangeShapeType="1"/>
          </p:cNvSpPr>
          <p:nvPr/>
        </p:nvSpPr>
        <p:spPr bwMode="auto">
          <a:xfrm>
            <a:off x="7315200" y="44196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0" name="Line 37"/>
          <p:cNvSpPr>
            <a:spLocks noChangeShapeType="1"/>
          </p:cNvSpPr>
          <p:nvPr/>
        </p:nvSpPr>
        <p:spPr bwMode="auto">
          <a:xfrm>
            <a:off x="7315200" y="48387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1" name="Line 38"/>
          <p:cNvSpPr>
            <a:spLocks noChangeShapeType="1"/>
          </p:cNvSpPr>
          <p:nvPr/>
        </p:nvSpPr>
        <p:spPr bwMode="auto">
          <a:xfrm>
            <a:off x="7327900" y="52197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2" name="Line 39"/>
          <p:cNvSpPr>
            <a:spLocks noChangeShapeType="1"/>
          </p:cNvSpPr>
          <p:nvPr/>
        </p:nvSpPr>
        <p:spPr bwMode="auto">
          <a:xfrm>
            <a:off x="7327900" y="57912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3" name="Rectangle 40"/>
          <p:cNvSpPr>
            <a:spLocks noChangeArrowheads="1"/>
          </p:cNvSpPr>
          <p:nvPr/>
        </p:nvSpPr>
        <p:spPr bwMode="auto">
          <a:xfrm>
            <a:off x="3594100" y="2476500"/>
            <a:ext cx="4495800" cy="3733800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914" name="Group 41"/>
          <p:cNvGrpSpPr>
            <a:grpSpLocks/>
          </p:cNvGrpSpPr>
          <p:nvPr/>
        </p:nvGrpSpPr>
        <p:grpSpPr bwMode="auto">
          <a:xfrm>
            <a:off x="8216900" y="3886200"/>
            <a:ext cx="609600" cy="609600"/>
            <a:chOff x="2160" y="2640"/>
            <a:chExt cx="1417" cy="1111"/>
          </a:xfrm>
        </p:grpSpPr>
        <p:grpSp>
          <p:nvGrpSpPr>
            <p:cNvPr id="79951" name="Group 42"/>
            <p:cNvGrpSpPr>
              <a:grpSpLocks/>
            </p:cNvGrpSpPr>
            <p:nvPr/>
          </p:nvGrpSpPr>
          <p:grpSpPr bwMode="auto">
            <a:xfrm flipH="1">
              <a:off x="2160" y="2640"/>
              <a:ext cx="410" cy="752"/>
              <a:chOff x="3300" y="2016"/>
              <a:chExt cx="410" cy="752"/>
            </a:xfrm>
          </p:grpSpPr>
          <p:grpSp>
            <p:nvGrpSpPr>
              <p:cNvPr id="79974" name="Group 43"/>
              <p:cNvGrpSpPr>
                <a:grpSpLocks/>
              </p:cNvGrpSpPr>
              <p:nvPr/>
            </p:nvGrpSpPr>
            <p:grpSpPr bwMode="auto">
              <a:xfrm>
                <a:off x="3300" y="2249"/>
                <a:ext cx="410" cy="519"/>
                <a:chOff x="3300" y="2249"/>
                <a:chExt cx="410" cy="519"/>
              </a:xfrm>
            </p:grpSpPr>
            <p:sp>
              <p:nvSpPr>
                <p:cNvPr id="79976" name="Rectangle 44"/>
                <p:cNvSpPr>
                  <a:spLocks noChangeArrowheads="1"/>
                </p:cNvSpPr>
                <p:nvPr/>
              </p:nvSpPr>
              <p:spPr bwMode="auto">
                <a:xfrm>
                  <a:off x="3369" y="2249"/>
                  <a:ext cx="275" cy="1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7" name="Rectangle 45"/>
                <p:cNvSpPr>
                  <a:spLocks noChangeArrowheads="1"/>
                </p:cNvSpPr>
                <p:nvPr/>
              </p:nvSpPr>
              <p:spPr bwMode="auto">
                <a:xfrm>
                  <a:off x="3300" y="2322"/>
                  <a:ext cx="410" cy="44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8" name="Arc 46"/>
                <p:cNvSpPr>
                  <a:spLocks/>
                </p:cNvSpPr>
                <p:nvPr/>
              </p:nvSpPr>
              <p:spPr bwMode="auto">
                <a:xfrm>
                  <a:off x="330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8"/>
                    <a:gd name="T2" fmla="*/ 0 w 21599"/>
                    <a:gd name="T3" fmla="*/ 0 h 21598"/>
                    <a:gd name="T4" fmla="*/ 0 w 21599"/>
                    <a:gd name="T5" fmla="*/ 0 h 21598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8"/>
                    <a:gd name="T11" fmla="*/ 21599 w 21599"/>
                    <a:gd name="T12" fmla="*/ 21598 h 215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8" fill="none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</a:path>
                    <a:path w="21599" h="21598" stroke="0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  <a:lnTo>
                        <a:pt x="21599" y="2159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9" name="Arc 47"/>
                <p:cNvSpPr>
                  <a:spLocks/>
                </p:cNvSpPr>
                <p:nvPr/>
              </p:nvSpPr>
              <p:spPr bwMode="auto">
                <a:xfrm>
                  <a:off x="3632" y="2250"/>
                  <a:ext cx="77" cy="91"/>
                </a:xfrm>
                <a:custGeom>
                  <a:avLst/>
                  <a:gdLst>
                    <a:gd name="T0" fmla="*/ 0 w 21882"/>
                    <a:gd name="T1" fmla="*/ 0 h 21600"/>
                    <a:gd name="T2" fmla="*/ 0 w 21882"/>
                    <a:gd name="T3" fmla="*/ 0 h 21600"/>
                    <a:gd name="T4" fmla="*/ 0 w 21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82"/>
                    <a:gd name="T10" fmla="*/ 0 h 21600"/>
                    <a:gd name="T11" fmla="*/ 21882 w 21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82" h="21600" fill="none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</a:path>
                    <a:path w="21882" h="21600" stroke="0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  <a:lnTo>
                        <a:pt x="283" y="21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75" name="Oval 48"/>
              <p:cNvSpPr>
                <a:spLocks noChangeArrowheads="1"/>
              </p:cNvSpPr>
              <p:nvPr/>
            </p:nvSpPr>
            <p:spPr bwMode="auto">
              <a:xfrm>
                <a:off x="3392" y="2016"/>
                <a:ext cx="223" cy="215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52" name="Group 49"/>
            <p:cNvGrpSpPr>
              <a:grpSpLocks/>
            </p:cNvGrpSpPr>
            <p:nvPr/>
          </p:nvGrpSpPr>
          <p:grpSpPr bwMode="auto">
            <a:xfrm flipH="1">
              <a:off x="3168" y="2640"/>
              <a:ext cx="409" cy="752"/>
              <a:chOff x="2079" y="2016"/>
              <a:chExt cx="409" cy="752"/>
            </a:xfrm>
          </p:grpSpPr>
          <p:grpSp>
            <p:nvGrpSpPr>
              <p:cNvPr id="79968" name="Group 50"/>
              <p:cNvGrpSpPr>
                <a:grpSpLocks/>
              </p:cNvGrpSpPr>
              <p:nvPr/>
            </p:nvGrpSpPr>
            <p:grpSpPr bwMode="auto">
              <a:xfrm>
                <a:off x="2079" y="2249"/>
                <a:ext cx="409" cy="519"/>
                <a:chOff x="2079" y="2249"/>
                <a:chExt cx="409" cy="519"/>
              </a:xfrm>
            </p:grpSpPr>
            <p:sp>
              <p:nvSpPr>
                <p:cNvPr id="79970" name="Rectangle 51"/>
                <p:cNvSpPr>
                  <a:spLocks noChangeArrowheads="1"/>
                </p:cNvSpPr>
                <p:nvPr/>
              </p:nvSpPr>
              <p:spPr bwMode="auto">
                <a:xfrm>
                  <a:off x="2149" y="2249"/>
                  <a:ext cx="274" cy="11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1" name="Rectangle 52"/>
                <p:cNvSpPr>
                  <a:spLocks noChangeArrowheads="1"/>
                </p:cNvSpPr>
                <p:nvPr/>
              </p:nvSpPr>
              <p:spPr bwMode="auto">
                <a:xfrm>
                  <a:off x="2079" y="2322"/>
                  <a:ext cx="409" cy="446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2" name="Arc 53"/>
                <p:cNvSpPr>
                  <a:spLocks/>
                </p:cNvSpPr>
                <p:nvPr/>
              </p:nvSpPr>
              <p:spPr bwMode="auto">
                <a:xfrm>
                  <a:off x="208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2"/>
                    <a:gd name="T2" fmla="*/ 0 w 21599"/>
                    <a:gd name="T3" fmla="*/ 0 h 21592"/>
                    <a:gd name="T4" fmla="*/ 0 w 21599"/>
                    <a:gd name="T5" fmla="*/ 0 h 21592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2"/>
                    <a:gd name="T11" fmla="*/ 21599 w 21599"/>
                    <a:gd name="T12" fmla="*/ 21592 h 21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2" fill="none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</a:path>
                    <a:path w="21599" h="21592" stroke="0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  <a:lnTo>
                        <a:pt x="21599" y="21592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3" name="Arc 54"/>
                <p:cNvSpPr>
                  <a:spLocks/>
                </p:cNvSpPr>
                <p:nvPr/>
              </p:nvSpPr>
              <p:spPr bwMode="auto">
                <a:xfrm>
                  <a:off x="2412" y="2250"/>
                  <a:ext cx="75" cy="91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69" name="Oval 55"/>
              <p:cNvSpPr>
                <a:spLocks noChangeArrowheads="1"/>
              </p:cNvSpPr>
              <p:nvPr/>
            </p:nvSpPr>
            <p:spPr bwMode="auto">
              <a:xfrm>
                <a:off x="2172" y="2016"/>
                <a:ext cx="222" cy="215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53" name="Group 56"/>
            <p:cNvGrpSpPr>
              <a:grpSpLocks/>
            </p:cNvGrpSpPr>
            <p:nvPr/>
          </p:nvGrpSpPr>
          <p:grpSpPr bwMode="auto">
            <a:xfrm>
              <a:off x="2352" y="2976"/>
              <a:ext cx="1031" cy="775"/>
              <a:chOff x="2339" y="2285"/>
              <a:chExt cx="1031" cy="775"/>
            </a:xfrm>
          </p:grpSpPr>
          <p:grpSp>
            <p:nvGrpSpPr>
              <p:cNvPr id="79954" name="Group 57"/>
              <p:cNvGrpSpPr>
                <a:grpSpLocks/>
              </p:cNvGrpSpPr>
              <p:nvPr/>
            </p:nvGrpSpPr>
            <p:grpSpPr bwMode="auto">
              <a:xfrm>
                <a:off x="2865" y="2292"/>
                <a:ext cx="505" cy="768"/>
                <a:chOff x="2865" y="2292"/>
                <a:chExt cx="505" cy="768"/>
              </a:xfrm>
            </p:grpSpPr>
            <p:sp>
              <p:nvSpPr>
                <p:cNvPr id="79962" name="Oval 58"/>
                <p:cNvSpPr>
                  <a:spLocks noChangeArrowheads="1"/>
                </p:cNvSpPr>
                <p:nvPr/>
              </p:nvSpPr>
              <p:spPr bwMode="auto">
                <a:xfrm>
                  <a:off x="2981" y="2292"/>
                  <a:ext cx="270" cy="26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63" name="Group 59"/>
                <p:cNvGrpSpPr>
                  <a:grpSpLocks/>
                </p:cNvGrpSpPr>
                <p:nvPr/>
              </p:nvGrpSpPr>
              <p:grpSpPr bwMode="auto">
                <a:xfrm>
                  <a:off x="2865" y="2576"/>
                  <a:ext cx="505" cy="484"/>
                  <a:chOff x="2865" y="2576"/>
                  <a:chExt cx="505" cy="484"/>
                </a:xfrm>
              </p:grpSpPr>
              <p:sp>
                <p:nvSpPr>
                  <p:cNvPr id="7996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950" y="2576"/>
                    <a:ext cx="334" cy="13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66"/>
                    <a:ext cx="504" cy="39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6" name="Arc 62"/>
                  <p:cNvSpPr>
                    <a:spLocks/>
                  </p:cNvSpPr>
                  <p:nvPr/>
                </p:nvSpPr>
                <p:spPr bwMode="auto">
                  <a:xfrm>
                    <a:off x="2865" y="2577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5"/>
                      <a:gd name="T2" fmla="*/ 0 w 21600"/>
                      <a:gd name="T3" fmla="*/ 0 h 21595"/>
                      <a:gd name="T4" fmla="*/ 0 w 21600"/>
                      <a:gd name="T5" fmla="*/ 0 h 2159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5"/>
                      <a:gd name="T11" fmla="*/ 21600 w 21600"/>
                      <a:gd name="T12" fmla="*/ 21595 h 215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5" fill="none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</a:path>
                      <a:path w="21600" h="21595" stroke="0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  <a:lnTo>
                          <a:pt x="21600" y="2159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7" name="Arc 63"/>
                  <p:cNvSpPr>
                    <a:spLocks/>
                  </p:cNvSpPr>
                  <p:nvPr/>
                </p:nvSpPr>
                <p:spPr bwMode="auto">
                  <a:xfrm>
                    <a:off x="3275" y="2578"/>
                    <a:ext cx="93" cy="109"/>
                  </a:xfrm>
                  <a:custGeom>
                    <a:avLst/>
                    <a:gdLst>
                      <a:gd name="T0" fmla="*/ 0 w 21600"/>
                      <a:gd name="T1" fmla="*/ 0 h 21803"/>
                      <a:gd name="T2" fmla="*/ 0 w 21600"/>
                      <a:gd name="T3" fmla="*/ 0 h 21803"/>
                      <a:gd name="T4" fmla="*/ 0 w 21600"/>
                      <a:gd name="T5" fmla="*/ 0 h 218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803"/>
                      <a:gd name="T11" fmla="*/ 21600 w 21600"/>
                      <a:gd name="T12" fmla="*/ 21803 h 218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803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</a:path>
                      <a:path w="21600" h="21803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955" name="Group 64"/>
              <p:cNvGrpSpPr>
                <a:grpSpLocks/>
              </p:cNvGrpSpPr>
              <p:nvPr/>
            </p:nvGrpSpPr>
            <p:grpSpPr bwMode="auto">
              <a:xfrm>
                <a:off x="2339" y="2285"/>
                <a:ext cx="506" cy="768"/>
                <a:chOff x="2339" y="2285"/>
                <a:chExt cx="506" cy="768"/>
              </a:xfrm>
            </p:grpSpPr>
            <p:sp>
              <p:nvSpPr>
                <p:cNvPr id="79956" name="Oval 65"/>
                <p:cNvSpPr>
                  <a:spLocks noChangeArrowheads="1"/>
                </p:cNvSpPr>
                <p:nvPr/>
              </p:nvSpPr>
              <p:spPr bwMode="auto">
                <a:xfrm>
                  <a:off x="2456" y="2285"/>
                  <a:ext cx="269" cy="26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57" name="Group 66"/>
                <p:cNvGrpSpPr>
                  <a:grpSpLocks/>
                </p:cNvGrpSpPr>
                <p:nvPr/>
              </p:nvGrpSpPr>
              <p:grpSpPr bwMode="auto">
                <a:xfrm>
                  <a:off x="2339" y="2569"/>
                  <a:ext cx="506" cy="484"/>
                  <a:chOff x="2339" y="2569"/>
                  <a:chExt cx="506" cy="484"/>
                </a:xfrm>
              </p:grpSpPr>
              <p:sp>
                <p:nvSpPr>
                  <p:cNvPr id="7995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2569"/>
                    <a:ext cx="333" cy="13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5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659"/>
                    <a:ext cx="505" cy="39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0" name="Arc 69"/>
                  <p:cNvSpPr>
                    <a:spLocks/>
                  </p:cNvSpPr>
                  <p:nvPr/>
                </p:nvSpPr>
                <p:spPr bwMode="auto">
                  <a:xfrm>
                    <a:off x="2339" y="2570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9"/>
                      <a:gd name="T2" fmla="*/ 0 w 21600"/>
                      <a:gd name="T3" fmla="*/ 0 h 21599"/>
                      <a:gd name="T4" fmla="*/ 0 w 21600"/>
                      <a:gd name="T5" fmla="*/ 0 h 215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9"/>
                      <a:gd name="T11" fmla="*/ 21600 w 21600"/>
                      <a:gd name="T12" fmla="*/ 21599 h 215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9" fill="none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</a:path>
                      <a:path w="21600" h="21599" stroke="0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1" name="Arc 70"/>
                  <p:cNvSpPr>
                    <a:spLocks/>
                  </p:cNvSpPr>
                  <p:nvPr/>
                </p:nvSpPr>
                <p:spPr bwMode="auto">
                  <a:xfrm>
                    <a:off x="2752" y="2569"/>
                    <a:ext cx="93" cy="1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9915" name="Line 71"/>
          <p:cNvSpPr>
            <a:spLocks noChangeShapeType="1"/>
          </p:cNvSpPr>
          <p:nvPr/>
        </p:nvSpPr>
        <p:spPr bwMode="auto">
          <a:xfrm>
            <a:off x="7937500" y="4229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79916" name="Group 72"/>
          <p:cNvGrpSpPr>
            <a:grpSpLocks/>
          </p:cNvGrpSpPr>
          <p:nvPr/>
        </p:nvGrpSpPr>
        <p:grpSpPr bwMode="auto">
          <a:xfrm>
            <a:off x="304800" y="3937000"/>
            <a:ext cx="609600" cy="609600"/>
            <a:chOff x="2160" y="2640"/>
            <a:chExt cx="1417" cy="1111"/>
          </a:xfrm>
        </p:grpSpPr>
        <p:grpSp>
          <p:nvGrpSpPr>
            <p:cNvPr id="79922" name="Group 73"/>
            <p:cNvGrpSpPr>
              <a:grpSpLocks/>
            </p:cNvGrpSpPr>
            <p:nvPr/>
          </p:nvGrpSpPr>
          <p:grpSpPr bwMode="auto">
            <a:xfrm flipH="1">
              <a:off x="2160" y="2640"/>
              <a:ext cx="410" cy="752"/>
              <a:chOff x="3300" y="2016"/>
              <a:chExt cx="410" cy="752"/>
            </a:xfrm>
          </p:grpSpPr>
          <p:grpSp>
            <p:nvGrpSpPr>
              <p:cNvPr id="79945" name="Group 74"/>
              <p:cNvGrpSpPr>
                <a:grpSpLocks/>
              </p:cNvGrpSpPr>
              <p:nvPr/>
            </p:nvGrpSpPr>
            <p:grpSpPr bwMode="auto">
              <a:xfrm>
                <a:off x="3300" y="2249"/>
                <a:ext cx="410" cy="519"/>
                <a:chOff x="3300" y="2249"/>
                <a:chExt cx="410" cy="519"/>
              </a:xfrm>
            </p:grpSpPr>
            <p:sp>
              <p:nvSpPr>
                <p:cNvPr id="79947" name="Rectangle 75"/>
                <p:cNvSpPr>
                  <a:spLocks noChangeArrowheads="1"/>
                </p:cNvSpPr>
                <p:nvPr/>
              </p:nvSpPr>
              <p:spPr bwMode="auto">
                <a:xfrm>
                  <a:off x="3369" y="2249"/>
                  <a:ext cx="275" cy="1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8" name="Rectangle 76"/>
                <p:cNvSpPr>
                  <a:spLocks noChangeArrowheads="1"/>
                </p:cNvSpPr>
                <p:nvPr/>
              </p:nvSpPr>
              <p:spPr bwMode="auto">
                <a:xfrm>
                  <a:off x="3300" y="2322"/>
                  <a:ext cx="410" cy="44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9" name="Arc 77"/>
                <p:cNvSpPr>
                  <a:spLocks/>
                </p:cNvSpPr>
                <p:nvPr/>
              </p:nvSpPr>
              <p:spPr bwMode="auto">
                <a:xfrm>
                  <a:off x="330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8"/>
                    <a:gd name="T2" fmla="*/ 0 w 21599"/>
                    <a:gd name="T3" fmla="*/ 0 h 21598"/>
                    <a:gd name="T4" fmla="*/ 0 w 21599"/>
                    <a:gd name="T5" fmla="*/ 0 h 21598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8"/>
                    <a:gd name="T11" fmla="*/ 21599 w 21599"/>
                    <a:gd name="T12" fmla="*/ 21598 h 215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8" fill="none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</a:path>
                    <a:path w="21599" h="21598" stroke="0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  <a:lnTo>
                        <a:pt x="21599" y="2159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50" name="Arc 78"/>
                <p:cNvSpPr>
                  <a:spLocks/>
                </p:cNvSpPr>
                <p:nvPr/>
              </p:nvSpPr>
              <p:spPr bwMode="auto">
                <a:xfrm>
                  <a:off x="3632" y="2250"/>
                  <a:ext cx="77" cy="91"/>
                </a:xfrm>
                <a:custGeom>
                  <a:avLst/>
                  <a:gdLst>
                    <a:gd name="T0" fmla="*/ 0 w 21882"/>
                    <a:gd name="T1" fmla="*/ 0 h 21600"/>
                    <a:gd name="T2" fmla="*/ 0 w 21882"/>
                    <a:gd name="T3" fmla="*/ 0 h 21600"/>
                    <a:gd name="T4" fmla="*/ 0 w 21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82"/>
                    <a:gd name="T10" fmla="*/ 0 h 21600"/>
                    <a:gd name="T11" fmla="*/ 21882 w 21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82" h="21600" fill="none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</a:path>
                    <a:path w="21882" h="21600" stroke="0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  <a:lnTo>
                        <a:pt x="283" y="21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6" name="Oval 79"/>
              <p:cNvSpPr>
                <a:spLocks noChangeArrowheads="1"/>
              </p:cNvSpPr>
              <p:nvPr/>
            </p:nvSpPr>
            <p:spPr bwMode="auto">
              <a:xfrm>
                <a:off x="3392" y="2016"/>
                <a:ext cx="223" cy="215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23" name="Group 80"/>
            <p:cNvGrpSpPr>
              <a:grpSpLocks/>
            </p:cNvGrpSpPr>
            <p:nvPr/>
          </p:nvGrpSpPr>
          <p:grpSpPr bwMode="auto">
            <a:xfrm flipH="1">
              <a:off x="3168" y="2640"/>
              <a:ext cx="409" cy="752"/>
              <a:chOff x="2079" y="2016"/>
              <a:chExt cx="409" cy="752"/>
            </a:xfrm>
          </p:grpSpPr>
          <p:grpSp>
            <p:nvGrpSpPr>
              <p:cNvPr id="79939" name="Group 81"/>
              <p:cNvGrpSpPr>
                <a:grpSpLocks/>
              </p:cNvGrpSpPr>
              <p:nvPr/>
            </p:nvGrpSpPr>
            <p:grpSpPr bwMode="auto">
              <a:xfrm>
                <a:off x="2079" y="2249"/>
                <a:ext cx="409" cy="519"/>
                <a:chOff x="2079" y="2249"/>
                <a:chExt cx="409" cy="519"/>
              </a:xfrm>
            </p:grpSpPr>
            <p:sp>
              <p:nvSpPr>
                <p:cNvPr id="79941" name="Rectangle 82"/>
                <p:cNvSpPr>
                  <a:spLocks noChangeArrowheads="1"/>
                </p:cNvSpPr>
                <p:nvPr/>
              </p:nvSpPr>
              <p:spPr bwMode="auto">
                <a:xfrm>
                  <a:off x="2149" y="2249"/>
                  <a:ext cx="274" cy="11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2" name="Rectangle 83"/>
                <p:cNvSpPr>
                  <a:spLocks noChangeArrowheads="1"/>
                </p:cNvSpPr>
                <p:nvPr/>
              </p:nvSpPr>
              <p:spPr bwMode="auto">
                <a:xfrm>
                  <a:off x="2079" y="2322"/>
                  <a:ext cx="409" cy="446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3" name="Arc 84"/>
                <p:cNvSpPr>
                  <a:spLocks/>
                </p:cNvSpPr>
                <p:nvPr/>
              </p:nvSpPr>
              <p:spPr bwMode="auto">
                <a:xfrm>
                  <a:off x="208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2"/>
                    <a:gd name="T2" fmla="*/ 0 w 21599"/>
                    <a:gd name="T3" fmla="*/ 0 h 21592"/>
                    <a:gd name="T4" fmla="*/ 0 w 21599"/>
                    <a:gd name="T5" fmla="*/ 0 h 21592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2"/>
                    <a:gd name="T11" fmla="*/ 21599 w 21599"/>
                    <a:gd name="T12" fmla="*/ 21592 h 21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2" fill="none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</a:path>
                    <a:path w="21599" h="21592" stroke="0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  <a:lnTo>
                        <a:pt x="21599" y="21592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4" name="Arc 85"/>
                <p:cNvSpPr>
                  <a:spLocks/>
                </p:cNvSpPr>
                <p:nvPr/>
              </p:nvSpPr>
              <p:spPr bwMode="auto">
                <a:xfrm>
                  <a:off x="2412" y="2250"/>
                  <a:ext cx="75" cy="91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0" name="Oval 86"/>
              <p:cNvSpPr>
                <a:spLocks noChangeArrowheads="1"/>
              </p:cNvSpPr>
              <p:nvPr/>
            </p:nvSpPr>
            <p:spPr bwMode="auto">
              <a:xfrm>
                <a:off x="2172" y="2016"/>
                <a:ext cx="222" cy="215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24" name="Group 87"/>
            <p:cNvGrpSpPr>
              <a:grpSpLocks/>
            </p:cNvGrpSpPr>
            <p:nvPr/>
          </p:nvGrpSpPr>
          <p:grpSpPr bwMode="auto">
            <a:xfrm>
              <a:off x="2352" y="2976"/>
              <a:ext cx="1031" cy="775"/>
              <a:chOff x="2339" y="2285"/>
              <a:chExt cx="1031" cy="775"/>
            </a:xfrm>
          </p:grpSpPr>
          <p:grpSp>
            <p:nvGrpSpPr>
              <p:cNvPr id="79925" name="Group 88"/>
              <p:cNvGrpSpPr>
                <a:grpSpLocks/>
              </p:cNvGrpSpPr>
              <p:nvPr/>
            </p:nvGrpSpPr>
            <p:grpSpPr bwMode="auto">
              <a:xfrm>
                <a:off x="2865" y="2292"/>
                <a:ext cx="505" cy="768"/>
                <a:chOff x="2865" y="2292"/>
                <a:chExt cx="505" cy="768"/>
              </a:xfrm>
            </p:grpSpPr>
            <p:sp>
              <p:nvSpPr>
                <p:cNvPr id="79933" name="Oval 89"/>
                <p:cNvSpPr>
                  <a:spLocks noChangeArrowheads="1"/>
                </p:cNvSpPr>
                <p:nvPr/>
              </p:nvSpPr>
              <p:spPr bwMode="auto">
                <a:xfrm>
                  <a:off x="2981" y="2292"/>
                  <a:ext cx="270" cy="26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34" name="Group 90"/>
                <p:cNvGrpSpPr>
                  <a:grpSpLocks/>
                </p:cNvGrpSpPr>
                <p:nvPr/>
              </p:nvGrpSpPr>
              <p:grpSpPr bwMode="auto">
                <a:xfrm>
                  <a:off x="2865" y="2576"/>
                  <a:ext cx="505" cy="484"/>
                  <a:chOff x="2865" y="2576"/>
                  <a:chExt cx="505" cy="484"/>
                </a:xfrm>
              </p:grpSpPr>
              <p:sp>
                <p:nvSpPr>
                  <p:cNvPr id="7993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950" y="2576"/>
                    <a:ext cx="334" cy="13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66"/>
                    <a:ext cx="504" cy="39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7" name="Arc 93"/>
                  <p:cNvSpPr>
                    <a:spLocks/>
                  </p:cNvSpPr>
                  <p:nvPr/>
                </p:nvSpPr>
                <p:spPr bwMode="auto">
                  <a:xfrm>
                    <a:off x="2865" y="2577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5"/>
                      <a:gd name="T2" fmla="*/ 0 w 21600"/>
                      <a:gd name="T3" fmla="*/ 0 h 21595"/>
                      <a:gd name="T4" fmla="*/ 0 w 21600"/>
                      <a:gd name="T5" fmla="*/ 0 h 2159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5"/>
                      <a:gd name="T11" fmla="*/ 21600 w 21600"/>
                      <a:gd name="T12" fmla="*/ 21595 h 215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5" fill="none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</a:path>
                      <a:path w="21600" h="21595" stroke="0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  <a:lnTo>
                          <a:pt x="21600" y="2159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8" name="Arc 94"/>
                  <p:cNvSpPr>
                    <a:spLocks/>
                  </p:cNvSpPr>
                  <p:nvPr/>
                </p:nvSpPr>
                <p:spPr bwMode="auto">
                  <a:xfrm>
                    <a:off x="3275" y="2578"/>
                    <a:ext cx="93" cy="109"/>
                  </a:xfrm>
                  <a:custGeom>
                    <a:avLst/>
                    <a:gdLst>
                      <a:gd name="T0" fmla="*/ 0 w 21600"/>
                      <a:gd name="T1" fmla="*/ 0 h 21803"/>
                      <a:gd name="T2" fmla="*/ 0 w 21600"/>
                      <a:gd name="T3" fmla="*/ 0 h 21803"/>
                      <a:gd name="T4" fmla="*/ 0 w 21600"/>
                      <a:gd name="T5" fmla="*/ 0 h 218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803"/>
                      <a:gd name="T11" fmla="*/ 21600 w 21600"/>
                      <a:gd name="T12" fmla="*/ 21803 h 218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803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</a:path>
                      <a:path w="21600" h="21803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926" name="Group 95"/>
              <p:cNvGrpSpPr>
                <a:grpSpLocks/>
              </p:cNvGrpSpPr>
              <p:nvPr/>
            </p:nvGrpSpPr>
            <p:grpSpPr bwMode="auto">
              <a:xfrm>
                <a:off x="2339" y="2285"/>
                <a:ext cx="506" cy="768"/>
                <a:chOff x="2339" y="2285"/>
                <a:chExt cx="506" cy="768"/>
              </a:xfrm>
            </p:grpSpPr>
            <p:sp>
              <p:nvSpPr>
                <p:cNvPr id="79927" name="Oval 96"/>
                <p:cNvSpPr>
                  <a:spLocks noChangeArrowheads="1"/>
                </p:cNvSpPr>
                <p:nvPr/>
              </p:nvSpPr>
              <p:spPr bwMode="auto">
                <a:xfrm>
                  <a:off x="2456" y="2285"/>
                  <a:ext cx="269" cy="26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28" name="Group 97"/>
                <p:cNvGrpSpPr>
                  <a:grpSpLocks/>
                </p:cNvGrpSpPr>
                <p:nvPr/>
              </p:nvGrpSpPr>
              <p:grpSpPr bwMode="auto">
                <a:xfrm>
                  <a:off x="2339" y="2569"/>
                  <a:ext cx="506" cy="484"/>
                  <a:chOff x="2339" y="2569"/>
                  <a:chExt cx="506" cy="484"/>
                </a:xfrm>
              </p:grpSpPr>
              <p:sp>
                <p:nvSpPr>
                  <p:cNvPr id="79929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2569"/>
                    <a:ext cx="333" cy="13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659"/>
                    <a:ext cx="505" cy="39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1" name="Arc 100"/>
                  <p:cNvSpPr>
                    <a:spLocks/>
                  </p:cNvSpPr>
                  <p:nvPr/>
                </p:nvSpPr>
                <p:spPr bwMode="auto">
                  <a:xfrm>
                    <a:off x="2339" y="2570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9"/>
                      <a:gd name="T2" fmla="*/ 0 w 21600"/>
                      <a:gd name="T3" fmla="*/ 0 h 21599"/>
                      <a:gd name="T4" fmla="*/ 0 w 21600"/>
                      <a:gd name="T5" fmla="*/ 0 h 215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9"/>
                      <a:gd name="T11" fmla="*/ 21600 w 21600"/>
                      <a:gd name="T12" fmla="*/ 21599 h 215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9" fill="none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</a:path>
                      <a:path w="21600" h="21599" stroke="0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2" name="Arc 101"/>
                  <p:cNvSpPr>
                    <a:spLocks/>
                  </p:cNvSpPr>
                  <p:nvPr/>
                </p:nvSpPr>
                <p:spPr bwMode="auto">
                  <a:xfrm>
                    <a:off x="2752" y="2569"/>
                    <a:ext cx="93" cy="1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9917" name="Line 102"/>
          <p:cNvSpPr>
            <a:spLocks noChangeShapeType="1"/>
          </p:cNvSpPr>
          <p:nvPr/>
        </p:nvSpPr>
        <p:spPr bwMode="auto">
          <a:xfrm>
            <a:off x="609600" y="4229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8" name="Rectangle 103"/>
          <p:cNvSpPr>
            <a:spLocks noChangeArrowheads="1"/>
          </p:cNvSpPr>
          <p:nvPr/>
        </p:nvSpPr>
        <p:spPr bwMode="auto">
          <a:xfrm>
            <a:off x="990600" y="2362200"/>
            <a:ext cx="2514600" cy="41910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21" name="Rectangle 106"/>
          <p:cNvSpPr>
            <a:spLocks noChangeArrowheads="1"/>
          </p:cNvSpPr>
          <p:nvPr/>
        </p:nvSpPr>
        <p:spPr bwMode="auto">
          <a:xfrm>
            <a:off x="1219200" y="5638800"/>
            <a:ext cx="1295400" cy="3302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632" y="174382"/>
            <a:ext cx="8562728" cy="622641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7" tIns="9524" rIns="19047" bIns="9524"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113" y="2057400"/>
            <a:ext cx="8227031" cy="42672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9047" tIns="9524" rIns="19047" bIns="9524"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432" y="2133600"/>
            <a:ext cx="8067167" cy="41148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76189">
              <a:spcBef>
                <a:spcPts val="125"/>
              </a:spcBef>
              <a:spcAft>
                <a:spcPts val="250"/>
              </a:spcAft>
            </a:pPr>
            <a:endParaRPr lang="en-US" sz="7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-76189">
              <a:spcBef>
                <a:spcPts val="125"/>
              </a:spcBef>
              <a:spcAft>
                <a:spcPts val="250"/>
              </a:spcAft>
            </a:pPr>
            <a:endParaRPr lang="en-US" sz="7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-76189" algn="ctr">
              <a:spcBef>
                <a:spcPts val="125"/>
              </a:spcBef>
              <a:spcAft>
                <a:spcPts val="250"/>
              </a:spcAft>
            </a:pPr>
            <a:endParaRPr lang="en-US" sz="6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685800" y="6553200"/>
            <a:ext cx="1255385" cy="95250"/>
            <a:chOff x="3100388" y="5369379"/>
            <a:chExt cx="3016464" cy="262164"/>
          </a:xfrm>
        </p:grpSpPr>
        <p:pic>
          <p:nvPicPr>
            <p:cNvPr id="15" name="Picture 4" descr="C:\Users\hmortvei\Desktop\NDSSL-template\PPT_NDSSL-0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8" y="5450342"/>
              <a:ext cx="3016464" cy="18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C:\Users\hmortvei\Desktop\NDSSL-template\PPT_NDSSL-06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8" y="5369379"/>
              <a:ext cx="2986087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 descr="C:\Users\hmortvei\Desktop\NDSSL-template\PPT_NDSSL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6460333"/>
            <a:ext cx="344814" cy="3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vt-logo-transparent-1200x2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440" y="6477000"/>
            <a:ext cx="1459960" cy="307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999" y="228600"/>
            <a:ext cx="8227030" cy="174278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9047" tIns="9524" rIns="19047" bIns="9524" rtlCol="0">
            <a:spAutoFit/>
          </a:bodyPr>
          <a:lstStyle/>
          <a:p>
            <a:pPr algn="ctr"/>
            <a:r>
              <a:rPr lang="en-US" sz="3000" b="1" dirty="0">
                <a:latin typeface="Cambria" panose="02040503050406030204" pitchFamily="18" charset="0"/>
              </a:rPr>
              <a:t>Data Mapping Framework in a Digital Library with Computational Epidemiology Datasets</a:t>
            </a:r>
          </a:p>
          <a:p>
            <a:pPr algn="ctr"/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S.M.Shamimul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Hasan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Sandeep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Gupta, Edward A. Fox, Keith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Bisset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,</a:t>
            </a:r>
            <a:r>
              <a:rPr lang="en-US" sz="2400" baseline="30000" dirty="0">
                <a:latin typeface="Cambria" panose="02040503050406030204" pitchFamily="18" charset="0"/>
                <a:cs typeface="Arial" pitchFamily="34" charset="0"/>
              </a:rPr>
              <a:t> 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Madhav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Marathe</a:t>
            </a:r>
            <a:r>
              <a:rPr lang="en-US" sz="2400" baseline="30000" dirty="0">
                <a:latin typeface="Cambria" panose="02040503050406030204" pitchFamily="18" charset="0"/>
                <a:cs typeface="Arial" pitchFamily="34" charset="0"/>
              </a:rPr>
              <a:t> ---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cs typeface="Arial" pitchFamily="34" charset="0"/>
              </a:rPr>
              <a:t>Virginia Tech (CS, BI)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4" y="2209800"/>
            <a:ext cx="7899745" cy="3962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477000"/>
            <a:ext cx="1447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52400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IMLS: Developing Library </a:t>
            </a:r>
            <a:r>
              <a:rPr lang="en-US" sz="2800" dirty="0" err="1"/>
              <a:t>Cyberinfrastructure</a:t>
            </a:r>
            <a:endParaRPr lang="en-US" sz="2800" dirty="0"/>
          </a:p>
          <a:p>
            <a:pPr algn="ctr"/>
            <a:r>
              <a:rPr lang="en-US" sz="2800" dirty="0"/>
              <a:t>Strategy for Big Data Sharing and Reuse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 patterns for Library Big Data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687435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2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Archiving and Analyzing </a:t>
            </a:r>
            <a:br>
              <a:rPr lang="en-US" dirty="0"/>
            </a:br>
            <a:r>
              <a:rPr lang="en-US" dirty="0"/>
              <a:t>using Bigdata Hadoop cluster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8" y="1417638"/>
            <a:ext cx="7301523" cy="48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4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4AF98-598C-4AB4-B378-6FCE9330AB6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sz="3200" dirty="0"/>
              <a:t>Integrated Digital Event Archive and Library (IDEAL) stakeholders</a:t>
            </a:r>
          </a:p>
        </p:txBody>
      </p:sp>
      <p:pic>
        <p:nvPicPr>
          <p:cNvPr id="16388" name="Picture 5" descr="user info exchan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800" y="944563"/>
            <a:ext cx="8128000" cy="6096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water pipe</a:t>
            </a:r>
          </a:p>
          <a:p>
            <a:pPr lvl="1"/>
            <a:r>
              <a:rPr lang="en-US" dirty="0"/>
              <a:t>Water utility</a:t>
            </a:r>
          </a:p>
          <a:p>
            <a:pPr lvl="1"/>
            <a:r>
              <a:rPr lang="en-US" dirty="0"/>
              <a:t>city/town utility</a:t>
            </a:r>
          </a:p>
          <a:p>
            <a:r>
              <a:rPr lang="en-US" dirty="0"/>
              <a:t>Traffic</a:t>
            </a:r>
          </a:p>
          <a:p>
            <a:pPr lvl="1"/>
            <a:r>
              <a:rPr lang="en-US" dirty="0"/>
              <a:t>Police</a:t>
            </a:r>
          </a:p>
          <a:p>
            <a:r>
              <a:rPr lang="en-US" dirty="0"/>
              <a:t>Affected</a:t>
            </a:r>
          </a:p>
          <a:p>
            <a:pPr lvl="1"/>
            <a:r>
              <a:rPr lang="en-US" dirty="0"/>
              <a:t>Citizen</a:t>
            </a:r>
          </a:p>
          <a:p>
            <a:r>
              <a:rPr lang="en-US" dirty="0"/>
              <a:t>Others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67"/>
            <a:ext cx="8229600" cy="1143000"/>
          </a:xfrm>
        </p:spPr>
        <p:txBody>
          <a:bodyPr/>
          <a:lstStyle/>
          <a:p>
            <a:r>
              <a:rPr lang="en-US" dirty="0"/>
              <a:t>Who is involved in a WMB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600200"/>
            <a:ext cx="3429000" cy="2374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37080" y="5414455"/>
            <a:ext cx="2004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ArialMT" charset="0"/>
              </a:rPr>
              <a:t>Lakewood, NJ, </a:t>
            </a:r>
            <a:r>
              <a:rPr lang="en-US" sz="1200" dirty="0">
                <a:latin typeface="ArialMT" charset="0"/>
              </a:rPr>
              <a:t>June. 2014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797" y="4191017"/>
            <a:ext cx="3145003" cy="23587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18773" y="6308725"/>
            <a:ext cx="2611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MT" charset="0"/>
              </a:rPr>
              <a:t>West Philadelphia, PA, June. 2015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737" y="3328201"/>
            <a:ext cx="3173252" cy="20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5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Causes Water Main Breaks? Earthquakes (USGS)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6420" y="1230868"/>
            <a:ext cx="216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Mar. 1 – Apr. 5, 2012</a:t>
            </a:r>
          </a:p>
        </p:txBody>
      </p:sp>
      <p:pic>
        <p:nvPicPr>
          <p:cNvPr id="4" name="Content Placeholder 3" descr="Screen Shot 2012-04-10 at 12.53.42 PM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9724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" y="1188720"/>
            <a:ext cx="1142999" cy="78867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4339" y="3234690"/>
            <a:ext cx="1142999" cy="202311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2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/>
              <a:t>Acknowledgements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000" dirty="0"/>
              <a:t>Mentors (MIT: </a:t>
            </a:r>
            <a:r>
              <a:rPr lang="en-US" sz="2000" dirty="0" err="1"/>
              <a:t>Licklider</a:t>
            </a:r>
            <a:r>
              <a:rPr lang="en-US" sz="2000" dirty="0"/>
              <a:t>, Kessler; Cornell: Salton)</a:t>
            </a:r>
          </a:p>
          <a:p>
            <a:pPr eaLnBrk="1" hangingPunct="1">
              <a:spcBef>
                <a:spcPts val="300"/>
              </a:spcBef>
            </a:pPr>
            <a:endParaRPr lang="en-US" sz="1600" dirty="0"/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Virginia Tech, CS (ECE), Digital Library Research Laboratory (DLRL)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NSF and many other sponsors</a:t>
            </a:r>
          </a:p>
          <a:p>
            <a:pPr eaLnBrk="1" hangingPunct="1">
              <a:spcBef>
                <a:spcPts val="300"/>
              </a:spcBef>
            </a:pPr>
            <a:endParaRPr lang="en-US" sz="1600" dirty="0"/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Students, colleagues, co-investigators (selected):</a:t>
            </a:r>
          </a:p>
          <a:p>
            <a:pPr eaLnBrk="1" hangingPunct="1">
              <a:spcBef>
                <a:spcPts val="300"/>
              </a:spcBef>
            </a:pPr>
            <a:r>
              <a:rPr lang="en-US" sz="1800" dirty="0" err="1"/>
              <a:t>Ghaleb</a:t>
            </a:r>
            <a:r>
              <a:rPr lang="en-US" sz="1800" dirty="0"/>
              <a:t> Abdulla, Monika Akbar, </a:t>
            </a:r>
            <a:r>
              <a:rPr lang="en-US" sz="1800" dirty="0" err="1"/>
              <a:t>Hamed</a:t>
            </a:r>
            <a:r>
              <a:rPr lang="en-US" sz="1800" dirty="0"/>
              <a:t> </a:t>
            </a:r>
            <a:r>
              <a:rPr lang="en-US" sz="1800" dirty="0" err="1"/>
              <a:t>Alhoori</a:t>
            </a:r>
            <a:r>
              <a:rPr lang="en-US" sz="1800" dirty="0"/>
              <a:t>, Pranav Angara, Abigail Bartolome, Warren Bickel, Boots Cassel, Saurabh </a:t>
            </a:r>
            <a:r>
              <a:rPr lang="en-US" sz="1800" dirty="0" err="1"/>
              <a:t>Chakrvarty</a:t>
            </a:r>
            <a:r>
              <a:rPr lang="en-US" sz="1800" dirty="0"/>
              <a:t>, Prashant Chandrasekar, </a:t>
            </a:r>
            <a:r>
              <a:rPr lang="en-US" sz="1800" dirty="0" err="1"/>
              <a:t>Yinlin</a:t>
            </a:r>
            <a:r>
              <a:rPr lang="en-US" sz="1800" dirty="0"/>
              <a:t> Chen, Kiran </a:t>
            </a:r>
            <a:r>
              <a:rPr lang="en-US" sz="1800" dirty="0" err="1"/>
              <a:t>Chitturi</a:t>
            </a:r>
            <a:r>
              <a:rPr lang="en-US" sz="1800" dirty="0"/>
              <a:t>,  Lois Delcambre, </a:t>
            </a:r>
            <a:r>
              <a:rPr lang="en-US" sz="1800" dirty="0" err="1"/>
              <a:t>Noha</a:t>
            </a:r>
            <a:r>
              <a:rPr lang="en-US" sz="1800" dirty="0"/>
              <a:t> </a:t>
            </a:r>
            <a:r>
              <a:rPr lang="en-US" sz="1800" dirty="0" err="1"/>
              <a:t>ElSherbiny</a:t>
            </a:r>
            <a:r>
              <a:rPr lang="en-US" sz="1800" dirty="0"/>
              <a:t>, Alexandre Falcao, </a:t>
            </a:r>
            <a:r>
              <a:rPr lang="en-US" sz="1800" dirty="0" err="1"/>
              <a:t>Weiguo</a:t>
            </a:r>
            <a:r>
              <a:rPr lang="en-US" sz="1800" dirty="0"/>
              <a:t> Fan, Eric </a:t>
            </a:r>
            <a:r>
              <a:rPr lang="en-US" sz="1800" dirty="0" err="1"/>
              <a:t>Fouh</a:t>
            </a:r>
            <a:r>
              <a:rPr lang="en-US" sz="1800" dirty="0"/>
              <a:t>, Chris Franck, Rick </a:t>
            </a:r>
            <a:r>
              <a:rPr lang="en-US" sz="1800" dirty="0" err="1"/>
              <a:t>Furuta</a:t>
            </a:r>
            <a:r>
              <a:rPr lang="en-US" sz="1800" dirty="0"/>
              <a:t>, </a:t>
            </a:r>
            <a:r>
              <a:rPr lang="en-US" sz="1800" dirty="0" err="1"/>
              <a:t>Ayush</a:t>
            </a:r>
            <a:r>
              <a:rPr lang="en-US" sz="1800" dirty="0"/>
              <a:t> </a:t>
            </a:r>
            <a:r>
              <a:rPr lang="en-US" sz="1800" dirty="0" err="1"/>
              <a:t>Ganotra</a:t>
            </a:r>
            <a:r>
              <a:rPr lang="en-US" sz="1800" dirty="0"/>
              <a:t>, Lee Giles, Marcos André Gonçalves, Doug Gorton, Islam </a:t>
            </a:r>
            <a:r>
              <a:rPr lang="en-US" sz="1800" dirty="0" err="1"/>
              <a:t>Harb</a:t>
            </a:r>
            <a:r>
              <a:rPr lang="en-US" sz="1800" dirty="0"/>
              <a:t>, S.M. </a:t>
            </a:r>
            <a:r>
              <a:rPr lang="en-US" sz="1800" dirty="0" err="1"/>
              <a:t>Shamimul</a:t>
            </a:r>
            <a:r>
              <a:rPr lang="en-US" sz="1800" dirty="0"/>
              <a:t> Hasan, Bill Ingram, Tarek </a:t>
            </a:r>
            <a:r>
              <a:rPr lang="en-US" sz="1800" dirty="0" err="1"/>
              <a:t>Kanan</a:t>
            </a:r>
            <a:r>
              <a:rPr lang="en-US" sz="1800" dirty="0"/>
              <a:t>, Andrea Kavanaugh, Nadia </a:t>
            </a:r>
            <a:r>
              <a:rPr lang="en-US" sz="1800" dirty="0" err="1"/>
              <a:t>Kozievitch</a:t>
            </a:r>
            <a:r>
              <a:rPr lang="en-US" sz="1800" dirty="0"/>
              <a:t>, Abhinav Kumar, Spencer Lee, </a:t>
            </a:r>
            <a:r>
              <a:rPr lang="en-US" sz="1800" dirty="0" err="1"/>
              <a:t>Sunshin</a:t>
            </a:r>
            <a:r>
              <a:rPr lang="en-US" sz="1800" dirty="0"/>
              <a:t> Lee, Jonathan </a:t>
            </a:r>
            <a:r>
              <a:rPr lang="en-US" sz="1800" dirty="0" err="1"/>
              <a:t>Leidig</a:t>
            </a:r>
            <a:r>
              <a:rPr lang="en-US" sz="1800" dirty="0"/>
              <a:t>, Lin </a:t>
            </a:r>
            <a:r>
              <a:rPr lang="en-US" sz="1800" dirty="0" err="1"/>
              <a:t>Tzy</a:t>
            </a:r>
            <a:r>
              <a:rPr lang="en-US" sz="1800" dirty="0"/>
              <a:t> Li, </a:t>
            </a:r>
            <a:r>
              <a:rPr lang="en-US" sz="1800" dirty="0" err="1"/>
              <a:t>Liuqing</a:t>
            </a:r>
            <a:r>
              <a:rPr lang="en-US" sz="1800" dirty="0"/>
              <a:t> Li, Yi Ma, </a:t>
            </a:r>
            <a:r>
              <a:rPr lang="en-US" sz="1800" dirty="0" err="1"/>
              <a:t>Yufeng</a:t>
            </a:r>
            <a:r>
              <a:rPr lang="en-US" sz="1800" dirty="0"/>
              <a:t> Ma, Mohamed Magdy, Madhav </a:t>
            </a:r>
            <a:r>
              <a:rPr lang="en-US" sz="1800" dirty="0" err="1"/>
              <a:t>Marathe</a:t>
            </a:r>
            <a:r>
              <a:rPr lang="en-US" sz="1800" dirty="0"/>
              <a:t>, Uma Murthy, Pranav </a:t>
            </a:r>
            <a:r>
              <a:rPr lang="en-US" sz="1800" dirty="0" err="1"/>
              <a:t>Nakate</a:t>
            </a:r>
            <a:r>
              <a:rPr lang="en-US" sz="1800" dirty="0"/>
              <a:t>, Sung </a:t>
            </a:r>
            <a:r>
              <a:rPr lang="en-US" sz="1800" dirty="0" err="1"/>
              <a:t>Hee</a:t>
            </a:r>
            <a:r>
              <a:rPr lang="en-US" sz="1800" dirty="0"/>
              <a:t> Park, </a:t>
            </a:r>
            <a:r>
              <a:rPr lang="en-US" sz="1800" dirty="0" err="1"/>
              <a:t>Denilson</a:t>
            </a:r>
            <a:r>
              <a:rPr lang="en-US" sz="1800" dirty="0"/>
              <a:t> Pereira, </a:t>
            </a:r>
            <a:r>
              <a:rPr lang="en-US" sz="1800" dirty="0" err="1"/>
              <a:t>Sagnik</a:t>
            </a:r>
            <a:r>
              <a:rPr lang="en-US" sz="1800" dirty="0"/>
              <a:t> Ray Choudhury, </a:t>
            </a:r>
            <a:r>
              <a:rPr lang="en-US" sz="1800" dirty="0" err="1"/>
              <a:t>Naren</a:t>
            </a:r>
            <a:r>
              <a:rPr lang="en-US" sz="1800" dirty="0"/>
              <a:t> Ramakrishnan, Chandan Reddy, Rao Shen, Clifford Shaffer, Steve Sheetz, Don Shoemaker, </a:t>
            </a:r>
            <a:r>
              <a:rPr lang="en-US" sz="1800" dirty="0" err="1"/>
              <a:t>Ziqian</a:t>
            </a:r>
            <a:r>
              <a:rPr lang="en-US" sz="1800" dirty="0"/>
              <a:t> Song, Venkat Srinivasan, </a:t>
            </a:r>
            <a:r>
              <a:rPr lang="en-US" sz="1800" dirty="0" err="1"/>
              <a:t>Amirsina</a:t>
            </a:r>
            <a:r>
              <a:rPr lang="en-US" sz="1800" dirty="0"/>
              <a:t> </a:t>
            </a:r>
            <a:r>
              <a:rPr lang="en-US" sz="1800" dirty="0" err="1"/>
              <a:t>Torfi</a:t>
            </a:r>
            <a:r>
              <a:rPr lang="en-US" sz="1800" dirty="0"/>
              <a:t>, Ricardo Torres, </a:t>
            </a:r>
            <a:r>
              <a:rPr lang="en-US" sz="1800" dirty="0" err="1"/>
              <a:t>Xinyue</a:t>
            </a:r>
            <a:r>
              <a:rPr lang="en-US" sz="1800" dirty="0"/>
              <a:t> Wang, </a:t>
            </a:r>
            <a:r>
              <a:rPr lang="en-US" sz="1800" dirty="0" err="1"/>
              <a:t>Zhiwu</a:t>
            </a:r>
            <a:r>
              <a:rPr lang="en-US" sz="1800" dirty="0"/>
              <a:t> </a:t>
            </a:r>
            <a:r>
              <a:rPr lang="en-US" sz="1800" dirty="0" err="1"/>
              <a:t>Xie</a:t>
            </a:r>
            <a:r>
              <a:rPr lang="en-US" sz="1800" dirty="0"/>
              <a:t>, </a:t>
            </a:r>
            <a:r>
              <a:rPr lang="en-US" sz="1800" dirty="0" err="1"/>
              <a:t>Xiaoyan</a:t>
            </a:r>
            <a:r>
              <a:rPr lang="en-US" sz="1800" dirty="0"/>
              <a:t> Yu, Xuan Zhang, ...</a:t>
            </a:r>
            <a:endParaRPr lang="en-US" sz="1600" dirty="0"/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DL Curriculum: </a:t>
            </a:r>
            <a:r>
              <a:rPr lang="en-US" sz="2000" dirty="0" err="1"/>
              <a:t>Sanghee</a:t>
            </a:r>
            <a:r>
              <a:rPr lang="en-US" sz="2000" dirty="0"/>
              <a:t> Oh, Jeffrey </a:t>
            </a:r>
            <a:r>
              <a:rPr lang="en-US" sz="2000" dirty="0" err="1"/>
              <a:t>Pomerantz</a:t>
            </a:r>
            <a:r>
              <a:rPr lang="en-US" sz="2000" dirty="0"/>
              <a:t>, Barbara </a:t>
            </a:r>
            <a:r>
              <a:rPr lang="en-US" sz="2000" dirty="0" err="1"/>
              <a:t>Wildemuth</a:t>
            </a:r>
            <a:r>
              <a:rPr lang="en-US" sz="2000" dirty="0"/>
              <a:t>, </a:t>
            </a:r>
            <a:r>
              <a:rPr lang="en-US" sz="2000" dirty="0" err="1"/>
              <a:t>Seungwon</a:t>
            </a:r>
            <a:r>
              <a:rPr lang="en-US" sz="2000" dirty="0"/>
              <a:t> Yang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GETAR Architecture</a:t>
            </a:r>
            <a:br>
              <a:rPr lang="en-US" dirty="0"/>
            </a:br>
            <a:r>
              <a:rPr lang="en-US" sz="3200" dirty="0"/>
              <a:t>Global Event and Trend Archive Research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296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67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607"/>
              </p:ext>
            </p:extLst>
          </p:nvPr>
        </p:nvGraphicFramePr>
        <p:xfrm>
          <a:off x="76200" y="76200"/>
          <a:ext cx="5257800" cy="6726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55" name="Document" r:id="rId3" imgW="6045200" imgH="7734300" progId="Word.Document.12">
                  <p:embed/>
                </p:oleObj>
              </mc:Choice>
              <mc:Fallback>
                <p:oleObj name="Document" r:id="rId3" imgW="6045200" imgH="773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5257800" cy="6726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410200" y="1371600"/>
            <a:ext cx="3853439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GETAR:</a:t>
            </a:r>
          </a:p>
          <a:p>
            <a:pPr algn="ctr"/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Areas,</a:t>
            </a:r>
          </a:p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Investigators,</a:t>
            </a:r>
          </a:p>
          <a:p>
            <a:pPr algn="ctr"/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Courses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941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0EC5-DFFF-084B-93AA-7A073FB2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B77D3-B4F2-BA46-82DD-331E26C5D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1534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At least learn: Computational Thinking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Volunteers and students from high school to Ph.D.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http://</a:t>
            </a:r>
            <a:r>
              <a:rPr lang="en-US" sz="2800" dirty="0" err="1"/>
              <a:t>fox.cs.vt.edu</a:t>
            </a:r>
            <a:endParaRPr lang="en-US" sz="2800" dirty="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/>
              <a:t>Feel </a:t>
            </a:r>
            <a:r>
              <a:rPr lang="en-US" sz="2800" dirty="0"/>
              <a:t>free to contact: </a:t>
            </a:r>
            <a:r>
              <a:rPr lang="en-US" sz="2800" dirty="0" err="1"/>
              <a:t>fox@vt.edu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448F5-D8BD-8845-9A8B-6FC4A96E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You Fit in CS?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CS – Looking Inside: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HPC &lt;-&gt; PC &lt;-&gt; GPU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Programming</a:t>
            </a:r>
          </a:p>
          <a:p>
            <a:pPr lvl="1"/>
            <a:r>
              <a:rPr lang="en-US" dirty="0"/>
              <a:t>Algorithms,</a:t>
            </a:r>
          </a:p>
          <a:p>
            <a:pPr lvl="1"/>
            <a:r>
              <a:rPr lang="en-US" dirty="0"/>
              <a:t>Languages,</a:t>
            </a:r>
          </a:p>
          <a:p>
            <a:pPr lvl="1"/>
            <a:r>
              <a:rPr lang="en-US" dirty="0"/>
              <a:t>Problem Solving</a:t>
            </a:r>
          </a:p>
          <a:p>
            <a:pPr lvl="1"/>
            <a:r>
              <a:rPr lang="en-US" dirty="0"/>
              <a:t>Workflows</a:t>
            </a:r>
          </a:p>
          <a:p>
            <a:r>
              <a:rPr lang="en-US" dirty="0"/>
              <a:t>Systems</a:t>
            </a:r>
          </a:p>
          <a:p>
            <a:r>
              <a:rPr lang="en-US" dirty="0"/>
              <a:t>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457200" y="1524000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CS Looking Outward: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63762"/>
            <a:ext cx="4041775" cy="3951288"/>
          </a:xfrm>
        </p:spPr>
        <p:txBody>
          <a:bodyPr/>
          <a:lstStyle/>
          <a:p>
            <a:r>
              <a:rPr lang="en-US" dirty="0"/>
              <a:t>Interaction: Games, Graphics, HCI, VR/AR</a:t>
            </a:r>
          </a:p>
          <a:p>
            <a:r>
              <a:rPr lang="en-US" dirty="0"/>
              <a:t>Programming: Algorithms,  Languages, Problem Solving, Workflows</a:t>
            </a:r>
          </a:p>
          <a:p>
            <a:r>
              <a:rPr lang="en-US" dirty="0"/>
              <a:t>Simulation: Agents, Modeling: Epidemiology </a:t>
            </a:r>
          </a:p>
          <a:p>
            <a:r>
              <a:rPr lang="en-US" dirty="0"/>
              <a:t>KID: Knowledge, Information, Data: AI,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84843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62000"/>
          </a:xfrm>
        </p:spPr>
        <p:txBody>
          <a:bodyPr/>
          <a:lstStyle/>
          <a:p>
            <a:r>
              <a:rPr lang="en-US" dirty="0"/>
              <a:t>Current Funded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576943"/>
            <a:ext cx="9029700" cy="57308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IMLS LG: Developing Library Cyberinfrastructure Strategy for Big Data Sharing and Reuse; </a:t>
            </a:r>
            <a:r>
              <a:rPr lang="en-US" sz="2400" dirty="0" err="1"/>
              <a:t>Zhiwu</a:t>
            </a:r>
            <a:r>
              <a:rPr lang="en-US" sz="2400" dirty="0"/>
              <a:t> </a:t>
            </a:r>
            <a:r>
              <a:rPr lang="en-US" sz="2400" dirty="0" err="1"/>
              <a:t>Xie</a:t>
            </a:r>
            <a:r>
              <a:rPr lang="en-US" sz="2400" dirty="0"/>
              <a:t>, Tyler Walters, Edward Fox, Pablo </a:t>
            </a:r>
            <a:r>
              <a:rPr lang="en-US" sz="2400" dirty="0" err="1"/>
              <a:t>Tarazaga</a:t>
            </a:r>
            <a:r>
              <a:rPr lang="en-US" sz="2400" dirty="0"/>
              <a:t>; with University of North Texas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IMLS RE: Continuing Education to Advance Web Archiving, </a:t>
            </a:r>
            <a:r>
              <a:rPr lang="en-US" sz="2400" dirty="0" err="1"/>
              <a:t>Zhiwu</a:t>
            </a:r>
            <a:r>
              <a:rPr lang="en-US" sz="2400" dirty="0"/>
              <a:t> </a:t>
            </a:r>
            <a:r>
              <a:rPr lang="en-US" sz="2400" dirty="0" err="1"/>
              <a:t>Xie</a:t>
            </a:r>
            <a:r>
              <a:rPr lang="en-US" sz="2400" dirty="0"/>
              <a:t>, Edward A. Fox; GWU, LANL, IA, ODU, U. Waterloo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Mayfair Group: Deposition Summarization; </a:t>
            </a:r>
            <a:r>
              <a:rPr lang="en-US" sz="2400" dirty="0" err="1"/>
              <a:t>Naren</a:t>
            </a:r>
            <a:r>
              <a:rPr lang="en-US" sz="2400" dirty="0"/>
              <a:t> Ramakrishnan and Edward Fox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NIH: The Social Interactome of Recovery: Social Media as Therapy Development; Warren K. Bickel (VTCRI), Fox …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NSF CRISP : Coordinated, Behaviorally-Aware Recovery for Transportation and Power Disruptions (CBAR-</a:t>
            </a:r>
            <a:r>
              <a:rPr lang="en-US" sz="2400" dirty="0" err="1"/>
              <a:t>tpd</a:t>
            </a:r>
            <a:r>
              <a:rPr lang="en-US" sz="2400" dirty="0"/>
              <a:t>), Clemson: Pamela Murray-Tuite; VT: Edward Fox, Kris </a:t>
            </a:r>
            <a:r>
              <a:rPr lang="en-US" sz="2400" dirty="0" err="1"/>
              <a:t>Wernstedt</a:t>
            </a:r>
            <a:r>
              <a:rPr lang="en-US" sz="2400" dirty="0"/>
              <a:t>; U. </a:t>
            </a:r>
            <a:r>
              <a:rPr lang="en-US" sz="2400" dirty="0" err="1"/>
              <a:t>Mich</a:t>
            </a:r>
            <a:r>
              <a:rPr lang="en-US" sz="2400" dirty="0"/>
              <a:t>: Seth </a:t>
            </a:r>
            <a:r>
              <a:rPr lang="en-US" sz="2400" dirty="0" err="1"/>
              <a:t>Guikema</a:t>
            </a:r>
            <a:r>
              <a:rPr lang="en-US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NSF IIS: Global Event and Trend Archive Research (GETAR), VT: Fox, Chandan Reddy, Andrea L. Kavanaugh, Donald J. Shoemaker; Internet Archive: Jefferson Bailey </a:t>
            </a:r>
          </a:p>
          <a:p>
            <a:pPr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304800"/>
            <a:ext cx="5018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29540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Retrieval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1295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295400"/>
            <a:ext cx="131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1295400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2954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0" y="1295400"/>
            <a:ext cx="52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2954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0" y="1295400"/>
            <a:ext cx="186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867400"/>
            <a:ext cx="1685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5867400"/>
            <a:ext cx="3878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Knowledge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562600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62649" y="52267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28800" y="2514600"/>
            <a:ext cx="1557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24400" y="251460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3657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Webpage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4495800"/>
            <a:ext cx="9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7600" y="4495800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Analytics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49634" y="4244646"/>
            <a:ext cx="2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88716" y="5334391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Statistics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6200" y="5257800"/>
            <a:ext cx="64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NLP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33600" y="5562600"/>
            <a:ext cx="89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" y="5029200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2438400"/>
            <a:ext cx="139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Multimedia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3124200"/>
            <a:ext cx="9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" y="3886200"/>
            <a:ext cx="9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43800" y="2362200"/>
            <a:ext cx="15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Hypermedia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600" y="2971800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Hypertext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96200" y="3657600"/>
            <a:ext cx="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00400" y="1981200"/>
            <a:ext cx="115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Libraries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6800" y="198120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Archives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9600" y="3657600"/>
            <a:ext cx="115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Crawling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0" y="3657600"/>
            <a:ext cx="178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Engine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290641-8E09-9A42-88E3-7D6724C96708}"/>
              </a:ext>
            </a:extLst>
          </p:cNvPr>
          <p:cNvSpPr txBox="1"/>
          <p:nvPr/>
        </p:nvSpPr>
        <p:spPr>
          <a:xfrm>
            <a:off x="5976564" y="47360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394059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423E3-9458-495A-B96C-3C2998F43C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/>
              <a:t>Information Life Cycle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Modifying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Indexing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Retrieving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Networking</a:t>
            </a: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/ Mining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Filtering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Creating</a:t>
            </a:r>
          </a:p>
        </p:txBody>
      </p:sp>
      <p:sp>
        <p:nvSpPr>
          <p:cNvPr id="60427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60428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60429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60430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34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5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60436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8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FC1AB-9F4E-44DB-A2C8-D97C3DED318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22272-4A2F-4E80-A27B-FB6F8E1E01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dirty="0"/>
              <a:t>   Informal </a:t>
            </a:r>
            <a:r>
              <a:rPr lang="en-US" sz="6600" dirty="0"/>
              <a:t>5S</a:t>
            </a:r>
            <a:r>
              <a:rPr lang="en-US" dirty="0"/>
              <a:t> &amp; DL Definitions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sz="3600" dirty="0"/>
              <a:t>DLs are complex systems that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help satisfy info needs of users (</a:t>
            </a:r>
            <a:r>
              <a:rPr lang="en-US" b="1"/>
              <a:t>societies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provide info services (</a:t>
            </a:r>
            <a:r>
              <a:rPr lang="en-US" b="1"/>
              <a:t>scenarios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organize info in usable ways (</a:t>
            </a:r>
            <a:r>
              <a:rPr lang="en-US" b="1"/>
              <a:t>structures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present info in usable ways (</a:t>
            </a:r>
            <a:r>
              <a:rPr lang="en-US" b="1"/>
              <a:t>spaces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communicate info with users (</a:t>
            </a:r>
            <a:r>
              <a:rPr lang="en-US" b="1"/>
              <a:t>streams</a:t>
            </a:r>
            <a:r>
              <a:rPr lang="en-US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5F29A-81AE-4A12-AD9E-29880363C4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72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-533400"/>
            <a:ext cx="125730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15291</TotalTime>
  <Words>1207</Words>
  <Application>Microsoft Macintosh PowerPoint</Application>
  <PresentationFormat>On-screen Show (4:3)</PresentationFormat>
  <Paragraphs>271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ＭＳ Ｐゴシック</vt:lpstr>
      <vt:lpstr>Arial</vt:lpstr>
      <vt:lpstr>Arial Black</vt:lpstr>
      <vt:lpstr>ArialMT</vt:lpstr>
      <vt:lpstr>Calibri</vt:lpstr>
      <vt:lpstr>Cambria</vt:lpstr>
      <vt:lpstr>Century Gothic</vt:lpstr>
      <vt:lpstr>Courier New</vt:lpstr>
      <vt:lpstr>Helvetica</vt:lpstr>
      <vt:lpstr>Tahoma</vt:lpstr>
      <vt:lpstr>Times New Roman</vt:lpstr>
      <vt:lpstr>Wingdings</vt:lpstr>
      <vt:lpstr>Default Design</vt:lpstr>
      <vt:lpstr>Visio</vt:lpstr>
      <vt:lpstr>Document</vt:lpstr>
      <vt:lpstr>Galileo Seminar 12 September 2018, Virginia Tech   “Information Research”  by Edward A. Fox   </vt:lpstr>
      <vt:lpstr>Acknowledgements</vt:lpstr>
      <vt:lpstr>Where Can You Fit in CS?</vt:lpstr>
      <vt:lpstr>Current Funded Grants</vt:lpstr>
      <vt:lpstr>PowerPoint Presentation</vt:lpstr>
      <vt:lpstr>Information Life Cycle</vt:lpstr>
      <vt:lpstr>PowerPoint Presentation</vt:lpstr>
      <vt:lpstr>   Informal 5S &amp; DL Definitions    DLs are complex systems that </vt:lpstr>
      <vt:lpstr>PowerPoint Presentation</vt:lpstr>
      <vt:lpstr>DL Curriculum Framework</vt:lpstr>
      <vt:lpstr>Communication Analysis in the Social Interactome</vt:lpstr>
      <vt:lpstr>ETANA-DL Architecture DigBase and DigKit</vt:lpstr>
      <vt:lpstr>PowerPoint Presentation</vt:lpstr>
      <vt:lpstr>PowerPoint Presentation</vt:lpstr>
      <vt:lpstr>Archiving and Analyzing  using Bigdata Hadoop cluster</vt:lpstr>
      <vt:lpstr>Integrated Digital Event Archive and Library (IDEAL) stakeholders</vt:lpstr>
      <vt:lpstr>Who is involved in a WMB ?</vt:lpstr>
      <vt:lpstr>What Causes Water Main Breaks? Earthquakes (USGS)</vt:lpstr>
      <vt:lpstr>PowerPoint Presentation</vt:lpstr>
      <vt:lpstr>GETAR Architecture Global Event and Trend Archive Research</vt:lpstr>
      <vt:lpstr>PowerPoint Presentation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Fox, Edward</cp:lastModifiedBy>
  <cp:revision>343</cp:revision>
  <dcterms:created xsi:type="dcterms:W3CDTF">2004-04-27T15:48:44Z</dcterms:created>
  <dcterms:modified xsi:type="dcterms:W3CDTF">2018-09-13T04:43:25Z</dcterms:modified>
</cp:coreProperties>
</file>