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av" ContentType="audio/x-wav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62"/>
  </p:notesMasterIdLst>
  <p:handoutMasterIdLst>
    <p:handoutMasterId r:id="rId63"/>
  </p:handoutMasterIdLst>
  <p:sldIdLst>
    <p:sldId id="648" r:id="rId2"/>
    <p:sldId id="1235" r:id="rId3"/>
    <p:sldId id="1280" r:id="rId4"/>
    <p:sldId id="1315" r:id="rId5"/>
    <p:sldId id="1316" r:id="rId6"/>
    <p:sldId id="1273" r:id="rId7"/>
    <p:sldId id="1269" r:id="rId8"/>
    <p:sldId id="1297" r:id="rId9"/>
    <p:sldId id="1296" r:id="rId10"/>
    <p:sldId id="1318" r:id="rId11"/>
    <p:sldId id="1298" r:id="rId12"/>
    <p:sldId id="1299" r:id="rId13"/>
    <p:sldId id="1303" r:id="rId14"/>
    <p:sldId id="1239" r:id="rId15"/>
    <p:sldId id="1317" r:id="rId16"/>
    <p:sldId id="1302" r:id="rId17"/>
    <p:sldId id="1321" r:id="rId18"/>
    <p:sldId id="1301" r:id="rId19"/>
    <p:sldId id="1246" r:id="rId20"/>
    <p:sldId id="1248" r:id="rId21"/>
    <p:sldId id="1256" r:id="rId22"/>
    <p:sldId id="1291" r:id="rId23"/>
    <p:sldId id="1320" r:id="rId24"/>
    <p:sldId id="1264" r:id="rId25"/>
    <p:sldId id="1300" r:id="rId26"/>
    <p:sldId id="1304" r:id="rId27"/>
    <p:sldId id="1305" r:id="rId28"/>
    <p:sldId id="290" r:id="rId29"/>
    <p:sldId id="276" r:id="rId30"/>
    <p:sldId id="258" r:id="rId31"/>
    <p:sldId id="259" r:id="rId32"/>
    <p:sldId id="260" r:id="rId33"/>
    <p:sldId id="263" r:id="rId34"/>
    <p:sldId id="1319" r:id="rId35"/>
    <p:sldId id="277" r:id="rId36"/>
    <p:sldId id="269" r:id="rId37"/>
    <p:sldId id="266" r:id="rId38"/>
    <p:sldId id="275" r:id="rId39"/>
    <p:sldId id="1306" r:id="rId40"/>
    <p:sldId id="264" r:id="rId41"/>
    <p:sldId id="265" r:id="rId42"/>
    <p:sldId id="267" r:id="rId43"/>
    <p:sldId id="270" r:id="rId44"/>
    <p:sldId id="271" r:id="rId45"/>
    <p:sldId id="272" r:id="rId46"/>
    <p:sldId id="1307" r:id="rId47"/>
    <p:sldId id="1308" r:id="rId48"/>
    <p:sldId id="1309" r:id="rId49"/>
    <p:sldId id="1311" r:id="rId50"/>
    <p:sldId id="1310" r:id="rId51"/>
    <p:sldId id="278" r:id="rId52"/>
    <p:sldId id="295" r:id="rId53"/>
    <p:sldId id="292" r:id="rId54"/>
    <p:sldId id="279" r:id="rId55"/>
    <p:sldId id="310" r:id="rId56"/>
    <p:sldId id="318" r:id="rId57"/>
    <p:sldId id="319" r:id="rId58"/>
    <p:sldId id="1312" r:id="rId59"/>
    <p:sldId id="1314" r:id="rId60"/>
    <p:sldId id="667" r:id="rId61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737" autoAdjust="0"/>
  </p:normalViewPr>
  <p:slideViewPr>
    <p:cSldViewPr>
      <p:cViewPr varScale="1">
        <p:scale>
          <a:sx n="115" d="100"/>
          <a:sy n="115" d="100"/>
        </p:scale>
        <p:origin x="65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8913" y="0"/>
            <a:ext cx="40274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8913" y="6659563"/>
            <a:ext cx="40274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67EB2300-8A6A-4BA1-8D8C-FE35CF7CB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3330575"/>
            <a:ext cx="743743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2ADF527-1118-42CE-B3E1-7116173D3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8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B8C27-9015-40D9-BAC9-F467628DCA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8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FF3D7-FAB8-4863-ADFB-7018E083EB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5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3F39B-55B7-46CB-8D77-68C1F8AFD31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90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8DF8A-C2D6-4B8E-9CDB-6D4F5AA57C7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5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5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8DD46-DF57-4D13-B16C-83E8EB4819E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5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B0D8-4BAE-43D1-9895-E9C1BF9BD5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4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BF944-B7DC-4909-88E6-07C04BA82A4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2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319CD-B51D-4D3D-9FF8-A6C6166DE7F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1172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3107-780C-4EBC-BB13-3EAAFA0B212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/>
              <a:t>Help affected communities to recover more quickly and effectively </a:t>
            </a:r>
          </a:p>
          <a:p>
            <a:pPr lvl="1" eaLnBrk="1" hangingPunct="1"/>
            <a:r>
              <a:rPr lang="en-US" sz="1400"/>
              <a:t>Provide global network with relevant information and resources</a:t>
            </a:r>
          </a:p>
          <a:p>
            <a:pPr eaLnBrk="1" hangingPunct="1"/>
            <a:r>
              <a:rPr lang="en-US" sz="1400"/>
              <a:t>Support the research community, emergency personnel, decision makers, and the public in reacting to and recovering from crises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EF8B1-2757-4467-9B6F-C5BF0ED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A3773-3022-410A-A431-87F7E9B85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079E5-5D40-4801-BC84-1EDEE2FE8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A994-9ED1-453D-B92F-23F120E8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53D5-5AEE-41FD-B305-42705883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71B7-DEE9-4CBB-A0EB-58DB03CD7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29C45-284E-479D-9416-5F3E27A7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284B6-4C7D-4E76-A5E8-3DD28B223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8D17-B40B-420D-BB94-32EC6CC1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801688"/>
          </a:xfrm>
          <a:prstGeom prst="rect">
            <a:avLst/>
          </a:prstGeom>
          <a:gradFill>
            <a:gsLst>
              <a:gs pos="33000">
                <a:srgbClr val="871C40"/>
              </a:gs>
              <a:gs pos="100000">
                <a:srgbClr val="F07A0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98" y="1083907"/>
            <a:ext cx="8271803" cy="4654906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defRPr sz="28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14000"/>
              </a:lnSpc>
              <a:spcBef>
                <a:spcPts val="600"/>
              </a:spcBef>
              <a:defRPr sz="2400"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14000"/>
              </a:lnSpc>
              <a:spcBef>
                <a:spcPts val="600"/>
              </a:spcBef>
              <a:defRPr sz="2000"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1688"/>
          </a:xfrm>
        </p:spPr>
        <p:txBody>
          <a:bodyPr lIns="365760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151961" y="5830888"/>
            <a:ext cx="850751" cy="365125"/>
          </a:xfrm>
        </p:spPr>
        <p:txBody>
          <a:bodyPr/>
          <a:lstStyle>
            <a:lvl1pPr>
              <a:defRPr sz="1400"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3DE3087-8E0F-4F4C-A2B6-0AA1A0F480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288088"/>
            <a:ext cx="9144000" cy="0"/>
          </a:xfrm>
          <a:prstGeom prst="line">
            <a:avLst/>
          </a:prstGeom>
          <a:ln w="28575" cmpd="sng">
            <a:gradFill flip="none" rotWithShape="1">
              <a:gsLst>
                <a:gs pos="33000">
                  <a:srgbClr val="871C40"/>
                </a:gs>
                <a:gs pos="100000">
                  <a:srgbClr val="F07A06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36098" y="5830888"/>
            <a:ext cx="7612347" cy="365125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0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14000"/>
              </a:lnSpc>
              <a:spcBef>
                <a:spcPts val="600"/>
              </a:spcBef>
              <a:defRPr sz="2400"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14000"/>
              </a:lnSpc>
              <a:spcBef>
                <a:spcPts val="600"/>
              </a:spcBef>
              <a:defRPr sz="2000"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6757" y="6244542"/>
            <a:ext cx="2127243" cy="6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3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2885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tx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68" name="Shape 68"/>
          <p:cNvCxnSpPr/>
          <p:nvPr/>
        </p:nvCxnSpPr>
        <p:spPr>
          <a:xfrm>
            <a:off x="15025" y="1149233"/>
            <a:ext cx="9129000" cy="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9627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4D9D-38AD-4D32-A802-7F9E554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831CD-AC03-426A-9E74-94AF6EA68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211AB-7BC2-4433-BB64-767FC2457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813B4-C5C8-42A2-8CD1-1F37B06AA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ABF9-E654-43E8-BD98-865D43B19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60F5D-8947-4889-836E-884728F91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59098-6C34-456D-8955-BBC330983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A0A1B-F4D1-43C2-859A-E9317F3EE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C631C332-980B-41C9-BAD7-F44F060FE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search.ndltd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919/27099" TargetMode="External"/><Relationship Id="rId2" Type="http://schemas.openxmlformats.org/officeDocument/2006/relationships/hyperlink" Target="http://hdl.handle.net/10919/3295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dl.handle.net/10919/3081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919/26866" TargetMode="External"/><Relationship Id="rId2" Type="http://schemas.openxmlformats.org/officeDocument/2006/relationships/hyperlink" Target="http://hdl.handle.net/10919/3099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dl.handle.net/10919/78750" TargetMode="External"/><Relationship Id="rId4" Type="http://schemas.openxmlformats.org/officeDocument/2006/relationships/hyperlink" Target="http://hdl.handle.net/10919/25139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hdl.handle.net/10919/78302" TargetMode="External"/><Relationship Id="rId3" Type="http://schemas.openxmlformats.org/officeDocument/2006/relationships/hyperlink" Target="http://hdl.handle.net/10919/46865" TargetMode="External"/><Relationship Id="rId7" Type="http://schemas.openxmlformats.org/officeDocument/2006/relationships/hyperlink" Target="http://hdl.handle.net/10919/78351" TargetMode="External"/><Relationship Id="rId2" Type="http://schemas.openxmlformats.org/officeDocument/2006/relationships/hyperlink" Target="http://hdl.handle.net/10919/2511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dl.handle.net/10919/75022" TargetMode="External"/><Relationship Id="rId5" Type="http://schemas.openxmlformats.org/officeDocument/2006/relationships/hyperlink" Target="http://hdl.handle.net/10919/77457" TargetMode="External"/><Relationship Id="rId4" Type="http://schemas.openxmlformats.org/officeDocument/2006/relationships/hyperlink" Target="http://hdl.handle.net/10919/7303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0919/28198" TargetMode="External"/><Relationship Id="rId2" Type="http://schemas.openxmlformats.org/officeDocument/2006/relationships/hyperlink" Target="http://hdl.handle.net/10919/4115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dl.handle.net/10919/74272" TargetMode="External"/><Relationship Id="rId4" Type="http://schemas.openxmlformats.org/officeDocument/2006/relationships/hyperlink" Target="http://hdl.handle.net/10919/2622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jp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D50DAA-3F48-4D3A-813C-0320A471A23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/>
              <a:t>STEP Faculty Seminar</a:t>
            </a:r>
            <a:br>
              <a:rPr lang="en-US" sz="4000" b="1" dirty="0"/>
            </a:br>
            <a:r>
              <a:rPr lang="en-US" sz="3200" dirty="0"/>
              <a:t>6 July 2018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3200" b="1" dirty="0"/>
              <a:t>“Big Data and Machine Learning in Virginia Tech’s</a:t>
            </a:r>
            <a:br>
              <a:rPr lang="en-US" sz="3200" b="1" dirty="0"/>
            </a:br>
            <a:r>
              <a:rPr lang="en-US" sz="3200" b="1" dirty="0"/>
              <a:t>Digital Library Research Laboratory”</a:t>
            </a:r>
            <a:br>
              <a:rPr lang="en-US" sz="3200" b="1" dirty="0"/>
            </a:br>
            <a:br>
              <a:rPr lang="en-US" sz="3200" dirty="0"/>
            </a:br>
            <a:r>
              <a:rPr lang="en-US" sz="3200" dirty="0"/>
              <a:t>Edward A. Fox 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694238"/>
            <a:ext cx="82296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>
                <a:latin typeface="+mn-lt"/>
              </a:rPr>
              <a:t>fox@vt.edu    http://fox.cs.vt.edu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>
                <a:latin typeface="+mn-lt"/>
              </a:rPr>
              <a:t>Dept. of Computer Science, Virginia Tech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>
                <a:latin typeface="+mn-lt"/>
              </a:rPr>
              <a:t>Blacksburg, VA 24061 USA</a:t>
            </a:r>
            <a:endParaRPr lang="en-US" sz="3200" b="0" kern="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152400"/>
            <a:ext cx="845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IMLS: Developing Library </a:t>
            </a:r>
            <a:r>
              <a:rPr lang="en-US" sz="2800" dirty="0" err="1"/>
              <a:t>Cyberinfrastructure</a:t>
            </a:r>
            <a:endParaRPr lang="en-US" sz="2800" dirty="0"/>
          </a:p>
          <a:p>
            <a:pPr algn="ctr"/>
            <a:r>
              <a:rPr lang="en-US" sz="2800" dirty="0"/>
              <a:t>Strategy for Big Data Sharing and Reuse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 patterns for Library Big Data Services</a:t>
            </a: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828800"/>
            <a:ext cx="8687435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3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EF17-AFE0-EF48-8372-E5EC29B4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Continuing Education Curriculum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E3E25-1610-2C44-B3B4-E9858ECB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761135-354D-2E4E-B4C4-2FAB749B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0" y="1222991"/>
            <a:ext cx="7862590" cy="51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7D-7F4D-5041-BFA9-FECB021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Examples of Big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71988-72C0-9246-8853-013DA1F9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53" y="990600"/>
            <a:ext cx="8382000" cy="4525963"/>
          </a:xfrm>
        </p:spPr>
        <p:txBody>
          <a:bodyPr/>
          <a:lstStyle/>
          <a:p>
            <a:r>
              <a:rPr lang="en-US" sz="2800" dirty="0"/>
              <a:t>Broad range of applications</a:t>
            </a:r>
          </a:p>
          <a:p>
            <a:r>
              <a:rPr lang="en-US" sz="2800" dirty="0"/>
              <a:t>Educational content of all types</a:t>
            </a:r>
          </a:p>
          <a:p>
            <a:r>
              <a:rPr lang="en-US" sz="2800" dirty="0"/>
              <a:t>Webpages: partnering with Internet Archive that has &gt; 400 B webpages</a:t>
            </a:r>
          </a:p>
          <a:p>
            <a:r>
              <a:rPr lang="en-US" sz="2800" dirty="0"/>
              <a:t>Tweets: sample: ~2B in ~1500 collections</a:t>
            </a:r>
          </a:p>
          <a:p>
            <a:r>
              <a:rPr lang="en-US" sz="2800" dirty="0"/>
              <a:t>Disruptions: cell phones, power records, transportation outages, ABM: for hurricanes</a:t>
            </a:r>
          </a:p>
          <a:p>
            <a:r>
              <a:rPr lang="en-US" sz="2800" dirty="0"/>
              <a:t>Electronic Theses and Dissertations (ETDs): assuming 1 Mbyte each, over 5M searchable from </a:t>
            </a:r>
            <a:r>
              <a:rPr lang="en-US" sz="2800" dirty="0">
                <a:hlinkClick r:id="rId2"/>
              </a:rPr>
              <a:t>http://search.ndltd.org/</a:t>
            </a:r>
            <a:r>
              <a:rPr lang="en-US" sz="2800" dirty="0"/>
              <a:t>, so 5 TB (and more with multimedia, data), with many more not yet accessible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C2EB-871E-E14E-B71C-D1DD070E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3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943F-2067-F94D-8D8F-14D4F4C0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8545-E6AE-434B-840B-CAEFB40D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/>
          <a:lstStyle/>
          <a:p>
            <a:r>
              <a:rPr lang="en-US" sz="2800" b="1" dirty="0"/>
              <a:t>Archaeology</a:t>
            </a:r>
          </a:p>
          <a:p>
            <a:r>
              <a:rPr lang="en-US" sz="2400" dirty="0"/>
              <a:t>Ananth Raghavan, "Schema Mapper: A Visualization Tool for Incremental Semi-automatic Mapping-based Integration of Heterogeneous Collections into Archaeological Digital Libraries: The ETANA-DL Case Study", May 2005, MS thesis, </a:t>
            </a:r>
            <a:r>
              <a:rPr lang="en-US" sz="2400" dirty="0">
                <a:hlinkClick r:id="rId2"/>
              </a:rPr>
              <a:t>http://hdl.handle.net/10919/32950</a:t>
            </a:r>
            <a:endParaRPr lang="en-US" sz="2400" dirty="0"/>
          </a:p>
          <a:p>
            <a:r>
              <a:rPr lang="en-US" sz="2400" dirty="0"/>
              <a:t>Rao Shen, "Applying the 5S Framework To Integrating Digital Libraries", April 2006, Ph.D. dissertation, </a:t>
            </a:r>
            <a:r>
              <a:rPr lang="en-US" sz="2400" dirty="0">
                <a:hlinkClick r:id="rId3"/>
              </a:rPr>
              <a:t>http://hdl.handle.net/10919/27099</a:t>
            </a:r>
            <a:endParaRPr lang="en-US" sz="2400" dirty="0"/>
          </a:p>
          <a:p>
            <a:r>
              <a:rPr lang="en-US" sz="2400" dirty="0"/>
              <a:t>Johnny L. Sam </a:t>
            </a:r>
            <a:r>
              <a:rPr lang="en-US" sz="2400" dirty="0" err="1"/>
              <a:t>Rajkumar</a:t>
            </a:r>
            <a:r>
              <a:rPr lang="en-US" sz="2400" dirty="0"/>
              <a:t>, "ETANA-CMV: A coordinated multiple view visual browsing interface for ETANA-DL", Dec. 2006, MS thesis, </a:t>
            </a:r>
            <a:r>
              <a:rPr lang="en-US" sz="2400" dirty="0">
                <a:hlinkClick r:id="rId4"/>
              </a:rPr>
              <a:t>http://hdl.handle.net/10919/30817</a:t>
            </a:r>
            <a:endParaRPr lang="en-US" sz="24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10D9-A32B-754E-ADF3-F2E87228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07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3ABBBE-1183-40D9-8023-BD63D10B3B3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650254" y="639763"/>
            <a:ext cx="7826920" cy="769937"/>
          </a:xfrm>
        </p:spPr>
        <p:txBody>
          <a:bodyPr/>
          <a:lstStyle/>
          <a:p>
            <a:pPr eaLnBrk="1" hangingPunct="1"/>
            <a:r>
              <a:rPr lang="en-US" sz="4800" dirty="0">
                <a:solidFill>
                  <a:schemeClr val="tx1"/>
                </a:solidFill>
              </a:rPr>
              <a:t>ETANA-DL Architecture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DigBase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DigKit</a:t>
            </a:r>
            <a:r>
              <a:rPr lang="en-US" dirty="0">
                <a:solidFill>
                  <a:schemeClr val="tx1"/>
                </a:solidFill>
              </a:rPr>
              <a:t> (2 women)</a:t>
            </a:r>
          </a:p>
        </p:txBody>
      </p:sp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1219200" y="2755900"/>
            <a:ext cx="1295400" cy="3683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err="1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Lahav</a:t>
            </a:r>
            <a:endParaRPr lang="en-US" b="0" dirty="0">
              <a:solidFill>
                <a:schemeClr val="accent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1219200" y="3225800"/>
            <a:ext cx="1295400" cy="3810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err="1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Nimrin</a:t>
            </a:r>
            <a:endParaRPr lang="en-US" b="0" dirty="0">
              <a:solidFill>
                <a:schemeClr val="accent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1219200" y="3721100"/>
            <a:ext cx="1295400" cy="3810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err="1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Umayri</a:t>
            </a:r>
            <a:endParaRPr lang="en-US" b="0" dirty="0">
              <a:solidFill>
                <a:schemeClr val="accent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1219200" y="4216400"/>
            <a:ext cx="1295400" cy="342900"/>
          </a:xfrm>
          <a:prstGeom prst="rect">
            <a:avLst/>
          </a:prstGeom>
          <a:solidFill>
            <a:srgbClr val="C0C0C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800000"/>
                </a:solidFill>
                <a:latin typeface="Tahoma" pitchFamily="34" charset="0"/>
              </a:rPr>
              <a:t>Hisban</a:t>
            </a:r>
          </a:p>
        </p:txBody>
      </p:sp>
      <p:sp>
        <p:nvSpPr>
          <p:cNvPr id="79880" name="Rectangle 7"/>
          <p:cNvSpPr>
            <a:spLocks noChangeArrowheads="1"/>
          </p:cNvSpPr>
          <p:nvPr/>
        </p:nvSpPr>
        <p:spPr bwMode="auto">
          <a:xfrm>
            <a:off x="1219200" y="4673600"/>
            <a:ext cx="1295400" cy="393700"/>
          </a:xfrm>
          <a:prstGeom prst="rect">
            <a:avLst/>
          </a:prstGeom>
          <a:solidFill>
            <a:srgbClr val="C0C0C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800000"/>
                </a:solidFill>
                <a:latin typeface="Tahoma" pitchFamily="34" charset="0"/>
              </a:rPr>
              <a:t>Megiddo</a:t>
            </a:r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1219200" y="5181600"/>
            <a:ext cx="1295400" cy="368300"/>
          </a:xfrm>
          <a:prstGeom prst="rect">
            <a:avLst/>
          </a:prstGeom>
          <a:solidFill>
            <a:srgbClr val="C0C0C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800000"/>
                </a:solidFill>
                <a:latin typeface="Tahoma" pitchFamily="34" charset="0"/>
              </a:rPr>
              <a:t>Jalul</a:t>
            </a:r>
          </a:p>
        </p:txBody>
      </p:sp>
      <p:sp>
        <p:nvSpPr>
          <p:cNvPr id="79882" name="Rectangle 9"/>
          <p:cNvSpPr>
            <a:spLocks noChangeArrowheads="1"/>
          </p:cNvSpPr>
          <p:nvPr/>
        </p:nvSpPr>
        <p:spPr bwMode="auto">
          <a:xfrm>
            <a:off x="1219200" y="6096000"/>
            <a:ext cx="1905000" cy="3302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New Sites</a:t>
            </a:r>
          </a:p>
        </p:txBody>
      </p: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2667000" y="2743200"/>
            <a:ext cx="457200" cy="32766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D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A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T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A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B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A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S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E</a:t>
            </a:r>
          </a:p>
          <a:p>
            <a:pPr algn="ctr"/>
            <a:endParaRPr lang="en-US" sz="1200" dirty="0">
              <a:solidFill>
                <a:schemeClr val="accent1">
                  <a:lumMod val="90000"/>
                </a:schemeClr>
              </a:solidFill>
              <a:latin typeface="Tahoma" pitchFamily="34" charset="0"/>
            </a:endParaRP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W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R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A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P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P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E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R</a:t>
            </a:r>
          </a:p>
          <a:p>
            <a:pPr algn="ctr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S</a:t>
            </a:r>
          </a:p>
        </p:txBody>
      </p:sp>
      <p:sp>
        <p:nvSpPr>
          <p:cNvPr id="79884" name="Rectangle 11"/>
          <p:cNvSpPr>
            <a:spLocks noChangeArrowheads="1"/>
          </p:cNvSpPr>
          <p:nvPr/>
        </p:nvSpPr>
        <p:spPr bwMode="auto">
          <a:xfrm>
            <a:off x="3657600" y="3733800"/>
            <a:ext cx="1295400" cy="12954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ETANA-DL</a:t>
            </a:r>
          </a:p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UNION</a:t>
            </a:r>
          </a:p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CATALOG</a:t>
            </a:r>
          </a:p>
        </p:txBody>
      </p:sp>
      <p:sp>
        <p:nvSpPr>
          <p:cNvPr id="79885" name="AutoShape 12"/>
          <p:cNvSpPr>
            <a:spLocks/>
          </p:cNvSpPr>
          <p:nvPr/>
        </p:nvSpPr>
        <p:spPr bwMode="auto">
          <a:xfrm>
            <a:off x="3175000" y="2768600"/>
            <a:ext cx="457200" cy="3251200"/>
          </a:xfrm>
          <a:prstGeom prst="rightBrace">
            <a:avLst>
              <a:gd name="adj1" fmla="val 59259"/>
              <a:gd name="adj2" fmla="val 5000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Rectangle 13"/>
          <p:cNvSpPr>
            <a:spLocks noChangeArrowheads="1"/>
          </p:cNvSpPr>
          <p:nvPr/>
        </p:nvSpPr>
        <p:spPr bwMode="auto">
          <a:xfrm>
            <a:off x="5892800" y="2628900"/>
            <a:ext cx="1397000" cy="3048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Search</a:t>
            </a:r>
          </a:p>
        </p:txBody>
      </p:sp>
      <p:sp>
        <p:nvSpPr>
          <p:cNvPr id="79887" name="Rectangle 14"/>
          <p:cNvSpPr>
            <a:spLocks noChangeArrowheads="1"/>
          </p:cNvSpPr>
          <p:nvPr/>
        </p:nvSpPr>
        <p:spPr bwMode="auto">
          <a:xfrm>
            <a:off x="7620000" y="2641600"/>
            <a:ext cx="317500" cy="34290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U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S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E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R</a:t>
            </a:r>
          </a:p>
          <a:p>
            <a:pPr algn="ctr"/>
            <a:endParaRPr lang="en-US" sz="1400" dirty="0">
              <a:solidFill>
                <a:schemeClr val="accent1">
                  <a:lumMod val="90000"/>
                </a:schemeClr>
              </a:solidFill>
              <a:latin typeface="Tahoma" pitchFamily="34" charset="0"/>
            </a:endParaRP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I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N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T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E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R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F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A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C</a:t>
            </a:r>
          </a:p>
          <a:p>
            <a:pPr algn="ctr"/>
            <a:r>
              <a:rPr lang="en-US" sz="140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E</a:t>
            </a:r>
          </a:p>
        </p:txBody>
      </p:sp>
      <p:sp>
        <p:nvSpPr>
          <p:cNvPr id="79888" name="Line 15"/>
          <p:cNvSpPr>
            <a:spLocks noChangeShapeType="1"/>
          </p:cNvSpPr>
          <p:nvPr/>
        </p:nvSpPr>
        <p:spPr bwMode="auto">
          <a:xfrm>
            <a:off x="4953000" y="4368800"/>
            <a:ext cx="3810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89" name="Line 16"/>
          <p:cNvSpPr>
            <a:spLocks noChangeShapeType="1"/>
          </p:cNvSpPr>
          <p:nvPr/>
        </p:nvSpPr>
        <p:spPr bwMode="auto">
          <a:xfrm>
            <a:off x="5346700" y="57404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0" name="Line 17"/>
          <p:cNvSpPr>
            <a:spLocks noChangeShapeType="1"/>
          </p:cNvSpPr>
          <p:nvPr/>
        </p:nvSpPr>
        <p:spPr bwMode="auto">
          <a:xfrm>
            <a:off x="5334000" y="52197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1" name="Line 18"/>
          <p:cNvSpPr>
            <a:spLocks noChangeShapeType="1"/>
          </p:cNvSpPr>
          <p:nvPr/>
        </p:nvSpPr>
        <p:spPr bwMode="auto">
          <a:xfrm>
            <a:off x="5334000" y="48133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2" name="Line 19"/>
          <p:cNvSpPr>
            <a:spLocks noChangeShapeType="1"/>
          </p:cNvSpPr>
          <p:nvPr/>
        </p:nvSpPr>
        <p:spPr bwMode="auto">
          <a:xfrm>
            <a:off x="5334000" y="44196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3" name="Line 20"/>
          <p:cNvSpPr>
            <a:spLocks noChangeShapeType="1"/>
          </p:cNvSpPr>
          <p:nvPr/>
        </p:nvSpPr>
        <p:spPr bwMode="auto">
          <a:xfrm>
            <a:off x="5346700" y="39878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4" name="Line 21"/>
          <p:cNvSpPr>
            <a:spLocks noChangeShapeType="1"/>
          </p:cNvSpPr>
          <p:nvPr/>
        </p:nvSpPr>
        <p:spPr bwMode="auto">
          <a:xfrm>
            <a:off x="5334000" y="35814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5" name="Line 22"/>
          <p:cNvSpPr>
            <a:spLocks noChangeShapeType="1"/>
          </p:cNvSpPr>
          <p:nvPr/>
        </p:nvSpPr>
        <p:spPr bwMode="auto">
          <a:xfrm>
            <a:off x="5346700" y="32004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6" name="Line 23"/>
          <p:cNvSpPr>
            <a:spLocks noChangeShapeType="1"/>
          </p:cNvSpPr>
          <p:nvPr/>
        </p:nvSpPr>
        <p:spPr bwMode="auto">
          <a:xfrm>
            <a:off x="5346700" y="27813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897" name="Rectangle 24"/>
          <p:cNvSpPr>
            <a:spLocks noChangeArrowheads="1"/>
          </p:cNvSpPr>
          <p:nvPr/>
        </p:nvSpPr>
        <p:spPr bwMode="auto">
          <a:xfrm>
            <a:off x="5892800" y="3035300"/>
            <a:ext cx="1397000" cy="3048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Browse</a:t>
            </a:r>
          </a:p>
        </p:txBody>
      </p:sp>
      <p:sp>
        <p:nvSpPr>
          <p:cNvPr id="79898" name="Rectangle 25"/>
          <p:cNvSpPr>
            <a:spLocks noChangeArrowheads="1"/>
          </p:cNvSpPr>
          <p:nvPr/>
        </p:nvSpPr>
        <p:spPr bwMode="auto">
          <a:xfrm>
            <a:off x="5892800" y="3441700"/>
            <a:ext cx="1397000" cy="3048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Recommend</a:t>
            </a:r>
          </a:p>
        </p:txBody>
      </p:sp>
      <p:sp>
        <p:nvSpPr>
          <p:cNvPr id="79899" name="Rectangle 26"/>
          <p:cNvSpPr>
            <a:spLocks noChangeArrowheads="1"/>
          </p:cNvSpPr>
          <p:nvPr/>
        </p:nvSpPr>
        <p:spPr bwMode="auto">
          <a:xfrm>
            <a:off x="5892800" y="3848100"/>
            <a:ext cx="1397000" cy="3048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Note</a:t>
            </a:r>
          </a:p>
        </p:txBody>
      </p:sp>
      <p:sp>
        <p:nvSpPr>
          <p:cNvPr id="79900" name="Rectangle 27"/>
          <p:cNvSpPr>
            <a:spLocks noChangeArrowheads="1"/>
          </p:cNvSpPr>
          <p:nvPr/>
        </p:nvSpPr>
        <p:spPr bwMode="auto">
          <a:xfrm>
            <a:off x="5892800" y="4254500"/>
            <a:ext cx="1397000" cy="3048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Personalize</a:t>
            </a:r>
          </a:p>
        </p:txBody>
      </p:sp>
      <p:sp>
        <p:nvSpPr>
          <p:cNvPr id="79901" name="Rectangle 28"/>
          <p:cNvSpPr>
            <a:spLocks noChangeArrowheads="1"/>
          </p:cNvSpPr>
          <p:nvPr/>
        </p:nvSpPr>
        <p:spPr bwMode="auto">
          <a:xfrm>
            <a:off x="5905500" y="4660900"/>
            <a:ext cx="1397000" cy="304800"/>
          </a:xfrm>
          <a:prstGeom prst="rect">
            <a:avLst/>
          </a:prstGeom>
          <a:solidFill>
            <a:srgbClr val="C0C0C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800000"/>
                </a:solidFill>
                <a:latin typeface="Tahoma" pitchFamily="34" charset="0"/>
              </a:rPr>
              <a:t>Review</a:t>
            </a:r>
          </a:p>
        </p:txBody>
      </p:sp>
      <p:sp>
        <p:nvSpPr>
          <p:cNvPr id="79902" name="Rectangle 29"/>
          <p:cNvSpPr>
            <a:spLocks noChangeArrowheads="1"/>
          </p:cNvSpPr>
          <p:nvPr/>
        </p:nvSpPr>
        <p:spPr bwMode="auto">
          <a:xfrm>
            <a:off x="5918200" y="5067300"/>
            <a:ext cx="1397000" cy="304800"/>
          </a:xfrm>
          <a:prstGeom prst="rect">
            <a:avLst/>
          </a:prstGeom>
          <a:solidFill>
            <a:srgbClr val="C0C0C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800000"/>
                </a:solidFill>
                <a:latin typeface="Tahoma" pitchFamily="34" charset="0"/>
              </a:rPr>
              <a:t>Visualizations</a:t>
            </a:r>
          </a:p>
        </p:txBody>
      </p:sp>
      <p:sp>
        <p:nvSpPr>
          <p:cNvPr id="79903" name="Rectangle 30"/>
          <p:cNvSpPr>
            <a:spLocks noChangeArrowheads="1"/>
          </p:cNvSpPr>
          <p:nvPr/>
        </p:nvSpPr>
        <p:spPr bwMode="auto">
          <a:xfrm>
            <a:off x="5930900" y="5486400"/>
            <a:ext cx="1397000" cy="60960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Archaeology</a:t>
            </a:r>
          </a:p>
          <a:p>
            <a:pPr algn="ctr"/>
            <a:r>
              <a:rPr lang="en-US" b="0" dirty="0">
                <a:solidFill>
                  <a:schemeClr val="accent1">
                    <a:lumMod val="90000"/>
                  </a:schemeClr>
                </a:solidFill>
                <a:latin typeface="Tahoma" pitchFamily="34" charset="0"/>
              </a:rPr>
              <a:t>Specific</a:t>
            </a:r>
          </a:p>
        </p:txBody>
      </p:sp>
      <p:sp>
        <p:nvSpPr>
          <p:cNvPr id="79904" name="Line 31"/>
          <p:cNvSpPr>
            <a:spLocks noChangeShapeType="1"/>
          </p:cNvSpPr>
          <p:nvPr/>
        </p:nvSpPr>
        <p:spPr bwMode="auto">
          <a:xfrm>
            <a:off x="5334000" y="2781300"/>
            <a:ext cx="0" cy="297180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05" name="Line 32"/>
          <p:cNvSpPr>
            <a:spLocks noChangeShapeType="1"/>
          </p:cNvSpPr>
          <p:nvPr/>
        </p:nvSpPr>
        <p:spPr bwMode="auto">
          <a:xfrm>
            <a:off x="7315200" y="28194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06" name="Line 33"/>
          <p:cNvSpPr>
            <a:spLocks noChangeShapeType="1"/>
          </p:cNvSpPr>
          <p:nvPr/>
        </p:nvSpPr>
        <p:spPr bwMode="auto">
          <a:xfrm>
            <a:off x="7315200" y="32004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07" name="Line 34"/>
          <p:cNvSpPr>
            <a:spLocks noChangeShapeType="1"/>
          </p:cNvSpPr>
          <p:nvPr/>
        </p:nvSpPr>
        <p:spPr bwMode="auto">
          <a:xfrm>
            <a:off x="7315200" y="36068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08" name="Line 35"/>
          <p:cNvSpPr>
            <a:spLocks noChangeShapeType="1"/>
          </p:cNvSpPr>
          <p:nvPr/>
        </p:nvSpPr>
        <p:spPr bwMode="auto">
          <a:xfrm>
            <a:off x="7315200" y="40132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09" name="Line 36"/>
          <p:cNvSpPr>
            <a:spLocks noChangeShapeType="1"/>
          </p:cNvSpPr>
          <p:nvPr/>
        </p:nvSpPr>
        <p:spPr bwMode="auto">
          <a:xfrm>
            <a:off x="7315200" y="44196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10" name="Line 37"/>
          <p:cNvSpPr>
            <a:spLocks noChangeShapeType="1"/>
          </p:cNvSpPr>
          <p:nvPr/>
        </p:nvSpPr>
        <p:spPr bwMode="auto">
          <a:xfrm>
            <a:off x="7315200" y="48387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11" name="Line 38"/>
          <p:cNvSpPr>
            <a:spLocks noChangeShapeType="1"/>
          </p:cNvSpPr>
          <p:nvPr/>
        </p:nvSpPr>
        <p:spPr bwMode="auto">
          <a:xfrm>
            <a:off x="7327900" y="52197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12" name="Line 39"/>
          <p:cNvSpPr>
            <a:spLocks noChangeShapeType="1"/>
          </p:cNvSpPr>
          <p:nvPr/>
        </p:nvSpPr>
        <p:spPr bwMode="auto">
          <a:xfrm>
            <a:off x="7327900" y="5791200"/>
            <a:ext cx="304800" cy="0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13" name="Rectangle 40"/>
          <p:cNvSpPr>
            <a:spLocks noChangeArrowheads="1"/>
          </p:cNvSpPr>
          <p:nvPr/>
        </p:nvSpPr>
        <p:spPr bwMode="auto">
          <a:xfrm>
            <a:off x="3594100" y="2476500"/>
            <a:ext cx="4495800" cy="3733800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914" name="Group 41"/>
          <p:cNvGrpSpPr>
            <a:grpSpLocks/>
          </p:cNvGrpSpPr>
          <p:nvPr/>
        </p:nvGrpSpPr>
        <p:grpSpPr bwMode="auto">
          <a:xfrm>
            <a:off x="8216900" y="3886200"/>
            <a:ext cx="609600" cy="609600"/>
            <a:chOff x="2160" y="2640"/>
            <a:chExt cx="1417" cy="1111"/>
          </a:xfrm>
        </p:grpSpPr>
        <p:grpSp>
          <p:nvGrpSpPr>
            <p:cNvPr id="79951" name="Group 42"/>
            <p:cNvGrpSpPr>
              <a:grpSpLocks/>
            </p:cNvGrpSpPr>
            <p:nvPr/>
          </p:nvGrpSpPr>
          <p:grpSpPr bwMode="auto">
            <a:xfrm flipH="1">
              <a:off x="2160" y="2640"/>
              <a:ext cx="410" cy="752"/>
              <a:chOff x="3300" y="2016"/>
              <a:chExt cx="410" cy="752"/>
            </a:xfrm>
          </p:grpSpPr>
          <p:grpSp>
            <p:nvGrpSpPr>
              <p:cNvPr id="79974" name="Group 43"/>
              <p:cNvGrpSpPr>
                <a:grpSpLocks/>
              </p:cNvGrpSpPr>
              <p:nvPr/>
            </p:nvGrpSpPr>
            <p:grpSpPr bwMode="auto">
              <a:xfrm>
                <a:off x="3300" y="2249"/>
                <a:ext cx="410" cy="519"/>
                <a:chOff x="3300" y="2249"/>
                <a:chExt cx="410" cy="519"/>
              </a:xfrm>
            </p:grpSpPr>
            <p:sp>
              <p:nvSpPr>
                <p:cNvPr id="79976" name="Rectangle 44"/>
                <p:cNvSpPr>
                  <a:spLocks noChangeArrowheads="1"/>
                </p:cNvSpPr>
                <p:nvPr/>
              </p:nvSpPr>
              <p:spPr bwMode="auto">
                <a:xfrm>
                  <a:off x="3369" y="2249"/>
                  <a:ext cx="275" cy="112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77" name="Rectangle 45"/>
                <p:cNvSpPr>
                  <a:spLocks noChangeArrowheads="1"/>
                </p:cNvSpPr>
                <p:nvPr/>
              </p:nvSpPr>
              <p:spPr bwMode="auto">
                <a:xfrm>
                  <a:off x="3300" y="2322"/>
                  <a:ext cx="410" cy="446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78" name="Arc 46"/>
                <p:cNvSpPr>
                  <a:spLocks/>
                </p:cNvSpPr>
                <p:nvPr/>
              </p:nvSpPr>
              <p:spPr bwMode="auto">
                <a:xfrm>
                  <a:off x="3300" y="2249"/>
                  <a:ext cx="75" cy="90"/>
                </a:xfrm>
                <a:custGeom>
                  <a:avLst/>
                  <a:gdLst>
                    <a:gd name="T0" fmla="*/ 0 w 21599"/>
                    <a:gd name="T1" fmla="*/ 0 h 21598"/>
                    <a:gd name="T2" fmla="*/ 0 w 21599"/>
                    <a:gd name="T3" fmla="*/ 0 h 21598"/>
                    <a:gd name="T4" fmla="*/ 0 w 21599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599"/>
                    <a:gd name="T10" fmla="*/ 0 h 21598"/>
                    <a:gd name="T11" fmla="*/ 21599 w 21599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9" h="21598" fill="none" extrusionOk="0">
                      <a:moveTo>
                        <a:pt x="0" y="21358"/>
                      </a:moveTo>
                      <a:cubicBezTo>
                        <a:pt x="130" y="9635"/>
                        <a:pt x="9588" y="156"/>
                        <a:pt x="21310" y="-1"/>
                      </a:cubicBezTo>
                    </a:path>
                    <a:path w="21599" h="21598" stroke="0" extrusionOk="0">
                      <a:moveTo>
                        <a:pt x="0" y="21358"/>
                      </a:moveTo>
                      <a:cubicBezTo>
                        <a:pt x="130" y="9635"/>
                        <a:pt x="9588" y="156"/>
                        <a:pt x="21310" y="-1"/>
                      </a:cubicBezTo>
                      <a:lnTo>
                        <a:pt x="21599" y="21598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79" name="Arc 47"/>
                <p:cNvSpPr>
                  <a:spLocks/>
                </p:cNvSpPr>
                <p:nvPr/>
              </p:nvSpPr>
              <p:spPr bwMode="auto">
                <a:xfrm>
                  <a:off x="3632" y="2250"/>
                  <a:ext cx="77" cy="91"/>
                </a:xfrm>
                <a:custGeom>
                  <a:avLst/>
                  <a:gdLst>
                    <a:gd name="T0" fmla="*/ 0 w 21882"/>
                    <a:gd name="T1" fmla="*/ 0 h 21600"/>
                    <a:gd name="T2" fmla="*/ 0 w 21882"/>
                    <a:gd name="T3" fmla="*/ 0 h 21600"/>
                    <a:gd name="T4" fmla="*/ 0 w 2188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82"/>
                    <a:gd name="T10" fmla="*/ 0 h 21600"/>
                    <a:gd name="T11" fmla="*/ 21882 w 2188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82" h="21600" fill="none" extrusionOk="0">
                      <a:moveTo>
                        <a:pt x="-1" y="1"/>
                      </a:moveTo>
                      <a:cubicBezTo>
                        <a:pt x="94" y="0"/>
                        <a:pt x="188" y="-1"/>
                        <a:pt x="283" y="0"/>
                      </a:cubicBezTo>
                      <a:cubicBezTo>
                        <a:pt x="12116" y="0"/>
                        <a:pt x="21747" y="9521"/>
                        <a:pt x="21881" y="21355"/>
                      </a:cubicBezTo>
                    </a:path>
                    <a:path w="21882" h="21600" stroke="0" extrusionOk="0">
                      <a:moveTo>
                        <a:pt x="-1" y="1"/>
                      </a:moveTo>
                      <a:cubicBezTo>
                        <a:pt x="94" y="0"/>
                        <a:pt x="188" y="-1"/>
                        <a:pt x="283" y="0"/>
                      </a:cubicBezTo>
                      <a:cubicBezTo>
                        <a:pt x="12116" y="0"/>
                        <a:pt x="21747" y="9521"/>
                        <a:pt x="21881" y="21355"/>
                      </a:cubicBezTo>
                      <a:lnTo>
                        <a:pt x="283" y="21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975" name="Oval 48"/>
              <p:cNvSpPr>
                <a:spLocks noChangeArrowheads="1"/>
              </p:cNvSpPr>
              <p:nvPr/>
            </p:nvSpPr>
            <p:spPr bwMode="auto">
              <a:xfrm>
                <a:off x="3392" y="2016"/>
                <a:ext cx="223" cy="21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52" name="Group 49"/>
            <p:cNvGrpSpPr>
              <a:grpSpLocks/>
            </p:cNvGrpSpPr>
            <p:nvPr/>
          </p:nvGrpSpPr>
          <p:grpSpPr bwMode="auto">
            <a:xfrm flipH="1">
              <a:off x="3168" y="2640"/>
              <a:ext cx="409" cy="752"/>
              <a:chOff x="2079" y="2016"/>
              <a:chExt cx="409" cy="752"/>
            </a:xfrm>
          </p:grpSpPr>
          <p:grpSp>
            <p:nvGrpSpPr>
              <p:cNvPr id="79968" name="Group 50"/>
              <p:cNvGrpSpPr>
                <a:grpSpLocks/>
              </p:cNvGrpSpPr>
              <p:nvPr/>
            </p:nvGrpSpPr>
            <p:grpSpPr bwMode="auto">
              <a:xfrm>
                <a:off x="2079" y="2249"/>
                <a:ext cx="409" cy="519"/>
                <a:chOff x="2079" y="2249"/>
                <a:chExt cx="409" cy="519"/>
              </a:xfrm>
            </p:grpSpPr>
            <p:sp>
              <p:nvSpPr>
                <p:cNvPr id="79970" name="Rectangle 51"/>
                <p:cNvSpPr>
                  <a:spLocks noChangeArrowheads="1"/>
                </p:cNvSpPr>
                <p:nvPr/>
              </p:nvSpPr>
              <p:spPr bwMode="auto">
                <a:xfrm>
                  <a:off x="2149" y="2249"/>
                  <a:ext cx="274" cy="112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71" name="Rectangle 52"/>
                <p:cNvSpPr>
                  <a:spLocks noChangeArrowheads="1"/>
                </p:cNvSpPr>
                <p:nvPr/>
              </p:nvSpPr>
              <p:spPr bwMode="auto">
                <a:xfrm>
                  <a:off x="2079" y="2322"/>
                  <a:ext cx="409" cy="446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72" name="Arc 53"/>
                <p:cNvSpPr>
                  <a:spLocks/>
                </p:cNvSpPr>
                <p:nvPr/>
              </p:nvSpPr>
              <p:spPr bwMode="auto">
                <a:xfrm>
                  <a:off x="2080" y="2249"/>
                  <a:ext cx="75" cy="90"/>
                </a:xfrm>
                <a:custGeom>
                  <a:avLst/>
                  <a:gdLst>
                    <a:gd name="T0" fmla="*/ 0 w 21599"/>
                    <a:gd name="T1" fmla="*/ 0 h 21592"/>
                    <a:gd name="T2" fmla="*/ 0 w 21599"/>
                    <a:gd name="T3" fmla="*/ 0 h 21592"/>
                    <a:gd name="T4" fmla="*/ 0 w 21599"/>
                    <a:gd name="T5" fmla="*/ 0 h 21592"/>
                    <a:gd name="T6" fmla="*/ 0 60000 65536"/>
                    <a:gd name="T7" fmla="*/ 0 60000 65536"/>
                    <a:gd name="T8" fmla="*/ 0 60000 65536"/>
                    <a:gd name="T9" fmla="*/ 0 w 21599"/>
                    <a:gd name="T10" fmla="*/ 0 h 21592"/>
                    <a:gd name="T11" fmla="*/ 21599 w 21599"/>
                    <a:gd name="T12" fmla="*/ 21592 h 215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9" h="21592" fill="none" extrusionOk="0">
                      <a:moveTo>
                        <a:pt x="0" y="21354"/>
                      </a:moveTo>
                      <a:cubicBezTo>
                        <a:pt x="128" y="9740"/>
                        <a:pt x="9416" y="307"/>
                        <a:pt x="21026" y="-1"/>
                      </a:cubicBezTo>
                    </a:path>
                    <a:path w="21599" h="21592" stroke="0" extrusionOk="0">
                      <a:moveTo>
                        <a:pt x="0" y="21354"/>
                      </a:moveTo>
                      <a:cubicBezTo>
                        <a:pt x="128" y="9740"/>
                        <a:pt x="9416" y="307"/>
                        <a:pt x="21026" y="-1"/>
                      </a:cubicBezTo>
                      <a:lnTo>
                        <a:pt x="21599" y="2159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73" name="Arc 54"/>
                <p:cNvSpPr>
                  <a:spLocks/>
                </p:cNvSpPr>
                <p:nvPr/>
              </p:nvSpPr>
              <p:spPr bwMode="auto">
                <a:xfrm>
                  <a:off x="2412" y="2250"/>
                  <a:ext cx="75" cy="91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9"/>
                    <a:gd name="T10" fmla="*/ 0 h 21600"/>
                    <a:gd name="T11" fmla="*/ 21599 w 2159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34" y="0"/>
                        <a:pt x="21465" y="9523"/>
                        <a:pt x="21598" y="21357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34" y="0"/>
                        <a:pt x="21465" y="9523"/>
                        <a:pt x="21598" y="21357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969" name="Oval 55"/>
              <p:cNvSpPr>
                <a:spLocks noChangeArrowheads="1"/>
              </p:cNvSpPr>
              <p:nvPr/>
            </p:nvSpPr>
            <p:spPr bwMode="auto">
              <a:xfrm>
                <a:off x="2172" y="2016"/>
                <a:ext cx="222" cy="215"/>
              </a:xfrm>
              <a:prstGeom prst="ellipse">
                <a:avLst/>
              </a:prstGeom>
              <a:solidFill>
                <a:srgbClr val="0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53" name="Group 56"/>
            <p:cNvGrpSpPr>
              <a:grpSpLocks/>
            </p:cNvGrpSpPr>
            <p:nvPr/>
          </p:nvGrpSpPr>
          <p:grpSpPr bwMode="auto">
            <a:xfrm>
              <a:off x="2352" y="2976"/>
              <a:ext cx="1031" cy="775"/>
              <a:chOff x="2339" y="2285"/>
              <a:chExt cx="1031" cy="775"/>
            </a:xfrm>
          </p:grpSpPr>
          <p:grpSp>
            <p:nvGrpSpPr>
              <p:cNvPr id="79954" name="Group 57"/>
              <p:cNvGrpSpPr>
                <a:grpSpLocks/>
              </p:cNvGrpSpPr>
              <p:nvPr/>
            </p:nvGrpSpPr>
            <p:grpSpPr bwMode="auto">
              <a:xfrm>
                <a:off x="2865" y="2292"/>
                <a:ext cx="505" cy="768"/>
                <a:chOff x="2865" y="2292"/>
                <a:chExt cx="505" cy="768"/>
              </a:xfrm>
            </p:grpSpPr>
            <p:sp>
              <p:nvSpPr>
                <p:cNvPr id="79962" name="Oval 58"/>
                <p:cNvSpPr>
                  <a:spLocks noChangeArrowheads="1"/>
                </p:cNvSpPr>
                <p:nvPr/>
              </p:nvSpPr>
              <p:spPr bwMode="auto">
                <a:xfrm>
                  <a:off x="2981" y="2292"/>
                  <a:ext cx="270" cy="261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9963" name="Group 59"/>
                <p:cNvGrpSpPr>
                  <a:grpSpLocks/>
                </p:cNvGrpSpPr>
                <p:nvPr/>
              </p:nvGrpSpPr>
              <p:grpSpPr bwMode="auto">
                <a:xfrm>
                  <a:off x="2865" y="2576"/>
                  <a:ext cx="505" cy="484"/>
                  <a:chOff x="2865" y="2576"/>
                  <a:chExt cx="505" cy="484"/>
                </a:xfrm>
              </p:grpSpPr>
              <p:sp>
                <p:nvSpPr>
                  <p:cNvPr id="79964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950" y="2576"/>
                    <a:ext cx="334" cy="134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65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2666"/>
                    <a:ext cx="504" cy="394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66" name="Arc 62"/>
                  <p:cNvSpPr>
                    <a:spLocks/>
                  </p:cNvSpPr>
                  <p:nvPr/>
                </p:nvSpPr>
                <p:spPr bwMode="auto">
                  <a:xfrm>
                    <a:off x="2865" y="2577"/>
                    <a:ext cx="93" cy="107"/>
                  </a:xfrm>
                  <a:custGeom>
                    <a:avLst/>
                    <a:gdLst>
                      <a:gd name="T0" fmla="*/ 0 w 21600"/>
                      <a:gd name="T1" fmla="*/ 0 h 21595"/>
                      <a:gd name="T2" fmla="*/ 0 w 21600"/>
                      <a:gd name="T3" fmla="*/ 0 h 21595"/>
                      <a:gd name="T4" fmla="*/ 0 w 21600"/>
                      <a:gd name="T5" fmla="*/ 0 h 21595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95"/>
                      <a:gd name="T11" fmla="*/ 21600 w 21600"/>
                      <a:gd name="T12" fmla="*/ 21595 h 215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95" fill="none" extrusionOk="0">
                        <a:moveTo>
                          <a:pt x="0" y="21595"/>
                        </a:moveTo>
                        <a:cubicBezTo>
                          <a:pt x="0" y="9846"/>
                          <a:pt x="9389" y="252"/>
                          <a:pt x="21135" y="0"/>
                        </a:cubicBezTo>
                      </a:path>
                      <a:path w="21600" h="21595" stroke="0" extrusionOk="0">
                        <a:moveTo>
                          <a:pt x="0" y="21595"/>
                        </a:moveTo>
                        <a:cubicBezTo>
                          <a:pt x="0" y="9846"/>
                          <a:pt x="9389" y="252"/>
                          <a:pt x="21135" y="0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67" name="Arc 63"/>
                  <p:cNvSpPr>
                    <a:spLocks/>
                  </p:cNvSpPr>
                  <p:nvPr/>
                </p:nvSpPr>
                <p:spPr bwMode="auto">
                  <a:xfrm>
                    <a:off x="3275" y="2578"/>
                    <a:ext cx="93" cy="109"/>
                  </a:xfrm>
                  <a:custGeom>
                    <a:avLst/>
                    <a:gdLst>
                      <a:gd name="T0" fmla="*/ 0 w 21600"/>
                      <a:gd name="T1" fmla="*/ 0 h 21803"/>
                      <a:gd name="T2" fmla="*/ 0 w 21600"/>
                      <a:gd name="T3" fmla="*/ 0 h 21803"/>
                      <a:gd name="T4" fmla="*/ 0 w 21600"/>
                      <a:gd name="T5" fmla="*/ 0 h 2180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803"/>
                      <a:gd name="T11" fmla="*/ 21600 w 21600"/>
                      <a:gd name="T12" fmla="*/ 21803 h 2180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803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667"/>
                          <a:pt x="21599" y="21735"/>
                          <a:pt x="21599" y="21803"/>
                        </a:cubicBezTo>
                      </a:path>
                      <a:path w="21600" h="21803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667"/>
                          <a:pt x="21599" y="21735"/>
                          <a:pt x="21599" y="2180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9955" name="Group 64"/>
              <p:cNvGrpSpPr>
                <a:grpSpLocks/>
              </p:cNvGrpSpPr>
              <p:nvPr/>
            </p:nvGrpSpPr>
            <p:grpSpPr bwMode="auto">
              <a:xfrm>
                <a:off x="2339" y="2285"/>
                <a:ext cx="506" cy="768"/>
                <a:chOff x="2339" y="2285"/>
                <a:chExt cx="506" cy="768"/>
              </a:xfrm>
            </p:grpSpPr>
            <p:sp>
              <p:nvSpPr>
                <p:cNvPr id="79956" name="Oval 65"/>
                <p:cNvSpPr>
                  <a:spLocks noChangeArrowheads="1"/>
                </p:cNvSpPr>
                <p:nvPr/>
              </p:nvSpPr>
              <p:spPr bwMode="auto">
                <a:xfrm>
                  <a:off x="2456" y="2285"/>
                  <a:ext cx="269" cy="261"/>
                </a:xfrm>
                <a:prstGeom prst="ellipse">
                  <a:avLst/>
                </a:pr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9957" name="Group 66"/>
                <p:cNvGrpSpPr>
                  <a:grpSpLocks/>
                </p:cNvGrpSpPr>
                <p:nvPr/>
              </p:nvGrpSpPr>
              <p:grpSpPr bwMode="auto">
                <a:xfrm>
                  <a:off x="2339" y="2569"/>
                  <a:ext cx="506" cy="484"/>
                  <a:chOff x="2339" y="2569"/>
                  <a:chExt cx="506" cy="484"/>
                </a:xfrm>
              </p:grpSpPr>
              <p:sp>
                <p:nvSpPr>
                  <p:cNvPr id="79958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425" y="2569"/>
                    <a:ext cx="333" cy="134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59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2340" y="2659"/>
                    <a:ext cx="505" cy="394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60" name="Arc 69"/>
                  <p:cNvSpPr>
                    <a:spLocks/>
                  </p:cNvSpPr>
                  <p:nvPr/>
                </p:nvSpPr>
                <p:spPr bwMode="auto">
                  <a:xfrm>
                    <a:off x="2339" y="2570"/>
                    <a:ext cx="93" cy="107"/>
                  </a:xfrm>
                  <a:custGeom>
                    <a:avLst/>
                    <a:gdLst>
                      <a:gd name="T0" fmla="*/ 0 w 21600"/>
                      <a:gd name="T1" fmla="*/ 0 h 21599"/>
                      <a:gd name="T2" fmla="*/ 0 w 21600"/>
                      <a:gd name="T3" fmla="*/ 0 h 21599"/>
                      <a:gd name="T4" fmla="*/ 0 w 21600"/>
                      <a:gd name="T5" fmla="*/ 0 h 2159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99"/>
                      <a:gd name="T11" fmla="*/ 21600 w 21600"/>
                      <a:gd name="T12" fmla="*/ 21599 h 215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99" fill="none" extrusionOk="0">
                        <a:moveTo>
                          <a:pt x="0" y="21599"/>
                        </a:moveTo>
                        <a:cubicBezTo>
                          <a:pt x="0" y="9760"/>
                          <a:pt x="9529" y="127"/>
                          <a:pt x="21368" y="0"/>
                        </a:cubicBezTo>
                      </a:path>
                      <a:path w="21600" h="21599" stroke="0" extrusionOk="0">
                        <a:moveTo>
                          <a:pt x="0" y="21599"/>
                        </a:moveTo>
                        <a:cubicBezTo>
                          <a:pt x="0" y="9760"/>
                          <a:pt x="9529" y="127"/>
                          <a:pt x="21368" y="0"/>
                        </a:cubicBezTo>
                        <a:lnTo>
                          <a:pt x="21600" y="21599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61" name="Arc 70"/>
                  <p:cNvSpPr>
                    <a:spLocks/>
                  </p:cNvSpPr>
                  <p:nvPr/>
                </p:nvSpPr>
                <p:spPr bwMode="auto">
                  <a:xfrm>
                    <a:off x="2752" y="2569"/>
                    <a:ext cx="93" cy="10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79915" name="Line 71"/>
          <p:cNvSpPr>
            <a:spLocks noChangeShapeType="1"/>
          </p:cNvSpPr>
          <p:nvPr/>
        </p:nvSpPr>
        <p:spPr bwMode="auto">
          <a:xfrm>
            <a:off x="7937500" y="42291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79916" name="Group 72"/>
          <p:cNvGrpSpPr>
            <a:grpSpLocks/>
          </p:cNvGrpSpPr>
          <p:nvPr/>
        </p:nvGrpSpPr>
        <p:grpSpPr bwMode="auto">
          <a:xfrm>
            <a:off x="304800" y="3937000"/>
            <a:ext cx="609600" cy="609600"/>
            <a:chOff x="2160" y="2640"/>
            <a:chExt cx="1417" cy="1111"/>
          </a:xfrm>
        </p:grpSpPr>
        <p:grpSp>
          <p:nvGrpSpPr>
            <p:cNvPr id="79922" name="Group 73"/>
            <p:cNvGrpSpPr>
              <a:grpSpLocks/>
            </p:cNvGrpSpPr>
            <p:nvPr/>
          </p:nvGrpSpPr>
          <p:grpSpPr bwMode="auto">
            <a:xfrm flipH="1">
              <a:off x="2160" y="2640"/>
              <a:ext cx="410" cy="752"/>
              <a:chOff x="3300" y="2016"/>
              <a:chExt cx="410" cy="752"/>
            </a:xfrm>
          </p:grpSpPr>
          <p:grpSp>
            <p:nvGrpSpPr>
              <p:cNvPr id="79945" name="Group 74"/>
              <p:cNvGrpSpPr>
                <a:grpSpLocks/>
              </p:cNvGrpSpPr>
              <p:nvPr/>
            </p:nvGrpSpPr>
            <p:grpSpPr bwMode="auto">
              <a:xfrm>
                <a:off x="3300" y="2249"/>
                <a:ext cx="410" cy="519"/>
                <a:chOff x="3300" y="2249"/>
                <a:chExt cx="410" cy="519"/>
              </a:xfrm>
            </p:grpSpPr>
            <p:sp>
              <p:nvSpPr>
                <p:cNvPr id="79947" name="Rectangle 75"/>
                <p:cNvSpPr>
                  <a:spLocks noChangeArrowheads="1"/>
                </p:cNvSpPr>
                <p:nvPr/>
              </p:nvSpPr>
              <p:spPr bwMode="auto">
                <a:xfrm>
                  <a:off x="3369" y="2249"/>
                  <a:ext cx="275" cy="112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48" name="Rectangle 76"/>
                <p:cNvSpPr>
                  <a:spLocks noChangeArrowheads="1"/>
                </p:cNvSpPr>
                <p:nvPr/>
              </p:nvSpPr>
              <p:spPr bwMode="auto">
                <a:xfrm>
                  <a:off x="3300" y="2322"/>
                  <a:ext cx="410" cy="446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49" name="Arc 77"/>
                <p:cNvSpPr>
                  <a:spLocks/>
                </p:cNvSpPr>
                <p:nvPr/>
              </p:nvSpPr>
              <p:spPr bwMode="auto">
                <a:xfrm>
                  <a:off x="3300" y="2249"/>
                  <a:ext cx="75" cy="90"/>
                </a:xfrm>
                <a:custGeom>
                  <a:avLst/>
                  <a:gdLst>
                    <a:gd name="T0" fmla="*/ 0 w 21599"/>
                    <a:gd name="T1" fmla="*/ 0 h 21598"/>
                    <a:gd name="T2" fmla="*/ 0 w 21599"/>
                    <a:gd name="T3" fmla="*/ 0 h 21598"/>
                    <a:gd name="T4" fmla="*/ 0 w 21599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599"/>
                    <a:gd name="T10" fmla="*/ 0 h 21598"/>
                    <a:gd name="T11" fmla="*/ 21599 w 21599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9" h="21598" fill="none" extrusionOk="0">
                      <a:moveTo>
                        <a:pt x="0" y="21358"/>
                      </a:moveTo>
                      <a:cubicBezTo>
                        <a:pt x="130" y="9635"/>
                        <a:pt x="9588" y="156"/>
                        <a:pt x="21310" y="-1"/>
                      </a:cubicBezTo>
                    </a:path>
                    <a:path w="21599" h="21598" stroke="0" extrusionOk="0">
                      <a:moveTo>
                        <a:pt x="0" y="21358"/>
                      </a:moveTo>
                      <a:cubicBezTo>
                        <a:pt x="130" y="9635"/>
                        <a:pt x="9588" y="156"/>
                        <a:pt x="21310" y="-1"/>
                      </a:cubicBezTo>
                      <a:lnTo>
                        <a:pt x="21599" y="21598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50" name="Arc 78"/>
                <p:cNvSpPr>
                  <a:spLocks/>
                </p:cNvSpPr>
                <p:nvPr/>
              </p:nvSpPr>
              <p:spPr bwMode="auto">
                <a:xfrm>
                  <a:off x="3632" y="2250"/>
                  <a:ext cx="77" cy="91"/>
                </a:xfrm>
                <a:custGeom>
                  <a:avLst/>
                  <a:gdLst>
                    <a:gd name="T0" fmla="*/ 0 w 21882"/>
                    <a:gd name="T1" fmla="*/ 0 h 21600"/>
                    <a:gd name="T2" fmla="*/ 0 w 21882"/>
                    <a:gd name="T3" fmla="*/ 0 h 21600"/>
                    <a:gd name="T4" fmla="*/ 0 w 2188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82"/>
                    <a:gd name="T10" fmla="*/ 0 h 21600"/>
                    <a:gd name="T11" fmla="*/ 21882 w 2188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82" h="21600" fill="none" extrusionOk="0">
                      <a:moveTo>
                        <a:pt x="-1" y="1"/>
                      </a:moveTo>
                      <a:cubicBezTo>
                        <a:pt x="94" y="0"/>
                        <a:pt x="188" y="-1"/>
                        <a:pt x="283" y="0"/>
                      </a:cubicBezTo>
                      <a:cubicBezTo>
                        <a:pt x="12116" y="0"/>
                        <a:pt x="21747" y="9521"/>
                        <a:pt x="21881" y="21355"/>
                      </a:cubicBezTo>
                    </a:path>
                    <a:path w="21882" h="21600" stroke="0" extrusionOk="0">
                      <a:moveTo>
                        <a:pt x="-1" y="1"/>
                      </a:moveTo>
                      <a:cubicBezTo>
                        <a:pt x="94" y="0"/>
                        <a:pt x="188" y="-1"/>
                        <a:pt x="283" y="0"/>
                      </a:cubicBezTo>
                      <a:cubicBezTo>
                        <a:pt x="12116" y="0"/>
                        <a:pt x="21747" y="9521"/>
                        <a:pt x="21881" y="21355"/>
                      </a:cubicBezTo>
                      <a:lnTo>
                        <a:pt x="283" y="216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946" name="Oval 79"/>
              <p:cNvSpPr>
                <a:spLocks noChangeArrowheads="1"/>
              </p:cNvSpPr>
              <p:nvPr/>
            </p:nvSpPr>
            <p:spPr bwMode="auto">
              <a:xfrm>
                <a:off x="3392" y="2016"/>
                <a:ext cx="223" cy="21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23" name="Group 80"/>
            <p:cNvGrpSpPr>
              <a:grpSpLocks/>
            </p:cNvGrpSpPr>
            <p:nvPr/>
          </p:nvGrpSpPr>
          <p:grpSpPr bwMode="auto">
            <a:xfrm flipH="1">
              <a:off x="3168" y="2640"/>
              <a:ext cx="409" cy="752"/>
              <a:chOff x="2079" y="2016"/>
              <a:chExt cx="409" cy="752"/>
            </a:xfrm>
          </p:grpSpPr>
          <p:grpSp>
            <p:nvGrpSpPr>
              <p:cNvPr id="79939" name="Group 81"/>
              <p:cNvGrpSpPr>
                <a:grpSpLocks/>
              </p:cNvGrpSpPr>
              <p:nvPr/>
            </p:nvGrpSpPr>
            <p:grpSpPr bwMode="auto">
              <a:xfrm>
                <a:off x="2079" y="2249"/>
                <a:ext cx="409" cy="519"/>
                <a:chOff x="2079" y="2249"/>
                <a:chExt cx="409" cy="519"/>
              </a:xfrm>
            </p:grpSpPr>
            <p:sp>
              <p:nvSpPr>
                <p:cNvPr id="79941" name="Rectangle 82"/>
                <p:cNvSpPr>
                  <a:spLocks noChangeArrowheads="1"/>
                </p:cNvSpPr>
                <p:nvPr/>
              </p:nvSpPr>
              <p:spPr bwMode="auto">
                <a:xfrm>
                  <a:off x="2149" y="2249"/>
                  <a:ext cx="274" cy="112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42" name="Rectangle 83"/>
                <p:cNvSpPr>
                  <a:spLocks noChangeArrowheads="1"/>
                </p:cNvSpPr>
                <p:nvPr/>
              </p:nvSpPr>
              <p:spPr bwMode="auto">
                <a:xfrm>
                  <a:off x="2079" y="2322"/>
                  <a:ext cx="409" cy="446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43" name="Arc 84"/>
                <p:cNvSpPr>
                  <a:spLocks/>
                </p:cNvSpPr>
                <p:nvPr/>
              </p:nvSpPr>
              <p:spPr bwMode="auto">
                <a:xfrm>
                  <a:off x="2080" y="2249"/>
                  <a:ext cx="75" cy="90"/>
                </a:xfrm>
                <a:custGeom>
                  <a:avLst/>
                  <a:gdLst>
                    <a:gd name="T0" fmla="*/ 0 w 21599"/>
                    <a:gd name="T1" fmla="*/ 0 h 21592"/>
                    <a:gd name="T2" fmla="*/ 0 w 21599"/>
                    <a:gd name="T3" fmla="*/ 0 h 21592"/>
                    <a:gd name="T4" fmla="*/ 0 w 21599"/>
                    <a:gd name="T5" fmla="*/ 0 h 21592"/>
                    <a:gd name="T6" fmla="*/ 0 60000 65536"/>
                    <a:gd name="T7" fmla="*/ 0 60000 65536"/>
                    <a:gd name="T8" fmla="*/ 0 60000 65536"/>
                    <a:gd name="T9" fmla="*/ 0 w 21599"/>
                    <a:gd name="T10" fmla="*/ 0 h 21592"/>
                    <a:gd name="T11" fmla="*/ 21599 w 21599"/>
                    <a:gd name="T12" fmla="*/ 21592 h 215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9" h="21592" fill="none" extrusionOk="0">
                      <a:moveTo>
                        <a:pt x="0" y="21354"/>
                      </a:moveTo>
                      <a:cubicBezTo>
                        <a:pt x="128" y="9740"/>
                        <a:pt x="9416" y="307"/>
                        <a:pt x="21026" y="-1"/>
                      </a:cubicBezTo>
                    </a:path>
                    <a:path w="21599" h="21592" stroke="0" extrusionOk="0">
                      <a:moveTo>
                        <a:pt x="0" y="21354"/>
                      </a:moveTo>
                      <a:cubicBezTo>
                        <a:pt x="128" y="9740"/>
                        <a:pt x="9416" y="307"/>
                        <a:pt x="21026" y="-1"/>
                      </a:cubicBezTo>
                      <a:lnTo>
                        <a:pt x="21599" y="2159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944" name="Arc 85"/>
                <p:cNvSpPr>
                  <a:spLocks/>
                </p:cNvSpPr>
                <p:nvPr/>
              </p:nvSpPr>
              <p:spPr bwMode="auto">
                <a:xfrm>
                  <a:off x="2412" y="2250"/>
                  <a:ext cx="75" cy="91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599"/>
                    <a:gd name="T10" fmla="*/ 0 h 21600"/>
                    <a:gd name="T11" fmla="*/ 21599 w 2159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34" y="0"/>
                        <a:pt x="21465" y="9523"/>
                        <a:pt x="21598" y="21357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34" y="0"/>
                        <a:pt x="21465" y="9523"/>
                        <a:pt x="21598" y="21357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940" name="Oval 86"/>
              <p:cNvSpPr>
                <a:spLocks noChangeArrowheads="1"/>
              </p:cNvSpPr>
              <p:nvPr/>
            </p:nvSpPr>
            <p:spPr bwMode="auto">
              <a:xfrm>
                <a:off x="2172" y="2016"/>
                <a:ext cx="222" cy="215"/>
              </a:xfrm>
              <a:prstGeom prst="ellipse">
                <a:avLst/>
              </a:prstGeom>
              <a:solidFill>
                <a:srgbClr val="0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24" name="Group 87"/>
            <p:cNvGrpSpPr>
              <a:grpSpLocks/>
            </p:cNvGrpSpPr>
            <p:nvPr/>
          </p:nvGrpSpPr>
          <p:grpSpPr bwMode="auto">
            <a:xfrm>
              <a:off x="2352" y="2976"/>
              <a:ext cx="1031" cy="775"/>
              <a:chOff x="2339" y="2285"/>
              <a:chExt cx="1031" cy="775"/>
            </a:xfrm>
          </p:grpSpPr>
          <p:grpSp>
            <p:nvGrpSpPr>
              <p:cNvPr id="79925" name="Group 88"/>
              <p:cNvGrpSpPr>
                <a:grpSpLocks/>
              </p:cNvGrpSpPr>
              <p:nvPr/>
            </p:nvGrpSpPr>
            <p:grpSpPr bwMode="auto">
              <a:xfrm>
                <a:off x="2865" y="2292"/>
                <a:ext cx="505" cy="768"/>
                <a:chOff x="2865" y="2292"/>
                <a:chExt cx="505" cy="768"/>
              </a:xfrm>
            </p:grpSpPr>
            <p:sp>
              <p:nvSpPr>
                <p:cNvPr id="79933" name="Oval 89"/>
                <p:cNvSpPr>
                  <a:spLocks noChangeArrowheads="1"/>
                </p:cNvSpPr>
                <p:nvPr/>
              </p:nvSpPr>
              <p:spPr bwMode="auto">
                <a:xfrm>
                  <a:off x="2981" y="2292"/>
                  <a:ext cx="270" cy="261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9934" name="Group 90"/>
                <p:cNvGrpSpPr>
                  <a:grpSpLocks/>
                </p:cNvGrpSpPr>
                <p:nvPr/>
              </p:nvGrpSpPr>
              <p:grpSpPr bwMode="auto">
                <a:xfrm>
                  <a:off x="2865" y="2576"/>
                  <a:ext cx="505" cy="484"/>
                  <a:chOff x="2865" y="2576"/>
                  <a:chExt cx="505" cy="484"/>
                </a:xfrm>
              </p:grpSpPr>
              <p:sp>
                <p:nvSpPr>
                  <p:cNvPr id="7993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2950" y="2576"/>
                    <a:ext cx="334" cy="134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3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2866" y="2666"/>
                    <a:ext cx="504" cy="394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37" name="Arc 93"/>
                  <p:cNvSpPr>
                    <a:spLocks/>
                  </p:cNvSpPr>
                  <p:nvPr/>
                </p:nvSpPr>
                <p:spPr bwMode="auto">
                  <a:xfrm>
                    <a:off x="2865" y="2577"/>
                    <a:ext cx="93" cy="107"/>
                  </a:xfrm>
                  <a:custGeom>
                    <a:avLst/>
                    <a:gdLst>
                      <a:gd name="T0" fmla="*/ 0 w 21600"/>
                      <a:gd name="T1" fmla="*/ 0 h 21595"/>
                      <a:gd name="T2" fmla="*/ 0 w 21600"/>
                      <a:gd name="T3" fmla="*/ 0 h 21595"/>
                      <a:gd name="T4" fmla="*/ 0 w 21600"/>
                      <a:gd name="T5" fmla="*/ 0 h 21595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95"/>
                      <a:gd name="T11" fmla="*/ 21600 w 21600"/>
                      <a:gd name="T12" fmla="*/ 21595 h 215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95" fill="none" extrusionOk="0">
                        <a:moveTo>
                          <a:pt x="0" y="21595"/>
                        </a:moveTo>
                        <a:cubicBezTo>
                          <a:pt x="0" y="9846"/>
                          <a:pt x="9389" y="252"/>
                          <a:pt x="21135" y="0"/>
                        </a:cubicBezTo>
                      </a:path>
                      <a:path w="21600" h="21595" stroke="0" extrusionOk="0">
                        <a:moveTo>
                          <a:pt x="0" y="21595"/>
                        </a:moveTo>
                        <a:cubicBezTo>
                          <a:pt x="0" y="9846"/>
                          <a:pt x="9389" y="252"/>
                          <a:pt x="21135" y="0"/>
                        </a:cubicBezTo>
                        <a:lnTo>
                          <a:pt x="21600" y="21595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38" name="Arc 94"/>
                  <p:cNvSpPr>
                    <a:spLocks/>
                  </p:cNvSpPr>
                  <p:nvPr/>
                </p:nvSpPr>
                <p:spPr bwMode="auto">
                  <a:xfrm>
                    <a:off x="3275" y="2578"/>
                    <a:ext cx="93" cy="109"/>
                  </a:xfrm>
                  <a:custGeom>
                    <a:avLst/>
                    <a:gdLst>
                      <a:gd name="T0" fmla="*/ 0 w 21600"/>
                      <a:gd name="T1" fmla="*/ 0 h 21803"/>
                      <a:gd name="T2" fmla="*/ 0 w 21600"/>
                      <a:gd name="T3" fmla="*/ 0 h 21803"/>
                      <a:gd name="T4" fmla="*/ 0 w 21600"/>
                      <a:gd name="T5" fmla="*/ 0 h 2180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803"/>
                      <a:gd name="T11" fmla="*/ 21600 w 21600"/>
                      <a:gd name="T12" fmla="*/ 21803 h 2180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803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667"/>
                          <a:pt x="21599" y="21735"/>
                          <a:pt x="21599" y="21803"/>
                        </a:cubicBezTo>
                      </a:path>
                      <a:path w="21600" h="21803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1667"/>
                          <a:pt x="21599" y="21735"/>
                          <a:pt x="21599" y="2180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9926" name="Group 95"/>
              <p:cNvGrpSpPr>
                <a:grpSpLocks/>
              </p:cNvGrpSpPr>
              <p:nvPr/>
            </p:nvGrpSpPr>
            <p:grpSpPr bwMode="auto">
              <a:xfrm>
                <a:off x="2339" y="2285"/>
                <a:ext cx="506" cy="768"/>
                <a:chOff x="2339" y="2285"/>
                <a:chExt cx="506" cy="768"/>
              </a:xfrm>
            </p:grpSpPr>
            <p:sp>
              <p:nvSpPr>
                <p:cNvPr id="79927" name="Oval 96"/>
                <p:cNvSpPr>
                  <a:spLocks noChangeArrowheads="1"/>
                </p:cNvSpPr>
                <p:nvPr/>
              </p:nvSpPr>
              <p:spPr bwMode="auto">
                <a:xfrm>
                  <a:off x="2456" y="2285"/>
                  <a:ext cx="269" cy="261"/>
                </a:xfrm>
                <a:prstGeom prst="ellipse">
                  <a:avLst/>
                </a:pr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9928" name="Group 97"/>
                <p:cNvGrpSpPr>
                  <a:grpSpLocks/>
                </p:cNvGrpSpPr>
                <p:nvPr/>
              </p:nvGrpSpPr>
              <p:grpSpPr bwMode="auto">
                <a:xfrm>
                  <a:off x="2339" y="2569"/>
                  <a:ext cx="506" cy="484"/>
                  <a:chOff x="2339" y="2569"/>
                  <a:chExt cx="506" cy="484"/>
                </a:xfrm>
              </p:grpSpPr>
              <p:sp>
                <p:nvSpPr>
                  <p:cNvPr id="79929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425" y="2569"/>
                    <a:ext cx="333" cy="134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30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340" y="2659"/>
                    <a:ext cx="505" cy="394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31" name="Arc 100"/>
                  <p:cNvSpPr>
                    <a:spLocks/>
                  </p:cNvSpPr>
                  <p:nvPr/>
                </p:nvSpPr>
                <p:spPr bwMode="auto">
                  <a:xfrm>
                    <a:off x="2339" y="2570"/>
                    <a:ext cx="93" cy="107"/>
                  </a:xfrm>
                  <a:custGeom>
                    <a:avLst/>
                    <a:gdLst>
                      <a:gd name="T0" fmla="*/ 0 w 21600"/>
                      <a:gd name="T1" fmla="*/ 0 h 21599"/>
                      <a:gd name="T2" fmla="*/ 0 w 21600"/>
                      <a:gd name="T3" fmla="*/ 0 h 21599"/>
                      <a:gd name="T4" fmla="*/ 0 w 21600"/>
                      <a:gd name="T5" fmla="*/ 0 h 2159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99"/>
                      <a:gd name="T11" fmla="*/ 21600 w 21600"/>
                      <a:gd name="T12" fmla="*/ 21599 h 215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99" fill="none" extrusionOk="0">
                        <a:moveTo>
                          <a:pt x="0" y="21599"/>
                        </a:moveTo>
                        <a:cubicBezTo>
                          <a:pt x="0" y="9760"/>
                          <a:pt x="9529" y="127"/>
                          <a:pt x="21368" y="0"/>
                        </a:cubicBezTo>
                      </a:path>
                      <a:path w="21600" h="21599" stroke="0" extrusionOk="0">
                        <a:moveTo>
                          <a:pt x="0" y="21599"/>
                        </a:moveTo>
                        <a:cubicBezTo>
                          <a:pt x="0" y="9760"/>
                          <a:pt x="9529" y="127"/>
                          <a:pt x="21368" y="0"/>
                        </a:cubicBezTo>
                        <a:lnTo>
                          <a:pt x="21600" y="21599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32" name="Arc 101"/>
                  <p:cNvSpPr>
                    <a:spLocks/>
                  </p:cNvSpPr>
                  <p:nvPr/>
                </p:nvSpPr>
                <p:spPr bwMode="auto">
                  <a:xfrm>
                    <a:off x="2752" y="2569"/>
                    <a:ext cx="93" cy="10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79917" name="Line 102"/>
          <p:cNvSpPr>
            <a:spLocks noChangeShapeType="1"/>
          </p:cNvSpPr>
          <p:nvPr/>
        </p:nvSpPr>
        <p:spPr bwMode="auto">
          <a:xfrm>
            <a:off x="609600" y="42291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9918" name="Rectangle 103"/>
          <p:cNvSpPr>
            <a:spLocks noChangeArrowheads="1"/>
          </p:cNvSpPr>
          <p:nvPr/>
        </p:nvSpPr>
        <p:spPr bwMode="auto">
          <a:xfrm>
            <a:off x="990600" y="2362200"/>
            <a:ext cx="2514600" cy="4191000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1" name="Rectangle 106"/>
          <p:cNvSpPr>
            <a:spLocks noChangeArrowheads="1"/>
          </p:cNvSpPr>
          <p:nvPr/>
        </p:nvSpPr>
        <p:spPr bwMode="auto">
          <a:xfrm>
            <a:off x="1219200" y="5638800"/>
            <a:ext cx="1295400" cy="330200"/>
          </a:xfrm>
          <a:prstGeom prst="rect">
            <a:avLst/>
          </a:prstGeom>
          <a:solidFill>
            <a:srgbClr val="C0C0C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800000"/>
                </a:solidFill>
                <a:latin typeface="Tahoma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87940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943F-2067-F94D-8D8F-14D4F4C0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8545-E6AE-434B-840B-CAEFB40D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/>
          <a:lstStyle/>
          <a:p>
            <a:r>
              <a:rPr lang="en-US" b="1" dirty="0"/>
              <a:t>Epidemiology, Simulation, eScience</a:t>
            </a:r>
          </a:p>
          <a:p>
            <a:r>
              <a:rPr lang="en-US" sz="2400" dirty="0"/>
              <a:t>Jonathan Paul </a:t>
            </a:r>
            <a:r>
              <a:rPr lang="en-US" sz="2400" dirty="0" err="1"/>
              <a:t>Leidig</a:t>
            </a:r>
            <a:r>
              <a:rPr lang="en-US" sz="2400" dirty="0"/>
              <a:t>, "Epidemiology Experimentation and Simulation Management through Scientific Digital Libraries" Sep. 2012, Ph.D. dissertation, http://</a:t>
            </a:r>
            <a:r>
              <a:rPr lang="en-US" sz="2400" dirty="0" err="1"/>
              <a:t>hdl.handle.net</a:t>
            </a:r>
            <a:r>
              <a:rPr lang="en-US" sz="2400" dirty="0"/>
              <a:t>/10919/28759 </a:t>
            </a:r>
          </a:p>
          <a:p>
            <a:pPr lvl="1"/>
            <a:r>
              <a:rPr lang="en-US" sz="2000" dirty="0"/>
              <a:t>Supporting studies of spread of influenza</a:t>
            </a:r>
          </a:p>
          <a:p>
            <a:pPr lvl="1"/>
            <a:r>
              <a:rPr lang="en-US" sz="2000" dirty="0"/>
              <a:t>What interventions will reduce suffering?</a:t>
            </a:r>
          </a:p>
          <a:p>
            <a:r>
              <a:rPr lang="en-US" sz="2400" dirty="0" err="1"/>
              <a:t>S.M.Shamimul</a:t>
            </a:r>
            <a:r>
              <a:rPr lang="en-US" sz="2400" dirty="0"/>
              <a:t> Hasan, "A Semantic Web-Based Digital Library Infrastructure to Facilitate Computational Epidemiology", Sep. 2017, Ph.D. dissertation</a:t>
            </a:r>
          </a:p>
          <a:p>
            <a:pPr lvl="1"/>
            <a:r>
              <a:rPr lang="en-US" sz="2000" dirty="0"/>
              <a:t>Designing, Developing, and Sharing Datasets for Ebola, Zika</a:t>
            </a:r>
          </a:p>
          <a:p>
            <a:pPr lvl="1"/>
            <a:r>
              <a:rPr lang="en-US" sz="2000" dirty="0"/>
              <a:t>Performance studies comparing relational databases with graph databases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10D9-A32B-754E-ADF3-F2E87228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95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7BB4-3FE6-0D46-84CB-5A49F2FC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88" y="33670"/>
            <a:ext cx="8229600" cy="1143000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528FC-366D-8142-93AD-E4891036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sz="2400" dirty="0" err="1"/>
              <a:t>Vikram</a:t>
            </a:r>
            <a:r>
              <a:rPr lang="en-US" sz="2400" dirty="0"/>
              <a:t> Raj Vidya </a:t>
            </a:r>
            <a:r>
              <a:rPr lang="en-US" sz="2400" dirty="0" err="1"/>
              <a:t>Sagar</a:t>
            </a:r>
            <a:r>
              <a:rPr lang="en-US" sz="2400" dirty="0"/>
              <a:t>, "A Digital Library Success Model for Computer Science Student Use of a Meta-Search System", Aug. 2006, MS thesis, </a:t>
            </a:r>
            <a:r>
              <a:rPr lang="en-US" sz="2400" dirty="0">
                <a:hlinkClick r:id="rId2"/>
              </a:rPr>
              <a:t>http://hdl.handle.net/10919/30995</a:t>
            </a:r>
            <a:endParaRPr lang="en-US" sz="2400" dirty="0"/>
          </a:p>
          <a:p>
            <a:r>
              <a:rPr lang="en-US" sz="2400" dirty="0"/>
              <a:t>Uma Murthy, "Digital Libraries with Superimposed Information: Supporting Scholarly Tasks that Involve Fine Grain Information", April 2011, PhD dissertation, </a:t>
            </a:r>
            <a:r>
              <a:rPr lang="en-US" sz="2400" dirty="0">
                <a:hlinkClick r:id="rId3"/>
              </a:rPr>
              <a:t>http://hdl.handle.net/10919/26866</a:t>
            </a:r>
            <a:endParaRPr lang="en-US" sz="2400" dirty="0"/>
          </a:p>
          <a:p>
            <a:r>
              <a:rPr lang="en-US" sz="2400" dirty="0"/>
              <a:t>Monika Akbar, "Integrating Community with Collections in Educational Digital Libraries", Jan. 2014, Ph.D. dissertation, </a:t>
            </a:r>
            <a:r>
              <a:rPr lang="en-US" sz="2400" dirty="0">
                <a:hlinkClick r:id="rId4"/>
              </a:rPr>
              <a:t>http://hdl.handle.net/10919/25139</a:t>
            </a:r>
            <a:endParaRPr lang="en-US" sz="2400" dirty="0"/>
          </a:p>
          <a:p>
            <a:r>
              <a:rPr lang="en-US" sz="2400" dirty="0" err="1"/>
              <a:t>Yinlin</a:t>
            </a:r>
            <a:r>
              <a:rPr lang="en-US" sz="2400" dirty="0"/>
              <a:t> Chen, "A High-quality Digital Library Supporting Computing Education: The Ensemble Approach", Aug. 2017, Ph.D. dissertation, </a:t>
            </a:r>
            <a:r>
              <a:rPr lang="en-US" sz="2400" dirty="0">
                <a:hlinkClick r:id="rId5"/>
              </a:rPr>
              <a:t>http://hdl.handle.net/10919/78750</a:t>
            </a:r>
            <a:r>
              <a:rPr lang="en-US" sz="24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0A51C-CE33-7541-AA0D-607A0609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1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08BE0-6453-B347-9EF4-8BE413A1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67BB3-2631-6443-8DC2-9BC708DF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6" y="0"/>
            <a:ext cx="8060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44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FFF7-3A6B-9F45-9787-90DB16F9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Shootings, Crises, Events, Trends, Disruptions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2492-9868-FF48-974A-79BD6F2D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121275"/>
          </a:xfrm>
        </p:spPr>
        <p:txBody>
          <a:bodyPr/>
          <a:lstStyle/>
          <a:p>
            <a:r>
              <a:rPr lang="en-US" sz="1800" dirty="0" err="1"/>
              <a:t>Seungwon</a:t>
            </a:r>
            <a:r>
              <a:rPr lang="en-US" sz="1800" dirty="0"/>
              <a:t> Yang, "Automatic Identification of Topic Tags from Texts Based on Expansion-Extraction Approach", Jan. 2014, Ph.D. dissertation, </a:t>
            </a:r>
            <a:r>
              <a:rPr lang="en-US" sz="1800" dirty="0">
                <a:hlinkClick r:id="rId2"/>
              </a:rPr>
              <a:t>http://hdl.handle.net/10919/25111</a:t>
            </a:r>
            <a:endParaRPr lang="en-US" sz="1800" dirty="0"/>
          </a:p>
          <a:p>
            <a:r>
              <a:rPr lang="en-US" sz="1800" dirty="0"/>
              <a:t>Kiran </a:t>
            </a:r>
            <a:r>
              <a:rPr lang="en-US" sz="1800" dirty="0" err="1"/>
              <a:t>Chitturi</a:t>
            </a:r>
            <a:r>
              <a:rPr lang="en-US" sz="1800" dirty="0"/>
              <a:t>, "Building </a:t>
            </a:r>
            <a:r>
              <a:rPr lang="en-US" sz="1800" dirty="0" err="1"/>
              <a:t>CTRnet</a:t>
            </a:r>
            <a:r>
              <a:rPr lang="en-US" sz="1800" dirty="0"/>
              <a:t> Digital Library Services using Archive-It and LucidWorks Big Data Software", March 2014, MS thesis, </a:t>
            </a:r>
            <a:r>
              <a:rPr lang="en-US" sz="1800" dirty="0">
                <a:hlinkClick r:id="rId3"/>
              </a:rPr>
              <a:t>http://hdl.handle.net/10919/46865</a:t>
            </a:r>
            <a:r>
              <a:rPr lang="en-US" sz="1800" dirty="0"/>
              <a:t>   </a:t>
            </a:r>
          </a:p>
          <a:p>
            <a:r>
              <a:rPr lang="en-US" sz="1800" dirty="0"/>
              <a:t>Mohamed Magdy Gharib Farag, "Intelligent Event Focused Crawling", Ph.D. dissertation, Sep. 2016, </a:t>
            </a:r>
            <a:r>
              <a:rPr lang="en-US" sz="1800" dirty="0">
                <a:hlinkClick r:id="rId4"/>
              </a:rPr>
              <a:t>http://hdl.handle.net/10919/73035</a:t>
            </a:r>
            <a:endParaRPr lang="en-US" sz="1800" dirty="0"/>
          </a:p>
          <a:p>
            <a:r>
              <a:rPr lang="en-US" sz="1800" dirty="0"/>
              <a:t>Andrej </a:t>
            </a:r>
            <a:r>
              <a:rPr lang="en-US" sz="1800" dirty="0" err="1"/>
              <a:t>Galad</a:t>
            </a:r>
            <a:r>
              <a:rPr lang="en-US" sz="1800" dirty="0"/>
              <a:t>, "</a:t>
            </a:r>
            <a:r>
              <a:rPr lang="en-US" sz="1800" dirty="0" err="1"/>
              <a:t>ArchiveSpark</a:t>
            </a:r>
            <a:r>
              <a:rPr lang="en-US" sz="1800" dirty="0"/>
              <a:t> - MS Independent Study Final Submission", Dec. 2016, MS independent study report, </a:t>
            </a:r>
            <a:r>
              <a:rPr lang="en-US" sz="1800" dirty="0">
                <a:hlinkClick r:id="rId5"/>
              </a:rPr>
              <a:t>http://hdl.handle.net/10919/77457</a:t>
            </a:r>
            <a:r>
              <a:rPr lang="en-US" sz="1800" dirty="0"/>
              <a:t>  </a:t>
            </a:r>
          </a:p>
          <a:p>
            <a:r>
              <a:rPr lang="en-US" sz="1800" dirty="0" err="1"/>
              <a:t>Sunshin</a:t>
            </a:r>
            <a:r>
              <a:rPr lang="en-US" sz="1800" dirty="0"/>
              <a:t> Lee, "Geo-Locating Tweets with Latent Location Information", Feb. 2017, Ph.D. dissertation, </a:t>
            </a:r>
            <a:r>
              <a:rPr lang="en-US" sz="1800" dirty="0">
                <a:hlinkClick r:id="rId6"/>
              </a:rPr>
              <a:t>http://hdl.handle.net/10919/75022</a:t>
            </a:r>
            <a:r>
              <a:rPr lang="en-US" sz="1800" dirty="0"/>
              <a:t>  </a:t>
            </a:r>
          </a:p>
          <a:p>
            <a:r>
              <a:rPr lang="en-US" sz="1800" dirty="0"/>
              <a:t>Matthew Bock, "A Framework for Hadoop Based Digital Libraries of Tweets", May 2017, MS thesis, </a:t>
            </a:r>
            <a:r>
              <a:rPr lang="en-US" sz="1800" dirty="0">
                <a:hlinkClick r:id="rId7"/>
              </a:rPr>
              <a:t>http://hdl.handle.net/10919/78351</a:t>
            </a:r>
            <a:r>
              <a:rPr lang="en-US" sz="1800" dirty="0"/>
              <a:t>  </a:t>
            </a:r>
          </a:p>
          <a:p>
            <a:r>
              <a:rPr lang="en-US" sz="1800" dirty="0"/>
              <a:t>Saurabh Chakravarty, "A Large Collection Learning Optimizer Framework", June 2017, MS thesis, </a:t>
            </a:r>
            <a:r>
              <a:rPr lang="en-US" sz="1800" dirty="0">
                <a:hlinkClick r:id="rId8"/>
              </a:rPr>
              <a:t>http://hdl.handle.net/10919/78302</a:t>
            </a:r>
            <a:r>
              <a:rPr lang="en-US" sz="18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9FEE3-1238-A042-92C0-30C255FA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2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62120-9E69-4218-A816-37F43E80C9D5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7411" name="Picture 6" descr="timel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953000"/>
            <a:ext cx="7848600" cy="1757362"/>
          </a:xfrm>
        </p:spPr>
      </p:pic>
      <p:sp>
        <p:nvSpPr>
          <p:cNvPr id="1741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001000" cy="35052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ea typeface="ＭＳ Ｐゴシック" pitchFamily="34" charset="-128"/>
              </a:rPr>
              <a:t>Human tragedies that result from man-made and natural events affect humans and communities significantly.</a:t>
            </a:r>
          </a:p>
          <a:p>
            <a:pPr eaLnBrk="1" hangingPunct="1">
              <a:spcBef>
                <a:spcPct val="50000"/>
              </a:spcBef>
            </a:pPr>
            <a:endParaRPr lang="en-US" sz="1000" dirty="0">
              <a:ea typeface="ＭＳ Ｐゴシック" pitchFamily="34" charset="-128"/>
            </a:endParaRPr>
          </a:p>
          <a:p>
            <a:pPr eaLnBrk="1" hangingPunct="1"/>
            <a:r>
              <a:rPr lang="en-US" sz="2800" dirty="0">
                <a:ea typeface="ＭＳ Ｐゴシック" pitchFamily="34" charset="-128"/>
              </a:rPr>
              <a:t>During and after a tragic event, there are a series of needs that have to be addressed.</a:t>
            </a:r>
          </a:p>
          <a:p>
            <a:pPr lvl="1" eaLnBrk="1" hangingPunct="1"/>
            <a:r>
              <a:rPr lang="en-US" sz="2400" dirty="0">
                <a:ea typeface="ＭＳ Ｐゴシック" pitchFamily="34" charset="-128"/>
              </a:rPr>
              <a:t>Compounded by communication failures and a confusing plethora of data and information</a:t>
            </a:r>
          </a:p>
        </p:txBody>
      </p:sp>
      <p:sp>
        <p:nvSpPr>
          <p:cNvPr id="4101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Crisis, Tragedy, and Recovery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b="1" dirty="0"/>
              <a:t>Acknowledgements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sz="2000" dirty="0"/>
              <a:t>Mentors (</a:t>
            </a:r>
            <a:r>
              <a:rPr lang="en-US" sz="2000" dirty="0" err="1"/>
              <a:t>Licklider</a:t>
            </a:r>
            <a:r>
              <a:rPr lang="en-US" sz="2000" dirty="0"/>
              <a:t>, Kessler, Salton)</a:t>
            </a:r>
            <a:endParaRPr lang="en-US" sz="1200" dirty="0"/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Virginia Tech, CS, Digital Library Research Laboratory (DLRL)</a:t>
            </a:r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NSF and other sponsors</a:t>
            </a:r>
            <a:endParaRPr lang="en-US" sz="1200" dirty="0"/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Students, colleagues, co-investigators (selected):</a:t>
            </a:r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Monika Akbar, </a:t>
            </a:r>
            <a:r>
              <a:rPr lang="en-US" sz="2000" dirty="0" err="1"/>
              <a:t>Hamed</a:t>
            </a:r>
            <a:r>
              <a:rPr lang="en-US" sz="2000" dirty="0"/>
              <a:t> </a:t>
            </a:r>
            <a:r>
              <a:rPr lang="en-US" sz="2000" dirty="0" err="1"/>
              <a:t>Alhoori</a:t>
            </a:r>
            <a:r>
              <a:rPr lang="en-US" sz="2000" dirty="0"/>
              <a:t>, Pranav Angara, Jefferson Bailey, Abigail Bartolome, Warren Bickel, Matthew Bock, Lillian (Boots) Cassel, Prashant Chandrasekar, Saurabh Chakravarty, Prashant Chandrasekar, </a:t>
            </a:r>
            <a:r>
              <a:rPr lang="en-US" sz="2000" dirty="0" err="1"/>
              <a:t>Yinlin</a:t>
            </a:r>
            <a:r>
              <a:rPr lang="en-US" sz="2000" dirty="0"/>
              <a:t> Chen, Kiran </a:t>
            </a:r>
            <a:r>
              <a:rPr lang="en-US" sz="2000" dirty="0" err="1"/>
              <a:t>Chitturi</a:t>
            </a:r>
            <a:r>
              <a:rPr lang="en-US" sz="2000" dirty="0"/>
              <a:t>,  Lois Delcambre, </a:t>
            </a:r>
            <a:r>
              <a:rPr lang="en-US" sz="2000" dirty="0" err="1"/>
              <a:t>Noha</a:t>
            </a:r>
            <a:r>
              <a:rPr lang="en-US" sz="2000" dirty="0"/>
              <a:t> </a:t>
            </a:r>
            <a:r>
              <a:rPr lang="en-US" sz="2000" dirty="0" err="1"/>
              <a:t>ElSherbiny</a:t>
            </a:r>
            <a:r>
              <a:rPr lang="en-US" sz="2000" dirty="0"/>
              <a:t>, Alexandre Falcao, </a:t>
            </a:r>
            <a:r>
              <a:rPr lang="en-US" sz="2000" dirty="0" err="1"/>
              <a:t>Weiguo</a:t>
            </a:r>
            <a:r>
              <a:rPr lang="en-US" sz="2000" dirty="0"/>
              <a:t> Fan, Eric </a:t>
            </a:r>
            <a:r>
              <a:rPr lang="en-US" sz="2000" dirty="0" err="1"/>
              <a:t>Fouh</a:t>
            </a:r>
            <a:r>
              <a:rPr lang="en-US" sz="2000" dirty="0"/>
              <a:t>, Chris Franck, Rick </a:t>
            </a:r>
            <a:r>
              <a:rPr lang="en-US" sz="2000" dirty="0" err="1"/>
              <a:t>Furuta</a:t>
            </a:r>
            <a:r>
              <a:rPr lang="en-US" sz="2000" dirty="0"/>
              <a:t>, Lee Giles, Marcos André Gonçalves, Doug Gorton, Islam </a:t>
            </a:r>
            <a:r>
              <a:rPr lang="en-US" sz="2000" dirty="0" err="1"/>
              <a:t>Harb</a:t>
            </a:r>
            <a:r>
              <a:rPr lang="en-US" sz="2000" dirty="0"/>
              <a:t>, Bill Ingram, Tarek </a:t>
            </a:r>
            <a:r>
              <a:rPr lang="en-US" sz="2000" dirty="0" err="1"/>
              <a:t>Kanan</a:t>
            </a:r>
            <a:r>
              <a:rPr lang="en-US" sz="2000" dirty="0"/>
              <a:t>, Andrea Kavanaugh, Martin Klein, Abhinav Kumar, Nadia </a:t>
            </a:r>
            <a:r>
              <a:rPr lang="en-US" sz="2000" dirty="0" err="1"/>
              <a:t>Kozievitch</a:t>
            </a:r>
            <a:r>
              <a:rPr lang="en-US" sz="2000" dirty="0"/>
              <a:t>, Spencer Lee, </a:t>
            </a:r>
            <a:r>
              <a:rPr lang="en-US" sz="2000" dirty="0" err="1"/>
              <a:t>Sunshin</a:t>
            </a:r>
            <a:r>
              <a:rPr lang="en-US" sz="2000" dirty="0"/>
              <a:t> Lee, Jonathan </a:t>
            </a:r>
            <a:r>
              <a:rPr lang="en-US" sz="2000" dirty="0" err="1"/>
              <a:t>Leidig</a:t>
            </a:r>
            <a:r>
              <a:rPr lang="en-US" sz="2000" dirty="0"/>
              <a:t>, Lin </a:t>
            </a:r>
            <a:r>
              <a:rPr lang="en-US" sz="2000" dirty="0" err="1"/>
              <a:t>Tzy</a:t>
            </a:r>
            <a:r>
              <a:rPr lang="en-US" sz="2000" dirty="0"/>
              <a:t> Li, </a:t>
            </a:r>
            <a:r>
              <a:rPr lang="en-US" sz="2000" dirty="0" err="1"/>
              <a:t>Liuqing</a:t>
            </a:r>
            <a:r>
              <a:rPr lang="en-US" sz="2000" dirty="0"/>
              <a:t> Li, Yi Ma, </a:t>
            </a:r>
            <a:r>
              <a:rPr lang="en-US" sz="2000" dirty="0" err="1"/>
              <a:t>Yufeng</a:t>
            </a:r>
            <a:r>
              <a:rPr lang="en-US" sz="2000" dirty="0"/>
              <a:t> Ma, Mohamed Magdy, Uma Murthy, Pranav </a:t>
            </a:r>
            <a:r>
              <a:rPr lang="en-US" sz="2000" dirty="0" err="1"/>
              <a:t>Nakate</a:t>
            </a:r>
            <a:r>
              <a:rPr lang="en-US" sz="2000" dirty="0"/>
              <a:t>, </a:t>
            </a:r>
            <a:r>
              <a:rPr lang="en-US" sz="2000" dirty="0" err="1"/>
              <a:t>Sanghee</a:t>
            </a:r>
            <a:r>
              <a:rPr lang="en-US" sz="2000" dirty="0"/>
              <a:t> Oh, Sung </a:t>
            </a:r>
            <a:r>
              <a:rPr lang="en-US" sz="2000" dirty="0" err="1"/>
              <a:t>Hee</a:t>
            </a:r>
            <a:r>
              <a:rPr lang="en-US" sz="2000" dirty="0"/>
              <a:t> Park, </a:t>
            </a:r>
            <a:r>
              <a:rPr lang="en-US" sz="2000" dirty="0" err="1"/>
              <a:t>Denilson</a:t>
            </a:r>
            <a:r>
              <a:rPr lang="en-US" sz="2000" dirty="0"/>
              <a:t> Pereira, Jeffrey Pomerantz, </a:t>
            </a:r>
            <a:r>
              <a:rPr lang="en-US" sz="2000" dirty="0" err="1"/>
              <a:t>Sagnik</a:t>
            </a:r>
            <a:r>
              <a:rPr lang="en-US" sz="2000" dirty="0"/>
              <a:t> Ray Choudhury, Chandan Reddy, Rao Shen, Clifford Shaffer, Steve Sheetz, Don Shoemaker, Venkat Srinivasan, Ricardo Torres, Saket </a:t>
            </a:r>
            <a:r>
              <a:rPr lang="en-US" sz="2000" dirty="0" err="1"/>
              <a:t>Vishwasrao</a:t>
            </a:r>
            <a:r>
              <a:rPr lang="en-US" sz="2000" dirty="0"/>
              <a:t>, Barbara </a:t>
            </a:r>
            <a:r>
              <a:rPr lang="en-US" sz="2000" dirty="0" err="1"/>
              <a:t>Wildemuth</a:t>
            </a:r>
            <a:r>
              <a:rPr lang="en-US" sz="2000" dirty="0"/>
              <a:t>, Jian Wu, </a:t>
            </a:r>
            <a:r>
              <a:rPr lang="en-US" sz="2000" dirty="0" err="1"/>
              <a:t>Zhiwu</a:t>
            </a:r>
            <a:r>
              <a:rPr lang="en-US" sz="2000" dirty="0"/>
              <a:t> </a:t>
            </a:r>
            <a:r>
              <a:rPr lang="en-US" sz="2000" dirty="0" err="1"/>
              <a:t>Xie</a:t>
            </a:r>
            <a:r>
              <a:rPr lang="en-US" sz="2000" dirty="0"/>
              <a:t>, </a:t>
            </a:r>
            <a:r>
              <a:rPr lang="en-US" sz="2000" dirty="0" err="1"/>
              <a:t>Seungwon</a:t>
            </a:r>
            <a:r>
              <a:rPr lang="en-US" sz="2000" dirty="0"/>
              <a:t> Yang, </a:t>
            </a:r>
            <a:r>
              <a:rPr lang="en-US" sz="2000" dirty="0" err="1"/>
              <a:t>Xiaoyan</a:t>
            </a:r>
            <a:r>
              <a:rPr lang="en-US" sz="2000" dirty="0"/>
              <a:t> Yu, Xuan Zhang, ...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3DDA1F-0413-4131-80F3-0C5256F7415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34AF98-598C-4AB4-B378-6FCE9330AB6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pPr eaLnBrk="1" hangingPunct="1"/>
            <a:r>
              <a:rPr lang="en-US"/>
              <a:t>CTR stakeholders</a:t>
            </a:r>
          </a:p>
        </p:txBody>
      </p:sp>
      <p:pic>
        <p:nvPicPr>
          <p:cNvPr id="16388" name="Picture 5" descr="user info exchan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762000"/>
            <a:ext cx="8128000" cy="6096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066800"/>
          </a:xfrm>
        </p:spPr>
        <p:txBody>
          <a:bodyPr/>
          <a:lstStyle/>
          <a:p>
            <a:r>
              <a:rPr lang="en-US" dirty="0"/>
              <a:t>Hypothesis of school shooting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2227" y="2424112"/>
            <a:ext cx="941388" cy="3190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Immigration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4286252" y="2424112"/>
            <a:ext cx="800100" cy="301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Isolation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245102" y="2424112"/>
            <a:ext cx="1419225" cy="284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Psychological Impact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8137527" y="2424112"/>
            <a:ext cx="904875" cy="292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Out come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6800852" y="2424112"/>
            <a:ext cx="1203325" cy="2873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School Impact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1182690" y="2424112"/>
            <a:ext cx="1419225" cy="284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Socially Different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2747965" y="2424112"/>
            <a:ext cx="1371600" cy="342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Victim of Bullying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5994402" y="4953000"/>
            <a:ext cx="798512" cy="301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Male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7975602" y="4953000"/>
            <a:ext cx="798512" cy="301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Female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031" idx="3"/>
            <a:endCxn id="1032" idx="1"/>
          </p:cNvCxnSpPr>
          <p:nvPr/>
        </p:nvCxnSpPr>
        <p:spPr>
          <a:xfrm>
            <a:off x="2601915" y="2566193"/>
            <a:ext cx="146050" cy="29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26" idx="3"/>
            <a:endCxn id="1031" idx="1"/>
          </p:cNvCxnSpPr>
          <p:nvPr/>
        </p:nvCxnSpPr>
        <p:spPr>
          <a:xfrm flipV="1">
            <a:off x="963615" y="2566193"/>
            <a:ext cx="219075" cy="17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32" idx="3"/>
            <a:endCxn id="1027" idx="1"/>
          </p:cNvCxnSpPr>
          <p:nvPr/>
        </p:nvCxnSpPr>
        <p:spPr>
          <a:xfrm flipV="1">
            <a:off x="4119565" y="2574925"/>
            <a:ext cx="166687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27" idx="3"/>
            <a:endCxn id="1028" idx="1"/>
          </p:cNvCxnSpPr>
          <p:nvPr/>
        </p:nvCxnSpPr>
        <p:spPr>
          <a:xfrm flipV="1">
            <a:off x="5086352" y="2566193"/>
            <a:ext cx="158750" cy="8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28" idx="3"/>
            <a:endCxn id="1030" idx="1"/>
          </p:cNvCxnSpPr>
          <p:nvPr/>
        </p:nvCxnSpPr>
        <p:spPr>
          <a:xfrm>
            <a:off x="6664327" y="2566193"/>
            <a:ext cx="1365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30" idx="3"/>
            <a:endCxn id="1029" idx="1"/>
          </p:cNvCxnSpPr>
          <p:nvPr/>
        </p:nvCxnSpPr>
        <p:spPr>
          <a:xfrm>
            <a:off x="8004177" y="2567781"/>
            <a:ext cx="133350" cy="2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29" idx="2"/>
            <a:endCxn id="1034" idx="0"/>
          </p:cNvCxnSpPr>
          <p:nvPr/>
        </p:nvCxnSpPr>
        <p:spPr>
          <a:xfrm rot="5400000">
            <a:off x="7364018" y="3727053"/>
            <a:ext cx="2236788" cy="215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31"/>
          <p:cNvCxnSpPr>
            <a:endCxn id="1033" idx="0"/>
          </p:cNvCxnSpPr>
          <p:nvPr/>
        </p:nvCxnSpPr>
        <p:spPr>
          <a:xfrm flipH="1">
            <a:off x="6393658" y="4488180"/>
            <a:ext cx="1923256" cy="464820"/>
          </a:xfrm>
          <a:prstGeom prst="bentConnector4">
            <a:avLst>
              <a:gd name="adj1" fmla="val 660"/>
              <a:gd name="adj2" fmla="val -349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0802" y="2819400"/>
            <a:ext cx="10128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Migration Geographical movement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Relocation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165602" y="2819400"/>
            <a:ext cx="903287" cy="1173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  <a:endParaRPr kumimoji="0" lang="en-US" altLang="zh-CN" sz="11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Rejection Seclusion</a:t>
            </a:r>
            <a:endParaRPr kumimoji="0" lang="en-US" altLang="zh-CN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5194302" y="2819400"/>
            <a:ext cx="12779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Depression Frustration     Anxiety</a:t>
            </a: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                       </a:t>
            </a: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Anger      Aggression           Stress          Loneliness          Low Self-esteem</a:t>
            </a:r>
            <a:endParaRPr kumimoji="0" lang="en-US" altLang="zh-CN" sz="11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5649914" y="5410200"/>
            <a:ext cx="1169987" cy="171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Delinquency Violence   Fighting Masculinity Assault       School Shooting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7604127" y="5311775"/>
            <a:ext cx="1169987" cy="16224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Suicide</a:t>
            </a: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Ideation</a:t>
            </a: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 Suicide </a:t>
            </a: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Attempt</a:t>
            </a:r>
            <a:r>
              <a:rPr kumimoji="0" lang="fr-FR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 Suicide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6565902" y="2819401"/>
            <a:ext cx="1600200" cy="1371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  <a:endParaRPr kumimoji="0" lang="en-US" altLang="zh-CN" sz="11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Truancy                       Poor Academic Performance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Low Grades             School Drop-out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1193802" y="2819400"/>
            <a:ext cx="1143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Social Outsider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Social Stranger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2679702" y="2878137"/>
            <a:ext cx="12414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Keywords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Arial" pitchFamily="34" charset="0"/>
              </a:rPr>
              <a:t>Homophobia    Gay Taunts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5029200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  Any relations between </a:t>
            </a:r>
          </a:p>
          <a:p>
            <a:r>
              <a:rPr lang="en-US" dirty="0"/>
              <a:t>Violence and Migration?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IDEAL, GETAR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067800" cy="4525963"/>
          </a:xfrm>
        </p:spPr>
        <p:txBody>
          <a:bodyPr/>
          <a:lstStyle/>
          <a:p>
            <a:r>
              <a:rPr lang="en-US" dirty="0"/>
              <a:t>www.eventsarchive.org</a:t>
            </a:r>
          </a:p>
          <a:p>
            <a:r>
              <a:rPr lang="en-US" dirty="0"/>
              <a:t>Broaden to events, including community / government types</a:t>
            </a:r>
          </a:p>
          <a:p>
            <a:r>
              <a:rPr lang="en-US" dirty="0"/>
              <a:t>Now using 20 data node Hadoop cluster plus central server, auxiliary servers</a:t>
            </a:r>
          </a:p>
          <a:p>
            <a:r>
              <a:rPr lang="en-US" dirty="0"/>
              <a:t>Supporting (under)graduate (research) courses</a:t>
            </a:r>
          </a:p>
          <a:p>
            <a:r>
              <a:rPr lang="en-US" dirty="0"/>
              <a:t>Fall 2014 Computational Linguistics course generated various types of summaries; F2018 Big Data Text Summarization as sequel</a:t>
            </a:r>
          </a:p>
          <a:p>
            <a:r>
              <a:rPr lang="en-US" dirty="0"/>
              <a:t>Also connected w. IR, Multimedia, DL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75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813B4-C5C8-42A2-8CD1-1F37B06AA2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6200" y="76200"/>
          <a:ext cx="5257800" cy="672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6045200" imgH="7734300" progId="Word.Document.12">
                  <p:embed/>
                </p:oleObj>
              </mc:Choice>
              <mc:Fallback>
                <p:oleObj name="Document" r:id="rId3" imgW="6045200" imgH="7734300" progId="Word.Documen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76200"/>
                        <a:ext cx="5257800" cy="6726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409148" y="1371600"/>
            <a:ext cx="3855543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GETAR:</a:t>
            </a:r>
          </a:p>
          <a:p>
            <a:pPr algn="ctr"/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Areas,</a:t>
            </a:r>
          </a:p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Investigators,</a:t>
            </a:r>
          </a:p>
          <a:p>
            <a:pPr algn="ctr"/>
            <a:r>
              <a:rPr lang="en-US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Courses</a:t>
            </a:r>
          </a:p>
        </p:txBody>
      </p:sp>
    </p:spTree>
    <p:extLst>
      <p:ext uri="{BB962C8B-B14F-4D97-AF65-F5344CB8AC3E}">
        <p14:creationId xmlns:p14="http://schemas.microsoft.com/office/powerpoint/2010/main" val="3704737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457200" y="1177925"/>
            <a:ext cx="1427163" cy="839788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35000" y="1270000"/>
            <a:ext cx="16049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LoC Category</a:t>
            </a:r>
            <a:endParaRPr lang="en-US" dirty="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Tree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635000" y="4816475"/>
            <a:ext cx="1160463" cy="1212850"/>
          </a:xfrm>
          <a:prstGeom prst="can">
            <a:avLst>
              <a:gd name="adj" fmla="val 29506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35000" y="5189538"/>
            <a:ext cx="13382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Document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Sets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57200" y="3136900"/>
            <a:ext cx="1427163" cy="5603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35000" y="3230563"/>
            <a:ext cx="98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Google</a:t>
            </a: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3221038" y="3136900"/>
            <a:ext cx="1427162" cy="65405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221038" y="3230563"/>
            <a:ext cx="1516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Naïve Bayes etc. Classifiers</a:t>
            </a:r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>
            <a:off x="3400425" y="4816475"/>
            <a:ext cx="979488" cy="1212850"/>
          </a:xfrm>
          <a:prstGeom prst="can">
            <a:avLst>
              <a:gd name="adj" fmla="val 2958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505199" y="5189538"/>
            <a:ext cx="963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Training Sets (+ from OCLC)</a:t>
            </a: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6164263" y="4722813"/>
            <a:ext cx="1871662" cy="121443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6253163" y="5003800"/>
            <a:ext cx="160496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    Web    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  Interface</a:t>
            </a:r>
          </a:p>
        </p:txBody>
      </p:sp>
      <p:sp>
        <p:nvSpPr>
          <p:cNvPr id="59406" name="AutoShape 14"/>
          <p:cNvSpPr>
            <a:spLocks noChangeArrowheads="1"/>
          </p:cNvSpPr>
          <p:nvPr/>
        </p:nvSpPr>
        <p:spPr bwMode="auto">
          <a:xfrm>
            <a:off x="3400425" y="990600"/>
            <a:ext cx="1336675" cy="1119188"/>
          </a:xfrm>
          <a:prstGeom prst="flowChartMultidocumen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6342063" y="2484438"/>
            <a:ext cx="1604962" cy="1212850"/>
          </a:xfrm>
          <a:prstGeom prst="flowChartMultidocumen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3400425" y="1270000"/>
            <a:ext cx="12477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 Collection</a:t>
            </a:r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>
            <a:off x="1081088" y="2297113"/>
            <a:ext cx="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1081088" y="3883025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3935413" y="2297113"/>
            <a:ext cx="0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V="1">
            <a:off x="3935413" y="3976688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2062163" y="5376863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4826000" y="3324225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6877050" y="3883025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6342063" y="2763838"/>
            <a:ext cx="14271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Categorized  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     ETDs</a:t>
            </a:r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1081088" y="2203450"/>
            <a:ext cx="18732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Category label for each node used as query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1081088" y="3883025"/>
            <a:ext cx="18732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Top 50 webpages (for each node in the tree)</a:t>
            </a: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1751014" y="5487987"/>
            <a:ext cx="1871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Verdana" pitchFamily="34" charset="0"/>
              </a:rPr>
              <a:t>Cleanup </a:t>
            </a:r>
          </a:p>
          <a:p>
            <a:r>
              <a:rPr lang="en-US" sz="1200" dirty="0">
                <a:latin typeface="Verdana" pitchFamily="34" charset="0"/>
              </a:rPr>
              <a:t>(stemming, </a:t>
            </a:r>
          </a:p>
          <a:p>
            <a:r>
              <a:rPr lang="en-US" sz="1200" dirty="0" err="1">
                <a:latin typeface="Verdana" pitchFamily="34" charset="0"/>
              </a:rPr>
              <a:t>stopword</a:t>
            </a:r>
            <a:r>
              <a:rPr lang="en-US" sz="1200" dirty="0">
                <a:latin typeface="Verdana" pitchFamily="34" charset="0"/>
              </a:rPr>
              <a:t> removal, </a:t>
            </a:r>
          </a:p>
          <a:p>
            <a:r>
              <a:rPr lang="en-US" sz="1200" dirty="0">
                <a:latin typeface="Verdana" pitchFamily="34" charset="0"/>
              </a:rPr>
              <a:t>etc.)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4737100" y="3416300"/>
            <a:ext cx="18732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Level-wise categorization</a:t>
            </a: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3935413" y="2203450"/>
            <a:ext cx="187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 metadata used for categorization</a:t>
            </a: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6965950" y="4070350"/>
            <a:ext cx="1160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Browsing</a:t>
            </a: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3886200" y="4191000"/>
            <a:ext cx="1069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Training</a:t>
            </a:r>
          </a:p>
        </p:txBody>
      </p:sp>
      <p:sp>
        <p:nvSpPr>
          <p:cNvPr id="59424" name="Line 32"/>
          <p:cNvSpPr>
            <a:spLocks noChangeShapeType="1"/>
          </p:cNvSpPr>
          <p:nvPr/>
        </p:nvSpPr>
        <p:spPr bwMode="auto">
          <a:xfrm>
            <a:off x="5094288" y="1363663"/>
            <a:ext cx="17827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25" name="Line 33"/>
          <p:cNvSpPr>
            <a:spLocks noChangeShapeType="1"/>
          </p:cNvSpPr>
          <p:nvPr/>
        </p:nvSpPr>
        <p:spPr bwMode="auto">
          <a:xfrm>
            <a:off x="6877050" y="1363663"/>
            <a:ext cx="0" cy="8397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6965950" y="990600"/>
            <a:ext cx="18732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ETDs categorized into a node of the category tree (after classification)</a:t>
            </a:r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0" y="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ETD Classification:</a:t>
            </a:r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5105400" y="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Algorithm Pipeline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1038" y="6278860"/>
            <a:ext cx="5749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Morgan Claypool DL Book 3 Ch.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4D945B-5037-CB46-B79A-018F0E0FBE40}"/>
              </a:ext>
            </a:extLst>
          </p:cNvPr>
          <p:cNvSpPr txBox="1"/>
          <p:nvPr/>
        </p:nvSpPr>
        <p:spPr>
          <a:xfrm>
            <a:off x="146452" y="6317141"/>
            <a:ext cx="280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Venkat Srinivasan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7D-7F4D-5041-BFA9-FECB021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ETD Text Mining: </a:t>
            </a:r>
            <a:r>
              <a:rPr lang="en-US" sz="1800" dirty="0"/>
              <a:t>Bill Ingram, </a:t>
            </a:r>
            <a:r>
              <a:rPr lang="en-US" sz="1800" dirty="0" err="1"/>
              <a:t>Xinyue</a:t>
            </a:r>
            <a:r>
              <a:rPr lang="en-US" sz="1800" dirty="0"/>
              <a:t> Wang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71988-72C0-9246-8853-013DA1F9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53" y="990600"/>
            <a:ext cx="8382000" cy="4525963"/>
          </a:xfrm>
        </p:spPr>
        <p:txBody>
          <a:bodyPr/>
          <a:lstStyle/>
          <a:p>
            <a:r>
              <a:rPr lang="en-US" dirty="0"/>
              <a:t>Reference extraction, parsing, database representation, citation and cited text graph</a:t>
            </a:r>
          </a:p>
          <a:p>
            <a:pPr lvl="1"/>
            <a:r>
              <a:rPr lang="en-US" sz="2000" dirty="0"/>
              <a:t>Sung </a:t>
            </a:r>
            <a:r>
              <a:rPr lang="en-US" sz="2000" dirty="0" err="1"/>
              <a:t>Hee</a:t>
            </a:r>
            <a:r>
              <a:rPr lang="en-US" sz="2000" dirty="0"/>
              <a:t> Park, "Discipline-Independent Text Information Extraction from Heterogeneous Styled References Using Knowledge from the Web", June 2013, http://</a:t>
            </a:r>
            <a:r>
              <a:rPr lang="en-US" sz="2000" dirty="0" err="1"/>
              <a:t>hdl.handle.net</a:t>
            </a:r>
            <a:r>
              <a:rPr lang="en-US" sz="2000" dirty="0"/>
              <a:t>/10919/52860</a:t>
            </a:r>
          </a:p>
          <a:p>
            <a:r>
              <a:rPr lang="en-US" dirty="0"/>
              <a:t>Extraction of:</a:t>
            </a:r>
          </a:p>
          <a:p>
            <a:pPr lvl="1"/>
            <a:r>
              <a:rPr lang="en-US" sz="2400" dirty="0"/>
              <a:t>Equations, Figures, Tables</a:t>
            </a:r>
          </a:p>
          <a:p>
            <a:r>
              <a:rPr lang="en-US" dirty="0"/>
              <a:t>NLP applications:</a:t>
            </a:r>
          </a:p>
          <a:p>
            <a:pPr lvl="1"/>
            <a:r>
              <a:rPr lang="en-US" sz="2400" dirty="0"/>
              <a:t>Summarization (ETD, chapter): </a:t>
            </a:r>
            <a:r>
              <a:rPr lang="en-US" sz="1800" dirty="0"/>
              <a:t>W. Ryan Richardson, "Using Concept Maps as a Tool for Cross-Language Relevance Determination", July 2007, PhD dissertation, http://</a:t>
            </a:r>
            <a:r>
              <a:rPr lang="en-US" sz="1800" dirty="0" err="1"/>
              <a:t>hdl.handle.net</a:t>
            </a:r>
            <a:r>
              <a:rPr lang="en-US" sz="1800" dirty="0"/>
              <a:t>/10919/28191</a:t>
            </a:r>
          </a:p>
          <a:p>
            <a:pPr lvl="1"/>
            <a:r>
              <a:rPr lang="en-US" sz="2400" dirty="0"/>
              <a:t>Synthesizing focused surveys</a:t>
            </a:r>
          </a:p>
          <a:p>
            <a:pPr lvl="1"/>
            <a:r>
              <a:rPr lang="en-US" sz="2400" dirty="0"/>
              <a:t>Identifying open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C2EB-871E-E14E-B71C-D1DD070E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5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3A48-2F4F-844D-B686-ADAC23E3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6"/>
            <a:ext cx="8229600" cy="1143000"/>
          </a:xfrm>
        </p:spPr>
        <p:txBody>
          <a:bodyPr/>
          <a:lstStyle/>
          <a:p>
            <a:r>
              <a:rPr lang="en-US" dirty="0"/>
              <a:t>Machine Learning: </a:t>
            </a:r>
            <a:r>
              <a:rPr lang="en-US" sz="3200" dirty="0"/>
              <a:t>Other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E7EBB-7AD6-C240-952A-DA2C38E6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sz="2400" dirty="0"/>
              <a:t>Richard Dee Barnhart, "The naval message analyzer", Dec. 1992, MS thesis, </a:t>
            </a:r>
            <a:r>
              <a:rPr lang="en-US" sz="2400" dirty="0">
                <a:hlinkClick r:id="rId2"/>
              </a:rPr>
              <a:t>http://hdl.handle.net/10919/41159</a:t>
            </a:r>
            <a:endParaRPr lang="en-US" sz="2400" dirty="0"/>
          </a:p>
          <a:p>
            <a:r>
              <a:rPr lang="en-US" sz="2400" dirty="0" err="1"/>
              <a:t>Baoping</a:t>
            </a:r>
            <a:r>
              <a:rPr lang="en-US" sz="2400" dirty="0"/>
              <a:t> Zhang, "Intelligent Fusion of Evidence from Multiple Sources for Text Classification", June 2006, Ph.D. dissertation, </a:t>
            </a:r>
            <a:r>
              <a:rPr lang="en-US" sz="2400" dirty="0">
                <a:hlinkClick r:id="rId3"/>
              </a:rPr>
              <a:t>http://hdl.handle.net/10919/28198</a:t>
            </a:r>
            <a:endParaRPr lang="en-US" sz="2400" dirty="0"/>
          </a:p>
          <a:p>
            <a:r>
              <a:rPr lang="en-US" sz="2400" dirty="0" err="1"/>
              <a:t>Yuxin</a:t>
            </a:r>
            <a:r>
              <a:rPr lang="en-US" sz="2400" dirty="0"/>
              <a:t> Chen, "A Novel Hybrid Focused Crawling Algorithm to Build Domain-Specific Collections", Feb. 2007, PhD dissertation, </a:t>
            </a:r>
            <a:r>
              <a:rPr lang="en-US" sz="2400" dirty="0">
                <a:hlinkClick r:id="rId4"/>
              </a:rPr>
              <a:t>http://hdl.handle.net/10919/26220</a:t>
            </a:r>
            <a:endParaRPr lang="en-US" sz="2400" dirty="0"/>
          </a:p>
          <a:p>
            <a:r>
              <a:rPr lang="en-US" sz="2400" dirty="0"/>
              <a:t>Tarek </a:t>
            </a:r>
            <a:r>
              <a:rPr lang="en-US" sz="2400" dirty="0" err="1"/>
              <a:t>Ghaze</a:t>
            </a:r>
            <a:r>
              <a:rPr lang="en-US" sz="2400" dirty="0"/>
              <a:t> </a:t>
            </a:r>
            <a:r>
              <a:rPr lang="en-US" sz="2400" dirty="0" err="1"/>
              <a:t>Kanan</a:t>
            </a:r>
            <a:r>
              <a:rPr lang="en-US" sz="2400" dirty="0"/>
              <a:t>, "Arabic News Text Classification and Summarization: A Case of the Electronic Library Institute </a:t>
            </a:r>
            <a:r>
              <a:rPr lang="en-US" sz="2400" dirty="0" err="1"/>
              <a:t>SeerQ</a:t>
            </a:r>
            <a:r>
              <a:rPr lang="en-US" sz="2400" dirty="0"/>
              <a:t> (ELISQ)", July 2015, Ph.D. dissertation, </a:t>
            </a:r>
            <a:r>
              <a:rPr lang="en-US" sz="2400" dirty="0">
                <a:hlinkClick r:id="rId5"/>
              </a:rPr>
              <a:t>http://hdl.handle.net/10919/74272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3E5A-1996-A14B-8B92-68336698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33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Learning: </a:t>
            </a:r>
            <a:r>
              <a:rPr lang="en-US" sz="3200" dirty="0"/>
              <a:t>Example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7387"/>
            <a:ext cx="8534400" cy="4525963"/>
          </a:xfrm>
        </p:spPr>
        <p:txBody>
          <a:bodyPr/>
          <a:lstStyle/>
          <a:p>
            <a:r>
              <a:rPr lang="en-US" dirty="0"/>
              <a:t>Abigail Bartolome: triple crown trail studies</a:t>
            </a:r>
          </a:p>
          <a:p>
            <a:r>
              <a:rPr lang="en-US" dirty="0"/>
              <a:t>Michael Bowers: rat vocalizations</a:t>
            </a:r>
          </a:p>
          <a:p>
            <a:r>
              <a:rPr lang="en-US" dirty="0"/>
              <a:t>Prashant Chandrasekar: social interactome</a:t>
            </a:r>
          </a:p>
          <a:p>
            <a:r>
              <a:rPr lang="en-US" dirty="0" err="1"/>
              <a:t>Liuqing</a:t>
            </a:r>
            <a:r>
              <a:rPr lang="en-US" dirty="0"/>
              <a:t> Li: tweet analysis</a:t>
            </a:r>
          </a:p>
          <a:p>
            <a:r>
              <a:rPr lang="en-US" dirty="0" err="1"/>
              <a:t>Yufeng</a:t>
            </a:r>
            <a:r>
              <a:rPr lang="en-US" dirty="0"/>
              <a:t> Ma: legal document summarization</a:t>
            </a:r>
          </a:p>
          <a:p>
            <a:r>
              <a:rPr lang="en-US" dirty="0" err="1"/>
              <a:t>Ziqian</a:t>
            </a:r>
            <a:r>
              <a:rPr lang="en-US" dirty="0"/>
              <a:t> Song: data breaches</a:t>
            </a:r>
          </a:p>
          <a:p>
            <a:r>
              <a:rPr lang="en-US" dirty="0"/>
              <a:t>Yu Wang: diabetic retinopathy</a:t>
            </a:r>
          </a:p>
          <a:p>
            <a:r>
              <a:rPr lang="en-US" dirty="0"/>
              <a:t>Xuan Zhang: product defects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01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Abigail Bartolome Trial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sp>
        <p:nvSpPr>
          <p:cNvPr id="6" name="Rectangle 5"/>
          <p:cNvSpPr/>
          <p:nvPr/>
        </p:nvSpPr>
        <p:spPr>
          <a:xfrm>
            <a:off x="5638800" y="825579"/>
            <a:ext cx="3505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Trail Cultures: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Avid Hiking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Conservation practices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b="0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What can we learn about these cultures? What can we learn about their </a:t>
            </a:r>
            <a:r>
              <a:rPr lang="en-US" b="1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language</a:t>
            </a:r>
            <a:r>
              <a:rPr lang="en-US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Surprising Trail Countercultures: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Nude Hiking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b="0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Actively denying conservation practices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b="0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Why do these hikers behave in this way? What are their motivations? Who is attracted to these countercultures and can they be infiltrated?</a:t>
            </a:r>
            <a:endParaRPr lang="en-US" b="0" dirty="0">
              <a:latin typeface="Helvetica" charset="0"/>
              <a:ea typeface="Helvetica" charset="0"/>
              <a:cs typeface="Helvetica" charset="0"/>
            </a:endParaRPr>
          </a:p>
          <a:p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818" y="966833"/>
            <a:ext cx="4572000" cy="1682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i="1" dirty="0">
                <a:solidFill>
                  <a:srgbClr val="595959"/>
                </a:solidFill>
                <a:latin typeface="Helvetica" charset="0"/>
                <a:ea typeface="Helvetica" charset="0"/>
                <a:cs typeface="Helvetica" charset="0"/>
              </a:rPr>
              <a:t>“Each one is different; each has a soul”- Triple Crown veteran, Karen Berger, on which trail is her favorite.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28" name="Picture 4" descr="https://lh3.googleusercontent.com/QIo60MlJWC9pGPJB4OW-gUbJAVrZ8EWA46XDjKE70bn0RllocICRxljpgn2ZKams9ZgwlLoefvXtBjdwFR66ItroIwMh7pZIi4rVuc5v_6m-QrBG572oSCeMPZ9C_tnwR8fvIYWqJJ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343"/>
            <a:ext cx="5638800" cy="322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7818" y="5195455"/>
            <a:ext cx="5567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From January-May, topic analysis reflected Appalachian Trail valued experiences, while Pacific Crest Trail focused more on the logistics of planning a hike. Are these part of hiking culture? Was this influenced by geographical (and schedule) differences?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  <a:p>
            <a:br>
              <a:rPr lang="en-US" sz="1400" dirty="0">
                <a:latin typeface="Helvetica" charset="0"/>
                <a:ea typeface="Helvetica" charset="0"/>
                <a:cs typeface="Helvetica" charset="0"/>
              </a:rPr>
            </a:b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27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26" y="609600"/>
            <a:ext cx="8839200" cy="115399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/>
              <a:t>Professor Michael Bowers</a:t>
            </a:r>
            <a:br>
              <a:rPr lang="en-US" sz="2700" b="1" dirty="0"/>
            </a:br>
            <a:r>
              <a:rPr lang="en-US" sz="2700" dirty="0"/>
              <a:t>Neuroscience studies of speech disorders (autism, stuttering) in humans and rats: CRISPR/Cas9</a:t>
            </a:r>
            <a:br>
              <a:rPr lang="en-US" sz="2700" b="1" dirty="0"/>
            </a:br>
            <a:r>
              <a:rPr lang="en-US" sz="2400" dirty="0"/>
              <a:t>Development of an animal model for neurodevelopmental disorders with communication deficits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7886700" cy="34406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Determine:</a:t>
            </a:r>
            <a:r>
              <a:rPr lang="en-US" dirty="0"/>
              <a:t> whether rat vocalizations have predictive patterns that have structural meaning in social contexts</a:t>
            </a:r>
          </a:p>
          <a:p>
            <a:pPr lvl="1"/>
            <a:r>
              <a:rPr lang="en-US" u="sng" dirty="0"/>
              <a:t>Experiment:</a:t>
            </a:r>
            <a:r>
              <a:rPr lang="en-US" dirty="0"/>
              <a:t> Measure and analyze the consequence altering genes at birth have on vocalization and social behavior in juvenile male and female rats</a:t>
            </a:r>
          </a:p>
          <a:p>
            <a:pPr lvl="2"/>
            <a:r>
              <a:rPr lang="en-US" b="1" dirty="0"/>
              <a:t>Vocal behavior: train analyzers of normal and abnormal vocalizations</a:t>
            </a:r>
          </a:p>
          <a:p>
            <a:pPr lvl="2"/>
            <a:r>
              <a:rPr lang="en-US" dirty="0"/>
              <a:t>Non-vocal behavior: measure times in mazes, etc.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Anticipated outcomes: </a:t>
            </a:r>
            <a:r>
              <a:rPr lang="en-US" dirty="0"/>
              <a:t>Increasing Foxp2-truncated splice variant will impact Foxp2 functioning and result in: 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reductions in vocal production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change the patterns of vocal calls produced from complex to simple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dirty="0"/>
              <a:t>reduce social interaction with conspecifics. </a:t>
            </a:r>
          </a:p>
          <a:p>
            <a:pPr marL="342900" lvl="1" indent="0">
              <a:buNone/>
            </a:pPr>
            <a:endParaRPr lang="en-US" dirty="0"/>
          </a:p>
          <a:p>
            <a:pPr marL="728663" lvl="1" indent="-385763">
              <a:buFont typeface="+mj-lt"/>
              <a:buAutoNum type="arabicPeriod"/>
            </a:pPr>
            <a:endParaRPr lang="en-US" u="sng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67D0AC-EDFE-4DC1-A4C7-E2CB103B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2" y="6119280"/>
            <a:ext cx="9188852" cy="5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458200" cy="4525963"/>
          </a:xfrm>
        </p:spPr>
        <p:txBody>
          <a:bodyPr/>
          <a:lstStyle/>
          <a:p>
            <a:r>
              <a:rPr lang="en-US" dirty="0"/>
              <a:t>Computer Science Areas</a:t>
            </a:r>
          </a:p>
          <a:p>
            <a:r>
              <a:rPr lang="en-US" dirty="0"/>
              <a:t>Selected Recent DL projects</a:t>
            </a:r>
          </a:p>
          <a:p>
            <a:r>
              <a:rPr lang="en-US" dirty="0"/>
              <a:t>Examples of Big Data</a:t>
            </a:r>
          </a:p>
          <a:p>
            <a:r>
              <a:rPr lang="en-US" dirty="0"/>
              <a:t>Machine Learning: Other Students</a:t>
            </a:r>
          </a:p>
          <a:p>
            <a:r>
              <a:rPr lang="en-US" dirty="0"/>
              <a:t>Machine Learning: Example Projects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64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020" y="977385"/>
            <a:ext cx="6537960" cy="6913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22 kHz: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724636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Indices of an animal’s negative emotional state. </a:t>
            </a:r>
            <a:r>
              <a:rPr lang="en-US" sz="2400" dirty="0"/>
              <a:t>Emitted in response to foot shock and withdrawal from opiates, alcohol, and cocaine</a:t>
            </a:r>
          </a:p>
        </p:txBody>
      </p:sp>
      <p:pic>
        <p:nvPicPr>
          <p:cNvPr id="155650" name="Picture 2" descr="C:\Users\Mike\Desktop\22kHz_cal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98" y="2818998"/>
            <a:ext cx="6237804" cy="22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2kHz_call_converte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556" y="4701704"/>
            <a:ext cx="365522" cy="36552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3"/>
            <a:ext cx="9144000" cy="6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08685"/>
            <a:ext cx="6172200" cy="58293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 kHz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C:\Users\Mike\Desktop\calling male_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65" y="3011626"/>
            <a:ext cx="6837035" cy="22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lling male_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918" y="4606364"/>
            <a:ext cx="365522" cy="365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1634490"/>
            <a:ext cx="6732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Indices of an animal’s positive emotional state. Emitted during sex, social play, or rewarding stimuli (sucrose administration or tickling)</a:t>
            </a:r>
            <a:endParaRPr lang="en-US"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3"/>
            <a:ext cx="9144000" cy="6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42" y="3928613"/>
            <a:ext cx="2469727" cy="1500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17" y="1474470"/>
            <a:ext cx="7498080" cy="886182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When pups are separated from the nest they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emit distress vocalizations in order to be retrieved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57222" y="971550"/>
            <a:ext cx="2617470" cy="5029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40 kHz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C:\Users\mike\Desktop\Foxp2 paper\sonograms\Fig 1-F female-T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212" y="2217953"/>
            <a:ext cx="6681788" cy="1840229"/>
          </a:xfrm>
          <a:prstGeom prst="rect">
            <a:avLst/>
          </a:prstGeom>
          <a:noFill/>
        </p:spPr>
      </p:pic>
      <p:pic>
        <p:nvPicPr>
          <p:cNvPr id="7" name="PN4 female-TX_PN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918" y="3745852"/>
            <a:ext cx="365522" cy="36552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3"/>
            <a:ext cx="9144000" cy="6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Library Framework for Behavioral Science:</a:t>
            </a:r>
            <a:br>
              <a:rPr lang="en-US" dirty="0"/>
            </a:br>
            <a:r>
              <a:rPr lang="en-US" dirty="0"/>
              <a:t>Social </a:t>
            </a:r>
            <a:r>
              <a:rPr lang="en-US" dirty="0" err="1"/>
              <a:t>Interactome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275" y="2133600"/>
            <a:ext cx="6858000" cy="3124200"/>
          </a:xfrm>
        </p:spPr>
        <p:txBody>
          <a:bodyPr>
            <a:normAutofit fontScale="55000" lnSpcReduction="20000"/>
          </a:bodyPr>
          <a:lstStyle/>
          <a:p>
            <a:endParaRPr lang="en-US" b="1" dirty="0"/>
          </a:p>
          <a:p>
            <a:r>
              <a:rPr lang="en-US" dirty="0"/>
              <a:t>Virginia Tech: Edward A. Fox, Prashant </a:t>
            </a:r>
            <a:r>
              <a:rPr lang="en-US" dirty="0" err="1"/>
              <a:t>Chandrasekar</a:t>
            </a:r>
            <a:r>
              <a:rPr lang="en-US" dirty="0"/>
              <a:t>, Dept. of Computer Science; Allison </a:t>
            </a:r>
            <a:r>
              <a:rPr lang="en-US" dirty="0" err="1"/>
              <a:t>Tegge</a:t>
            </a:r>
            <a:r>
              <a:rPr lang="en-US" dirty="0"/>
              <a:t>, Christopher T. Franck, Dept. of Statistics</a:t>
            </a:r>
          </a:p>
          <a:p>
            <a:r>
              <a:rPr lang="en-US" dirty="0"/>
              <a:t>Virginia Tech </a:t>
            </a:r>
            <a:r>
              <a:rPr lang="en-US" dirty="0" err="1"/>
              <a:t>Carilion</a:t>
            </a:r>
            <a:r>
              <a:rPr lang="en-US" dirty="0"/>
              <a:t> Research Institute: Warren K. Bickel, Sandesh Bhandari, Brian Brown, John Crawford, Kirstin </a:t>
            </a:r>
            <a:r>
              <a:rPr lang="en-US" dirty="0" err="1"/>
              <a:t>Gathalian</a:t>
            </a:r>
            <a:r>
              <a:rPr lang="en-US" dirty="0"/>
              <a:t>, Mikhail N. </a:t>
            </a:r>
            <a:r>
              <a:rPr lang="en-US" dirty="0" err="1"/>
              <a:t>Koffarnus</a:t>
            </a:r>
            <a:r>
              <a:rPr lang="en-US" dirty="0"/>
              <a:t>, Patsy A. Marshall , Lexie </a:t>
            </a:r>
            <a:r>
              <a:rPr lang="en-US" dirty="0" err="1"/>
              <a:t>Mellis</a:t>
            </a:r>
            <a:r>
              <a:rPr lang="en-US" dirty="0"/>
              <a:t>, </a:t>
            </a:r>
            <a:r>
              <a:rPr lang="en-US" dirty="0" err="1"/>
              <a:t>Elan</a:t>
            </a:r>
            <a:r>
              <a:rPr lang="en-US" dirty="0"/>
              <a:t> Perry, Derek Pope, Amanda J. </a:t>
            </a:r>
            <a:r>
              <a:rPr lang="en-US" dirty="0" err="1"/>
              <a:t>Quisenberry</a:t>
            </a:r>
            <a:r>
              <a:rPr lang="en-US" dirty="0"/>
              <a:t>, Sarah E. Snider, . . .</a:t>
            </a:r>
          </a:p>
          <a:p>
            <a:r>
              <a:rPr lang="en-US" dirty="0"/>
              <a:t>Jefferson College of Health Sciences: Robert C. Reese</a:t>
            </a:r>
          </a:p>
          <a:p>
            <a:endParaRPr lang="en-US" dirty="0"/>
          </a:p>
          <a:p>
            <a:r>
              <a:rPr lang="fr-FR" dirty="0"/>
              <a:t>NIH Grant 1R01DA039456-01</a:t>
            </a:r>
            <a:endParaRPr lang="en-US" dirty="0"/>
          </a:p>
        </p:txBody>
      </p:sp>
      <p:pic>
        <p:nvPicPr>
          <p:cNvPr id="4" name="Picture 4" descr="omputer Science">
            <a:extLst>
              <a:ext uri="{FF2B5EF4-FFF2-40B4-BE49-F238E27FC236}">
                <a16:creationId xmlns:a16="http://schemas.microsoft.com/office/drawing/2014/main" id="{BC6E4542-2F1D-ED4B-A516-21B6F7D4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39752"/>
            <a:ext cx="5414963" cy="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1906" descr="ARRC_Logo_New_Final.png">
            <a:extLst>
              <a:ext uri="{FF2B5EF4-FFF2-40B4-BE49-F238E27FC236}">
                <a16:creationId xmlns:a16="http://schemas.microsoft.com/office/drawing/2014/main" id="{44EA8B81-4734-804D-B7AE-6F84B66361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5810912"/>
            <a:ext cx="2168769" cy="104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907" descr="VTC RI One line.transparent.psd">
            <a:extLst>
              <a:ext uri="{FF2B5EF4-FFF2-40B4-BE49-F238E27FC236}">
                <a16:creationId xmlns:a16="http://schemas.microsoft.com/office/drawing/2014/main" id="{B0AA22EA-EEAE-4544-AB97-ED786DDF85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5328901"/>
            <a:ext cx="3696203" cy="53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913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89778" cy="685800"/>
          </a:xfrm>
          <a:noFill/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Helvetica" panose="020B0604020202020204" pitchFamily="34" charset="0"/>
              </a:rPr>
              <a:t>Communication Analysis in the Social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Helvetica" panose="020B0604020202020204" pitchFamily="34" charset="0"/>
              </a:rPr>
              <a:t>Interactome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9805" y="973840"/>
            <a:ext cx="2541242" cy="45992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/>
              <a:t>Text Classification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9684" r="9479" b="9269"/>
          <a:stretch/>
        </p:blipFill>
        <p:spPr>
          <a:xfrm>
            <a:off x="6143478" y="5082302"/>
            <a:ext cx="2920527" cy="1522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5488" y="4775974"/>
            <a:ext cx="25895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Small-Network with Administrator Removed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8224" r="9040" b="9545"/>
          <a:stretch/>
        </p:blipFill>
        <p:spPr>
          <a:xfrm>
            <a:off x="3087973" y="5048540"/>
            <a:ext cx="3035429" cy="15877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37026" y="4775974"/>
            <a:ext cx="269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Lattice Network with Administrator Removed</a:t>
            </a:r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1" y="3226981"/>
            <a:ext cx="3098682" cy="1480937"/>
          </a:xfrm>
        </p:spPr>
      </p:pic>
      <p:sp>
        <p:nvSpPr>
          <p:cNvPr id="23" name="TextBox 22"/>
          <p:cNvSpPr txBox="1"/>
          <p:nvPr/>
        </p:nvSpPr>
        <p:spPr>
          <a:xfrm>
            <a:off x="154111" y="1370947"/>
            <a:ext cx="2846041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Multinomial, naïve-Bayes classification considers the count for each feature name in making classifications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Training the classifier: built a corpus of 150 documents– 75 of which were sentences that were clearly indicative of belonging to a success story and 75 of which were sentences that were not indicative of a success story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/>
              <a:t>Acknowledgements </a:t>
            </a:r>
            <a:r>
              <a:rPr lang="en-US" sz="1050" dirty="0"/>
              <a:t>to Victoria Worrall for her efforts on this classifier last semester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1226" y="5201581"/>
            <a:ext cx="24384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"Since being in recovery I have not been around any drugs or alcohol but if I had to, such as a wedding or something I wouldn't have a problem saying that I don't drink or I'm in recovery." =&gt; success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1226" y="5908666"/>
            <a:ext cx="2438400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'Drove very drunk.' =&gt; </a:t>
            </a:r>
            <a:r>
              <a:rPr lang="en-US" sz="7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not_success</a:t>
            </a:r>
            <a:endParaRPr lang="en-US" sz="5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026" y="4902094"/>
            <a:ext cx="2438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Samples of Story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7974" y="838200"/>
            <a:ext cx="59653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  <a:cs typeface="Helvetica" panose="020B0604020202020204" pitchFamily="34" charset="0"/>
              </a:rPr>
              <a:t>Abigail Bartolome, Advised by Dr. Edward A Fox</a:t>
            </a:r>
          </a:p>
          <a:p>
            <a:r>
              <a:rPr lang="en-US" sz="1400" dirty="0">
                <a:latin typeface="Century Gothic" panose="020B0502020202020204" pitchFamily="34" charset="0"/>
                <a:cs typeface="Helvetica" panose="020B0604020202020204" pitchFamily="34" charset="0"/>
              </a:rPr>
              <a:t>NIH Grant: </a:t>
            </a:r>
            <a:r>
              <a:rPr lang="en-US" sz="1400" dirty="0">
                <a:latin typeface="Century Gothic" panose="020B0502020202020204" pitchFamily="34" charset="0"/>
              </a:rPr>
              <a:t>1R01DA039456-01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The Social </a:t>
            </a:r>
            <a:r>
              <a:rPr lang="en-US" sz="1400" dirty="0" err="1">
                <a:latin typeface="Century Gothic" panose="020B0502020202020204" pitchFamily="34" charset="0"/>
              </a:rPr>
              <a:t>Interactome</a:t>
            </a:r>
            <a:r>
              <a:rPr lang="en-US" sz="1400" dirty="0">
                <a:latin typeface="Century Gothic" panose="020B0502020202020204" pitchFamily="34" charset="0"/>
              </a:rPr>
              <a:t> of Recovery: Social Media as Therapy Development</a:t>
            </a:r>
          </a:p>
          <a:p>
            <a:r>
              <a:rPr lang="en-US" sz="1400" dirty="0">
                <a:latin typeface="Century Gothic" panose="020B0502020202020204" pitchFamily="34" charset="0"/>
                <a:cs typeface="Helvetica" panose="020B0604020202020204" pitchFamily="34" charset="0"/>
              </a:rPr>
              <a:t>Acknowledgements to </a:t>
            </a:r>
            <a:r>
              <a:rPr lang="en" sz="1400" dirty="0">
                <a:latin typeface="Century Gothic" panose="020B0502020202020204" pitchFamily="34" charset="0"/>
              </a:rPr>
              <a:t>Dr. Chris Franck, Prashant Chandrasekar, Lexie Mellis</a:t>
            </a:r>
          </a:p>
          <a:p>
            <a:r>
              <a:rPr lang="en" sz="1400" dirty="0">
                <a:latin typeface="Century Gothic" panose="020B0502020202020204" pitchFamily="34" charset="0"/>
              </a:rPr>
              <a:t>Virginia Tech CS 4994, April 2016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649711" y="2823836"/>
          <a:ext cx="337078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466">
                <a:tc>
                  <a:txBody>
                    <a:bodyPr/>
                    <a:lstStyle/>
                    <a:p>
                      <a:r>
                        <a:rPr lang="en-US" dirty="0"/>
                        <a:t>Lattice</a:t>
                      </a:r>
                      <a:r>
                        <a:rPr lang="en-US" baseline="0" dirty="0"/>
                        <a:t> 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Small-world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89">
                <a:tc>
                  <a:txBody>
                    <a:bodyPr/>
                    <a:lstStyle/>
                    <a:p>
                      <a:r>
                        <a:rPr lang="en-US" dirty="0"/>
                        <a:t>128 participants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03">
                <a:tc>
                  <a:txBody>
                    <a:bodyPr/>
                    <a:lstStyle/>
                    <a:p>
                      <a:r>
                        <a:rPr lang="en-US" dirty="0"/>
                        <a:t>22 users in the most connected 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users in the most connected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369712" y="3401555"/>
            <a:ext cx="2119172" cy="12234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Queried the </a:t>
            </a:r>
            <a:r>
              <a:rPr lang="en-US" sz="1050" dirty="0" err="1"/>
              <a:t>Friendica</a:t>
            </a:r>
            <a:r>
              <a:rPr lang="en-US" sz="1050" dirty="0"/>
              <a:t> database to see who the participants wrote text to and who the participants received text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Generated graph of the private messaging communication in the lattice social network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idx="1"/>
          </p:nvPr>
        </p:nvSpPr>
        <p:spPr>
          <a:xfrm>
            <a:off x="3366168" y="2849146"/>
            <a:ext cx="2198128" cy="459921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Network Structures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2222" y="-2187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7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652"/>
            <a:ext cx="664729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60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143" y="130269"/>
            <a:ext cx="7886700" cy="994172"/>
          </a:xfrm>
        </p:spPr>
        <p:txBody>
          <a:bodyPr/>
          <a:lstStyle/>
          <a:p>
            <a:r>
              <a:rPr lang="en-US" dirty="0"/>
              <a:t>Research Process for Social Interactome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376" y="1904999"/>
            <a:ext cx="9036424" cy="3686176"/>
            <a:chOff x="139574" y="1320799"/>
            <a:chExt cx="12048566" cy="4914901"/>
          </a:xfrm>
        </p:grpSpPr>
        <p:sp>
          <p:nvSpPr>
            <p:cNvPr id="4" name="Freeform 3"/>
            <p:cNvSpPr/>
            <p:nvPr/>
          </p:nvSpPr>
          <p:spPr>
            <a:xfrm>
              <a:off x="220736" y="1954817"/>
              <a:ext cx="1388243" cy="898573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Defining research question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139574" y="3250474"/>
              <a:ext cx="1821680" cy="2286726"/>
            </a:xfrm>
            <a:custGeom>
              <a:avLst/>
              <a:gdLst>
                <a:gd name="connsiteX0" fmla="*/ 0 w 1821680"/>
                <a:gd name="connsiteY0" fmla="*/ 27245 h 272447"/>
                <a:gd name="connsiteX1" fmla="*/ 27245 w 1821680"/>
                <a:gd name="connsiteY1" fmla="*/ 0 h 272447"/>
                <a:gd name="connsiteX2" fmla="*/ 1794435 w 1821680"/>
                <a:gd name="connsiteY2" fmla="*/ 0 h 272447"/>
                <a:gd name="connsiteX3" fmla="*/ 1821680 w 1821680"/>
                <a:gd name="connsiteY3" fmla="*/ 27245 h 272447"/>
                <a:gd name="connsiteX4" fmla="*/ 1821680 w 1821680"/>
                <a:gd name="connsiteY4" fmla="*/ 245202 h 272447"/>
                <a:gd name="connsiteX5" fmla="*/ 1794435 w 1821680"/>
                <a:gd name="connsiteY5" fmla="*/ 272447 h 272447"/>
                <a:gd name="connsiteX6" fmla="*/ 27245 w 1821680"/>
                <a:gd name="connsiteY6" fmla="*/ 272447 h 272447"/>
                <a:gd name="connsiteX7" fmla="*/ 0 w 1821680"/>
                <a:gd name="connsiteY7" fmla="*/ 245202 h 272447"/>
                <a:gd name="connsiteX8" fmla="*/ 0 w 1821680"/>
                <a:gd name="connsiteY8" fmla="*/ 27245 h 27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680" h="272447">
                  <a:moveTo>
                    <a:pt x="0" y="27245"/>
                  </a:moveTo>
                  <a:cubicBezTo>
                    <a:pt x="0" y="12198"/>
                    <a:pt x="12198" y="0"/>
                    <a:pt x="27245" y="0"/>
                  </a:cubicBezTo>
                  <a:lnTo>
                    <a:pt x="1794435" y="0"/>
                  </a:lnTo>
                  <a:cubicBezTo>
                    <a:pt x="1809482" y="0"/>
                    <a:pt x="1821680" y="12198"/>
                    <a:pt x="1821680" y="27245"/>
                  </a:cubicBezTo>
                  <a:lnTo>
                    <a:pt x="1821680" y="245202"/>
                  </a:lnTo>
                  <a:cubicBezTo>
                    <a:pt x="1821680" y="260249"/>
                    <a:pt x="1809482" y="272447"/>
                    <a:pt x="1794435" y="272447"/>
                  </a:cubicBezTo>
                  <a:lnTo>
                    <a:pt x="27245" y="272447"/>
                  </a:lnTo>
                  <a:cubicBezTo>
                    <a:pt x="12198" y="272447"/>
                    <a:pt x="0" y="260249"/>
                    <a:pt x="0" y="245202"/>
                  </a:cubicBezTo>
                  <a:lnTo>
                    <a:pt x="0" y="27245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97" tIns="101997" rIns="101997" bIns="101997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Network design that is key to efficacy of social networks to aid people recovery from addiction</a:t>
              </a:r>
            </a:p>
          </p:txBody>
        </p:sp>
        <p:sp>
          <p:nvSpPr>
            <p:cNvPr id="7" name="Freeform 6"/>
            <p:cNvSpPr/>
            <p:nvPr/>
          </p:nvSpPr>
          <p:spPr>
            <a:xfrm rot="21527009">
              <a:off x="1876527" y="2160870"/>
              <a:ext cx="567464" cy="345294"/>
            </a:xfrm>
            <a:custGeom>
              <a:avLst/>
              <a:gdLst>
                <a:gd name="connsiteX0" fmla="*/ 0 w 567464"/>
                <a:gd name="connsiteY0" fmla="*/ 69059 h 345294"/>
                <a:gd name="connsiteX1" fmla="*/ 394817 w 567464"/>
                <a:gd name="connsiteY1" fmla="*/ 69059 h 345294"/>
                <a:gd name="connsiteX2" fmla="*/ 394817 w 567464"/>
                <a:gd name="connsiteY2" fmla="*/ 0 h 345294"/>
                <a:gd name="connsiteX3" fmla="*/ 567464 w 567464"/>
                <a:gd name="connsiteY3" fmla="*/ 172647 h 345294"/>
                <a:gd name="connsiteX4" fmla="*/ 394817 w 567464"/>
                <a:gd name="connsiteY4" fmla="*/ 345294 h 345294"/>
                <a:gd name="connsiteX5" fmla="*/ 394817 w 567464"/>
                <a:gd name="connsiteY5" fmla="*/ 276235 h 345294"/>
                <a:gd name="connsiteX6" fmla="*/ 0 w 567464"/>
                <a:gd name="connsiteY6" fmla="*/ 276235 h 345294"/>
                <a:gd name="connsiteX7" fmla="*/ 0 w 567464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464" h="345294">
                  <a:moveTo>
                    <a:pt x="0" y="69059"/>
                  </a:moveTo>
                  <a:lnTo>
                    <a:pt x="394817" y="69059"/>
                  </a:lnTo>
                  <a:lnTo>
                    <a:pt x="394817" y="0"/>
                  </a:lnTo>
                  <a:lnTo>
                    <a:pt x="567464" y="172647"/>
                  </a:lnTo>
                  <a:lnTo>
                    <a:pt x="394817" y="345294"/>
                  </a:lnTo>
                  <a:lnTo>
                    <a:pt x="394817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1794" rIns="77690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507749" y="1902161"/>
              <a:ext cx="1661405" cy="898573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algn="ctr" defTabSz="833438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Defining hypotheses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488842" y="3239070"/>
              <a:ext cx="1890703" cy="2996630"/>
            </a:xfrm>
            <a:custGeom>
              <a:avLst/>
              <a:gdLst>
                <a:gd name="connsiteX0" fmla="*/ 0 w 1890703"/>
                <a:gd name="connsiteY0" fmla="*/ 40046 h 400464"/>
                <a:gd name="connsiteX1" fmla="*/ 40046 w 1890703"/>
                <a:gd name="connsiteY1" fmla="*/ 0 h 400464"/>
                <a:gd name="connsiteX2" fmla="*/ 1850657 w 1890703"/>
                <a:gd name="connsiteY2" fmla="*/ 0 h 400464"/>
                <a:gd name="connsiteX3" fmla="*/ 1890703 w 1890703"/>
                <a:gd name="connsiteY3" fmla="*/ 40046 h 400464"/>
                <a:gd name="connsiteX4" fmla="*/ 1890703 w 1890703"/>
                <a:gd name="connsiteY4" fmla="*/ 360418 h 400464"/>
                <a:gd name="connsiteX5" fmla="*/ 1850657 w 1890703"/>
                <a:gd name="connsiteY5" fmla="*/ 400464 h 400464"/>
                <a:gd name="connsiteX6" fmla="*/ 40046 w 1890703"/>
                <a:gd name="connsiteY6" fmla="*/ 400464 h 400464"/>
                <a:gd name="connsiteX7" fmla="*/ 0 w 1890703"/>
                <a:gd name="connsiteY7" fmla="*/ 360418 h 400464"/>
                <a:gd name="connsiteX8" fmla="*/ 0 w 1890703"/>
                <a:gd name="connsiteY8" fmla="*/ 40046 h 40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0703" h="400464">
                  <a:moveTo>
                    <a:pt x="0" y="40046"/>
                  </a:moveTo>
                  <a:cubicBezTo>
                    <a:pt x="0" y="17929"/>
                    <a:pt x="17929" y="0"/>
                    <a:pt x="40046" y="0"/>
                  </a:cubicBezTo>
                  <a:lnTo>
                    <a:pt x="1850657" y="0"/>
                  </a:lnTo>
                  <a:cubicBezTo>
                    <a:pt x="1872774" y="0"/>
                    <a:pt x="1890703" y="17929"/>
                    <a:pt x="1890703" y="40046"/>
                  </a:cubicBezTo>
                  <a:lnTo>
                    <a:pt x="1890703" y="360418"/>
                  </a:lnTo>
                  <a:cubicBezTo>
                    <a:pt x="1890703" y="382535"/>
                    <a:pt x="1872774" y="400464"/>
                    <a:pt x="1850657" y="400464"/>
                  </a:cubicBezTo>
                  <a:lnTo>
                    <a:pt x="40046" y="400464"/>
                  </a:lnTo>
                  <a:cubicBezTo>
                    <a:pt x="17929" y="400464"/>
                    <a:pt x="0" y="382535"/>
                    <a:pt x="0" y="360418"/>
                  </a:cubicBezTo>
                  <a:lnTo>
                    <a:pt x="0" y="400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809" tIns="104809" rIns="104809" bIns="104809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Lattice topology of social network and assigning buddies using homophily are key factors in building a successful support environment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21593274">
              <a:off x="4340673" y="2118977"/>
              <a:ext cx="578771" cy="345294"/>
            </a:xfrm>
            <a:custGeom>
              <a:avLst/>
              <a:gdLst>
                <a:gd name="connsiteX0" fmla="*/ 0 w 578771"/>
                <a:gd name="connsiteY0" fmla="*/ 69059 h 345294"/>
                <a:gd name="connsiteX1" fmla="*/ 406124 w 578771"/>
                <a:gd name="connsiteY1" fmla="*/ 69059 h 345294"/>
                <a:gd name="connsiteX2" fmla="*/ 406124 w 578771"/>
                <a:gd name="connsiteY2" fmla="*/ 0 h 345294"/>
                <a:gd name="connsiteX3" fmla="*/ 578771 w 578771"/>
                <a:gd name="connsiteY3" fmla="*/ 172647 h 345294"/>
                <a:gd name="connsiteX4" fmla="*/ 406124 w 578771"/>
                <a:gd name="connsiteY4" fmla="*/ 345294 h 345294"/>
                <a:gd name="connsiteX5" fmla="*/ 406124 w 578771"/>
                <a:gd name="connsiteY5" fmla="*/ 276235 h 345294"/>
                <a:gd name="connsiteX6" fmla="*/ 0 w 578771"/>
                <a:gd name="connsiteY6" fmla="*/ 276235 h 345294"/>
                <a:gd name="connsiteX7" fmla="*/ 0 w 578771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771" h="345294">
                  <a:moveTo>
                    <a:pt x="0" y="69059"/>
                  </a:moveTo>
                  <a:lnTo>
                    <a:pt x="406124" y="69059"/>
                  </a:lnTo>
                  <a:lnTo>
                    <a:pt x="406124" y="0"/>
                  </a:lnTo>
                  <a:lnTo>
                    <a:pt x="578771" y="172647"/>
                  </a:lnTo>
                  <a:lnTo>
                    <a:pt x="406124" y="345294"/>
                  </a:lnTo>
                  <a:lnTo>
                    <a:pt x="406124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51794" rIns="77691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59688" y="1524000"/>
              <a:ext cx="1388243" cy="1272327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Building a clinical trial/ study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79201" y="3240461"/>
              <a:ext cx="2001825" cy="2665039"/>
            </a:xfrm>
            <a:custGeom>
              <a:avLst/>
              <a:gdLst>
                <a:gd name="connsiteX0" fmla="*/ 0 w 1750935"/>
                <a:gd name="connsiteY0" fmla="*/ 41988 h 419875"/>
                <a:gd name="connsiteX1" fmla="*/ 41988 w 1750935"/>
                <a:gd name="connsiteY1" fmla="*/ 0 h 419875"/>
                <a:gd name="connsiteX2" fmla="*/ 1708948 w 1750935"/>
                <a:gd name="connsiteY2" fmla="*/ 0 h 419875"/>
                <a:gd name="connsiteX3" fmla="*/ 1750936 w 1750935"/>
                <a:gd name="connsiteY3" fmla="*/ 41988 h 419875"/>
                <a:gd name="connsiteX4" fmla="*/ 1750935 w 1750935"/>
                <a:gd name="connsiteY4" fmla="*/ 377888 h 419875"/>
                <a:gd name="connsiteX5" fmla="*/ 1708947 w 1750935"/>
                <a:gd name="connsiteY5" fmla="*/ 419876 h 419875"/>
                <a:gd name="connsiteX6" fmla="*/ 41988 w 1750935"/>
                <a:gd name="connsiteY6" fmla="*/ 419875 h 419875"/>
                <a:gd name="connsiteX7" fmla="*/ 0 w 1750935"/>
                <a:gd name="connsiteY7" fmla="*/ 377887 h 419875"/>
                <a:gd name="connsiteX8" fmla="*/ 0 w 1750935"/>
                <a:gd name="connsiteY8" fmla="*/ 41988 h 41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935" h="419875">
                  <a:moveTo>
                    <a:pt x="0" y="41988"/>
                  </a:moveTo>
                  <a:cubicBezTo>
                    <a:pt x="0" y="18799"/>
                    <a:pt x="18799" y="0"/>
                    <a:pt x="41988" y="0"/>
                  </a:cubicBezTo>
                  <a:lnTo>
                    <a:pt x="1708948" y="0"/>
                  </a:lnTo>
                  <a:cubicBezTo>
                    <a:pt x="1732137" y="0"/>
                    <a:pt x="1750936" y="18799"/>
                    <a:pt x="1750936" y="41988"/>
                  </a:cubicBezTo>
                  <a:cubicBezTo>
                    <a:pt x="1750936" y="153955"/>
                    <a:pt x="1750935" y="265921"/>
                    <a:pt x="1750935" y="377888"/>
                  </a:cubicBezTo>
                  <a:cubicBezTo>
                    <a:pt x="1750935" y="401077"/>
                    <a:pt x="1732136" y="419876"/>
                    <a:pt x="1708947" y="419876"/>
                  </a:cubicBezTo>
                  <a:lnTo>
                    <a:pt x="41988" y="419875"/>
                  </a:lnTo>
                  <a:cubicBezTo>
                    <a:pt x="18799" y="419875"/>
                    <a:pt x="0" y="401076"/>
                    <a:pt x="0" y="377887"/>
                  </a:cubicBezTo>
                  <a:lnTo>
                    <a:pt x="0" y="41988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5236" tIns="105236" rIns="105236" bIns="105236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Designing and developing open-source social network 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Features of network include addiction related content/tasks</a:t>
              </a:r>
            </a:p>
          </p:txBody>
        </p:sp>
        <p:sp>
          <p:nvSpPr>
            <p:cNvPr id="13" name="Freeform 12"/>
            <p:cNvSpPr/>
            <p:nvPr/>
          </p:nvSpPr>
          <p:spPr>
            <a:xfrm rot="20835697">
              <a:off x="6833700" y="1868419"/>
              <a:ext cx="602732" cy="345294"/>
            </a:xfrm>
            <a:custGeom>
              <a:avLst/>
              <a:gdLst>
                <a:gd name="connsiteX0" fmla="*/ 0 w 602732"/>
                <a:gd name="connsiteY0" fmla="*/ 69059 h 345294"/>
                <a:gd name="connsiteX1" fmla="*/ 430085 w 602732"/>
                <a:gd name="connsiteY1" fmla="*/ 69059 h 345294"/>
                <a:gd name="connsiteX2" fmla="*/ 430085 w 602732"/>
                <a:gd name="connsiteY2" fmla="*/ 0 h 345294"/>
                <a:gd name="connsiteX3" fmla="*/ 602732 w 602732"/>
                <a:gd name="connsiteY3" fmla="*/ 172647 h 345294"/>
                <a:gd name="connsiteX4" fmla="*/ 430085 w 602732"/>
                <a:gd name="connsiteY4" fmla="*/ 345294 h 345294"/>
                <a:gd name="connsiteX5" fmla="*/ 430085 w 602732"/>
                <a:gd name="connsiteY5" fmla="*/ 276235 h 345294"/>
                <a:gd name="connsiteX6" fmla="*/ 0 w 602732"/>
                <a:gd name="connsiteY6" fmla="*/ 276235 h 345294"/>
                <a:gd name="connsiteX7" fmla="*/ 0 w 602732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732" h="345294">
                  <a:moveTo>
                    <a:pt x="0" y="69059"/>
                  </a:moveTo>
                  <a:lnTo>
                    <a:pt x="430085" y="69059"/>
                  </a:lnTo>
                  <a:lnTo>
                    <a:pt x="430085" y="0"/>
                  </a:lnTo>
                  <a:lnTo>
                    <a:pt x="602732" y="172647"/>
                  </a:lnTo>
                  <a:lnTo>
                    <a:pt x="430085" y="345294"/>
                  </a:lnTo>
                  <a:lnTo>
                    <a:pt x="430085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1794" rIns="77690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657170" y="1320800"/>
              <a:ext cx="1497621" cy="1320800"/>
            </a:xfrm>
            <a:custGeom>
              <a:avLst/>
              <a:gdLst>
                <a:gd name="connsiteX0" fmla="*/ 0 w 1497622"/>
                <a:gd name="connsiteY0" fmla="*/ 89857 h 898573"/>
                <a:gd name="connsiteX1" fmla="*/ 89857 w 1497622"/>
                <a:gd name="connsiteY1" fmla="*/ 0 h 898573"/>
                <a:gd name="connsiteX2" fmla="*/ 1407765 w 1497622"/>
                <a:gd name="connsiteY2" fmla="*/ 0 h 898573"/>
                <a:gd name="connsiteX3" fmla="*/ 1497622 w 1497622"/>
                <a:gd name="connsiteY3" fmla="*/ 89857 h 898573"/>
                <a:gd name="connsiteX4" fmla="*/ 1497622 w 1497622"/>
                <a:gd name="connsiteY4" fmla="*/ 808716 h 898573"/>
                <a:gd name="connsiteX5" fmla="*/ 1407765 w 1497622"/>
                <a:gd name="connsiteY5" fmla="*/ 898573 h 898573"/>
                <a:gd name="connsiteX6" fmla="*/ 89857 w 1497622"/>
                <a:gd name="connsiteY6" fmla="*/ 898573 h 898573"/>
                <a:gd name="connsiteX7" fmla="*/ 0 w 1497622"/>
                <a:gd name="connsiteY7" fmla="*/ 808716 h 898573"/>
                <a:gd name="connsiteX8" fmla="*/ 0 w 1497622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7622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407765" y="0"/>
                  </a:lnTo>
                  <a:cubicBezTo>
                    <a:pt x="1457392" y="0"/>
                    <a:pt x="1497622" y="40230"/>
                    <a:pt x="1497622" y="89857"/>
                  </a:cubicBezTo>
                  <a:lnTo>
                    <a:pt x="1497622" y="808716"/>
                  </a:lnTo>
                  <a:cubicBezTo>
                    <a:pt x="1497622" y="858343"/>
                    <a:pt x="1457392" y="898573"/>
                    <a:pt x="1407765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Designing interventions for the study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467084" y="3175049"/>
              <a:ext cx="2239555" cy="2959051"/>
            </a:xfrm>
            <a:custGeom>
              <a:avLst/>
              <a:gdLst>
                <a:gd name="connsiteX0" fmla="*/ 0 w 2239555"/>
                <a:gd name="connsiteY0" fmla="*/ 223956 h 8864634"/>
                <a:gd name="connsiteX1" fmla="*/ 223956 w 2239555"/>
                <a:gd name="connsiteY1" fmla="*/ 0 h 8864634"/>
                <a:gd name="connsiteX2" fmla="*/ 2015600 w 2239555"/>
                <a:gd name="connsiteY2" fmla="*/ 0 h 8864634"/>
                <a:gd name="connsiteX3" fmla="*/ 2239556 w 2239555"/>
                <a:gd name="connsiteY3" fmla="*/ 223956 h 8864634"/>
                <a:gd name="connsiteX4" fmla="*/ 2239555 w 2239555"/>
                <a:gd name="connsiteY4" fmla="*/ 8640679 h 8864634"/>
                <a:gd name="connsiteX5" fmla="*/ 2015599 w 2239555"/>
                <a:gd name="connsiteY5" fmla="*/ 8864635 h 8864634"/>
                <a:gd name="connsiteX6" fmla="*/ 223956 w 2239555"/>
                <a:gd name="connsiteY6" fmla="*/ 8864634 h 8864634"/>
                <a:gd name="connsiteX7" fmla="*/ 0 w 2239555"/>
                <a:gd name="connsiteY7" fmla="*/ 8640678 h 8864634"/>
                <a:gd name="connsiteX8" fmla="*/ 0 w 2239555"/>
                <a:gd name="connsiteY8" fmla="*/ 223956 h 886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555" h="8864634">
                  <a:moveTo>
                    <a:pt x="0" y="223956"/>
                  </a:moveTo>
                  <a:cubicBezTo>
                    <a:pt x="0" y="100269"/>
                    <a:pt x="100269" y="0"/>
                    <a:pt x="223956" y="0"/>
                  </a:cubicBezTo>
                  <a:lnTo>
                    <a:pt x="2015600" y="0"/>
                  </a:lnTo>
                  <a:cubicBezTo>
                    <a:pt x="2139287" y="0"/>
                    <a:pt x="2239556" y="100269"/>
                    <a:pt x="2239556" y="223956"/>
                  </a:cubicBezTo>
                  <a:cubicBezTo>
                    <a:pt x="2239556" y="3029530"/>
                    <a:pt x="2239555" y="5835105"/>
                    <a:pt x="2239555" y="8640679"/>
                  </a:cubicBezTo>
                  <a:cubicBezTo>
                    <a:pt x="2239555" y="8764366"/>
                    <a:pt x="2139286" y="8864635"/>
                    <a:pt x="2015599" y="8864635"/>
                  </a:cubicBezTo>
                  <a:lnTo>
                    <a:pt x="223956" y="8864634"/>
                  </a:lnTo>
                  <a:cubicBezTo>
                    <a:pt x="100269" y="8864634"/>
                    <a:pt x="0" y="8764365"/>
                    <a:pt x="0" y="8640678"/>
                  </a:cubicBezTo>
                  <a:lnTo>
                    <a:pt x="0" y="22395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5208" tIns="145208" rIns="145208" bIns="145208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Testing lattice topology against small-world topology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Testing homophily based social network versus random assignment social network  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9474455" y="1635717"/>
              <a:ext cx="642097" cy="345294"/>
            </a:xfrm>
            <a:custGeom>
              <a:avLst/>
              <a:gdLst>
                <a:gd name="connsiteX0" fmla="*/ 0 w 642097"/>
                <a:gd name="connsiteY0" fmla="*/ 69059 h 345294"/>
                <a:gd name="connsiteX1" fmla="*/ 469450 w 642097"/>
                <a:gd name="connsiteY1" fmla="*/ 69059 h 345294"/>
                <a:gd name="connsiteX2" fmla="*/ 469450 w 642097"/>
                <a:gd name="connsiteY2" fmla="*/ 0 h 345294"/>
                <a:gd name="connsiteX3" fmla="*/ 642097 w 642097"/>
                <a:gd name="connsiteY3" fmla="*/ 172647 h 345294"/>
                <a:gd name="connsiteX4" fmla="*/ 469450 w 642097"/>
                <a:gd name="connsiteY4" fmla="*/ 345294 h 345294"/>
                <a:gd name="connsiteX5" fmla="*/ 469450 w 642097"/>
                <a:gd name="connsiteY5" fmla="*/ 276235 h 345294"/>
                <a:gd name="connsiteX6" fmla="*/ 0 w 642097"/>
                <a:gd name="connsiteY6" fmla="*/ 276235 h 345294"/>
                <a:gd name="connsiteX7" fmla="*/ 0 w 642097"/>
                <a:gd name="connsiteY7" fmla="*/ 69059 h 34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097" h="345294">
                  <a:moveTo>
                    <a:pt x="0" y="69059"/>
                  </a:moveTo>
                  <a:lnTo>
                    <a:pt x="469450" y="69059"/>
                  </a:lnTo>
                  <a:lnTo>
                    <a:pt x="469450" y="0"/>
                  </a:lnTo>
                  <a:lnTo>
                    <a:pt x="642097" y="172647"/>
                  </a:lnTo>
                  <a:lnTo>
                    <a:pt x="469450" y="345294"/>
                  </a:lnTo>
                  <a:lnTo>
                    <a:pt x="469450" y="276235"/>
                  </a:lnTo>
                  <a:lnTo>
                    <a:pt x="0" y="276235"/>
                  </a:lnTo>
                  <a:lnTo>
                    <a:pt x="0" y="6905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1794" rIns="77691" bIns="51794" numCol="1" spcCol="1270" anchor="ctr" anchorCtr="0">
              <a:noAutofit/>
            </a:bodyPr>
            <a:lstStyle/>
            <a:p>
              <a:pPr algn="ctr" defTabSz="133350">
                <a:lnSpc>
                  <a:spcPct val="90000"/>
                </a:lnSpc>
                <a:spcAft>
                  <a:spcPct val="35000"/>
                </a:spcAft>
              </a:pPr>
              <a:endParaRPr lang="en-US" sz="3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0366300" y="1320799"/>
              <a:ext cx="1517040" cy="1475527"/>
            </a:xfrm>
            <a:custGeom>
              <a:avLst/>
              <a:gdLst>
                <a:gd name="connsiteX0" fmla="*/ 0 w 1388243"/>
                <a:gd name="connsiteY0" fmla="*/ 89857 h 898573"/>
                <a:gd name="connsiteX1" fmla="*/ 89857 w 1388243"/>
                <a:gd name="connsiteY1" fmla="*/ 0 h 898573"/>
                <a:gd name="connsiteX2" fmla="*/ 1298386 w 1388243"/>
                <a:gd name="connsiteY2" fmla="*/ 0 h 898573"/>
                <a:gd name="connsiteX3" fmla="*/ 1388243 w 1388243"/>
                <a:gd name="connsiteY3" fmla="*/ 89857 h 898573"/>
                <a:gd name="connsiteX4" fmla="*/ 1388243 w 1388243"/>
                <a:gd name="connsiteY4" fmla="*/ 808716 h 898573"/>
                <a:gd name="connsiteX5" fmla="*/ 1298386 w 1388243"/>
                <a:gd name="connsiteY5" fmla="*/ 898573 h 898573"/>
                <a:gd name="connsiteX6" fmla="*/ 89857 w 1388243"/>
                <a:gd name="connsiteY6" fmla="*/ 898573 h 898573"/>
                <a:gd name="connsiteX7" fmla="*/ 0 w 1388243"/>
                <a:gd name="connsiteY7" fmla="*/ 808716 h 898573"/>
                <a:gd name="connsiteX8" fmla="*/ 0 w 1388243"/>
                <a:gd name="connsiteY8" fmla="*/ 89857 h 89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8243" h="898573">
                  <a:moveTo>
                    <a:pt x="0" y="89857"/>
                  </a:moveTo>
                  <a:cubicBezTo>
                    <a:pt x="0" y="40230"/>
                    <a:pt x="40230" y="0"/>
                    <a:pt x="89857" y="0"/>
                  </a:cubicBezTo>
                  <a:lnTo>
                    <a:pt x="1298386" y="0"/>
                  </a:lnTo>
                  <a:cubicBezTo>
                    <a:pt x="1348013" y="0"/>
                    <a:pt x="1388243" y="40230"/>
                    <a:pt x="1388243" y="89857"/>
                  </a:cubicBezTo>
                  <a:lnTo>
                    <a:pt x="1388243" y="808716"/>
                  </a:lnTo>
                  <a:cubicBezTo>
                    <a:pt x="1388243" y="858343"/>
                    <a:pt x="1348013" y="898573"/>
                    <a:pt x="1298386" y="898573"/>
                  </a:cubicBezTo>
                  <a:lnTo>
                    <a:pt x="89857" y="898573"/>
                  </a:lnTo>
                  <a:cubicBezTo>
                    <a:pt x="40230" y="898573"/>
                    <a:pt x="0" y="858343"/>
                    <a:pt x="0" y="808716"/>
                  </a:cubicBezTo>
                  <a:lnTo>
                    <a:pt x="0" y="898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012" tIns="96012" rIns="96012" bIns="276078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50" dirty="0"/>
                <a:t>Identifying outcomes variables to use as measures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292696" y="3259989"/>
              <a:ext cx="1895444" cy="1502511"/>
            </a:xfrm>
            <a:custGeom>
              <a:avLst/>
              <a:gdLst>
                <a:gd name="connsiteX0" fmla="*/ 0 w 1697529"/>
                <a:gd name="connsiteY0" fmla="*/ 169753 h 1929258"/>
                <a:gd name="connsiteX1" fmla="*/ 169753 w 1697529"/>
                <a:gd name="connsiteY1" fmla="*/ 0 h 1929258"/>
                <a:gd name="connsiteX2" fmla="*/ 1527776 w 1697529"/>
                <a:gd name="connsiteY2" fmla="*/ 0 h 1929258"/>
                <a:gd name="connsiteX3" fmla="*/ 1697529 w 1697529"/>
                <a:gd name="connsiteY3" fmla="*/ 169753 h 1929258"/>
                <a:gd name="connsiteX4" fmla="*/ 1697529 w 1697529"/>
                <a:gd name="connsiteY4" fmla="*/ 1759505 h 1929258"/>
                <a:gd name="connsiteX5" fmla="*/ 1527776 w 1697529"/>
                <a:gd name="connsiteY5" fmla="*/ 1929258 h 1929258"/>
                <a:gd name="connsiteX6" fmla="*/ 169753 w 1697529"/>
                <a:gd name="connsiteY6" fmla="*/ 1929258 h 1929258"/>
                <a:gd name="connsiteX7" fmla="*/ 0 w 1697529"/>
                <a:gd name="connsiteY7" fmla="*/ 1759505 h 1929258"/>
                <a:gd name="connsiteX8" fmla="*/ 0 w 1697529"/>
                <a:gd name="connsiteY8" fmla="*/ 169753 h 192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7529" h="1929258">
                  <a:moveTo>
                    <a:pt x="0" y="169753"/>
                  </a:moveTo>
                  <a:cubicBezTo>
                    <a:pt x="0" y="76001"/>
                    <a:pt x="76001" y="0"/>
                    <a:pt x="169753" y="0"/>
                  </a:cubicBezTo>
                  <a:lnTo>
                    <a:pt x="1527776" y="0"/>
                  </a:lnTo>
                  <a:cubicBezTo>
                    <a:pt x="1621528" y="0"/>
                    <a:pt x="1697529" y="76001"/>
                    <a:pt x="1697529" y="169753"/>
                  </a:cubicBezTo>
                  <a:lnTo>
                    <a:pt x="1697529" y="1759505"/>
                  </a:lnTo>
                  <a:cubicBezTo>
                    <a:pt x="1697529" y="1853257"/>
                    <a:pt x="1621528" y="1929258"/>
                    <a:pt x="1527776" y="1929258"/>
                  </a:cubicBezTo>
                  <a:lnTo>
                    <a:pt x="169753" y="1929258"/>
                  </a:lnTo>
                  <a:cubicBezTo>
                    <a:pt x="76001" y="1929258"/>
                    <a:pt x="0" y="1853257"/>
                    <a:pt x="0" y="1759505"/>
                  </a:cubicBezTo>
                  <a:lnTo>
                    <a:pt x="0" y="169753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01" tIns="133301" rIns="133301" bIns="133301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Participant engagement 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350" dirty="0"/>
                <a:t>Recovery/ Relapse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84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59"/>
            <a:ext cx="8229600" cy="1143000"/>
          </a:xfrm>
        </p:spPr>
        <p:txBody>
          <a:bodyPr/>
          <a:lstStyle/>
          <a:p>
            <a:r>
              <a:rPr lang="en-US" dirty="0"/>
              <a:t>DL for Social Interactome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" y="1295400"/>
            <a:ext cx="9043366" cy="5385047"/>
          </a:xfrm>
        </p:spPr>
      </p:pic>
    </p:spTree>
    <p:extLst>
      <p:ext uri="{BB962C8B-B14F-4D97-AF65-F5344CB8AC3E}">
        <p14:creationId xmlns:p14="http://schemas.microsoft.com/office/powerpoint/2010/main" val="20897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Presenter: </a:t>
            </a:r>
            <a:r>
              <a:rPr lang="en-US" sz="2800" b="1" dirty="0" err="1">
                <a:latin typeface="Garamond" charset="0"/>
                <a:ea typeface="Garamond" charset="0"/>
                <a:cs typeface="Garamond" charset="0"/>
              </a:rPr>
              <a:t>Liuqing</a:t>
            </a: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 Li</a:t>
            </a:r>
            <a:endParaRPr lang="en-US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Digital Library Research Laboratory</a:t>
            </a:r>
          </a:p>
          <a:p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Virginia Polytechnic Institute and State University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Blacksburg, VA, 24061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February 20,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solidFill>
            <a:srgbClr val="871C40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Twider</a:t>
            </a:r>
            <a:r>
              <a:rPr lang="en-US" sz="3200" dirty="0">
                <a:solidFill>
                  <a:schemeClr val="bg1"/>
                </a:solidFill>
              </a:rPr>
              <a:t>: A Hybrid Model for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Role-related User Classification on Twitter</a:t>
            </a:r>
          </a:p>
        </p:txBody>
      </p:sp>
    </p:spTree>
    <p:extLst>
      <p:ext uri="{BB962C8B-B14F-4D97-AF65-F5344CB8AC3E}">
        <p14:creationId xmlns:p14="http://schemas.microsoft.com/office/powerpoint/2010/main" val="3055743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" y="1003313"/>
            <a:ext cx="8144360" cy="51039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671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You Fit in CS?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CS – Looking Inside: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HPC &lt;-&gt; PC &lt;-&gt; GPU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Programming</a:t>
            </a:r>
          </a:p>
          <a:p>
            <a:pPr lvl="1"/>
            <a:r>
              <a:rPr lang="en-US" dirty="0"/>
              <a:t>Algorithms,</a:t>
            </a:r>
          </a:p>
          <a:p>
            <a:pPr lvl="1"/>
            <a:r>
              <a:rPr lang="en-US" dirty="0"/>
              <a:t>Languages,</a:t>
            </a:r>
          </a:p>
          <a:p>
            <a:pPr lvl="1"/>
            <a:r>
              <a:rPr lang="en-US" dirty="0"/>
              <a:t>Problem Solving</a:t>
            </a:r>
          </a:p>
          <a:p>
            <a:pPr lvl="1"/>
            <a:r>
              <a:rPr lang="en-US" dirty="0"/>
              <a:t>Workflows</a:t>
            </a:r>
          </a:p>
          <a:p>
            <a:r>
              <a:rPr lang="en-US" dirty="0"/>
              <a:t>Systems</a:t>
            </a:r>
          </a:p>
          <a:p>
            <a:r>
              <a:rPr lang="en-US" dirty="0"/>
              <a:t>Theory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813B4-C5C8-42A2-8CD1-1F37B06AA2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457200" y="1524000"/>
            <a:ext cx="40417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CS Looking Outward: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2163762"/>
            <a:ext cx="4041775" cy="3951288"/>
          </a:xfrm>
        </p:spPr>
        <p:txBody>
          <a:bodyPr/>
          <a:lstStyle/>
          <a:p>
            <a:r>
              <a:rPr lang="en-US" dirty="0"/>
              <a:t>Interaction: Games, Graphics, HCI, VR/AR</a:t>
            </a:r>
          </a:p>
          <a:p>
            <a:r>
              <a:rPr lang="en-US" dirty="0"/>
              <a:t>Programming: Algorithms,  Languages, Problem Solving, Workflows</a:t>
            </a:r>
          </a:p>
          <a:p>
            <a:r>
              <a:rPr lang="en-US" dirty="0"/>
              <a:t>Simulation: Agents, Modeling: Epidemiology </a:t>
            </a:r>
          </a:p>
          <a:p>
            <a:r>
              <a:rPr lang="en-US" dirty="0"/>
              <a:t>KID: Knowledge, Information, Data: AI,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942227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5" y="1674587"/>
            <a:ext cx="8634048" cy="456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Presenter: </a:t>
            </a:r>
            <a:r>
              <a:rPr lang="en-US" sz="2800" b="1" dirty="0" err="1">
                <a:latin typeface="Garamond" charset="0"/>
                <a:ea typeface="Garamond" charset="0"/>
                <a:cs typeface="Garamond" charset="0"/>
              </a:rPr>
              <a:t>Liuqing</a:t>
            </a:r>
            <a:r>
              <a:rPr lang="en-US" sz="2800" b="1" dirty="0">
                <a:latin typeface="Garamond" charset="0"/>
                <a:ea typeface="Garamond" charset="0"/>
                <a:cs typeface="Garamond" charset="0"/>
              </a:rPr>
              <a:t> Li</a:t>
            </a:r>
          </a:p>
          <a:p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Digital Library Research Laboratory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Virginia Polytechnic Institute and State University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Blacksburg, VA, 24061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February 20,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solidFill>
            <a:srgbClr val="871C40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Historical Tweet URL Analysis</a:t>
            </a:r>
          </a:p>
        </p:txBody>
      </p:sp>
    </p:spTree>
    <p:extLst>
      <p:ext uri="{BB962C8B-B14F-4D97-AF65-F5344CB8AC3E}">
        <p14:creationId xmlns:p14="http://schemas.microsoft.com/office/powerpoint/2010/main" val="1926945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8" y="1100581"/>
            <a:ext cx="7763041" cy="49363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5437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Collections</a:t>
            </a:r>
          </a:p>
          <a:p>
            <a:pPr lvl="1"/>
            <a:r>
              <a:rPr lang="en-US" dirty="0"/>
              <a:t>#55 – Quantico shooting		2013/03/22</a:t>
            </a:r>
          </a:p>
          <a:p>
            <a:pPr lvl="1"/>
            <a:r>
              <a:rPr lang="en-US" dirty="0"/>
              <a:t>#89 – </a:t>
            </a:r>
            <a:r>
              <a:rPr lang="en-US" dirty="0" err="1"/>
              <a:t>santa</a:t>
            </a:r>
            <a:r>
              <a:rPr lang="en-US" dirty="0"/>
              <a:t> </a:t>
            </a:r>
            <a:r>
              <a:rPr lang="en-US" dirty="0" err="1"/>
              <a:t>monica</a:t>
            </a:r>
            <a:r>
              <a:rPr lang="en-US" dirty="0"/>
              <a:t> shooting	2013/06/07</a:t>
            </a:r>
          </a:p>
          <a:p>
            <a:pPr lvl="1"/>
            <a:r>
              <a:rPr lang="en-US" dirty="0"/>
              <a:t>#145 – </a:t>
            </a:r>
            <a:r>
              <a:rPr lang="en-US" dirty="0" err="1"/>
              <a:t>nevada</a:t>
            </a:r>
            <a:r>
              <a:rPr lang="en-US" dirty="0"/>
              <a:t> school shooting	2013/10/21</a:t>
            </a:r>
          </a:p>
          <a:p>
            <a:pPr lvl="1"/>
            <a:r>
              <a:rPr lang="en-US" dirty="0"/>
              <a:t>#186 – shooting </a:t>
            </a:r>
            <a:r>
              <a:rPr lang="en-US" dirty="0" err="1"/>
              <a:t>california</a:t>
            </a:r>
            <a:r>
              <a:rPr lang="en-US" dirty="0"/>
              <a:t>		2014/05/25</a:t>
            </a:r>
          </a:p>
          <a:p>
            <a:pPr lvl="1"/>
            <a:r>
              <a:rPr lang="en-US" dirty="0"/>
              <a:t>#435 – Ottawa Shooting		2014/10/22</a:t>
            </a:r>
          </a:p>
          <a:p>
            <a:pPr lvl="1"/>
            <a:r>
              <a:rPr lang="en-US" dirty="0"/>
              <a:t>#443 – Marysville shooting		2014/10/24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9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59" y="1083907"/>
            <a:ext cx="7487479" cy="246958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28259" y="3792714"/>
          <a:ext cx="7487479" cy="18268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2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ID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 of URLs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 of Unique URLs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Percentage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#55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36,704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1,377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3.8%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#89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32,089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3,092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#145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21,497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2,602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12.1%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#186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665,895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62,096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#435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186,600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15,686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8.4%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 dirty="0"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#443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59,554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6,338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10.6%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140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6" y="989472"/>
            <a:ext cx="7487479" cy="246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25" y="3550670"/>
            <a:ext cx="7487479" cy="24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86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7D-7F4D-5041-BFA9-FECB021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Legal Document Summarization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71988-72C0-9246-8853-013DA1F9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525963"/>
          </a:xfrm>
        </p:spPr>
        <p:txBody>
          <a:bodyPr/>
          <a:lstStyle/>
          <a:p>
            <a:r>
              <a:rPr lang="en-US" sz="2800" dirty="0" err="1"/>
              <a:t>Naren</a:t>
            </a:r>
            <a:r>
              <a:rPr lang="en-US" sz="2800" dirty="0"/>
              <a:t> Ramakrishnan, Edward Fox</a:t>
            </a:r>
          </a:p>
          <a:p>
            <a:r>
              <a:rPr lang="en-US" sz="2800" dirty="0"/>
              <a:t>Abigail Bartolome, </a:t>
            </a:r>
            <a:r>
              <a:rPr lang="en-US" sz="2800" dirty="0" err="1"/>
              <a:t>Yaser</a:t>
            </a:r>
            <a:r>
              <a:rPr lang="en-US" sz="2800" dirty="0"/>
              <a:t> </a:t>
            </a:r>
            <a:r>
              <a:rPr lang="en-US" sz="2800" dirty="0" err="1"/>
              <a:t>Keneshloo</a:t>
            </a:r>
            <a:r>
              <a:rPr lang="en-US" sz="2800" dirty="0"/>
              <a:t>, Rupinder </a:t>
            </a:r>
            <a:r>
              <a:rPr lang="en-US" sz="2800" dirty="0" err="1"/>
              <a:t>Khandpur</a:t>
            </a:r>
            <a:r>
              <a:rPr lang="en-US" sz="2800" dirty="0"/>
              <a:t>, </a:t>
            </a:r>
            <a:r>
              <a:rPr lang="en-US" sz="2800" dirty="0" err="1"/>
              <a:t>Liuqing</a:t>
            </a:r>
            <a:r>
              <a:rPr lang="en-US" sz="2800" dirty="0"/>
              <a:t> Li, </a:t>
            </a:r>
            <a:r>
              <a:rPr lang="en-US" sz="2800" b="1" dirty="0" err="1"/>
              <a:t>Yufeng</a:t>
            </a:r>
            <a:r>
              <a:rPr lang="en-US" sz="2800" b="1" dirty="0"/>
              <a:t> Ma</a:t>
            </a:r>
            <a:r>
              <a:rPr lang="en-US" sz="2800" dirty="0"/>
              <a:t>, Xuan Zhang</a:t>
            </a:r>
          </a:p>
          <a:p>
            <a:r>
              <a:rPr lang="en-US" sz="2800" dirty="0"/>
              <a:t>Dell PowerEdge R730, 2 Intel Xeon 2.6 GHz CPU w NVIDIA Tesla P40 24GB, 3 of 2 TB disks </a:t>
            </a:r>
          </a:p>
          <a:p>
            <a:r>
              <a:rPr lang="en-US" sz="2800" dirty="0"/>
              <a:t>Extraction from raw form</a:t>
            </a:r>
          </a:p>
          <a:p>
            <a:r>
              <a:rPr lang="en-US" sz="2800" dirty="0"/>
              <a:t>Analysis of high level document structure</a:t>
            </a:r>
          </a:p>
          <a:p>
            <a:r>
              <a:rPr lang="en-US" sz="2800" dirty="0"/>
              <a:t>Segmentation</a:t>
            </a:r>
          </a:p>
          <a:p>
            <a:r>
              <a:rPr lang="en-US" sz="2800" dirty="0"/>
              <a:t>Compression, Topic analysis</a:t>
            </a:r>
          </a:p>
          <a:p>
            <a:r>
              <a:rPr lang="en-US" sz="2800" dirty="0"/>
              <a:t>Pairing doc segments with summary segments</a:t>
            </a:r>
          </a:p>
          <a:p>
            <a:r>
              <a:rPr lang="en-US" sz="2800" dirty="0"/>
              <a:t>Training, generating summaries in IR context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C2EB-871E-E14E-B71C-D1DD070E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0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Ziqian</a:t>
            </a:r>
            <a:r>
              <a:rPr lang="en-US" dirty="0"/>
              <a:t> Song: data breaches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7387"/>
            <a:ext cx="8534400" cy="4525963"/>
          </a:xfrm>
        </p:spPr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Weiguo</a:t>
            </a:r>
            <a:r>
              <a:rPr lang="en-US" dirty="0"/>
              <a:t> Fan, G. Alan Wang (Business)</a:t>
            </a:r>
          </a:p>
          <a:p>
            <a:r>
              <a:rPr lang="en-US" dirty="0"/>
              <a:t>Study of significant breaches</a:t>
            </a:r>
          </a:p>
          <a:p>
            <a:pPr lvl="1"/>
            <a:r>
              <a:rPr lang="en-US" dirty="0"/>
              <a:t>4712 from 2005-2015 –</a:t>
            </a:r>
            <a:r>
              <a:rPr lang="en-US" dirty="0" err="1"/>
              <a:t>iltered</a:t>
            </a:r>
            <a:r>
              <a:rPr lang="en-US" dirty="0"/>
              <a:t> to 517 events</a:t>
            </a:r>
          </a:p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Date window: -10 to +30</a:t>
            </a:r>
          </a:p>
          <a:p>
            <a:pPr lvl="1"/>
            <a:r>
              <a:rPr lang="en-US" dirty="0"/>
              <a:t>200K news articles, 5K PR releases, 78K tweets from company, 190K user tweets</a:t>
            </a:r>
          </a:p>
          <a:p>
            <a:pPr lvl="1"/>
            <a:r>
              <a:rPr lang="en-US" dirty="0"/>
              <a:t>Stock prices relative to model of regular prices </a:t>
            </a:r>
          </a:p>
          <a:p>
            <a:r>
              <a:rPr lang="en-US" dirty="0"/>
              <a:t>How should firms react to incidents?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6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859"/>
            <a:ext cx="8229600" cy="1143000"/>
          </a:xfrm>
        </p:spPr>
        <p:txBody>
          <a:bodyPr/>
          <a:lstStyle/>
          <a:p>
            <a:r>
              <a:rPr lang="en-US" dirty="0"/>
              <a:t>Yu Wang: diabetic retinopathy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42570"/>
            <a:ext cx="8686800" cy="4525963"/>
          </a:xfrm>
        </p:spPr>
        <p:txBody>
          <a:bodyPr/>
          <a:lstStyle/>
          <a:p>
            <a:r>
              <a:rPr lang="en-US" dirty="0"/>
              <a:t>Thesis: “A Deep Learning Based Pipeline for Image Grading of Diabetic Retinopathy”</a:t>
            </a:r>
          </a:p>
          <a:p>
            <a:r>
              <a:rPr lang="en-US" dirty="0" err="1"/>
              <a:t>Weiguo</a:t>
            </a:r>
            <a:r>
              <a:rPr lang="en-US" dirty="0"/>
              <a:t> Fan, Edward Fox, Chandan Reddy</a:t>
            </a:r>
          </a:p>
          <a:p>
            <a:r>
              <a:rPr lang="en-US" dirty="0"/>
              <a:t>3rd place in ISBI 2018 Diabetic Retinopathy Segmentation and Grading Challenge</a:t>
            </a:r>
          </a:p>
          <a:p>
            <a:r>
              <a:rPr lang="en-US" dirty="0"/>
              <a:t>Datasets/Accuracy: Kaggle (.65), </a:t>
            </a:r>
            <a:r>
              <a:rPr lang="en-US" dirty="0" err="1"/>
              <a:t>IDRiD</a:t>
            </a:r>
            <a:r>
              <a:rPr lang="en-US" dirty="0"/>
              <a:t> (.66)</a:t>
            </a:r>
          </a:p>
          <a:p>
            <a:r>
              <a:rPr lang="en-US" dirty="0"/>
              <a:t>Light Gradient Boosting Decision Tree</a:t>
            </a:r>
          </a:p>
          <a:p>
            <a:r>
              <a:rPr lang="en-US" dirty="0"/>
              <a:t>Approach: </a:t>
            </a:r>
            <a:r>
              <a:rPr lang="en-US" dirty="0" err="1"/>
              <a:t>LightGBM</a:t>
            </a:r>
            <a:r>
              <a:rPr lang="en-US" dirty="0"/>
              <a:t> + Bright-preserved Fine-tuned </a:t>
            </a:r>
            <a:r>
              <a:rPr lang="en-US" dirty="0" err="1"/>
              <a:t>DenseNet</a:t>
            </a:r>
            <a:r>
              <a:rPr lang="en-US" dirty="0"/>
              <a:t> 121 (a 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6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EB3D-01BD-9544-903E-4469C5C2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r"/>
            <a:r>
              <a:rPr lang="en-US" sz="3600" dirty="0"/>
              <a:t>Yu Wang: Retinopathy Examples, Experiment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38820-AEF8-2743-B88D-5FE9A6EC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CFE06-C3ED-EB45-809E-6E5F62ED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24821"/>
            <a:ext cx="9067800" cy="1731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BF411-53AD-B543-B68B-311B10BC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" y="571500"/>
            <a:ext cx="4568414" cy="50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Working in CS Areas with Less Gender Imbalance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6550"/>
            <a:ext cx="8458200" cy="48768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 Information retrieval / digital libraries (closely related to library and information science, move toward </a:t>
            </a:r>
            <a:r>
              <a:rPr lang="en-US" dirty="0" err="1"/>
              <a:t>iSchools</a:t>
            </a:r>
            <a:r>
              <a:rPr lang="en-US" dirty="0"/>
              <a:t>)</a:t>
            </a:r>
          </a:p>
          <a:p>
            <a:pPr>
              <a:buFont typeface="+mj-lt"/>
              <a:buAutoNum type="arabicPeriod"/>
            </a:pPr>
            <a:r>
              <a:rPr lang="en-US" dirty="0"/>
              <a:t>Human-computer interaction (including social networks and informatics)</a:t>
            </a:r>
          </a:p>
          <a:p>
            <a:pPr>
              <a:buFont typeface="+mj-lt"/>
              <a:buAutoNum type="arabicPeriod"/>
            </a:pPr>
            <a:r>
              <a:rPr lang="en-US" dirty="0"/>
              <a:t>Collaboration with health, medical, biological and bio-informatics areas (+Reiki)</a:t>
            </a:r>
          </a:p>
          <a:p>
            <a:pPr>
              <a:buFont typeface="+mj-lt"/>
              <a:buAutoNum type="arabicPeriod"/>
            </a:pPr>
            <a:r>
              <a:rPr lang="en-US" dirty="0"/>
              <a:t>Collaboration with humanities and social/ behavioral sciences (e.g., NLP / computational linguistics)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974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AC31-EE58-864F-99B3-FE698DDB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Xuan Zhang: product defects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FD88-24BF-8141-B095-00A3C6036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7387"/>
            <a:ext cx="8534400" cy="4525963"/>
          </a:xfrm>
        </p:spPr>
        <p:txBody>
          <a:bodyPr/>
          <a:lstStyle/>
          <a:p>
            <a:r>
              <a:rPr lang="en-US" dirty="0"/>
              <a:t>Abigail Bartolome: triple crown trail studies</a:t>
            </a:r>
          </a:p>
          <a:p>
            <a:r>
              <a:rPr lang="en-US" dirty="0"/>
              <a:t>Michael Bowers: rat vocalizations</a:t>
            </a:r>
          </a:p>
          <a:p>
            <a:r>
              <a:rPr lang="en-US" dirty="0"/>
              <a:t>Prashant Chandrasekar: social interactome</a:t>
            </a:r>
          </a:p>
          <a:p>
            <a:r>
              <a:rPr lang="en-US" dirty="0" err="1"/>
              <a:t>Liuqing</a:t>
            </a:r>
            <a:r>
              <a:rPr lang="en-US" dirty="0"/>
              <a:t> Li: tweet analysis</a:t>
            </a:r>
          </a:p>
          <a:p>
            <a:r>
              <a:rPr lang="en-US" dirty="0" err="1"/>
              <a:t>Yufeng</a:t>
            </a:r>
            <a:r>
              <a:rPr lang="en-US" dirty="0"/>
              <a:t> Ma: legal document summarization</a:t>
            </a:r>
          </a:p>
          <a:p>
            <a:r>
              <a:rPr lang="en-US" dirty="0" err="1"/>
              <a:t>Ziqian</a:t>
            </a:r>
            <a:r>
              <a:rPr lang="en-US" dirty="0"/>
              <a:t> Song: data breaches</a:t>
            </a:r>
          </a:p>
          <a:p>
            <a:r>
              <a:rPr lang="en-US" dirty="0"/>
              <a:t>Yu Wang: diabetic retinopathy</a:t>
            </a:r>
          </a:p>
          <a:p>
            <a:r>
              <a:rPr lang="en-US" dirty="0"/>
              <a:t>Xuan Zhang: product defects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CC11B-7CDD-DD4D-BEDA-6E2C92F7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5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Probabilistic Defect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2009725"/>
            <a:ext cx="8520600" cy="888976"/>
          </a:xfrm>
        </p:spPr>
        <p:txBody>
          <a:bodyPr/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Produce a set of joint topics for each defect </a:t>
            </a:r>
            <a:r>
              <a:rPr lang="en-US" sz="2000" i="1" dirty="0" err="1"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i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Identify the most relevant reviews for each defect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11700" y="3033451"/>
            <a:ext cx="1524000" cy="2362200"/>
          </a:xfrm>
          <a:prstGeom prst="roundRect">
            <a:avLst/>
          </a:prstGeom>
          <a:solidFill>
            <a:schemeClr val="accent4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Defect </a:t>
            </a:r>
            <a:r>
              <a:rPr lang="en-US" sz="2000" b="0" i="1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="0" i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064300" y="3033451"/>
            <a:ext cx="6324600" cy="457200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600" b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064300" y="3033451"/>
            <a:ext cx="2667000" cy="4572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Model Topic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112300" y="3033451"/>
            <a:ext cx="32004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MW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MW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MW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064300" y="3547801"/>
            <a:ext cx="6324600" cy="457200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600" b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064300" y="3547801"/>
            <a:ext cx="2667000" cy="4572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Component Topic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112300" y="3547801"/>
            <a:ext cx="32004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CW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CW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064300" y="4066913"/>
            <a:ext cx="6324600" cy="457200"/>
          </a:xfrm>
          <a:prstGeom prst="rect">
            <a:avLst/>
          </a:prstGeom>
          <a:solidFill>
            <a:srgbClr val="DAEDEF">
              <a:lumMod val="9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600" b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064300" y="4066913"/>
            <a:ext cx="2667000" cy="4572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Symptom Topic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112300" y="4066913"/>
            <a:ext cx="32004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SW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SW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mr-IN" sz="1600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Folded Corner 26"/>
          <p:cNvSpPr/>
          <p:nvPr/>
        </p:nvSpPr>
        <p:spPr bwMode="auto">
          <a:xfrm>
            <a:off x="2073825" y="4709851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1 </a:t>
            </a:r>
          </a:p>
        </p:txBody>
      </p:sp>
      <p:sp>
        <p:nvSpPr>
          <p:cNvPr id="28" name="Folded Corner 27"/>
          <p:cNvSpPr/>
          <p:nvPr/>
        </p:nvSpPr>
        <p:spPr bwMode="auto">
          <a:xfrm>
            <a:off x="4197900" y="4709851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</a:t>
            </a:r>
            <a:r>
              <a:rPr lang="mr-IN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29" name="Folded Corner 28"/>
          <p:cNvSpPr/>
          <p:nvPr/>
        </p:nvSpPr>
        <p:spPr bwMode="auto">
          <a:xfrm>
            <a:off x="6321975" y="4709851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961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Qualitative Evaluation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48857" y="2246568"/>
          <a:ext cx="8793124" cy="35867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97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6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24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23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Models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Components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Symptom (Unigrams)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Symptom</a:t>
                      </a:r>
                    </a:p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(phrases)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Representative reviews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1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Civic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Visibility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visor sun driver side window break stay replace windshield split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rear tire, civic hybrid, be problem, sun visor, visor split, be defective, visor fail, be issue, cause wear, control arm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1. </a:t>
                      </a:r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The visor broke off with normal use.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2. Passenger side sun visor came apart at the seam.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3. My visors pop a part when using them.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1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Calibri" charset="0"/>
                          <a:ea typeface="Calibri" charset="0"/>
                          <a:cs typeface="Calibri" charset="0"/>
                        </a:rPr>
                        <a:t>Accord 2008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Service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brakes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brake rear tire wear replace pad noise problem need front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rear brake, make noise, wear Accord, when depressed, brake pad, brake fail, be soft, when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kick, was depressed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  <a:cs typeface=""/>
                          <a:sym typeface="Arial"/>
                        </a:defRPr>
                      </a:lvl9pPr>
                    </a:lstStyle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1. 2008 Honda Accord rear brakes.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2. Honda Accord 2008 brakes problem</a:t>
                      </a:r>
                    </a:p>
                    <a:p>
                      <a:r>
                        <a:rPr lang="en-US" sz="1400" u="none" strike="noStrike" kern="12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3. Rear brakes going out at 22,800 miles on 2008 Honda Accord.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399" y="1723803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The top defect of 2 Honda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779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Vehicle Recall Prediction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743911"/>
            <a:ext cx="8520600" cy="1463134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Predict whether a complaint corresponds to a mitigating measure (Recall or TSB). For each complaint, find the ground truth using SQL query. 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Extract topics, then compute the topic (defect) probabilities given a review as semantic features to predict mitigating measures. 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65083" y="3207045"/>
            <a:ext cx="4013835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670" y="5584486"/>
            <a:ext cx="8272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Vehicle Recall Prediction Weighted F1 of PDM &amp; LDA, on Honda models (2005~2009)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0634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62" y="19050"/>
            <a:ext cx="8520600" cy="763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Product Defect LDA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07581" y="1803547"/>
            <a:ext cx="85344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Courier New" charset="0"/>
              <a:buChar char="o"/>
              <a:defRPr/>
            </a:pP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For each defect, produce a </a:t>
            </a:r>
            <a:r>
              <a:rPr lang="en-US" sz="2000" b="0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Component topic</a:t>
            </a: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also a </a:t>
            </a:r>
            <a:r>
              <a:rPr lang="en-US" sz="2000" b="0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Symptom topic</a:t>
            </a: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and a </a:t>
            </a:r>
            <a:r>
              <a:rPr lang="en-US" sz="2000" b="0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Resolution topic</a:t>
            </a: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which depends on it</a:t>
            </a:r>
            <a:endParaRPr lang="en-US" sz="2000" b="0" kern="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 charset="0"/>
              <a:buChar char="o"/>
              <a:defRPr/>
            </a:pPr>
            <a:r>
              <a:rPr lang="en-US" sz="2000" b="0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Identify the most relevant reviews for each defect</a:t>
            </a:r>
          </a:p>
          <a:p>
            <a:pPr>
              <a:defRPr/>
            </a:pPr>
            <a:endParaRPr lang="en-US" sz="2400" b="0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07581" y="3141809"/>
            <a:ext cx="1524000" cy="2547938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2400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Defect </a:t>
            </a:r>
            <a:r>
              <a:rPr lang="en-US" sz="2400" b="0" i="1" dirty="0" err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400" b="0" i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570256" y="4165747"/>
            <a:ext cx="1905000" cy="7620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Resolution Topic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369981" y="3141809"/>
            <a:ext cx="1905000" cy="7620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Component Topic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169706" y="4165747"/>
            <a:ext cx="1905000" cy="762000"/>
          </a:xfrm>
          <a:prstGeom prst="rect">
            <a:avLst/>
          </a:prstGeom>
          <a:solidFill>
            <a:srgbClr val="DAEDEF">
              <a:lumMod val="2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b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Symptom Topic</a:t>
            </a:r>
          </a:p>
        </p:txBody>
      </p:sp>
      <p:sp>
        <p:nvSpPr>
          <p:cNvPr id="19" name="Folded Corner 18"/>
          <p:cNvSpPr/>
          <p:nvPr/>
        </p:nvSpPr>
        <p:spPr bwMode="auto">
          <a:xfrm>
            <a:off x="2169706" y="5003947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1 </a:t>
            </a:r>
          </a:p>
        </p:txBody>
      </p:sp>
      <p:sp>
        <p:nvSpPr>
          <p:cNvPr id="20" name="Folded Corner 19"/>
          <p:cNvSpPr/>
          <p:nvPr/>
        </p:nvSpPr>
        <p:spPr bwMode="auto">
          <a:xfrm>
            <a:off x="4293781" y="5003947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</a:t>
            </a:r>
            <a:r>
              <a:rPr lang="mr-IN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21" name="Folded Corner 20"/>
          <p:cNvSpPr/>
          <p:nvPr/>
        </p:nvSpPr>
        <p:spPr bwMode="auto">
          <a:xfrm>
            <a:off x="6417856" y="5003947"/>
            <a:ext cx="2057400" cy="685800"/>
          </a:xfrm>
          <a:prstGeom prst="foldedCorner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b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Representative review K </a:t>
            </a:r>
          </a:p>
        </p:txBody>
      </p:sp>
      <p:cxnSp>
        <p:nvCxnSpPr>
          <p:cNvPr id="22" name="Straight Arrow Connector 21"/>
          <p:cNvCxnSpPr>
            <a:stCxn id="23" idx="2"/>
          </p:cNvCxnSpPr>
          <p:nvPr/>
        </p:nvCxnSpPr>
        <p:spPr bwMode="auto">
          <a:xfrm flipH="1">
            <a:off x="2998381" y="3903809"/>
            <a:ext cx="2324100" cy="26193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23" idx="2"/>
            <a:endCxn id="20" idx="0"/>
          </p:cNvCxnSpPr>
          <p:nvPr/>
        </p:nvCxnSpPr>
        <p:spPr bwMode="auto">
          <a:xfrm>
            <a:off x="5322482" y="3903809"/>
            <a:ext cx="2200275" cy="261938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651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158841"/>
            <a:ext cx="8520600" cy="763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Most Relevant Reviews of a Defect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505641" cy="525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6328" y="5204739"/>
            <a:ext cx="3689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Calibri" charset="0"/>
                <a:ea typeface="Calibri" charset="0"/>
                <a:cs typeface="Calibri" charset="0"/>
              </a:rPr>
              <a:t>The most relevant reviews of defects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8203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0184"/>
            <a:ext cx="9067800" cy="763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DL Summarization Baseline 1: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Textsum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05842"/>
            <a:ext cx="8520600" cy="846446"/>
          </a:xfrm>
        </p:spPr>
        <p:txBody>
          <a:bodyPr/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An attention-based sequence-to-sequence model (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Bahdanau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et al., 2014). 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Implemented based on the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Textsum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Project (a site-package of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TensorFlow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85" y="1929958"/>
            <a:ext cx="4515761" cy="4289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5246" y="6373091"/>
            <a:ext cx="510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Bahdanau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Attention Model for Machine Translation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856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989"/>
            <a:ext cx="9144000" cy="763600"/>
          </a:xfrm>
        </p:spPr>
        <p:txBody>
          <a:bodyPr/>
          <a:lstStyle/>
          <a:p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Baseline 2: Pointer-Generator Networks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37849"/>
            <a:ext cx="9144000" cy="697590"/>
          </a:xfrm>
        </p:spPr>
        <p:txBody>
          <a:bodyPr/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Pointer-Generator Networks (See et al., 2017), state-of-the-art model for SDS task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76400"/>
            <a:ext cx="8021890" cy="4646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7189" y="6346197"/>
            <a:ext cx="877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Pointer-Generator Text Summarization Model with “Pointer” and “Coverage” Mechanisms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83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3D2A-5FF6-594B-AF43-A6162339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86" y="0"/>
            <a:ext cx="8229600" cy="1143000"/>
          </a:xfrm>
        </p:spPr>
        <p:txBody>
          <a:bodyPr/>
          <a:lstStyle/>
          <a:p>
            <a:r>
              <a:rPr lang="en-US" dirty="0"/>
              <a:t>Xuan Zhang: example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68D4-630D-A14F-B50B-7EC3424B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graphicFrame>
        <p:nvGraphicFramePr>
          <p:cNvPr id="5" name="Shape 309">
            <a:extLst>
              <a:ext uri="{FF2B5EF4-FFF2-40B4-BE49-F238E27FC236}">
                <a16:creationId xmlns:a16="http://schemas.microsoft.com/office/drawing/2014/main" id="{F8BE5850-1502-4D40-9FA4-52932FD10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895506"/>
              </p:ext>
            </p:extLst>
          </p:nvPr>
        </p:nvGraphicFramePr>
        <p:xfrm>
          <a:off x="76195" y="5236949"/>
          <a:ext cx="8915400" cy="7460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00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Abstractive Summary</a:t>
                      </a:r>
                      <a:endParaRPr sz="1200">
                        <a:solidFill>
                          <a:srgbClr val="FFFF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>
                    <a:solidFill>
                      <a:srgbClr val="85200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98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this knife is a great every day carry . very light weight and comes with a sharp blade . worth every penny</a:t>
                      </a:r>
                      <a:endParaRPr sz="1200" dirty="0">
                        <a:solidFill>
                          <a:srgbClr val="98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Shape 310">
            <a:extLst>
              <a:ext uri="{FF2B5EF4-FFF2-40B4-BE49-F238E27FC236}">
                <a16:creationId xmlns:a16="http://schemas.microsoft.com/office/drawing/2014/main" id="{321AB362-7F18-E047-ACA1-5E4F76543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318420"/>
              </p:ext>
            </p:extLst>
          </p:nvPr>
        </p:nvGraphicFramePr>
        <p:xfrm>
          <a:off x="73301" y="1524000"/>
          <a:ext cx="8918409" cy="22380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9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006">
                <a:tc row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Reviews </a:t>
                      </a:r>
                      <a:endParaRPr sz="1200" b="1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 </a:t>
                      </a:r>
                      <a:endParaRPr sz="1200" b="1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one </a:t>
                      </a:r>
                      <a:endParaRPr sz="1200" b="1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Cluster</a:t>
                      </a:r>
                      <a:endParaRPr sz="1200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>
                    <a:solidFill>
                      <a:srgbClr val="FCE5C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this knife is well made . the handle is strong and the blade , while not razor sharp , is still more then adequate . the leather sheath is put together well and strong as well ...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the knife blade is a solid piece all the way down along with the finger holes love that fact , the wood will break before the knife will , also razor sharp , a little thin but very happy </a:t>
                      </a:r>
                      <a:r>
                        <a:rPr lang="en" sz="1200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...</a:t>
                      </a:r>
                      <a:endParaRPr sz="1200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well made and razor sharp . like all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sog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knives , built like a brick * * * house and perfectly balanced . if you're accustomed to a marine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ka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-bar , this offers similar handling but in a superior offering </a:t>
                      </a:r>
                      <a:r>
                        <a:rPr lang="en" sz="1200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...</a:t>
                      </a:r>
                      <a:endParaRPr sz="1200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Shape 311">
            <a:extLst>
              <a:ext uri="{FF2B5EF4-FFF2-40B4-BE49-F238E27FC236}">
                <a16:creationId xmlns:a16="http://schemas.microsoft.com/office/drawing/2014/main" id="{32E02B2E-16A1-F94D-8A3E-1156FA6A9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383262"/>
              </p:ext>
            </p:extLst>
          </p:nvPr>
        </p:nvGraphicFramePr>
        <p:xfrm>
          <a:off x="76169" y="3940466"/>
          <a:ext cx="8915426" cy="10355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789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Extractive Summaries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>
                    <a:solidFill>
                      <a:srgbClr val="EC742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a very useful pocket knife that is light weight -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carry one at all times .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i'm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no knife expert but </a:t>
                      </a:r>
                      <a:r>
                        <a:rPr lang="en" sz="12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lang="en" sz="1200" dirty="0">
                          <a:latin typeface="Calibri" charset="0"/>
                          <a:ea typeface="Calibri" charset="0"/>
                          <a:cs typeface="Calibri" charset="0"/>
                        </a:rPr>
                        <a:t> can you this knife is solid and sharp . it doesn't feel like a piece of junk at all</a:t>
                      </a:r>
                      <a:endParaRPr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351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458200" cy="4525963"/>
          </a:xfrm>
        </p:spPr>
        <p:txBody>
          <a:bodyPr/>
          <a:lstStyle/>
          <a:p>
            <a:r>
              <a:rPr lang="en-US" dirty="0"/>
              <a:t>Selected Recent DL projects</a:t>
            </a:r>
          </a:p>
          <a:p>
            <a:r>
              <a:rPr lang="en-US" dirty="0"/>
              <a:t>Examples of Big Data</a:t>
            </a:r>
          </a:p>
          <a:p>
            <a:r>
              <a:rPr lang="en-US" dirty="0"/>
              <a:t>Machine Learning: Other Students</a:t>
            </a:r>
          </a:p>
          <a:p>
            <a:r>
              <a:rPr lang="en-US" dirty="0"/>
              <a:t>Machine Learning: Example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Selected Recent DL Projects - 1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52647" y="990600"/>
            <a:ext cx="8763000" cy="4525963"/>
          </a:xfrm>
        </p:spPr>
        <p:txBody>
          <a:bodyPr/>
          <a:lstStyle/>
          <a:p>
            <a:r>
              <a:rPr lang="en-US" dirty="0"/>
              <a:t>ETANA-DL (Archaeology): NSF IIS-0325579</a:t>
            </a:r>
          </a:p>
          <a:p>
            <a:r>
              <a:rPr lang="en-US" dirty="0"/>
              <a:t>CINET: Network Science Middleware</a:t>
            </a:r>
          </a:p>
          <a:p>
            <a:pPr lvl="1"/>
            <a:r>
              <a:rPr lang="en-US" dirty="0"/>
              <a:t>NSF SDCI CCF-1032677 (simulation, </a:t>
            </a:r>
            <a:r>
              <a:rPr lang="en-US" dirty="0" err="1"/>
              <a:t>cyberinfr</a:t>
            </a:r>
            <a:r>
              <a:rPr lang="en-US" dirty="0"/>
              <a:t>.)</a:t>
            </a:r>
          </a:p>
          <a:p>
            <a:r>
              <a:rPr lang="en-US" dirty="0"/>
              <a:t>Fingerprint Analysis/Distortion/Training DLs</a:t>
            </a:r>
          </a:p>
          <a:p>
            <a:pPr lvl="1"/>
            <a:r>
              <a:rPr lang="en-US" dirty="0"/>
              <a:t>National Inst. of Justice, BAE Systems</a:t>
            </a:r>
          </a:p>
          <a:p>
            <a:r>
              <a:rPr lang="en-US" dirty="0"/>
              <a:t>Qatar Project NPRP 4-029-1-007</a:t>
            </a:r>
          </a:p>
          <a:p>
            <a:pPr lvl="1"/>
            <a:r>
              <a:rPr lang="en-US" dirty="0"/>
              <a:t>Web crawling and archiving, DL community</a:t>
            </a:r>
          </a:p>
          <a:p>
            <a:r>
              <a:rPr lang="en-US" dirty="0"/>
              <a:t>The Social Interactome of Recovery: Social Media as Therapy Development, 2014-2018, NIH </a:t>
            </a:r>
            <a:r>
              <a:rPr lang="it-IT" dirty="0"/>
              <a:t>1R01DA039456-01</a:t>
            </a:r>
            <a:r>
              <a:rPr lang="en-US" dirty="0"/>
              <a:t>, PI Warren Bickel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65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98DC19-B12B-4427-9E5B-D5201636E0AD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27648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/>
              <a:t>Questions?</a:t>
            </a:r>
            <a:br>
              <a:rPr lang="en-US"/>
            </a:br>
            <a:r>
              <a:rPr lang="en-US"/>
              <a:t>Discussion?</a:t>
            </a:r>
          </a:p>
        </p:txBody>
      </p:sp>
      <p:sp>
        <p:nvSpPr>
          <p:cNvPr id="27648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Thank You!</a:t>
            </a:r>
          </a:p>
          <a:p>
            <a:pPr eaLnBrk="1" hangingPunct="1"/>
            <a:r>
              <a:rPr lang="en-US" dirty="0" err="1"/>
              <a:t>fox</a:t>
            </a:r>
            <a:r>
              <a:rPr lang="en-US" err="1"/>
              <a:t>@</a:t>
            </a:r>
            <a:r>
              <a:rPr lang="en-US"/>
              <a:t>vt.edu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Selected Recent DL Projects - 2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/>
          <a:lstStyle/>
          <a:p>
            <a:r>
              <a:rPr lang="en-US" b="1" dirty="0"/>
              <a:t>Education:</a:t>
            </a:r>
          </a:p>
          <a:p>
            <a:r>
              <a:rPr lang="en-US" dirty="0"/>
              <a:t>CITIDEL (NSDL CS): NSF DUE-0121679</a:t>
            </a:r>
          </a:p>
          <a:p>
            <a:r>
              <a:rPr lang="en-US" dirty="0"/>
              <a:t>Superimposed Info: NSF DUE-0435059</a:t>
            </a:r>
          </a:p>
          <a:p>
            <a:r>
              <a:rPr lang="en-US" dirty="0"/>
              <a:t>DL Curricular Resources: NSF IIS-0535057 Ensemble (NSDL CS): NSF DUE-0840719</a:t>
            </a:r>
          </a:p>
          <a:p>
            <a:r>
              <a:rPr lang="en-US" dirty="0"/>
              <a:t>Digital Preserve: NSF IIS-0910183</a:t>
            </a:r>
          </a:p>
          <a:p>
            <a:r>
              <a:rPr lang="en-US" dirty="0"/>
              <a:t>Computing in Context: NSF DUE-1141209</a:t>
            </a:r>
          </a:p>
          <a:p>
            <a:r>
              <a:rPr lang="en-US" dirty="0"/>
              <a:t>Building Capacity in Information Management through a Partnership with VT DL: NSF / U. North Texas, 2015-2017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Selected Recent DL Projects - 3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4525963"/>
          </a:xfrm>
        </p:spPr>
        <p:txBody>
          <a:bodyPr/>
          <a:lstStyle/>
          <a:p>
            <a:r>
              <a:rPr lang="en-US" dirty="0"/>
              <a:t>Shootings, Crises, Events, Trends, Disruptions:</a:t>
            </a:r>
          </a:p>
          <a:p>
            <a:endParaRPr lang="en-US" sz="2400" dirty="0"/>
          </a:p>
          <a:p>
            <a:r>
              <a:rPr lang="en-US" sz="2400" dirty="0"/>
              <a:t>DL-VT416: A Digital Library Testbed for Research Related to 4/16/2007 at Virginia Tech: NSF IIS-0736055 </a:t>
            </a:r>
          </a:p>
          <a:p>
            <a:r>
              <a:rPr lang="en-US" sz="2400" dirty="0" err="1"/>
              <a:t>CTRnet</a:t>
            </a:r>
            <a:r>
              <a:rPr lang="en-US" sz="2400" dirty="0"/>
              <a:t> (Crisis, Tragedy &amp; Recovery Net): NSF IIS-0916733</a:t>
            </a:r>
          </a:p>
          <a:p>
            <a:r>
              <a:rPr lang="en-US" sz="2400" dirty="0"/>
              <a:t>Integrated Digital Event Archiving and Library (IDEAL): NSF IIS–1319578, 2013-2016 </a:t>
            </a:r>
          </a:p>
          <a:p>
            <a:r>
              <a:rPr lang="en-US" sz="2400" dirty="0"/>
              <a:t>Global Event and Trend Archive Research (GETAR): NSF IIS-1619028, 2017-2019</a:t>
            </a:r>
          </a:p>
          <a:p>
            <a:r>
              <a:rPr lang="en-US" sz="2400" dirty="0"/>
              <a:t>Behaviorally-Aware Recovery for Transportation and Power Disruptions (CBAR-</a:t>
            </a:r>
            <a:r>
              <a:rPr lang="en-US" sz="2400" dirty="0" err="1"/>
              <a:t>tpd</a:t>
            </a:r>
            <a:r>
              <a:rPr lang="en-US" sz="2400" dirty="0"/>
              <a:t>): NSF CMMI-1638207, CRISP Type 2, Clemson/VT/</a:t>
            </a:r>
            <a:r>
              <a:rPr lang="en-US" sz="2400" dirty="0" err="1"/>
              <a:t>U.Mich</a:t>
            </a:r>
            <a:r>
              <a:rPr lang="en-US" sz="2400" dirty="0"/>
              <a:t>., 2017-2020</a:t>
            </a:r>
          </a:p>
          <a:p>
            <a:pPr lvl="1"/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0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/>
              <a:t>Selected Recent DL Projects - 4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/>
          <a:lstStyle/>
          <a:p>
            <a:r>
              <a:rPr lang="en-US" dirty="0"/>
              <a:t>Web Archiving:</a:t>
            </a:r>
          </a:p>
          <a:p>
            <a:endParaRPr lang="en-US" sz="1600" dirty="0"/>
          </a:p>
          <a:p>
            <a:r>
              <a:rPr lang="en-US" sz="2400" dirty="0"/>
              <a:t>Archiving Transactions Towards Uninterruptible Web Service: Mellon/Columbia, PI </a:t>
            </a:r>
            <a:r>
              <a:rPr lang="en-US" sz="2400" dirty="0" err="1"/>
              <a:t>Zhiwu</a:t>
            </a:r>
            <a:r>
              <a:rPr lang="en-US" sz="2400" dirty="0"/>
              <a:t> </a:t>
            </a:r>
            <a:r>
              <a:rPr lang="en-US" sz="2400" dirty="0" err="1"/>
              <a:t>Xie</a:t>
            </a:r>
            <a:r>
              <a:rPr lang="en-US" sz="2400" dirty="0"/>
              <a:t>, 2014-2015</a:t>
            </a:r>
          </a:p>
          <a:p>
            <a:r>
              <a:rPr lang="en-US" sz="2400" dirty="0"/>
              <a:t>Developing Library Cyberinfrastructure Strategy for Big Data Sharing and Reuse: IMLS LG-71-16-0037-16, PI </a:t>
            </a:r>
            <a:r>
              <a:rPr lang="en-US" sz="2400" dirty="0" err="1"/>
              <a:t>Zhiwu</a:t>
            </a:r>
            <a:r>
              <a:rPr lang="en-US" sz="2400" dirty="0"/>
              <a:t> </a:t>
            </a:r>
            <a:r>
              <a:rPr lang="en-US" sz="2400" dirty="0" err="1"/>
              <a:t>Xie</a:t>
            </a:r>
            <a:r>
              <a:rPr lang="en-US" sz="2400" dirty="0"/>
              <a:t>, 2016-2018</a:t>
            </a:r>
          </a:p>
          <a:p>
            <a:pPr lvl="1"/>
            <a:r>
              <a:rPr lang="en-US" sz="2000" dirty="0"/>
              <a:t>Local Hadoop cluster, Cloud service, National HPC center</a:t>
            </a:r>
          </a:p>
          <a:p>
            <a:r>
              <a:rPr lang="en-US" sz="2400" dirty="0"/>
              <a:t>Continuing Education to Advance Web Archiving: IMLS RE-70-18-0005-18, PI </a:t>
            </a:r>
            <a:r>
              <a:rPr lang="en-US" sz="2400" dirty="0" err="1"/>
              <a:t>Zhiwu</a:t>
            </a:r>
            <a:r>
              <a:rPr lang="en-US" sz="2400" dirty="0"/>
              <a:t> </a:t>
            </a:r>
            <a:r>
              <a:rPr lang="en-US" sz="2400" dirty="0" err="1"/>
              <a:t>Xie</a:t>
            </a:r>
            <a:r>
              <a:rPr lang="en-US" sz="2400" dirty="0"/>
              <a:t>, 2018-2020, with GWU, Internet Archive, LANL, ODU, U. Waterloo</a:t>
            </a:r>
          </a:p>
          <a:p>
            <a:pPr lvl="1"/>
            <a:r>
              <a:rPr lang="en-US" sz="2000" dirty="0"/>
              <a:t>IMLS funded WASAPI project, </a:t>
            </a:r>
            <a:r>
              <a:rPr lang="en-US" sz="2000" dirty="0" err="1"/>
              <a:t>ArchiveSpark</a:t>
            </a:r>
            <a:endParaRPr lang="en-US" sz="2000" dirty="0"/>
          </a:p>
          <a:p>
            <a:pPr lvl="1"/>
            <a:r>
              <a:rPr lang="en-US" sz="2000" dirty="0"/>
              <a:t>Mellon funded Archives Unleashed</a:t>
            </a:r>
          </a:p>
          <a:p>
            <a:pPr lvl="1"/>
            <a:r>
              <a:rPr lang="en-US" sz="2000" dirty="0"/>
              <a:t>Memento (LANL) and Social Feed Manager (SFM, GWU) projects</a:t>
            </a:r>
          </a:p>
          <a:p>
            <a:endParaRPr lang="en-US" sz="2400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F35373-38BF-4A04-8F79-898BD5ADDF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540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16307</TotalTime>
  <Words>3936</Words>
  <Application>Microsoft Macintosh PowerPoint</Application>
  <PresentationFormat>On-screen Show (4:3)</PresentationFormat>
  <Paragraphs>573</Paragraphs>
  <Slides>60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ＭＳ Ｐゴシック</vt:lpstr>
      <vt:lpstr>宋体</vt:lpstr>
      <vt:lpstr>Arial</vt:lpstr>
      <vt:lpstr>Arial Black</vt:lpstr>
      <vt:lpstr>Calibri</vt:lpstr>
      <vt:lpstr>Century Gothic</vt:lpstr>
      <vt:lpstr>Courier New</vt:lpstr>
      <vt:lpstr>Garamond</vt:lpstr>
      <vt:lpstr>Helvetica</vt:lpstr>
      <vt:lpstr>Tahoma</vt:lpstr>
      <vt:lpstr>Times New Roman</vt:lpstr>
      <vt:lpstr>Verdana</vt:lpstr>
      <vt:lpstr>Wingdings</vt:lpstr>
      <vt:lpstr>Default Design</vt:lpstr>
      <vt:lpstr>Document</vt:lpstr>
      <vt:lpstr>STEP Faculty Seminar 6 July 2018  “Big Data and Machine Learning in Virginia Tech’s Digital Library Research Laboratory”  Edward A. Fox   </vt:lpstr>
      <vt:lpstr>Acknowledgements</vt:lpstr>
      <vt:lpstr>Outline</vt:lpstr>
      <vt:lpstr>Where Can You Fit in CS?</vt:lpstr>
      <vt:lpstr>Working in CS Areas with Less Gender Imbalance</vt:lpstr>
      <vt:lpstr>Selected Recent DL Projects - 1</vt:lpstr>
      <vt:lpstr>Selected Recent DL Projects - 2</vt:lpstr>
      <vt:lpstr>Selected Recent DL Projects - 3</vt:lpstr>
      <vt:lpstr>Selected Recent DL Projects - 4</vt:lpstr>
      <vt:lpstr>PowerPoint Presentation</vt:lpstr>
      <vt:lpstr>Continuing Education Curriculum</vt:lpstr>
      <vt:lpstr>Examples of Big Data</vt:lpstr>
      <vt:lpstr>Applications</vt:lpstr>
      <vt:lpstr>ETANA-DL Architecture DigBase and DigKit (2 women)</vt:lpstr>
      <vt:lpstr>Applications</vt:lpstr>
      <vt:lpstr>Education</vt:lpstr>
      <vt:lpstr>PowerPoint Presentation</vt:lpstr>
      <vt:lpstr>Shootings, Crises, Events, Trends, Disruptions</vt:lpstr>
      <vt:lpstr>Crisis, Tragedy, and Recovery</vt:lpstr>
      <vt:lpstr>CTR stakeholders</vt:lpstr>
      <vt:lpstr>Hypothesis of school shooting</vt:lpstr>
      <vt:lpstr>IDEAL, GETAR</vt:lpstr>
      <vt:lpstr>PowerPoint Presentation</vt:lpstr>
      <vt:lpstr>PowerPoint Presentation</vt:lpstr>
      <vt:lpstr>ETD Text Mining: Bill Ingram, Xinyue Wang</vt:lpstr>
      <vt:lpstr>Machine Learning: Other Students</vt:lpstr>
      <vt:lpstr>Machine Learning: Example Projects</vt:lpstr>
      <vt:lpstr>Abigail Bartolome Trial Study</vt:lpstr>
      <vt:lpstr>Professor Michael Bowers Neuroscience studies of speech disorders (autism, stuttering) in humans and rats: CRISPR/Cas9 Development of an animal model for neurodevelopmental disorders with communication deficits</vt:lpstr>
      <vt:lpstr>22 kHz:</vt:lpstr>
      <vt:lpstr>  50 kHz  </vt:lpstr>
      <vt:lpstr>When pups are separated from the nest they  emit distress vocalizations in order to be retrieved</vt:lpstr>
      <vt:lpstr>Digital Library Framework for Behavioral Science: Social Interactome</vt:lpstr>
      <vt:lpstr>Communication Analysis in the Social Interactome</vt:lpstr>
      <vt:lpstr>PowerPoint Presentation</vt:lpstr>
      <vt:lpstr>Research Process for Social Interactome</vt:lpstr>
      <vt:lpstr>DL for Social Interactome</vt:lpstr>
      <vt:lpstr>Twider: A Hybrid Model for  Role-related User Classification on Twitter</vt:lpstr>
      <vt:lpstr>Framework</vt:lpstr>
      <vt:lpstr>Discussion</vt:lpstr>
      <vt:lpstr>Historical Tweet URL Analysis</vt:lpstr>
      <vt:lpstr>Framework</vt:lpstr>
      <vt:lpstr>Preliminary Results</vt:lpstr>
      <vt:lpstr>Preliminary Results</vt:lpstr>
      <vt:lpstr>Preliminary Results</vt:lpstr>
      <vt:lpstr>Legal Document Summarization</vt:lpstr>
      <vt:lpstr>Ziqian Song: data breaches</vt:lpstr>
      <vt:lpstr>Yu Wang: diabetic retinopathy</vt:lpstr>
      <vt:lpstr>Yu Wang: Retinopathy Examples, Experiment Pipeline</vt:lpstr>
      <vt:lpstr>Xuan Zhang: product defects</vt:lpstr>
      <vt:lpstr>Probabilistic Defect Model</vt:lpstr>
      <vt:lpstr>Qualitative Evaluation</vt:lpstr>
      <vt:lpstr>Vehicle Recall Prediction</vt:lpstr>
      <vt:lpstr>Product Defect LDA</vt:lpstr>
      <vt:lpstr>Most Relevant Reviews of a Defect</vt:lpstr>
      <vt:lpstr>DL Summarization Baseline 1: Textsum</vt:lpstr>
      <vt:lpstr>Baseline 2: Pointer-Generator Networks</vt:lpstr>
      <vt:lpstr>Xuan Zhang: example summary</vt:lpstr>
      <vt:lpstr>Summary</vt:lpstr>
      <vt:lpstr>Questions? Discussion?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Streams, Structures, Spaces, Scenarios, and Societies (5S): A Formal Digital Library Framework and Its Applications- Progress Report</dc:title>
  <dc:creator>eNumerate</dc:creator>
  <cp:lastModifiedBy>Fox, Edward</cp:lastModifiedBy>
  <cp:revision>361</cp:revision>
  <dcterms:created xsi:type="dcterms:W3CDTF">2004-04-27T15:48:44Z</dcterms:created>
  <dcterms:modified xsi:type="dcterms:W3CDTF">2018-07-06T13:26:37Z</dcterms:modified>
</cp:coreProperties>
</file>