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7"/>
  </p:notesMasterIdLst>
  <p:handoutMasterIdLst>
    <p:handoutMasterId r:id="rId248"/>
  </p:handoutMasterIdLst>
  <p:sldIdLst>
    <p:sldId id="648" r:id="rId2"/>
    <p:sldId id="1235" r:id="rId3"/>
    <p:sldId id="1280" r:id="rId4"/>
    <p:sldId id="1269" r:id="rId5"/>
    <p:sldId id="1273" r:id="rId6"/>
    <p:sldId id="1290" r:id="rId7"/>
    <p:sldId id="1295" r:id="rId8"/>
    <p:sldId id="1283" r:id="rId9"/>
    <p:sldId id="1279" r:id="rId10"/>
    <p:sldId id="1275" r:id="rId11"/>
    <p:sldId id="1276" r:id="rId12"/>
    <p:sldId id="1277" r:id="rId13"/>
    <p:sldId id="1278" r:id="rId14"/>
    <p:sldId id="1270" r:id="rId15"/>
    <p:sldId id="1284" r:id="rId16"/>
    <p:sldId id="1281" r:id="rId17"/>
    <p:sldId id="1282" r:id="rId18"/>
    <p:sldId id="1236" r:id="rId19"/>
    <p:sldId id="1285" r:id="rId20"/>
    <p:sldId id="1286" r:id="rId21"/>
    <p:sldId id="491" r:id="rId22"/>
    <p:sldId id="1234" r:id="rId23"/>
    <p:sldId id="1018" r:id="rId24"/>
    <p:sldId id="972" r:id="rId25"/>
    <p:sldId id="1020" r:id="rId26"/>
    <p:sldId id="1003" r:id="rId27"/>
    <p:sldId id="715" r:id="rId28"/>
    <p:sldId id="716" r:id="rId29"/>
    <p:sldId id="713" r:id="rId30"/>
    <p:sldId id="971" r:id="rId31"/>
    <p:sldId id="714" r:id="rId32"/>
    <p:sldId id="719" r:id="rId33"/>
    <p:sldId id="721" r:id="rId34"/>
    <p:sldId id="903" r:id="rId35"/>
    <p:sldId id="904" r:id="rId36"/>
    <p:sldId id="717" r:id="rId37"/>
    <p:sldId id="718" r:id="rId38"/>
    <p:sldId id="723" r:id="rId39"/>
    <p:sldId id="1176" r:id="rId40"/>
    <p:sldId id="695" r:id="rId41"/>
    <p:sldId id="699" r:id="rId42"/>
    <p:sldId id="700" r:id="rId43"/>
    <p:sldId id="698" r:id="rId44"/>
    <p:sldId id="697" r:id="rId45"/>
    <p:sldId id="720" r:id="rId46"/>
    <p:sldId id="722" r:id="rId47"/>
    <p:sldId id="684" r:id="rId48"/>
    <p:sldId id="666" r:id="rId49"/>
    <p:sldId id="694" r:id="rId50"/>
    <p:sldId id="703" r:id="rId51"/>
    <p:sldId id="685" r:id="rId52"/>
    <p:sldId id="688" r:id="rId53"/>
    <p:sldId id="1192" r:id="rId54"/>
    <p:sldId id="1191" r:id="rId55"/>
    <p:sldId id="1239" r:id="rId56"/>
    <p:sldId id="1194" r:id="rId57"/>
    <p:sldId id="1196" r:id="rId58"/>
    <p:sldId id="1197" r:id="rId59"/>
    <p:sldId id="1198" r:id="rId60"/>
    <p:sldId id="1199" r:id="rId61"/>
    <p:sldId id="1200" r:id="rId62"/>
    <p:sldId id="1201" r:id="rId63"/>
    <p:sldId id="1202" r:id="rId64"/>
    <p:sldId id="1203" r:id="rId65"/>
    <p:sldId id="1206" r:id="rId66"/>
    <p:sldId id="1207" r:id="rId67"/>
    <p:sldId id="1208" r:id="rId68"/>
    <p:sldId id="1209" r:id="rId69"/>
    <p:sldId id="1210" r:id="rId70"/>
    <p:sldId id="1211" r:id="rId71"/>
    <p:sldId id="1212" r:id="rId72"/>
    <p:sldId id="1213" r:id="rId73"/>
    <p:sldId id="1214" r:id="rId74"/>
    <p:sldId id="1215" r:id="rId75"/>
    <p:sldId id="1216" r:id="rId76"/>
    <p:sldId id="1217" r:id="rId77"/>
    <p:sldId id="1218" r:id="rId78"/>
    <p:sldId id="1219" r:id="rId79"/>
    <p:sldId id="1294" r:id="rId80"/>
    <p:sldId id="1220" r:id="rId81"/>
    <p:sldId id="1221" r:id="rId82"/>
    <p:sldId id="1222" r:id="rId83"/>
    <p:sldId id="1223" r:id="rId84"/>
    <p:sldId id="1224" r:id="rId85"/>
    <p:sldId id="1225" r:id="rId86"/>
    <p:sldId id="1004" r:id="rId87"/>
    <p:sldId id="976" r:id="rId88"/>
    <p:sldId id="977" r:id="rId89"/>
    <p:sldId id="978" r:id="rId90"/>
    <p:sldId id="1153" r:id="rId91"/>
    <p:sldId id="1156" r:id="rId92"/>
    <p:sldId id="1157" r:id="rId93"/>
    <p:sldId id="1158" r:id="rId94"/>
    <p:sldId id="1161" r:id="rId95"/>
    <p:sldId id="1162" r:id="rId96"/>
    <p:sldId id="1163" r:id="rId97"/>
    <p:sldId id="1005" r:id="rId98"/>
    <p:sldId id="852" r:id="rId99"/>
    <p:sldId id="689" r:id="rId100"/>
    <p:sldId id="690" r:id="rId101"/>
    <p:sldId id="853" r:id="rId102"/>
    <p:sldId id="907" r:id="rId103"/>
    <p:sldId id="923" r:id="rId104"/>
    <p:sldId id="924" r:id="rId105"/>
    <p:sldId id="925" r:id="rId106"/>
    <p:sldId id="926" r:id="rId107"/>
    <p:sldId id="927" r:id="rId108"/>
    <p:sldId id="908" r:id="rId109"/>
    <p:sldId id="1009" r:id="rId110"/>
    <p:sldId id="1010" r:id="rId111"/>
    <p:sldId id="1011" r:id="rId112"/>
    <p:sldId id="739" r:id="rId113"/>
    <p:sldId id="806" r:id="rId114"/>
    <p:sldId id="733" r:id="rId115"/>
    <p:sldId id="734" r:id="rId116"/>
    <p:sldId id="735" r:id="rId117"/>
    <p:sldId id="736" r:id="rId118"/>
    <p:sldId id="738" r:id="rId119"/>
    <p:sldId id="844" r:id="rId120"/>
    <p:sldId id="726" r:id="rId121"/>
    <p:sldId id="724" r:id="rId122"/>
    <p:sldId id="834" r:id="rId123"/>
    <p:sldId id="836" r:id="rId124"/>
    <p:sldId id="1008" r:id="rId125"/>
    <p:sldId id="1007" r:id="rId126"/>
    <p:sldId id="1006" r:id="rId127"/>
    <p:sldId id="1169" r:id="rId128"/>
    <p:sldId id="1012" r:id="rId129"/>
    <p:sldId id="928" r:id="rId130"/>
    <p:sldId id="408" r:id="rId131"/>
    <p:sldId id="914" r:id="rId132"/>
    <p:sldId id="409" r:id="rId133"/>
    <p:sldId id="913" r:id="rId134"/>
    <p:sldId id="915" r:id="rId135"/>
    <p:sldId id="916" r:id="rId136"/>
    <p:sldId id="691" r:id="rId137"/>
    <p:sldId id="1013" r:id="rId138"/>
    <p:sldId id="921" r:id="rId139"/>
    <p:sldId id="891" r:id="rId140"/>
    <p:sldId id="895" r:id="rId141"/>
    <p:sldId id="933" r:id="rId142"/>
    <p:sldId id="937" r:id="rId143"/>
    <p:sldId id="893" r:id="rId144"/>
    <p:sldId id="894" r:id="rId145"/>
    <p:sldId id="942" r:id="rId146"/>
    <p:sldId id="1024" r:id="rId147"/>
    <p:sldId id="1025" r:id="rId148"/>
    <p:sldId id="1026" r:id="rId149"/>
    <p:sldId id="1027" r:id="rId150"/>
    <p:sldId id="1031" r:id="rId151"/>
    <p:sldId id="1033" r:id="rId152"/>
    <p:sldId id="1038" r:id="rId153"/>
    <p:sldId id="1039" r:id="rId154"/>
    <p:sldId id="1040" r:id="rId155"/>
    <p:sldId id="1041" r:id="rId156"/>
    <p:sldId id="411" r:id="rId157"/>
    <p:sldId id="399" r:id="rId158"/>
    <p:sldId id="400" r:id="rId159"/>
    <p:sldId id="437" r:id="rId160"/>
    <p:sldId id="403" r:id="rId161"/>
    <p:sldId id="404" r:id="rId162"/>
    <p:sldId id="917" r:id="rId163"/>
    <p:sldId id="918" r:id="rId164"/>
    <p:sldId id="929" r:id="rId165"/>
    <p:sldId id="930" r:id="rId166"/>
    <p:sldId id="438" r:id="rId167"/>
    <p:sldId id="414" r:id="rId168"/>
    <p:sldId id="1049" r:id="rId169"/>
    <p:sldId id="1056" r:id="rId170"/>
    <p:sldId id="1063" r:id="rId171"/>
    <p:sldId id="1076" r:id="rId172"/>
    <p:sldId id="1080" r:id="rId173"/>
    <p:sldId id="1081" r:id="rId174"/>
    <p:sldId id="1085" r:id="rId175"/>
    <p:sldId id="1086" r:id="rId176"/>
    <p:sldId id="1090" r:id="rId177"/>
    <p:sldId id="1171" r:id="rId178"/>
    <p:sldId id="1175" r:id="rId179"/>
    <p:sldId id="1257" r:id="rId180"/>
    <p:sldId id="1265" r:id="rId181"/>
    <p:sldId id="1260" r:id="rId182"/>
    <p:sldId id="1261" r:id="rId183"/>
    <p:sldId id="1262" r:id="rId184"/>
    <p:sldId id="1091" r:id="rId185"/>
    <p:sldId id="1092" r:id="rId186"/>
    <p:sldId id="1093" r:id="rId187"/>
    <p:sldId id="1094" r:id="rId188"/>
    <p:sldId id="1095" r:id="rId189"/>
    <p:sldId id="1099" r:id="rId190"/>
    <p:sldId id="1100" r:id="rId191"/>
    <p:sldId id="1101" r:id="rId192"/>
    <p:sldId id="1102" r:id="rId193"/>
    <p:sldId id="1103" r:id="rId194"/>
    <p:sldId id="1267" r:id="rId195"/>
    <p:sldId id="1110" r:id="rId196"/>
    <p:sldId id="1113" r:id="rId197"/>
    <p:sldId id="1122" r:id="rId198"/>
    <p:sldId id="1264" r:id="rId199"/>
    <p:sldId id="1245" r:id="rId200"/>
    <p:sldId id="1246" r:id="rId201"/>
    <p:sldId id="1247" r:id="rId202"/>
    <p:sldId id="1248" r:id="rId203"/>
    <p:sldId id="1249" r:id="rId204"/>
    <p:sldId id="1250" r:id="rId205"/>
    <p:sldId id="1251" r:id="rId206"/>
    <p:sldId id="1252" r:id="rId207"/>
    <p:sldId id="1253" r:id="rId208"/>
    <p:sldId id="1255" r:id="rId209"/>
    <p:sldId id="1256" r:id="rId210"/>
    <p:sldId id="1291" r:id="rId211"/>
    <p:sldId id="1014" r:id="rId212"/>
    <p:sldId id="268" r:id="rId213"/>
    <p:sldId id="269" r:id="rId214"/>
    <p:sldId id="281" r:id="rId215"/>
    <p:sldId id="282" r:id="rId216"/>
    <p:sldId id="348" r:id="rId217"/>
    <p:sldId id="708" r:id="rId218"/>
    <p:sldId id="1226" r:id="rId219"/>
    <p:sldId id="443" r:id="rId220"/>
    <p:sldId id="485" r:id="rId221"/>
    <p:sldId id="486" r:id="rId222"/>
    <p:sldId id="446" r:id="rId223"/>
    <p:sldId id="448" r:id="rId224"/>
    <p:sldId id="449" r:id="rId225"/>
    <p:sldId id="452" r:id="rId226"/>
    <p:sldId id="456" r:id="rId227"/>
    <p:sldId id="712" r:id="rId228"/>
    <p:sldId id="458" r:id="rId229"/>
    <p:sldId id="462" r:id="rId230"/>
    <p:sldId id="886" r:id="rId231"/>
    <p:sldId id="888" r:id="rId232"/>
    <p:sldId id="465" r:id="rId233"/>
    <p:sldId id="469" r:id="rId234"/>
    <p:sldId id="1292" r:id="rId235"/>
    <p:sldId id="1233" r:id="rId236"/>
    <p:sldId id="1293" r:id="rId237"/>
    <p:sldId id="1184" r:id="rId238"/>
    <p:sldId id="1185" r:id="rId239"/>
    <p:sldId id="1186" r:id="rId240"/>
    <p:sldId id="1241" r:id="rId241"/>
    <p:sldId id="1242" r:id="rId242"/>
    <p:sldId id="1243" r:id="rId243"/>
    <p:sldId id="1244" r:id="rId244"/>
    <p:sldId id="1289" r:id="rId245"/>
    <p:sldId id="667" r:id="rId246"/>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4751" autoAdjust="0"/>
  </p:normalViewPr>
  <p:slideViewPr>
    <p:cSldViewPr>
      <p:cViewPr varScale="1">
        <p:scale>
          <a:sx n="119" d="100"/>
          <a:sy n="119" d="100"/>
        </p:scale>
        <p:origin x="1896" y="19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_rels/viewProps.xml.rels><?xml version="1.0" encoding="UTF-8" standalone="yes"?>
<Relationships xmlns="http://schemas.openxmlformats.org/package/2006/relationships"><Relationship Id="rId3" Type="http://schemas.openxmlformats.org/officeDocument/2006/relationships/slide" Target="slides/slide158.xml"/><Relationship Id="rId2" Type="http://schemas.openxmlformats.org/officeDocument/2006/relationships/slide" Target="slides/slide132.xml"/><Relationship Id="rId1"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a:t>ACM</a:t>
          </a:r>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a:t>CS1</a:t>
          </a:r>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a:t>FOCES</a:t>
          </a:r>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a:latin typeface="Cambria" pitchFamily="18" charset="0"/>
            </a:rPr>
            <a:t>TECH Developers</a:t>
          </a: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a:latin typeface="Cambria" pitchFamily="18" charset="0"/>
            </a:rPr>
            <a:t>Ensemble</a:t>
          </a: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a:latin typeface="Cambria" pitchFamily="18" charset="0"/>
            </a:rPr>
            <a:t>LIKES</a:t>
          </a: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a:latin typeface="Cambria" pitchFamily="18" charset="0"/>
            </a:rPr>
            <a:t>AP CS</a:t>
          </a: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pt>
    <dgm:pt modelId="{70BB4299-C6AD-4B0D-ACFE-1D46A148C146}" type="pres">
      <dgm:prSet presAssocID="{24EEB12A-BBEE-463A-9195-EBE51BB8F984}" presName="linNode" presStyleCnt="0"/>
      <dgm:spPr/>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pt>
    <dgm:pt modelId="{A5A83269-C603-4CE4-84AE-EBE5718EB287}" type="pres">
      <dgm:prSet presAssocID="{8362CECF-286D-4706-B92E-2A9070C0C475}" presName="sp" presStyleCnt="0"/>
      <dgm:spPr/>
    </dgm:pt>
    <dgm:pt modelId="{4DE4DEA8-22C3-4EA8-9EEA-E4B2D2BE8E70}" type="pres">
      <dgm:prSet presAssocID="{01AD1895-D133-4F2E-A944-FFBCFB659A8E}" presName="linNode" presStyleCnt="0"/>
      <dgm:spPr/>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pt>
    <dgm:pt modelId="{0333871E-AEB6-432F-9ACD-355C2127A74F}" type="pres">
      <dgm:prSet presAssocID="{A8D5B086-2951-4B62-82D1-9CAF45AA17F8}" presName="sp" presStyleCnt="0"/>
      <dgm:spPr/>
    </dgm:pt>
    <dgm:pt modelId="{1B258258-0C28-4144-8D50-AA82DBDA55B1}" type="pres">
      <dgm:prSet presAssocID="{5915793C-6B99-4554-ADB2-F46A2DE8516D}" presName="linNode" presStyleCnt="0"/>
      <dgm:spPr/>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pt>
    <dgm:pt modelId="{0C317A16-C4EC-4156-8208-178502541D5D}" type="pres">
      <dgm:prSet presAssocID="{25C9FAB0-72F9-4E05-9557-064BB42A8D3F}" presName="sp" presStyleCnt="0"/>
      <dgm:spPr/>
    </dgm:pt>
    <dgm:pt modelId="{3B54477B-99C1-49CC-804B-D4B9E3523097}" type="pres">
      <dgm:prSet presAssocID="{6F9A790B-2A80-45BA-A8A0-B95C86BB4132}" presName="linNode" presStyleCnt="0"/>
      <dgm:spPr/>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pt>
    <dgm:pt modelId="{66BC2B90-0ACA-41EA-83A6-F6D86B211FDC}" type="pres">
      <dgm:prSet presAssocID="{BB214D95-D199-45B9-9930-9C5B0A3F960A}" presName="sp" presStyleCnt="0"/>
      <dgm:spPr/>
    </dgm:pt>
    <dgm:pt modelId="{7CB85FDC-0DEB-4208-922F-BDF9EDA64712}" type="pres">
      <dgm:prSet presAssocID="{35940FB8-C744-4B46-AECE-39B28D762F7E}" presName="linNode" presStyleCnt="0"/>
      <dgm:spPr/>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pt>
    <dgm:pt modelId="{0C2C60B1-4C7B-433A-9596-73623B755064}" type="pres">
      <dgm:prSet presAssocID="{895CCC37-D10D-4C17-B305-A68611154325}" presName="sp" presStyleCnt="0"/>
      <dgm:spPr/>
    </dgm:pt>
    <dgm:pt modelId="{DA974C61-827B-4070-8060-B0E586745353}" type="pres">
      <dgm:prSet presAssocID="{52BBE536-9B2D-45CB-A234-A06A1B37F969}" presName="linNode" presStyleCnt="0"/>
      <dgm:spPr/>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pt>
    <dgm:pt modelId="{5872D101-4652-4296-925A-B04E7C793C45}" type="pres">
      <dgm:prSet presAssocID="{18A56671-EA1A-4014-AC24-3918EAC79595}" presName="sp" presStyleCnt="0"/>
      <dgm:spPr/>
    </dgm:pt>
    <dgm:pt modelId="{EE3F058C-8127-4550-B95C-70E008C7F112}" type="pres">
      <dgm:prSet presAssocID="{736672AF-978C-424F-B61F-726B8BB21F0E}" presName="linNode" presStyleCnt="0"/>
      <dgm:spPr/>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pt>
  </dgm:ptLst>
  <dgm:cxnLst>
    <dgm:cxn modelId="{7A2FB312-F940-488A-9E06-E6AAFDBC8717}" type="presOf" srcId="{D096FF72-3A1B-457F-9F56-E3E0AFEAD629}" destId="{48BEE3E9-1C48-4BBB-B1B4-9F4F5D1A8F3A}" srcOrd="0" destOrd="0" presId="urn:microsoft.com/office/officeart/2005/8/layout/vList5"/>
    <dgm:cxn modelId="{94B31520-A167-43E6-A155-C216E93392A1}" type="presOf" srcId="{5915793C-6B99-4554-ADB2-F46A2DE8516D}" destId="{D7F23B95-D752-44EB-8C34-CCE78501F504}" srcOrd="0" destOrd="0" presId="urn:microsoft.com/office/officeart/2005/8/layout/vList5"/>
    <dgm:cxn modelId="{F9695121-425D-49D4-9D74-A494134473B6}" srcId="{D096FF72-3A1B-457F-9F56-E3E0AFEAD629}" destId="{24EEB12A-BBEE-463A-9195-EBE51BB8F984}" srcOrd="0" destOrd="0" parTransId="{1E273CEE-2037-411A-B500-D24F8B046629}" sibTransId="{8362CECF-286D-4706-B92E-2A9070C0C475}"/>
    <dgm:cxn modelId="{CA076624-7028-4A83-B7BE-ADC7B4F29ADB}" srcId="{D096FF72-3A1B-457F-9F56-E3E0AFEAD629}" destId="{6F9A790B-2A80-45BA-A8A0-B95C86BB4132}" srcOrd="3" destOrd="0" parTransId="{C06EC979-72AD-4DC6-9652-453BD15C77DD}" sibTransId="{BB214D95-D199-45B9-9930-9C5B0A3F960A}"/>
    <dgm:cxn modelId="{F03A9D25-8023-41B8-AB00-67B9139D8EC3}" srcId="{D096FF72-3A1B-457F-9F56-E3E0AFEAD629}" destId="{01AD1895-D133-4F2E-A944-FFBCFB659A8E}" srcOrd="1" destOrd="0" parTransId="{1EC3627D-03D5-4488-87E2-BBB43E753E6B}" sibTransId="{A8D5B086-2951-4B62-82D1-9CAF45AA17F8}"/>
    <dgm:cxn modelId="{D50E8627-AC12-4929-97B9-EF9B79913425}" srcId="{D096FF72-3A1B-457F-9F56-E3E0AFEAD629}" destId="{5915793C-6B99-4554-ADB2-F46A2DE8516D}" srcOrd="2" destOrd="0" parTransId="{208D038E-1EE8-4F45-BFFE-1B726E88A248}" sibTransId="{25C9FAB0-72F9-4E05-9557-064BB42A8D3F}"/>
    <dgm:cxn modelId="{31A9C239-E6BE-4DA2-9E42-9990A58DA835}" srcId="{D096FF72-3A1B-457F-9F56-E3E0AFEAD629}" destId="{35940FB8-C744-4B46-AECE-39B28D762F7E}" srcOrd="4" destOrd="0" parTransId="{7DA1C1BE-8DD1-4F07-A8C1-F6BBC865370E}" sibTransId="{895CCC37-D10D-4C17-B305-A68611154325}"/>
    <dgm:cxn modelId="{57CCF247-EDFE-4DB6-8BCF-6FD45497A7D2}" type="presOf" srcId="{52BBE536-9B2D-45CB-A234-A06A1B37F969}" destId="{950AACC0-6DBD-453D-ACD3-B8FF546A3273}" srcOrd="0" destOrd="0" presId="urn:microsoft.com/office/officeart/2005/8/layout/vList5"/>
    <dgm:cxn modelId="{0C5BD361-DF4E-41A6-A0AB-CFBB86955635}" srcId="{D096FF72-3A1B-457F-9F56-E3E0AFEAD629}" destId="{736672AF-978C-424F-B61F-726B8BB21F0E}" srcOrd="6" destOrd="0" parTransId="{255CD4A0-DD66-4BA0-A441-A738D9F18FC8}" sibTransId="{6B074DEA-ED98-4122-97B8-97108BA00665}"/>
    <dgm:cxn modelId="{B6662975-2371-40E9-8D0C-9DFCE2E5C815}" type="presOf" srcId="{6F9A790B-2A80-45BA-A8A0-B95C86BB4132}" destId="{B67CE6A6-440D-46F3-89BC-AE1F7E8DB731}"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793776A3-9B71-4162-B2C3-8CF4E93B25D4}" type="presOf" srcId="{35940FB8-C744-4B46-AECE-39B28D762F7E}" destId="{788D8BFD-E4CE-4EAA-99B3-EB548CCD9824}" srcOrd="0" destOrd="0" presId="urn:microsoft.com/office/officeart/2005/8/layout/vList5"/>
    <dgm:cxn modelId="{055CD8C6-6A4F-416E-B2A1-B7AFD14F032C}" type="presOf" srcId="{736672AF-978C-424F-B61F-726B8BB21F0E}" destId="{3F2A8638-6ABA-4274-B314-CB19CDA271D4}" srcOrd="0" destOrd="0" presId="urn:microsoft.com/office/officeart/2005/8/layout/vList5"/>
    <dgm:cxn modelId="{2C69E4D1-1C8C-48DE-8D25-189E431CE1BE}" type="presOf" srcId="{01AD1895-D133-4F2E-A944-FFBCFB659A8E}" destId="{D07A94FF-EF5D-4846-808C-E040EE2AC8F8}" srcOrd="0" destOrd="0" presId="urn:microsoft.com/office/officeart/2005/8/layout/vList5"/>
    <dgm:cxn modelId="{03A350D2-25AC-4958-B608-71ED2E82FFD8}" type="presOf" srcId="{24EEB12A-BBEE-463A-9195-EBE51BB8F984}" destId="{7AFFAE8A-4250-4938-B0CA-221F84AB30A7}" srcOrd="0" destOrd="0" presId="urn:microsoft.com/office/officeart/2005/8/layout/vList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1" qsCatId="3D" csTypeId="urn:microsoft.com/office/officeart/2005/8/colors/colorful1#1" csCatId="colorful" phldr="1"/>
      <dgm:spPr/>
      <dgm:t>
        <a:bodyPr/>
        <a:lstStyle/>
        <a:p>
          <a:endParaRPr lang="en-US"/>
        </a:p>
      </dgm:t>
    </dgm:pt>
    <dgm:pt modelId="{C258A6F7-3D9D-4991-9F6A-4991C97DEB37}">
      <dgm:prSet phldrT="[Text]" custT="1"/>
      <dgm:spPr/>
      <dgm:t>
        <a:bodyPr/>
        <a:lstStyle/>
        <a:p>
          <a:r>
            <a:rPr lang="en-US" sz="1400" dirty="0"/>
            <a:t>Classifying</a:t>
          </a:r>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a:t>Related files</a:t>
          </a:r>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a:solidFill>
                <a:srgbClr val="FF0000"/>
              </a:solidFill>
            </a:rPr>
            <a:t>S</a:t>
          </a:r>
          <a:r>
            <a:rPr lang="en-US" sz="1200" dirty="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a:t>Stories</a:t>
          </a:r>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a:t>Visualizing</a:t>
          </a:r>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a:t>Graph of stories</a:t>
          </a:r>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a:t>results</a:t>
          </a:r>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pt>
    <dgm:pt modelId="{6949FB40-FA5E-4955-A294-72DE952CB9E5}" type="pres">
      <dgm:prSet presAssocID="{C258A6F7-3D9D-4991-9F6A-4991C97DEB37}" presName="compNode" presStyleCnt="0"/>
      <dgm:spPr/>
    </dgm:pt>
    <dgm:pt modelId="{9271BEA7-A1CA-47E1-AAD5-4BAE8BEE079F}" type="pres">
      <dgm:prSet presAssocID="{C258A6F7-3D9D-4991-9F6A-4991C97DEB37}" presName="noGeometry" presStyleCnt="0"/>
      <dgm:spPr/>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pt>
    <dgm:pt modelId="{3A58978A-02F9-4178-8213-D859AFB2CA94}" type="pres">
      <dgm:prSet presAssocID="{C258A6F7-3D9D-4991-9F6A-4991C97DEB37}" presName="childTextHidden" presStyleLbl="bgAccFollowNode1" presStyleIdx="0" presStyleCnt="4"/>
      <dgm:spPr/>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pt>
    <dgm:pt modelId="{4D51FAF2-6157-4A40-9C88-CBC1C7D18134}" type="pres">
      <dgm:prSet presAssocID="{C258A6F7-3D9D-4991-9F6A-4991C97DEB37}" presName="aSpace" presStyleCnt="0"/>
      <dgm:spPr/>
    </dgm:pt>
    <dgm:pt modelId="{6C5E9E18-FB50-4D76-9A03-6491D40F04D4}" type="pres">
      <dgm:prSet presAssocID="{29D741CA-68E0-4911-87FF-E45D53466C90}" presName="compNode" presStyleCnt="0"/>
      <dgm:spPr/>
    </dgm:pt>
    <dgm:pt modelId="{DD53FB31-8B51-4927-921D-1A6B036A3A83}" type="pres">
      <dgm:prSet presAssocID="{29D741CA-68E0-4911-87FF-E45D53466C90}" presName="noGeometry" presStyleCnt="0"/>
      <dgm:spPr/>
    </dgm:pt>
    <dgm:pt modelId="{A0C4D6AB-0FAA-4017-A3FC-F4C65187CA13}" type="pres">
      <dgm:prSet presAssocID="{29D741CA-68E0-4911-87FF-E45D53466C90}" presName="childTextVisible" presStyleLbl="bgAccFollowNode1" presStyleIdx="1" presStyleCnt="4">
        <dgm:presLayoutVars>
          <dgm:bulletEnabled val="1"/>
        </dgm:presLayoutVars>
      </dgm:prSet>
      <dgm:spPr/>
    </dgm:pt>
    <dgm:pt modelId="{52BBBDC0-44D6-4086-9604-962004312BE8}" type="pres">
      <dgm:prSet presAssocID="{29D741CA-68E0-4911-87FF-E45D53466C90}" presName="childTextHidden" presStyleLbl="bgAccFollowNode1" presStyleIdx="1" presStyleCnt="4"/>
      <dgm:spPr/>
    </dgm:pt>
    <dgm:pt modelId="{D5CB80AB-5FC7-4F47-8CD9-658871D5839E}" type="pres">
      <dgm:prSet presAssocID="{29D741CA-68E0-4911-87FF-E45D53466C90}" presName="parentText" presStyleLbl="node1" presStyleIdx="1" presStyleCnt="4">
        <dgm:presLayoutVars>
          <dgm:chMax val="1"/>
          <dgm:bulletEnabled val="1"/>
        </dgm:presLayoutVars>
      </dgm:prSet>
      <dgm:spPr/>
    </dgm:pt>
    <dgm:pt modelId="{1987681B-8C6B-4CED-B9B8-27DCB4D5C78F}" type="pres">
      <dgm:prSet presAssocID="{29D741CA-68E0-4911-87FF-E45D53466C90}" presName="aSpace" presStyleCnt="0"/>
      <dgm:spPr/>
    </dgm:pt>
    <dgm:pt modelId="{54030874-5EFB-42C1-8243-F40415860E0A}" type="pres">
      <dgm:prSet presAssocID="{E6110623-20E9-4BC9-81C5-9739149D0518}" presName="compNode" presStyleCnt="0"/>
      <dgm:spPr/>
    </dgm:pt>
    <dgm:pt modelId="{E393ABD4-5E51-4B4F-A09B-EE14FDFFB2C0}" type="pres">
      <dgm:prSet presAssocID="{E6110623-20E9-4BC9-81C5-9739149D0518}" presName="noGeometry" presStyleCnt="0"/>
      <dgm:spPr/>
    </dgm:pt>
    <dgm:pt modelId="{78A02C1A-C50E-4BAE-9385-88FDD108454B}" type="pres">
      <dgm:prSet presAssocID="{E6110623-20E9-4BC9-81C5-9739149D0518}" presName="childTextVisible" presStyleLbl="bgAccFollowNode1" presStyleIdx="2" presStyleCnt="4">
        <dgm:presLayoutVars>
          <dgm:bulletEnabled val="1"/>
        </dgm:presLayoutVars>
      </dgm:prSet>
      <dgm:spPr/>
    </dgm:pt>
    <dgm:pt modelId="{C6FACBB8-2858-460D-BE29-F3D1E6552240}" type="pres">
      <dgm:prSet presAssocID="{E6110623-20E9-4BC9-81C5-9739149D0518}" presName="childTextHidden" presStyleLbl="bgAccFollowNode1" presStyleIdx="2" presStyleCnt="4"/>
      <dgm:spPr/>
    </dgm:pt>
    <dgm:pt modelId="{1DC3CC4F-CFBE-4E89-85E2-7723EB8BEF2D}" type="pres">
      <dgm:prSet presAssocID="{E6110623-20E9-4BC9-81C5-9739149D0518}" presName="parentText" presStyleLbl="node1" presStyleIdx="2" presStyleCnt="4">
        <dgm:presLayoutVars>
          <dgm:chMax val="1"/>
          <dgm:bulletEnabled val="1"/>
        </dgm:presLayoutVars>
      </dgm:prSet>
      <dgm:spPr/>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pt>
    <dgm:pt modelId="{371CAF28-03F7-44E6-8F8A-57AA67661432}" type="pres">
      <dgm:prSet presAssocID="{CE416652-6473-4E1C-913E-87B2027336F1}" presName="childTextHidden" presStyleLbl="bgAccFollowNode1" presStyleIdx="3" presStyleCnt="4"/>
      <dgm:spPr/>
    </dgm:pt>
    <dgm:pt modelId="{25DB8DAA-85E0-4914-9B5F-2E47F3C4D616}" type="pres">
      <dgm:prSet presAssocID="{CE416652-6473-4E1C-913E-87B2027336F1}" presName="parentText" presStyleLbl="node1" presStyleIdx="3" presStyleCnt="4">
        <dgm:presLayoutVars>
          <dgm:chMax val="1"/>
          <dgm:bulletEnabled val="1"/>
        </dgm:presLayoutVars>
      </dgm:prSet>
      <dgm:spPr/>
    </dgm:pt>
  </dgm:ptLst>
  <dgm:cxnLst>
    <dgm:cxn modelId="{5294A608-8290-418B-AC1B-31F7FF82E49F}" type="presOf" srcId="{9925C79C-9767-48D9-9F15-7E50B25057F5}" destId="{78A02C1A-C50E-4BAE-9385-88FDD108454B}" srcOrd="0" destOrd="0" presId="urn:microsoft.com/office/officeart/2005/8/layout/hProcess6"/>
    <dgm:cxn modelId="{592DA52F-6078-455A-92B2-08E7CB1242D2}" type="presOf" srcId="{C258A6F7-3D9D-4991-9F6A-4991C97DEB37}" destId="{57B266D1-DB2A-4E6A-945C-0A2E1A01100D}" srcOrd="0" destOrd="0" presId="urn:microsoft.com/office/officeart/2005/8/layout/hProcess6"/>
    <dgm:cxn modelId="{949F6735-1BF2-4581-A386-EEB7709DC85C}" srcId="{E6110623-20E9-4BC9-81C5-9739149D0518}" destId="{9925C79C-9767-48D9-9F15-7E50B25057F5}" srcOrd="0" destOrd="0" parTransId="{BD35904B-4A3A-4D14-A843-2E48B5A26330}" sibTransId="{07C98F26-9EC7-4477-89E3-7B2A01B6DD2C}"/>
    <dgm:cxn modelId="{63B23D3A-D6E4-493D-BF70-53B78A589262}" srcId="{E7BCE6E6-EDA2-4BF7-9776-16ACAC11234E}" destId="{CE416652-6473-4E1C-913E-87B2027336F1}" srcOrd="3" destOrd="0" parTransId="{5E6D50A2-95A9-46ED-A0FB-20DC70EA0E86}" sibTransId="{101F66F3-151E-4D4F-BFB7-D140366ED021}"/>
    <dgm:cxn modelId="{0BCAEB3E-205B-4029-825C-C0BB0934E5F7}" type="presOf" srcId="{9925C79C-9767-48D9-9F15-7E50B25057F5}" destId="{C6FACBB8-2858-460D-BE29-F3D1E6552240}" srcOrd="1" destOrd="0" presId="urn:microsoft.com/office/officeart/2005/8/layout/hProcess6"/>
    <dgm:cxn modelId="{561F3543-7B32-43B2-BBDB-E80170392665}" type="presOf" srcId="{29D741CA-68E0-4911-87FF-E45D53466C90}" destId="{D5CB80AB-5FC7-4F47-8CD9-658871D5839E}" srcOrd="0" destOrd="0" presId="urn:microsoft.com/office/officeart/2005/8/layout/hProcess6"/>
    <dgm:cxn modelId="{F9ABE244-7850-499F-B46B-5AA236B99DEB}" type="presOf" srcId="{810F63AD-FD0A-4E0B-BEFF-820737E03367}" destId="{24BEFB63-02DB-49EF-8DE7-F913F93D76CF}" srcOrd="0" destOrd="0" presId="urn:microsoft.com/office/officeart/2005/8/layout/hProcess6"/>
    <dgm:cxn modelId="{B3D1325A-9D32-43FD-84CF-F25892D8C0D7}" type="presOf" srcId="{E7BCE6E6-EDA2-4BF7-9776-16ACAC11234E}" destId="{F06D03FA-4668-426D-AB80-45A892C3FD8E}" srcOrd="0" destOrd="0" presId="urn:microsoft.com/office/officeart/2005/8/layout/hProcess6"/>
    <dgm:cxn modelId="{D8AC3082-D601-4634-84BD-BCEA870EDE2C}" type="presOf" srcId="{E6110623-20E9-4BC9-81C5-9739149D0518}" destId="{1DC3CC4F-CFBE-4E89-85E2-7723EB8BEF2D}" srcOrd="0" destOrd="0" presId="urn:microsoft.com/office/officeart/2005/8/layout/hProcess6"/>
    <dgm:cxn modelId="{2ABF0284-E050-41D5-863B-2D0520A247DD}" srcId="{29D741CA-68E0-4911-87FF-E45D53466C90}" destId="{1DB2AB98-DFEA-416C-9271-BF36078207D1}" srcOrd="0" destOrd="0" parTransId="{7A964FFA-2FD2-4532-897A-B13EF83AA3A6}" sibTransId="{D528E734-76EB-404A-BA2C-C458E8072A3C}"/>
    <dgm:cxn modelId="{7FF9649F-C789-49C3-86CF-5669E58DD3CB}" type="presOf" srcId="{B8813AF0-1722-4476-8549-B3A2CE74CBE0}" destId="{371CAF28-03F7-44E6-8F8A-57AA67661432}" srcOrd="1" destOrd="0" presId="urn:microsoft.com/office/officeart/2005/8/layout/hProcess6"/>
    <dgm:cxn modelId="{0E0EA6A2-651E-4980-BC2B-C76D2B2226A2}" type="presOf" srcId="{810F63AD-FD0A-4E0B-BEFF-820737E03367}" destId="{3A58978A-02F9-4178-8213-D859AFB2CA94}" srcOrd="1" destOrd="0" presId="urn:microsoft.com/office/officeart/2005/8/layout/hProcess6"/>
    <dgm:cxn modelId="{31820DA7-F77B-4D07-9EA6-C6D5C28D3132}" srcId="{CE416652-6473-4E1C-913E-87B2027336F1}" destId="{B8813AF0-1722-4476-8549-B3A2CE74CBE0}" srcOrd="0" destOrd="0" parTransId="{21F81919-D24C-4978-BD35-4C832B98C9A6}" sibTransId="{A962EC85-2C93-4C10-9755-079DD7D57F53}"/>
    <dgm:cxn modelId="{EE8ACCB2-5DAE-4B9F-BD46-FAAC9550D98F}" type="presOf" srcId="{1DB2AB98-DFEA-416C-9271-BF36078207D1}" destId="{A0C4D6AB-0FAA-4017-A3FC-F4C65187CA13}" srcOrd="0" destOrd="0" presId="urn:microsoft.com/office/officeart/2005/8/layout/hProcess6"/>
    <dgm:cxn modelId="{7A44E5D9-DCB4-4121-925D-8630C1F5BA4C}" type="presOf" srcId="{1DB2AB98-DFEA-416C-9271-BF36078207D1}" destId="{52BBBDC0-44D6-4086-9604-962004312BE8}" srcOrd="1"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DC0891E2-9EB2-4E92-9F03-444E71299836}" type="presOf" srcId="{CE416652-6473-4E1C-913E-87B2027336F1}" destId="{25DB8DAA-85E0-4914-9B5F-2E47F3C4D616}" srcOrd="0"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4A8488E5-DB4B-4CA5-95AF-7DA4724C2D5F}" srcId="{E7BCE6E6-EDA2-4BF7-9776-16ACAC11234E}" destId="{29D741CA-68E0-4911-87FF-E45D53466C90}" srcOrd="1" destOrd="0" parTransId="{DCD71C53-C3D5-40FC-A837-C73FEA814C5C}" sibTransId="{94D3DAB1-3758-48B1-B20D-CBB228AF9285}"/>
    <dgm:cxn modelId="{8F9903E9-D1E3-49A3-84A7-4B669BCC3FF0}" srcId="{E7BCE6E6-EDA2-4BF7-9776-16ACAC11234E}" destId="{E6110623-20E9-4BC9-81C5-9739149D0518}" srcOrd="2" destOrd="0" parTransId="{05D5FAAE-2CC9-45FF-90A6-66ECC41A3D7A}" sibTransId="{3FF8E291-5297-4368-9277-0ADEA3EEC6ED}"/>
    <dgm:cxn modelId="{F7A1E4FD-C528-4355-8669-4BDDBA2D6AAE}" type="presOf" srcId="{B8813AF0-1722-4476-8549-B3A2CE74CBE0}" destId="{B5886D39-DEAB-4714-9123-208CE251FA83}" srcOrd="0" destOrd="0" presId="urn:microsoft.com/office/officeart/2005/8/layout/hProcess6"/>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ACM</a:t>
          </a:r>
        </a:p>
      </dsp:txBody>
      <dsp:txXfrm>
        <a:off x="169647" y="112994"/>
        <a:ext cx="751882" cy="318894"/>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CS1</a:t>
          </a:r>
        </a:p>
      </dsp:txBody>
      <dsp:txXfrm>
        <a:off x="1227986" y="112990"/>
        <a:ext cx="751882" cy="318894"/>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FOCES</a:t>
          </a:r>
        </a:p>
      </dsp:txBody>
      <dsp:txXfrm>
        <a:off x="731935" y="614120"/>
        <a:ext cx="751882" cy="318894"/>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TECH Developers</a:t>
          </a:r>
        </a:p>
      </dsp:txBody>
      <dsp:txXfrm>
        <a:off x="372849" y="1118752"/>
        <a:ext cx="1540302" cy="318894"/>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Ensemble</a:t>
          </a:r>
        </a:p>
      </dsp:txBody>
      <dsp:txXfrm>
        <a:off x="547599" y="1621285"/>
        <a:ext cx="1124415" cy="318894"/>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LIKES</a:t>
          </a:r>
        </a:p>
      </dsp:txBody>
      <dsp:txXfrm>
        <a:off x="203516" y="2133074"/>
        <a:ext cx="751882" cy="318894"/>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itchFamily="18" charset="0"/>
            </a:rPr>
            <a:t>AP CS</a:t>
          </a:r>
        </a:p>
      </dsp:txBody>
      <dsp:txXfrm>
        <a:off x="1219517" y="2130031"/>
        <a:ext cx="751882" cy="31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Related files</a:t>
          </a:r>
        </a:p>
      </dsp:txBody>
      <dsp:txXfrm>
        <a:off x="834488" y="505084"/>
        <a:ext cx="808378" cy="1014641"/>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Classifying</a:t>
          </a:r>
        </a:p>
      </dsp:txBody>
      <dsp:txXfrm>
        <a:off x="125729" y="262149"/>
        <a:ext cx="586266" cy="58626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Stories</a:t>
          </a:r>
        </a:p>
      </dsp:txBody>
      <dsp:txXfrm>
        <a:off x="3009820" y="940479"/>
        <a:ext cx="808378" cy="1014641"/>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rPr>
            <a:t>S</a:t>
          </a:r>
          <a:r>
            <a:rPr lang="en-US" sz="1200" kern="1200" dirty="0">
              <a:solidFill>
                <a:srgbClr val="FF0000"/>
              </a:solidFill>
            </a:rPr>
            <a:t>torytelling</a:t>
          </a:r>
          <a:endParaRPr lang="en-US" sz="1100" kern="1200" dirty="0">
            <a:solidFill>
              <a:srgbClr val="FF0000"/>
            </a:solidFill>
          </a:endParaRPr>
        </a:p>
      </dsp:txBody>
      <dsp:txXfrm>
        <a:off x="2302134" y="1154666"/>
        <a:ext cx="586266" cy="58626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Graph of stories</a:t>
          </a:r>
        </a:p>
      </dsp:txBody>
      <dsp:txXfrm>
        <a:off x="5186225" y="940479"/>
        <a:ext cx="808378" cy="1014641"/>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Visualizing</a:t>
          </a:r>
        </a:p>
      </dsp:txBody>
      <dsp:txXfrm>
        <a:off x="4478539" y="1154666"/>
        <a:ext cx="586266" cy="58626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results</a:t>
          </a:r>
        </a:p>
      </dsp:txBody>
      <dsp:txXfrm>
        <a:off x="7362630" y="940479"/>
        <a:ext cx="808378" cy="1014641"/>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00000"/>
              </a:solidFill>
            </a:rPr>
            <a:t>Analyzing</a:t>
          </a:r>
          <a:endParaRPr lang="en-US" sz="1000" kern="1200" dirty="0">
            <a:solidFill>
              <a:srgbClr val="000000"/>
            </a:solidFill>
          </a:endParaRPr>
        </a:p>
      </dsp:txBody>
      <dsp:txXfrm>
        <a:off x="6654943" y="1154666"/>
        <a:ext cx="586266" cy="5862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 Id="rId4" Type="http://schemas.openxmlformats.org/officeDocument/2006/relationships/image" Target="../media/image13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3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13</a:t>
            </a:fld>
            <a:endParaRPr lang="en-US"/>
          </a:p>
        </p:txBody>
      </p:sp>
    </p:spTree>
    <p:extLst>
      <p:ext uri="{BB962C8B-B14F-4D97-AF65-F5344CB8AC3E}">
        <p14:creationId xmlns:p14="http://schemas.microsoft.com/office/powerpoint/2010/main" val="17046240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105</a:t>
            </a:fld>
            <a:endParaRPr lang="en-US"/>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44377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106</a:t>
            </a:fld>
            <a:endParaRPr lang="en-US"/>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5813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107</a:t>
            </a:fld>
            <a:endParaRPr lang="en-US"/>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9128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108</a:t>
            </a:fld>
            <a:endParaRPr lang="en-US"/>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89489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109</a:t>
            </a:fld>
            <a:endParaRPr lang="en-US"/>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63483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110</a:t>
            </a:fld>
            <a:endParaRPr lang="en-US"/>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0707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111</a:t>
            </a:fld>
            <a:endParaRPr lang="en-US"/>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804244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112</a:t>
            </a:fld>
            <a:endParaRPr lang="en-US"/>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7119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113</a:t>
            </a:fld>
            <a:endParaRPr lang="en-US"/>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01527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114</a:t>
            </a:fld>
            <a:endParaRPr lang="en-US"/>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8177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14</a:t>
            </a:fld>
            <a:endParaRPr lang="en-US"/>
          </a:p>
        </p:txBody>
      </p:sp>
    </p:spTree>
    <p:extLst>
      <p:ext uri="{BB962C8B-B14F-4D97-AF65-F5344CB8AC3E}">
        <p14:creationId xmlns:p14="http://schemas.microsoft.com/office/powerpoint/2010/main" val="368720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115</a:t>
            </a:fld>
            <a:endParaRPr lang="en-US"/>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275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116</a:t>
            </a:fld>
            <a:endParaRPr lang="en-US"/>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67120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117</a:t>
            </a:fld>
            <a:endParaRPr lang="en-US"/>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169271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118</a:t>
            </a:fld>
            <a:endParaRPr lang="en-US"/>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427219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119</a:t>
            </a:fld>
            <a:endParaRPr lang="en-US"/>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56406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120</a:t>
            </a:fld>
            <a:endParaRPr lang="en-US"/>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72285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121</a:t>
            </a:fld>
            <a:endParaRPr lang="en-US"/>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26061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122</a:t>
            </a:fld>
            <a:endParaRPr lang="en-US"/>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42657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123</a:t>
            </a:fld>
            <a:endParaRPr lang="en-US"/>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33460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124</a:t>
            </a:fld>
            <a:endParaRPr lang="en-US"/>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976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16</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069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125</a:t>
            </a:fld>
            <a:endParaRPr lang="en-US"/>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0942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126</a:t>
            </a:fld>
            <a:endParaRPr lang="en-US"/>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86447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127</a:t>
            </a:fld>
            <a:endParaRPr lang="en-US"/>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75399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128</a:t>
            </a:fld>
            <a:endParaRPr lang="en-US"/>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748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129</a:t>
            </a:fld>
            <a:endParaRPr lang="en-US"/>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3862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130</a:t>
            </a:fld>
            <a:endParaRPr lang="en-US"/>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3886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131</a:t>
            </a:fld>
            <a:endParaRPr lang="en-US"/>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082244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132</a:t>
            </a:fld>
            <a:endParaRPr lang="en-US"/>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77653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133</a:t>
            </a:fld>
            <a:endParaRPr lang="en-US"/>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5959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134</a:t>
            </a:fld>
            <a:endParaRPr lang="en-US"/>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848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18</a:t>
            </a:fld>
            <a:endParaRPr lang="en-US"/>
          </a:p>
        </p:txBody>
      </p:sp>
    </p:spTree>
    <p:extLst>
      <p:ext uri="{BB962C8B-B14F-4D97-AF65-F5344CB8AC3E}">
        <p14:creationId xmlns:p14="http://schemas.microsoft.com/office/powerpoint/2010/main" val="975792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135</a:t>
            </a:fld>
            <a:endParaRPr lang="en-US"/>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9143420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136</a:t>
            </a:fld>
            <a:endParaRPr lang="en-US"/>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55892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137</a:t>
            </a:fld>
            <a:endParaRPr lang="en-US"/>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102630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138</a:t>
            </a:fld>
            <a:endParaRPr lang="en-US"/>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015063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139</a:t>
            </a:fld>
            <a:endParaRPr lang="en-US"/>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087419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140</a:t>
            </a:fld>
            <a:endParaRPr lang="en-US"/>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6991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141</a:t>
            </a:fld>
            <a:endParaRPr lang="en-US"/>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161179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142</a:t>
            </a:fld>
            <a:endParaRPr lang="en-US"/>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843556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143</a:t>
            </a:fld>
            <a:endParaRPr lang="en-US"/>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33109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144</a:t>
            </a:fld>
            <a:endParaRPr lang="en-US"/>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638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19</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145</a:t>
            </a:fld>
            <a:endParaRPr lang="en-US"/>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49413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146</a:t>
            </a:fld>
            <a:endParaRPr lang="en-US"/>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289117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147</a:t>
            </a:fld>
            <a:endParaRPr lang="en-US"/>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27926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148</a:t>
            </a:fld>
            <a:endParaRPr lang="en-US"/>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65291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149</a:t>
            </a:fld>
            <a:endParaRPr lang="en-US"/>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2007140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150</a:t>
            </a:fld>
            <a:endParaRPr lang="en-US"/>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97529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151</a:t>
            </a:fld>
            <a:endParaRPr lang="en-US"/>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319829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152</a:t>
            </a:fld>
            <a:endParaRPr lang="en-US"/>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012166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153</a:t>
            </a:fld>
            <a:endParaRPr lang="en-US"/>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74814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154</a:t>
            </a:fld>
            <a:endParaRPr lang="en-US"/>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944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8C7D9E-48A8-46A6-B90B-84224D944EBB}" type="slidenum">
              <a:rPr lang="en-US" smtClean="0"/>
              <a:pPr/>
              <a:t>20</a:t>
            </a:fld>
            <a:endParaRPr lang="en-US"/>
          </a:p>
        </p:txBody>
      </p:sp>
    </p:spTree>
    <p:extLst>
      <p:ext uri="{BB962C8B-B14F-4D97-AF65-F5344CB8AC3E}">
        <p14:creationId xmlns:p14="http://schemas.microsoft.com/office/powerpoint/2010/main" val="26115482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155</a:t>
            </a:fld>
            <a:endParaRPr lang="en-US"/>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20307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156</a:t>
            </a:fld>
            <a:endParaRPr lang="en-US"/>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25364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157</a:t>
            </a:fld>
            <a:endParaRPr lang="en-US"/>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14313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158</a:t>
            </a:fld>
            <a:endParaRPr lang="en-US"/>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786051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159</a:t>
            </a:fld>
            <a:endParaRPr lang="en-US"/>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1060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160</a:t>
            </a:fld>
            <a:endParaRPr lang="en-US"/>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436514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161</a:t>
            </a:fld>
            <a:endParaRPr lang="en-US"/>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764681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162</a:t>
            </a:fld>
            <a:endParaRPr lang="en-US"/>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1116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163</a:t>
            </a:fld>
            <a:endParaRPr lang="en-US"/>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11328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164</a:t>
            </a:fld>
            <a:endParaRPr lang="en-US"/>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5399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21</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838466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165</a:t>
            </a:fld>
            <a:endParaRPr lang="en-US"/>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14567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166</a:t>
            </a:fld>
            <a:endParaRPr lang="en-US"/>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57963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167</a:t>
            </a:fld>
            <a:endParaRPr lang="en-US"/>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876595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168</a:t>
            </a:fld>
            <a:endParaRPr lang="en-US"/>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49071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169</a:t>
            </a:fld>
            <a:endParaRPr lang="en-US"/>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8835929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170</a:t>
            </a:fld>
            <a:endParaRPr lang="en-US"/>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69891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171</a:t>
            </a:fld>
            <a:endParaRPr lang="en-US"/>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031229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172</a:t>
            </a:fld>
            <a:endParaRPr lang="en-US"/>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15701130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173</a:t>
            </a:fld>
            <a:endParaRPr lang="en-US"/>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a:p>
        </p:txBody>
      </p:sp>
    </p:spTree>
    <p:extLst>
      <p:ext uri="{BB962C8B-B14F-4D97-AF65-F5344CB8AC3E}">
        <p14:creationId xmlns:p14="http://schemas.microsoft.com/office/powerpoint/2010/main" val="17790341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174</a:t>
            </a:fld>
            <a:endParaRPr lang="en-US"/>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dirty="0"/>
          </a:p>
        </p:txBody>
      </p:sp>
    </p:spTree>
    <p:extLst>
      <p:ext uri="{BB962C8B-B14F-4D97-AF65-F5344CB8AC3E}">
        <p14:creationId xmlns:p14="http://schemas.microsoft.com/office/powerpoint/2010/main" val="812948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22</a:t>
            </a:fld>
            <a:endParaRPr lang="en-US"/>
          </a:p>
        </p:txBody>
      </p:sp>
    </p:spTree>
    <p:extLst>
      <p:ext uri="{BB962C8B-B14F-4D97-AF65-F5344CB8AC3E}">
        <p14:creationId xmlns:p14="http://schemas.microsoft.com/office/powerpoint/2010/main" val="6788037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175</a:t>
            </a:fld>
            <a:endParaRPr lang="en-US"/>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a:p>
        </p:txBody>
      </p:sp>
    </p:spTree>
    <p:extLst>
      <p:ext uri="{BB962C8B-B14F-4D97-AF65-F5344CB8AC3E}">
        <p14:creationId xmlns:p14="http://schemas.microsoft.com/office/powerpoint/2010/main" val="93624202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176</a:t>
            </a:fld>
            <a:endParaRPr 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069653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177</a:t>
            </a:fld>
            <a:endParaRPr lang="en-US"/>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78772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178</a:t>
            </a:fld>
            <a:endParaRPr lang="en-US"/>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976624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179</a:t>
            </a:fld>
            <a:endParaRPr lang="en-US"/>
          </a:p>
        </p:txBody>
      </p:sp>
    </p:spTree>
    <p:extLst>
      <p:ext uri="{BB962C8B-B14F-4D97-AF65-F5344CB8AC3E}">
        <p14:creationId xmlns:p14="http://schemas.microsoft.com/office/powerpoint/2010/main" val="9533254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180</a:t>
            </a:fld>
            <a:endParaRPr lang="en-US"/>
          </a:p>
        </p:txBody>
      </p:sp>
    </p:spTree>
    <p:extLst>
      <p:ext uri="{BB962C8B-B14F-4D97-AF65-F5344CB8AC3E}">
        <p14:creationId xmlns:p14="http://schemas.microsoft.com/office/powerpoint/2010/main" val="1661210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a:p>
        </p:txBody>
      </p:sp>
    </p:spTree>
    <p:extLst>
      <p:ext uri="{BB962C8B-B14F-4D97-AF65-F5344CB8AC3E}">
        <p14:creationId xmlns:p14="http://schemas.microsoft.com/office/powerpoint/2010/main" val="15921068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182</a:t>
            </a:fld>
            <a:endParaRPr lang="en-US">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941241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183</a:t>
            </a:fld>
            <a:endParaRPr lang="en-US">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60157821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184</a:t>
            </a:fld>
            <a:endParaRPr lang="en-US"/>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165095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23</a:t>
            </a:fld>
            <a:endParaRPr lang="en-US"/>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9891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185</a:t>
            </a:fld>
            <a:endParaRPr lang="en-US"/>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a:p>
        </p:txBody>
      </p:sp>
    </p:spTree>
    <p:extLst>
      <p:ext uri="{BB962C8B-B14F-4D97-AF65-F5344CB8AC3E}">
        <p14:creationId xmlns:p14="http://schemas.microsoft.com/office/powerpoint/2010/main" val="9997212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186</a:t>
            </a:fld>
            <a:endParaRPr lang="en-US"/>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40381816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187</a:t>
            </a:fld>
            <a:endParaRPr lang="en-US"/>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92357463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188</a:t>
            </a:fld>
            <a:endParaRPr lang="en-US"/>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dirty="0"/>
              <a:t>http://</a:t>
            </a:r>
            <a:r>
              <a:rPr lang="en-US" dirty="0" err="1"/>
              <a:t>scholar.lib.vt.edu</a:t>
            </a:r>
            <a:r>
              <a:rPr lang="en-US" dirty="0"/>
              <a:t>/theses/available/etd-2227102539751141/</a:t>
            </a:r>
          </a:p>
          <a:p>
            <a:pPr eaLnBrk="1" hangingPunct="1"/>
            <a:endParaRPr lang="en-US" dirty="0"/>
          </a:p>
          <a:p>
            <a:pPr eaLnBrk="1" hangingPunct="1"/>
            <a:r>
              <a:rPr lang="en-US" b="1" dirty="0"/>
              <a:t>What is an ETD? What it can look like:</a:t>
            </a:r>
          </a:p>
          <a:p>
            <a:pPr eaLnBrk="1" hangingPunct="1"/>
            <a:r>
              <a:rPr lang="en-US" dirty="0"/>
              <a:t>It can have the appearance of a paper </a:t>
            </a:r>
            <a:r>
              <a:rPr lang="en-US" dirty="0">
                <a:solidFill>
                  <a:schemeClr val="accent2"/>
                </a:solidFill>
              </a:rPr>
              <a:t>document.</a:t>
            </a:r>
          </a:p>
          <a:p>
            <a:pPr eaLnBrk="1" hangingPunct="1"/>
            <a:r>
              <a:rPr lang="en-US" dirty="0"/>
              <a:t>It can contain a </a:t>
            </a:r>
            <a:r>
              <a:rPr lang="en-US" dirty="0">
                <a:solidFill>
                  <a:schemeClr val="accent2"/>
                </a:solidFill>
              </a:rPr>
              <a:t>video </a:t>
            </a:r>
            <a:r>
              <a:rPr lang="en-US" dirty="0"/>
              <a:t>clip.</a:t>
            </a:r>
          </a:p>
          <a:p>
            <a:pPr eaLnBrk="1" hangingPunct="1"/>
            <a:r>
              <a:rPr lang="en-US" dirty="0"/>
              <a:t>It can contain </a:t>
            </a:r>
            <a:r>
              <a:rPr lang="en-US" dirty="0">
                <a:solidFill>
                  <a:schemeClr val="accent2"/>
                </a:solidFill>
              </a:rPr>
              <a:t>sound.</a:t>
            </a:r>
            <a:r>
              <a:rPr lang="en-US" dirty="0"/>
              <a:t> </a:t>
            </a:r>
          </a:p>
          <a:p>
            <a:pPr eaLnBrk="1" hangingPunct="1"/>
            <a:r>
              <a:rPr lang="en-US" dirty="0"/>
              <a:t>It can contain </a:t>
            </a:r>
            <a:r>
              <a:rPr lang="en-US" dirty="0">
                <a:solidFill>
                  <a:schemeClr val="accent2"/>
                </a:solidFill>
              </a:rPr>
              <a:t>thumbnail </a:t>
            </a:r>
            <a:r>
              <a:rPr lang="en-US" dirty="0"/>
              <a:t>pages and links to aid navigation.</a:t>
            </a:r>
          </a:p>
          <a:p>
            <a:pPr eaLnBrk="1" hangingPunct="1"/>
            <a:r>
              <a:rPr lang="en-US" dirty="0"/>
              <a:t>It can have a unique </a:t>
            </a:r>
            <a:r>
              <a:rPr lang="en-US" dirty="0">
                <a:solidFill>
                  <a:schemeClr val="accent2"/>
                </a:solidFill>
              </a:rPr>
              <a:t>layout.</a:t>
            </a:r>
            <a:endParaRPr lang="en-US" dirty="0"/>
          </a:p>
          <a:p>
            <a:pPr eaLnBrk="1" hangingPunct="1"/>
            <a:r>
              <a:rPr lang="en-US" dirty="0"/>
              <a:t>It can have </a:t>
            </a:r>
            <a:r>
              <a:rPr lang="en-US" dirty="0">
                <a:solidFill>
                  <a:schemeClr val="accent2"/>
                </a:solidFill>
              </a:rPr>
              <a:t>photomicrographs.</a:t>
            </a:r>
            <a:endParaRPr lang="en-US" dirty="0"/>
          </a:p>
          <a:p>
            <a:pPr eaLnBrk="1" hangingPunct="1"/>
            <a:r>
              <a:rPr lang="en-US" dirty="0"/>
              <a:t>It can contain a </a:t>
            </a:r>
            <a:r>
              <a:rPr lang="en-US" dirty="0">
                <a:solidFill>
                  <a:schemeClr val="accent2"/>
                </a:solidFill>
              </a:rPr>
              <a:t>simulation.</a:t>
            </a:r>
            <a:endParaRPr lang="en-US" dirty="0"/>
          </a:p>
          <a:p>
            <a:pPr eaLnBrk="1" hangingPunct="1"/>
            <a:endParaRPr lang="en-US" dirty="0">
              <a:solidFill>
                <a:schemeClr val="accent2"/>
              </a:solidFill>
            </a:endParaRPr>
          </a:p>
          <a:p>
            <a:pPr eaLnBrk="1" hangingPunct="1"/>
            <a:endParaRPr lang="en-US" dirty="0">
              <a:solidFill>
                <a:schemeClr val="accent2"/>
              </a:solidFill>
            </a:endParaRPr>
          </a:p>
          <a:p>
            <a:pPr eaLnBrk="1" hangingPunct="1"/>
            <a:r>
              <a:rPr lang="en-US" dirty="0"/>
              <a:t>The library resources used in an ETD initiative can include</a:t>
            </a:r>
            <a:endParaRPr lang="en-US" dirty="0">
              <a:solidFill>
                <a:schemeClr val="accent2"/>
              </a:solidFill>
            </a:endParaRPr>
          </a:p>
        </p:txBody>
      </p:sp>
    </p:spTree>
    <p:extLst>
      <p:ext uri="{BB962C8B-B14F-4D97-AF65-F5344CB8AC3E}">
        <p14:creationId xmlns:p14="http://schemas.microsoft.com/office/powerpoint/2010/main" val="50708992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189</a:t>
            </a:fld>
            <a:endParaRPr lang="en-US"/>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453254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190</a:t>
            </a:fld>
            <a:endParaRPr lang="en-US"/>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9658423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191</a:t>
            </a:fld>
            <a:endParaRPr lang="en-US"/>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9255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192</a:t>
            </a:fld>
            <a:endParaRPr lang="en-US"/>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64456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193</a:t>
            </a:fld>
            <a:endParaRPr lang="en-US"/>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316367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194</a:t>
            </a:fld>
            <a:endParaRPr lang="en-US"/>
          </a:p>
        </p:txBody>
      </p:sp>
    </p:spTree>
    <p:extLst>
      <p:ext uri="{BB962C8B-B14F-4D97-AF65-F5344CB8AC3E}">
        <p14:creationId xmlns:p14="http://schemas.microsoft.com/office/powerpoint/2010/main" val="534742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24</a:t>
            </a:fld>
            <a:endParaRPr lang="en-US"/>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19588339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195</a:t>
            </a:fld>
            <a:endParaRPr lang="en-US"/>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2357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196</a:t>
            </a:fld>
            <a:endParaRPr lang="en-US"/>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a:t>ETDs give libraries an avenue to demonstrate Information Age goals</a:t>
            </a:r>
          </a:p>
        </p:txBody>
      </p:sp>
    </p:spTree>
    <p:extLst>
      <p:ext uri="{BB962C8B-B14F-4D97-AF65-F5344CB8AC3E}">
        <p14:creationId xmlns:p14="http://schemas.microsoft.com/office/powerpoint/2010/main" val="1661313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197</a:t>
            </a:fld>
            <a:endParaRPr lang="en-US"/>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16146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198</a:t>
            </a:fld>
            <a:endParaRPr lang="en-US"/>
          </a:p>
        </p:txBody>
      </p:sp>
    </p:spTree>
    <p:extLst>
      <p:ext uri="{BB962C8B-B14F-4D97-AF65-F5344CB8AC3E}">
        <p14:creationId xmlns:p14="http://schemas.microsoft.com/office/powerpoint/2010/main" val="51419062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199</a:t>
            </a:fld>
            <a:endParaRPr lang="en-US"/>
          </a:p>
        </p:txBody>
      </p:sp>
    </p:spTree>
    <p:extLst>
      <p:ext uri="{BB962C8B-B14F-4D97-AF65-F5344CB8AC3E}">
        <p14:creationId xmlns:p14="http://schemas.microsoft.com/office/powerpoint/2010/main" val="52760523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200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50117256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201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a:p>
        </p:txBody>
      </p:sp>
    </p:spTree>
    <p:extLst>
      <p:ext uri="{BB962C8B-B14F-4D97-AF65-F5344CB8AC3E}">
        <p14:creationId xmlns:p14="http://schemas.microsoft.com/office/powerpoint/2010/main" val="7764868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202</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15623067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a:p>
        </p:txBody>
      </p:sp>
    </p:spTree>
    <p:extLst>
      <p:ext uri="{BB962C8B-B14F-4D97-AF65-F5344CB8AC3E}">
        <p14:creationId xmlns:p14="http://schemas.microsoft.com/office/powerpoint/2010/main" val="15439380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204</a:t>
            </a:fld>
            <a:endParaRPr lang="en-US" altLang="zh-CN"/>
          </a:p>
        </p:txBody>
      </p:sp>
    </p:spTree>
    <p:extLst>
      <p:ext uri="{BB962C8B-B14F-4D97-AF65-F5344CB8AC3E}">
        <p14:creationId xmlns:p14="http://schemas.microsoft.com/office/powerpoint/2010/main" val="92258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a:p>
        </p:txBody>
      </p:sp>
    </p:spTree>
    <p:extLst>
      <p:ext uri="{BB962C8B-B14F-4D97-AF65-F5344CB8AC3E}">
        <p14:creationId xmlns:p14="http://schemas.microsoft.com/office/powerpoint/2010/main" val="81286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25</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78387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205</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6954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206</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160545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207</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a:latin typeface="Arial" pitchFamily="34" charset="0"/>
                <a:ea typeface="ＭＳ Ｐゴシック" pitchFamily="34" charset="-128"/>
              </a:rPr>
              <a:t>International Conference on Information Systems for Crisis Response and Management </a:t>
            </a:r>
          </a:p>
        </p:txBody>
      </p:sp>
    </p:spTree>
    <p:extLst>
      <p:ext uri="{BB962C8B-B14F-4D97-AF65-F5344CB8AC3E}">
        <p14:creationId xmlns:p14="http://schemas.microsoft.com/office/powerpoint/2010/main" val="25509625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9FF3D7-FAB8-4863-ADFB-7018E083EB39}" type="slidenum">
              <a:rPr lang="en-US" smtClean="0"/>
              <a:pPr/>
              <a:t>208</a:t>
            </a:fld>
            <a:endParaRPr lang="en-US"/>
          </a:p>
        </p:txBody>
      </p:sp>
    </p:spTree>
    <p:extLst>
      <p:ext uri="{BB962C8B-B14F-4D97-AF65-F5344CB8AC3E}">
        <p14:creationId xmlns:p14="http://schemas.microsoft.com/office/powerpoint/2010/main" val="102539837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209</a:t>
            </a:fld>
            <a:endParaRPr lang="en-US"/>
          </a:p>
        </p:txBody>
      </p:sp>
    </p:spTree>
    <p:extLst>
      <p:ext uri="{BB962C8B-B14F-4D97-AF65-F5344CB8AC3E}">
        <p14:creationId xmlns:p14="http://schemas.microsoft.com/office/powerpoint/2010/main" val="19027459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211</a:t>
            </a:fld>
            <a:endParaRPr lang="en-US"/>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254712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212</a:t>
            </a:fld>
            <a:endParaRPr lang="en-US"/>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0980536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213</a:t>
            </a:fld>
            <a:endParaRPr lang="en-US"/>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152365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214</a:t>
            </a:fld>
            <a:endParaRPr lang="en-US"/>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276748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215</a:t>
            </a:fld>
            <a:endParaRPr lang="en-US"/>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2457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26</a:t>
            </a:fld>
            <a:endParaRPr lang="en-US"/>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636432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216</a:t>
            </a:fld>
            <a:endParaRPr lang="en-US"/>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2235672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217</a:t>
            </a:fld>
            <a:endParaRPr lang="en-US"/>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775398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218</a:t>
            </a:fld>
            <a:endParaRPr lang="en-US"/>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869014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219</a:t>
            </a:fld>
            <a:endParaRPr lang="en-US"/>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011517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220</a:t>
            </a:fld>
            <a:endParaRPr lang="en-US"/>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221050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221</a:t>
            </a:fld>
            <a:endParaRPr lang="en-US"/>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40865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222</a:t>
            </a:fld>
            <a:endParaRPr lang="en-US"/>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825035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223</a:t>
            </a:fld>
            <a:endParaRPr lang="en-US"/>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28944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224</a:t>
            </a:fld>
            <a:endParaRPr lang="en-US"/>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14163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225</a:t>
            </a:fld>
            <a:endParaRPr lang="en-US"/>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630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27</a:t>
            </a:fld>
            <a:endParaRPr lang="en-US"/>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4459912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226</a:t>
            </a:fld>
            <a:endParaRPr lang="en-US"/>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5402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227</a:t>
            </a:fld>
            <a:endParaRPr lang="en-US"/>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829794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228</a:t>
            </a:fld>
            <a:endParaRPr lang="en-US"/>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28018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229</a:t>
            </a:fld>
            <a:endParaRPr lang="en-US"/>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782831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230</a:t>
            </a:fld>
            <a:endParaRPr lang="en-US"/>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dirty="0"/>
              <a:t>To invoke the mapping tool: </a:t>
            </a:r>
          </a:p>
          <a:p>
            <a:pPr marL="220663" indent="-220663" defTabSz="881063" eaLnBrk="1" hangingPunct="1">
              <a:spcBef>
                <a:spcPct val="0"/>
              </a:spcBef>
            </a:pPr>
            <a:r>
              <a:rPr lang="en-US" sz="2300" dirty="0"/>
              <a:t>Double click the “</a:t>
            </a:r>
            <a:r>
              <a:rPr lang="en-US" sz="2300" dirty="0" err="1"/>
              <a:t>run.bat</a:t>
            </a:r>
            <a:r>
              <a:rPr lang="en-US" sz="2300" dirty="0"/>
              <a:t>” </a:t>
            </a:r>
            <a:r>
              <a:rPr lang="en-US" sz="2300" dirty="0">
                <a:sym typeface="Wingdings" pitchFamily="2" charset="2"/>
              </a:rPr>
              <a:t>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p>
          <a:p>
            <a:pPr marL="220663" indent="-220663" defTabSz="881063" eaLnBrk="1" hangingPunct="1">
              <a:spcBef>
                <a:spcPct val="0"/>
              </a:spcBef>
              <a:buFontTx/>
              <a:buChar char="•"/>
            </a:pPr>
            <a:endParaRPr lang="en-US" sz="2300" dirty="0"/>
          </a:p>
          <a:p>
            <a:pPr marL="220663" indent="-220663" defTabSz="881063" eaLnBrk="1" hangingPunct="1">
              <a:spcBef>
                <a:spcPct val="0"/>
              </a:spcBef>
              <a:buFontTx/>
              <a:buChar char="•"/>
            </a:pPr>
            <a:r>
              <a:rPr lang="en-US" sz="2300" dirty="0"/>
              <a:t>File</a:t>
            </a:r>
            <a:r>
              <a:rPr lang="en-US" sz="2300" dirty="0">
                <a:sym typeface="Wingdings" pitchFamily="2" charset="2"/>
              </a:rPr>
              <a:t> Open: “</a:t>
            </a:r>
            <a:r>
              <a:rPr lang="en-US" sz="2300" dirty="0" err="1">
                <a:sym typeface="Wingdings" pitchFamily="2" charset="2"/>
              </a:rPr>
              <a:t>cemetery.xsd</a:t>
            </a:r>
            <a:r>
              <a:rPr lang="en-US" sz="2300" dirty="0">
                <a:sym typeface="Wingdings" pitchFamily="2" charset="2"/>
              </a:rPr>
              <a:t>”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local schema will display on the left</a:t>
            </a:r>
          </a:p>
          <a:p>
            <a:pPr marL="220663" indent="-220663" defTabSz="881063" eaLnBrk="1" hangingPunct="1">
              <a:spcBef>
                <a:spcPct val="0"/>
              </a:spcBef>
              <a:buFontTx/>
              <a:buChar char="•"/>
            </a:pPr>
            <a:r>
              <a:rPr lang="en-US" sz="2300" dirty="0">
                <a:sym typeface="Wingdings" pitchFamily="2" charset="2"/>
              </a:rPr>
              <a:t>File Open: “etana1.1..xsd” under the fold “</a:t>
            </a:r>
            <a:r>
              <a:rPr lang="en-US" sz="2300" dirty="0" err="1">
                <a:sym typeface="Wingdings" pitchFamily="2" charset="2"/>
              </a:rPr>
              <a:t>schemamapper</a:t>
            </a:r>
            <a:r>
              <a:rPr lang="en-US" sz="2300" dirty="0">
                <a:sym typeface="Wingdings" pitchFamily="2" charset="2"/>
              </a:rPr>
              <a:t>” which is extracted from </a:t>
            </a:r>
            <a:r>
              <a:rPr lang="en-US" sz="2300" dirty="0" err="1">
                <a:sym typeface="Wingdings" pitchFamily="2" charset="2"/>
              </a:rPr>
              <a:t>schemapper.zip</a:t>
            </a:r>
            <a:endParaRPr lang="en-US" sz="2300" dirty="0">
              <a:sym typeface="Wingdings" pitchFamily="2" charset="2"/>
            </a:endParaRPr>
          </a:p>
          <a:p>
            <a:pPr marL="220663" indent="-220663" defTabSz="881063" eaLnBrk="1" hangingPunct="1">
              <a:spcBef>
                <a:spcPct val="0"/>
              </a:spcBef>
            </a:pPr>
            <a:r>
              <a:rPr lang="en-US" sz="2300" dirty="0">
                <a:sym typeface="Wingdings" pitchFamily="2" charset="2"/>
              </a:rPr>
              <a:t>	a global schema will display on the right</a:t>
            </a:r>
          </a:p>
          <a:p>
            <a:pPr marL="220663" indent="-220663" defTabSz="881063" eaLnBrk="1" hangingPunct="1">
              <a:spcBef>
                <a:spcPct val="0"/>
              </a:spcBef>
            </a:pPr>
            <a:endParaRPr lang="en-US" sz="2300" dirty="0"/>
          </a:p>
        </p:txBody>
      </p:sp>
    </p:spTree>
    <p:extLst>
      <p:ext uri="{BB962C8B-B14F-4D97-AF65-F5344CB8AC3E}">
        <p14:creationId xmlns:p14="http://schemas.microsoft.com/office/powerpoint/2010/main" val="47433403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231</a:t>
            </a:fld>
            <a:endParaRPr lang="en-US"/>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a:t>A mapping history will display at the bottom of the window</a:t>
            </a:r>
          </a:p>
          <a:p>
            <a:pPr marL="220663" indent="-220663" defTabSz="881063" eaLnBrk="1" hangingPunct="1">
              <a:spcBef>
                <a:spcPct val="0"/>
              </a:spcBef>
              <a:buFontTx/>
              <a:buAutoNum type="arabicPeriod"/>
            </a:pPr>
            <a:r>
              <a:rPr lang="en-US" sz="2300"/>
              <a:t> remove mapping: you can right click the element on the local schema, right click then click “Removing Mapping”</a:t>
            </a:r>
          </a:p>
        </p:txBody>
      </p:sp>
    </p:spTree>
    <p:extLst>
      <p:ext uri="{BB962C8B-B14F-4D97-AF65-F5344CB8AC3E}">
        <p14:creationId xmlns:p14="http://schemas.microsoft.com/office/powerpoint/2010/main" val="67274454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232</a:t>
            </a:fld>
            <a:endParaRPr lang="en-US"/>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18316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233</a:t>
            </a:fld>
            <a:endParaRPr lang="en-US"/>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1594509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235</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475958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236</a:t>
            </a:fld>
            <a:endParaRPr lang="en-US"/>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146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28</a:t>
            </a:fld>
            <a:endParaRPr lang="en-US"/>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05734686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237</a:t>
            </a:fld>
            <a:endParaRPr lang="en-US"/>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009725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238</a:t>
            </a:fld>
            <a:endParaRPr lang="en-US"/>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14479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239</a:t>
            </a:fld>
            <a:endParaRPr lang="en-US"/>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499645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240</a:t>
            </a:fld>
            <a:endParaRPr lang="en-US"/>
          </a:p>
        </p:txBody>
      </p:sp>
    </p:spTree>
    <p:extLst>
      <p:ext uri="{BB962C8B-B14F-4D97-AF65-F5344CB8AC3E}">
        <p14:creationId xmlns:p14="http://schemas.microsoft.com/office/powerpoint/2010/main" val="157420990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241</a:t>
            </a:fld>
            <a:endParaRPr lang="en-US"/>
          </a:p>
        </p:txBody>
      </p:sp>
    </p:spTree>
    <p:extLst>
      <p:ext uri="{BB962C8B-B14F-4D97-AF65-F5344CB8AC3E}">
        <p14:creationId xmlns:p14="http://schemas.microsoft.com/office/powerpoint/2010/main" val="74729187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242</a:t>
            </a:fld>
            <a:endParaRPr lang="en-US"/>
          </a:p>
        </p:txBody>
      </p:sp>
    </p:spTree>
    <p:extLst>
      <p:ext uri="{BB962C8B-B14F-4D97-AF65-F5344CB8AC3E}">
        <p14:creationId xmlns:p14="http://schemas.microsoft.com/office/powerpoint/2010/main" val="125015866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243</a:t>
            </a:fld>
            <a:endParaRPr lang="en-US"/>
          </a:p>
        </p:txBody>
      </p:sp>
    </p:spTree>
    <p:extLst>
      <p:ext uri="{BB962C8B-B14F-4D97-AF65-F5344CB8AC3E}">
        <p14:creationId xmlns:p14="http://schemas.microsoft.com/office/powerpoint/2010/main" val="43662998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245</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29</a:t>
            </a:fld>
            <a:endParaRPr lang="en-US"/>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extLst>
      <p:ext uri="{BB962C8B-B14F-4D97-AF65-F5344CB8AC3E}">
        <p14:creationId xmlns:p14="http://schemas.microsoft.com/office/powerpoint/2010/main" val="401497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30</a:t>
            </a:fld>
            <a:endParaRPr lang="en-US"/>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a:p>
        </p:txBody>
      </p:sp>
    </p:spTree>
    <p:extLst>
      <p:ext uri="{BB962C8B-B14F-4D97-AF65-F5344CB8AC3E}">
        <p14:creationId xmlns:p14="http://schemas.microsoft.com/office/powerpoint/2010/main" val="568056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31</a:t>
            </a:fld>
            <a:endParaRPr lang="en-US"/>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6567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32</a:t>
            </a:fld>
            <a:endParaRPr lang="en-US"/>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a:p>
        </p:txBody>
      </p:sp>
    </p:spTree>
    <p:extLst>
      <p:ext uri="{BB962C8B-B14F-4D97-AF65-F5344CB8AC3E}">
        <p14:creationId xmlns:p14="http://schemas.microsoft.com/office/powerpoint/2010/main" val="1777783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33</a:t>
            </a:fld>
            <a:endParaRPr lang="en-US"/>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4076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34</a:t>
            </a:fld>
            <a:endParaRPr lang="en-US"/>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a:t>Thanks to Christine Borgman and others at this workshop.</a:t>
            </a:r>
          </a:p>
        </p:txBody>
      </p:sp>
    </p:spTree>
    <p:extLst>
      <p:ext uri="{BB962C8B-B14F-4D97-AF65-F5344CB8AC3E}">
        <p14:creationId xmlns:p14="http://schemas.microsoft.com/office/powerpoint/2010/main" val="28381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4</a:t>
            </a:fld>
            <a:endParaRPr lang="en-US"/>
          </a:p>
        </p:txBody>
      </p:sp>
    </p:spTree>
    <p:extLst>
      <p:ext uri="{BB962C8B-B14F-4D97-AF65-F5344CB8AC3E}">
        <p14:creationId xmlns:p14="http://schemas.microsoft.com/office/powerpoint/2010/main" val="173192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35</a:t>
            </a:fld>
            <a:endParaRPr lang="en-US"/>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a:t>This is a simplification of the previous slide.</a:t>
            </a:r>
          </a:p>
        </p:txBody>
      </p:sp>
    </p:spTree>
    <p:extLst>
      <p:ext uri="{BB962C8B-B14F-4D97-AF65-F5344CB8AC3E}">
        <p14:creationId xmlns:p14="http://schemas.microsoft.com/office/powerpoint/2010/main" val="503138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36</a:t>
            </a:fld>
            <a:endParaRPr lang="en-US"/>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600962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37</a:t>
            </a:fld>
            <a:endParaRPr lang="en-US"/>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547535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38</a:t>
            </a:fld>
            <a:endParaRPr lang="en-US"/>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130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39</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39265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40</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298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41</a:t>
            </a:fld>
            <a:endParaRPr lang="en-US"/>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2344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42</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9475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43</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8931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44</a:t>
            </a:fld>
            <a:endParaRPr lang="en-US"/>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288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5</a:t>
            </a:fld>
            <a:endParaRPr lang="en-US"/>
          </a:p>
        </p:txBody>
      </p:sp>
    </p:spTree>
    <p:extLst>
      <p:ext uri="{BB962C8B-B14F-4D97-AF65-F5344CB8AC3E}">
        <p14:creationId xmlns:p14="http://schemas.microsoft.com/office/powerpoint/2010/main" val="141719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45</a:t>
            </a:fld>
            <a:endParaRPr lang="en-US"/>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a:p>
        </p:txBody>
      </p:sp>
    </p:spTree>
    <p:extLst>
      <p:ext uri="{BB962C8B-B14F-4D97-AF65-F5344CB8AC3E}">
        <p14:creationId xmlns:p14="http://schemas.microsoft.com/office/powerpoint/2010/main" val="1814636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46</a:t>
            </a:fld>
            <a:endParaRPr lang="en-US"/>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766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47</a:t>
            </a:fld>
            <a:endParaRPr lang="en-US"/>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a:p>
        </p:txBody>
      </p:sp>
    </p:spTree>
    <p:extLst>
      <p:ext uri="{BB962C8B-B14F-4D97-AF65-F5344CB8AC3E}">
        <p14:creationId xmlns:p14="http://schemas.microsoft.com/office/powerpoint/2010/main" val="860163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48</a:t>
            </a:fld>
            <a:endParaRPr lang="en-US"/>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a:p>
        </p:txBody>
      </p:sp>
    </p:spTree>
    <p:extLst>
      <p:ext uri="{BB962C8B-B14F-4D97-AF65-F5344CB8AC3E}">
        <p14:creationId xmlns:p14="http://schemas.microsoft.com/office/powerpoint/2010/main" val="2052188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49</a:t>
            </a:fld>
            <a:endParaRPr lang="en-US"/>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1584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50</a:t>
            </a:fld>
            <a:endParaRPr lang="en-US"/>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0693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51</a:t>
            </a:fld>
            <a:endParaRPr lang="en-US"/>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07198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52</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38633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53</a:t>
            </a:fld>
            <a:endParaRPr lang="en-US"/>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2876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54</a:t>
            </a:fld>
            <a:endParaRPr lang="en-US"/>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3690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6</a:t>
            </a:fld>
            <a:endParaRPr lang="en-US"/>
          </a:p>
        </p:txBody>
      </p:sp>
    </p:spTree>
    <p:extLst>
      <p:ext uri="{BB962C8B-B14F-4D97-AF65-F5344CB8AC3E}">
        <p14:creationId xmlns:p14="http://schemas.microsoft.com/office/powerpoint/2010/main" val="1111018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55</a:t>
            </a:fld>
            <a:endParaRPr lang="en-US"/>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815201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56</a:t>
            </a:fld>
            <a:endParaRPr lang="en-US"/>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1907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57</a:t>
            </a:fld>
            <a:endParaRPr lang="en-US"/>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827681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58</a:t>
            </a:fld>
            <a:endParaRPr 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5050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59</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0641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60</a:t>
            </a:fld>
            <a:endParaRPr 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76983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61</a:t>
            </a:fld>
            <a:endParaRPr lang="en-US"/>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2210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62</a:t>
            </a:fld>
            <a:endParaRPr 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1825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63</a:t>
            </a:fld>
            <a:endParaRPr lang="en-US"/>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11661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64</a:t>
            </a:fld>
            <a:endParaRPr lang="en-US"/>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923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7</a:t>
            </a:fld>
            <a:endParaRPr lang="en-US"/>
          </a:p>
        </p:txBody>
      </p:sp>
    </p:spTree>
    <p:extLst>
      <p:ext uri="{BB962C8B-B14F-4D97-AF65-F5344CB8AC3E}">
        <p14:creationId xmlns:p14="http://schemas.microsoft.com/office/powerpoint/2010/main" val="129704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65</a:t>
            </a:fld>
            <a:endParaRPr lang="en-US"/>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2332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66</a:t>
            </a:fld>
            <a:endParaRPr 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3568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67</a:t>
            </a:fld>
            <a:endParaRPr 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6182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68</a:t>
            </a:fld>
            <a:endParaRPr lang="en-US"/>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3478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69</a:t>
            </a:fld>
            <a:endParaRPr lang="en-US"/>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0071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70</a:t>
            </a:fld>
            <a:endParaRPr lang="en-US"/>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34053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71</a:t>
            </a:fld>
            <a:endParaRPr lang="en-US"/>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476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72</a:t>
            </a:fld>
            <a:endParaRPr lang="en-US"/>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7472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73</a:t>
            </a:fld>
            <a:endParaRPr lang="en-US"/>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418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74</a:t>
            </a:fld>
            <a:endParaRPr 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7415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10</a:t>
            </a:fld>
            <a:endParaRPr lang="en-US"/>
          </a:p>
        </p:txBody>
      </p:sp>
    </p:spTree>
    <p:extLst>
      <p:ext uri="{BB962C8B-B14F-4D97-AF65-F5344CB8AC3E}">
        <p14:creationId xmlns:p14="http://schemas.microsoft.com/office/powerpoint/2010/main" val="9497342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75</a:t>
            </a:fld>
            <a:endParaRPr lang="en-US"/>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6102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76</a:t>
            </a:fld>
            <a:endParaRPr lang="en-US"/>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2766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77</a:t>
            </a:fld>
            <a:endParaRPr lang="en-US"/>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0787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78</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9391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79</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68936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80</a:t>
            </a:fld>
            <a:endParaRPr lang="en-US"/>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17787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81</a:t>
            </a:fld>
            <a:endParaRPr lang="en-US"/>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6789421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82</a:t>
            </a:fld>
            <a:endParaRPr lang="en-US"/>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400585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83</a:t>
            </a:fld>
            <a:endParaRPr lang="en-US"/>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079672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84</a:t>
            </a:fld>
            <a:endParaRPr lang="en-US"/>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a:p>
        </p:txBody>
      </p:sp>
    </p:spTree>
    <p:extLst>
      <p:ext uri="{BB962C8B-B14F-4D97-AF65-F5344CB8AC3E}">
        <p14:creationId xmlns:p14="http://schemas.microsoft.com/office/powerpoint/2010/main" val="1965147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11</a:t>
            </a:fld>
            <a:endParaRPr lang="en-US"/>
          </a:p>
        </p:txBody>
      </p:sp>
    </p:spTree>
    <p:extLst>
      <p:ext uri="{BB962C8B-B14F-4D97-AF65-F5344CB8AC3E}">
        <p14:creationId xmlns:p14="http://schemas.microsoft.com/office/powerpoint/2010/main" val="20852937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85</a:t>
            </a:fld>
            <a:endParaRPr lang="en-US"/>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60671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86</a:t>
            </a:fld>
            <a:endParaRPr lang="en-US"/>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9490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87</a:t>
            </a:fld>
            <a:endParaRPr lang="en-US"/>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a:p>
        </p:txBody>
      </p:sp>
    </p:spTree>
    <p:extLst>
      <p:ext uri="{BB962C8B-B14F-4D97-AF65-F5344CB8AC3E}">
        <p14:creationId xmlns:p14="http://schemas.microsoft.com/office/powerpoint/2010/main" val="1667750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88</a:t>
            </a:fld>
            <a:endParaRPr lang="en-US"/>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1584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89</a:t>
            </a:fld>
            <a:endParaRPr lang="en-US"/>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a:p>
        </p:txBody>
      </p:sp>
    </p:spTree>
    <p:extLst>
      <p:ext uri="{BB962C8B-B14F-4D97-AF65-F5344CB8AC3E}">
        <p14:creationId xmlns:p14="http://schemas.microsoft.com/office/powerpoint/2010/main" val="2508143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90</a:t>
            </a:fld>
            <a:endParaRPr lang="en-US"/>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735625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91</a:t>
            </a:fld>
            <a:endParaRPr lang="en-US"/>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004820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92</a:t>
            </a:fld>
            <a:endParaRPr lang="en-US"/>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4925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93</a:t>
            </a:fld>
            <a:endParaRPr lang="en-US"/>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80396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94</a:t>
            </a:fld>
            <a:endParaRPr lang="en-US"/>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3857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12</a:t>
            </a:fld>
            <a:endParaRPr lang="en-US"/>
          </a:p>
        </p:txBody>
      </p:sp>
    </p:spTree>
    <p:extLst>
      <p:ext uri="{BB962C8B-B14F-4D97-AF65-F5344CB8AC3E}">
        <p14:creationId xmlns:p14="http://schemas.microsoft.com/office/powerpoint/2010/main" val="5987187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95</a:t>
            </a:fld>
            <a:endParaRPr lang="en-US"/>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2723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96</a:t>
            </a:fld>
            <a:endParaRPr lang="en-US"/>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260790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97</a:t>
            </a:fld>
            <a:endParaRPr lang="en-US"/>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301404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98</a:t>
            </a:fld>
            <a:endParaRPr lang="en-US"/>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81541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99</a:t>
            </a:fld>
            <a:endParaRPr lang="en-US"/>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41309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100</a:t>
            </a:fld>
            <a:endParaRPr lang="en-US"/>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6221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101</a:t>
            </a:fld>
            <a:endParaRPr lang="en-US"/>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39156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102</a:t>
            </a:fld>
            <a:endParaRPr lang="en-US"/>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80577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103</a:t>
            </a:fld>
            <a:endParaRPr lang="en-US"/>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92422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104</a:t>
            </a:fld>
            <a:endParaRPr lang="en-US"/>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771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85.png"/><Relationship Id="rId4" Type="http://schemas.openxmlformats.org/officeDocument/2006/relationships/oleObject" Target="../embeddings/oleObject19.bin"/></Relationships>
</file>

<file path=ppt/slides/_rels/slide13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92.wmf"/><Relationship Id="rId4" Type="http://schemas.openxmlformats.org/officeDocument/2006/relationships/oleObject" Target="../embeddings/oleObject20.bin"/></Relationships>
</file>

<file path=ppt/slides/_rels/slide1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98.wmf"/><Relationship Id="rId4" Type="http://schemas.openxmlformats.org/officeDocument/2006/relationships/oleObject" Target="../embeddings/oleObject21.bin"/></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99.wmf"/><Relationship Id="rId4" Type="http://schemas.openxmlformats.org/officeDocument/2006/relationships/oleObject" Target="../embeddings/oleObject22.bin"/></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diagramQuickStyle" Target="../diagrams/quickStyle1.xml"/><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gif"/><Relationship Id="rId17" Type="http://schemas.openxmlformats.org/officeDocument/2006/relationships/diagramLayout" Target="../diagrams/layout1.xml"/><Relationship Id="rId2" Type="http://schemas.openxmlformats.org/officeDocument/2006/relationships/notesSlide" Target="../notesSlides/notesSlide175.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6.jpeg"/><Relationship Id="rId5" Type="http://schemas.openxmlformats.org/officeDocument/2006/relationships/image" Target="../media/image110.png"/><Relationship Id="rId15" Type="http://schemas.openxmlformats.org/officeDocument/2006/relationships/image" Target="../media/image120.jpeg"/><Relationship Id="rId10" Type="http://schemas.openxmlformats.org/officeDocument/2006/relationships/image" Target="../media/image115.png"/><Relationship Id="rId19" Type="http://schemas.openxmlformats.org/officeDocument/2006/relationships/diagramColors" Target="../diagrams/colors1.xml"/><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jpeg"/></Relationships>
</file>

<file path=ppt/slides/_rels/slide1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8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77.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8.xml"/><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hyperlink" Target="http://www.ndltd.org/membership-benefits/become-a-member"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81.xml"/><Relationship Id="rId7" Type="http://schemas.openxmlformats.org/officeDocument/2006/relationships/image" Target="../media/image132.wmf"/><Relationship Id="rId12" Type="http://schemas.openxmlformats.org/officeDocument/2006/relationships/image" Target="../media/image134.wmf"/><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24.bin"/><Relationship Id="rId11" Type="http://schemas.openxmlformats.org/officeDocument/2006/relationships/oleObject" Target="../embeddings/oleObject26.bin"/><Relationship Id="rId5" Type="http://schemas.openxmlformats.org/officeDocument/2006/relationships/image" Target="../media/image131.wmf"/><Relationship Id="rId10" Type="http://schemas.openxmlformats.org/officeDocument/2006/relationships/image" Target="../media/image135.wmf"/><Relationship Id="rId4" Type="http://schemas.openxmlformats.org/officeDocument/2006/relationships/oleObject" Target="../embeddings/oleObject23.bin"/><Relationship Id="rId9" Type="http://schemas.openxmlformats.org/officeDocument/2006/relationships/image" Target="../media/image133.wmf"/></Relationships>
</file>

<file path=ppt/slides/_rels/slide187.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notesSlide" Target="../notesSlides/notesSlide182.xml"/><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35.wmf"/><Relationship Id="rId5" Type="http://schemas.openxmlformats.org/officeDocument/2006/relationships/image" Target="../media/image136.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oleObject" Target="../embeddings/oleObject29.bin"/></Relationships>
</file>

<file path=ppt/slides/_rels/slide188.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7.jpeg"/><Relationship Id="rId7" Type="http://schemas.openxmlformats.org/officeDocument/2006/relationships/image" Target="../media/image139.jpeg"/><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hyperlink" Target="http://scholar.lib.vt.edu/theses/available/etd-2227102539751141/unrestricted/Ali_Pasa.QT" TargetMode="External"/><Relationship Id="rId5" Type="http://schemas.openxmlformats.org/officeDocument/2006/relationships/image" Target="../media/image138.wmf"/><Relationship Id="rId4" Type="http://schemas.openxmlformats.org/officeDocument/2006/relationships/hyperlink" Target="../../Documents%20and%20Settings/Ed%20Fox/My%20Documents/Gail/DLA/ETD/Presentations/CalTechConf/GMNc@ETDs2001/LibIssues/OralETD/Ali_Pasa.QT"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144.png"/><Relationship Id="rId4" Type="http://schemas.openxmlformats.org/officeDocument/2006/relationships/oleObject" Target="../embeddings/oleObject31.bin"/></Relationships>
</file>

<file path=ppt/slides/_rels/slide1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6.xml"/><Relationship Id="rId1" Type="http://schemas.openxmlformats.org/officeDocument/2006/relationships/slideLayout" Target="../slideLayouts/slideLayout12.xml"/><Relationship Id="rId4" Type="http://schemas.openxmlformats.org/officeDocument/2006/relationships/hyperlink" Target="http://www.citeulike.org/"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notesSlide" Target="../notesSlides/notesSlide200.xml"/><Relationship Id="rId7" Type="http://schemas.openxmlformats.org/officeDocument/2006/relationships/image" Target="../media/image151.pn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32.bin"/><Relationship Id="rId11" Type="http://schemas.openxmlformats.org/officeDocument/2006/relationships/image" Target="../media/image157.jpeg"/><Relationship Id="rId5" Type="http://schemas.openxmlformats.org/officeDocument/2006/relationships/image" Target="../media/image153.wmf"/><Relationship Id="rId10" Type="http://schemas.openxmlformats.org/officeDocument/2006/relationships/image" Target="../media/image156.png"/><Relationship Id="rId4" Type="http://schemas.openxmlformats.org/officeDocument/2006/relationships/image" Target="../media/image152.jpeg"/><Relationship Id="rId9" Type="http://schemas.openxmlformats.org/officeDocument/2006/relationships/image" Target="../media/image155.png"/></Relationships>
</file>

<file path=ppt/slides/_rels/slide2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59.wmf"/><Relationship Id="rId4" Type="http://schemas.openxmlformats.org/officeDocument/2006/relationships/oleObject" Target="../embeddings/oleObject33.bin"/></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160.emf"/><Relationship Id="rId4" Type="http://schemas.openxmlformats.org/officeDocument/2006/relationships/oleObject" Target="../embeddings/oleObject34.bin"/></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6.xml"/><Relationship Id="rId1" Type="http://schemas.openxmlformats.org/officeDocument/2006/relationships/vmlDrawing" Target="../drawings/vmlDrawing26.vml"/><Relationship Id="rId5" Type="http://schemas.openxmlformats.org/officeDocument/2006/relationships/image" Target="../media/image161.wmf"/><Relationship Id="rId4" Type="http://schemas.openxmlformats.org/officeDocument/2006/relationships/oleObject" Target="../embeddings/oleObject35.bin"/></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6.xml"/><Relationship Id="rId1" Type="http://schemas.openxmlformats.org/officeDocument/2006/relationships/vmlDrawing" Target="../drawings/vmlDrawing27.vml"/><Relationship Id="rId6" Type="http://schemas.openxmlformats.org/officeDocument/2006/relationships/oleObject" Target="../embeddings/oleObject37.bin"/><Relationship Id="rId5" Type="http://schemas.openxmlformats.org/officeDocument/2006/relationships/image" Target="../media/image162.wmf"/><Relationship Id="rId4" Type="http://schemas.openxmlformats.org/officeDocument/2006/relationships/oleObject" Target="../embeddings/oleObject36.bin"/></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25.xml"/><Relationship Id="rId1" Type="http://schemas.openxmlformats.org/officeDocument/2006/relationships/slideLayout" Target="../slideLayouts/slideLayout1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wmf"/><Relationship Id="rId4" Type="http://schemas.openxmlformats.org/officeDocument/2006/relationships/image" Target="../media/image6.wmf"/></Relationships>
</file>

<file path=ppt/slides/_rels/slide2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5.wmf"/><Relationship Id="rId7" Type="http://schemas.openxmlformats.org/officeDocument/2006/relationships/image" Target="../media/image10.w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wmf"/><Relationship Id="rId5" Type="http://schemas.openxmlformats.org/officeDocument/2006/relationships/image" Target="../media/image8.gif"/><Relationship Id="rId4" Type="http://schemas.openxmlformats.org/officeDocument/2006/relationships/image" Target="../media/image6.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oleObject" Target="../embeddings/oleObject5.bin"/><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4.png"/><Relationship Id="rId4"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5.png"/><Relationship Id="rId4" Type="http://schemas.openxmlformats.org/officeDocument/2006/relationships/oleObject" Target="../embeddings/oleObject7.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6.png"/><Relationship Id="rId4" Type="http://schemas.openxmlformats.org/officeDocument/2006/relationships/oleObject" Target="../embeddings/oleObject8.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image" Target="../media/image37.png"/><Relationship Id="rId4" Type="http://schemas.openxmlformats.org/officeDocument/2006/relationships/oleObject" Target="../embeddings/oleObject9.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9.png"/><Relationship Id="rId5" Type="http://schemas.openxmlformats.org/officeDocument/2006/relationships/oleObject" Target="../embeddings/oleObject11.bin"/><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2.png"/><Relationship Id="rId4" Type="http://schemas.openxmlformats.org/officeDocument/2006/relationships/oleObject" Target="../embeddings/oleObject12.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3.png"/><Relationship Id="rId4" Type="http://schemas.openxmlformats.org/officeDocument/2006/relationships/oleObject" Target="../embeddings/oleObject13.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15.bin"/><Relationship Id="rId3" Type="http://schemas.openxmlformats.org/officeDocument/2006/relationships/notesSlide" Target="../notesSlides/notesSlide82.xml"/><Relationship Id="rId7" Type="http://schemas.openxmlformats.org/officeDocument/2006/relationships/image" Target="../media/image49.jpeg"/><Relationship Id="rId12" Type="http://schemas.openxmlformats.org/officeDocument/2006/relationships/image" Target="../media/image52.png"/><Relationship Id="rId2" Type="http://schemas.openxmlformats.org/officeDocument/2006/relationships/slideLayout" Target="../slideLayouts/slideLayout6.xml"/><Relationship Id="rId16" Type="http://schemas.openxmlformats.org/officeDocument/2006/relationships/image" Target="../media/image54.png"/><Relationship Id="rId1" Type="http://schemas.openxmlformats.org/officeDocument/2006/relationships/vmlDrawing" Target="../drawings/vmlDrawing13.vml"/><Relationship Id="rId6" Type="http://schemas.openxmlformats.org/officeDocument/2006/relationships/image" Target="../media/image48.jpeg"/><Relationship Id="rId11" Type="http://schemas.openxmlformats.org/officeDocument/2006/relationships/image" Target="../media/image51.png"/><Relationship Id="rId5" Type="http://schemas.openxmlformats.org/officeDocument/2006/relationships/image" Target="../media/image47.jpeg"/><Relationship Id="rId15" Type="http://schemas.openxmlformats.org/officeDocument/2006/relationships/image" Target="../media/image53.png"/><Relationship Id="rId10" Type="http://schemas.openxmlformats.org/officeDocument/2006/relationships/image" Target="../media/image44.wmf"/><Relationship Id="rId4" Type="http://schemas.openxmlformats.org/officeDocument/2006/relationships/image" Target="../media/image46.png"/><Relationship Id="rId9" Type="http://schemas.openxmlformats.org/officeDocument/2006/relationships/oleObject" Target="../embeddings/oleObject14.bin"/><Relationship Id="rId14" Type="http://schemas.openxmlformats.org/officeDocument/2006/relationships/image" Target="../media/image45.wmf"/></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tides.sfasu.edu/texas_tides/rotation/SMMAntiquities/1981.1226vr.html" TargetMode="External"/><Relationship Id="rId7"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6.jpeg"/><Relationship Id="rId5" Type="http://schemas.openxmlformats.org/officeDocument/2006/relationships/hyperlink" Target="http://chaos.vtls.com/WebCollections/index.php?connection=chaos+1212" TargetMode="External"/><Relationship Id="rId10" Type="http://schemas.openxmlformats.org/officeDocument/2006/relationships/image" Target="../media/image65.jpeg"/><Relationship Id="rId4" Type="http://schemas.openxmlformats.org/officeDocument/2006/relationships/image" Target="../media/image61.jpeg"/><Relationship Id="rId9" Type="http://schemas.openxmlformats.org/officeDocument/2006/relationships/hyperlink" Target="http://tides.sfasu.edu/cgi-bin/hi-res/hi-res.cgi?image=SMMAntiquities/1998.0002.11v1.jpg"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86.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7.png"/><Relationship Id="rId5" Type="http://schemas.openxmlformats.org/officeDocument/2006/relationships/oleObject" Target="../embeddings/oleObject16.bin"/><Relationship Id="rId4" Type="http://schemas.openxmlformats.org/officeDocument/2006/relationships/hyperlink" Target="http://chaos.vtls.com/WebCollections/index.php?connection=chaos+1212"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72.png"/><Relationship Id="rId4" Type="http://schemas.openxmlformats.org/officeDocument/2006/relationships/oleObject" Target="../embeddings/oleObject18.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a:t>JCDL 2017 Tutorial</a:t>
            </a:r>
            <a:br>
              <a:rPr lang="en-US" sz="4000" b="1" dirty="0"/>
            </a:br>
            <a:r>
              <a:rPr lang="en-US" sz="2400" b="1" dirty="0"/>
              <a:t>(Ft. Worth – 3 June 2018)</a:t>
            </a:r>
            <a:br>
              <a:rPr lang="en-US" sz="2400" b="1" dirty="0"/>
            </a:br>
            <a:br>
              <a:rPr lang="en-US" sz="2400" b="1" dirty="0"/>
            </a:br>
            <a:br>
              <a:rPr lang="en-US" sz="2400" b="1" dirty="0"/>
            </a:br>
            <a:r>
              <a:rPr lang="en-US" sz="3200" b="1" dirty="0"/>
              <a:t>“Introduction to</a:t>
            </a:r>
            <a:br>
              <a:rPr lang="en-US" sz="3200" b="1" dirty="0"/>
            </a:br>
            <a:r>
              <a:rPr lang="en-US" sz="3200" b="1" dirty="0"/>
              <a:t> Digital Libraries”</a:t>
            </a:r>
            <a:br>
              <a:rPr lang="en-US" sz="3200" b="1" dirty="0"/>
            </a:br>
            <a:br>
              <a:rPr lang="en-US" sz="3200" dirty="0"/>
            </a:br>
            <a:r>
              <a:rPr lang="en-US" sz="3200" dirty="0"/>
              <a:t>by Edward A. Fox </a:t>
            </a:r>
            <a:br>
              <a:rPr lang="en-US" sz="3200" dirty="0"/>
            </a:br>
            <a:br>
              <a:rPr lang="en-US" sz="3200" dirty="0"/>
            </a:br>
            <a:endParaRPr lang="en-US" sz="3200" dirty="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1: </a:t>
            </a:r>
            <a:br>
              <a:rPr lang="en-US" b="1" dirty="0"/>
            </a:br>
            <a:r>
              <a:rPr lang="en-US" b="1" dirty="0"/>
              <a:t>Theoretical Foundations</a:t>
            </a:r>
            <a:br>
              <a:rPr lang="en-US" b="1" dirty="0"/>
            </a:br>
            <a:r>
              <a:rPr lang="en-US" sz="2800" b="1" dirty="0"/>
              <a:t>(Fox, </a:t>
            </a:r>
            <a:r>
              <a:rPr lang="en-US" sz="2800" b="1" dirty="0" err="1"/>
              <a:t>Goncalves</a:t>
            </a:r>
            <a:r>
              <a:rPr lang="en-US" sz="2800" b="1" dirty="0"/>
              <a:t>, </a:t>
            </a:r>
            <a:r>
              <a:rPr lang="en-US" sz="2800" b="1" dirty="0" err="1"/>
              <a:t>Shen</a:t>
            </a:r>
            <a:r>
              <a:rPr lang="en-US" sz="2800" b="1" dirty="0"/>
              <a:t>)</a:t>
            </a:r>
          </a:p>
        </p:txBody>
      </p:sp>
      <p:sp>
        <p:nvSpPr>
          <p:cNvPr id="34819" name="Content Placeholder 2"/>
          <p:cNvSpPr>
            <a:spLocks noGrp="1"/>
          </p:cNvSpPr>
          <p:nvPr>
            <p:ph idx="1"/>
          </p:nvPr>
        </p:nvSpPr>
        <p:spPr>
          <a:xfrm>
            <a:off x="0" y="2057400"/>
            <a:ext cx="9144000" cy="4525963"/>
          </a:xfrm>
        </p:spPr>
        <p:txBody>
          <a:bodyPr/>
          <a:lstStyle/>
          <a:p>
            <a:pPr eaLnBrk="1" hangingPunct="1">
              <a:spcBef>
                <a:spcPts val="0"/>
              </a:spcBef>
            </a:pPr>
            <a:r>
              <a:rPr lang="en-US" dirty="0"/>
              <a:t>180 pages</a:t>
            </a:r>
          </a:p>
          <a:p>
            <a:pPr eaLnBrk="1" hangingPunct="1">
              <a:spcBef>
                <a:spcPts val="0"/>
              </a:spcBef>
            </a:pPr>
            <a:r>
              <a:rPr lang="en-US" dirty="0"/>
              <a:t>1) Introduction</a:t>
            </a:r>
          </a:p>
          <a:p>
            <a:pPr eaLnBrk="1" hangingPunct="1">
              <a:spcBef>
                <a:spcPts val="0"/>
              </a:spcBef>
            </a:pPr>
            <a:r>
              <a:rPr lang="en-US" dirty="0"/>
              <a:t>2) Exploration (searching, browsing, visualizing)</a:t>
            </a:r>
          </a:p>
          <a:p>
            <a:pPr eaLnBrk="1" hangingPunct="1">
              <a:spcBef>
                <a:spcPts val="0"/>
              </a:spcBef>
            </a:pPr>
            <a:r>
              <a:rPr lang="en-US" dirty="0"/>
              <a:t>A) Mathematical Preliminaries</a:t>
            </a:r>
          </a:p>
          <a:p>
            <a:pPr eaLnBrk="1" hangingPunct="1">
              <a:spcBef>
                <a:spcPts val="0"/>
              </a:spcBef>
            </a:pPr>
            <a:r>
              <a:rPr lang="en-US" dirty="0"/>
              <a:t>B) Minimal DL</a:t>
            </a:r>
          </a:p>
          <a:p>
            <a:pPr eaLnBrk="1" hangingPunct="1">
              <a:spcBef>
                <a:spcPts val="0"/>
              </a:spcBef>
            </a:pPr>
            <a:r>
              <a:rPr lang="en-US" dirty="0"/>
              <a:t>C) Archaeological DLs</a:t>
            </a:r>
          </a:p>
          <a:p>
            <a:pPr eaLnBrk="1" hangingPunct="1">
              <a:spcBef>
                <a:spcPts val="0"/>
              </a:spcBef>
            </a:pPr>
            <a:r>
              <a:rPr lang="en-US" dirty="0"/>
              <a:t>D) 5S Results: Lemmas, Proofs, 5SSuite</a:t>
            </a:r>
          </a:p>
          <a:p>
            <a:pPr eaLnBrk="1" hangingPunct="1">
              <a:spcBef>
                <a:spcPts val="0"/>
              </a:spcBef>
            </a:pPr>
            <a:r>
              <a:rPr lang="en-US" dirty="0"/>
              <a:t>E) Glossary</a:t>
            </a:r>
          </a:p>
          <a:p>
            <a:pPr eaLnBrk="1" hangingPunct="1">
              <a:spcBef>
                <a:spcPts val="0"/>
              </a:spcBef>
            </a:pPr>
            <a:r>
              <a:rPr lang="en-US" dirty="0"/>
              <a:t>Bibliography (263 references)</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10</a:t>
            </a:fld>
            <a:endParaRPr lang="en-US"/>
          </a:p>
        </p:txBody>
      </p:sp>
    </p:spTree>
    <p:extLst>
      <p:ext uri="{BB962C8B-B14F-4D97-AF65-F5344CB8AC3E}">
        <p14:creationId xmlns:p14="http://schemas.microsoft.com/office/powerpoint/2010/main" val="3769617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100</a:t>
            </a:fld>
            <a:endParaRPr lang="en-US"/>
          </a:p>
        </p:txBody>
      </p:sp>
      <p:sp>
        <p:nvSpPr>
          <p:cNvPr id="116739" name="Rectangle 2"/>
          <p:cNvSpPr>
            <a:spLocks noGrp="1" noChangeArrowheads="1"/>
          </p:cNvSpPr>
          <p:nvPr>
            <p:ph type="title"/>
          </p:nvPr>
        </p:nvSpPr>
        <p:spPr/>
        <p:txBody>
          <a:bodyPr/>
          <a:lstStyle/>
          <a:p>
            <a:pPr eaLnBrk="1" hangingPunct="1"/>
            <a:r>
              <a:rPr lang="en-US"/>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dirty="0"/>
              <a:t>MARC</a:t>
            </a:r>
          </a:p>
          <a:p>
            <a:pPr eaLnBrk="1" hangingPunct="1"/>
            <a:r>
              <a:rPr lang="en-US" dirty="0"/>
              <a:t>Dublin Core</a:t>
            </a:r>
          </a:p>
          <a:p>
            <a:pPr eaLnBrk="1" hangingPunct="1"/>
            <a:r>
              <a:rPr lang="en-US" dirty="0"/>
              <a:t>RDF</a:t>
            </a:r>
          </a:p>
          <a:p>
            <a:pPr eaLnBrk="1" hangingPunct="1"/>
            <a:r>
              <a:rPr lang="en-US" dirty="0"/>
              <a:t>IMS</a:t>
            </a:r>
          </a:p>
          <a:p>
            <a:pPr eaLnBrk="1" hangingPunct="1"/>
            <a:r>
              <a:rPr lang="en-US" dirty="0"/>
              <a:t>OAI (Open Archives Initiative), ORE</a:t>
            </a:r>
          </a:p>
          <a:p>
            <a:pPr eaLnBrk="1" hangingPunct="1"/>
            <a:r>
              <a:rPr lang="en-US" dirty="0"/>
              <a:t>Crosswalks, mappings</a:t>
            </a:r>
          </a:p>
          <a:p>
            <a:pPr eaLnBrk="1" hangingPunct="1"/>
            <a:r>
              <a:rPr lang="en-US" dirty="0"/>
              <a:t>Ontologies (see DL Book 3 Ch. 3)</a:t>
            </a:r>
          </a:p>
          <a:p>
            <a:pPr eaLnBrk="1" hangingPunct="1"/>
            <a:r>
              <a:rPr lang="en-US" dirty="0"/>
              <a:t>Topics maps, concept maps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101</a:t>
            </a:fld>
            <a:endParaRPr lang="en-US"/>
          </a:p>
        </p:txBody>
      </p:sp>
      <p:sp>
        <p:nvSpPr>
          <p:cNvPr id="117763" name="Rectangle 2"/>
          <p:cNvSpPr>
            <a:spLocks noGrp="1" noChangeArrowheads="1"/>
          </p:cNvSpPr>
          <p:nvPr>
            <p:ph type="title"/>
          </p:nvPr>
        </p:nvSpPr>
        <p:spPr>
          <a:xfrm>
            <a:off x="457200" y="0"/>
            <a:ext cx="8229600" cy="1143000"/>
          </a:xfrm>
        </p:spPr>
        <p:txBody>
          <a:bodyPr/>
          <a:lstStyle/>
          <a:p>
            <a:pPr eaLnBrk="1" hangingPunct="1"/>
            <a:r>
              <a:rPr lang="en-US" dirty="0"/>
              <a:t>Complex to Simple</a:t>
            </a:r>
            <a:br>
              <a:rPr lang="en-US" dirty="0"/>
            </a:br>
            <a:r>
              <a:rPr lang="en-US" sz="3200" dirty="0"/>
              <a:t>(see DL Book 3 Ch. 1)</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102</a:t>
            </a:fld>
            <a:endParaRPr lang="en-US"/>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a:t>5S perspective: streams, structures, scenarios</a:t>
            </a:r>
          </a:p>
          <a:p>
            <a:pPr eaLnBrk="1" hangingPunct="1"/>
            <a:r>
              <a:rPr lang="en-US"/>
              <a:t>Authoring</a:t>
            </a:r>
          </a:p>
          <a:p>
            <a:pPr eaLnBrk="1" hangingPunct="1"/>
            <a:r>
              <a:rPr lang="en-US"/>
              <a:t>Rendering, presenting</a:t>
            </a:r>
          </a:p>
          <a:p>
            <a:pPr eaLnBrk="1" hangingPunct="1"/>
            <a:r>
              <a:rPr lang="en-US"/>
              <a:t>Tagging, Markup, DOM</a:t>
            </a:r>
          </a:p>
          <a:p>
            <a:pPr eaLnBrk="1" hangingPunct="1"/>
            <a:r>
              <a:rPr lang="en-US"/>
              <a:t>Semi-structured information</a:t>
            </a:r>
          </a:p>
          <a:p>
            <a:pPr eaLnBrk="1" hangingPunct="1"/>
            <a:r>
              <a:rPr lang="en-US"/>
              <a:t>Dual-publishing, eBooks</a:t>
            </a:r>
          </a:p>
          <a:p>
            <a:pPr eaLnBrk="1" hangingPunct="1"/>
            <a:r>
              <a:rPr lang="en-US"/>
              <a:t>Styles (XSL, XSLT)</a:t>
            </a:r>
          </a:p>
          <a:p>
            <a:pPr eaLnBrk="1" hangingPunct="1"/>
            <a:r>
              <a:rPr lang="en-US"/>
              <a:t>Structured queries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103</a:t>
            </a:fld>
            <a:endParaRPr lang="en-US"/>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104</a:t>
            </a:fld>
            <a:endParaRPr lang="en-US"/>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105</a:t>
            </a:fld>
            <a:endParaRPr lang="en-US"/>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106</a:t>
            </a:fld>
            <a:endParaRPr lang="en-US"/>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107</a:t>
            </a:fld>
            <a:endParaRPr lang="en-US"/>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108</a:t>
            </a:fld>
            <a:endParaRPr lang="en-US"/>
          </a:p>
        </p:txBody>
      </p:sp>
      <p:sp>
        <p:nvSpPr>
          <p:cNvPr id="124931" name="Rectangle 2"/>
          <p:cNvSpPr>
            <a:spLocks noGrp="1" noChangeArrowheads="1"/>
          </p:cNvSpPr>
          <p:nvPr>
            <p:ph type="title"/>
          </p:nvPr>
        </p:nvSpPr>
        <p:spPr/>
        <p:txBody>
          <a:bodyPr/>
          <a:lstStyle/>
          <a:p>
            <a:pPr eaLnBrk="1" hangingPunct="1"/>
            <a:r>
              <a:rPr lang="en-US"/>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dirty="0"/>
              <a:t>5S perspective: structures, streams, scenarios</a:t>
            </a:r>
          </a:p>
          <a:p>
            <a:pPr eaLnBrk="1" hangingPunct="1"/>
            <a:r>
              <a:rPr lang="en-US" dirty="0"/>
              <a:t>Extending database technology</a:t>
            </a:r>
          </a:p>
          <a:p>
            <a:pPr eaLnBrk="1" hangingPunct="1"/>
            <a:r>
              <a:rPr lang="en-US" dirty="0"/>
              <a:t>Structured and unstructured info</a:t>
            </a:r>
          </a:p>
          <a:p>
            <a:pPr eaLnBrk="1" hangingPunct="1"/>
            <a:r>
              <a:rPr lang="en-US" dirty="0"/>
              <a:t>Multimedia databases</a:t>
            </a:r>
          </a:p>
          <a:p>
            <a:pPr eaLnBrk="1" hangingPunct="1"/>
            <a:r>
              <a:rPr lang="en-US" dirty="0"/>
              <a:t>Link databases, linked information</a:t>
            </a:r>
          </a:p>
          <a:p>
            <a:pPr eaLnBrk="1" hangingPunct="1"/>
            <a:r>
              <a:rPr lang="en-US" dirty="0"/>
              <a:t>Performance, transaction processing</a:t>
            </a:r>
          </a:p>
          <a:p>
            <a:pPr eaLnBrk="1" hangingPunct="1"/>
            <a:r>
              <a:rPr lang="en-US" dirty="0"/>
              <a:t>Replicated storage, rollback/recovery</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109</a:t>
            </a:fld>
            <a:endParaRPr lang="en-US"/>
          </a:p>
        </p:txBody>
      </p:sp>
      <p:sp>
        <p:nvSpPr>
          <p:cNvPr id="137219" name="Rectangle 2"/>
          <p:cNvSpPr>
            <a:spLocks noGrp="1" noChangeArrowheads="1"/>
          </p:cNvSpPr>
          <p:nvPr>
            <p:ph type="title"/>
          </p:nvPr>
        </p:nvSpPr>
        <p:spPr/>
        <p:txBody>
          <a:bodyPr/>
          <a:lstStyle/>
          <a:p>
            <a:pPr eaLnBrk="1" hangingPunct="1"/>
            <a:r>
              <a:rPr lang="en-US" dirty="0"/>
              <a:t>Collections / Aggregations</a:t>
            </a:r>
          </a:p>
        </p:txBody>
      </p:sp>
      <p:sp>
        <p:nvSpPr>
          <p:cNvPr id="137220" name="Rectangle 3"/>
          <p:cNvSpPr>
            <a:spLocks noGrp="1" noChangeArrowheads="1"/>
          </p:cNvSpPr>
          <p:nvPr>
            <p:ph type="body" idx="1"/>
          </p:nvPr>
        </p:nvSpPr>
        <p:spPr/>
        <p:txBody>
          <a:bodyPr/>
          <a:lstStyle/>
          <a:p>
            <a:pPr eaLnBrk="1" hangingPunct="1"/>
            <a:r>
              <a:rPr lang="en-US" sz="2800" dirty="0"/>
              <a:t>Terminology: set, “database”</a:t>
            </a:r>
          </a:p>
          <a:p>
            <a:pPr eaLnBrk="1" hangingPunct="1"/>
            <a:r>
              <a:rPr lang="en-US" sz="2800" dirty="0"/>
              <a:t>Distributed: basis, efficiency/effectiveness</a:t>
            </a:r>
          </a:p>
          <a:p>
            <a:pPr eaLnBrk="1" hangingPunct="1"/>
            <a:r>
              <a:rPr lang="en-US" sz="2800" dirty="0"/>
              <a:t>Parallelism: federation, harvesting</a:t>
            </a:r>
          </a:p>
          <a:p>
            <a:pPr eaLnBrk="1" hangingPunct="1"/>
            <a:r>
              <a:rPr lang="en-US" sz="2800" dirty="0"/>
              <a:t>Scale: object size, compression, replication, stream splitting</a:t>
            </a:r>
          </a:p>
          <a:p>
            <a:pPr eaLnBrk="1" hangingPunct="1"/>
            <a:r>
              <a:rPr lang="en-US" sz="2800" dirty="0"/>
              <a:t>Intelligence/processing granularity: object, cluster, collection, repository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r>
              <a:rPr lang="en-US" b="1" dirty="0"/>
              <a:t>DL Book 2: </a:t>
            </a:r>
            <a:r>
              <a:rPr lang="en-US" dirty="0"/>
              <a:t>Key Issues Regarding Digital Libraries</a:t>
            </a:r>
            <a:br>
              <a:rPr lang="en-US" sz="2800" dirty="0"/>
            </a:br>
            <a:r>
              <a:rPr lang="en-US" sz="2800" dirty="0"/>
              <a:t>(</a:t>
            </a:r>
            <a:r>
              <a:rPr lang="en-US" sz="2800" dirty="0" err="1"/>
              <a:t>Shen</a:t>
            </a:r>
            <a:r>
              <a:rPr lang="en-US" sz="2800" dirty="0"/>
              <a:t>, </a:t>
            </a:r>
            <a:r>
              <a:rPr lang="en-US" sz="2800" dirty="0" err="1"/>
              <a:t>Goncalves</a:t>
            </a:r>
            <a:r>
              <a:rPr lang="en-US" sz="2800" dirty="0"/>
              <a:t>, Fox)</a:t>
            </a:r>
            <a:endParaRPr lang="en-US" sz="2800" b="1" dirty="0"/>
          </a:p>
        </p:txBody>
      </p:sp>
      <p:sp>
        <p:nvSpPr>
          <p:cNvPr id="34819" name="Content Placeholder 2"/>
          <p:cNvSpPr>
            <a:spLocks noGrp="1"/>
          </p:cNvSpPr>
          <p:nvPr>
            <p:ph idx="1"/>
          </p:nvPr>
        </p:nvSpPr>
        <p:spPr>
          <a:xfrm>
            <a:off x="0" y="1828800"/>
            <a:ext cx="9144000" cy="4876800"/>
          </a:xfrm>
        </p:spPr>
        <p:txBody>
          <a:bodyPr/>
          <a:lstStyle/>
          <a:p>
            <a:pPr eaLnBrk="1" hangingPunct="1">
              <a:spcBef>
                <a:spcPts val="0"/>
              </a:spcBef>
              <a:spcAft>
                <a:spcPts val="800"/>
              </a:spcAft>
            </a:pPr>
            <a:r>
              <a:rPr lang="en-US" dirty="0"/>
              <a:t>110 pages</a:t>
            </a:r>
          </a:p>
          <a:p>
            <a:pPr eaLnBrk="1" hangingPunct="1">
              <a:spcBef>
                <a:spcPts val="0"/>
              </a:spcBef>
              <a:spcAft>
                <a:spcPts val="800"/>
              </a:spcAft>
            </a:pPr>
            <a:r>
              <a:rPr lang="en-US" dirty="0"/>
              <a:t>1) Evaluation</a:t>
            </a:r>
          </a:p>
          <a:p>
            <a:pPr lvl="1" eaLnBrk="1" hangingPunct="1">
              <a:spcBef>
                <a:spcPts val="0"/>
              </a:spcBef>
              <a:spcAft>
                <a:spcPts val="800"/>
              </a:spcAft>
            </a:pPr>
            <a:r>
              <a:rPr lang="en-US" dirty="0"/>
              <a:t>Intro, Related Work, Formalization</a:t>
            </a:r>
          </a:p>
          <a:p>
            <a:pPr lvl="1" eaLnBrk="1" hangingPunct="1">
              <a:spcBef>
                <a:spcPts val="0"/>
              </a:spcBef>
              <a:spcAft>
                <a:spcPts val="800"/>
              </a:spcAft>
            </a:pPr>
            <a:r>
              <a:rPr lang="en-US" dirty="0"/>
              <a:t>Digital Objects, Metadata Specs &amp; Format, Collections, Metadata Catalogs, Repositories, Services, Case Study: 5SQual</a:t>
            </a:r>
          </a:p>
          <a:p>
            <a:pPr eaLnBrk="1" hangingPunct="1">
              <a:spcBef>
                <a:spcPts val="0"/>
              </a:spcBef>
              <a:spcAft>
                <a:spcPts val="800"/>
              </a:spcAft>
            </a:pPr>
            <a:r>
              <a:rPr lang="en-US" dirty="0"/>
              <a:t>2) Integration</a:t>
            </a:r>
          </a:p>
          <a:p>
            <a:pPr lvl="1" eaLnBrk="1" hangingPunct="1">
              <a:spcBef>
                <a:spcPts val="0"/>
              </a:spcBef>
              <a:spcAft>
                <a:spcPts val="800"/>
              </a:spcAft>
            </a:pPr>
            <a:r>
              <a:rPr lang="en-US" dirty="0"/>
              <a:t>Intro, Related Work</a:t>
            </a:r>
          </a:p>
          <a:p>
            <a:pPr lvl="1" eaLnBrk="1" hangingPunct="1">
              <a:spcBef>
                <a:spcPts val="0"/>
              </a:spcBef>
              <a:spcAft>
                <a:spcPts val="800"/>
              </a:spcAft>
            </a:pPr>
            <a:r>
              <a:rPr lang="en-US" dirty="0"/>
              <a:t>Case Study: ETANA-DL</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11</a:t>
            </a:fld>
            <a:endParaRPr lang="en-US"/>
          </a:p>
        </p:txBody>
      </p:sp>
    </p:spTree>
    <p:extLst>
      <p:ext uri="{BB962C8B-B14F-4D97-AF65-F5344CB8AC3E}">
        <p14:creationId xmlns:p14="http://schemas.microsoft.com/office/powerpoint/2010/main" val="1576954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110</a:t>
            </a:fld>
            <a:endParaRPr lang="en-US"/>
          </a:p>
        </p:txBody>
      </p:sp>
      <p:sp>
        <p:nvSpPr>
          <p:cNvPr id="139267" name="Rectangle 2"/>
          <p:cNvSpPr>
            <a:spLocks noGrp="1" noChangeArrowheads="1"/>
          </p:cNvSpPr>
          <p:nvPr>
            <p:ph type="title"/>
          </p:nvPr>
        </p:nvSpPr>
        <p:spPr/>
        <p:txBody>
          <a:bodyPr/>
          <a:lstStyle/>
          <a:p>
            <a:pPr eaLnBrk="1" hangingPunct="1"/>
            <a:r>
              <a:rPr lang="en-US" dirty="0"/>
              <a:t>Catalogs</a:t>
            </a:r>
          </a:p>
        </p:txBody>
      </p:sp>
      <p:sp>
        <p:nvSpPr>
          <p:cNvPr id="139268" name="Rectangle 3"/>
          <p:cNvSpPr>
            <a:spLocks noGrp="1" noChangeArrowheads="1"/>
          </p:cNvSpPr>
          <p:nvPr>
            <p:ph type="body" idx="1"/>
          </p:nvPr>
        </p:nvSpPr>
        <p:spPr/>
        <p:txBody>
          <a:bodyPr/>
          <a:lstStyle/>
          <a:p>
            <a:pPr eaLnBrk="1" hangingPunct="1"/>
            <a:r>
              <a:rPr lang="en-US"/>
              <a:t>OPACs</a:t>
            </a:r>
          </a:p>
          <a:p>
            <a:pPr eaLnBrk="1" hangingPunct="1"/>
            <a:r>
              <a:rPr lang="en-US"/>
              <a:t>Distributed vs. centralized</a:t>
            </a:r>
          </a:p>
          <a:p>
            <a:pPr eaLnBrk="1" hangingPunct="1"/>
            <a:r>
              <a:rPr lang="en-US"/>
              <a:t>Coverage, breadth</a:t>
            </a:r>
          </a:p>
          <a:p>
            <a:pPr eaLnBrk="1" hangingPunct="1"/>
            <a:r>
              <a:rPr lang="en-US"/>
              <a:t>Specificity, depth</a:t>
            </a:r>
          </a:p>
          <a:p>
            <a:pPr eaLnBrk="1" hangingPunct="1"/>
            <a:r>
              <a:rPr lang="en-US"/>
              <a:t>Management: versioning, works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111</a:t>
            </a:fld>
            <a:endParaRPr lang="en-US"/>
          </a:p>
        </p:txBody>
      </p:sp>
      <p:sp>
        <p:nvSpPr>
          <p:cNvPr id="141315" name="Rectangle 2"/>
          <p:cNvSpPr>
            <a:spLocks noGrp="1" noChangeArrowheads="1"/>
          </p:cNvSpPr>
          <p:nvPr>
            <p:ph type="title"/>
          </p:nvPr>
        </p:nvSpPr>
        <p:spPr/>
        <p:txBody>
          <a:bodyPr/>
          <a:lstStyle/>
          <a:p>
            <a:pPr eaLnBrk="1" hangingPunct="1"/>
            <a:r>
              <a:rPr lang="en-US" sz="5400" b="1" dirty="0"/>
              <a:t>Archives, Repositories</a:t>
            </a:r>
          </a:p>
        </p:txBody>
      </p:sp>
      <p:sp>
        <p:nvSpPr>
          <p:cNvPr id="141316" name="Rectangle 3"/>
          <p:cNvSpPr>
            <a:spLocks noGrp="1" noChangeArrowheads="1"/>
          </p:cNvSpPr>
          <p:nvPr>
            <p:ph type="body" idx="1"/>
          </p:nvPr>
        </p:nvSpPr>
        <p:spPr/>
        <p:txBody>
          <a:bodyPr/>
          <a:lstStyle/>
          <a:p>
            <a:pPr eaLnBrk="1" hangingPunct="1"/>
            <a:r>
              <a:rPr lang="en-US"/>
              <a:t>Naming, identifiers</a:t>
            </a:r>
          </a:p>
          <a:p>
            <a:pPr eaLnBrk="1" hangingPunct="1"/>
            <a:r>
              <a:rPr lang="en-US"/>
              <a:t>Architectures, interoperability</a:t>
            </a:r>
          </a:p>
          <a:p>
            <a:pPr lvl="1" eaLnBrk="1" hangingPunct="1"/>
            <a:r>
              <a:rPr lang="en-US"/>
              <a:t>OAI: harvesting</a:t>
            </a:r>
          </a:p>
          <a:p>
            <a:pPr lvl="1" eaLnBrk="1" hangingPunct="1"/>
            <a:r>
              <a:rPr lang="en-US"/>
              <a:t>SRU/SRW: federation</a:t>
            </a:r>
          </a:p>
          <a:p>
            <a:pPr eaLnBrk="1" hangingPunct="1"/>
            <a:r>
              <a:rPr lang="en-US"/>
              <a:t>Preservation, archives</a:t>
            </a:r>
          </a:p>
          <a:p>
            <a:pPr lvl="1" eaLnBrk="1" hangingPunct="1"/>
            <a:r>
              <a:rPr lang="en-US"/>
              <a:t>LOCKSS, UVC, emulation/migration</a:t>
            </a:r>
          </a:p>
          <a:p>
            <a:pPr eaLnBrk="1" hangingPunct="1"/>
            <a:r>
              <a:rPr lang="en-US"/>
              <a:t>Scalability, storage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112</a:t>
            </a:fld>
            <a:endParaRPr lang="en-US"/>
          </a:p>
        </p:txBody>
      </p:sp>
      <p:sp>
        <p:nvSpPr>
          <p:cNvPr id="142339" name="Rectangle 2"/>
          <p:cNvSpPr>
            <a:spLocks noGrp="1" noChangeArrowheads="1"/>
          </p:cNvSpPr>
          <p:nvPr>
            <p:ph type="title"/>
          </p:nvPr>
        </p:nvSpPr>
        <p:spPr>
          <a:xfrm>
            <a:off x="457200" y="0"/>
            <a:ext cx="8229600" cy="914400"/>
          </a:xfrm>
        </p:spPr>
        <p:txBody>
          <a:bodyPr/>
          <a:lstStyle/>
          <a:p>
            <a:pPr eaLnBrk="1" hangingPunct="1"/>
            <a:r>
              <a:rPr lang="en-US" dirty="0"/>
              <a:t>LOCKSS</a:t>
            </a:r>
          </a:p>
        </p:txBody>
      </p:sp>
      <p:sp>
        <p:nvSpPr>
          <p:cNvPr id="142340" name="Rectangle 3"/>
          <p:cNvSpPr>
            <a:spLocks noGrp="1" noChangeArrowheads="1"/>
          </p:cNvSpPr>
          <p:nvPr>
            <p:ph type="body" idx="1"/>
          </p:nvPr>
        </p:nvSpPr>
        <p:spPr>
          <a:xfrm>
            <a:off x="381000" y="1066800"/>
            <a:ext cx="8686800" cy="5715000"/>
          </a:xfrm>
        </p:spPr>
        <p:txBody>
          <a:bodyPr/>
          <a:lstStyle/>
          <a:p>
            <a:pPr eaLnBrk="1" hangingPunct="1"/>
            <a:r>
              <a:rPr lang="en-US" sz="2800" dirty="0"/>
              <a:t>Lots of copies keep stuff safe</a:t>
            </a:r>
          </a:p>
          <a:p>
            <a:pPr eaLnBrk="1" hangingPunct="1"/>
            <a:r>
              <a:rPr lang="en-US" sz="2800" dirty="0"/>
              <a:t>Stanford (Vicky Reich)</a:t>
            </a:r>
          </a:p>
          <a:p>
            <a:pPr eaLnBrk="1" hangingPunct="1"/>
            <a:r>
              <a:rPr lang="en-US" sz="2800" dirty="0"/>
              <a:t>Initial focus on lower levels</a:t>
            </a:r>
          </a:p>
          <a:p>
            <a:pPr eaLnBrk="1" hangingPunct="1"/>
            <a:r>
              <a:rPr lang="en-US" sz="2800" dirty="0"/>
              <a:t>Initial content: journals</a:t>
            </a:r>
          </a:p>
          <a:p>
            <a:pPr eaLnBrk="1" hangingPunct="1"/>
            <a:r>
              <a:rPr lang="en-US" sz="2800" dirty="0"/>
              <a:t>Emory (Martin </a:t>
            </a:r>
            <a:r>
              <a:rPr lang="en-US" sz="2800" dirty="0" err="1"/>
              <a:t>Halbert</a:t>
            </a:r>
            <a:r>
              <a:rPr lang="en-US" sz="2800" dirty="0"/>
              <a:t>)</a:t>
            </a:r>
          </a:p>
          <a:p>
            <a:pPr lvl="1" eaLnBrk="1" hangingPunct="1"/>
            <a:r>
              <a:rPr lang="en-US" sz="2400" dirty="0"/>
              <a:t>Help deploy and adapt</a:t>
            </a:r>
          </a:p>
          <a:p>
            <a:pPr lvl="1" eaLnBrk="1" hangingPunct="1"/>
            <a:r>
              <a:rPr lang="en-US" sz="2400" dirty="0"/>
              <a:t>Help apply in other contexts</a:t>
            </a:r>
          </a:p>
          <a:p>
            <a:pPr lvl="2" eaLnBrk="1" hangingPunct="1"/>
            <a:r>
              <a:rPr lang="en-US" dirty="0"/>
              <a:t>Another registry</a:t>
            </a:r>
          </a:p>
          <a:p>
            <a:pPr lvl="2" eaLnBrk="1" hangingPunct="1"/>
            <a:r>
              <a:rPr lang="en-US" dirty="0"/>
              <a:t>Set of publisher manifests (information providers)</a:t>
            </a:r>
          </a:p>
          <a:p>
            <a:pPr lvl="2" eaLnBrk="1" hangingPunct="1"/>
            <a:r>
              <a:rPr lang="en-US" dirty="0"/>
              <a:t>Set of storage systems (archival storage)</a:t>
            </a:r>
          </a:p>
          <a:p>
            <a:pPr lvl="1" eaLnBrk="1" hangingPunct="1"/>
            <a:r>
              <a:rPr lang="en-US" sz="2400" dirty="0"/>
              <a:t>NDIIP: </a:t>
            </a:r>
            <a:r>
              <a:rPr lang="en-US" sz="2400" dirty="0" err="1"/>
              <a:t>AmericanSouth</a:t>
            </a:r>
            <a:r>
              <a:rPr lang="en-US" sz="2400" dirty="0"/>
              <a:t>, </a:t>
            </a:r>
            <a:r>
              <a:rPr lang="en-US" sz="2400" dirty="0" err="1"/>
              <a:t>MetaArchive</a:t>
            </a:r>
            <a:endParaRPr lang="en-US" sz="2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113</a:t>
            </a:fld>
            <a:endParaRPr lang="en-US"/>
          </a:p>
        </p:txBody>
      </p:sp>
      <p:sp>
        <p:nvSpPr>
          <p:cNvPr id="143363" name="Rectangle 2"/>
          <p:cNvSpPr>
            <a:spLocks noGrp="1" noChangeArrowheads="1"/>
          </p:cNvSpPr>
          <p:nvPr>
            <p:ph type="title"/>
          </p:nvPr>
        </p:nvSpPr>
        <p:spPr/>
        <p:txBody>
          <a:bodyPr/>
          <a:lstStyle/>
          <a:p>
            <a:pPr eaLnBrk="1" hangingPunct="1"/>
            <a:r>
              <a:rPr lang="en-US" sz="4000"/>
              <a:t>Digitization and Preservation</a:t>
            </a:r>
            <a:br>
              <a:rPr lang="en-US" sz="4000"/>
            </a:br>
            <a:r>
              <a:rPr lang="en-US" sz="400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a:t>Archivists worldwide</a:t>
            </a:r>
          </a:p>
          <a:p>
            <a:pPr eaLnBrk="1" hangingPunct="1">
              <a:lnSpc>
                <a:spcPct val="80000"/>
              </a:lnSpc>
            </a:pPr>
            <a:r>
              <a:rPr lang="en-US" sz="2400"/>
              <a:t>International collaboration</a:t>
            </a:r>
          </a:p>
          <a:p>
            <a:pPr lvl="1" eaLnBrk="1" hangingPunct="1">
              <a:lnSpc>
                <a:spcPct val="80000"/>
              </a:lnSpc>
            </a:pPr>
            <a:r>
              <a:rPr lang="en-US" sz="2000"/>
              <a:t>Million book project in US, China, India (Reddy, Chen, Balakrishnan)</a:t>
            </a:r>
          </a:p>
          <a:p>
            <a:pPr eaLnBrk="1" hangingPunct="1">
              <a:lnSpc>
                <a:spcPct val="80000"/>
              </a:lnSpc>
            </a:pPr>
            <a:r>
              <a:rPr lang="en-US" sz="2400"/>
              <a:t>US Library of Congress</a:t>
            </a:r>
          </a:p>
          <a:p>
            <a:pPr lvl="1" eaLnBrk="1" hangingPunct="1">
              <a:lnSpc>
                <a:spcPct val="80000"/>
              </a:lnSpc>
            </a:pPr>
            <a:r>
              <a:rPr lang="en-US" sz="2000"/>
              <a:t>Matching funds</a:t>
            </a:r>
          </a:p>
          <a:p>
            <a:pPr lvl="1" eaLnBrk="1" hangingPunct="1">
              <a:lnSpc>
                <a:spcPct val="80000"/>
              </a:lnSpc>
            </a:pPr>
            <a:r>
              <a:rPr lang="en-US" sz="2000"/>
              <a:t>American Memory</a:t>
            </a:r>
          </a:p>
          <a:p>
            <a:pPr lvl="1" eaLnBrk="1" hangingPunct="1">
              <a:lnSpc>
                <a:spcPct val="80000"/>
              </a:lnSpc>
            </a:pPr>
            <a:r>
              <a:rPr lang="en-US" sz="2000"/>
              <a:t>Infrastructure: NDIIP</a:t>
            </a:r>
          </a:p>
          <a:p>
            <a:pPr eaLnBrk="1" hangingPunct="1">
              <a:lnSpc>
                <a:spcPct val="80000"/>
              </a:lnSpc>
            </a:pPr>
            <a:r>
              <a:rPr lang="en-US" sz="2400"/>
              <a:t>Dutch National Library + IBM</a:t>
            </a:r>
          </a:p>
          <a:p>
            <a:pPr eaLnBrk="1" hangingPunct="1">
              <a:lnSpc>
                <a:spcPct val="80000"/>
              </a:lnSpc>
            </a:pPr>
            <a:r>
              <a:rPr lang="en-US" sz="2400"/>
              <a:t>Associations: ARL, DLF</a:t>
            </a:r>
          </a:p>
          <a:p>
            <a:pPr eaLnBrk="1" hangingPunct="1">
              <a:lnSpc>
                <a:spcPct val="80000"/>
              </a:lnSpc>
            </a:pPr>
            <a:r>
              <a:rPr lang="en-US" sz="2400"/>
              <a:t>People</a:t>
            </a:r>
          </a:p>
          <a:p>
            <a:pPr lvl="1" eaLnBrk="1" hangingPunct="1">
              <a:lnSpc>
                <a:spcPct val="80000"/>
              </a:lnSpc>
            </a:pPr>
            <a:r>
              <a:rPr lang="en-US" sz="2000"/>
              <a:t>Harnad: Self-archiving movement</a:t>
            </a:r>
          </a:p>
          <a:p>
            <a:pPr lvl="1" eaLnBrk="1" hangingPunct="1">
              <a:lnSpc>
                <a:spcPct val="80000"/>
              </a:lnSpc>
            </a:pPr>
            <a:r>
              <a:rPr lang="en-US" sz="2000"/>
              <a:t>Lorie: Universal virtual computer</a:t>
            </a:r>
          </a:p>
          <a:p>
            <a:pPr lvl="1" eaLnBrk="1" hangingPunct="1">
              <a:lnSpc>
                <a:spcPct val="80000"/>
              </a:lnSpc>
            </a:pPr>
            <a:r>
              <a:rPr lang="en-US" sz="2000"/>
              <a:t>Gladney: technology, philosophy (http://home.pacbell.net/hgladney/ddq_3_1.htm)</a:t>
            </a:r>
          </a:p>
          <a:p>
            <a:pPr lvl="1" eaLnBrk="1" hangingPunct="1">
              <a:lnSpc>
                <a:spcPct val="80000"/>
              </a:lnSpc>
            </a:pPr>
            <a:r>
              <a:rPr lang="en-US" sz="2000"/>
              <a:t>Besser, Trant,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114</a:t>
            </a:fld>
            <a:endParaRPr lang="en-US"/>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a:t>Advocacy for interoperability</a:t>
            </a:r>
          </a:p>
          <a:p>
            <a:pPr eaLnBrk="1" hangingPunct="1"/>
            <a:r>
              <a:rPr lang="en-US"/>
              <a:t>Standard for transferring metadata among digital libraries</a:t>
            </a:r>
          </a:p>
          <a:p>
            <a:pPr lvl="1" eaLnBrk="1" hangingPunct="1"/>
            <a:r>
              <a:rPr lang="en-US" sz="3100"/>
              <a:t>Protocol for Metadata Harvesting (PMH)</a:t>
            </a:r>
          </a:p>
          <a:p>
            <a:pPr lvl="2" eaLnBrk="1" hangingPunct="1"/>
            <a:r>
              <a:rPr lang="en-US" sz="3100"/>
              <a:t>Simplicity</a:t>
            </a:r>
          </a:p>
          <a:p>
            <a:pPr lvl="2" eaLnBrk="1" hangingPunct="1"/>
            <a:r>
              <a:rPr lang="en-US" sz="3100"/>
              <a:t>Generality</a:t>
            </a:r>
          </a:p>
          <a:p>
            <a:pPr lvl="2" eaLnBrk="1" hangingPunct="1"/>
            <a:r>
              <a:rPr lang="en-US" sz="3100"/>
              <a:t>Extensibility</a:t>
            </a:r>
          </a:p>
          <a:p>
            <a:pPr eaLnBrk="1" hangingPunct="1"/>
            <a:r>
              <a:rPr lang="en-US"/>
              <a:t>Support for PMH =&gt; Open Archive (OA)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115</a:t>
            </a:fld>
            <a:endParaRPr lang="en-US"/>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a:t>OAI = Technical Umbrella for</a:t>
            </a:r>
            <a:br>
              <a:rPr lang="en-US" sz="3600"/>
            </a:br>
            <a:r>
              <a:rPr lang="en-US" sz="360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116</a:t>
            </a:fld>
            <a:endParaRPr lang="en-US"/>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117</a:t>
            </a:fld>
            <a:endParaRPr lang="en-US"/>
          </a:p>
        </p:txBody>
      </p:sp>
      <p:sp>
        <p:nvSpPr>
          <p:cNvPr id="147459" name="Rectangle 2"/>
          <p:cNvSpPr>
            <a:spLocks noGrp="1" noChangeArrowheads="1"/>
          </p:cNvSpPr>
          <p:nvPr>
            <p:ph type="title"/>
          </p:nvPr>
        </p:nvSpPr>
        <p:spPr/>
        <p:txBody>
          <a:bodyPr/>
          <a:lstStyle/>
          <a:p>
            <a:pPr eaLnBrk="1" hangingPunct="1"/>
            <a:r>
              <a:rPr lang="en-US"/>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118</a:t>
            </a:fld>
            <a:endParaRPr lang="en-US"/>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a:t>The World According to OAI</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119</a:t>
            </a:fld>
            <a:endParaRPr lang="en-US"/>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304800"/>
            <a:ext cx="8229600" cy="1143000"/>
          </a:xfrm>
        </p:spPr>
        <p:txBody>
          <a:bodyPr/>
          <a:lstStyle/>
          <a:p>
            <a:pPr eaLnBrk="1" hangingPunct="1"/>
            <a:r>
              <a:rPr lang="en-US" b="1" dirty="0"/>
              <a:t>DL Book 3: Technologies</a:t>
            </a:r>
            <a:br>
              <a:rPr lang="en-US" b="1" dirty="0"/>
            </a:br>
            <a:r>
              <a:rPr lang="en-US" sz="2800" b="1" dirty="0"/>
              <a:t>(Fox, Torres)</a:t>
            </a:r>
          </a:p>
        </p:txBody>
      </p:sp>
      <p:sp>
        <p:nvSpPr>
          <p:cNvPr id="34819" name="Content Placeholder 2"/>
          <p:cNvSpPr>
            <a:spLocks noGrp="1"/>
          </p:cNvSpPr>
          <p:nvPr>
            <p:ph idx="1"/>
          </p:nvPr>
        </p:nvSpPr>
        <p:spPr>
          <a:xfrm>
            <a:off x="-32285" y="2057400"/>
            <a:ext cx="9144000" cy="4525963"/>
          </a:xfrm>
        </p:spPr>
        <p:txBody>
          <a:bodyPr/>
          <a:lstStyle/>
          <a:p>
            <a:pPr eaLnBrk="1" hangingPunct="1">
              <a:spcBef>
                <a:spcPts val="0"/>
              </a:spcBef>
              <a:spcAft>
                <a:spcPts val="1200"/>
              </a:spcAft>
            </a:pPr>
            <a:r>
              <a:rPr lang="en-US" dirty="0"/>
              <a:t>205 pages</a:t>
            </a:r>
          </a:p>
          <a:p>
            <a:pPr eaLnBrk="1" hangingPunct="1">
              <a:spcBef>
                <a:spcPts val="0"/>
              </a:spcBef>
              <a:spcAft>
                <a:spcPts val="1200"/>
              </a:spcAft>
            </a:pPr>
            <a:r>
              <a:rPr lang="en-US" dirty="0"/>
              <a:t>1) Complex Objects</a:t>
            </a:r>
          </a:p>
          <a:p>
            <a:pPr eaLnBrk="1" hangingPunct="1">
              <a:spcBef>
                <a:spcPts val="0"/>
              </a:spcBef>
              <a:spcAft>
                <a:spcPts val="1200"/>
              </a:spcAft>
            </a:pPr>
            <a:r>
              <a:rPr lang="en-US" dirty="0"/>
              <a:t>2) Annotation/Subdocuments</a:t>
            </a:r>
          </a:p>
          <a:p>
            <a:pPr eaLnBrk="1" hangingPunct="1">
              <a:spcBef>
                <a:spcPts val="0"/>
              </a:spcBef>
              <a:spcAft>
                <a:spcPts val="1200"/>
              </a:spcAft>
            </a:pPr>
            <a:r>
              <a:rPr lang="en-US" dirty="0"/>
              <a:t>3) Ontologies</a:t>
            </a:r>
          </a:p>
          <a:p>
            <a:pPr eaLnBrk="1" hangingPunct="1">
              <a:spcBef>
                <a:spcPts val="0"/>
              </a:spcBef>
              <a:spcAft>
                <a:spcPts val="1200"/>
              </a:spcAft>
            </a:pPr>
            <a:r>
              <a:rPr lang="en-US" dirty="0"/>
              <a:t>4) Classification</a:t>
            </a:r>
          </a:p>
          <a:p>
            <a:pPr eaLnBrk="1" hangingPunct="1">
              <a:spcBef>
                <a:spcPts val="0"/>
              </a:spcBef>
              <a:spcAft>
                <a:spcPts val="1200"/>
              </a:spcAft>
            </a:pPr>
            <a:r>
              <a:rPr lang="en-US" dirty="0"/>
              <a:t>5) Text Extraction</a:t>
            </a:r>
          </a:p>
          <a:p>
            <a:pPr eaLnBrk="1" hangingPunct="1">
              <a:spcBef>
                <a:spcPts val="0"/>
              </a:spcBef>
              <a:spcAft>
                <a:spcPts val="1200"/>
              </a:spcAft>
            </a:pPr>
            <a:r>
              <a:rPr lang="en-US" dirty="0"/>
              <a:t>6) Security</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12</a:t>
            </a:fld>
            <a:endParaRPr lang="en-US"/>
          </a:p>
        </p:txBody>
      </p:sp>
    </p:spTree>
    <p:extLst>
      <p:ext uri="{BB962C8B-B14F-4D97-AF65-F5344CB8AC3E}">
        <p14:creationId xmlns:p14="http://schemas.microsoft.com/office/powerpoint/2010/main" val="22502471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120</a:t>
            </a:fld>
            <a:endParaRPr lang="en-US"/>
          </a:p>
        </p:txBody>
      </p:sp>
      <p:sp>
        <p:nvSpPr>
          <p:cNvPr id="151555" name="Rectangle 2"/>
          <p:cNvSpPr>
            <a:spLocks noGrp="1" noChangeArrowheads="1"/>
          </p:cNvSpPr>
          <p:nvPr>
            <p:ph type="title"/>
          </p:nvPr>
        </p:nvSpPr>
        <p:spPr/>
        <p:txBody>
          <a:bodyPr/>
          <a:lstStyle/>
          <a:p>
            <a:pPr eaLnBrk="1" hangingPunct="1"/>
            <a:r>
              <a:rPr lang="en-US"/>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dirty="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dirty="0"/>
              <a:t>Crow, R. “Institutional repository checklist and resource guide”, SPARC, Washington, D.C., USA</a:t>
            </a:r>
          </a:p>
          <a:p>
            <a:pPr eaLnBrk="1" hangingPunct="1">
              <a:lnSpc>
                <a:spcPct val="90000"/>
              </a:lnSpc>
            </a:pPr>
            <a:r>
              <a:rPr lang="en-US" dirty="0"/>
              <a:t>http://</a:t>
            </a:r>
            <a:r>
              <a:rPr lang="en-US" dirty="0" err="1"/>
              <a:t>www.sparc.arl.org</a:t>
            </a:r>
            <a:r>
              <a:rPr lang="en-US" dirty="0"/>
              <a:t>/sites/default/files/</a:t>
            </a:r>
            <a:r>
              <a:rPr lang="en-US" dirty="0" err="1"/>
              <a:t>presentation_files</a:t>
            </a:r>
            <a:r>
              <a:rPr lang="en-US" dirty="0"/>
              <a:t>/ir_guide__checklist_v1.pdf</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121</a:t>
            </a:fld>
            <a:endParaRPr lang="en-US"/>
          </a:p>
        </p:txBody>
      </p:sp>
      <p:sp>
        <p:nvSpPr>
          <p:cNvPr id="152579" name="Rectangle 2"/>
          <p:cNvSpPr>
            <a:spLocks noGrp="1" noChangeArrowheads="1"/>
          </p:cNvSpPr>
          <p:nvPr>
            <p:ph type="title"/>
          </p:nvPr>
        </p:nvSpPr>
        <p:spPr>
          <a:xfrm>
            <a:off x="457200" y="0"/>
            <a:ext cx="8229600" cy="1143000"/>
          </a:xfrm>
        </p:spPr>
        <p:txBody>
          <a:bodyPr/>
          <a:lstStyle/>
          <a:p>
            <a:pPr eaLnBrk="1" hangingPunct="1"/>
            <a:r>
              <a:rPr lang="en-US" dirty="0"/>
              <a:t>Institutional Repositories - 2</a:t>
            </a:r>
          </a:p>
        </p:txBody>
      </p:sp>
      <p:sp>
        <p:nvSpPr>
          <p:cNvPr id="152580" name="Rectangle 3"/>
          <p:cNvSpPr>
            <a:spLocks noGrp="1" noChangeArrowheads="1"/>
          </p:cNvSpPr>
          <p:nvPr>
            <p:ph type="body" idx="1"/>
          </p:nvPr>
        </p:nvSpPr>
        <p:spPr>
          <a:xfrm>
            <a:off x="457200" y="1371600"/>
            <a:ext cx="8534400" cy="5029200"/>
          </a:xfrm>
        </p:spPr>
        <p:txBody>
          <a:bodyPr/>
          <a:lstStyle/>
          <a:p>
            <a:pPr eaLnBrk="1" hangingPunct="1"/>
            <a:r>
              <a:rPr lang="en-US" sz="2800" dirty="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dirty="0"/>
              <a:t>Lynch, C.A. In ARL Bimonthly Report 226, pp. 1-7, Feb. 2003, http://</a:t>
            </a:r>
            <a:r>
              <a:rPr lang="en-US" sz="2800" dirty="0" err="1"/>
              <a:t>www.arl.org</a:t>
            </a:r>
            <a:r>
              <a:rPr lang="en-US" sz="2800" dirty="0"/>
              <a:t>/storage/documents/publications/arl-br-226.pdf</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122</a:t>
            </a:fld>
            <a:endParaRPr lang="en-US"/>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123</a:t>
            </a:fld>
            <a:endParaRPr lang="en-US"/>
          </a:p>
        </p:txBody>
      </p:sp>
      <p:sp>
        <p:nvSpPr>
          <p:cNvPr id="154627" name="Rectangle 2"/>
          <p:cNvSpPr>
            <a:spLocks noGrp="1" noChangeArrowheads="1"/>
          </p:cNvSpPr>
          <p:nvPr>
            <p:ph type="title"/>
          </p:nvPr>
        </p:nvSpPr>
        <p:spPr>
          <a:xfrm>
            <a:off x="0" y="228600"/>
            <a:ext cx="9144000" cy="685800"/>
          </a:xfrm>
        </p:spPr>
        <p:txBody>
          <a:bodyPr/>
          <a:lstStyle/>
          <a:p>
            <a:pPr eaLnBrk="1" hangingPunct="1"/>
            <a:br>
              <a:rPr lang="en-US">
                <a:solidFill>
                  <a:srgbClr val="FF0000"/>
                </a:solidFill>
              </a:rPr>
            </a:br>
            <a:r>
              <a:rPr lang="en-US" sz="4000"/>
              <a:t>Goals of Institutional Repositories </a:t>
            </a:r>
            <a:br>
              <a:rPr lang="en-US" sz="4000"/>
            </a:br>
            <a:r>
              <a:rPr lang="en-US" sz="4000"/>
              <a:t>(by Steven Harnad, U. Southampton)</a:t>
            </a:r>
            <a:br>
              <a:rPr lang="en-US">
                <a:solidFill>
                  <a:srgbClr val="FF0000"/>
                </a:solidFill>
              </a:rPr>
            </a:br>
            <a:endParaRPr lang="en-US">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Preservation of materials </a:t>
            </a:r>
            <a:r>
              <a:rPr lang="en-US" sz="2800">
                <a:effectLst>
                  <a:outerShdw blurRad="38100" dist="38100" dir="2700000" algn="tl">
                    <a:srgbClr val="C0C0C0"/>
                  </a:outerShdw>
                </a:effectLst>
                <a:latin typeface="Times New Roman"/>
              </a:rPr>
              <a:t>–</a:t>
            </a:r>
            <a:r>
              <a:rPr lang="en-US" sz="280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a:effectLst>
                  <a:outerShdw blurRad="38100" dist="38100" dir="2700000" algn="tl">
                    <a:srgbClr val="C0C0C0"/>
                  </a:outerShdw>
                </a:effectLst>
              </a:rPr>
              <a:t>Electronic Publishing of journals, books, posters, maps, audio, video  and other multimedia objects</a:t>
            </a:r>
            <a:endParaRPr lang="en-US">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124</a:t>
            </a:fld>
            <a:endParaRPr lang="en-US"/>
          </a:p>
        </p:txBody>
      </p:sp>
      <p:sp>
        <p:nvSpPr>
          <p:cNvPr id="133123" name="Rectangle 2"/>
          <p:cNvSpPr>
            <a:spLocks noGrp="1" noChangeArrowheads="1"/>
          </p:cNvSpPr>
          <p:nvPr>
            <p:ph type="title"/>
          </p:nvPr>
        </p:nvSpPr>
        <p:spPr/>
        <p:txBody>
          <a:bodyPr/>
          <a:lstStyle/>
          <a:p>
            <a:pPr eaLnBrk="1" hangingPunct="1"/>
            <a:r>
              <a:rPr lang="en-US" sz="5400" b="1" dirty="0"/>
              <a:t>Societies</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dirty="0"/>
              <a:t>User communities</a:t>
            </a:r>
          </a:p>
          <a:p>
            <a:pPr lvl="1" eaLnBrk="1" hangingPunct="1">
              <a:lnSpc>
                <a:spcPct val="80000"/>
              </a:lnSpc>
            </a:pPr>
            <a:r>
              <a:rPr lang="en-US" sz="2400" dirty="0"/>
              <a:t>Authors, editors, teachers, students, readers</a:t>
            </a:r>
          </a:p>
          <a:p>
            <a:pPr lvl="1" eaLnBrk="1" hangingPunct="1">
              <a:lnSpc>
                <a:spcPct val="80000"/>
              </a:lnSpc>
            </a:pPr>
            <a:r>
              <a:rPr lang="en-US" sz="2400" dirty="0"/>
              <a:t>Personal(</a:t>
            </a:r>
            <a:r>
              <a:rPr lang="en-US" sz="2400" dirty="0" err="1"/>
              <a:t>ization</a:t>
            </a:r>
            <a:r>
              <a:rPr lang="en-US" sz="2400" dirty="0"/>
              <a:t>), group(ware), community, global</a:t>
            </a:r>
          </a:p>
          <a:p>
            <a:pPr lvl="1" eaLnBrk="1" hangingPunct="1">
              <a:lnSpc>
                <a:spcPct val="80000"/>
              </a:lnSpc>
            </a:pPr>
            <a:r>
              <a:rPr lang="en-US" sz="2400" dirty="0"/>
              <a:t>Accessibility, universal access</a:t>
            </a:r>
          </a:p>
          <a:p>
            <a:pPr eaLnBrk="1" hangingPunct="1">
              <a:lnSpc>
                <a:spcPct val="80000"/>
              </a:lnSpc>
            </a:pPr>
            <a:r>
              <a:rPr lang="en-US" sz="2800" dirty="0"/>
              <a:t>Librarians: reference, acquisition, operations</a:t>
            </a:r>
          </a:p>
          <a:p>
            <a:pPr eaLnBrk="1" hangingPunct="1">
              <a:lnSpc>
                <a:spcPct val="80000"/>
              </a:lnSpc>
            </a:pPr>
            <a:r>
              <a:rPr lang="en-US" sz="2800" dirty="0"/>
              <a:t>Research community</a:t>
            </a:r>
          </a:p>
          <a:p>
            <a:pPr lvl="1" eaLnBrk="1" hangingPunct="1">
              <a:lnSpc>
                <a:spcPct val="80000"/>
              </a:lnSpc>
            </a:pPr>
            <a:r>
              <a:rPr lang="en-US" sz="2400" dirty="0"/>
              <a:t>Associations, conferences, publications, labs, projects</a:t>
            </a:r>
          </a:p>
          <a:p>
            <a:pPr eaLnBrk="1" hangingPunct="1">
              <a:lnSpc>
                <a:spcPct val="80000"/>
              </a:lnSpc>
            </a:pPr>
            <a:r>
              <a:rPr lang="en-US" sz="2800" dirty="0"/>
              <a:t>Economics</a:t>
            </a:r>
          </a:p>
          <a:p>
            <a:pPr lvl="1" eaLnBrk="1" hangingPunct="1">
              <a:lnSpc>
                <a:spcPct val="80000"/>
              </a:lnSpc>
            </a:pPr>
            <a:r>
              <a:rPr lang="en-US" sz="2400" dirty="0"/>
              <a:t>Copyright, intellectual property rights, digital rights management, authorization, authentication, security (DL Book 3 Ch. 6), privacy, self-archiving (</a:t>
            </a:r>
            <a:r>
              <a:rPr lang="en-US" sz="2400" dirty="0" err="1"/>
              <a:t>eprints</a:t>
            </a:r>
            <a:r>
              <a:rPr lang="en-US" sz="2400" dirty="0"/>
              <a:t>)</a:t>
            </a:r>
          </a:p>
          <a:p>
            <a:pPr lvl="1" eaLnBrk="1" hangingPunct="1">
              <a:lnSpc>
                <a:spcPct val="80000"/>
              </a:lnSpc>
            </a:pPr>
            <a:r>
              <a:rPr lang="en-US" sz="2400" dirty="0"/>
              <a:t>Publishers, catalogers, distributors, sustainability</a:t>
            </a:r>
          </a:p>
          <a:p>
            <a:pPr lvl="1" eaLnBrk="1" hangingPunct="1">
              <a:lnSpc>
                <a:spcPct val="80000"/>
              </a:lnSpc>
            </a:pPr>
            <a:r>
              <a:rPr lang="en-US" sz="2400" dirty="0"/>
              <a:t>Open source, commercial, hybrid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125</a:t>
            </a:fld>
            <a:endParaRPr lang="en-US"/>
          </a:p>
        </p:txBody>
      </p:sp>
      <p:sp>
        <p:nvSpPr>
          <p:cNvPr id="131075" name="Rectangle 2"/>
          <p:cNvSpPr>
            <a:spLocks noGrp="1" noChangeArrowheads="1"/>
          </p:cNvSpPr>
          <p:nvPr>
            <p:ph type="title"/>
          </p:nvPr>
        </p:nvSpPr>
        <p:spPr/>
        <p:txBody>
          <a:bodyPr/>
          <a:lstStyle/>
          <a:p>
            <a:pPr eaLnBrk="1" hangingPunct="1"/>
            <a:r>
              <a:rPr lang="en-US" sz="5400" b="1" dirty="0"/>
              <a:t>Scenarios</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dirty="0"/>
              <a:t>Recall OO for streams – now have objects as well as scenarios – ex., interface components</a:t>
            </a:r>
          </a:p>
          <a:p>
            <a:pPr eaLnBrk="1" hangingPunct="1">
              <a:lnSpc>
                <a:spcPct val="80000"/>
              </a:lnSpc>
            </a:pPr>
            <a:r>
              <a:rPr lang="en-US" sz="2800" dirty="0"/>
              <a:t>Information Access</a:t>
            </a:r>
          </a:p>
          <a:p>
            <a:pPr lvl="1" eaLnBrk="1" hangingPunct="1">
              <a:lnSpc>
                <a:spcPct val="80000"/>
              </a:lnSpc>
            </a:pPr>
            <a:r>
              <a:rPr lang="en-US" dirty="0"/>
              <a:t>Searching: ad hoc, filtering/routing</a:t>
            </a:r>
          </a:p>
          <a:p>
            <a:pPr lvl="1" eaLnBrk="1" hangingPunct="1">
              <a:lnSpc>
                <a:spcPct val="80000"/>
              </a:lnSpc>
            </a:pPr>
            <a:r>
              <a:rPr lang="en-US" dirty="0"/>
              <a:t>Browsing: using an organization, using a visualization, using links (i.e., hypertext, hypermedia – see DL Book 3 Ch. 2)</a:t>
            </a:r>
          </a:p>
          <a:p>
            <a:pPr lvl="1" eaLnBrk="1" hangingPunct="1">
              <a:lnSpc>
                <a:spcPct val="80000"/>
              </a:lnSpc>
            </a:pPr>
            <a:r>
              <a:rPr lang="en-US" dirty="0"/>
              <a:t>Workflow: sessions, feedback, etc.</a:t>
            </a:r>
          </a:p>
          <a:p>
            <a:pPr lvl="1" eaLnBrk="1" hangingPunct="1">
              <a:lnSpc>
                <a:spcPct val="80000"/>
              </a:lnSpc>
              <a:buFontTx/>
              <a:buNone/>
            </a:pPr>
            <a:endParaRPr lang="en-US" dirty="0"/>
          </a:p>
          <a:p>
            <a:pPr eaLnBrk="1" hangingPunct="1">
              <a:lnSpc>
                <a:spcPct val="80000"/>
              </a:lnSpc>
            </a:pPr>
            <a:r>
              <a:rPr lang="en-US" sz="2800" dirty="0"/>
              <a:t>Scenario-based Design</a:t>
            </a:r>
          </a:p>
          <a:p>
            <a:pPr eaLnBrk="1" hangingPunct="1">
              <a:lnSpc>
                <a:spcPct val="80000"/>
              </a:lnSpc>
            </a:pPr>
            <a:r>
              <a:rPr lang="en-US" sz="2800" dirty="0"/>
              <a:t>Usability: goals, tasks, claims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126</a:t>
            </a:fld>
            <a:endParaRPr lang="en-US"/>
          </a:p>
        </p:txBody>
      </p:sp>
      <p:sp>
        <p:nvSpPr>
          <p:cNvPr id="128003" name="Rectangle 2"/>
          <p:cNvSpPr>
            <a:spLocks noGrp="1" noChangeArrowheads="1"/>
          </p:cNvSpPr>
          <p:nvPr>
            <p:ph type="title"/>
          </p:nvPr>
        </p:nvSpPr>
        <p:spPr/>
        <p:txBody>
          <a:bodyPr/>
          <a:lstStyle/>
          <a:p>
            <a:pPr eaLnBrk="1" hangingPunct="1"/>
            <a:r>
              <a:rPr lang="en-US" dirty="0"/>
              <a:t>Exploration</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a:t>Retrieval models</a:t>
            </a:r>
          </a:p>
          <a:p>
            <a:pPr lvl="1" eaLnBrk="1" hangingPunct="1"/>
            <a:r>
              <a:rPr lang="en-US" sz="3200"/>
              <a:t>Boolean, extended Boolean</a:t>
            </a:r>
          </a:p>
          <a:p>
            <a:pPr lvl="1" eaLnBrk="1" hangingPunct="1"/>
            <a:r>
              <a:rPr lang="en-US" sz="3200"/>
              <a:t>Vector, LSI</a:t>
            </a:r>
          </a:p>
          <a:p>
            <a:pPr lvl="1" eaLnBrk="1" hangingPunct="1"/>
            <a:r>
              <a:rPr lang="en-US" sz="3200"/>
              <a:t>Probabilistic: classical, belief network, inference network, language models</a:t>
            </a:r>
          </a:p>
          <a:p>
            <a:pPr eaLnBrk="1" hangingPunct="1"/>
            <a:r>
              <a:rPr lang="en-US"/>
              <a:t>User interfaces and visualization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127</a:t>
            </a:fld>
            <a:endParaRPr lang="en-US"/>
          </a:p>
        </p:txBody>
      </p:sp>
      <p:sp>
        <p:nvSpPr>
          <p:cNvPr id="129027" name="Rectangle 2"/>
          <p:cNvSpPr>
            <a:spLocks noGrp="1" noChangeArrowheads="1"/>
          </p:cNvSpPr>
          <p:nvPr>
            <p:ph type="title"/>
          </p:nvPr>
        </p:nvSpPr>
        <p:spPr/>
        <p:txBody>
          <a:bodyPr/>
          <a:lstStyle/>
          <a:p>
            <a:pPr eaLnBrk="1" hangingPunct="1"/>
            <a:r>
              <a:rPr lang="en-US" sz="4000"/>
              <a:t>User interfaces and visualization</a:t>
            </a:r>
          </a:p>
        </p:txBody>
      </p:sp>
      <p:sp>
        <p:nvSpPr>
          <p:cNvPr id="129028" name="Rectangle 3"/>
          <p:cNvSpPr>
            <a:spLocks noGrp="1" noChangeArrowheads="1"/>
          </p:cNvSpPr>
          <p:nvPr>
            <p:ph type="body" idx="1"/>
          </p:nvPr>
        </p:nvSpPr>
        <p:spPr/>
        <p:txBody>
          <a:bodyPr/>
          <a:lstStyle/>
          <a:p>
            <a:pPr eaLnBrk="1" hangingPunct="1"/>
            <a:r>
              <a:rPr lang="en-US" dirty="0"/>
              <a:t>2D interfaces</a:t>
            </a:r>
          </a:p>
          <a:p>
            <a:pPr eaLnBrk="1" hangingPunct="1"/>
            <a:r>
              <a:rPr lang="en-US" dirty="0"/>
              <a:t>3D interfaces</a:t>
            </a:r>
          </a:p>
          <a:p>
            <a:pPr eaLnBrk="1" hangingPunct="1"/>
            <a:r>
              <a:rPr lang="en-US" dirty="0"/>
              <a:t>GIS</a:t>
            </a:r>
          </a:p>
          <a:p>
            <a:pPr eaLnBrk="1" hangingPunct="1"/>
            <a:r>
              <a:rPr lang="en-US" dirty="0"/>
              <a:t>Other paradigms</a:t>
            </a:r>
          </a:p>
          <a:p>
            <a:pPr eaLnBrk="1" hangingPunct="1"/>
            <a:endParaRPr lang="en-US" dirty="0"/>
          </a:p>
          <a:p>
            <a:pPr eaLnBrk="1" hangingPunct="1"/>
            <a:r>
              <a:rPr lang="en-US" dirty="0"/>
              <a:t>Stepping Stones and Pathways</a:t>
            </a:r>
          </a:p>
          <a:p>
            <a:pPr lvl="1" eaLnBrk="1" hangingPunct="1"/>
            <a:r>
              <a:rPr lang="en-US" dirty="0"/>
              <a:t>http://</a:t>
            </a:r>
            <a:r>
              <a:rPr lang="en-US" dirty="0" err="1"/>
              <a:t>fox.cs.vt.edu</a:t>
            </a:r>
            <a:r>
              <a:rPr lang="en-US" dirty="0"/>
              <a:t>/SSP/</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128</a:t>
            </a:fld>
            <a:endParaRPr lang="en-US"/>
          </a:p>
        </p:txBody>
      </p:sp>
      <p:sp>
        <p:nvSpPr>
          <p:cNvPr id="156675" name="Rectangle 2"/>
          <p:cNvSpPr>
            <a:spLocks noGrp="1" noChangeArrowheads="1"/>
          </p:cNvSpPr>
          <p:nvPr>
            <p:ph type="title"/>
          </p:nvPr>
        </p:nvSpPr>
        <p:spPr/>
        <p:txBody>
          <a:bodyPr/>
          <a:lstStyle/>
          <a:p>
            <a:pPr eaLnBrk="1" hangingPunct="1"/>
            <a:r>
              <a:rPr lang="en-US" sz="5400" b="1" dirty="0"/>
              <a:t>Services</a:t>
            </a:r>
          </a:p>
        </p:txBody>
      </p:sp>
      <p:sp>
        <p:nvSpPr>
          <p:cNvPr id="156676" name="Rectangle 3"/>
          <p:cNvSpPr>
            <a:spLocks noGrp="1" noChangeArrowheads="1"/>
          </p:cNvSpPr>
          <p:nvPr>
            <p:ph type="body" idx="1"/>
          </p:nvPr>
        </p:nvSpPr>
        <p:spPr/>
        <p:txBody>
          <a:bodyPr/>
          <a:lstStyle/>
          <a:p>
            <a:pPr eaLnBrk="1" hangingPunct="1"/>
            <a:r>
              <a:rPr lang="en-US" dirty="0"/>
              <a:t>Taxonomy of services</a:t>
            </a:r>
          </a:p>
          <a:p>
            <a:pPr eaLnBrk="1" hangingPunct="1"/>
            <a:r>
              <a:rPr lang="en-US" dirty="0"/>
              <a:t>Ontology (see DL Book 3 Ch. 3), composition, reuse</a:t>
            </a:r>
          </a:p>
          <a:p>
            <a:pPr eaLnBrk="1" hangingPunct="1"/>
            <a:r>
              <a:rPr lang="en-US" dirty="0"/>
              <a:t>Evaluation</a:t>
            </a:r>
          </a:p>
          <a:p>
            <a:pPr eaLnBrk="1" hangingPunct="1"/>
            <a:r>
              <a:rPr lang="en-US" dirty="0"/>
              <a:t>Key services in-depth:</a:t>
            </a:r>
          </a:p>
          <a:p>
            <a:pPr lvl="1" eaLnBrk="1" hangingPunct="1"/>
            <a:r>
              <a:rPr lang="en-US" dirty="0"/>
              <a:t>Crawling, indexing</a:t>
            </a:r>
          </a:p>
          <a:p>
            <a:pPr lvl="1" eaLnBrk="1" hangingPunct="1"/>
            <a:r>
              <a:rPr lang="en-US" dirty="0"/>
              <a:t>Clustering, classifying</a:t>
            </a:r>
          </a:p>
          <a:p>
            <a:pPr lvl="1" eaLnBrk="1" hangingPunct="1"/>
            <a:r>
              <a:rPr lang="en-US" dirty="0"/>
              <a:t>Recommending, using social networks (see DL Book 4 Ch. 3) and logging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129</a:t>
            </a:fld>
            <a:endParaRPr lang="en-US"/>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1143000"/>
          </a:xfrm>
        </p:spPr>
        <p:txBody>
          <a:bodyPr/>
          <a:lstStyle/>
          <a:p>
            <a:pPr eaLnBrk="1" hangingPunct="1"/>
            <a:r>
              <a:rPr lang="en-US" b="1" dirty="0"/>
              <a:t>DL Book 4: Applications</a:t>
            </a:r>
            <a:br>
              <a:rPr lang="en-US" b="1" dirty="0"/>
            </a:br>
            <a:r>
              <a:rPr lang="en-US" sz="2800" b="1" dirty="0"/>
              <a:t>(Fox, </a:t>
            </a:r>
            <a:r>
              <a:rPr lang="en-US" sz="2800" b="1" dirty="0" err="1"/>
              <a:t>Leidig</a:t>
            </a:r>
            <a:r>
              <a:rPr lang="en-US" sz="2800" b="1" dirty="0"/>
              <a:t>)</a:t>
            </a:r>
          </a:p>
        </p:txBody>
      </p:sp>
      <p:sp>
        <p:nvSpPr>
          <p:cNvPr id="34819" name="Content Placeholder 2"/>
          <p:cNvSpPr>
            <a:spLocks noGrp="1"/>
          </p:cNvSpPr>
          <p:nvPr>
            <p:ph idx="1"/>
          </p:nvPr>
        </p:nvSpPr>
        <p:spPr>
          <a:xfrm>
            <a:off x="0" y="1981200"/>
            <a:ext cx="9144000" cy="4191000"/>
          </a:xfrm>
        </p:spPr>
        <p:txBody>
          <a:bodyPr/>
          <a:lstStyle/>
          <a:p>
            <a:pPr eaLnBrk="1" hangingPunct="1">
              <a:spcBef>
                <a:spcPts val="0"/>
              </a:spcBef>
              <a:spcAft>
                <a:spcPts val="1200"/>
              </a:spcAft>
            </a:pPr>
            <a:r>
              <a:rPr lang="en-US" dirty="0"/>
              <a:t>175 pages</a:t>
            </a:r>
          </a:p>
          <a:p>
            <a:pPr eaLnBrk="1" hangingPunct="1">
              <a:spcBef>
                <a:spcPts val="0"/>
              </a:spcBef>
              <a:spcAft>
                <a:spcPts val="1200"/>
              </a:spcAft>
            </a:pPr>
            <a:r>
              <a:rPr lang="en-US" dirty="0"/>
              <a:t>1) Content-Based Image Retrieval (CBIR)</a:t>
            </a:r>
          </a:p>
          <a:p>
            <a:pPr eaLnBrk="1" hangingPunct="1">
              <a:spcBef>
                <a:spcPts val="0"/>
              </a:spcBef>
              <a:spcAft>
                <a:spcPts val="1200"/>
              </a:spcAft>
            </a:pPr>
            <a:r>
              <a:rPr lang="en-US" dirty="0"/>
              <a:t>2) Education</a:t>
            </a:r>
          </a:p>
          <a:p>
            <a:pPr eaLnBrk="1" hangingPunct="1">
              <a:spcBef>
                <a:spcPts val="0"/>
              </a:spcBef>
              <a:spcAft>
                <a:spcPts val="1200"/>
              </a:spcAft>
            </a:pPr>
            <a:r>
              <a:rPr lang="en-US" dirty="0"/>
              <a:t>3) Social Networks</a:t>
            </a:r>
          </a:p>
          <a:p>
            <a:pPr eaLnBrk="1" hangingPunct="1">
              <a:spcBef>
                <a:spcPts val="0"/>
              </a:spcBef>
              <a:spcAft>
                <a:spcPts val="1200"/>
              </a:spcAft>
            </a:pPr>
            <a:r>
              <a:rPr lang="en-US" dirty="0"/>
              <a:t>4) </a:t>
            </a:r>
            <a:r>
              <a:rPr lang="en-US" dirty="0" err="1"/>
              <a:t>eScience</a:t>
            </a:r>
            <a:r>
              <a:rPr lang="en-US" dirty="0"/>
              <a:t>, Simulation, Bioinformatics</a:t>
            </a:r>
          </a:p>
          <a:p>
            <a:pPr eaLnBrk="1" hangingPunct="1">
              <a:spcBef>
                <a:spcPts val="0"/>
              </a:spcBef>
              <a:spcAft>
                <a:spcPts val="1200"/>
              </a:spcAft>
            </a:pPr>
            <a:r>
              <a:rPr lang="en-US" dirty="0"/>
              <a:t>5) GIS: Geospatial Information</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13</a:t>
            </a:fld>
            <a:endParaRPr lang="en-US"/>
          </a:p>
        </p:txBody>
      </p:sp>
    </p:spTree>
    <p:extLst>
      <p:ext uri="{BB962C8B-B14F-4D97-AF65-F5344CB8AC3E}">
        <p14:creationId xmlns:p14="http://schemas.microsoft.com/office/powerpoint/2010/main" val="666243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130</a:t>
            </a:fld>
            <a:endParaRPr lang="en-US"/>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dirty="0"/>
              <a:t>Ontology: Applications</a:t>
            </a:r>
            <a:br>
              <a:rPr lang="en-US" dirty="0"/>
            </a:br>
            <a:r>
              <a:rPr lang="en-US" sz="3200" dirty="0"/>
              <a:t>(see DL Book 3 Ch. 3)</a:t>
            </a:r>
          </a:p>
        </p:txBody>
      </p:sp>
      <p:sp>
        <p:nvSpPr>
          <p:cNvPr id="158724" name="Rectangle 3"/>
          <p:cNvSpPr>
            <a:spLocks noGrp="1" noChangeArrowheads="1"/>
          </p:cNvSpPr>
          <p:nvPr>
            <p:ph type="body" idx="1"/>
          </p:nvPr>
        </p:nvSpPr>
        <p:spPr>
          <a:xfrm>
            <a:off x="609600" y="1981200"/>
            <a:ext cx="8229600" cy="4616450"/>
          </a:xfrm>
        </p:spPr>
        <p:txBody>
          <a:bodyPr/>
          <a:lstStyle/>
          <a:p>
            <a:pPr eaLnBrk="1" hangingPunct="1">
              <a:lnSpc>
                <a:spcPct val="90000"/>
              </a:lnSpc>
            </a:pPr>
            <a:r>
              <a:rPr lang="en-US" dirty="0"/>
              <a:t>Expand definition of minimal DL by characterizing</a:t>
            </a:r>
          </a:p>
          <a:p>
            <a:pPr lvl="1" eaLnBrk="1" hangingPunct="1">
              <a:lnSpc>
                <a:spcPct val="90000"/>
              </a:lnSpc>
            </a:pPr>
            <a:r>
              <a:rPr lang="en-US" dirty="0"/>
              <a:t>typical DL services </a:t>
            </a:r>
          </a:p>
          <a:p>
            <a:pPr lvl="1" eaLnBrk="1" hangingPunct="1">
              <a:lnSpc>
                <a:spcPct val="90000"/>
              </a:lnSpc>
            </a:pPr>
            <a:r>
              <a:rPr lang="en-US" dirty="0"/>
              <a:t>in the context of “employs” and “produces” relationships</a:t>
            </a:r>
          </a:p>
          <a:p>
            <a:pPr eaLnBrk="1" hangingPunct="1">
              <a:lnSpc>
                <a:spcPct val="90000"/>
              </a:lnSpc>
            </a:pPr>
            <a:r>
              <a:rPr lang="en-US" dirty="0"/>
              <a:t>Use characterization to:</a:t>
            </a:r>
          </a:p>
          <a:p>
            <a:pPr lvl="1" eaLnBrk="1" hangingPunct="1">
              <a:lnSpc>
                <a:spcPct val="90000"/>
              </a:lnSpc>
            </a:pPr>
            <a:r>
              <a:rPr lang="en-US" dirty="0"/>
              <a:t>Reason about how DL services can be built from other DL components</a:t>
            </a:r>
          </a:p>
          <a:p>
            <a:pPr lvl="1" eaLnBrk="1" hangingPunct="1">
              <a:lnSpc>
                <a:spcPct val="90000"/>
              </a:lnSpc>
            </a:pPr>
            <a:r>
              <a:rPr lang="en-US" dirty="0"/>
              <a:t>As well as be composed with other services through extension or reuse</a:t>
            </a:r>
          </a:p>
          <a:p>
            <a:pPr eaLnBrk="1" hangingPunct="1">
              <a:lnSpc>
                <a:spcPct val="90000"/>
              </a:lnSpc>
            </a:pPr>
            <a:endParaRPr lang="en-US" dirty="0"/>
          </a:p>
          <a:p>
            <a:pPr lvl="1" eaLnBrk="1" hangingPunct="1">
              <a:lnSpc>
                <a:spcPct val="90000"/>
              </a:lnSpc>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131</a:t>
            </a:fld>
            <a:endParaRPr lang="en-US"/>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132</a:t>
            </a:fld>
            <a:endParaRPr lang="en-US"/>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dirty="0"/>
              <a:t>Ontology: Applications</a:t>
            </a:r>
          </a:p>
        </p:txBody>
      </p:sp>
      <p:graphicFrame>
        <p:nvGraphicFramePr>
          <p:cNvPr id="17410" name="Object 1029"/>
          <p:cNvGraphicFramePr>
            <a:graphicFrameLocks noGrp="1" noChangeAspect="1"/>
          </p:cNvGraphicFramePr>
          <p:nvPr>
            <p:ph type="body" idx="1"/>
          </p:nvPr>
        </p:nvGraphicFramePr>
        <p:xfrm>
          <a:off x="381000" y="1219200"/>
          <a:ext cx="8534400" cy="5465763"/>
        </p:xfrm>
        <a:graphic>
          <a:graphicData uri="http://schemas.openxmlformats.org/presentationml/2006/ole">
            <mc:AlternateContent xmlns:mc="http://schemas.openxmlformats.org/markup-compatibility/2006">
              <mc:Choice xmlns:v="urn:schemas-microsoft-com:vml" Requires="v">
                <p:oleObj spid="_x0000_s17486" name="Bitmap Image" r:id="rId4" imgW="9038095" imgH="5571429" progId="PBrush">
                  <p:embed/>
                </p:oleObj>
              </mc:Choice>
              <mc:Fallback>
                <p:oleObj name="Bitmap Image" r:id="rId4" imgW="9038095" imgH="5571429" progId="PBrus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8534400" cy="5465763"/>
                      </a:xfrm>
                      <a:prstGeom prst="rect">
                        <a:avLst/>
                      </a:prstGeom>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133</a:t>
            </a:fld>
            <a:endParaRPr lang="en-US"/>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134</a:t>
            </a:fld>
            <a:endParaRPr lang="en-US"/>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135</a:t>
            </a:fld>
            <a:endParaRPr lang="en-US"/>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136</a:t>
            </a:fld>
            <a:endParaRPr lang="en-US"/>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dirty="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dirty="0"/>
              <a:t>Log analysis</a:t>
            </a:r>
          </a:p>
          <a:p>
            <a:pPr lvl="1" eaLnBrk="1" hangingPunct="1">
              <a:lnSpc>
                <a:spcPct val="90000"/>
              </a:lnSpc>
            </a:pPr>
            <a:r>
              <a:rPr lang="en-US" sz="2400" dirty="0"/>
              <a:t>is a source of information on:</a:t>
            </a:r>
          </a:p>
          <a:p>
            <a:pPr lvl="2" eaLnBrk="1" hangingPunct="1">
              <a:lnSpc>
                <a:spcPct val="90000"/>
              </a:lnSpc>
            </a:pPr>
            <a:r>
              <a:rPr lang="en-US" dirty="0"/>
              <a:t>How patrons really use DL services</a:t>
            </a:r>
          </a:p>
          <a:p>
            <a:pPr lvl="2" eaLnBrk="1" hangingPunct="1">
              <a:lnSpc>
                <a:spcPct val="90000"/>
              </a:lnSpc>
            </a:pPr>
            <a:r>
              <a:rPr lang="en-US" dirty="0"/>
              <a:t>How systems behave while supporting user information seeking activities</a:t>
            </a:r>
          </a:p>
          <a:p>
            <a:pPr eaLnBrk="1" hangingPunct="1">
              <a:lnSpc>
                <a:spcPct val="90000"/>
              </a:lnSpc>
            </a:pPr>
            <a:r>
              <a:rPr lang="en-US" sz="2800" dirty="0"/>
              <a:t>Used to:</a:t>
            </a:r>
          </a:p>
          <a:p>
            <a:pPr lvl="1" eaLnBrk="1" hangingPunct="1">
              <a:lnSpc>
                <a:spcPct val="90000"/>
              </a:lnSpc>
            </a:pPr>
            <a:r>
              <a:rPr lang="en-US" sz="2400" dirty="0"/>
              <a:t>Evaluate and enhance services</a:t>
            </a:r>
          </a:p>
          <a:p>
            <a:pPr lvl="1" eaLnBrk="1" hangingPunct="1">
              <a:lnSpc>
                <a:spcPct val="90000"/>
              </a:lnSpc>
            </a:pPr>
            <a:r>
              <a:rPr lang="en-US" sz="2400" dirty="0"/>
              <a:t>Guide allocation of resources</a:t>
            </a:r>
          </a:p>
          <a:p>
            <a:pPr eaLnBrk="1" hangingPunct="1">
              <a:lnSpc>
                <a:spcPct val="90000"/>
              </a:lnSpc>
            </a:pPr>
            <a:r>
              <a:rPr lang="en-US" sz="2800" dirty="0"/>
              <a:t>Common practice in the web setting</a:t>
            </a:r>
          </a:p>
          <a:p>
            <a:pPr lvl="1" eaLnBrk="1" hangingPunct="1">
              <a:lnSpc>
                <a:spcPct val="90000"/>
              </a:lnSpc>
            </a:pPr>
            <a:r>
              <a:rPr lang="en-US" sz="2400" dirty="0"/>
              <a:t>Supported by web servers, proxy caches</a:t>
            </a:r>
          </a:p>
          <a:p>
            <a:pPr eaLnBrk="1" hangingPunct="1">
              <a:lnSpc>
                <a:spcPct val="90000"/>
              </a:lnSpc>
            </a:pPr>
            <a:r>
              <a:rPr lang="en-US" sz="2800" dirty="0"/>
              <a:t>DL Logging can be more detailed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137</a:t>
            </a:fld>
            <a:endParaRPr lang="en-US"/>
          </a:p>
        </p:txBody>
      </p:sp>
      <p:sp>
        <p:nvSpPr>
          <p:cNvPr id="165891" name="Rectangle 2"/>
          <p:cNvSpPr>
            <a:spLocks noGrp="1" noChangeArrowheads="1"/>
          </p:cNvSpPr>
          <p:nvPr>
            <p:ph type="title"/>
          </p:nvPr>
        </p:nvSpPr>
        <p:spPr/>
        <p:txBody>
          <a:bodyPr/>
          <a:lstStyle/>
          <a:p>
            <a:pPr eaLnBrk="1" hangingPunct="1"/>
            <a:r>
              <a:rPr lang="en-US" sz="5400" b="1" dirty="0"/>
              <a:t>Systems</a:t>
            </a:r>
          </a:p>
        </p:txBody>
      </p:sp>
      <p:sp>
        <p:nvSpPr>
          <p:cNvPr id="165892" name="Rectangle 3"/>
          <p:cNvSpPr>
            <a:spLocks noGrp="1" noChangeArrowheads="1"/>
          </p:cNvSpPr>
          <p:nvPr>
            <p:ph type="body" idx="1"/>
          </p:nvPr>
        </p:nvSpPr>
        <p:spPr/>
        <p:txBody>
          <a:bodyPr/>
          <a:lstStyle/>
          <a:p>
            <a:pPr eaLnBrk="1" hangingPunct="1">
              <a:lnSpc>
                <a:spcPct val="90000"/>
              </a:lnSpc>
            </a:pPr>
            <a:r>
              <a:rPr lang="en-US"/>
              <a:t>Architectures</a:t>
            </a:r>
          </a:p>
          <a:p>
            <a:pPr lvl="1" eaLnBrk="1" hangingPunct="1">
              <a:lnSpc>
                <a:spcPct val="90000"/>
              </a:lnSpc>
            </a:pPr>
            <a:r>
              <a:rPr lang="en-US"/>
              <a:t>Client-server, service-oriented</a:t>
            </a:r>
          </a:p>
          <a:p>
            <a:pPr lvl="1" eaLnBrk="1" hangingPunct="1">
              <a:lnSpc>
                <a:spcPct val="90000"/>
              </a:lnSpc>
            </a:pPr>
            <a:r>
              <a:rPr lang="en-US"/>
              <a:t>P2P, Grid</a:t>
            </a:r>
          </a:p>
          <a:p>
            <a:pPr eaLnBrk="1" hangingPunct="1">
              <a:lnSpc>
                <a:spcPct val="90000"/>
              </a:lnSpc>
            </a:pPr>
            <a:r>
              <a:rPr lang="en-US"/>
              <a:t>System descriptions and comparisons</a:t>
            </a:r>
          </a:p>
          <a:p>
            <a:pPr lvl="1" eaLnBrk="1" hangingPunct="1">
              <a:lnSpc>
                <a:spcPct val="90000"/>
              </a:lnSpc>
            </a:pPr>
            <a:r>
              <a:rPr lang="en-US"/>
              <a:t>Personal DLs; Institutional to global</a:t>
            </a:r>
          </a:p>
          <a:p>
            <a:pPr lvl="1" eaLnBrk="1" hangingPunct="1">
              <a:lnSpc>
                <a:spcPct val="90000"/>
              </a:lnSpc>
            </a:pPr>
            <a:r>
              <a:rPr lang="en-US"/>
              <a:t>DSpace, Eprints, Fedora, Greenstone, Kepler</a:t>
            </a:r>
          </a:p>
          <a:p>
            <a:pPr eaLnBrk="1" hangingPunct="1">
              <a:lnSpc>
                <a:spcPct val="90000"/>
              </a:lnSpc>
            </a:pPr>
            <a:r>
              <a:rPr lang="en-US"/>
              <a:t>ODL</a:t>
            </a:r>
          </a:p>
          <a:p>
            <a:pPr eaLnBrk="1" hangingPunct="1">
              <a:lnSpc>
                <a:spcPct val="90000"/>
              </a:lnSpc>
            </a:pPr>
            <a:r>
              <a:rPr lang="en-US"/>
              <a:t>5S Suite: language, visualization, generation, logging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138</a:t>
            </a:fld>
            <a:endParaRPr lang="en-US"/>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a:t>Independent system vs. part of federation</a:t>
            </a:r>
          </a:p>
          <a:p>
            <a:pPr eaLnBrk="1" hangingPunct="1"/>
            <a:r>
              <a:rPr lang="en-US" sz="2800"/>
              <a:t>Centralized vs. distributed vs. open services</a:t>
            </a:r>
          </a:p>
          <a:p>
            <a:pPr eaLnBrk="1" hangingPunct="1"/>
            <a:r>
              <a:rPr lang="en-US" sz="2800"/>
              <a:t>Monolithic vs. modular vs. componentized</a:t>
            </a:r>
          </a:p>
          <a:p>
            <a:pPr eaLnBrk="1" hangingPunct="1"/>
            <a:r>
              <a:rPr lang="en-US" sz="2800"/>
              <a:t>Topologies: bus vs. star vs. hierarchical vs. network</a:t>
            </a:r>
          </a:p>
          <a:p>
            <a:pPr eaLnBrk="1" hangingPunct="1"/>
            <a:r>
              <a:rPr lang="en-US" sz="2800"/>
              <a:t>Decompositions vary</a:t>
            </a:r>
          </a:p>
          <a:p>
            <a:pPr lvl="1" eaLnBrk="1" hangingPunct="1"/>
            <a:r>
              <a:rPr lang="en-US"/>
              <a:t>search engine, browser, DBMS, MM support</a:t>
            </a:r>
          </a:p>
          <a:p>
            <a:pPr lvl="1" eaLnBrk="1" hangingPunct="1"/>
            <a:r>
              <a:rPr lang="en-US"/>
              <a:t>repository, handle server, client</a:t>
            </a:r>
          </a:p>
          <a:p>
            <a:pPr lvl="1" eaLnBrk="1" hangingPunct="1"/>
            <a:r>
              <a:rPr lang="en-US"/>
              <a:t>information resources + mediators, bus or agent collection + client with workspace/environment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139</a:t>
            </a:fld>
            <a:endParaRPr lang="en-US"/>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a:t>DL Curric. Project - 1</a:t>
            </a:r>
          </a:p>
        </p:txBody>
      </p:sp>
      <p:sp>
        <p:nvSpPr>
          <p:cNvPr id="12291" name="Content Placeholder 2"/>
          <p:cNvSpPr>
            <a:spLocks noGrp="1"/>
          </p:cNvSpPr>
          <p:nvPr>
            <p:ph idx="1"/>
          </p:nvPr>
        </p:nvSpPr>
        <p:spPr/>
        <p:txBody>
          <a:bodyPr/>
          <a:lstStyle/>
          <a:p>
            <a:pPr eaLnBrk="1" hangingPunct="1"/>
            <a:r>
              <a:rPr lang="en-US" dirty="0"/>
              <a:t>NSF awards to VT and UNC-CH</a:t>
            </a:r>
          </a:p>
          <a:p>
            <a:pPr eaLnBrk="1" hangingPunct="1"/>
            <a:r>
              <a:rPr lang="en-US" dirty="0"/>
              <a:t>CS and LIS</a:t>
            </a:r>
          </a:p>
          <a:p>
            <a:pPr eaLnBrk="1" hangingPunct="1"/>
            <a:endParaRPr lang="en-US" dirty="0"/>
          </a:p>
          <a:p>
            <a:pPr eaLnBrk="1" hangingPunct="1"/>
            <a:r>
              <a:rPr lang="en-US" dirty="0"/>
              <a:t>Project server: http://</a:t>
            </a:r>
            <a:r>
              <a:rPr lang="en-US" dirty="0" err="1"/>
              <a:t>curric.dlib.vt.edu</a:t>
            </a:r>
            <a:r>
              <a:rPr lang="en-US" dirty="0"/>
              <a:t>/</a:t>
            </a:r>
          </a:p>
          <a:p>
            <a:pPr eaLnBrk="1" hangingPunct="1">
              <a:buFontTx/>
              <a:buNone/>
            </a:pPr>
            <a:endParaRPr lang="en-US" dirty="0"/>
          </a:p>
          <a:p>
            <a:pPr eaLnBrk="1" hangingPunct="1"/>
            <a:r>
              <a:rPr lang="en-US" dirty="0" err="1"/>
              <a:t>Wikiversity</a:t>
            </a:r>
            <a:r>
              <a:rPr lang="en-US" dirty="0"/>
              <a:t>: http://</a:t>
            </a:r>
            <a:r>
              <a:rPr lang="en-US" dirty="0" err="1"/>
              <a:t>en.wikiversity.org</a:t>
            </a:r>
            <a:r>
              <a:rPr lang="en-US" dirty="0"/>
              <a:t>/wiki/</a:t>
            </a:r>
            <a:r>
              <a:rPr lang="en-US" dirty="0" err="1"/>
              <a:t>Curriculum_on_Digital_Libraries</a:t>
            </a:r>
            <a:endParaRPr lang="en-US" dirty="0"/>
          </a:p>
          <a:p>
            <a:pPr eaLnBrk="1" hangingPunct="1">
              <a:buFontTx/>
              <a:buNone/>
            </a:pPr>
            <a:endParaRPr lang="en-US" dirty="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140</a:t>
            </a:fld>
            <a:endParaRPr lang="en-US"/>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141</a:t>
            </a:fld>
            <a:endParaRPr lang="en-US"/>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142</a:t>
            </a:fld>
            <a:endParaRPr lang="en-US"/>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dirty="0"/>
              <a:t>Metadata</a:t>
            </a:r>
          </a:p>
          <a:p>
            <a:pPr eaLnBrk="1" hangingPunct="1">
              <a:buFont typeface="Wingdings" pitchFamily="2" charset="2"/>
              <a:buChar char="Ø"/>
            </a:pPr>
            <a:r>
              <a:rPr lang="en-US" dirty="0"/>
              <a:t>Digital Objects (data)</a:t>
            </a:r>
          </a:p>
          <a:p>
            <a:pPr eaLnBrk="1" hangingPunct="1">
              <a:buFont typeface="Wingdings" pitchFamily="2" charset="2"/>
              <a:buChar char="Ø"/>
            </a:pPr>
            <a:r>
              <a:rPr lang="en-US" dirty="0"/>
              <a:t>Complex Objects (Object consisting of many objects in a complex/hierarchical relationship, see DL Book 3 Ch. 1)</a:t>
            </a:r>
          </a:p>
          <a:p>
            <a:pPr eaLnBrk="1" hangingPunct="1">
              <a:buFont typeface="Wingdings" pitchFamily="2" charset="2"/>
              <a:buChar char="Ø"/>
            </a:pPr>
            <a:r>
              <a:rPr lang="en-US" dirty="0"/>
              <a:t>Content (Data and Metadata together)</a:t>
            </a:r>
          </a:p>
          <a:p>
            <a:pPr eaLnBrk="1" hangingPunct="1">
              <a:buFont typeface="Wingdings" pitchFamily="2" charset="2"/>
              <a:buChar char="Ø"/>
            </a:pPr>
            <a:r>
              <a:rPr lang="en-US" dirty="0"/>
              <a:t>Data-streams (are content for dissemination) </a:t>
            </a:r>
          </a:p>
          <a:p>
            <a:pPr eaLnBrk="1" hangingPunct="1">
              <a:buFont typeface="Wingdings" pitchFamily="2" charset="2"/>
              <a:buChar char="Ø"/>
            </a:pPr>
            <a:r>
              <a:rPr lang="en-US" dirty="0"/>
              <a:t>Disseminators (are services) – A </a:t>
            </a:r>
            <a:r>
              <a:rPr lang="en-US" dirty="0" err="1"/>
              <a:t>dissemina-tion</a:t>
            </a:r>
            <a:r>
              <a:rPr lang="en-US" dirty="0"/>
              <a:t> is defined as a stream of data that </a:t>
            </a:r>
            <a:r>
              <a:rPr lang="en-US" dirty="0" err="1"/>
              <a:t>mani</a:t>
            </a:r>
            <a:r>
              <a:rPr lang="en-US" dirty="0"/>
              <a:t>-fests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143</a:t>
            </a:fld>
            <a:endParaRPr lang="en-US"/>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a:t>Fedora</a:t>
            </a:r>
            <a:r>
              <a:rPr lang="en-US">
                <a:latin typeface="Times New Roman" pitchFamily="18" charset="0"/>
              </a:rPr>
              <a:t>™</a:t>
            </a:r>
            <a:r>
              <a:rPr lang="en-US"/>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dirty="0">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28992" y="1157288"/>
            <a:ext cx="4075304" cy="461665"/>
          </a:xfrm>
          <a:prstGeom prst="rect">
            <a:avLst/>
          </a:prstGeom>
          <a:noFill/>
          <a:ln w="9525">
            <a:noFill/>
            <a:miter lim="800000"/>
            <a:headEnd/>
            <a:tailEnd/>
          </a:ln>
        </p:spPr>
        <p:txBody>
          <a:bodyPr wrap="none">
            <a:spAutoFit/>
          </a:bodyPr>
          <a:lstStyle/>
          <a:p>
            <a:pPr algn="ctr"/>
            <a:r>
              <a:rPr lang="en-US" sz="2400" dirty="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144</a:t>
            </a:fld>
            <a:endParaRPr lang="en-US"/>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mc:AlternateContent xmlns:mc="http://schemas.openxmlformats.org/markup-compatibility/2006">
              <mc:Choice xmlns:v="urn:schemas-microsoft-com:vml" Requires="v">
                <p:oleObj spid="_x0000_s18510" name="SmartDraw" r:id="rId4" imgW="6927840" imgH="5248440" progId="">
                  <p:embed/>
                </p:oleObj>
              </mc:Choice>
              <mc:Fallback>
                <p:oleObj name="SmartDraw" r:id="rId4" imgW="6927840" imgH="52484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0813"/>
                        <a:ext cx="7848600" cy="59451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145</a:t>
            </a:fld>
            <a:endParaRPr lang="en-US"/>
          </a:p>
        </p:txBody>
      </p:sp>
      <p:sp>
        <p:nvSpPr>
          <p:cNvPr id="174083" name="Rectangle 2"/>
          <p:cNvSpPr>
            <a:spLocks noGrp="1" noChangeArrowheads="1"/>
          </p:cNvSpPr>
          <p:nvPr>
            <p:ph type="title"/>
          </p:nvPr>
        </p:nvSpPr>
        <p:spPr/>
        <p:txBody>
          <a:bodyPr/>
          <a:lstStyle/>
          <a:p>
            <a:pPr eaLnBrk="1" hangingPunct="1"/>
            <a:r>
              <a:rPr lang="en-US">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146</a:t>
            </a:fld>
            <a:endParaRPr lang="en-US"/>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dirty="0">
                    <a:solidFill>
                      <a:schemeClr val="bg1"/>
                    </a:solidFill>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
        <p:nvSpPr>
          <p:cNvPr id="3" name="TextBox 2"/>
          <p:cNvSpPr txBox="1"/>
          <p:nvPr/>
        </p:nvSpPr>
        <p:spPr>
          <a:xfrm>
            <a:off x="2979370" y="6324600"/>
            <a:ext cx="3172112" cy="461665"/>
          </a:xfrm>
          <a:prstGeom prst="rect">
            <a:avLst/>
          </a:prstGeom>
          <a:noFill/>
        </p:spPr>
        <p:txBody>
          <a:bodyPr wrap="none" rtlCol="0">
            <a:spAutoFit/>
          </a:bodyPr>
          <a:lstStyle/>
          <a:p>
            <a:pPr algn="ctr"/>
            <a:r>
              <a:rPr lang="en-US" sz="2400" dirty="0"/>
              <a:t>See DL Book 4 Ch.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147</a:t>
            </a:fld>
            <a:endParaRPr lang="en-US"/>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148</a:t>
            </a:fld>
            <a:endParaRPr lang="en-US"/>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149</a:t>
            </a:fld>
            <a:endParaRPr lang="en-US"/>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Curriculum Module Template</a:t>
            </a:r>
          </a:p>
        </p:txBody>
      </p:sp>
      <p:sp>
        <p:nvSpPr>
          <p:cNvPr id="3" name="Content Placeholder 2"/>
          <p:cNvSpPr>
            <a:spLocks noGrp="1"/>
          </p:cNvSpPr>
          <p:nvPr>
            <p:ph sz="half" idx="1"/>
          </p:nvPr>
        </p:nvSpPr>
        <p:spPr>
          <a:xfrm>
            <a:off x="628650" y="1624084"/>
            <a:ext cx="3886200" cy="4552879"/>
          </a:xfrm>
        </p:spPr>
        <p:txBody>
          <a:bodyPr>
            <a:normAutofit fontScale="62500" lnSpcReduction="20000"/>
          </a:bodyPr>
          <a:lstStyle/>
          <a:p>
            <a:pPr marL="0" indent="0">
              <a:buNone/>
            </a:pPr>
            <a:r>
              <a:rPr lang="en-US" dirty="0"/>
              <a:t>1. Module name </a:t>
            </a:r>
          </a:p>
          <a:p>
            <a:pPr marL="0" indent="0">
              <a:buNone/>
            </a:pPr>
            <a:r>
              <a:rPr lang="en-US" dirty="0"/>
              <a:t>2. Scope </a:t>
            </a:r>
          </a:p>
          <a:p>
            <a:pPr marL="0" indent="0">
              <a:buNone/>
            </a:pPr>
            <a:r>
              <a:rPr lang="en-US" dirty="0"/>
              <a:t>3. Learning objectives </a:t>
            </a:r>
          </a:p>
          <a:p>
            <a:pPr marL="0" indent="0">
              <a:buNone/>
            </a:pPr>
            <a:r>
              <a:rPr lang="en-US" dirty="0"/>
              <a:t>4. 5S characteristics of the module (streams, structures, spaces, scenarios, society)</a:t>
            </a:r>
          </a:p>
          <a:p>
            <a:pPr marL="0" indent="0">
              <a:buNone/>
            </a:pPr>
            <a:r>
              <a:rPr lang="en-US" dirty="0"/>
              <a:t>5. Level of effort required (in-class and out-of-class time required for students) </a:t>
            </a:r>
          </a:p>
          <a:p>
            <a:pPr marL="0" indent="0">
              <a:buNone/>
            </a:pPr>
            <a:r>
              <a:rPr lang="en-US" dirty="0"/>
              <a:t>6. Relationships with other modules (flow between modules) </a:t>
            </a:r>
          </a:p>
          <a:p>
            <a:pPr marL="0" indent="0">
              <a:buNone/>
            </a:pPr>
            <a:r>
              <a:rPr lang="en-US" dirty="0"/>
              <a:t>7. Prerequisite knowledge/skills required (what the students need to know prior to beginning the module; completion optional; complete only if prerequisite knowledge/skills are </a:t>
            </a:r>
            <a:r>
              <a:rPr lang="en-US" i="1" dirty="0"/>
              <a:t>not</a:t>
            </a:r>
            <a:r>
              <a:rPr lang="en-US" dirty="0"/>
              <a:t> included in other modules) </a:t>
            </a:r>
          </a:p>
        </p:txBody>
      </p:sp>
      <p:sp>
        <p:nvSpPr>
          <p:cNvPr id="4" name="Content Placeholder 3"/>
          <p:cNvSpPr>
            <a:spLocks noGrp="1"/>
          </p:cNvSpPr>
          <p:nvPr>
            <p:ph sz="half" idx="2"/>
          </p:nvPr>
        </p:nvSpPr>
        <p:spPr>
          <a:xfrm>
            <a:off x="4629150" y="1624084"/>
            <a:ext cx="3886200" cy="4552879"/>
          </a:xfrm>
        </p:spPr>
        <p:txBody>
          <a:bodyPr>
            <a:normAutofit fontScale="62500" lnSpcReduction="20000"/>
          </a:bodyPr>
          <a:lstStyle/>
          <a:p>
            <a:pPr marL="0" indent="0">
              <a:buNone/>
            </a:pPr>
            <a:r>
              <a:rPr lang="en-US" dirty="0"/>
              <a:t>8. Introductory remedial instruction (the body of knowledge to be taught for the prerequisite knowledge/skills required; completion optional)</a:t>
            </a:r>
          </a:p>
          <a:p>
            <a:pPr marL="0" indent="0">
              <a:buNone/>
            </a:pPr>
            <a:r>
              <a:rPr lang="en-US" dirty="0"/>
              <a:t>9. Body of knowledge (theory + practice; an outline that could be used as the basis for class lectures)</a:t>
            </a:r>
          </a:p>
          <a:p>
            <a:pPr marL="0" indent="0">
              <a:buNone/>
            </a:pPr>
            <a:r>
              <a:rPr lang="en-US" dirty="0"/>
              <a:t>10. Resources (required readings for students; additional suggested readings for instructor and students) </a:t>
            </a:r>
          </a:p>
          <a:p>
            <a:pPr marL="0" indent="0">
              <a:buNone/>
            </a:pPr>
            <a:r>
              <a:rPr lang="en-US" dirty="0"/>
              <a:t>11. Exercises / Learning activities</a:t>
            </a:r>
          </a:p>
          <a:p>
            <a:pPr marL="0" indent="0">
              <a:buNone/>
            </a:pPr>
            <a:r>
              <a:rPr lang="en-US" dirty="0"/>
              <a:t>12. Evaluation of learning objective achievement (graded exercises or assignments)</a:t>
            </a:r>
          </a:p>
          <a:p>
            <a:pPr marL="0" indent="0">
              <a:buNone/>
            </a:pPr>
            <a:r>
              <a:rPr lang="en-US" dirty="0"/>
              <a:t>13. Glossary </a:t>
            </a:r>
          </a:p>
          <a:p>
            <a:pPr marL="0" indent="0">
              <a:buNone/>
            </a:pPr>
            <a:r>
              <a:rPr lang="en-US" dirty="0"/>
              <a:t>14. Additional useful links </a:t>
            </a:r>
          </a:p>
          <a:p>
            <a:pPr marL="0" indent="0">
              <a:buNone/>
            </a:pPr>
            <a:r>
              <a:rPr lang="en-US" dirty="0"/>
              <a:t>15. Contributors (authors of module, reviewers of module)</a:t>
            </a:r>
          </a:p>
          <a:p>
            <a:pPr marL="0" indent="0">
              <a:buNone/>
            </a:pPr>
            <a:endParaRPr lang="en-US" dirty="0"/>
          </a:p>
        </p:txBody>
      </p:sp>
      <p:sp>
        <p:nvSpPr>
          <p:cNvPr id="7" name="Slide Number Placeholder 6"/>
          <p:cNvSpPr>
            <a:spLocks noGrp="1"/>
          </p:cNvSpPr>
          <p:nvPr>
            <p:ph type="sldNum" sz="quarter" idx="12"/>
          </p:nvPr>
        </p:nvSpPr>
        <p:spPr/>
        <p:txBody>
          <a:bodyPr/>
          <a:lstStyle/>
          <a:p>
            <a:fld id="{111A3EE2-F8C9-43A5-80E4-43247F3E9DC7}" type="slidenum">
              <a:rPr lang="en-US" smtClean="0"/>
              <a:t>15</a:t>
            </a:fld>
            <a:endParaRPr lang="en-US"/>
          </a:p>
        </p:txBody>
      </p:sp>
    </p:spTree>
    <p:extLst>
      <p:ext uri="{BB962C8B-B14F-4D97-AF65-F5344CB8AC3E}">
        <p14:creationId xmlns:p14="http://schemas.microsoft.com/office/powerpoint/2010/main" val="15134982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150</a:t>
            </a:fld>
            <a:endParaRPr lang="en-US"/>
          </a:p>
        </p:txBody>
      </p:sp>
      <p:sp>
        <p:nvSpPr>
          <p:cNvPr id="182275" name="Rectangle 2"/>
          <p:cNvSpPr>
            <a:spLocks noGrp="1" noChangeArrowheads="1"/>
          </p:cNvSpPr>
          <p:nvPr>
            <p:ph type="title"/>
          </p:nvPr>
        </p:nvSpPr>
        <p:spPr/>
        <p:txBody>
          <a:bodyPr/>
          <a:lstStyle/>
          <a:p>
            <a:pPr eaLnBrk="1" hangingPunct="1"/>
            <a:r>
              <a:rPr lang="en-US"/>
              <a:t>Open Digital Library</a:t>
            </a:r>
          </a:p>
        </p:txBody>
      </p:sp>
      <p:sp>
        <p:nvSpPr>
          <p:cNvPr id="182276" name="Rectangle 3"/>
          <p:cNvSpPr>
            <a:spLocks noGrp="1" noChangeArrowheads="1"/>
          </p:cNvSpPr>
          <p:nvPr>
            <p:ph type="body" idx="1"/>
          </p:nvPr>
        </p:nvSpPr>
        <p:spPr/>
        <p:txBody>
          <a:bodyPr/>
          <a:lstStyle/>
          <a:p>
            <a:pPr eaLnBrk="1" hangingPunct="1"/>
            <a:r>
              <a:rPr lang="en-US" dirty="0"/>
              <a:t>Network of Extended Open Archives where each node acts as either a provider of data, services or both.</a:t>
            </a:r>
          </a:p>
          <a:p>
            <a:pPr eaLnBrk="1" hangingPunct="1"/>
            <a:endParaRPr lang="en-US" dirty="0"/>
          </a:p>
          <a:p>
            <a:pPr eaLnBrk="1" hangingPunct="1"/>
            <a:r>
              <a:rPr lang="en-US" dirty="0"/>
              <a:t>Component = Node</a:t>
            </a:r>
          </a:p>
          <a:p>
            <a:pPr eaLnBrk="1" hangingPunct="1"/>
            <a:r>
              <a:rPr lang="en-US" dirty="0"/>
              <a:t>Protocol = Arc</a:t>
            </a:r>
          </a:p>
          <a:p>
            <a:pPr eaLnBrk="1" hangingPunct="1"/>
            <a:endParaRPr 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151</a:t>
            </a:fld>
            <a:endParaRPr lang="en-US"/>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dirty="0">
                    <a:solidFill>
                      <a:schemeClr val="bg1"/>
                    </a:solidFill>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152</a:t>
            </a:fld>
            <a:endParaRPr lang="en-US"/>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153</a:t>
            </a:fld>
            <a:endParaRPr lang="en-US"/>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154</a:t>
            </a:fld>
            <a:endParaRPr lang="en-US"/>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155</a:t>
            </a:fld>
            <a:endParaRPr lang="en-US"/>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156</a:t>
            </a:fld>
            <a:endParaRPr lang="en-US"/>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dirty="0"/>
              <a:t>5SSuite: Tools/Applications</a:t>
            </a:r>
          </a:p>
        </p:txBody>
      </p:sp>
      <p:graphicFrame>
        <p:nvGraphicFramePr>
          <p:cNvPr id="20482" name="Object 1024"/>
          <p:cNvGraphicFramePr>
            <a:graphicFrameLocks noGrp="1" noChangeAspect="1"/>
          </p:cNvGraphicFramePr>
          <p:nvPr>
            <p:ph type="body" idx="1"/>
          </p:nvPr>
        </p:nvGraphicFramePr>
        <p:xfrm>
          <a:off x="0" y="1028700"/>
          <a:ext cx="8001000" cy="6002338"/>
        </p:xfrm>
        <a:graphic>
          <a:graphicData uri="http://schemas.openxmlformats.org/presentationml/2006/ole">
            <mc:AlternateContent xmlns:mc="http://schemas.openxmlformats.org/markup-compatibility/2006">
              <mc:Choice xmlns:v="urn:schemas-microsoft-com:vml" Requires="v">
                <p:oleObj spid="_x0000_s20559" name="Slide" r:id="rId4" imgW="4648320" imgH="3486240" progId="PowerPoint.Slide.8">
                  <p:embed/>
                </p:oleObj>
              </mc:Choice>
              <mc:Fallback>
                <p:oleObj name="Slide" r:id="rId4" imgW="4648320" imgH="3486240" progId="PowerPoint.Slide.8">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700"/>
                        <a:ext cx="8001000" cy="6002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157</a:t>
            </a:fld>
            <a:endParaRPr lang="en-US"/>
          </a:p>
        </p:txBody>
      </p:sp>
      <p:sp>
        <p:nvSpPr>
          <p:cNvPr id="190467" name="Rectangle 2"/>
          <p:cNvSpPr>
            <a:spLocks noGrp="1" noChangeArrowheads="1"/>
          </p:cNvSpPr>
          <p:nvPr>
            <p:ph type="title"/>
          </p:nvPr>
        </p:nvSpPr>
        <p:spPr/>
        <p:txBody>
          <a:bodyPr/>
          <a:lstStyle/>
          <a:p>
            <a:pPr eaLnBrk="1" hangingPunct="1"/>
            <a:r>
              <a:rPr lang="en-US"/>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a:t>Domain specific languages </a:t>
            </a:r>
          </a:p>
          <a:p>
            <a:pPr lvl="1" eaLnBrk="1" hangingPunct="1">
              <a:lnSpc>
                <a:spcPct val="90000"/>
              </a:lnSpc>
            </a:pPr>
            <a:r>
              <a:rPr lang="en-US" sz="2400"/>
              <a:t>Address a particular class of problems by offering specific abstractions and notations for the domain at hand</a:t>
            </a:r>
          </a:p>
          <a:p>
            <a:pPr lvl="1" eaLnBrk="1" hangingPunct="1">
              <a:lnSpc>
                <a:spcPct val="90000"/>
              </a:lnSpc>
            </a:pPr>
            <a:r>
              <a:rPr lang="en-US" sz="2400"/>
              <a:t>Advantages: domain-specific analysis, program management, visualization, testing, maintenance, modeling, and rapid prototyping.</a:t>
            </a:r>
          </a:p>
          <a:p>
            <a:pPr eaLnBrk="1" hangingPunct="1">
              <a:lnSpc>
                <a:spcPct val="90000"/>
              </a:lnSpc>
            </a:pPr>
            <a:r>
              <a:rPr lang="en-US" sz="2800"/>
              <a:t>XML-based realization of 5S</a:t>
            </a:r>
          </a:p>
          <a:p>
            <a:pPr lvl="1" eaLnBrk="1" hangingPunct="1">
              <a:lnSpc>
                <a:spcPct val="90000"/>
              </a:lnSpc>
            </a:pPr>
            <a:r>
              <a:rPr lang="en-US" sz="2400"/>
              <a:t>Interoperability</a:t>
            </a:r>
          </a:p>
          <a:p>
            <a:pPr lvl="1" eaLnBrk="1" hangingPunct="1">
              <a:lnSpc>
                <a:spcPct val="90000"/>
              </a:lnSpc>
            </a:pPr>
            <a:r>
              <a:rPr lang="en-US" sz="2400"/>
              <a:t>Use of many sub-languages (e.g., MIME types, XML Schemas, UML notations)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158</a:t>
            </a:fld>
            <a:endParaRPr lang="en-US"/>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mc:AlternateContent xmlns:mc="http://schemas.openxmlformats.org/markup-compatibility/2006">
              <mc:Choice xmlns:v="urn:schemas-microsoft-com:vml" Requires="v">
                <p:oleObj spid="_x0000_s21582" name="Slide" r:id="rId4" imgW="4572000" imgH="3429000" progId="PowerPoint.Slide.8">
                  <p:embed/>
                </p:oleObj>
              </mc:Choice>
              <mc:Fallback>
                <p:oleObj name="Slide" r:id="rId4" imgW="4572000" imgH="3429000" progId="PowerPoint.Slide.8">
                  <p:embed/>
                  <p:pic>
                    <p:nvPicPr>
                      <p:cNvPr id="0" name="Object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8229600" cy="617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159</a:t>
            </a:fld>
            <a:endParaRPr lang="en-US"/>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457200" y="340360"/>
            <a:ext cx="8229600" cy="802640"/>
          </a:xfrm>
        </p:spPr>
        <p:txBody>
          <a:bodyPr/>
          <a:lstStyle/>
          <a:p>
            <a:pPr eaLnBrk="1" hangingPunct="1"/>
            <a:r>
              <a:rPr lang="en-US" sz="3200" dirty="0"/>
              <a:t>DL Curriculum Framework</a:t>
            </a:r>
          </a:p>
        </p:txBody>
      </p:sp>
      <p:sp>
        <p:nvSpPr>
          <p:cNvPr id="1027" name="Slide Number Placeholder 4"/>
          <p:cNvSpPr>
            <a:spLocks noGrp="1"/>
          </p:cNvSpPr>
          <p:nvPr>
            <p:ph type="sldNum" sz="quarter" idx="12"/>
          </p:nvPr>
        </p:nvSpPr>
        <p:spPr>
          <a:noFill/>
        </p:spPr>
        <p:txBody>
          <a:bodyPr/>
          <a:lstStyle/>
          <a:p>
            <a:fld id="{04DFE412-01EE-4823-B11D-F0C702B30260}" type="slidenum">
              <a:rPr lang="en-US" smtClean="0"/>
              <a:pPr/>
              <a:t>16</a:t>
            </a:fld>
            <a:endParaRPr lang="en-US"/>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extLst>
              <p:ext uri="{D42A27DB-BD31-4B8C-83A1-F6EECF244321}">
                <p14:modId xmlns:p14="http://schemas.microsoft.com/office/powerpoint/2010/main" val="2275181632"/>
              </p:ext>
            </p:extLst>
          </p:nvPr>
        </p:nvGraphicFramePr>
        <p:xfrm>
          <a:off x="0" y="1143000"/>
          <a:ext cx="9144000" cy="5210432"/>
        </p:xfrm>
        <a:graphic>
          <a:graphicData uri="http://schemas.openxmlformats.org/presentationml/2006/ole">
            <mc:AlternateContent xmlns:mc="http://schemas.openxmlformats.org/markup-compatibility/2006">
              <mc:Choice xmlns:v="urn:schemas-microsoft-com:vml" Requires="v">
                <p:oleObj spid="_x0000_s1076" name="Visio" r:id="rId4" imgW="7121387" imgH="4061129" progId="">
                  <p:embed/>
                </p:oleObj>
              </mc:Choice>
              <mc:Fallback>
                <p:oleObj name="Visio" r:id="rId4" imgW="7121387" imgH="40611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21043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0" y="0"/>
            <a:ext cx="2324675" cy="584775"/>
          </a:xfrm>
          <a:prstGeom prst="rect">
            <a:avLst/>
          </a:prstGeom>
          <a:noFill/>
        </p:spPr>
        <p:txBody>
          <a:bodyPr wrap="none" rtlCol="0">
            <a:spAutoFit/>
          </a:bodyPr>
          <a:lstStyle/>
          <a:p>
            <a:r>
              <a:rPr lang="en-US" sz="3200" b="0" i="1" dirty="0">
                <a:solidFill>
                  <a:schemeClr val="accent1">
                    <a:lumMod val="50000"/>
                  </a:schemeClr>
                </a:solidFill>
              </a:rPr>
              <a:t>Introduction</a:t>
            </a:r>
          </a:p>
        </p:txBody>
      </p:sp>
    </p:spTree>
    <p:extLst>
      <p:ext uri="{BB962C8B-B14F-4D97-AF65-F5344CB8AC3E}">
        <p14:creationId xmlns:p14="http://schemas.microsoft.com/office/powerpoint/2010/main" val="3644268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160</a:t>
            </a:fld>
            <a:endParaRPr lang="en-US"/>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a:t>Help users model their own instances of a digital library (DL) in the 5S language (5SL).</a:t>
            </a:r>
          </a:p>
          <a:p>
            <a:pPr marL="609600" indent="-609600" eaLnBrk="1" hangingPunct="1">
              <a:lnSpc>
                <a:spcPct val="90000"/>
              </a:lnSpc>
            </a:pPr>
            <a:r>
              <a:rPr lang="en-US" sz="2800"/>
              <a:t>A simple modeling process which enables rapid generation of digital libraries</a:t>
            </a:r>
          </a:p>
          <a:p>
            <a:pPr marL="609600" indent="-609600" eaLnBrk="1" hangingPunct="1">
              <a:lnSpc>
                <a:spcPct val="90000"/>
              </a:lnSpc>
            </a:pPr>
            <a:r>
              <a:rPr lang="en-US" sz="2800"/>
              <a:t>Features</a:t>
            </a:r>
          </a:p>
          <a:p>
            <a:pPr marL="990600" lvl="1" indent="-533400" eaLnBrk="1" hangingPunct="1">
              <a:lnSpc>
                <a:spcPct val="90000"/>
              </a:lnSpc>
            </a:pPr>
            <a:r>
              <a:rPr lang="en-US" sz="2400"/>
              <a:t>5SGraph loads and displays a metamodel in a structured toolbox.</a:t>
            </a:r>
          </a:p>
          <a:p>
            <a:pPr marL="990600" lvl="1" indent="-533400" eaLnBrk="1" hangingPunct="1">
              <a:lnSpc>
                <a:spcPct val="90000"/>
              </a:lnSpc>
            </a:pPr>
            <a:r>
              <a:rPr lang="en-US" sz="2400"/>
              <a:t>The structured editor of 5SGraph provides a top-down visual building environment for the DL designer.</a:t>
            </a:r>
          </a:p>
          <a:p>
            <a:pPr marL="990600" lvl="1" indent="-533400" eaLnBrk="1" hangingPunct="1">
              <a:lnSpc>
                <a:spcPct val="90000"/>
              </a:lnSpc>
            </a:pPr>
            <a:r>
              <a:rPr lang="en-US" sz="2400"/>
              <a:t>5SGraph produces syntactically correct 5SL files according to the visual model built by the designer.</a:t>
            </a:r>
          </a:p>
          <a:p>
            <a:pPr marL="609600" indent="-609600" eaLnBrk="1" hangingPunct="1">
              <a:lnSpc>
                <a:spcPct val="90000"/>
              </a:lnSpc>
            </a:pPr>
            <a:endParaRPr lang="en-US" sz="2800"/>
          </a:p>
          <a:p>
            <a:pPr marL="990600" lvl="1" indent="-533400" eaLnBrk="1" hangingPunct="1">
              <a:lnSpc>
                <a:spcPct val="90000"/>
              </a:lnSpc>
            </a:pPr>
            <a:endParaRPr lang="en-US" sz="2400"/>
          </a:p>
          <a:p>
            <a:pPr marL="609600" indent="-609600" eaLnBrk="1" hangingPunct="1">
              <a:lnSpc>
                <a:spcPct val="90000"/>
              </a:lnSpc>
              <a:buFontTx/>
              <a:buNone/>
            </a:pPr>
            <a:r>
              <a:rPr lang="en-US" sz="280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a:t>5SGraph: A DL Modeling Tool</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xfrm>
            <a:off x="6274904" y="6165789"/>
            <a:ext cx="2411896" cy="555686"/>
          </a:xfrm>
          <a:noFill/>
        </p:spPr>
        <p:txBody>
          <a:bodyPr/>
          <a:lstStyle/>
          <a:p>
            <a:fld id="{D7CDF1BC-3C1C-4DDC-8121-646E4C818B67}" type="slidenum">
              <a:rPr lang="en-US" smtClean="0"/>
              <a:pPr/>
              <a:t>161</a:t>
            </a:fld>
            <a:endParaRPr lang="en-US"/>
          </a:p>
        </p:txBody>
      </p:sp>
      <p:sp>
        <p:nvSpPr>
          <p:cNvPr id="193539" name="Rectangle 2"/>
          <p:cNvSpPr>
            <a:spLocks noGrp="1" noChangeArrowheads="1"/>
          </p:cNvSpPr>
          <p:nvPr>
            <p:ph type="title"/>
          </p:nvPr>
        </p:nvSpPr>
        <p:spPr>
          <a:xfrm>
            <a:off x="457200" y="0"/>
            <a:ext cx="8229600" cy="914400"/>
          </a:xfrm>
        </p:spPr>
        <p:txBody>
          <a:bodyPr/>
          <a:lstStyle/>
          <a:p>
            <a:pPr eaLnBrk="1" hangingPunct="1"/>
            <a:r>
              <a:rPr lang="en-US" dirty="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89823" y="1219200"/>
            <a:ext cx="6972977" cy="5452901"/>
          </a:xfrm>
          <a:noFill/>
        </p:spPr>
      </p:pic>
      <p:sp>
        <p:nvSpPr>
          <p:cNvPr id="193541" name="Text Box 4"/>
          <p:cNvSpPr txBox="1">
            <a:spLocks noChangeArrowheads="1"/>
          </p:cNvSpPr>
          <p:nvPr/>
        </p:nvSpPr>
        <p:spPr bwMode="auto">
          <a:xfrm>
            <a:off x="7315200" y="2286000"/>
            <a:ext cx="16764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Workspace</a:t>
            </a:r>
          </a:p>
          <a:p>
            <a:pPr>
              <a:spcBef>
                <a:spcPct val="50000"/>
              </a:spcBef>
            </a:pPr>
            <a:r>
              <a:rPr lang="en-US" sz="2400" b="0" dirty="0">
                <a:latin typeface="Times New Roman" pitchFamily="18" charset="0"/>
              </a:rPr>
              <a:t>(instance</a:t>
            </a:r>
          </a:p>
          <a:p>
            <a:pPr>
              <a:spcBef>
                <a:spcPct val="50000"/>
              </a:spcBef>
            </a:pPr>
            <a:r>
              <a:rPr lang="en-US" sz="2400" b="0" dirty="0">
                <a:latin typeface="Times New Roman" pitchFamily="18" charset="0"/>
              </a:rPr>
              <a:t>model)</a:t>
            </a:r>
          </a:p>
        </p:txBody>
      </p:sp>
      <p:sp>
        <p:nvSpPr>
          <p:cNvPr id="193542" name="Text Box 5"/>
          <p:cNvSpPr txBox="1">
            <a:spLocks noChangeArrowheads="1"/>
          </p:cNvSpPr>
          <p:nvPr/>
        </p:nvSpPr>
        <p:spPr bwMode="auto">
          <a:xfrm>
            <a:off x="7315200" y="4191000"/>
            <a:ext cx="1828800" cy="1569660"/>
          </a:xfrm>
          <a:prstGeom prst="rect">
            <a:avLst/>
          </a:prstGeom>
          <a:noFill/>
          <a:ln w="9525">
            <a:noFill/>
            <a:miter lim="800000"/>
            <a:headEnd/>
            <a:tailEnd/>
          </a:ln>
        </p:spPr>
        <p:txBody>
          <a:bodyPr wrap="square">
            <a:spAutoFit/>
          </a:bodyPr>
          <a:lstStyle/>
          <a:p>
            <a:pPr>
              <a:spcBef>
                <a:spcPct val="50000"/>
              </a:spcBef>
            </a:pPr>
            <a:r>
              <a:rPr lang="en-US" sz="2400" b="0" dirty="0">
                <a:latin typeface="Times New Roman" pitchFamily="18" charset="0"/>
              </a:rPr>
              <a:t>Structured </a:t>
            </a:r>
          </a:p>
          <a:p>
            <a:pPr>
              <a:spcBef>
                <a:spcPct val="50000"/>
              </a:spcBef>
            </a:pPr>
            <a:r>
              <a:rPr lang="en-US" sz="2400" b="0" dirty="0">
                <a:latin typeface="Times New Roman" pitchFamily="18" charset="0"/>
              </a:rPr>
              <a:t>toolbox</a:t>
            </a:r>
          </a:p>
          <a:p>
            <a:pPr>
              <a:spcBef>
                <a:spcPct val="50000"/>
              </a:spcBef>
            </a:pPr>
            <a:r>
              <a:rPr lang="en-US" sz="2400" b="0" dirty="0">
                <a:latin typeface="Times New Roman" pitchFamily="18" charset="0"/>
              </a:rPr>
              <a:t>(</a:t>
            </a:r>
            <a:r>
              <a:rPr lang="en-US" sz="2400" b="0" dirty="0" err="1">
                <a:latin typeface="Times New Roman" pitchFamily="18" charset="0"/>
              </a:rPr>
              <a:t>metamodel</a:t>
            </a:r>
            <a:r>
              <a:rPr lang="en-US" sz="2400" b="0" dirty="0">
                <a:latin typeface="Times New Roman" pitchFamily="18" charset="0"/>
              </a:rPr>
              <a:t>)</a:t>
            </a:r>
          </a:p>
        </p:txBody>
      </p:sp>
      <p:sp>
        <p:nvSpPr>
          <p:cNvPr id="193543" name="Line 6"/>
          <p:cNvSpPr>
            <a:spLocks noChangeShapeType="1"/>
          </p:cNvSpPr>
          <p:nvPr/>
        </p:nvSpPr>
        <p:spPr bwMode="auto">
          <a:xfrm flipH="1">
            <a:off x="5867400" y="5029200"/>
            <a:ext cx="1464365" cy="17782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6096000" y="3124200"/>
            <a:ext cx="1205948" cy="8891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162</a:t>
            </a:fld>
            <a:endParaRPr lang="en-US"/>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163</a:t>
            </a:fld>
            <a:endParaRPr lang="en-US"/>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164</a:t>
            </a:fld>
            <a:endParaRPr lang="en-US"/>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165</a:t>
            </a:fld>
            <a:endParaRPr lang="en-US"/>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166</a:t>
            </a:fld>
            <a:endParaRPr lang="en-US"/>
          </a:p>
        </p:txBody>
      </p:sp>
      <p:sp>
        <p:nvSpPr>
          <p:cNvPr id="198659" name="Rectangle 2"/>
          <p:cNvSpPr>
            <a:spLocks noGrp="1" noChangeArrowheads="1"/>
          </p:cNvSpPr>
          <p:nvPr>
            <p:ph type="title"/>
          </p:nvPr>
        </p:nvSpPr>
        <p:spPr/>
        <p:txBody>
          <a:bodyPr/>
          <a:lstStyle/>
          <a:p>
            <a:pPr eaLnBrk="1" hangingPunct="1"/>
            <a:r>
              <a:rPr lang="en-US"/>
              <a:t>5SGen</a:t>
            </a:r>
          </a:p>
        </p:txBody>
      </p:sp>
      <p:sp>
        <p:nvSpPr>
          <p:cNvPr id="198660" name="Rectangle 3"/>
          <p:cNvSpPr>
            <a:spLocks noGrp="1" noChangeArrowheads="1"/>
          </p:cNvSpPr>
          <p:nvPr>
            <p:ph type="body" idx="1"/>
          </p:nvPr>
        </p:nvSpPr>
        <p:spPr/>
        <p:txBody>
          <a:bodyPr/>
          <a:lstStyle/>
          <a:p>
            <a:pPr eaLnBrk="1" hangingPunct="1"/>
            <a:r>
              <a:rPr lang="en-US" sz="2800" dirty="0"/>
              <a:t>Version 1 -- MARIAN as the target system</a:t>
            </a:r>
          </a:p>
          <a:p>
            <a:pPr lvl="1" eaLnBrk="1" hangingPunct="1"/>
            <a:r>
              <a:rPr lang="en-US" sz="2400" dirty="0"/>
              <a:t>Focused on rich structures: semantic networks</a:t>
            </a:r>
          </a:p>
          <a:p>
            <a:pPr lvl="1" eaLnBrk="1" hangingPunct="1"/>
            <a:r>
              <a:rPr lang="en-US" sz="2400" dirty="0"/>
              <a:t>Behavior attached to nodes/links</a:t>
            </a:r>
          </a:p>
          <a:p>
            <a:pPr eaLnBrk="1" hangingPunct="1"/>
            <a:r>
              <a:rPr lang="en-US" sz="2800" dirty="0"/>
              <a:t>Version 2 -- Shifted for later work to componentized (ODL) approach </a:t>
            </a:r>
          </a:p>
          <a:p>
            <a:pPr lvl="1" eaLnBrk="1" hangingPunct="1"/>
            <a:r>
              <a:rPr lang="en-US" sz="2400" dirty="0"/>
              <a:t>Focused on scenarios/societies</a:t>
            </a:r>
          </a:p>
          <a:p>
            <a:pPr lvl="1" eaLnBrk="1" hangingPunct="1"/>
            <a:r>
              <a:rPr lang="en-US" sz="2400" dirty="0"/>
              <a:t>Structures/Spaces encapsulated within components (e.g., relational tables, indexes)</a:t>
            </a:r>
          </a:p>
          <a:p>
            <a:pPr lvl="1" eaLnBrk="1" hangingPunct="1"/>
            <a:r>
              <a:rPr lang="en-US" sz="2400" dirty="0"/>
              <a:t>Only textual streams supported</a:t>
            </a:r>
          </a:p>
          <a:p>
            <a:pPr eaLnBrk="1" hangingPunct="1"/>
            <a:r>
              <a:rPr lang="en-US" dirty="0"/>
              <a:t>Version 3 – Practical DL (w. </a:t>
            </a:r>
            <a:r>
              <a:rPr lang="en-US" dirty="0" err="1"/>
              <a:t>DSpace</a:t>
            </a:r>
            <a:r>
              <a:rPr lang="en-US" dirty="0"/>
              <a:t>) – Doug Gorton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167</a:t>
            </a:fld>
            <a:endParaRPr lang="en-US"/>
          </a:p>
        </p:txBody>
      </p:sp>
      <p:sp>
        <p:nvSpPr>
          <p:cNvPr id="199683" name="Rectangle 2"/>
          <p:cNvSpPr>
            <a:spLocks noGrp="1" noChangeArrowheads="1"/>
          </p:cNvSpPr>
          <p:nvPr>
            <p:ph type="title"/>
          </p:nvPr>
        </p:nvSpPr>
        <p:spPr>
          <a:xfrm>
            <a:off x="0" y="0"/>
            <a:ext cx="9144000" cy="762000"/>
          </a:xfrm>
        </p:spPr>
        <p:txBody>
          <a:bodyPr/>
          <a:lstStyle/>
          <a:p>
            <a:pPr eaLnBrk="1" hangingPunct="1"/>
            <a:r>
              <a:rPr lang="en-US" sz="3600" dirty="0"/>
              <a:t>5SLGen V.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914400" y="914400"/>
            <a:ext cx="7239000" cy="5895398"/>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168</a:t>
            </a:fld>
            <a:endParaRPr lang="en-US"/>
          </a:p>
        </p:txBody>
      </p:sp>
      <p:sp>
        <p:nvSpPr>
          <p:cNvPr id="201731" name="Rectangle 2"/>
          <p:cNvSpPr>
            <a:spLocks noGrp="1" noChangeArrowheads="1"/>
          </p:cNvSpPr>
          <p:nvPr>
            <p:ph type="title"/>
          </p:nvPr>
        </p:nvSpPr>
        <p:spPr/>
        <p:txBody>
          <a:bodyPr/>
          <a:lstStyle/>
          <a:p>
            <a:pPr eaLnBrk="1" hangingPunct="1"/>
            <a:r>
              <a:rPr lang="en-US" sz="6000" b="1" dirty="0"/>
              <a:t>Case Studies</a:t>
            </a:r>
          </a:p>
        </p:txBody>
      </p:sp>
      <p:sp>
        <p:nvSpPr>
          <p:cNvPr id="201732" name="Rectangle 3"/>
          <p:cNvSpPr>
            <a:spLocks noGrp="1" noChangeArrowheads="1"/>
          </p:cNvSpPr>
          <p:nvPr>
            <p:ph type="body" idx="1"/>
          </p:nvPr>
        </p:nvSpPr>
        <p:spPr/>
        <p:txBody>
          <a:bodyPr/>
          <a:lstStyle/>
          <a:p>
            <a:pPr eaLnBrk="1" hangingPunct="1"/>
            <a:r>
              <a:rPr lang="en-US" sz="3600" dirty="0"/>
              <a:t>Education (DL Book 4 Ch. 2):</a:t>
            </a:r>
          </a:p>
          <a:p>
            <a:pPr lvl="1" eaLnBrk="1" hangingPunct="1"/>
            <a:r>
              <a:rPr lang="en-US" sz="3200" dirty="0"/>
              <a:t>CSTC, CITIDEL</a:t>
            </a:r>
          </a:p>
          <a:p>
            <a:pPr lvl="1" eaLnBrk="1" hangingPunct="1"/>
            <a:r>
              <a:rPr lang="en-US" sz="3200" dirty="0"/>
              <a:t>Ensemble</a:t>
            </a:r>
          </a:p>
          <a:p>
            <a:pPr lvl="1" eaLnBrk="1" hangingPunct="1"/>
            <a:r>
              <a:rPr lang="en-US" sz="3200" dirty="0"/>
              <a:t>NSDL</a:t>
            </a:r>
          </a:p>
          <a:p>
            <a:pPr lvl="1" eaLnBrk="1" hangingPunct="1"/>
            <a:r>
              <a:rPr lang="en-US" sz="3200" dirty="0"/>
              <a:t>NDLTD (ETDs)</a:t>
            </a:r>
          </a:p>
          <a:p>
            <a:pPr eaLnBrk="1" hangingPunct="1"/>
            <a:endParaRPr lang="en-US" sz="3600" dirty="0"/>
          </a:p>
          <a:p>
            <a:pPr eaLnBrk="1" hangingPunct="1"/>
            <a:r>
              <a:rPr lang="en-US" sz="3600" dirty="0" err="1"/>
              <a:t>CTRnet</a:t>
            </a:r>
            <a:endParaRPr lang="en-US" sz="360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dirty="0"/>
              <a:t>Instead of building large, expensive multimedia packages, that become obsolete and are difficult to re-use, concentrate on </a:t>
            </a:r>
            <a:r>
              <a:rPr lang="en-US" sz="2800" b="1" dirty="0"/>
              <a:t>small knowledge units</a:t>
            </a:r>
            <a:r>
              <a:rPr lang="en-US" sz="2800" dirty="0"/>
              <a:t>.</a:t>
            </a:r>
          </a:p>
          <a:p>
            <a:pPr eaLnBrk="1" hangingPunct="1">
              <a:lnSpc>
                <a:spcPct val="90000"/>
              </a:lnSpc>
              <a:spcBef>
                <a:spcPct val="45000"/>
              </a:spcBef>
            </a:pPr>
            <a:r>
              <a:rPr lang="en-US" sz="2800" dirty="0"/>
              <a:t>Learners benefit from having well-crafted modules that have been </a:t>
            </a:r>
            <a:r>
              <a:rPr lang="en-US" sz="2800" b="1" dirty="0"/>
              <a:t>reviewed and tested</a:t>
            </a:r>
            <a:r>
              <a:rPr lang="en-US" sz="2800" dirty="0"/>
              <a:t>.</a:t>
            </a:r>
          </a:p>
          <a:p>
            <a:pPr eaLnBrk="1" hangingPunct="1">
              <a:lnSpc>
                <a:spcPct val="90000"/>
              </a:lnSpc>
              <a:spcBef>
                <a:spcPct val="45000"/>
              </a:spcBef>
            </a:pPr>
            <a:r>
              <a:rPr lang="en-US" sz="2800" dirty="0"/>
              <a:t>Use digital libraries to build a </a:t>
            </a:r>
            <a:r>
              <a:rPr lang="en-US" sz="2800" b="1" dirty="0"/>
              <a:t>powerful base</a:t>
            </a:r>
            <a:r>
              <a:rPr lang="en-US" sz="2800" dirty="0"/>
              <a:t> of support for learners, upon which a variety of courses, self-study tutorials &amp; reference resources can be built.</a:t>
            </a:r>
          </a:p>
          <a:p>
            <a:pPr eaLnBrk="1" hangingPunct="1">
              <a:lnSpc>
                <a:spcPct val="90000"/>
              </a:lnSpc>
              <a:spcBef>
                <a:spcPct val="45000"/>
              </a:spcBef>
            </a:pPr>
            <a:r>
              <a:rPr lang="en-US" sz="2800" dirty="0"/>
              <a:t>ACM support led to Journal of Educational Resources in Computing (</a:t>
            </a:r>
            <a:r>
              <a:rPr lang="en-US" sz="2800" b="1" dirty="0">
                <a:solidFill>
                  <a:schemeClr val="tx2"/>
                </a:solidFill>
              </a:rPr>
              <a:t>JERIC</a:t>
            </a:r>
            <a:r>
              <a:rPr lang="en-US" sz="2800" dirty="0"/>
              <a:t>), accessible from </a:t>
            </a:r>
            <a:r>
              <a:rPr lang="en-US" sz="3600" dirty="0"/>
              <a:t>www.cstc.org</a:t>
            </a:r>
            <a:r>
              <a:rPr lang="en-US" sz="3600" b="1" dirty="0"/>
              <a:t> </a:t>
            </a:r>
            <a:r>
              <a:rPr lang="en-US" sz="2400" dirty="0"/>
              <a:t>- old site, not working</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err="1"/>
              <a:t>Wikiversity</a:t>
            </a:r>
            <a:r>
              <a:rPr lang="en-US" dirty="0"/>
              <a:t> Modules</a:t>
            </a:r>
          </a:p>
        </p:txBody>
      </p:sp>
      <p:sp>
        <p:nvSpPr>
          <p:cNvPr id="3" name="Content Placeholder 2"/>
          <p:cNvSpPr>
            <a:spLocks noGrp="1"/>
          </p:cNvSpPr>
          <p:nvPr>
            <p:ph idx="1"/>
          </p:nvPr>
        </p:nvSpPr>
        <p:spPr/>
        <p:txBody>
          <a:bodyPr/>
          <a:lstStyle/>
          <a:p>
            <a:r>
              <a:rPr lang="en-US" dirty="0"/>
              <a:t>Table 1: Core DL Curriculum (2 slides)</a:t>
            </a:r>
          </a:p>
          <a:p>
            <a:r>
              <a:rPr lang="en-US" dirty="0"/>
              <a:t>Table 2: Information Retrieval Packages</a:t>
            </a:r>
          </a:p>
          <a:p>
            <a:r>
              <a:rPr lang="en-US" dirty="0"/>
              <a:t>Table 3: </a:t>
            </a:r>
            <a:r>
              <a:rPr lang="en-US" dirty="0" err="1"/>
              <a:t>LucidWorks</a:t>
            </a:r>
            <a:r>
              <a:rPr lang="en-US" dirty="0"/>
              <a:t> Big Data Software</a:t>
            </a:r>
          </a:p>
          <a:p>
            <a:r>
              <a:rPr lang="en-US" dirty="0"/>
              <a:t>Table 4: Multimedia Software</a:t>
            </a:r>
          </a:p>
          <a:p>
            <a:endParaRPr lang="en-US" dirty="0"/>
          </a:p>
          <a:p>
            <a:r>
              <a:rPr lang="en-US" sz="2800" dirty="0"/>
              <a:t>Note: Maybe later in 2015 there will be 8-10 modules added related to Computational Linguistics, probably in Table 5.</a:t>
            </a:r>
          </a:p>
          <a:p>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17</a:t>
            </a:fld>
            <a:endParaRPr lang="en-US"/>
          </a:p>
        </p:txBody>
      </p:sp>
    </p:spTree>
    <p:extLst>
      <p:ext uri="{BB962C8B-B14F-4D97-AF65-F5344CB8AC3E}">
        <p14:creationId xmlns:p14="http://schemas.microsoft.com/office/powerpoint/2010/main" val="503588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170</a:t>
            </a:fld>
            <a:endParaRPr lang="en-US"/>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dirty="0"/>
              <a:t>Domain</a:t>
            </a:r>
            <a:r>
              <a:rPr lang="en-US" dirty="0"/>
              <a:t>: computing / information technology</a:t>
            </a:r>
          </a:p>
          <a:p>
            <a:pPr eaLnBrk="1" hangingPunct="1">
              <a:lnSpc>
                <a:spcPct val="90000"/>
              </a:lnSpc>
              <a:spcBef>
                <a:spcPct val="70000"/>
              </a:spcBef>
            </a:pPr>
            <a:r>
              <a:rPr lang="en-US" b="1" dirty="0"/>
              <a:t>Genre</a:t>
            </a:r>
            <a:r>
              <a:rPr lang="en-US" dirty="0"/>
              <a:t>: one-stop-shopping for teachers &amp; learners: courseware (CSTC, JERIC), leading DLs (ACM, IEEE-CS, DB&amp;LP, </a:t>
            </a:r>
            <a:r>
              <a:rPr lang="en-US" dirty="0" err="1"/>
              <a:t>CiteSeer</a:t>
            </a:r>
            <a:r>
              <a:rPr lang="en-US" dirty="0"/>
              <a:t>), </a:t>
            </a:r>
            <a:r>
              <a:rPr lang="en-US" dirty="0" err="1"/>
              <a:t>PlanetMath.org</a:t>
            </a:r>
            <a:r>
              <a:rPr lang="en-US" dirty="0"/>
              <a:t>, NCSTRL (technical reports), …</a:t>
            </a:r>
          </a:p>
          <a:p>
            <a:pPr eaLnBrk="1" hangingPunct="1">
              <a:lnSpc>
                <a:spcPct val="90000"/>
              </a:lnSpc>
              <a:spcBef>
                <a:spcPct val="70000"/>
              </a:spcBef>
            </a:pPr>
            <a:r>
              <a:rPr lang="en-US" b="1" dirty="0"/>
              <a:t>Submission &amp; Collection</a:t>
            </a:r>
            <a:r>
              <a:rPr lang="en-US" dirty="0"/>
              <a:t>: sub/partner collections </a:t>
            </a:r>
            <a:r>
              <a:rPr lang="en-US" dirty="0">
                <a:sym typeface="Wingdings" pitchFamily="2" charset="2"/>
              </a:rPr>
              <a:t></a:t>
            </a:r>
            <a:r>
              <a:rPr lang="en-US" dirty="0"/>
              <a:t> </a:t>
            </a:r>
            <a:r>
              <a:rPr lang="en-US" dirty="0" err="1"/>
              <a:t>www.citidel.org</a:t>
            </a:r>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171</a:t>
            </a:fld>
            <a:endParaRPr lang="en-US"/>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a:t>A collection project in the</a:t>
            </a:r>
          </a:p>
          <a:p>
            <a:pPr eaLnBrk="1" hangingPunct="1">
              <a:lnSpc>
                <a:spcPct val="90000"/>
              </a:lnSpc>
              <a:spcBef>
                <a:spcPct val="45000"/>
              </a:spcBef>
            </a:pPr>
            <a:r>
              <a:rPr lang="en-US" sz="3600"/>
              <a:t>National STEM (science, technolgy, engineering, and mathematics) education Digital Library – </a:t>
            </a:r>
            <a:r>
              <a:rPr lang="en-US" sz="3600" b="1">
                <a:solidFill>
                  <a:schemeClr val="tx2"/>
                </a:solidFill>
              </a:rPr>
              <a:t>NSDL</a:t>
            </a:r>
          </a:p>
          <a:p>
            <a:pPr eaLnBrk="1" hangingPunct="1">
              <a:lnSpc>
                <a:spcPct val="90000"/>
              </a:lnSpc>
              <a:spcBef>
                <a:spcPct val="45000"/>
              </a:spcBef>
            </a:pPr>
            <a:r>
              <a:rPr lang="en-US" sz="3600" b="1">
                <a:solidFill>
                  <a:schemeClr val="tx2"/>
                </a:solidFill>
              </a:rPr>
              <a:t>National Science Digital Library</a:t>
            </a:r>
          </a:p>
          <a:p>
            <a:pPr eaLnBrk="1" hangingPunct="1">
              <a:lnSpc>
                <a:spcPct val="90000"/>
              </a:lnSpc>
              <a:spcBef>
                <a:spcPct val="45000"/>
              </a:spcBef>
            </a:pPr>
            <a:r>
              <a:rPr lang="en-US" sz="3600" b="1">
                <a:solidFill>
                  <a:schemeClr val="tx2"/>
                </a:solidFill>
              </a:rPr>
              <a:t>www.nsdl.org</a:t>
            </a:r>
          </a:p>
          <a:p>
            <a:pPr eaLnBrk="1" hangingPunct="1">
              <a:lnSpc>
                <a:spcPct val="90000"/>
              </a:lnSpc>
              <a:spcBef>
                <a:spcPct val="45000"/>
              </a:spcBef>
            </a:pPr>
            <a:r>
              <a:rPr lang="en-US" sz="3600" b="1">
                <a:solidFill>
                  <a:schemeClr val="tx2"/>
                </a:solidFill>
              </a:rPr>
              <a:t>(Next slides courtesy Lee Zia, NSF)</a:t>
            </a:r>
            <a:endParaRPr lang="en-US" sz="3600"/>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173</a:t>
            </a:fld>
            <a:endParaRPr lang="en-US"/>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a:t>Connects:</a:t>
            </a:r>
            <a:endParaRPr lang="en-US" sz="400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dirty="0"/>
              <a:t>Users:</a:t>
            </a:r>
            <a:r>
              <a:rPr lang="en-US" i="1" dirty="0"/>
              <a:t> </a:t>
            </a:r>
            <a:r>
              <a:rPr lang="en-US" dirty="0"/>
              <a:t>students, educators, life-long learners</a:t>
            </a:r>
            <a:br>
              <a:rPr lang="en-US" dirty="0"/>
            </a:br>
            <a:endParaRPr lang="en-US" dirty="0"/>
          </a:p>
          <a:p>
            <a:pPr algn="l" eaLnBrk="1" hangingPunct="1">
              <a:lnSpc>
                <a:spcPct val="90000"/>
              </a:lnSpc>
              <a:buClr>
                <a:schemeClr val="tx1"/>
              </a:buClr>
            </a:pPr>
            <a:r>
              <a:rPr lang="en-US" b="1" i="1" dirty="0"/>
              <a:t>Content:</a:t>
            </a:r>
            <a:r>
              <a:rPr lang="en-US" dirty="0"/>
              <a:t> structured learning materials; large real-time or archived datasets; audio, images (DL Book 4 Ch. 1), animations; primary sources; digital learning objects (e.g., applets); interactive (virtual, remote) laboratories; ...</a:t>
            </a:r>
            <a:endParaRPr lang="en-US" dirty="0">
              <a:solidFill>
                <a:srgbClr val="008000"/>
              </a:solidFill>
            </a:endParaRPr>
          </a:p>
          <a:p>
            <a:pPr algn="l" eaLnBrk="1" hangingPunct="1">
              <a:lnSpc>
                <a:spcPct val="90000"/>
              </a:lnSpc>
              <a:buClr>
                <a:schemeClr val="tx1"/>
              </a:buClr>
            </a:pPr>
            <a:endParaRPr lang="en-US" dirty="0">
              <a:solidFill>
                <a:srgbClr val="008000"/>
              </a:solidFill>
            </a:endParaRPr>
          </a:p>
          <a:p>
            <a:pPr algn="l" eaLnBrk="1" hangingPunct="1">
              <a:lnSpc>
                <a:spcPct val="90000"/>
              </a:lnSpc>
              <a:buClr>
                <a:schemeClr val="tx1"/>
              </a:buClr>
            </a:pPr>
            <a:r>
              <a:rPr lang="en-US" b="1" i="1" dirty="0"/>
              <a:t>Tools:</a:t>
            </a:r>
            <a:r>
              <a:rPr lang="en-US" dirty="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174</a:t>
            </a:fld>
            <a:endParaRPr lang="en-US"/>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a:t>Collections</a:t>
            </a:r>
            <a:endParaRPr lang="en-US" sz="400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dirty="0"/>
              <a:t>Discovery of content</a:t>
            </a:r>
          </a:p>
          <a:p>
            <a:pPr eaLnBrk="1" hangingPunct="1"/>
            <a:r>
              <a:rPr lang="en-US" sz="2800" dirty="0"/>
              <a:t>Classification (DL Book 3 Ch. 4) and cataloguing</a:t>
            </a:r>
          </a:p>
          <a:p>
            <a:pPr eaLnBrk="1" hangingPunct="1"/>
            <a:r>
              <a:rPr lang="en-US" sz="2800" dirty="0"/>
              <a:t>Acquisition and/or linking; referencing</a:t>
            </a:r>
          </a:p>
          <a:p>
            <a:pPr eaLnBrk="1" hangingPunct="1"/>
            <a:r>
              <a:rPr lang="en-US" sz="2800" dirty="0"/>
              <a:t>Disciplinary-based themes define a natural body of content, but other possibilities are also encouraged </a:t>
            </a:r>
          </a:p>
          <a:p>
            <a:pPr eaLnBrk="1" hangingPunct="1"/>
            <a:r>
              <a:rPr lang="en-US" sz="2800" dirty="0"/>
              <a:t>Access to massive real-time or archived datasets</a:t>
            </a:r>
          </a:p>
          <a:p>
            <a:pPr eaLnBrk="1" hangingPunct="1"/>
            <a:r>
              <a:rPr lang="en-US" sz="2800" dirty="0"/>
              <a:t>Software tool suites for analysis, modeling, simulation (DL Book 4 Ch. 4), or visualization</a:t>
            </a:r>
          </a:p>
          <a:p>
            <a:pPr eaLnBrk="1" hangingPunct="1"/>
            <a:r>
              <a:rPr lang="en-US" sz="2800" dirty="0"/>
              <a:t>Reviewed commentary on learning materials and pedagogy</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175</a:t>
            </a:fld>
            <a:endParaRPr lang="en-US"/>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a:t>Services</a:t>
            </a:r>
            <a:endParaRPr lang="en-US" sz="400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z="2800" dirty="0"/>
              <a:t>Help services, frequently asked questions, etc.</a:t>
            </a:r>
          </a:p>
          <a:p>
            <a:pPr eaLnBrk="1" hangingPunct="1">
              <a:lnSpc>
                <a:spcPct val="110000"/>
              </a:lnSpc>
            </a:pPr>
            <a:r>
              <a:rPr lang="en-US" sz="2800" dirty="0"/>
              <a:t>Synchronous/asynchronous collaborative learning environments using shared resources</a:t>
            </a:r>
          </a:p>
          <a:p>
            <a:pPr eaLnBrk="1" hangingPunct="1">
              <a:lnSpc>
                <a:spcPct val="110000"/>
              </a:lnSpc>
            </a:pPr>
            <a:r>
              <a:rPr lang="en-US" sz="2800" dirty="0"/>
              <a:t>Mechanisms for building personal annotated digital information spaces (see DL Book 3 Ch. 2)</a:t>
            </a:r>
          </a:p>
          <a:p>
            <a:pPr eaLnBrk="1" hangingPunct="1">
              <a:lnSpc>
                <a:spcPct val="110000"/>
              </a:lnSpc>
            </a:pPr>
            <a:r>
              <a:rPr lang="en-US" sz="2800" dirty="0"/>
              <a:t>Reliability testing for applets or other digital learning objects</a:t>
            </a:r>
          </a:p>
          <a:p>
            <a:pPr eaLnBrk="1" hangingPunct="1">
              <a:lnSpc>
                <a:spcPct val="110000"/>
              </a:lnSpc>
            </a:pPr>
            <a:r>
              <a:rPr lang="en-US" sz="2800" dirty="0"/>
              <a:t>Audio, image, video search capability (see DL Book 4 Ch. 1)</a:t>
            </a:r>
          </a:p>
          <a:p>
            <a:pPr eaLnBrk="1" hangingPunct="1">
              <a:lnSpc>
                <a:spcPct val="110000"/>
              </a:lnSpc>
            </a:pPr>
            <a:r>
              <a:rPr lang="en-US" sz="2800" dirty="0"/>
              <a:t>Metadata system translation</a:t>
            </a:r>
          </a:p>
          <a:p>
            <a:pPr eaLnBrk="1" hangingPunct="1">
              <a:lnSpc>
                <a:spcPct val="110000"/>
              </a:lnSpc>
            </a:pPr>
            <a:r>
              <a:rPr lang="en-US" sz="2800" dirty="0"/>
              <a:t>Community feedback mechanisms</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176</a:t>
            </a:fld>
            <a:endParaRPr lang="en-US"/>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a:t>NSDL Information Architecture</a:t>
            </a:r>
            <a:br>
              <a:rPr lang="en-US" altLang="en-US" sz="3200" b="1"/>
            </a:br>
            <a:r>
              <a:rPr lang="en-US" altLang="en-US" sz="2000" b="1" i="1">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dirty="0">
                  <a:solidFill>
                    <a:schemeClr val="bg1"/>
                  </a:solidFill>
                  <a:latin typeface="Times New Roman" pitchFamily="18" charset="0"/>
                </a:rPr>
                <a:t>CI Services</a:t>
              </a:r>
            </a:p>
            <a:p>
              <a:pPr algn="ctr"/>
              <a:endParaRPr lang="en-US" altLang="en-US" b="0" dirty="0">
                <a:solidFill>
                  <a:schemeClr val="bg1"/>
                </a:solidFill>
                <a:latin typeface="Times New Roman" pitchFamily="18" charset="0"/>
              </a:endParaRPr>
            </a:p>
            <a:p>
              <a:pPr algn="ctr"/>
              <a:r>
                <a:rPr lang="en-US" altLang="en-US" b="0" dirty="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177</a:t>
            </a:fld>
            <a:endParaRPr lang="en-US"/>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dirty="0"/>
              <a:t>Analytical Survey, ed. Leonid </a:t>
            </a:r>
            <a:r>
              <a:rPr lang="en-US" dirty="0" err="1"/>
              <a:t>Kalinichenko</a:t>
            </a:r>
            <a:endParaRPr lang="en-US" dirty="0"/>
          </a:p>
          <a:p>
            <a:pPr marL="357188" indent="-357188" defTabSz="952500" eaLnBrk="1" hangingPunct="1"/>
            <a:r>
              <a:rPr lang="en-US" dirty="0"/>
              <a:t>© 2003, www.iite-unesco.org - old site</a:t>
            </a:r>
          </a:p>
          <a:p>
            <a:pPr marL="357188" indent="-357188" defTabSz="952500" eaLnBrk="1" hangingPunct="1"/>
            <a:r>
              <a:rPr lang="en-US" dirty="0"/>
              <a:t>Transforming the Way to Learn</a:t>
            </a:r>
          </a:p>
          <a:p>
            <a:pPr marL="357188" indent="-357188" defTabSz="952500" eaLnBrk="1" hangingPunct="1"/>
            <a:r>
              <a:rPr lang="en-US" dirty="0"/>
              <a:t>DLs of Educational Resources &amp; Services</a:t>
            </a:r>
          </a:p>
          <a:p>
            <a:pPr marL="357188" indent="-357188" defTabSz="952500" eaLnBrk="1" hangingPunct="1"/>
            <a:r>
              <a:rPr lang="en-US" dirty="0"/>
              <a:t>Integrated/Virtual Learning Environment</a:t>
            </a:r>
          </a:p>
          <a:p>
            <a:pPr marL="357188" indent="-357188" defTabSz="952500" eaLnBrk="1" hangingPunct="1"/>
            <a:r>
              <a:rPr lang="en-US" dirty="0"/>
              <a:t>Educational Metadata</a:t>
            </a:r>
          </a:p>
          <a:p>
            <a:pPr marL="357188" indent="-357188" defTabSz="952500" eaLnBrk="1" hangingPunct="1"/>
            <a:r>
              <a:rPr lang="en-US" dirty="0"/>
              <a:t>Current DLEs: US (NSDL, DLESE, CITIDEL, NDLTD), Europe (</a:t>
            </a:r>
            <a:r>
              <a:rPr lang="en-US" dirty="0" err="1"/>
              <a:t>Scholnet</a:t>
            </a:r>
            <a:r>
              <a:rPr lang="en-US" dirty="0"/>
              <a:t>, Cyclades), UK (Distributed National Electronic Resource)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178</a:t>
            </a:fld>
            <a:endParaRPr lang="en-US"/>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a:t>Driven by educational and science needs</a:t>
            </a:r>
          </a:p>
          <a:p>
            <a:pPr marL="357188" indent="-357188" defTabSz="952500" eaLnBrk="1" hangingPunct="1"/>
            <a:r>
              <a:rPr lang="en-US"/>
              <a:t>Facilitating educational innovation</a:t>
            </a:r>
          </a:p>
          <a:p>
            <a:pPr marL="357188" indent="-357188" defTabSz="952500" eaLnBrk="1" hangingPunct="1"/>
            <a:r>
              <a:rPr lang="en-US"/>
              <a:t>Stable, reliable, permanent</a:t>
            </a:r>
          </a:p>
          <a:p>
            <a:pPr marL="357188" indent="-357188" defTabSz="952500" eaLnBrk="1" hangingPunct="1"/>
            <a:r>
              <a:rPr lang="en-US"/>
              <a:t>Accessible to all</a:t>
            </a:r>
          </a:p>
          <a:p>
            <a:pPr marL="357188" indent="-357188" defTabSz="952500" eaLnBrk="1" hangingPunct="1"/>
            <a:r>
              <a:rPr lang="en-US"/>
              <a:t>Leverage prior research: DL, courseware, …</a:t>
            </a:r>
          </a:p>
          <a:p>
            <a:pPr marL="357188" indent="-357188" defTabSz="952500" eaLnBrk="1" hangingPunct="1"/>
            <a:r>
              <a:rPr lang="en-US"/>
              <a:t>Adaptable to new technologies</a:t>
            </a:r>
          </a:p>
          <a:p>
            <a:pPr marL="357188" indent="-357188" defTabSz="952500" eaLnBrk="1" hangingPunct="1"/>
            <a:r>
              <a:rPr lang="en-US"/>
              <a:t>Supporting decentralized services</a:t>
            </a:r>
          </a:p>
          <a:p>
            <a:pPr marL="357188" indent="-357188" defTabSz="952500" eaLnBrk="1" hangingPunct="1"/>
            <a:r>
              <a:rPr lang="en-US"/>
              <a:t>Resource integration thru tools/organization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Ensemble Portal</a:t>
            </a:r>
            <a:br>
              <a:rPr lang="en-US" dirty="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a:t>Edward A. Fox, </a:t>
            </a:r>
            <a:r>
              <a:rPr lang="en-US" sz="1800" dirty="0" err="1"/>
              <a:t>Yinlin</a:t>
            </a:r>
            <a:r>
              <a:rPr lang="en-US" sz="1800" dirty="0"/>
              <a:t> Chen, Monika Akbar</a:t>
            </a:r>
          </a:p>
          <a:p>
            <a:r>
              <a:rPr lang="en-US" sz="1800" dirty="0"/>
              <a:t>Virginia Tech</a:t>
            </a:r>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dirty="0"/>
              <a:t>DL </a:t>
            </a:r>
            <a:r>
              <a:rPr lang="en-US" b="1" dirty="0" err="1"/>
              <a:t>Curric</a:t>
            </a:r>
            <a:r>
              <a:rPr lang="en-US" b="1" dirty="0"/>
              <a:t>. Project - examples</a:t>
            </a:r>
          </a:p>
        </p:txBody>
      </p:sp>
      <p:sp>
        <p:nvSpPr>
          <p:cNvPr id="36867" name="Content Placeholder 2"/>
          <p:cNvSpPr>
            <a:spLocks noGrp="1"/>
          </p:cNvSpPr>
          <p:nvPr>
            <p:ph idx="1"/>
          </p:nvPr>
        </p:nvSpPr>
        <p:spPr/>
        <p:txBody>
          <a:bodyPr/>
          <a:lstStyle/>
          <a:p>
            <a:pPr eaLnBrk="1" hangingPunct="1"/>
            <a:r>
              <a:rPr lang="en-US" b="1" dirty="0"/>
              <a:t>Module 1-b: History of digital libraries and library automation</a:t>
            </a:r>
          </a:p>
          <a:p>
            <a:pPr eaLnBrk="1" hangingPunct="1"/>
            <a:r>
              <a:rPr lang="en-US" b="1" dirty="0"/>
              <a:t>Module 2-c: File Formats, Transformation, and Migration</a:t>
            </a:r>
            <a:endParaRPr lang="en-US" dirty="0"/>
          </a:p>
          <a:p>
            <a:pPr eaLnBrk="1" hangingPunct="1"/>
            <a:r>
              <a:rPr lang="en-US" b="1" dirty="0"/>
              <a:t>Module 3-b: Digitization</a:t>
            </a:r>
            <a:endParaRPr lang="en-US" dirty="0"/>
          </a:p>
          <a:p>
            <a:pPr eaLnBrk="1" hangingPunct="1"/>
            <a:r>
              <a:rPr lang="en-US" b="1" dirty="0"/>
              <a:t>Module 4-b: Metadata</a:t>
            </a:r>
            <a:endParaRPr lang="en-US" dirty="0"/>
          </a:p>
          <a:p>
            <a:pPr eaLnBrk="1" hangingPunct="1"/>
            <a:r>
              <a:rPr lang="en-US" b="1" dirty="0"/>
              <a:t>Module 5-a: Architecture overviews</a:t>
            </a:r>
          </a:p>
          <a:p>
            <a:pPr eaLnBrk="1" hangingPunct="1"/>
            <a:r>
              <a:rPr lang="en-US" b="1" dirty="0"/>
              <a:t>…</a:t>
            </a:r>
            <a:endParaRPr lang="en-US" dirty="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18</a:t>
            </a:fld>
            <a:endParaRPr lang="en-US"/>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a:latin typeface="Arial Black" pitchFamily="34" charset="0"/>
              </a:rPr>
              <a:t>The Ensemble Computing Portal</a:t>
            </a:r>
          </a:p>
          <a:p>
            <a:pPr algn="ctr">
              <a:spcAft>
                <a:spcPts val="2400"/>
              </a:spcAft>
            </a:pPr>
            <a:r>
              <a:rPr lang="en-US" sz="2000" dirty="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a:solidFill>
                  <a:srgbClr val="C00000"/>
                </a:solidFill>
              </a:rPr>
              <a:t>http://www.computingportal.org/</a:t>
            </a: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solidFill>
                    <a:schemeClr val="accent2">
                      <a:lumMod val="50000"/>
                    </a:schemeClr>
                  </a:solidFill>
                </a:rPr>
                <a:t>Distributed DL Portal</a:t>
              </a: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Collections</a:t>
                </a:r>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Tools</a:t>
              </a:r>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Browse</a:t>
              </a:r>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Search</a:t>
              </a:r>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Notification</a:t>
              </a:r>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Group</a:t>
              </a:r>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Forum</a:t>
              </a:r>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a:t>Blog</a:t>
              </a:r>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Services</a:t>
              </a:r>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Communities</a:t>
                </a:r>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25167" cy="892552"/>
          </a:xfrm>
          <a:prstGeom prst="rect">
            <a:avLst/>
          </a:prstGeom>
          <a:noFill/>
          <a:ln w="9525">
            <a:noFill/>
            <a:miter lim="800000"/>
            <a:headEnd/>
            <a:tailEnd/>
          </a:ln>
        </p:spPr>
        <p:txBody>
          <a:bodyPr wrap="none">
            <a:spAutoFit/>
          </a:bodyPr>
          <a:lstStyle/>
          <a:p>
            <a:r>
              <a:rPr lang="en-US" sz="2000" dirty="0">
                <a:latin typeface="Franklin Gothic Medium" pitchFamily="34" charset="0"/>
              </a:rPr>
              <a:t>http://slurl.com/secondlife/Educators%20Coop%204/66/236/28</a:t>
            </a:r>
          </a:p>
          <a:p>
            <a:r>
              <a:rPr lang="en-US" sz="2000" dirty="0">
                <a:latin typeface="Franklin Gothic Medium" pitchFamily="34" charset="0"/>
              </a:rPr>
              <a:t>(old site, not present)</a:t>
            </a:r>
          </a:p>
          <a:p>
            <a:endParaRPr lang="en-US" sz="1200" dirty="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182</a:t>
            </a:fld>
            <a:endParaRPr lang="en-US">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183</a:t>
            </a:fld>
            <a:endParaRPr lang="en-US">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dirty="0"/>
              <a:t>Domain:</a:t>
            </a:r>
            <a:r>
              <a:rPr lang="en-US" sz="3600" dirty="0"/>
              <a:t> graduate education, research</a:t>
            </a:r>
          </a:p>
          <a:p>
            <a:pPr eaLnBrk="1" hangingPunct="1">
              <a:lnSpc>
                <a:spcPct val="90000"/>
              </a:lnSpc>
            </a:pPr>
            <a:r>
              <a:rPr lang="en-US" sz="3600" b="1" dirty="0" err="1"/>
              <a:t>Genre:</a:t>
            </a:r>
            <a:r>
              <a:rPr lang="en-US" sz="3600" dirty="0" err="1"/>
              <a:t>ETDs</a:t>
            </a:r>
            <a:r>
              <a:rPr lang="en-US" sz="3600" dirty="0"/>
              <a:t>=electronic theses &amp; dissertations</a:t>
            </a:r>
          </a:p>
          <a:p>
            <a:pPr eaLnBrk="1" hangingPunct="1">
              <a:lnSpc>
                <a:spcPct val="90000"/>
              </a:lnSpc>
            </a:pPr>
            <a:r>
              <a:rPr lang="en-US" sz="3600" b="1" dirty="0"/>
              <a:t>Submission</a:t>
            </a:r>
          </a:p>
          <a:p>
            <a:pPr eaLnBrk="1" hangingPunct="1">
              <a:lnSpc>
                <a:spcPct val="90000"/>
              </a:lnSpc>
            </a:pPr>
            <a:r>
              <a:rPr lang="en-US" sz="3600" b="1" dirty="0"/>
              <a:t>Collection</a:t>
            </a:r>
            <a:endParaRPr lang="en-US" sz="3600" dirty="0"/>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a:t>Project:</a:t>
            </a:r>
          </a:p>
          <a:p>
            <a:pPr eaLnBrk="1" hangingPunct="1">
              <a:buFont typeface="Monotype Sorts" pitchFamily="2" charset="2"/>
              <a:buChar char=" "/>
            </a:pPr>
            <a:r>
              <a:rPr lang="en-US" sz="3200"/>
              <a:t>Networked Digital  </a:t>
            </a:r>
          </a:p>
          <a:p>
            <a:pPr eaLnBrk="1" hangingPunct="1">
              <a:buFont typeface="Monotype Sorts" pitchFamily="2" charset="2"/>
              <a:buChar char=" "/>
            </a:pPr>
            <a:r>
              <a:rPr lang="en-US" sz="3200"/>
              <a:t>Library of Theses </a:t>
            </a:r>
          </a:p>
          <a:p>
            <a:pPr eaLnBrk="1" hangingPunct="1">
              <a:buFont typeface="Monotype Sorts" pitchFamily="2" charset="2"/>
              <a:buChar char=" "/>
            </a:pPr>
            <a:r>
              <a:rPr lang="en-US" sz="3200"/>
              <a:t>&amp; Dissertations</a:t>
            </a:r>
          </a:p>
          <a:p>
            <a:pPr eaLnBrk="1" hangingPunct="1">
              <a:buFont typeface="Monotype Sorts" pitchFamily="2" charset="2"/>
              <a:buChar char=" "/>
            </a:pPr>
            <a:r>
              <a:rPr lang="en-US" sz="3200"/>
              <a:t>(NDLTD) </a:t>
            </a:r>
          </a:p>
          <a:p>
            <a:pPr eaLnBrk="1" hangingPunct="1">
              <a:buFont typeface="Monotype Sorts" pitchFamily="2" charset="2"/>
              <a:buChar char=" "/>
            </a:pPr>
            <a:r>
              <a:rPr lang="en-US" b="1"/>
              <a:t> http://www.ndltd.org</a:t>
            </a:r>
          </a:p>
          <a:p>
            <a:pPr eaLnBrk="1" hangingPunct="1">
              <a:spcBef>
                <a:spcPct val="40000"/>
              </a:spcBef>
              <a:buFont typeface="Monotype Sorts" pitchFamily="2" charset="2"/>
              <a:buChar char=" "/>
            </a:pPr>
            <a:endParaRPr lang="en-US" sz="320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dirty="0"/>
              <a:t>Select planning/implementation team</a:t>
            </a:r>
          </a:p>
          <a:p>
            <a:pPr lvl="1" eaLnBrk="1" hangingPunct="1"/>
            <a:r>
              <a:rPr lang="en-US" sz="2400" b="1" dirty="0">
                <a:solidFill>
                  <a:schemeClr val="accent2"/>
                </a:solidFill>
              </a:rPr>
              <a:t>Graduate School</a:t>
            </a:r>
            <a:endParaRPr lang="en-US" sz="2400" dirty="0">
              <a:solidFill>
                <a:schemeClr val="accent2"/>
              </a:solidFill>
            </a:endParaRPr>
          </a:p>
          <a:p>
            <a:pPr lvl="1" eaLnBrk="1" hangingPunct="1"/>
            <a:r>
              <a:rPr lang="en-US" sz="2400" b="1" dirty="0">
                <a:solidFill>
                  <a:schemeClr val="accent2"/>
                </a:solidFill>
              </a:rPr>
              <a:t>Library</a:t>
            </a:r>
          </a:p>
          <a:p>
            <a:pPr lvl="1" eaLnBrk="1" hangingPunct="1"/>
            <a:r>
              <a:rPr lang="en-US" sz="2400" b="1" dirty="0">
                <a:solidFill>
                  <a:schemeClr val="accent2"/>
                </a:solidFill>
              </a:rPr>
              <a:t>Computing / Information Technology</a:t>
            </a:r>
            <a:endParaRPr lang="en-US" sz="2400" dirty="0">
              <a:solidFill>
                <a:schemeClr val="accent2"/>
              </a:solidFill>
            </a:endParaRPr>
          </a:p>
          <a:p>
            <a:pPr lvl="1" eaLnBrk="1" hangingPunct="1"/>
            <a:r>
              <a:rPr lang="en-US" sz="2400" b="1" dirty="0">
                <a:solidFill>
                  <a:schemeClr val="accent2"/>
                </a:solidFill>
              </a:rPr>
              <a:t>Institutional Research / Educ. Tech.</a:t>
            </a:r>
            <a:endParaRPr lang="en-US" sz="2400" dirty="0">
              <a:solidFill>
                <a:schemeClr val="accent2"/>
              </a:solidFill>
            </a:endParaRPr>
          </a:p>
          <a:p>
            <a:pPr eaLnBrk="1" hangingPunct="1"/>
            <a:r>
              <a:rPr lang="en-US" dirty="0"/>
              <a:t>Join online, give us contact names</a:t>
            </a:r>
          </a:p>
          <a:p>
            <a:pPr lvl="1" eaLnBrk="1" hangingPunct="1"/>
            <a:r>
              <a:rPr lang="en-US" sz="2400" b="1" dirty="0">
                <a:solidFill>
                  <a:schemeClr val="accent2"/>
                </a:solidFill>
                <a:hlinkClick r:id="rId3"/>
              </a:rPr>
              <a:t>www.ndltd.org/membership-benefits/become-a-member</a:t>
            </a:r>
            <a:endParaRPr lang="en-US" sz="2400" b="1" dirty="0">
              <a:solidFill>
                <a:schemeClr val="accent2"/>
              </a:solidFill>
            </a:endParaRPr>
          </a:p>
          <a:p>
            <a:pPr lvl="1" eaLnBrk="1" hangingPunct="1"/>
            <a:r>
              <a:rPr lang="en-US" dirty="0"/>
              <a:t>Adapt Virginia Tech or other proven approach</a:t>
            </a:r>
          </a:p>
          <a:p>
            <a:pPr lvl="1" eaLnBrk="1" hangingPunct="1"/>
            <a:r>
              <a:rPr lang="en-US" sz="2400" b="1" dirty="0">
                <a:solidFill>
                  <a:schemeClr val="accent2"/>
                </a:solidFill>
              </a:rPr>
              <a:t>Build interest and consensus</a:t>
            </a:r>
          </a:p>
          <a:p>
            <a:pPr lvl="1" eaLnBrk="1" hangingPunct="1"/>
            <a:r>
              <a:rPr lang="en-US" sz="2400" b="1" dirty="0">
                <a:solidFill>
                  <a:schemeClr val="accent2"/>
                </a:solidFill>
              </a:rPr>
              <a:t>Start trial / allow optional submission</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mc:AlternateContent xmlns:mc="http://schemas.openxmlformats.org/markup-compatibility/2006">
                <mc:Choice xmlns:v="urn:schemas-microsoft-com:vml" Requires="v">
                  <p:oleObj spid="_x0000_s25870" name="Clip" r:id="rId4" imgW="3659040" imgH="2806560" progId="">
                    <p:embed/>
                  </p:oleObj>
                </mc:Choice>
                <mc:Fallback>
                  <p:oleObj name="Clip" r:id="rId4" imgW="3659040" imgH="2806560" progId="">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296"/>
                          <a:ext cx="1368" cy="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mc:AlternateContent xmlns:mc="http://schemas.openxmlformats.org/markup-compatibility/2006">
                <mc:Choice xmlns:v="urn:schemas-microsoft-com:vml" Requires="v">
                  <p:oleObj spid="_x0000_s25871" name="Clip" r:id="rId6" imgW="3114360" imgH="3659040" progId="">
                    <p:embed/>
                  </p:oleObj>
                </mc:Choice>
                <mc:Fallback>
                  <p:oleObj name="Clip" r:id="rId6" imgW="3114360" imgH="3659040" progId="">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 y="1882"/>
                          <a:ext cx="712" cy="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mc:AlternateContent xmlns:mc="http://schemas.openxmlformats.org/markup-compatibility/2006">
                  <mc:Choice xmlns:v="urn:schemas-microsoft-com:vml" Requires="v">
                    <p:oleObj spid="_x0000_s25872" name="Clip" r:id="rId8" imgW="3659040" imgH="3449520" progId="">
                      <p:embed/>
                    </p:oleObj>
                  </mc:Choice>
                  <mc:Fallback>
                    <p:oleObj name="Clip" r:id="rId8" imgW="3659040" imgH="3449520" progId="">
                      <p:embed/>
                      <p:pic>
                        <p:nvPicPr>
                          <p:cNvPr id="0"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4" y="2856"/>
                            <a:ext cx="870" cy="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16" name="Picture 14"/>
              <p:cNvPicPr>
                <a:picLocks noChangeArrowheads="1"/>
              </p:cNvPicPr>
              <p:nvPr/>
            </p:nvPicPr>
            <p:blipFill>
              <a:blip r:embed="rId10"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mc:AlternateContent xmlns:mc="http://schemas.openxmlformats.org/markup-compatibility/2006">
                  <mc:Choice xmlns:v="urn:schemas-microsoft-com:vml" Requires="v">
                    <p:oleObj spid="_x0000_s25873" name="Clip" r:id="rId11" imgW="3659040" imgH="3563640" progId="">
                      <p:embed/>
                    </p:oleObj>
                  </mc:Choice>
                  <mc:Fallback>
                    <p:oleObj name="Clip" r:id="rId11" imgW="3659040" imgH="3563640" progId="">
                      <p:embed/>
                      <p:pic>
                        <p:nvPicPr>
                          <p:cNvPr id="0" name="Object 1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3" y="2544"/>
                            <a:ext cx="1121" cy="1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mc:AlternateContent xmlns:mc="http://schemas.openxmlformats.org/markup-compatibility/2006">
              <mc:Choice xmlns:v="urn:schemas-microsoft-com:vml" Requires="v">
                <p:oleObj spid="_x0000_s26894" name="Clip" r:id="rId4" imgW="3659040" imgH="2357280" progId="">
                  <p:embed/>
                </p:oleObj>
              </mc:Choice>
              <mc:Fallback>
                <p:oleObj name="Clip" r:id="rId4" imgW="3659040" imgH="2357280" progId="">
                  <p:embed/>
                  <p:pic>
                    <p:nvPicPr>
                      <p:cNvPr id="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2941638"/>
                        <a:ext cx="1682750" cy="1084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634" name="Picture 7"/>
          <p:cNvPicPr>
            <a:picLocks noChangeArrowheads="1"/>
          </p:cNvPicPr>
          <p:nvPr/>
        </p:nvPicPr>
        <p:blipFill>
          <a:blip r:embed="rId6"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mc:AlternateContent xmlns:mc="http://schemas.openxmlformats.org/markup-compatibility/2006">
                <mc:Choice xmlns:v="urn:schemas-microsoft-com:vml" Requires="v">
                  <p:oleObj spid="_x0000_s26895" name="Clip" r:id="rId7" imgW="3659040" imgH="3449520" progId="">
                    <p:embed/>
                  </p:oleObj>
                </mc:Choice>
                <mc:Fallback>
                  <p:oleObj name="Clip" r:id="rId7" imgW="3659040" imgH="3449520" progId="">
                    <p:embed/>
                    <p:pic>
                      <p:nvPicPr>
                        <p:cNvPr id="0" name="Object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037"/>
                          <a:ext cx="735" cy="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mc:AlternateContent xmlns:mc="http://schemas.openxmlformats.org/markup-compatibility/2006">
                <mc:Choice xmlns:v="urn:schemas-microsoft-com:vml" Requires="v">
                  <p:oleObj spid="_x0000_s26896" name="Clip" r:id="rId9" imgW="3659040" imgH="3449520" progId="">
                    <p:embed/>
                  </p:oleObj>
                </mc:Choice>
                <mc:Fallback>
                  <p:oleObj name="Clip" r:id="rId9" imgW="3659040" imgH="3449520" progId="">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1823"/>
                          <a:ext cx="768" cy="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mc:AlternateContent xmlns:mc="http://schemas.openxmlformats.org/markup-compatibility/2006">
                <mc:Choice xmlns:v="urn:schemas-microsoft-com:vml" Requires="v">
                  <p:oleObj spid="_x0000_s26897" name="Clip" r:id="rId10" imgW="3659040" imgH="3449520" progId="">
                    <p:embed/>
                  </p:oleObj>
                </mc:Choice>
                <mc:Fallback>
                  <p:oleObj name="Clip" r:id="rId10" imgW="3659040" imgH="3449520" progId="">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2621"/>
                          <a:ext cx="684" cy="6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188</a:t>
            </a:fld>
            <a:endParaRPr lang="en-US"/>
          </a:p>
        </p:txBody>
      </p:sp>
      <p:pic>
        <p:nvPicPr>
          <p:cNvPr id="223235" name="Picture 2"/>
          <p:cNvPicPr>
            <a:picLocks noGrp="1" noChangeAspect="1" noChangeArrowheads="1"/>
          </p:cNvPicPr>
          <p:nvPr>
            <p:ph idx="1"/>
          </p:nvPr>
        </p:nvPicPr>
        <p:blipFill>
          <a:blip r:embed="rId3" cstate="print"/>
          <a:srcRect/>
          <a:stretch>
            <a:fillRect/>
          </a:stretch>
        </p:blipFill>
        <p:spPr>
          <a:xfrm>
            <a:off x="280445" y="76199"/>
            <a:ext cx="5053555" cy="6535839"/>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189</a:t>
            </a:fld>
            <a:endParaRPr lang="en-US"/>
          </a:p>
        </p:txBody>
      </p:sp>
      <p:sp>
        <p:nvSpPr>
          <p:cNvPr id="224259" name="Rectangle 2"/>
          <p:cNvSpPr>
            <a:spLocks noGrp="1" noChangeArrowheads="1"/>
          </p:cNvSpPr>
          <p:nvPr>
            <p:ph type="title"/>
          </p:nvPr>
        </p:nvSpPr>
        <p:spPr>
          <a:xfrm>
            <a:off x="457200" y="14287"/>
            <a:ext cx="8229600" cy="1143000"/>
          </a:xfrm>
        </p:spPr>
        <p:txBody>
          <a:bodyPr/>
          <a:lstStyle/>
          <a:p>
            <a:pPr eaLnBrk="1" hangingPunct="1"/>
            <a:r>
              <a:rPr lang="en-US" dirty="0"/>
              <a:t>Early Union catalog: OCLC</a:t>
            </a:r>
          </a:p>
        </p:txBody>
      </p:sp>
      <p:sp>
        <p:nvSpPr>
          <p:cNvPr id="224260" name="Rectangle 3"/>
          <p:cNvSpPr>
            <a:spLocks noGrp="1" noChangeArrowheads="1"/>
          </p:cNvSpPr>
          <p:nvPr>
            <p:ph type="body" idx="1"/>
          </p:nvPr>
        </p:nvSpPr>
        <p:spPr>
          <a:xfrm>
            <a:off x="228600" y="1371600"/>
            <a:ext cx="8763000" cy="4114800"/>
          </a:xfrm>
        </p:spPr>
        <p:txBody>
          <a:bodyPr/>
          <a:lstStyle/>
          <a:p>
            <a:pPr eaLnBrk="1" hangingPunct="1">
              <a:spcBef>
                <a:spcPct val="40000"/>
              </a:spcBef>
            </a:pPr>
            <a:r>
              <a:rPr lang="en-US" dirty="0"/>
              <a:t>OCLC ran OAI data provider on TDs.</a:t>
            </a:r>
          </a:p>
          <a:p>
            <a:pPr eaLnBrk="1" hangingPunct="1">
              <a:spcBef>
                <a:spcPct val="40000"/>
              </a:spcBef>
            </a:pPr>
            <a:r>
              <a:rPr lang="en-US" dirty="0"/>
              <a:t>Was getting data from </a:t>
            </a:r>
            <a:r>
              <a:rPr lang="en-US" dirty="0" err="1"/>
              <a:t>WorldCat</a:t>
            </a:r>
            <a:r>
              <a:rPr lang="en-US" dirty="0"/>
              <a:t> (so, from many sites!).</a:t>
            </a:r>
          </a:p>
          <a:p>
            <a:pPr eaLnBrk="1" hangingPunct="1">
              <a:spcBef>
                <a:spcPct val="40000"/>
              </a:spcBef>
            </a:pPr>
            <a:r>
              <a:rPr lang="en-US" dirty="0"/>
              <a:t>Need DC and either ETD-MS or MARC.</a:t>
            </a:r>
          </a:p>
          <a:p>
            <a:pPr eaLnBrk="1" hangingPunct="1">
              <a:spcBef>
                <a:spcPct val="40000"/>
              </a:spcBef>
            </a:pPr>
            <a:r>
              <a:rPr lang="en-US" dirty="0"/>
              <a:t>Has a set for ETDs.</a:t>
            </a:r>
          </a:p>
          <a:p>
            <a:pPr eaLnBrk="1" hangingPunct="1">
              <a:spcBef>
                <a:spcPct val="40000"/>
              </a:spcBef>
            </a:pPr>
            <a:endParaRPr lang="en-US" dirty="0"/>
          </a:p>
          <a:p>
            <a:pPr eaLnBrk="1" hangingPunct="1">
              <a:spcBef>
                <a:spcPct val="40000"/>
              </a:spcBef>
            </a:pPr>
            <a:r>
              <a:rPr lang="en-US" dirty="0"/>
              <a:t>Now part of larger Union Catalog run at University of Cape Town (Hussein </a:t>
            </a:r>
            <a:r>
              <a:rPr lang="en-US" dirty="0" err="1"/>
              <a:t>Suleman</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19</a:t>
            </a:fld>
            <a:endParaRPr lang="en-US"/>
          </a:p>
        </p:txBody>
      </p:sp>
      <p:pic>
        <p:nvPicPr>
          <p:cNvPr id="6" name="Picture 5" descr="Screen Shot 2013-05-18 at 2.24.31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2171"/>
            <a:ext cx="9144000" cy="4361548"/>
          </a:xfrm>
          <a:prstGeom prst="rect">
            <a:avLst/>
          </a:prstGeom>
        </p:spPr>
      </p:pic>
    </p:spTree>
    <p:extLst>
      <p:ext uri="{BB962C8B-B14F-4D97-AF65-F5344CB8AC3E}">
        <p14:creationId xmlns:p14="http://schemas.microsoft.com/office/powerpoint/2010/main" val="8774692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190</a:t>
            </a:fld>
            <a:endParaRPr lang="en-US"/>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191</a:t>
            </a:fld>
            <a:endParaRPr lang="en-US"/>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192</a:t>
            </a:fld>
            <a:endParaRPr lang="en-US"/>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193</a:t>
            </a:fld>
            <a:endParaRPr lang="en-US"/>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mc:AlternateContent xmlns:mc="http://schemas.openxmlformats.org/markup-compatibility/2006">
              <mc:Choice xmlns:v="urn:schemas-microsoft-com:vml" Requires="v">
                <p:oleObj spid="_x0000_s27726" r:id="rId4" imgW="9266667" imgH="4153480" progId="PBrush">
                  <p:embed/>
                </p:oleObj>
              </mc:Choice>
              <mc:Fallback>
                <p:oleObj r:id="rId4" imgW="9266667" imgH="4153480"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686800" cy="5334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194</a:t>
            </a:fld>
            <a:endParaRPr lang="en-US">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195</a:t>
            </a:fld>
            <a:endParaRPr lang="en-US"/>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196</a:t>
            </a:fld>
            <a:endParaRPr lang="en-US"/>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a:t>ETDs: Library Goals</a:t>
            </a:r>
            <a:r>
              <a:rPr lang="en-US"/>
              <a:t> </a:t>
            </a:r>
            <a:endParaRPr lang="en-US" sz="660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a:t>Improve library services</a:t>
            </a:r>
          </a:p>
          <a:p>
            <a:pPr marL="738188" lvl="1" indent="-280988" eaLnBrk="1" hangingPunct="1">
              <a:lnSpc>
                <a:spcPct val="90000"/>
              </a:lnSpc>
              <a:spcBef>
                <a:spcPct val="10000"/>
              </a:spcBef>
            </a:pPr>
            <a:r>
              <a:rPr lang="en-US" sz="3600"/>
              <a:t>Better turn-around time </a:t>
            </a:r>
          </a:p>
          <a:p>
            <a:pPr marL="738188" lvl="1" indent="-280988" eaLnBrk="1" hangingPunct="1">
              <a:lnSpc>
                <a:spcPct val="90000"/>
              </a:lnSpc>
              <a:spcBef>
                <a:spcPct val="10000"/>
              </a:spcBef>
            </a:pPr>
            <a:r>
              <a:rPr lang="en-US" sz="3600"/>
              <a:t>Always available</a:t>
            </a:r>
          </a:p>
          <a:p>
            <a:pPr eaLnBrk="1" hangingPunct="1">
              <a:lnSpc>
                <a:spcPct val="90000"/>
              </a:lnSpc>
              <a:spcBef>
                <a:spcPct val="10000"/>
              </a:spcBef>
              <a:buClr>
                <a:schemeClr val="tx1"/>
              </a:buClr>
            </a:pPr>
            <a:r>
              <a:rPr lang="en-US" sz="3600"/>
              <a:t>Reduce work </a:t>
            </a:r>
          </a:p>
          <a:p>
            <a:pPr marL="738188" lvl="1" indent="-280988" eaLnBrk="1" hangingPunct="1">
              <a:lnSpc>
                <a:spcPct val="90000"/>
              </a:lnSpc>
              <a:spcBef>
                <a:spcPct val="10000"/>
              </a:spcBef>
            </a:pPr>
            <a:r>
              <a:rPr lang="en-US" sz="3600"/>
              <a:t>catalog from e-text </a:t>
            </a:r>
          </a:p>
          <a:p>
            <a:pPr marL="738188" lvl="1" indent="-280988" eaLnBrk="1" hangingPunct="1">
              <a:lnSpc>
                <a:spcPct val="90000"/>
              </a:lnSpc>
              <a:spcBef>
                <a:spcPct val="10000"/>
              </a:spcBef>
            </a:pPr>
            <a:r>
              <a:rPr lang="en-US" sz="3600"/>
              <a:t>eliminate handling: mailing to ProQuest, bindery prep, check-out, check-in, reshelving, etc.</a:t>
            </a:r>
          </a:p>
          <a:p>
            <a:pPr eaLnBrk="1" hangingPunct="1">
              <a:lnSpc>
                <a:spcPct val="90000"/>
              </a:lnSpc>
              <a:spcBef>
                <a:spcPct val="10000"/>
              </a:spcBef>
              <a:buClr>
                <a:schemeClr val="tx1"/>
              </a:buClr>
            </a:pPr>
            <a:r>
              <a:rPr lang="en-US" sz="3600"/>
              <a:t>Save space</a:t>
            </a:r>
            <a:endParaRPr lang="en-US" sz="3600">
              <a:solidFill>
                <a:schemeClr val="accent1"/>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197</a:t>
            </a:fld>
            <a:endParaRPr lang="en-US"/>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a:t>For Students:</a:t>
            </a:r>
          </a:p>
          <a:p>
            <a:pPr lvl="1" eaLnBrk="1" hangingPunct="1"/>
            <a:r>
              <a:rPr lang="en-US" sz="2400"/>
              <a:t>Gain knowledge and skills for the Information Age</a:t>
            </a:r>
          </a:p>
          <a:p>
            <a:pPr lvl="1" eaLnBrk="1" hangingPunct="1"/>
            <a:r>
              <a:rPr lang="en-US" sz="2400"/>
              <a:t>Richer communication (digital information, multimedia, …)</a:t>
            </a:r>
          </a:p>
          <a:p>
            <a:pPr eaLnBrk="1" hangingPunct="1"/>
            <a:r>
              <a:rPr lang="en-US" sz="2800"/>
              <a:t>For Universities: </a:t>
            </a:r>
          </a:p>
          <a:p>
            <a:pPr lvl="1" eaLnBrk="1" hangingPunct="1"/>
            <a:r>
              <a:rPr lang="en-US" sz="2400"/>
              <a:t>Easy way to enter the digital library field and benefit thereby</a:t>
            </a:r>
          </a:p>
          <a:p>
            <a:pPr eaLnBrk="1" hangingPunct="1"/>
            <a:r>
              <a:rPr lang="en-US" sz="2800"/>
              <a:t>For the World: </a:t>
            </a:r>
          </a:p>
          <a:p>
            <a:pPr lvl="1" eaLnBrk="1" hangingPunct="1"/>
            <a:r>
              <a:rPr lang="en-US" sz="2400"/>
              <a:t>Global digital library – large, useful, many services</a:t>
            </a:r>
          </a:p>
          <a:p>
            <a:pPr eaLnBrk="1" hangingPunct="1"/>
            <a:r>
              <a:rPr lang="en-US" sz="2800"/>
              <a:t>General:</a:t>
            </a:r>
          </a:p>
          <a:p>
            <a:pPr lvl="1" eaLnBrk="1" hangingPunct="1"/>
            <a:r>
              <a:rPr lang="en-US" sz="2400"/>
              <a:t>Save time and money</a:t>
            </a:r>
          </a:p>
          <a:p>
            <a:pPr lvl="1" eaLnBrk="1" hangingPunct="1"/>
            <a:r>
              <a:rPr lang="en-US" sz="2400"/>
              <a:t>Increased visibility for all associated with research results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dirty="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
        <p:nvSpPr>
          <p:cNvPr id="2" name="TextBox 1"/>
          <p:cNvSpPr txBox="1"/>
          <p:nvPr/>
        </p:nvSpPr>
        <p:spPr>
          <a:xfrm>
            <a:off x="3429000" y="6324600"/>
            <a:ext cx="3274604" cy="461665"/>
          </a:xfrm>
          <a:prstGeom prst="rect">
            <a:avLst/>
          </a:prstGeom>
          <a:noFill/>
        </p:spPr>
        <p:txBody>
          <a:bodyPr wrap="none" rtlCol="0">
            <a:spAutoFit/>
          </a:bodyPr>
          <a:lstStyle/>
          <a:p>
            <a:r>
              <a:rPr lang="en-US" sz="2400" dirty="0"/>
              <a:t>See DL Book 3 Ch. 4</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199</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a:t>Supporting</a:t>
            </a:r>
          </a:p>
          <a:p>
            <a:r>
              <a:rPr lang="en-US" sz="2400" dirty="0"/>
              <a:t>Scholarship</a:t>
            </a:r>
          </a:p>
          <a:p>
            <a:r>
              <a:rPr lang="en-US" sz="2400" dirty="0"/>
              <a:t>About Humans</a:t>
            </a:r>
          </a:p>
          <a:p>
            <a:r>
              <a:rPr lang="en-US" sz="2400" dirty="0"/>
              <a:t>Through</a:t>
            </a:r>
          </a:p>
          <a:p>
            <a:r>
              <a:rPr lang="en-US" sz="2400" dirty="0"/>
              <a:t>Content &amp;</a:t>
            </a:r>
          </a:p>
          <a:p>
            <a:r>
              <a:rPr lang="en-US" sz="2400" dirty="0"/>
              <a:t>Services</a:t>
            </a:r>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a:t>Content</a:t>
            </a:r>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a:t>Services</a:t>
            </a:r>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a:t>Scholarship</a:t>
            </a:r>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a:t>Humans/</a:t>
            </a:r>
          </a:p>
          <a:p>
            <a:r>
              <a:rPr lang="en-US" sz="3600" dirty="0"/>
              <a:t>Humanities</a:t>
            </a:r>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a:t>DL curriculum</a:t>
            </a:r>
          </a:p>
          <a:p>
            <a:r>
              <a:rPr lang="en-US" dirty="0"/>
              <a:t>Ensemble</a:t>
            </a:r>
          </a:p>
          <a:p>
            <a:r>
              <a:rPr lang="en-US" dirty="0"/>
              <a:t>Living In the </a:t>
            </a:r>
            <a:r>
              <a:rPr lang="en-US" dirty="0" err="1"/>
              <a:t>KnowlEdge</a:t>
            </a:r>
            <a:endParaRPr lang="en-US" dirty="0"/>
          </a:p>
          <a:p>
            <a:r>
              <a:rPr lang="en-US" dirty="0"/>
              <a:t>  Society (LIKES): Book,</a:t>
            </a:r>
          </a:p>
          <a:p>
            <a:r>
              <a:rPr lang="en-US" dirty="0"/>
              <a:t>  Part on Humanities</a:t>
            </a:r>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a:t>DLs:</a:t>
            </a:r>
          </a:p>
          <a:p>
            <a:r>
              <a:rPr lang="en-US" dirty="0" err="1"/>
              <a:t>CTRnet</a:t>
            </a:r>
            <a:endParaRPr lang="en-US" dirty="0"/>
          </a:p>
          <a:p>
            <a:r>
              <a:rPr lang="en-US" dirty="0"/>
              <a:t>Ensemble</a:t>
            </a:r>
          </a:p>
          <a:p>
            <a:r>
              <a:rPr lang="en-US" dirty="0"/>
              <a:t>ETANA</a:t>
            </a:r>
          </a:p>
          <a:p>
            <a:r>
              <a:rPr lang="en-US" dirty="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a:t>Flattening</a:t>
            </a:r>
          </a:p>
          <a:p>
            <a:r>
              <a:rPr lang="en-US" dirty="0"/>
              <a:t> (cooperation,</a:t>
            </a:r>
          </a:p>
          <a:p>
            <a:r>
              <a:rPr lang="en-US" dirty="0"/>
              <a:t>   collaboration)</a:t>
            </a:r>
          </a:p>
          <a:p>
            <a:r>
              <a:rPr lang="en-US" dirty="0"/>
              <a:t>Exploring</a:t>
            </a:r>
          </a:p>
          <a:p>
            <a:r>
              <a:rPr lang="en-US" dirty="0"/>
              <a:t>  (search, browse)</a:t>
            </a:r>
          </a:p>
          <a:p>
            <a:r>
              <a:rPr lang="en-US" dirty="0"/>
              <a:t>Interoperability</a:t>
            </a:r>
          </a:p>
          <a:p>
            <a:r>
              <a:rPr lang="en-US" dirty="0"/>
              <a:t>Integration</a:t>
            </a:r>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a:t>Digitized</a:t>
            </a:r>
          </a:p>
          <a:p>
            <a:r>
              <a:rPr lang="en-US" dirty="0"/>
              <a:t>ETDs</a:t>
            </a:r>
          </a:p>
          <a:p>
            <a:r>
              <a:rPr lang="en-US" dirty="0"/>
              <a:t>Born digital</a:t>
            </a:r>
          </a:p>
          <a:p>
            <a:r>
              <a:rPr lang="en-US" dirty="0"/>
              <a:t>  (digital</a:t>
            </a:r>
          </a:p>
          <a:p>
            <a:r>
              <a:rPr lang="en-US" dirty="0"/>
              <a:t>   natives)</a:t>
            </a:r>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a:t>Needs</a:t>
            </a:r>
          </a:p>
          <a:p>
            <a:r>
              <a:rPr lang="en-US" dirty="0"/>
              <a:t>Areas</a:t>
            </a:r>
          </a:p>
          <a:p>
            <a:r>
              <a:rPr lang="en-US" dirty="0"/>
              <a:t>Approach</a:t>
            </a:r>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0" y="762000"/>
            <a:ext cx="9144000" cy="4525963"/>
          </a:xfrm>
        </p:spPr>
        <p:txBody>
          <a:bodyPr/>
          <a:lstStyle/>
          <a:p>
            <a:pPr eaLnBrk="1" hangingPunct="1">
              <a:spcBef>
                <a:spcPts val="300"/>
              </a:spcBef>
            </a:pPr>
            <a:r>
              <a:rPr lang="en-US" sz="2000" dirty="0"/>
              <a:t>Mentors (</a:t>
            </a:r>
            <a:r>
              <a:rPr lang="en-US" sz="2000" dirty="0" err="1"/>
              <a:t>Licklider</a:t>
            </a:r>
            <a:r>
              <a:rPr lang="en-US" sz="2000" dirty="0"/>
              <a:t>, Kessler, Salton)</a:t>
            </a:r>
          </a:p>
          <a:p>
            <a:pPr eaLnBrk="1" hangingPunct="1">
              <a:spcBef>
                <a:spcPts val="300"/>
              </a:spcBef>
            </a:pPr>
            <a:endParaRPr lang="en-US" sz="1200" dirty="0"/>
          </a:p>
          <a:p>
            <a:pPr eaLnBrk="1" hangingPunct="1">
              <a:spcBef>
                <a:spcPts val="300"/>
              </a:spcBef>
            </a:pPr>
            <a:r>
              <a:rPr lang="en-US" sz="2000" dirty="0"/>
              <a:t>Virginia Tech, CS, Digital Library Research Laboratory (DLRL)</a:t>
            </a:r>
          </a:p>
          <a:p>
            <a:pPr eaLnBrk="1" hangingPunct="1">
              <a:spcBef>
                <a:spcPts val="300"/>
              </a:spcBef>
            </a:pPr>
            <a:r>
              <a:rPr lang="en-US" sz="2000" dirty="0"/>
              <a:t>NSF and other sponsors</a:t>
            </a:r>
          </a:p>
          <a:p>
            <a:pPr eaLnBrk="1" hangingPunct="1">
              <a:spcBef>
                <a:spcPts val="300"/>
              </a:spcBef>
            </a:pPr>
            <a:endParaRPr lang="en-US" sz="1200" dirty="0"/>
          </a:p>
          <a:p>
            <a:pPr eaLnBrk="1" hangingPunct="1">
              <a:spcBef>
                <a:spcPts val="300"/>
              </a:spcBef>
            </a:pPr>
            <a:r>
              <a:rPr lang="en-US" sz="2000" dirty="0"/>
              <a:t>Students, colleagues, co-investigators (selected):</a:t>
            </a:r>
          </a:p>
          <a:p>
            <a:pPr eaLnBrk="1" hangingPunct="1">
              <a:spcBef>
                <a:spcPts val="300"/>
              </a:spcBef>
            </a:pPr>
            <a:r>
              <a:rPr lang="en-US" sz="2000" dirty="0"/>
              <a:t>Monika Akbar, </a:t>
            </a:r>
            <a:r>
              <a:rPr lang="en-US" sz="2000" dirty="0" err="1"/>
              <a:t>Hamed</a:t>
            </a:r>
            <a:r>
              <a:rPr lang="en-US" sz="2000" dirty="0"/>
              <a:t> </a:t>
            </a:r>
            <a:r>
              <a:rPr lang="en-US" sz="2000" dirty="0" err="1"/>
              <a:t>Alhoori</a:t>
            </a:r>
            <a:r>
              <a:rPr lang="en-US" sz="2000" dirty="0"/>
              <a:t>, Pranav Angara, Jefferson Bailey, Warren Bickel, Matt Bock, Boots Cassel, Prashant </a:t>
            </a:r>
            <a:r>
              <a:rPr lang="en-US" sz="2000" dirty="0" err="1"/>
              <a:t>Chandrasekar</a:t>
            </a:r>
            <a:r>
              <a:rPr lang="en-US" sz="2000" dirty="0"/>
              <a:t>, </a:t>
            </a:r>
            <a:r>
              <a:rPr lang="en-US" sz="2000" dirty="0" err="1"/>
              <a:t>Saurabh</a:t>
            </a:r>
            <a:r>
              <a:rPr lang="en-US" sz="2000" dirty="0"/>
              <a:t> </a:t>
            </a:r>
            <a:r>
              <a:rPr lang="en-US" sz="2000" dirty="0" err="1"/>
              <a:t>Chakravarty</a:t>
            </a:r>
            <a:r>
              <a:rPr lang="en-US" sz="2000" dirty="0"/>
              <a:t>, Prashant </a:t>
            </a:r>
            <a:r>
              <a:rPr lang="en-US" sz="2000" dirty="0" err="1"/>
              <a:t>Chandrasekar</a:t>
            </a:r>
            <a:r>
              <a:rPr lang="en-US" sz="2000" dirty="0"/>
              <a:t>, </a:t>
            </a:r>
            <a:r>
              <a:rPr lang="en-US" sz="2000" dirty="0" err="1"/>
              <a:t>Yinlin</a:t>
            </a:r>
            <a:r>
              <a:rPr lang="en-US" sz="2000" dirty="0"/>
              <a:t> Chen, </a:t>
            </a:r>
            <a:r>
              <a:rPr lang="en-US" sz="2000" dirty="0" err="1"/>
              <a:t>Kiran</a:t>
            </a:r>
            <a:r>
              <a:rPr lang="en-US" sz="2000" dirty="0"/>
              <a:t> </a:t>
            </a:r>
            <a:r>
              <a:rPr lang="en-US" sz="2000" dirty="0" err="1"/>
              <a:t>Chitturi</a:t>
            </a:r>
            <a:r>
              <a:rPr lang="en-US" sz="2000" dirty="0"/>
              <a:t>,  Lois </a:t>
            </a:r>
            <a:r>
              <a:rPr lang="en-US" sz="2000" dirty="0" err="1"/>
              <a:t>Delcambre</a:t>
            </a:r>
            <a:r>
              <a:rPr lang="en-US" sz="2000" dirty="0"/>
              <a:t>, </a:t>
            </a:r>
            <a:r>
              <a:rPr lang="en-US" sz="2000" dirty="0" err="1"/>
              <a:t>Noha</a:t>
            </a:r>
            <a:r>
              <a:rPr lang="en-US" sz="2000" dirty="0"/>
              <a:t> </a:t>
            </a:r>
            <a:r>
              <a:rPr lang="en-US" sz="2000" dirty="0" err="1"/>
              <a:t>ElSherbiny</a:t>
            </a:r>
            <a:r>
              <a:rPr lang="en-US" sz="2000" dirty="0"/>
              <a:t>, Alexandre </a:t>
            </a:r>
            <a:r>
              <a:rPr lang="en-US" sz="2000" dirty="0" err="1"/>
              <a:t>Falcao</a:t>
            </a:r>
            <a:r>
              <a:rPr lang="en-US" sz="2000" dirty="0"/>
              <a:t>, </a:t>
            </a:r>
            <a:r>
              <a:rPr lang="en-US" sz="2000" dirty="0" err="1"/>
              <a:t>Weiguo</a:t>
            </a:r>
            <a:r>
              <a:rPr lang="en-US" sz="2000" dirty="0"/>
              <a:t> Fan, Eric </a:t>
            </a:r>
            <a:r>
              <a:rPr lang="en-US" sz="2000" dirty="0" err="1"/>
              <a:t>Fouh</a:t>
            </a:r>
            <a:r>
              <a:rPr lang="en-US" sz="2000" dirty="0"/>
              <a:t>, Chris Franck, Rick </a:t>
            </a:r>
            <a:r>
              <a:rPr lang="en-US" sz="2000" dirty="0" err="1"/>
              <a:t>Furuta</a:t>
            </a:r>
            <a:r>
              <a:rPr lang="en-US" sz="2000" dirty="0"/>
              <a:t>, Lee Giles, Marcos André </a:t>
            </a:r>
            <a:r>
              <a:rPr lang="en-US" sz="2000" dirty="0" err="1"/>
              <a:t>Gonçalves</a:t>
            </a:r>
            <a:r>
              <a:rPr lang="en-US" sz="2000" dirty="0"/>
              <a:t>, Doug Gorton, Islam </a:t>
            </a:r>
            <a:r>
              <a:rPr lang="en-US" sz="2000" dirty="0" err="1"/>
              <a:t>Harb</a:t>
            </a:r>
            <a:r>
              <a:rPr lang="en-US" sz="2000" dirty="0"/>
              <a:t>, Tarek </a:t>
            </a:r>
            <a:r>
              <a:rPr lang="en-US" sz="2000" dirty="0" err="1"/>
              <a:t>Kanan</a:t>
            </a:r>
            <a:r>
              <a:rPr lang="en-US" sz="2000" dirty="0"/>
              <a:t>, Andrea </a:t>
            </a:r>
            <a:r>
              <a:rPr lang="en-US" sz="2000" dirty="0" err="1"/>
              <a:t>Kavanaugh</a:t>
            </a:r>
            <a:r>
              <a:rPr lang="en-US" sz="2000" dirty="0"/>
              <a:t>, Martin Klein, Nadia </a:t>
            </a:r>
            <a:r>
              <a:rPr lang="en-US" sz="2000" dirty="0" err="1"/>
              <a:t>Kozievitch</a:t>
            </a:r>
            <a:r>
              <a:rPr lang="en-US" sz="2000" dirty="0"/>
              <a:t>, Spencer Lee, </a:t>
            </a:r>
            <a:r>
              <a:rPr lang="en-US" sz="2000" dirty="0" err="1"/>
              <a:t>Sunshin</a:t>
            </a:r>
            <a:r>
              <a:rPr lang="en-US" sz="2000" dirty="0"/>
              <a:t> Lee, Jonathan </a:t>
            </a:r>
            <a:r>
              <a:rPr lang="en-US" sz="2000" dirty="0" err="1"/>
              <a:t>Leidig</a:t>
            </a:r>
            <a:r>
              <a:rPr lang="en-US" sz="2000" dirty="0"/>
              <a:t>, Lin </a:t>
            </a:r>
            <a:r>
              <a:rPr lang="en-US" sz="2000" dirty="0" err="1"/>
              <a:t>Tzy</a:t>
            </a:r>
            <a:r>
              <a:rPr lang="en-US" sz="2000" dirty="0"/>
              <a:t> Li, Yi Ma, </a:t>
            </a:r>
            <a:r>
              <a:rPr lang="en-US" sz="2000" dirty="0" err="1"/>
              <a:t>Yufeng</a:t>
            </a:r>
            <a:r>
              <a:rPr lang="en-US" sz="2000" dirty="0"/>
              <a:t> Ma, Mohamed </a:t>
            </a:r>
            <a:r>
              <a:rPr lang="en-US" sz="2000" dirty="0" err="1"/>
              <a:t>Magdy</a:t>
            </a:r>
            <a:r>
              <a:rPr lang="en-US" sz="2000" dirty="0"/>
              <a:t>, Uma Murthy, Pranav </a:t>
            </a:r>
            <a:r>
              <a:rPr lang="en-US" sz="2000" dirty="0" err="1"/>
              <a:t>Nakate</a:t>
            </a:r>
            <a:r>
              <a:rPr lang="en-US" sz="2000" dirty="0"/>
              <a:t>, Sung </a:t>
            </a:r>
            <a:r>
              <a:rPr lang="en-US" sz="2000" dirty="0" err="1"/>
              <a:t>Hee</a:t>
            </a:r>
            <a:r>
              <a:rPr lang="en-US" sz="2000" dirty="0"/>
              <a:t> Park, </a:t>
            </a:r>
            <a:r>
              <a:rPr lang="en-US" sz="2000" dirty="0" err="1"/>
              <a:t>Denilson</a:t>
            </a:r>
            <a:r>
              <a:rPr lang="en-US" sz="2000" dirty="0"/>
              <a:t> Pereira, </a:t>
            </a:r>
            <a:r>
              <a:rPr lang="en-US" sz="2000" dirty="0" err="1"/>
              <a:t>Sagnik</a:t>
            </a:r>
            <a:r>
              <a:rPr lang="en-US" sz="2000" dirty="0"/>
              <a:t> Ray Choudhury, </a:t>
            </a:r>
            <a:r>
              <a:rPr lang="en-US" sz="2000" dirty="0" err="1"/>
              <a:t>Chandan</a:t>
            </a:r>
            <a:r>
              <a:rPr lang="en-US" sz="2000" dirty="0"/>
              <a:t> Reddy, Rao Shen, Clifford Shaffer, Steve Sheetz, Don Shoemaker, </a:t>
            </a:r>
            <a:r>
              <a:rPr lang="en-US" sz="2000" dirty="0" err="1"/>
              <a:t>Venkat</a:t>
            </a:r>
            <a:r>
              <a:rPr lang="en-US" sz="2000" dirty="0"/>
              <a:t> Srinivasan, Ricardo Torres, </a:t>
            </a:r>
            <a:r>
              <a:rPr lang="en-US" sz="2000" dirty="0" err="1"/>
              <a:t>Saket</a:t>
            </a:r>
            <a:r>
              <a:rPr lang="en-US" sz="2000" dirty="0"/>
              <a:t> </a:t>
            </a:r>
            <a:r>
              <a:rPr lang="en-US" sz="2000" dirty="0" err="1"/>
              <a:t>Vishwasrao</a:t>
            </a:r>
            <a:r>
              <a:rPr lang="en-US" sz="2000" dirty="0"/>
              <a:t>, </a:t>
            </a:r>
            <a:r>
              <a:rPr lang="en-US" sz="2000" dirty="0" err="1"/>
              <a:t>Zhiwu</a:t>
            </a:r>
            <a:r>
              <a:rPr lang="en-US" sz="2000" dirty="0"/>
              <a:t> </a:t>
            </a:r>
            <a:r>
              <a:rPr lang="en-US" sz="2000" dirty="0" err="1"/>
              <a:t>Xie</a:t>
            </a:r>
            <a:r>
              <a:rPr lang="en-US" sz="2000" dirty="0"/>
              <a:t>, </a:t>
            </a:r>
            <a:r>
              <a:rPr lang="en-US" sz="2000" dirty="0" err="1"/>
              <a:t>Xiaoyan</a:t>
            </a:r>
            <a:r>
              <a:rPr lang="en-US" sz="2000" dirty="0"/>
              <a:t> Yu, Xuan Zhang, ...</a:t>
            </a:r>
          </a:p>
          <a:p>
            <a:pPr eaLnBrk="1" hangingPunct="1">
              <a:spcBef>
                <a:spcPts val="300"/>
              </a:spcBef>
            </a:pPr>
            <a:endParaRPr lang="en-US" sz="1200" dirty="0"/>
          </a:p>
          <a:p>
            <a:pPr eaLnBrk="1" hangingPunct="1">
              <a:spcBef>
                <a:spcPts val="300"/>
              </a:spcBef>
            </a:pPr>
            <a:r>
              <a:rPr lang="en-US" sz="2000" dirty="0"/>
              <a:t>DL Curriculum: </a:t>
            </a:r>
            <a:r>
              <a:rPr lang="en-US" sz="2000" dirty="0" err="1"/>
              <a:t>Sanghee</a:t>
            </a:r>
            <a:r>
              <a:rPr lang="en-US" sz="2000" dirty="0"/>
              <a:t> Oh, Jeffrey </a:t>
            </a:r>
            <a:r>
              <a:rPr lang="en-US" sz="2000" dirty="0" err="1"/>
              <a:t>Pomerantz</a:t>
            </a:r>
            <a:r>
              <a:rPr lang="en-US" sz="2000" dirty="0"/>
              <a:t>, Barbara </a:t>
            </a:r>
            <a:r>
              <a:rPr lang="en-US" sz="2000" dirty="0" err="1"/>
              <a:t>Wildemuth</a:t>
            </a:r>
            <a:r>
              <a:rPr lang="en-US" sz="2000" dirty="0"/>
              <a:t>, </a:t>
            </a:r>
            <a:r>
              <a:rPr lang="en-US" sz="2000" dirty="0" err="1"/>
              <a:t>Seungwon</a:t>
            </a:r>
            <a:r>
              <a:rPr lang="en-US" sz="2000" dirty="0"/>
              <a:t> 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11A3EE2-F8C9-43A5-80E4-43247F3E9DC7}" type="slidenum">
              <a:rPr lang="en-US" smtClean="0"/>
              <a:t>20</a:t>
            </a:fld>
            <a:endParaRPr lang="en-US"/>
          </a:p>
        </p:txBody>
      </p:sp>
      <p:pic>
        <p:nvPicPr>
          <p:cNvPr id="6" name="Picture 5" descr="Screen Shot 2013-05-18 at 2.28.4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600"/>
            <a:ext cx="9144000" cy="5363068"/>
          </a:xfrm>
          <a:prstGeom prst="rect">
            <a:avLst/>
          </a:prstGeom>
        </p:spPr>
      </p:pic>
    </p:spTree>
    <p:extLst>
      <p:ext uri="{BB962C8B-B14F-4D97-AF65-F5344CB8AC3E}">
        <p14:creationId xmlns:p14="http://schemas.microsoft.com/office/powerpoint/2010/main" val="40751656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200</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a:ea typeface="ＭＳ Ｐゴシック" pitchFamily="34" charset="-128"/>
              </a:rPr>
              <a:t>~10 TB, ~100 tweet + ~50 webpage collections</a:t>
            </a:r>
          </a:p>
          <a:p>
            <a:pPr eaLnBrk="1" hangingPunct="1">
              <a:spcBef>
                <a:spcPct val="50000"/>
              </a:spcBef>
            </a:pPr>
            <a:r>
              <a:rPr lang="en-US" sz="2800" dirty="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a:ea typeface="ＭＳ Ｐゴシック" pitchFamily="34" charset="-128"/>
            </a:endParaRPr>
          </a:p>
          <a:p>
            <a:pPr eaLnBrk="1" hangingPunct="1"/>
            <a:r>
              <a:rPr lang="en-US" sz="2800" dirty="0">
                <a:ea typeface="ＭＳ Ｐゴシック" pitchFamily="34" charset="-128"/>
              </a:rPr>
              <a:t>During and after a tragic event, there are a series of needs that have to be addressed.</a:t>
            </a:r>
          </a:p>
          <a:p>
            <a:pPr lvl="1" eaLnBrk="1" hangingPunct="1"/>
            <a:r>
              <a:rPr lang="en-US" sz="2400" dirty="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a:solidFill>
                  <a:schemeClr val="tx1"/>
                </a:solidFill>
              </a:rPr>
              <a:t>Crisis, Tragedy, and Recovery</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 (DL </a:t>
            </a:r>
            <a:r>
              <a:rPr lang="en-US" sz="2100" b="0" kern="0" dirty="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a:t>www.ctrnet.net</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202</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6368" y="19680"/>
            <a:ext cx="9180368" cy="830997"/>
          </a:xfrm>
          <a:prstGeom prst="rect">
            <a:avLst/>
          </a:prstGeom>
          <a:noFill/>
          <a:ln w="9525">
            <a:noFill/>
            <a:miter lim="800000"/>
            <a:headEnd/>
            <a:tailEnd/>
          </a:ln>
        </p:spPr>
        <p:txBody>
          <a:bodyPr wrap="none">
            <a:spAutoFit/>
          </a:bodyPr>
          <a:lstStyle/>
          <a:p>
            <a:pPr algn="ctr"/>
            <a:r>
              <a:rPr lang="en-US" sz="2400" dirty="0"/>
              <a:t>Haiti Photographs, Content Based Image Retrieval Evaluation</a:t>
            </a:r>
          </a:p>
          <a:p>
            <a:pPr algn="ctr"/>
            <a:r>
              <a:rPr lang="en-US" sz="2400" dirty="0"/>
              <a:t>(DL Book 4 Ch. 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a:ea typeface="ＭＳ Ｐゴシック" pitchFamily="34" charset="-128"/>
              </a:rPr>
              <a:t>An ontology is</a:t>
            </a:r>
          </a:p>
          <a:p>
            <a:pPr lvl="1"/>
            <a:r>
              <a:rPr lang="en-US" dirty="0">
                <a:ea typeface="ＭＳ Ｐゴシック" pitchFamily="34" charset="-128"/>
              </a:rPr>
              <a:t>Collection of words and phrases</a:t>
            </a:r>
          </a:p>
          <a:p>
            <a:pPr lvl="1"/>
            <a:r>
              <a:rPr lang="en-US" dirty="0">
                <a:ea typeface="ＭＳ Ｐゴシック" pitchFamily="34" charset="-128"/>
              </a:rPr>
              <a:t>Graph of relationships, sometimes mostly hierarchical as in a taxonomy</a:t>
            </a:r>
          </a:p>
          <a:p>
            <a:pPr lvl="1"/>
            <a:r>
              <a:rPr lang="en-US" dirty="0">
                <a:ea typeface="ＭＳ Ｐゴシック" pitchFamily="34" charset="-128"/>
              </a:rPr>
              <a:t>Covering the key concepts and terms in the discipline</a:t>
            </a:r>
          </a:p>
          <a:p>
            <a:pPr lvl="1"/>
            <a:r>
              <a:rPr lang="en-US" dirty="0">
                <a:ea typeface="ＭＳ Ｐゴシック" pitchFamily="34" charset="-128"/>
              </a:rPr>
              <a:t>Supporting differing views on the field</a:t>
            </a:r>
          </a:p>
          <a:p>
            <a:r>
              <a:rPr lang="en-US" dirty="0">
                <a:ea typeface="ＭＳ Ｐゴシック" pitchFamily="34" charset="-128"/>
              </a:rPr>
              <a:t>Purposes</a:t>
            </a:r>
          </a:p>
          <a:p>
            <a:pPr lvl="1"/>
            <a:r>
              <a:rPr lang="en-US" dirty="0">
                <a:ea typeface="ＭＳ Ｐゴシック" pitchFamily="34" charset="-128"/>
              </a:rPr>
              <a:t>Describes documents</a:t>
            </a:r>
          </a:p>
          <a:p>
            <a:pPr lvl="2"/>
            <a:r>
              <a:rPr lang="en-US" dirty="0">
                <a:ea typeface="ＭＳ Ｐゴシック" pitchFamily="34" charset="-128"/>
              </a:rPr>
              <a:t>As tags, descriptors, keywords</a:t>
            </a:r>
          </a:p>
          <a:p>
            <a:pPr lvl="1"/>
            <a:r>
              <a:rPr lang="en-US" dirty="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a:t>CTR Ontology </a:t>
            </a:r>
            <a:r>
              <a:rPr lang="en-US" sz="3200" dirty="0"/>
              <a:t>(see DL Book 3 Ch. 3)</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205</a:t>
            </a:fld>
            <a:endParaRPr lang="en-US"/>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676400" cy="1384106"/>
          </a:xfrm>
          <a:prstGeom prst="rect">
            <a:avLst/>
          </a:prstGeom>
          <a:noFill/>
          <a:ln w="9525">
            <a:noFill/>
            <a:miter lim="800000"/>
            <a:headEnd/>
            <a:tailEnd/>
          </a:ln>
        </p:spPr>
        <p:txBody>
          <a:bodyPr wrap="square" lIns="151522" tIns="75760" rIns="151522" bIns="75760">
            <a:spAutoFit/>
          </a:bodyPr>
          <a:lstStyle/>
          <a:p>
            <a:pPr defTabSz="1516063"/>
            <a:r>
              <a:rPr lang="en-US" sz="1600" dirty="0"/>
              <a:t>Social network</a:t>
            </a:r>
          </a:p>
          <a:p>
            <a:pPr defTabSz="1516063"/>
            <a:r>
              <a:rPr lang="en-US" sz="1600" dirty="0"/>
              <a:t>applications</a:t>
            </a:r>
          </a:p>
          <a:p>
            <a:pPr defTabSz="1516063"/>
            <a:r>
              <a:rPr lang="en-US" sz="1600" dirty="0"/>
              <a:t>(DL Book 4 Ch. 3)</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mc:AlternateContent xmlns:mc="http://schemas.openxmlformats.org/markup-compatibility/2006">
                <mc:Choice xmlns:v="urn:schemas-microsoft-com:vml" Requires="v">
                  <p:oleObj spid="_x0000_s572494" name="Bitmap Image" r:id="rId6" imgW="7000000" imgH="5095238" progId="PBrush">
                    <p:embed/>
                  </p:oleObj>
                </mc:Choice>
                <mc:Fallback>
                  <p:oleObj name="Bitmap Image" r:id="rId6" imgW="7000000" imgH="5095238" progId="PBrush">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 y="1968"/>
                          <a:ext cx="512" cy="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dirty="0">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8"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9"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10"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1"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206</a:t>
            </a:fld>
            <a:endParaRPr lang="en-US"/>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a:t>Results from focus group interviews following the April 16, 2007 tragedy at Virginia Tech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207</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dirty="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extLst>
                    <a:ext uri="{9D8B030D-6E8A-4147-A177-3AD203B41FA5}">
                      <a16:colId xmlns:a16="http://schemas.microsoft.com/office/drawing/2014/main" val="20000"/>
                    </a:ext>
                  </a:extLst>
                </a:gridCol>
                <a:gridCol w="194945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a:t>Data Cleaning, Extracting, Filtering, Storytelling</a:t>
            </a:r>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Goal: Discover relationships between tragic events.</a:t>
            </a:r>
          </a:p>
          <a:p>
            <a:pPr lvl="1"/>
            <a:r>
              <a:rPr lang="en-US" dirty="0"/>
              <a:t>Examples: Shooting, study pressure, and mental disorders</a:t>
            </a:r>
          </a:p>
          <a:p>
            <a:pPr lvl="1"/>
            <a:endParaRPr lang="en-US" dirty="0"/>
          </a:p>
          <a:p>
            <a:pPr lvl="1"/>
            <a:endParaRPr lang="en-US" dirty="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a:t>formatting</a:t>
                </a:r>
                <a:endParaRPr lang="en-US" sz="1400" kern="1200" dirty="0"/>
              </a:p>
            </p:txBody>
          </p:sp>
        </p:grpSp>
      </p:grpSp>
      <p:sp>
        <p:nvSpPr>
          <p:cNvPr id="12" name="TextBox 11"/>
          <p:cNvSpPr txBox="1"/>
          <p:nvPr/>
        </p:nvSpPr>
        <p:spPr>
          <a:xfrm>
            <a:off x="2381799" y="6324600"/>
            <a:ext cx="3685474" cy="461665"/>
          </a:xfrm>
          <a:prstGeom prst="rect">
            <a:avLst/>
          </a:prstGeom>
          <a:noFill/>
        </p:spPr>
        <p:txBody>
          <a:bodyPr wrap="none" rtlCol="0">
            <a:spAutoFit/>
          </a:bodyPr>
          <a:lstStyle/>
          <a:p>
            <a:pPr algn="ctr"/>
            <a:r>
              <a:rPr lang="en-US" sz="2400" dirty="0"/>
              <a:t>See DL Book 3 </a:t>
            </a:r>
            <a:r>
              <a:rPr lang="en-US" sz="2400" dirty="0" err="1"/>
              <a:t>Chs</a:t>
            </a:r>
            <a:r>
              <a:rPr lang="en-US" sz="2400" dirty="0"/>
              <a:t>. 4, 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a:t>Hypothesis of school shooting</a:t>
            </a:r>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a:t>E.g.,  Any relations between </a:t>
            </a:r>
          </a:p>
          <a:p>
            <a:r>
              <a:rPr lang="en-US" dirty="0"/>
              <a:t>Violence and Migration?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21</a:t>
            </a:fld>
            <a:endParaRPr lang="en-US"/>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a:t>Magazine</a:t>
            </a:r>
            <a:r>
              <a:rPr lang="en-US" sz="2400" dirty="0"/>
              <a:t>: www.dlib.org</a:t>
            </a:r>
          </a:p>
          <a:p>
            <a:pPr eaLnBrk="1" hangingPunct="1">
              <a:lnSpc>
                <a:spcPct val="90000"/>
              </a:lnSpc>
            </a:pPr>
            <a:r>
              <a:rPr lang="en-US" sz="2400" b="1" dirty="0"/>
              <a:t>Books</a:t>
            </a:r>
            <a:r>
              <a:rPr lang="en-US" sz="2400" dirty="0"/>
              <a:t>: http://fox.cs.vt.edu/DLSB.html (1994)</a:t>
            </a:r>
          </a:p>
          <a:p>
            <a:pPr lvl="1" eaLnBrk="1" hangingPunct="1">
              <a:lnSpc>
                <a:spcPct val="90000"/>
              </a:lnSpc>
            </a:pPr>
            <a:r>
              <a:rPr lang="en-US" sz="2400" dirty="0"/>
              <a:t>MIT Press: Arms, plus by </a:t>
            </a:r>
            <a:r>
              <a:rPr lang="en-US" sz="2400" dirty="0" err="1"/>
              <a:t>Borgman</a:t>
            </a:r>
            <a:r>
              <a:rPr lang="en-US" sz="2400" dirty="0"/>
              <a:t>, </a:t>
            </a:r>
            <a:r>
              <a:rPr lang="en-US" sz="2400" dirty="0" err="1"/>
              <a:t>Licklider</a:t>
            </a:r>
            <a:r>
              <a:rPr lang="en-US" sz="2400" dirty="0"/>
              <a:t> (1965)</a:t>
            </a:r>
          </a:p>
          <a:p>
            <a:pPr lvl="1" eaLnBrk="1" hangingPunct="1">
              <a:lnSpc>
                <a:spcPct val="90000"/>
              </a:lnSpc>
            </a:pPr>
            <a:r>
              <a:rPr lang="en-US" sz="2400" dirty="0"/>
              <a:t>Morgan Kaufmann: Witten... (several), </a:t>
            </a:r>
            <a:r>
              <a:rPr lang="en-US" sz="2400" dirty="0" err="1"/>
              <a:t>Lesk</a:t>
            </a:r>
            <a:r>
              <a:rPr lang="en-US" sz="2400" dirty="0"/>
              <a:t> (2</a:t>
            </a:r>
            <a:r>
              <a:rPr lang="en-US" sz="2400" baseline="30000" dirty="0"/>
              <a:t>nd</a:t>
            </a:r>
            <a:r>
              <a:rPr lang="en-US" sz="2400" dirty="0"/>
              <a:t> edition)</a:t>
            </a:r>
          </a:p>
          <a:p>
            <a:pPr eaLnBrk="1" hangingPunct="1">
              <a:lnSpc>
                <a:spcPct val="90000"/>
              </a:lnSpc>
            </a:pPr>
            <a:r>
              <a:rPr lang="en-US" sz="2400" b="1" dirty="0"/>
              <a:t>Conferences: </a:t>
            </a:r>
            <a:r>
              <a:rPr lang="en-US" sz="2400" dirty="0"/>
              <a:t>http://www.dl2014.org,</a:t>
            </a:r>
          </a:p>
          <a:p>
            <a:pPr lvl="1" eaLnBrk="1" hangingPunct="1">
              <a:lnSpc>
                <a:spcPct val="90000"/>
              </a:lnSpc>
            </a:pPr>
            <a:r>
              <a:rPr lang="en-US" sz="2400" dirty="0"/>
              <a:t>ICADL: </a:t>
            </a:r>
            <a:r>
              <a:rPr lang="en-US" sz="2400" dirty="0" err="1"/>
              <a:t>www.icadl.org</a:t>
            </a:r>
            <a:endParaRPr lang="en-US" sz="2400" dirty="0"/>
          </a:p>
          <a:p>
            <a:pPr lvl="1" eaLnBrk="1" hangingPunct="1">
              <a:lnSpc>
                <a:spcPct val="90000"/>
              </a:lnSpc>
            </a:pPr>
            <a:r>
              <a:rPr lang="en-US" sz="2400" dirty="0"/>
              <a:t>JCDL: </a:t>
            </a:r>
            <a:r>
              <a:rPr lang="en-US" sz="2400" dirty="0" err="1"/>
              <a:t>www.jcdl.org</a:t>
            </a:r>
            <a:endParaRPr lang="en-US" sz="2400" dirty="0"/>
          </a:p>
          <a:p>
            <a:pPr lvl="1" eaLnBrk="1" hangingPunct="1">
              <a:lnSpc>
                <a:spcPct val="90000"/>
              </a:lnSpc>
            </a:pPr>
            <a:r>
              <a:rPr lang="en-US" sz="2400" dirty="0"/>
              <a:t>TPDL: </a:t>
            </a:r>
            <a:r>
              <a:rPr lang="en-US" sz="2400" dirty="0" err="1"/>
              <a:t>www.tpdl.eu</a:t>
            </a:r>
            <a:endParaRPr lang="en-US" sz="2400" dirty="0"/>
          </a:p>
          <a:p>
            <a:pPr eaLnBrk="1" hangingPunct="1">
              <a:lnSpc>
                <a:spcPct val="90000"/>
              </a:lnSpc>
            </a:pPr>
            <a:r>
              <a:rPr lang="en-US" sz="2400" b="1" dirty="0"/>
              <a:t>Associations</a:t>
            </a:r>
          </a:p>
          <a:p>
            <a:pPr lvl="1" eaLnBrk="1" hangingPunct="1">
              <a:lnSpc>
                <a:spcPct val="90000"/>
              </a:lnSpc>
            </a:pPr>
            <a:r>
              <a:rPr lang="en-US" sz="2400" dirty="0"/>
              <a:t>ASIS&amp;T DL SIG</a:t>
            </a:r>
          </a:p>
          <a:p>
            <a:pPr lvl="1" eaLnBrk="1" hangingPunct="1">
              <a:lnSpc>
                <a:spcPct val="90000"/>
              </a:lnSpc>
            </a:pPr>
            <a:r>
              <a:rPr lang="en-US" sz="2400" dirty="0"/>
              <a:t>IEEE TCDL: www.ieee-tcdl.org (student awards, …)</a:t>
            </a:r>
          </a:p>
          <a:p>
            <a:pPr eaLnBrk="1" hangingPunct="1">
              <a:lnSpc>
                <a:spcPct val="90000"/>
              </a:lnSpc>
            </a:pPr>
            <a:r>
              <a:rPr lang="en-US" sz="2400" b="1" dirty="0"/>
              <a:t>NSF</a:t>
            </a:r>
            <a:r>
              <a:rPr lang="en-US" sz="2400" dirty="0"/>
              <a:t>: http://</a:t>
            </a:r>
            <a:r>
              <a:rPr lang="en-US" sz="2400" dirty="0" err="1"/>
              <a:t>dli.grainger.uiuc.edu</a:t>
            </a:r>
            <a:r>
              <a:rPr lang="en-US" sz="2400" dirty="0"/>
              <a:t>/</a:t>
            </a:r>
            <a:r>
              <a:rPr lang="en-US" sz="2400" dirty="0" err="1"/>
              <a:t>national.htm</a:t>
            </a:r>
            <a:r>
              <a:rPr lang="en-US" sz="2400" dirty="0"/>
              <a:t>, http://</a:t>
            </a:r>
            <a:r>
              <a:rPr lang="en-US" sz="2400" dirty="0" err="1"/>
              <a:t>www.nsf.gov</a:t>
            </a:r>
            <a:r>
              <a:rPr lang="en-US" sz="2400" dirty="0"/>
              <a:t>/pubs/1998/nsf9863/nsf9863.htm</a:t>
            </a:r>
          </a:p>
          <a:p>
            <a:pPr eaLnBrk="1" hangingPunct="1">
              <a:lnSpc>
                <a:spcPct val="90000"/>
              </a:lnSpc>
            </a:pPr>
            <a:r>
              <a:rPr lang="en-US" sz="2400" b="1" dirty="0"/>
              <a:t>Labs</a:t>
            </a:r>
            <a:r>
              <a:rPr lang="en-US" sz="2400" dirty="0"/>
              <a:t>: VT: </a:t>
            </a:r>
            <a:r>
              <a:rPr lang="en-US" sz="2400" dirty="0" err="1"/>
              <a:t>www.dlib.vt.edu</a:t>
            </a:r>
            <a:r>
              <a:rPr lang="en-US" sz="2400" dirty="0"/>
              <a:t>, Texas: </a:t>
            </a:r>
            <a:r>
              <a:rPr lang="en-US" sz="2400" dirty="0" err="1"/>
              <a:t>www.csdl.tamu.edu</a:t>
            </a:r>
            <a:endParaRPr lang="en-US" sz="2400"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Sequel: IDEAL</a:t>
            </a:r>
          </a:p>
        </p:txBody>
      </p:sp>
      <p:sp>
        <p:nvSpPr>
          <p:cNvPr id="3" name="Content Placeholder 2"/>
          <p:cNvSpPr>
            <a:spLocks noGrp="1"/>
          </p:cNvSpPr>
          <p:nvPr>
            <p:ph idx="1"/>
          </p:nvPr>
        </p:nvSpPr>
        <p:spPr>
          <a:xfrm>
            <a:off x="76200" y="1371600"/>
            <a:ext cx="8915400" cy="4525963"/>
          </a:xfrm>
        </p:spPr>
        <p:txBody>
          <a:bodyPr/>
          <a:lstStyle/>
          <a:p>
            <a:r>
              <a:rPr lang="en-US" dirty="0"/>
              <a:t>www.eventsarchive.org</a:t>
            </a:r>
          </a:p>
          <a:p>
            <a:r>
              <a:rPr lang="en-US" dirty="0"/>
              <a:t>Broaden to events, including community / government types</a:t>
            </a:r>
          </a:p>
          <a:p>
            <a:r>
              <a:rPr lang="en-US" dirty="0"/>
              <a:t>Now using 20 data node </a:t>
            </a:r>
            <a:r>
              <a:rPr lang="en-US" dirty="0" err="1"/>
              <a:t>Hadoop</a:t>
            </a:r>
            <a:r>
              <a:rPr lang="en-US" dirty="0"/>
              <a:t> cluster plus central server</a:t>
            </a:r>
          </a:p>
          <a:p>
            <a:r>
              <a:rPr lang="en-US" dirty="0"/>
              <a:t>Supporting undergraduate research courses</a:t>
            </a:r>
          </a:p>
          <a:p>
            <a:r>
              <a:rPr lang="en-US" dirty="0"/>
              <a:t>Fall 2014 Computational Linguistics course generated various types of summaries</a:t>
            </a:r>
          </a:p>
          <a:p>
            <a:r>
              <a:rPr lang="en-US" dirty="0"/>
              <a:t>Also connected w. IR, Multimedia, DL courses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210</a:t>
            </a:fld>
            <a:endParaRPr lang="en-US" dirty="0"/>
          </a:p>
        </p:txBody>
      </p:sp>
    </p:spTree>
    <p:extLst>
      <p:ext uri="{BB962C8B-B14F-4D97-AF65-F5344CB8AC3E}">
        <p14:creationId xmlns:p14="http://schemas.microsoft.com/office/powerpoint/2010/main" val="23616758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211</a:t>
            </a:fld>
            <a:endParaRPr lang="en-US"/>
          </a:p>
        </p:txBody>
      </p:sp>
      <p:sp>
        <p:nvSpPr>
          <p:cNvPr id="232451" name="Rectangle 2"/>
          <p:cNvSpPr>
            <a:spLocks noGrp="1" noChangeArrowheads="1"/>
          </p:cNvSpPr>
          <p:nvPr>
            <p:ph type="title"/>
          </p:nvPr>
        </p:nvSpPr>
        <p:spPr/>
        <p:txBody>
          <a:bodyPr/>
          <a:lstStyle/>
          <a:p>
            <a:pPr eaLnBrk="1" hangingPunct="1"/>
            <a:r>
              <a:rPr lang="en-US" sz="5400" b="1" dirty="0"/>
              <a:t>Quality</a:t>
            </a:r>
          </a:p>
        </p:txBody>
      </p:sp>
      <p:sp>
        <p:nvSpPr>
          <p:cNvPr id="232452" name="Rectangle 3"/>
          <p:cNvSpPr>
            <a:spLocks noGrp="1" noChangeArrowheads="1"/>
          </p:cNvSpPr>
          <p:nvPr>
            <p:ph type="body" idx="1"/>
          </p:nvPr>
        </p:nvSpPr>
        <p:spPr/>
        <p:txBody>
          <a:bodyPr/>
          <a:lstStyle/>
          <a:p>
            <a:pPr eaLnBrk="1" hangingPunct="1"/>
            <a:r>
              <a:rPr lang="en-US"/>
              <a:t>Information life cycle</a:t>
            </a:r>
          </a:p>
          <a:p>
            <a:pPr eaLnBrk="1" hangingPunct="1"/>
            <a:r>
              <a:rPr lang="en-US"/>
              <a:t>Dimensions, Indicators</a:t>
            </a:r>
          </a:p>
          <a:p>
            <a:pPr eaLnBrk="1" hangingPunct="1"/>
            <a:r>
              <a:rPr lang="en-US"/>
              <a:t>Definitions</a:t>
            </a:r>
          </a:p>
          <a:p>
            <a:pPr eaLnBrk="1" hangingPunct="1"/>
            <a:r>
              <a:rPr lang="en-US"/>
              <a:t>Examples</a:t>
            </a:r>
          </a:p>
          <a:p>
            <a:pPr eaLnBrk="1" hangingPunct="1"/>
            <a:r>
              <a:rPr lang="en-US"/>
              <a:t>Evaluation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212</a:t>
            </a:fld>
            <a:endParaRPr lang="en-US"/>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a:t>Describing Quality in</a:t>
            </a:r>
            <a:br>
              <a:rPr lang="en-US"/>
            </a:br>
            <a:r>
              <a:rPr lang="en-US"/>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a:t>What’s a “good” digital Library?</a:t>
            </a:r>
          </a:p>
          <a:p>
            <a:pPr lvl="1" eaLnBrk="1" hangingPunct="1"/>
            <a:r>
              <a:rPr lang="en-US"/>
              <a:t>Central Concept: Quality!</a:t>
            </a:r>
          </a:p>
          <a:p>
            <a:pPr lvl="1" eaLnBrk="1" hangingPunct="1"/>
            <a:r>
              <a:rPr lang="en-US"/>
              <a:t>Hypotheses of this work:</a:t>
            </a:r>
          </a:p>
          <a:p>
            <a:pPr lvl="2" eaLnBrk="1" hangingPunct="1"/>
            <a:r>
              <a:rPr lang="en-US"/>
              <a:t>Formal theory can help to define “what’s a good digital library” by:</a:t>
            </a:r>
          </a:p>
          <a:p>
            <a:pPr lvl="2" eaLnBrk="1" hangingPunct="1"/>
            <a:r>
              <a:rPr lang="en-US"/>
              <a:t>New formalizations of quality indicators  for DLs  within our 5S framework</a:t>
            </a:r>
          </a:p>
          <a:p>
            <a:pPr lvl="2" eaLnBrk="1" hangingPunct="1"/>
            <a:r>
              <a:rPr lang="en-US"/>
              <a:t>Contextualizing these measures within the Information Life Cycle</a:t>
            </a:r>
          </a:p>
          <a:p>
            <a:pPr eaLnBrk="1" hangingPunct="1">
              <a:buFontTx/>
              <a:buNone/>
            </a:pPr>
            <a:endParaRPr lang="en-US" sz="240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213</a:t>
            </a:fld>
            <a:endParaRPr lang="en-US"/>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mc:AlternateContent xmlns:mc="http://schemas.openxmlformats.org/markup-compatibility/2006">
              <mc:Choice xmlns:v="urn:schemas-microsoft-com:vml" Requires="v">
                <p:oleObj spid="_x0000_s28750" name="Document" r:id="rId4" imgW="7480800" imgH="5019840" progId="Word.Document.8">
                  <p:embed/>
                </p:oleObj>
              </mc:Choice>
              <mc:Fallback>
                <p:oleObj name="Document" r:id="rId4" imgW="7480800" imgH="501984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38200"/>
                        <a:ext cx="12039600" cy="848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214</a:t>
            </a:fld>
            <a:endParaRPr lang="en-US"/>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a:latin typeface="Times New Roman" pitchFamily="18" charset="0"/>
                <a:ea typeface="SimSun" pitchFamily="2" charset="-122"/>
                <a:cs typeface="Times New Roman" pitchFamily="18" charset="0"/>
              </a:rPr>
              <a:t> </a:t>
            </a:r>
            <a:r>
              <a:rPr lang="en-US" altLang="zh-CN" sz="2800">
                <a:ea typeface="SimSun" pitchFamily="2" charset="-122"/>
                <a:cs typeface="Times New Roman" pitchFamily="18" charset="0"/>
              </a:rPr>
              <a:t>Completeness(ms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 1 - (no. of missing attributes in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total attributes of the schema to which ms</a:t>
            </a:r>
            <a:r>
              <a:rPr lang="en-US" altLang="zh-CN" sz="2800" baseline="-30000">
                <a:ea typeface="SimSun" pitchFamily="2" charset="-122"/>
                <a:cs typeface="Times New Roman" pitchFamily="18" charset="0"/>
              </a:rPr>
              <a:t>x</a:t>
            </a:r>
            <a:r>
              <a:rPr lang="en-US" altLang="zh-CN" sz="2800">
                <a:ea typeface="SimSun" pitchFamily="2" charset="-122"/>
                <a:cs typeface="Times New Roman" pitchFamily="18" charset="0"/>
              </a:rPr>
              <a:t> conforms)</a:t>
            </a:r>
            <a:endParaRPr lang="en-US" sz="2800">
              <a:ea typeface="SimSun" pitchFamily="2" charset="-122"/>
              <a:cs typeface="Times New Roman" pitchFamily="18" charset="0"/>
            </a:endParaRPr>
          </a:p>
          <a:p>
            <a:pPr eaLnBrk="1" hangingPunct="1"/>
            <a:endParaRPr lang="en-US">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215</a:t>
            </a:fld>
            <a:endParaRPr lang="en-US"/>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a:t>Metadata Specifications and Metadata Format: Completeness</a:t>
            </a:r>
            <a:br>
              <a:rPr lang="en-US" sz="3600"/>
            </a:br>
            <a:endParaRPr lang="en-US" sz="360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a:t>OCLC NDLTD Union catalog</a:t>
            </a:r>
          </a:p>
          <a:p>
            <a:pPr eaLnBrk="1" hangingPunct="1"/>
            <a:endParaRPr lang="en-US"/>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mc:AlternateContent xmlns:mc="http://schemas.openxmlformats.org/markup-compatibility/2006">
              <mc:Choice xmlns:v="urn:schemas-microsoft-com:vml" Requires="v">
                <p:oleObj spid="_x0000_s29774" name="Chart" r:id="rId4" imgW="6480000" imgH="2430000" progId="Excel.Sheet.8">
                  <p:embed/>
                </p:oleObj>
              </mc:Choice>
              <mc:Fallback>
                <p:oleObj name="Chart" r:id="rId4" imgW="6480000" imgH="243000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8763000" cy="3286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216</a:t>
            </a:fld>
            <a:endParaRPr lang="en-US"/>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a:t>Effectiveness</a:t>
            </a:r>
          </a:p>
          <a:p>
            <a:pPr lvl="1" eaLnBrk="1" hangingPunct="1"/>
            <a:r>
              <a:rPr lang="en-US" sz="2400"/>
              <a:t>Very common measures: Precision, Recall, F1, 10-precision, R-Precision</a:t>
            </a:r>
          </a:p>
          <a:p>
            <a:pPr lvl="1" eaLnBrk="1" hangingPunct="1"/>
            <a:r>
              <a:rPr lang="en-US" sz="2400"/>
              <a:t>Other services may have different measures: e.g., Recommending, etc.</a:t>
            </a:r>
          </a:p>
          <a:p>
            <a:pPr eaLnBrk="1" hangingPunct="1"/>
            <a:r>
              <a:rPr lang="en-US" sz="2900"/>
              <a:t>Efficiency</a:t>
            </a:r>
          </a:p>
          <a:p>
            <a:pPr lvl="1" eaLnBrk="1" hangingPunct="1"/>
            <a:r>
              <a:rPr lang="en-US" sz="2400"/>
              <a:t>let t(e) be the time of an event e</a:t>
            </a:r>
          </a:p>
          <a:p>
            <a:pPr lvl="1" eaLnBrk="1" hangingPunct="1"/>
            <a:r>
              <a:rPr lang="en-US" sz="2400"/>
              <a:t> let e</a:t>
            </a:r>
            <a:r>
              <a:rPr lang="en-US" sz="2400" baseline="-25000"/>
              <a:t>ix</a:t>
            </a:r>
            <a:r>
              <a:rPr lang="en-US" sz="2400"/>
              <a:t> and e</a:t>
            </a:r>
            <a:r>
              <a:rPr lang="en-US" sz="2400" baseline="-25000"/>
              <a:t>fx</a:t>
            </a:r>
            <a:r>
              <a:rPr lang="en-US" sz="2400"/>
              <a:t> be the initial and the final event of service se</a:t>
            </a:r>
            <a:r>
              <a:rPr lang="en-US" sz="2400" baseline="-25000"/>
              <a:t>x</a:t>
            </a:r>
            <a:r>
              <a:rPr lang="en-US" sz="2400"/>
              <a:t> . </a:t>
            </a:r>
          </a:p>
          <a:p>
            <a:pPr lvl="1" eaLnBrk="1" hangingPunct="1"/>
            <a:r>
              <a:rPr lang="en-US" sz="2400"/>
              <a:t>For service se</a:t>
            </a:r>
            <a:r>
              <a:rPr lang="en-US" sz="2400" baseline="-25000"/>
              <a:t>x</a:t>
            </a:r>
            <a:r>
              <a:rPr lang="en-US" sz="2400"/>
              <a:t>, efficiency is  defined as:</a:t>
            </a:r>
          </a:p>
          <a:p>
            <a:pPr lvl="2" eaLnBrk="1" hangingPunct="1"/>
            <a:r>
              <a:rPr lang="en-US"/>
              <a:t>Efficiency(se</a:t>
            </a:r>
            <a:r>
              <a:rPr lang="en-US" baseline="-25000"/>
              <a:t>x</a:t>
            </a:r>
            <a:r>
              <a:rPr lang="en-US"/>
              <a:t>) = t(e</a:t>
            </a:r>
            <a:r>
              <a:rPr lang="en-US" baseline="-25000"/>
              <a:t>fx</a:t>
            </a:r>
            <a:r>
              <a:rPr lang="en-US"/>
              <a:t>) - t(e</a:t>
            </a:r>
            <a:r>
              <a:rPr lang="en-US" baseline="-25000"/>
              <a:t>ix</a:t>
            </a:r>
            <a:r>
              <a:rPr lang="en-US"/>
              <a:t>)</a:t>
            </a:r>
          </a:p>
          <a:p>
            <a:pPr eaLnBrk="1" hangingPunct="1">
              <a:buFontTx/>
              <a:buNone/>
            </a:pPr>
            <a:endParaRPr lang="en-US" sz="2300"/>
          </a:p>
          <a:p>
            <a:pPr eaLnBrk="1" hangingPunct="1"/>
            <a:endParaRPr lang="en-US" sz="2300"/>
          </a:p>
          <a:p>
            <a:pPr eaLnBrk="1" hangingPunct="1"/>
            <a:endParaRPr lang="en-US" sz="230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217</a:t>
            </a:fld>
            <a:endParaRPr lang="en-US"/>
          </a:p>
        </p:txBody>
      </p:sp>
      <p:graphicFrame>
        <p:nvGraphicFramePr>
          <p:cNvPr id="30722" name="Object 2"/>
          <p:cNvGraphicFramePr>
            <a:graphicFrameLocks noChangeAspect="1"/>
          </p:cNvGraphicFramePr>
          <p:nvPr>
            <p:extLst>
              <p:ext uri="{D42A27DB-BD31-4B8C-83A1-F6EECF244321}">
                <p14:modId xmlns:p14="http://schemas.microsoft.com/office/powerpoint/2010/main" val="303553327"/>
              </p:ext>
            </p:extLst>
          </p:nvPr>
        </p:nvGraphicFramePr>
        <p:xfrm>
          <a:off x="1371600" y="987425"/>
          <a:ext cx="7823200" cy="5867400"/>
        </p:xfrm>
        <a:graphic>
          <a:graphicData uri="http://schemas.openxmlformats.org/presentationml/2006/ole">
            <mc:AlternateContent xmlns:mc="http://schemas.openxmlformats.org/markup-compatibility/2006">
              <mc:Choice xmlns:v="urn:schemas-microsoft-com:vml" Requires="v">
                <p:oleObj spid="_x0000_s30799" name="Slide" r:id="rId4" imgW="4549680" imgH="3413160" progId="PowerPoint.Slide.8">
                  <p:embed/>
                </p:oleObj>
              </mc:Choice>
              <mc:Fallback>
                <p:oleObj name="Slide" r:id="rId4" imgW="4549680" imgH="34131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87425"/>
                        <a:ext cx="7823200" cy="5867400"/>
                      </a:xfrm>
                      <a:prstGeom prst="rect">
                        <a:avLst/>
                      </a:prstGeom>
                      <a:noFill/>
                      <a:ln>
                        <a:noFill/>
                      </a:ln>
                      <a:effectLst/>
                      <a:extLst/>
                    </p:spPr>
                  </p:pic>
                </p:oleObj>
              </mc:Fallback>
            </mc:AlternateContent>
          </a:graphicData>
        </a:graphic>
      </p:graphicFrame>
      <p:sp>
        <p:nvSpPr>
          <p:cNvPr id="30724" name="Rectangle 3"/>
          <p:cNvSpPr>
            <a:spLocks noGrp="1" noChangeArrowheads="1"/>
          </p:cNvSpPr>
          <p:nvPr>
            <p:ph type="title"/>
          </p:nvPr>
        </p:nvSpPr>
        <p:spPr>
          <a:xfrm>
            <a:off x="457200" y="12700"/>
            <a:ext cx="8382000" cy="914400"/>
          </a:xfrm>
        </p:spPr>
        <p:txBody>
          <a:bodyPr/>
          <a:lstStyle/>
          <a:p>
            <a:pPr eaLnBrk="1" hangingPunct="1"/>
            <a:r>
              <a:rPr lang="en-US" sz="3600" dirty="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218</a:t>
            </a:fld>
            <a:endParaRPr lang="en-US"/>
          </a:p>
        </p:txBody>
      </p:sp>
      <p:sp>
        <p:nvSpPr>
          <p:cNvPr id="240643" name="Rectangle 2"/>
          <p:cNvSpPr>
            <a:spLocks noGrp="1" noChangeArrowheads="1"/>
          </p:cNvSpPr>
          <p:nvPr>
            <p:ph type="title"/>
          </p:nvPr>
        </p:nvSpPr>
        <p:spPr/>
        <p:txBody>
          <a:bodyPr/>
          <a:lstStyle/>
          <a:p>
            <a:pPr eaLnBrk="1" hangingPunct="1"/>
            <a:r>
              <a:rPr lang="en-US"/>
              <a:t>Exercise 2</a:t>
            </a:r>
          </a:p>
        </p:txBody>
      </p:sp>
      <p:sp>
        <p:nvSpPr>
          <p:cNvPr id="240644" name="Rectangle 3"/>
          <p:cNvSpPr>
            <a:spLocks noGrp="1" noChangeArrowheads="1"/>
          </p:cNvSpPr>
          <p:nvPr>
            <p:ph type="body" idx="1"/>
          </p:nvPr>
        </p:nvSpPr>
        <p:spPr/>
        <p:txBody>
          <a:bodyPr/>
          <a:lstStyle/>
          <a:p>
            <a:pPr eaLnBrk="1" hangingPunct="1"/>
            <a:r>
              <a:rPr lang="en-US" sz="2800"/>
              <a:t>Re-form into former groups of 2.</a:t>
            </a:r>
          </a:p>
          <a:p>
            <a:pPr eaLnBrk="1" hangingPunct="1"/>
            <a:r>
              <a:rPr lang="en-US" sz="2800"/>
              <a:t>Recall the digital library you selected earlier.</a:t>
            </a:r>
          </a:p>
          <a:p>
            <a:pPr eaLnBrk="1" hangingPunct="1"/>
            <a:r>
              <a:rPr lang="en-US" sz="2800"/>
              <a:t>Select the most important measures of quality for that digital library (from those discussed or others you feel are needed).</a:t>
            </a:r>
          </a:p>
          <a:p>
            <a:pPr eaLnBrk="1" hangingPunct="1"/>
            <a:r>
              <a:rPr lang="en-US" sz="2800"/>
              <a:t>Work out the details of an evaluation using those measures.</a:t>
            </a:r>
          </a:p>
          <a:p>
            <a:pPr eaLnBrk="1" hangingPunct="1"/>
            <a:r>
              <a:rPr lang="en-US" sz="2800"/>
              <a:t>Present a summary to the class and lead a discussion.</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219</a:t>
            </a:fld>
            <a:endParaRPr lang="en-US"/>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z="5400" b="1" dirty="0"/>
              <a:t>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a:t>What is “DL Integration”</a:t>
            </a:r>
          </a:p>
          <a:p>
            <a:pPr marL="990600" lvl="1" indent="-533400" eaLnBrk="1" hangingPunct="1">
              <a:lnSpc>
                <a:spcPct val="90000"/>
              </a:lnSpc>
            </a:pPr>
            <a:r>
              <a:rPr lang="en-US"/>
              <a:t>Hide distribution</a:t>
            </a:r>
          </a:p>
          <a:p>
            <a:pPr marL="990600" lvl="1" indent="-533400" eaLnBrk="1" hangingPunct="1">
              <a:lnSpc>
                <a:spcPct val="90000"/>
              </a:lnSpc>
            </a:pPr>
            <a:r>
              <a:rPr lang="en-US"/>
              <a:t>Hide heterogeneity</a:t>
            </a:r>
          </a:p>
          <a:p>
            <a:pPr marL="990600" lvl="1" indent="-533400" eaLnBrk="1" hangingPunct="1">
              <a:lnSpc>
                <a:spcPct val="90000"/>
              </a:lnSpc>
            </a:pPr>
            <a:r>
              <a:rPr lang="en-US"/>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22</a:t>
            </a:fld>
            <a:endParaRPr lang="en-US"/>
          </a:p>
        </p:txBody>
      </p:sp>
      <p:sp>
        <p:nvSpPr>
          <p:cNvPr id="39939" name="Rectangle 2"/>
          <p:cNvSpPr>
            <a:spLocks noGrp="1" noChangeArrowheads="1"/>
          </p:cNvSpPr>
          <p:nvPr>
            <p:ph type="title"/>
          </p:nvPr>
        </p:nvSpPr>
        <p:spPr/>
        <p:txBody>
          <a:bodyPr/>
          <a:lstStyle/>
          <a:p>
            <a:pPr eaLnBrk="1" hangingPunct="1"/>
            <a:r>
              <a:rPr lang="en-US" sz="5400" b="1" dirty="0"/>
              <a:t>Introduction</a:t>
            </a:r>
          </a:p>
        </p:txBody>
      </p:sp>
      <p:sp>
        <p:nvSpPr>
          <p:cNvPr id="39940" name="Rectangle 3"/>
          <p:cNvSpPr>
            <a:spLocks noGrp="1" noChangeArrowheads="1"/>
          </p:cNvSpPr>
          <p:nvPr>
            <p:ph type="body" idx="1"/>
          </p:nvPr>
        </p:nvSpPr>
        <p:spPr/>
        <p:txBody>
          <a:bodyPr/>
          <a:lstStyle/>
          <a:p>
            <a:pPr eaLnBrk="1" hangingPunct="1"/>
            <a:r>
              <a:rPr lang="en-US" dirty="0"/>
              <a:t>Country, City, Languages you speak</a:t>
            </a:r>
          </a:p>
          <a:p>
            <a:pPr eaLnBrk="1" hangingPunct="1"/>
            <a:r>
              <a:rPr lang="en-US" dirty="0"/>
              <a:t>Main discipline of training</a:t>
            </a:r>
          </a:p>
          <a:p>
            <a:pPr eaLnBrk="1" hangingPunct="1"/>
            <a:r>
              <a:rPr lang="en-US" dirty="0"/>
              <a:t># of digital libraries (DLs) used: list</a:t>
            </a:r>
          </a:p>
          <a:p>
            <a:pPr eaLnBrk="1" hangingPunct="1"/>
            <a:r>
              <a:rPr lang="en-US" dirty="0"/>
              <a:t># of DL conferences attended? JCDLs?</a:t>
            </a:r>
          </a:p>
          <a:p>
            <a:pPr eaLnBrk="1" hangingPunct="1"/>
            <a:r>
              <a:rPr lang="en-US" dirty="0"/>
              <a:t>Other activities at conference</a:t>
            </a:r>
          </a:p>
          <a:p>
            <a:pPr eaLnBrk="1" hangingPunct="1"/>
            <a:r>
              <a:rPr lang="en-US" dirty="0"/>
              <a:t>Why taking this course</a:t>
            </a:r>
          </a:p>
          <a:p>
            <a:pPr eaLnBrk="1" hangingPunct="1"/>
            <a:r>
              <a:rPr lang="en-US" dirty="0"/>
              <a:t>Goals for today</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220</a:t>
            </a:fld>
            <a:endParaRPr lang="en-US"/>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a:t>We can read any paper book (ignoring limitations of language, vision, …).</a:t>
            </a:r>
          </a:p>
          <a:p>
            <a:pPr marL="457200" indent="-457200" eaLnBrk="1" hangingPunct="1">
              <a:lnSpc>
                <a:spcPct val="90000"/>
              </a:lnSpc>
            </a:pPr>
            <a:r>
              <a:rPr lang="en-US"/>
              <a:t>Scholarship requires access, analysis, and synthesis spanning disciplines and sources.</a:t>
            </a:r>
          </a:p>
          <a:p>
            <a:pPr marL="457200" indent="-457200" eaLnBrk="1" hangingPunct="1">
              <a:lnSpc>
                <a:spcPct val="90000"/>
              </a:lnSpc>
            </a:pPr>
            <a:r>
              <a:rPr lang="en-US"/>
              <a:t>New theories, systems, and services build upon our past accomplishments.</a:t>
            </a:r>
          </a:p>
          <a:p>
            <a:pPr marL="457200" indent="-457200" eaLnBrk="1" hangingPunct="1">
              <a:lnSpc>
                <a:spcPct val="90000"/>
              </a:lnSpc>
            </a:pPr>
            <a:r>
              <a:rPr lang="en-US"/>
              <a:t>Our “Small World” and the “Internet Age” demand that we, and our computers, work together and interoperate.</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221</a:t>
            </a:fld>
            <a:endParaRPr lang="en-US"/>
          </a:p>
        </p:txBody>
      </p:sp>
      <p:sp>
        <p:nvSpPr>
          <p:cNvPr id="244739" name="Rectangle 2"/>
          <p:cNvSpPr>
            <a:spLocks noGrp="1" noChangeArrowheads="1"/>
          </p:cNvSpPr>
          <p:nvPr>
            <p:ph type="title"/>
          </p:nvPr>
        </p:nvSpPr>
        <p:spPr/>
        <p:txBody>
          <a:bodyPr/>
          <a:lstStyle/>
          <a:p>
            <a:pPr eaLnBrk="1" hangingPunct="1"/>
            <a:r>
              <a:rPr lang="en-US"/>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a:t>If we collect, capture, acquire, or produce information, will it be usable in 100 years? </a:t>
            </a:r>
          </a:p>
          <a:p>
            <a:pPr marL="457200" indent="-457200" eaLnBrk="1" hangingPunct="1"/>
            <a:endParaRPr lang="en-US"/>
          </a:p>
          <a:p>
            <a:pPr marL="457200" indent="-457200" eaLnBrk="1" hangingPunct="1"/>
            <a:r>
              <a:rPr lang="en-US"/>
              <a:t>NSF Digital Archiving Program</a:t>
            </a:r>
          </a:p>
          <a:p>
            <a:pPr marL="457200" indent="-457200" eaLnBrk="1" hangingPunct="1"/>
            <a:r>
              <a:rPr lang="en-US"/>
              <a:t>Library of Congress National Digital Information Infrastructure and Preservation Program</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222</a:t>
            </a:fld>
            <a:endParaRPr lang="en-US"/>
          </a:p>
        </p:txBody>
      </p:sp>
      <p:sp>
        <p:nvSpPr>
          <p:cNvPr id="246787" name="Rectangle 2"/>
          <p:cNvSpPr>
            <a:spLocks noGrp="1" noChangeArrowheads="1"/>
          </p:cNvSpPr>
          <p:nvPr>
            <p:ph type="title"/>
          </p:nvPr>
        </p:nvSpPr>
        <p:spPr/>
        <p:txBody>
          <a:bodyPr/>
          <a:lstStyle/>
          <a:p>
            <a:pPr eaLnBrk="1" hangingPunct="1"/>
            <a:r>
              <a:rPr lang="en-US" sz="360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a:t>The 5S framework provides effective solutions to DL integration.</a:t>
            </a:r>
          </a:p>
          <a:p>
            <a:pPr marL="990600" lvl="1" indent="-533400" eaLnBrk="1" hangingPunct="1">
              <a:lnSpc>
                <a:spcPct val="90000"/>
              </a:lnSpc>
            </a:pPr>
            <a:r>
              <a:rPr lang="en-US"/>
              <a:t>Formally define the DL integration problem?</a:t>
            </a:r>
          </a:p>
          <a:p>
            <a:pPr marL="990600" lvl="1" indent="-533400" eaLnBrk="1" hangingPunct="1">
              <a:lnSpc>
                <a:spcPct val="90000"/>
              </a:lnSpc>
            </a:pPr>
            <a:r>
              <a:rPr lang="en-US"/>
              <a:t>Guide integration of domain focused DLs?</a:t>
            </a:r>
          </a:p>
          <a:p>
            <a:pPr marL="1371600" lvl="2" indent="-457200" eaLnBrk="1" hangingPunct="1">
              <a:lnSpc>
                <a:spcPct val="90000"/>
              </a:lnSpc>
            </a:pPr>
            <a:r>
              <a:rPr lang="en-US"/>
              <a:t>How to formally model such domain specific DLs?</a:t>
            </a:r>
          </a:p>
          <a:p>
            <a:pPr marL="1371600" lvl="2" indent="-457200" eaLnBrk="1" hangingPunct="1">
              <a:lnSpc>
                <a:spcPct val="90000"/>
              </a:lnSpc>
            </a:pPr>
            <a:r>
              <a:rPr lang="en-US"/>
              <a:t>How to integrate formally defined DL models into a union DL model?</a:t>
            </a:r>
          </a:p>
          <a:p>
            <a:pPr marL="1371600" lvl="2" indent="-457200" eaLnBrk="1" hangingPunct="1">
              <a:lnSpc>
                <a:spcPct val="90000"/>
              </a:lnSpc>
            </a:pPr>
            <a:r>
              <a:rPr lang="en-US"/>
              <a:t>How to use the union DL model to help design and implement high quality integrated DLs?</a:t>
            </a:r>
          </a:p>
          <a:p>
            <a:pPr marL="990600" lvl="1" indent="-533400" eaLnBrk="1" hangingPunct="1">
              <a:lnSpc>
                <a:spcPct val="90000"/>
              </a:lnSpc>
            </a:pPr>
            <a:r>
              <a:rPr lang="en-US"/>
              <a:t>Assess the integration?</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223</a:t>
            </a:fld>
            <a:endParaRPr lang="en-US"/>
          </a:p>
        </p:txBody>
      </p:sp>
      <p:sp>
        <p:nvSpPr>
          <p:cNvPr id="247811" name="Rectangle 2"/>
          <p:cNvSpPr>
            <a:spLocks noGrp="1" noChangeArrowheads="1"/>
          </p:cNvSpPr>
          <p:nvPr>
            <p:ph type="title"/>
          </p:nvPr>
        </p:nvSpPr>
        <p:spPr/>
        <p:txBody>
          <a:bodyPr/>
          <a:lstStyle/>
          <a:p>
            <a:pPr eaLnBrk="1" hangingPunct="1"/>
            <a:r>
              <a:rPr lang="en-US" sz="360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224</a:t>
            </a:fld>
            <a:endParaRPr lang="en-US"/>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225</a:t>
            </a:fld>
            <a:endParaRPr lang="en-US"/>
          </a:p>
        </p:txBody>
      </p:sp>
      <p:sp>
        <p:nvSpPr>
          <p:cNvPr id="31749" name="Rectangle 2"/>
          <p:cNvSpPr>
            <a:spLocks noGrp="1" noChangeArrowheads="1"/>
          </p:cNvSpPr>
          <p:nvPr>
            <p:ph type="title"/>
          </p:nvPr>
        </p:nvSpPr>
        <p:spPr/>
        <p:txBody>
          <a:bodyPr/>
          <a:lstStyle/>
          <a:p>
            <a:pPr eaLnBrk="1" hangingPunct="1"/>
            <a:r>
              <a:rPr lang="en-US" sz="360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a:t>DL</a:t>
            </a:r>
            <a:r>
              <a:rPr lang="en-US" sz="2800" i="1" baseline="-25000"/>
              <a:t>i</a:t>
            </a:r>
            <a:r>
              <a:rPr lang="en-US" sz="2800" i="1"/>
              <a:t>=(R</a:t>
            </a:r>
            <a:r>
              <a:rPr lang="en-US" sz="2800" i="1" baseline="-25000"/>
              <a:t>i</a:t>
            </a:r>
            <a:r>
              <a:rPr lang="en-US" sz="2800" i="1"/>
              <a:t>, DM</a:t>
            </a:r>
            <a:r>
              <a:rPr lang="en-US" sz="2800" i="1" baseline="-25000"/>
              <a:t>i</a:t>
            </a:r>
            <a:r>
              <a:rPr lang="en-US" sz="2800" i="1"/>
              <a:t>, Serv</a:t>
            </a:r>
            <a:r>
              <a:rPr lang="en-US" sz="2800" i="1" baseline="-25000"/>
              <a:t>i</a:t>
            </a:r>
            <a:r>
              <a:rPr lang="en-US" sz="2800" i="1"/>
              <a:t>, Soc</a:t>
            </a:r>
            <a:r>
              <a:rPr lang="en-US" sz="2800" i="1" baseline="-25000"/>
              <a:t>i</a:t>
            </a:r>
            <a:r>
              <a:rPr lang="en-US" sz="2800" i="1"/>
              <a:t>), 1   i   n</a:t>
            </a:r>
          </a:p>
          <a:p>
            <a:pPr marL="990600" lvl="1" indent="-533400" eaLnBrk="1" hangingPunct="1"/>
            <a:r>
              <a:rPr lang="en-US" sz="2400" i="1"/>
              <a:t>R</a:t>
            </a:r>
            <a:r>
              <a:rPr lang="en-US" sz="2400" i="1" baseline="-25000"/>
              <a:t>i</a:t>
            </a:r>
            <a:r>
              <a:rPr lang="en-US" sz="2400" i="1"/>
              <a:t> is a network accessible repository</a:t>
            </a:r>
          </a:p>
          <a:p>
            <a:pPr marL="990600" lvl="1" indent="-533400" eaLnBrk="1" hangingPunct="1"/>
            <a:r>
              <a:rPr lang="en-US" sz="2400" i="1"/>
              <a:t>DM</a:t>
            </a:r>
            <a:r>
              <a:rPr lang="en-US" sz="2400" i="1" baseline="-25000"/>
              <a:t>i</a:t>
            </a:r>
            <a:r>
              <a:rPr lang="en-US" sz="2400" i="1"/>
              <a:t> is a set of metadata catalogs for all collections</a:t>
            </a:r>
          </a:p>
          <a:p>
            <a:pPr marL="990600" lvl="1" indent="-533400" eaLnBrk="1" hangingPunct="1"/>
            <a:r>
              <a:rPr lang="en-US" sz="2400" i="1"/>
              <a:t>Serv</a:t>
            </a:r>
            <a:r>
              <a:rPr lang="en-US" sz="2400" i="1" baseline="-25000"/>
              <a:t>i</a:t>
            </a:r>
            <a:r>
              <a:rPr lang="en-US" sz="2400" i="1"/>
              <a:t> is a set of services</a:t>
            </a:r>
          </a:p>
          <a:p>
            <a:pPr marL="990600" lvl="1" indent="-533400" eaLnBrk="1" hangingPunct="1"/>
            <a:r>
              <a:rPr lang="en-US" sz="2400" i="1"/>
              <a:t>Soc</a:t>
            </a:r>
            <a:r>
              <a:rPr lang="en-US" sz="2400" i="1" baseline="-25000"/>
              <a:t>i</a:t>
            </a:r>
            <a:r>
              <a:rPr lang="en-US" sz="2400" i="1"/>
              <a:t> is a society</a:t>
            </a:r>
          </a:p>
          <a:p>
            <a:pPr marL="609600" indent="-609600" eaLnBrk="1" hangingPunct="1"/>
            <a:r>
              <a:rPr lang="en-US" sz="2800" i="1"/>
              <a:t>UnionRep</a:t>
            </a:r>
          </a:p>
          <a:p>
            <a:pPr marL="609600" indent="-609600" eaLnBrk="1" hangingPunct="1"/>
            <a:r>
              <a:rPr lang="en-US" sz="2800" i="1"/>
              <a:t>UnionCat</a:t>
            </a:r>
          </a:p>
          <a:p>
            <a:pPr marL="609600" indent="-609600" eaLnBrk="1" hangingPunct="1"/>
            <a:r>
              <a:rPr lang="en-US" sz="2800" i="1"/>
              <a:t>UnionServices</a:t>
            </a:r>
          </a:p>
          <a:p>
            <a:pPr marL="609600" indent="-609600" eaLnBrk="1" hangingPunct="1"/>
            <a:r>
              <a:rPr lang="en-US" sz="2800" i="1"/>
              <a:t>UnionSociety</a:t>
            </a:r>
          </a:p>
          <a:p>
            <a:pPr marL="990600" lvl="1" indent="-533400" eaLnBrk="1" hangingPunct="1">
              <a:buFontTx/>
              <a:buNone/>
            </a:pPr>
            <a:endParaRPr lang="en-US" sz="2400" i="1"/>
          </a:p>
          <a:p>
            <a:pPr marL="990600" lvl="1" indent="-533400" eaLnBrk="1" hangingPunct="1">
              <a:buFontTx/>
              <a:buNone/>
            </a:pPr>
            <a:endParaRPr lang="en-US" sz="2400" i="1"/>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mc:AlternateContent xmlns:mc="http://schemas.openxmlformats.org/markup-compatibility/2006">
              <mc:Choice xmlns:v="urn:schemas-microsoft-com:vml" Requires="v">
                <p:oleObj spid="_x0000_s31886" name="Equation" r:id="rId4" imgW="114120" imgH="126720" progId="Equation.3">
                  <p:embed/>
                </p:oleObj>
              </mc:Choice>
              <mc:Fallback>
                <p:oleObj name="Equation" r:id="rId4" imgW="114120" imgH="126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133600"/>
                        <a:ext cx="273050" cy="304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mc:AlternateContent xmlns:mc="http://schemas.openxmlformats.org/markup-compatibility/2006">
              <mc:Choice xmlns:v="urn:schemas-microsoft-com:vml" Requires="v">
                <p:oleObj spid="_x0000_s31887" name="Equation" r:id="rId6" imgW="114120" imgH="126720" progId="Equation.3">
                  <p:embed/>
                </p:oleObj>
              </mc:Choice>
              <mc:Fallback>
                <p:oleObj name="Equation" r:id="rId6" imgW="114120" imgH="1267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273050" cy="304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226</a:t>
            </a:fld>
            <a:endParaRPr lang="en-US"/>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a:t>DL integration problem definition:</a:t>
            </a:r>
          </a:p>
          <a:p>
            <a:pPr marL="609600" indent="-609600" eaLnBrk="1" hangingPunct="1">
              <a:buFontTx/>
              <a:buNone/>
            </a:pPr>
            <a:r>
              <a:rPr lang="en-US" sz="2800" i="1"/>
              <a:t>	Given n individual libraries, integrate the n DLs to create a </a:t>
            </a:r>
            <a:r>
              <a:rPr lang="en-US" sz="2800" b="1" i="1">
                <a:solidFill>
                  <a:srgbClr val="660066"/>
                </a:solidFill>
              </a:rPr>
              <a:t>UnionDL</a:t>
            </a:r>
            <a:r>
              <a:rPr lang="en-US" sz="2800" i="1"/>
              <a:t>.</a:t>
            </a:r>
          </a:p>
          <a:p>
            <a:pPr marL="990600" lvl="1" indent="-533400" eaLnBrk="1" hangingPunct="1">
              <a:buFontTx/>
              <a:buNone/>
            </a:pPr>
            <a:endParaRPr lang="en-US" sz="2400" i="1"/>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227</a:t>
            </a:fld>
            <a:endParaRPr lang="en-US"/>
          </a:p>
        </p:txBody>
      </p:sp>
      <p:sp>
        <p:nvSpPr>
          <p:cNvPr id="250883" name="Rectangle 2"/>
          <p:cNvSpPr>
            <a:spLocks noGrp="1" noChangeArrowheads="1"/>
          </p:cNvSpPr>
          <p:nvPr>
            <p:ph type="title"/>
          </p:nvPr>
        </p:nvSpPr>
        <p:spPr/>
        <p:txBody>
          <a:bodyPr/>
          <a:lstStyle/>
          <a:p>
            <a:pPr eaLnBrk="1" hangingPunct="1"/>
            <a:r>
              <a:rPr lang="en-US" sz="360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a:t>Complete</a:t>
            </a:r>
          </a:p>
          <a:p>
            <a:pPr marL="990600" lvl="1" indent="-533400" eaLnBrk="1" hangingPunct="1"/>
            <a:r>
              <a:rPr lang="en-US"/>
              <a:t>All the catalogs to be integrated are complete.</a:t>
            </a:r>
          </a:p>
          <a:p>
            <a:pPr marL="609600" indent="-609600" eaLnBrk="1" hangingPunct="1"/>
            <a:r>
              <a:rPr lang="en-US"/>
              <a:t>Consistent</a:t>
            </a:r>
          </a:p>
          <a:p>
            <a:pPr marL="990600" lvl="1" indent="-533400" eaLnBrk="1" hangingPunct="1"/>
            <a:r>
              <a:rPr lang="en-US"/>
              <a:t>All the catalogs to be integrated are consistent.</a:t>
            </a:r>
          </a:p>
          <a:p>
            <a:pPr marL="990600" lvl="1" indent="-533400" eaLnBrk="1" hangingPunct="1"/>
            <a:r>
              <a:rPr lang="en-US"/>
              <a:t>Each descriptive metadata specification in the union catalog describes only one digital object.</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228</a:t>
            </a:fld>
            <a:endParaRPr lang="en-US"/>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229</a:t>
            </a:fld>
            <a:endParaRPr lang="en-US"/>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23</a:t>
            </a:fld>
            <a:endParaRPr lang="en-US"/>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230</a:t>
            </a:fld>
            <a:endParaRPr lang="en-US"/>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231</a:t>
            </a:fld>
            <a:endParaRPr lang="en-US"/>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232</a:t>
            </a:fld>
            <a:endParaRPr lang="en-US"/>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dirty="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233</a:t>
            </a:fld>
            <a:endParaRPr lang="en-US"/>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632" y="174382"/>
            <a:ext cx="8562728" cy="6226418"/>
          </a:xfrm>
          <a:prstGeom prst="rect">
            <a:avLst/>
          </a:prstGeom>
          <a:solidFill>
            <a:schemeClr val="bg1"/>
          </a:solidFill>
          <a:ln w="381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9047" tIns="9524" rIns="19047" bIns="9524" rtlCol="0" anchor="ctr"/>
          <a:lstStyle/>
          <a:p>
            <a:pPr algn="ctr"/>
            <a:endParaRPr lang="en-US">
              <a:latin typeface="Cambria" panose="02040503050406030204" pitchFamily="18" charset="0"/>
            </a:endParaRPr>
          </a:p>
        </p:txBody>
      </p:sp>
      <p:sp>
        <p:nvSpPr>
          <p:cNvPr id="3" name="Rectangle 2"/>
          <p:cNvSpPr/>
          <p:nvPr/>
        </p:nvSpPr>
        <p:spPr>
          <a:xfrm>
            <a:off x="478113" y="2057400"/>
            <a:ext cx="8227031" cy="4267200"/>
          </a:xfrm>
          <a:prstGeom prst="rect">
            <a:avLst/>
          </a:prstGeom>
          <a:ln w="38100">
            <a:solidFill>
              <a:srgbClr val="C00000"/>
            </a:solidFill>
          </a:ln>
        </p:spPr>
        <p:style>
          <a:lnRef idx="1">
            <a:schemeClr val="accent6"/>
          </a:lnRef>
          <a:fillRef idx="3">
            <a:schemeClr val="accent6"/>
          </a:fillRef>
          <a:effectRef idx="2">
            <a:schemeClr val="accent6"/>
          </a:effectRef>
          <a:fontRef idx="minor">
            <a:schemeClr val="lt1"/>
          </a:fontRef>
        </p:style>
        <p:txBody>
          <a:bodyPr lIns="19047" tIns="9524" rIns="19047" bIns="9524" rtlCol="0" anchor="ctr"/>
          <a:lstStyle/>
          <a:p>
            <a:pPr algn="ctr"/>
            <a:endParaRPr lang="en-US" dirty="0"/>
          </a:p>
        </p:txBody>
      </p:sp>
      <p:sp>
        <p:nvSpPr>
          <p:cNvPr id="6" name="Content Placeholder 5"/>
          <p:cNvSpPr>
            <a:spLocks noGrp="1"/>
          </p:cNvSpPr>
          <p:nvPr>
            <p:ph sz="half" idx="2"/>
          </p:nvPr>
        </p:nvSpPr>
        <p:spPr>
          <a:xfrm>
            <a:off x="543432" y="2133600"/>
            <a:ext cx="8067167" cy="4114800"/>
          </a:xfrm>
          <a:solidFill>
            <a:schemeClr val="bg1"/>
          </a:solidFill>
          <a:ln>
            <a:solidFill>
              <a:srgbClr val="C00000"/>
            </a:solidFill>
          </a:ln>
        </p:spPr>
        <p:txBody>
          <a:bodyPr>
            <a:normAutofit/>
          </a:bodyPr>
          <a:lstStyle/>
          <a:p>
            <a:pPr marL="0" indent="0" algn="just">
              <a:spcBef>
                <a:spcPts val="125"/>
              </a:spcBef>
              <a:spcAft>
                <a:spcPts val="372"/>
              </a:spcAft>
              <a:buClr>
                <a:schemeClr val="accent2">
                  <a:lumMod val="50000"/>
                </a:schemeClr>
              </a:buClr>
              <a:buNone/>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0" indent="-141595" algn="just">
              <a:spcBef>
                <a:spcPts val="125"/>
              </a:spcBef>
              <a:spcAft>
                <a:spcPts val="372"/>
              </a:spcAft>
              <a:buClr>
                <a:schemeClr val="accent2">
                  <a:lumMod val="50000"/>
                </a:schemeClr>
              </a:buClr>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65406" indent="-141595">
              <a:spcBef>
                <a:spcPts val="125"/>
              </a:spcBef>
              <a:spcAft>
                <a:spcPts val="250"/>
              </a:spcAft>
              <a:buFont typeface="Wingdings" panose="05000000000000000000" pitchFamily="2" charset="2"/>
              <a:buChar char="v"/>
            </a:pPr>
            <a:endParaRPr lang="en-US" sz="1100" dirty="0">
              <a:latin typeface="Cambria" panose="02040503050406030204" pitchFamily="18" charset="0"/>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76189">
              <a:spcBef>
                <a:spcPts val="125"/>
              </a:spcBef>
              <a:spcAft>
                <a:spcPts val="250"/>
              </a:spcAft>
            </a:pPr>
            <a:endParaRPr lang="en-US" sz="7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ctr">
              <a:spcBef>
                <a:spcPts val="125"/>
              </a:spcBef>
              <a:spcAft>
                <a:spcPts val="250"/>
              </a:spcAft>
              <a:buNone/>
            </a:pPr>
            <a:endParaRPr lang="en-US" sz="800" b="1" u="sng" dirty="0">
              <a:solidFill>
                <a:srgbClr val="C00000"/>
              </a:solidFill>
              <a:latin typeface="Cambria" panose="02040503050406030204" pitchFamily="18" charset="0"/>
            </a:endParaRPr>
          </a:p>
          <a:p>
            <a:pPr marL="0" indent="-76189" algn="ctr">
              <a:spcBef>
                <a:spcPts val="125"/>
              </a:spcBef>
              <a:spcAft>
                <a:spcPts val="250"/>
              </a:spcAft>
            </a:pPr>
            <a:endParaRPr lang="en-US" sz="600" kern="0" dirty="0">
              <a:latin typeface="Cambria" charset="0"/>
              <a:ea typeface="ＭＳ Ｐゴシック" charset="-128"/>
              <a:cs typeface="ＭＳ Ｐゴシック" charset="-128"/>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spcBef>
                <a:spcPts val="125"/>
              </a:spcBef>
              <a:spcAft>
                <a:spcPts val="250"/>
              </a:spcAft>
              <a:buNone/>
            </a:pPr>
            <a:endParaRPr lang="en-US" sz="800" b="1" u="sng" dirty="0">
              <a:solidFill>
                <a:srgbClr val="C00000"/>
              </a:solidFill>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a:p>
            <a:pPr marL="0" indent="0" algn="just">
              <a:buNone/>
            </a:pPr>
            <a:endParaRPr lang="en-US" sz="1100" dirty="0">
              <a:latin typeface="Cambria" panose="02040503050406030204" pitchFamily="18" charset="0"/>
            </a:endParaRPr>
          </a:p>
        </p:txBody>
      </p:sp>
      <p:grpSp>
        <p:nvGrpSpPr>
          <p:cNvPr id="14" name="Group 13"/>
          <p:cNvGrpSpPr>
            <a:grpSpLocks/>
          </p:cNvGrpSpPr>
          <p:nvPr/>
        </p:nvGrpSpPr>
        <p:grpSpPr>
          <a:xfrm>
            <a:off x="685800" y="6553200"/>
            <a:ext cx="1255385" cy="95250"/>
            <a:chOff x="3100388" y="5369379"/>
            <a:chExt cx="3016464" cy="262164"/>
          </a:xfrm>
        </p:grpSpPr>
        <p:pic>
          <p:nvPicPr>
            <p:cNvPr id="15" name="Picture 4" descr="C:\Users\hmortvei\Desktop\NDSSL-template\PPT_NDSSL-07.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00388" y="5450342"/>
              <a:ext cx="3016464" cy="181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5" descr="C:\Users\hmortvei\Desktop\NDSSL-template\PPT_NDSSL-06.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00388" y="5369379"/>
              <a:ext cx="2986087" cy="3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7" name="Picture 16" descr="C:\Users\hmortvei\Desktop\NDSSL-template\PPT_NDSSL-05.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4801" y="6460333"/>
            <a:ext cx="344814" cy="321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vt-logo-transparent-1200x258.png"/>
          <p:cNvPicPr>
            <a:picLocks noChangeAspect="1"/>
          </p:cNvPicPr>
          <p:nvPr/>
        </p:nvPicPr>
        <p:blipFill>
          <a:blip r:embed="rId5"/>
          <a:stretch>
            <a:fillRect/>
          </a:stretch>
        </p:blipFill>
        <p:spPr>
          <a:xfrm>
            <a:off x="7455440" y="6477000"/>
            <a:ext cx="1459960" cy="307260"/>
          </a:xfrm>
          <a:prstGeom prst="rect">
            <a:avLst/>
          </a:prstGeom>
        </p:spPr>
      </p:pic>
      <p:sp>
        <p:nvSpPr>
          <p:cNvPr id="2" name="TextBox 1"/>
          <p:cNvSpPr txBox="1"/>
          <p:nvPr/>
        </p:nvSpPr>
        <p:spPr>
          <a:xfrm>
            <a:off x="450999" y="228600"/>
            <a:ext cx="8227030" cy="1742783"/>
          </a:xfrm>
          <a:prstGeom prst="rect">
            <a:avLst/>
          </a:prstGeom>
          <a:ln w="28575">
            <a:solidFill>
              <a:srgbClr val="C00000"/>
            </a:solidFill>
          </a:ln>
        </p:spPr>
        <p:style>
          <a:lnRef idx="1">
            <a:schemeClr val="accent6"/>
          </a:lnRef>
          <a:fillRef idx="2">
            <a:schemeClr val="accent6"/>
          </a:fillRef>
          <a:effectRef idx="1">
            <a:schemeClr val="accent6"/>
          </a:effectRef>
          <a:fontRef idx="minor">
            <a:schemeClr val="dk1"/>
          </a:fontRef>
        </p:style>
        <p:txBody>
          <a:bodyPr wrap="square" lIns="19047" tIns="9524" rIns="19047" bIns="9524" rtlCol="0">
            <a:spAutoFit/>
          </a:bodyPr>
          <a:lstStyle/>
          <a:p>
            <a:pPr algn="ctr"/>
            <a:r>
              <a:rPr lang="en-US" sz="3000" b="1" dirty="0">
                <a:latin typeface="Cambria" panose="02040503050406030204" pitchFamily="18" charset="0"/>
              </a:rPr>
              <a:t>Data Mapping Framework in a Digital Library with Computational Epidemiology Datasets</a:t>
            </a:r>
          </a:p>
          <a:p>
            <a:pPr algn="ctr"/>
            <a:r>
              <a:rPr lang="en-US" sz="2400" dirty="0" err="1">
                <a:latin typeface="Cambria" panose="02040503050406030204" pitchFamily="18" charset="0"/>
                <a:cs typeface="Arial" pitchFamily="34" charset="0"/>
              </a:rPr>
              <a:t>S.M.Shamimul</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Hasan</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Sandeep</a:t>
            </a:r>
            <a:r>
              <a:rPr lang="en-US" sz="2400" dirty="0">
                <a:latin typeface="Cambria" panose="02040503050406030204" pitchFamily="18" charset="0"/>
                <a:cs typeface="Arial" pitchFamily="34" charset="0"/>
              </a:rPr>
              <a:t> Gupta, Edward A. Fox, Keith </a:t>
            </a:r>
            <a:r>
              <a:rPr lang="en-US" sz="2400" dirty="0" err="1">
                <a:latin typeface="Cambria" panose="02040503050406030204" pitchFamily="18" charset="0"/>
                <a:cs typeface="Arial" pitchFamily="34" charset="0"/>
              </a:rPr>
              <a:t>Bisset</a:t>
            </a:r>
            <a:r>
              <a:rPr lang="en-US" sz="2400" dirty="0">
                <a:latin typeface="Cambria" panose="02040503050406030204" pitchFamily="18" charset="0"/>
                <a:cs typeface="Arial" pitchFamily="34" charset="0"/>
              </a:rPr>
              <a:t>,</a:t>
            </a:r>
            <a:r>
              <a:rPr lang="en-US" sz="2400" baseline="300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Madhav</a:t>
            </a:r>
            <a:r>
              <a:rPr lang="en-US" sz="2400" dirty="0">
                <a:latin typeface="Cambria" panose="02040503050406030204" pitchFamily="18" charset="0"/>
                <a:cs typeface="Arial" pitchFamily="34" charset="0"/>
              </a:rPr>
              <a:t> </a:t>
            </a:r>
            <a:r>
              <a:rPr lang="en-US" sz="2400" dirty="0" err="1">
                <a:latin typeface="Cambria" panose="02040503050406030204" pitchFamily="18" charset="0"/>
                <a:cs typeface="Arial" pitchFamily="34" charset="0"/>
              </a:rPr>
              <a:t>Marathe</a:t>
            </a:r>
            <a:r>
              <a:rPr lang="en-US" sz="2400" baseline="30000">
                <a:latin typeface="Cambria" panose="02040503050406030204" pitchFamily="18" charset="0"/>
                <a:cs typeface="Arial" pitchFamily="34" charset="0"/>
              </a:rPr>
              <a:t> ---</a:t>
            </a:r>
            <a:r>
              <a:rPr lang="en-US" sz="2400">
                <a:latin typeface="Cambria" panose="02040503050406030204" pitchFamily="18" charset="0"/>
                <a:cs typeface="Arial" pitchFamily="34" charset="0"/>
              </a:rPr>
              <a:t> </a:t>
            </a:r>
            <a:r>
              <a:rPr lang="en-US" sz="2800">
                <a:latin typeface="Cambria" panose="02040503050406030204" pitchFamily="18" charset="0"/>
                <a:cs typeface="Arial" pitchFamily="34" charset="0"/>
              </a:rPr>
              <a:t>Virginia Tech (CS, VBI)</a:t>
            </a:r>
            <a:endParaRPr lang="en-US" sz="28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54" y="2209800"/>
            <a:ext cx="7899745" cy="39624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6477000"/>
            <a:ext cx="1447800" cy="304800"/>
          </a:xfrm>
          <a:prstGeom prst="rect">
            <a:avLst/>
          </a:prstGeom>
        </p:spPr>
      </p:pic>
    </p:spTree>
    <p:extLst>
      <p:ext uri="{BB962C8B-B14F-4D97-AF65-F5344CB8AC3E}">
        <p14:creationId xmlns:p14="http://schemas.microsoft.com/office/powerpoint/2010/main" val="149458224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235</a:t>
            </a:fld>
            <a:endParaRPr lang="en-US"/>
          </a:p>
        </p:txBody>
      </p:sp>
      <p:sp>
        <p:nvSpPr>
          <p:cNvPr id="268291" name="Rectangle 2"/>
          <p:cNvSpPr>
            <a:spLocks noGrp="1" noChangeArrowheads="1"/>
          </p:cNvSpPr>
          <p:nvPr>
            <p:ph type="title"/>
          </p:nvPr>
        </p:nvSpPr>
        <p:spPr/>
        <p:txBody>
          <a:bodyPr/>
          <a:lstStyle/>
          <a:p>
            <a:pPr eaLnBrk="1" hangingPunct="1"/>
            <a:r>
              <a:rPr lang="en-US" sz="5400" b="1" dirty="0"/>
              <a:t>Building DLs </a:t>
            </a:r>
            <a:br>
              <a:rPr lang="en-US" dirty="0"/>
            </a:br>
            <a:r>
              <a:rPr lang="en-US" dirty="0"/>
              <a:t>(Greenstone family?)</a:t>
            </a:r>
          </a:p>
        </p:txBody>
      </p:sp>
      <p:sp>
        <p:nvSpPr>
          <p:cNvPr id="268292" name="Rectangle 3"/>
          <p:cNvSpPr>
            <a:spLocks noGrp="1" noChangeArrowheads="1"/>
          </p:cNvSpPr>
          <p:nvPr>
            <p:ph type="body" idx="1"/>
          </p:nvPr>
        </p:nvSpPr>
        <p:spPr>
          <a:xfrm>
            <a:off x="457200" y="2057400"/>
            <a:ext cx="8229600" cy="4525963"/>
          </a:xfrm>
        </p:spPr>
        <p:txBody>
          <a:bodyPr/>
          <a:lstStyle/>
          <a:p>
            <a:pPr lvl="1" eaLnBrk="1" hangingPunct="1"/>
            <a:r>
              <a:rPr lang="en-US" dirty="0"/>
              <a:t>Requirements gathering</a:t>
            </a:r>
          </a:p>
          <a:p>
            <a:pPr lvl="1" eaLnBrk="1" hangingPunct="1"/>
            <a:r>
              <a:rPr lang="en-US" dirty="0"/>
              <a:t>Modeling with 5S-based approach</a:t>
            </a:r>
          </a:p>
          <a:p>
            <a:pPr lvl="1" eaLnBrk="1" hangingPunct="1"/>
            <a:r>
              <a:rPr lang="en-US" dirty="0"/>
              <a:t>Identifying good fit among existing systems or toolkits</a:t>
            </a:r>
          </a:p>
          <a:p>
            <a:pPr lvl="1" eaLnBrk="1" hangingPunct="1"/>
            <a:r>
              <a:rPr lang="en-US" dirty="0"/>
              <a:t>Adapting an existing DL to fit new needs</a:t>
            </a:r>
          </a:p>
          <a:p>
            <a:pPr lvl="1" eaLnBrk="1" hangingPunct="1"/>
            <a:r>
              <a:rPr lang="en-US" dirty="0"/>
              <a:t>Construction of new system from toolkit</a:t>
            </a:r>
          </a:p>
          <a:p>
            <a:pPr lvl="1" eaLnBrk="1" hangingPunct="1"/>
            <a:r>
              <a:rPr lang="en-US" dirty="0"/>
              <a:t>Domain specific enhancement</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236</a:t>
            </a:fld>
            <a:endParaRPr lang="en-US"/>
          </a:p>
        </p:txBody>
      </p:sp>
      <p:sp>
        <p:nvSpPr>
          <p:cNvPr id="268291" name="Rectangle 2"/>
          <p:cNvSpPr>
            <a:spLocks noGrp="1" noChangeArrowheads="1"/>
          </p:cNvSpPr>
          <p:nvPr>
            <p:ph type="title"/>
          </p:nvPr>
        </p:nvSpPr>
        <p:spPr>
          <a:xfrm>
            <a:off x="457200" y="36960"/>
            <a:ext cx="8229600" cy="1143000"/>
          </a:xfrm>
        </p:spPr>
        <p:txBody>
          <a:bodyPr/>
          <a:lstStyle/>
          <a:p>
            <a:pPr eaLnBrk="1" hangingPunct="1"/>
            <a:r>
              <a:rPr lang="en-US" sz="5400" b="1" dirty="0"/>
              <a:t>Building DLs </a:t>
            </a:r>
            <a:br>
              <a:rPr lang="en-US" dirty="0"/>
            </a:br>
            <a:r>
              <a:rPr lang="en-US" dirty="0"/>
              <a:t>(</a:t>
            </a:r>
            <a:r>
              <a:rPr lang="en-US" dirty="0" err="1"/>
              <a:t>SeerSuite</a:t>
            </a:r>
            <a:r>
              <a:rPr lang="en-US" dirty="0"/>
              <a:t> related, Lee Giles)</a:t>
            </a:r>
          </a:p>
        </p:txBody>
      </p:sp>
      <p:sp>
        <p:nvSpPr>
          <p:cNvPr id="268292" name="Rectangle 3"/>
          <p:cNvSpPr>
            <a:spLocks noGrp="1" noChangeArrowheads="1"/>
          </p:cNvSpPr>
          <p:nvPr>
            <p:ph type="body" idx="1"/>
          </p:nvPr>
        </p:nvSpPr>
        <p:spPr>
          <a:xfrm>
            <a:off x="381000" y="1676400"/>
            <a:ext cx="8686800" cy="4525963"/>
          </a:xfrm>
        </p:spPr>
        <p:txBody>
          <a:bodyPr/>
          <a:lstStyle/>
          <a:p>
            <a:pPr lvl="1" eaLnBrk="1" hangingPunct="1"/>
            <a:r>
              <a:rPr lang="en-US" sz="3200" dirty="0" err="1"/>
              <a:t>CiteSeer</a:t>
            </a:r>
            <a:r>
              <a:rPr lang="en-US" sz="3200" dirty="0"/>
              <a:t>(X)</a:t>
            </a:r>
          </a:p>
          <a:p>
            <a:pPr lvl="1" eaLnBrk="1" hangingPunct="1"/>
            <a:r>
              <a:rPr lang="en-US" sz="3200" dirty="0" err="1"/>
              <a:t>CSSeer</a:t>
            </a:r>
            <a:endParaRPr lang="en-US" sz="3200" dirty="0"/>
          </a:p>
          <a:p>
            <a:pPr lvl="1" eaLnBrk="1" hangingPunct="1"/>
            <a:r>
              <a:rPr lang="en-US" sz="3200" dirty="0" err="1"/>
              <a:t>AckSeer</a:t>
            </a:r>
            <a:endParaRPr lang="en-US" sz="3200" dirty="0"/>
          </a:p>
          <a:p>
            <a:pPr lvl="1" eaLnBrk="1" hangingPunct="1"/>
            <a:r>
              <a:rPr lang="en-US" sz="3200" dirty="0" err="1"/>
              <a:t>CollabSeer</a:t>
            </a:r>
            <a:endParaRPr lang="en-US" sz="3200" dirty="0"/>
          </a:p>
          <a:p>
            <a:pPr lvl="1" eaLnBrk="1" hangingPunct="1"/>
            <a:r>
              <a:rPr lang="en-US" sz="3200" dirty="0" err="1"/>
              <a:t>SeerLab</a:t>
            </a:r>
            <a:endParaRPr lang="en-US" sz="3200" dirty="0"/>
          </a:p>
          <a:p>
            <a:pPr lvl="1" eaLnBrk="1" hangingPunct="1"/>
            <a:r>
              <a:rPr lang="en-US" sz="3200" dirty="0" err="1"/>
              <a:t>ChemXseer</a:t>
            </a:r>
            <a:endParaRPr lang="en-US" sz="3200" dirty="0"/>
          </a:p>
          <a:p>
            <a:pPr lvl="1" eaLnBrk="1" hangingPunct="1"/>
            <a:r>
              <a:rPr lang="en-US" sz="3200" dirty="0" err="1"/>
              <a:t>BotSeer</a:t>
            </a:r>
            <a:endParaRPr lang="en-US" sz="3200" dirty="0"/>
          </a:p>
          <a:p>
            <a:pPr lvl="1" eaLnBrk="1" hangingPunct="1"/>
            <a:r>
              <a:rPr lang="en-US" sz="3200" dirty="0" err="1"/>
              <a:t>TableSeer</a:t>
            </a:r>
            <a:r>
              <a:rPr lang="en-US" sz="3200" dirty="0"/>
              <a:t>, plus recognition/analysis of acknowledgements, figures, for Qatar, …</a:t>
            </a:r>
          </a:p>
        </p:txBody>
      </p:sp>
    </p:spTree>
    <p:extLst>
      <p:ext uri="{BB962C8B-B14F-4D97-AF65-F5344CB8AC3E}">
        <p14:creationId xmlns:p14="http://schemas.microsoft.com/office/powerpoint/2010/main" val="397004884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237</a:t>
            </a:fld>
            <a:endParaRPr lang="en-US"/>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238</a:t>
            </a:fld>
            <a:endParaRPr lang="en-US"/>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239</a:t>
            </a:fld>
            <a:endParaRPr lang="en-US"/>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a:t>DL Challenges </a:t>
            </a:r>
            <a:endParaRPr lang="en-US" sz="660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a:t>Preservation - so people will trust DLs</a:t>
            </a:r>
          </a:p>
          <a:p>
            <a:pPr eaLnBrk="1" hangingPunct="1">
              <a:spcBef>
                <a:spcPct val="40000"/>
              </a:spcBef>
            </a:pPr>
            <a:r>
              <a:rPr lang="en-US"/>
              <a:t>Supporting infrastructure - networks, ...</a:t>
            </a:r>
          </a:p>
          <a:p>
            <a:pPr eaLnBrk="1" hangingPunct="1">
              <a:spcBef>
                <a:spcPct val="40000"/>
              </a:spcBef>
            </a:pPr>
            <a:r>
              <a:rPr lang="en-US"/>
              <a:t>Scalability, sustainability, interoperability</a:t>
            </a:r>
          </a:p>
          <a:p>
            <a:pPr eaLnBrk="1" hangingPunct="1">
              <a:spcBef>
                <a:spcPct val="40000"/>
              </a:spcBef>
            </a:pPr>
            <a:r>
              <a:rPr lang="en-US"/>
              <a:t>DL industry - critical mass by covering libraries, archives, museums, corporate info, govt info, personal info - “quality WWW” integrating IR, HT, MM, ...</a:t>
            </a:r>
          </a:p>
          <a:p>
            <a:pPr lvl="1" eaLnBrk="1" hangingPunct="1">
              <a:spcBef>
                <a:spcPct val="40000"/>
              </a:spcBef>
            </a:pPr>
            <a:r>
              <a:rPr lang="en-US"/>
              <a:t>Need tools &amp; methods to make them easier to build</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a:t>Digital Library Reference Model 1.0 p. 30 of 234</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a:t>Digital Library Reference Model 1.0 p. 35 of 234</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a:t>Digital Library Reference Model 1.0 p. 38 of 234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a:t>Digital Library Reference Model 1.0 p. 51 of 234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Summary</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a:t>
            </a:r>
            <a:r>
              <a:rPr lang="en-US" dirty="0" err="1"/>
              <a:t>CTRnet</a:t>
            </a:r>
            <a:endParaRPr lang="en-US" dirty="0"/>
          </a:p>
          <a:p>
            <a:r>
              <a:rPr lang="en-US" dirty="0"/>
              <a:t>Quality, Integration, Building DLs</a:t>
            </a:r>
          </a:p>
          <a:p>
            <a:r>
              <a:rPr lang="en-US" dirty="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244</a:t>
            </a:fld>
            <a:endParaRPr lang="en-US"/>
          </a:p>
        </p:txBody>
      </p:sp>
    </p:spTree>
    <p:extLst>
      <p:ext uri="{BB962C8B-B14F-4D97-AF65-F5344CB8AC3E}">
        <p14:creationId xmlns:p14="http://schemas.microsoft.com/office/powerpoint/2010/main" val="201853784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245</a:t>
            </a:fld>
            <a:endParaRPr lang="en-US"/>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a:t>Questions?</a:t>
            </a:r>
            <a:br>
              <a:rPr lang="en-US"/>
            </a:br>
            <a:r>
              <a:rPr lang="en-US"/>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dirty="0"/>
          </a:p>
          <a:p>
            <a:pPr eaLnBrk="1" hangingPunct="1"/>
            <a:r>
              <a:rPr lang="en-US" dirty="0"/>
              <a:t>Thank You!</a:t>
            </a:r>
          </a:p>
          <a:p>
            <a:pPr eaLnBrk="1" hangingPunct="1"/>
            <a:r>
              <a:rPr lang="en-US" dirty="0" err="1"/>
              <a:t>fox</a:t>
            </a:r>
            <a:r>
              <a:rPr lang="en-US" err="1"/>
              <a:t>@</a:t>
            </a:r>
            <a:r>
              <a:rPr lang="en-US"/>
              <a:t>vt.edu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25</a:t>
            </a:fld>
            <a:endParaRPr lang="en-US"/>
          </a:p>
        </p:txBody>
      </p:sp>
      <p:sp>
        <p:nvSpPr>
          <p:cNvPr id="44035" name="Rectangle 2"/>
          <p:cNvSpPr>
            <a:spLocks noGrp="1" noChangeArrowheads="1"/>
          </p:cNvSpPr>
          <p:nvPr>
            <p:ph type="title"/>
          </p:nvPr>
        </p:nvSpPr>
        <p:spPr/>
        <p:txBody>
          <a:bodyPr/>
          <a:lstStyle/>
          <a:p>
            <a:pPr eaLnBrk="1" hangingPunct="1"/>
            <a:r>
              <a:rPr lang="en-US"/>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a:t>Digital / electronic / virtual library</a:t>
            </a:r>
          </a:p>
          <a:p>
            <a:pPr eaLnBrk="1" hangingPunct="1"/>
            <a:r>
              <a:rPr lang="en-US"/>
              <a:t>Born digital, hybrid (digital/physical)</a:t>
            </a:r>
          </a:p>
          <a:p>
            <a:pPr eaLnBrk="1" hangingPunct="1"/>
            <a:r>
              <a:rPr lang="en-US"/>
              <a:t>Universal access (all people/places/times)</a:t>
            </a:r>
          </a:p>
          <a:p>
            <a:pPr lvl="1" eaLnBrk="1" hangingPunct="1"/>
            <a:r>
              <a:rPr lang="en-US"/>
              <a:t>Accommodate disabilities (color, visual, auditory)</a:t>
            </a:r>
          </a:p>
          <a:p>
            <a:pPr lvl="1" eaLnBrk="1" hangingPunct="1"/>
            <a:r>
              <a:rPr lang="en-US"/>
              <a:t>Mobile (office, home, laptop, PDA, mobile)</a:t>
            </a:r>
          </a:p>
          <a:p>
            <a:pPr eaLnBrk="1" hangingPunct="1"/>
            <a:r>
              <a:rPr lang="en-US"/>
              <a:t>Archiving, self-archiving</a:t>
            </a:r>
          </a:p>
          <a:p>
            <a:pPr eaLnBrk="1" hangingPunct="1"/>
            <a:r>
              <a:rPr lang="en-US"/>
              <a:t>Open (source, standards, archives)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26</a:t>
            </a:fld>
            <a:endParaRPr lang="en-US"/>
          </a:p>
        </p:txBody>
      </p:sp>
      <p:sp>
        <p:nvSpPr>
          <p:cNvPr id="51203" name="Rectangle 2"/>
          <p:cNvSpPr>
            <a:spLocks noGrp="1" noChangeArrowheads="1"/>
          </p:cNvSpPr>
          <p:nvPr>
            <p:ph type="title"/>
          </p:nvPr>
        </p:nvSpPr>
        <p:spPr/>
        <p:txBody>
          <a:bodyPr/>
          <a:lstStyle/>
          <a:p>
            <a:pPr eaLnBrk="1" hangingPunct="1"/>
            <a:r>
              <a:rPr lang="en-US" dirty="0"/>
              <a:t>DL Book 1: Introduction</a:t>
            </a:r>
          </a:p>
        </p:txBody>
      </p:sp>
      <p:sp>
        <p:nvSpPr>
          <p:cNvPr id="51204" name="Rectangle 3"/>
          <p:cNvSpPr>
            <a:spLocks noGrp="1" noChangeArrowheads="1"/>
          </p:cNvSpPr>
          <p:nvPr>
            <p:ph type="body" idx="1"/>
          </p:nvPr>
        </p:nvSpPr>
        <p:spPr/>
        <p:txBody>
          <a:bodyPr/>
          <a:lstStyle/>
          <a:p>
            <a:pPr eaLnBrk="1" hangingPunct="1"/>
            <a:r>
              <a:rPr lang="en-US"/>
              <a:t>Why do we need this book?</a:t>
            </a:r>
          </a:p>
          <a:p>
            <a:pPr eaLnBrk="1" hangingPunct="1"/>
            <a:r>
              <a:rPr lang="en-US"/>
              <a:t>What are digital libraries (DLs)?</a:t>
            </a:r>
          </a:p>
          <a:p>
            <a:pPr eaLnBrk="1" hangingPunct="1"/>
            <a:r>
              <a:rPr lang="en-US"/>
              <a:t>Why is 5S helpful in a DL book?</a:t>
            </a:r>
          </a:p>
          <a:p>
            <a:pPr eaLnBrk="1" hangingPunct="1"/>
            <a:r>
              <a:rPr lang="en-US"/>
              <a:t>How do digital libraries work?</a:t>
            </a:r>
          </a:p>
          <a:p>
            <a:pPr eaLnBrk="1" hangingPunct="1"/>
            <a:r>
              <a:rPr lang="en-US"/>
              <a:t>History: Memex, 1990s, proliferation </a:t>
            </a:r>
          </a:p>
          <a:p>
            <a:pPr eaLnBrk="1" hangingPunct="1"/>
            <a:r>
              <a:rPr lang="en-US"/>
              <a:t>Related areas: LIS, linguistics, IR, AI, DBs, knowledge management, content management, probability/statistics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27</a:t>
            </a:fld>
            <a:endParaRPr lang="en-US"/>
          </a:p>
        </p:txBody>
      </p:sp>
      <p:sp>
        <p:nvSpPr>
          <p:cNvPr id="52227" name="Rectangle 2"/>
          <p:cNvSpPr>
            <a:spLocks noGrp="1" noChangeArrowheads="1"/>
          </p:cNvSpPr>
          <p:nvPr>
            <p:ph type="title" sz="quarter"/>
          </p:nvPr>
        </p:nvSpPr>
        <p:spPr/>
        <p:txBody>
          <a:bodyPr/>
          <a:lstStyle/>
          <a:p>
            <a:pPr eaLnBrk="1" hangingPunct="1"/>
            <a:r>
              <a:rPr lang="en-US" sz="4000"/>
              <a:t>Synchronous</a:t>
            </a:r>
            <a:br>
              <a:rPr lang="en-US" sz="4000"/>
            </a:br>
            <a:r>
              <a:rPr lang="en-US" sz="400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28</a:t>
            </a:fld>
            <a:endParaRPr lang="en-US"/>
          </a:p>
        </p:txBody>
      </p:sp>
      <p:sp>
        <p:nvSpPr>
          <p:cNvPr id="53251" name="Rectangle 2"/>
          <p:cNvSpPr>
            <a:spLocks noGrp="1" noChangeArrowheads="1"/>
          </p:cNvSpPr>
          <p:nvPr>
            <p:ph type="title" sz="quarter"/>
          </p:nvPr>
        </p:nvSpPr>
        <p:spPr/>
        <p:txBody>
          <a:bodyPr/>
          <a:lstStyle/>
          <a:p>
            <a:pPr eaLnBrk="1" hangingPunct="1"/>
            <a:r>
              <a:rPr lang="en-US" sz="400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a:t>DL Overview</a:t>
            </a:r>
            <a:br>
              <a:rPr lang="en-US" sz="4000"/>
            </a:br>
            <a:r>
              <a:rPr lang="en-US" sz="400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dirty="0"/>
              <a:t>National projects</a:t>
            </a:r>
            <a:r>
              <a:rPr lang="en-US" sz="2800" dirty="0"/>
              <a:t> can preserve antiquities and heritage: cultural, historical, linguistic, scholarly</a:t>
            </a:r>
          </a:p>
          <a:p>
            <a:pPr eaLnBrk="1" hangingPunct="1"/>
            <a:r>
              <a:rPr lang="en-US" sz="2800" dirty="0"/>
              <a:t>Knowledge and information are essential to economic and technological </a:t>
            </a:r>
            <a:r>
              <a:rPr lang="en-US" sz="2800" b="1" dirty="0"/>
              <a:t>growth, education </a:t>
            </a:r>
            <a:r>
              <a:rPr lang="en-US" sz="2800" dirty="0"/>
              <a:t>(DL Book 4 Ch. 2)</a:t>
            </a:r>
          </a:p>
          <a:p>
            <a:pPr eaLnBrk="1" hangingPunct="1"/>
            <a:r>
              <a:rPr lang="en-US" sz="2800" dirty="0"/>
              <a:t>DL - a </a:t>
            </a:r>
            <a:r>
              <a:rPr lang="en-US" sz="2800" b="1" dirty="0"/>
              <a:t>domain for international collaboration</a:t>
            </a:r>
            <a:endParaRPr lang="en-US" sz="2800" dirty="0"/>
          </a:p>
          <a:p>
            <a:pPr lvl="1" eaLnBrk="1" hangingPunct="1"/>
            <a:r>
              <a:rPr lang="en-US" sz="2400" dirty="0"/>
              <a:t>wherein all can </a:t>
            </a:r>
            <a:r>
              <a:rPr lang="en-US" sz="2400" b="1" dirty="0"/>
              <a:t>contribute</a:t>
            </a:r>
            <a:r>
              <a:rPr lang="en-US" sz="2400" dirty="0"/>
              <a:t> and </a:t>
            </a:r>
            <a:r>
              <a:rPr lang="en-US" sz="2400" b="1" dirty="0"/>
              <a:t>benefit</a:t>
            </a:r>
            <a:endParaRPr lang="en-US" sz="2400" dirty="0"/>
          </a:p>
          <a:p>
            <a:pPr lvl="1" eaLnBrk="1" hangingPunct="1"/>
            <a:r>
              <a:rPr lang="en-US" sz="2400" dirty="0"/>
              <a:t>which leverages investment in </a:t>
            </a:r>
            <a:r>
              <a:rPr lang="en-US" sz="2400" b="1" dirty="0"/>
              <a:t>networking</a:t>
            </a:r>
            <a:endParaRPr lang="en-US" sz="2400" dirty="0"/>
          </a:p>
          <a:p>
            <a:pPr lvl="1" eaLnBrk="1" hangingPunct="1"/>
            <a:r>
              <a:rPr lang="en-US" sz="2400" dirty="0"/>
              <a:t>which provides useful </a:t>
            </a:r>
            <a:r>
              <a:rPr lang="en-US" sz="2400" b="1" dirty="0"/>
              <a:t>content</a:t>
            </a:r>
            <a:r>
              <a:rPr lang="en-US" sz="2400" dirty="0"/>
              <a:t> on Internet &amp; WWW</a:t>
            </a:r>
          </a:p>
          <a:p>
            <a:pPr lvl="1" eaLnBrk="1" hangingPunct="1"/>
            <a:r>
              <a:rPr lang="en-US" sz="2400" dirty="0"/>
              <a:t>which will </a:t>
            </a:r>
            <a:r>
              <a:rPr lang="en-US" sz="2400" b="1" dirty="0"/>
              <a:t>tie nations and peoples together</a:t>
            </a:r>
            <a:r>
              <a:rPr lang="en-US" sz="2400" dirty="0"/>
              <a:t> more strongly and through </a:t>
            </a:r>
            <a:r>
              <a:rPr lang="en-US" sz="2400" b="1" dirty="0"/>
              <a:t>deeper understanding</a:t>
            </a:r>
            <a:endParaRPr lang="en-US" sz="24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Selected Recent DL projects</a:t>
            </a:r>
          </a:p>
          <a:p>
            <a:r>
              <a:rPr lang="en-US" dirty="0"/>
              <a:t>Information sources: handouts, DL </a:t>
            </a:r>
            <a:r>
              <a:rPr lang="en-US" dirty="0" err="1"/>
              <a:t>curric</a:t>
            </a:r>
            <a:endParaRPr lang="en-US" dirty="0"/>
          </a:p>
          <a:p>
            <a:r>
              <a:rPr lang="en-US" dirty="0"/>
              <a:t>Introduction, 5S, ETANA</a:t>
            </a:r>
          </a:p>
          <a:p>
            <a:r>
              <a:rPr lang="en-US" dirty="0"/>
              <a:t>Streams (Content), Structures</a:t>
            </a:r>
          </a:p>
          <a:p>
            <a:r>
              <a:rPr lang="en-US" dirty="0"/>
              <a:t>Archives / Repositories, Societies, </a:t>
            </a:r>
          </a:p>
          <a:p>
            <a:r>
              <a:rPr lang="en-US" dirty="0"/>
              <a:t>Scenarios, Services, Systems (5SSuite)</a:t>
            </a:r>
          </a:p>
          <a:p>
            <a:r>
              <a:rPr lang="en-US" dirty="0"/>
              <a:t>Case Studies: Education, </a:t>
            </a:r>
            <a:r>
              <a:rPr lang="en-US" dirty="0" err="1"/>
              <a:t>CTRnet</a:t>
            </a:r>
            <a:endParaRPr lang="en-US" dirty="0"/>
          </a:p>
          <a:p>
            <a:r>
              <a:rPr lang="en-US" dirty="0"/>
              <a:t>Quality, Integration, Building DLs</a:t>
            </a:r>
          </a:p>
          <a:p>
            <a:r>
              <a:rPr lang="en-US" dirty="0"/>
              <a:t>Future: Chatham workshop, DELOS</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a:t>
            </a:fld>
            <a:endParaRPr lang="en-US"/>
          </a:p>
        </p:txBody>
      </p:sp>
    </p:spTree>
    <p:extLst>
      <p:ext uri="{BB962C8B-B14F-4D97-AF65-F5344CB8AC3E}">
        <p14:creationId xmlns:p14="http://schemas.microsoft.com/office/powerpoint/2010/main" val="1434364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dirty="0"/>
              <a:t>World Lit.: 24hr / 7day / from desktop</a:t>
            </a:r>
          </a:p>
          <a:p>
            <a:pPr eaLnBrk="1" hangingPunct="1">
              <a:spcBef>
                <a:spcPct val="10000"/>
              </a:spcBef>
            </a:pPr>
            <a:r>
              <a:rPr lang="en-US" dirty="0"/>
              <a:t>Integrated “super” information systems: 5S: Table of related areas and their coverage</a:t>
            </a:r>
          </a:p>
          <a:p>
            <a:pPr eaLnBrk="1" hangingPunct="1">
              <a:spcBef>
                <a:spcPct val="10000"/>
              </a:spcBef>
            </a:pPr>
            <a:r>
              <a:rPr lang="en-US" dirty="0"/>
              <a:t>Ubiquitous, Higher Quality, Lower Cost </a:t>
            </a:r>
          </a:p>
          <a:p>
            <a:pPr eaLnBrk="1" hangingPunct="1">
              <a:spcBef>
                <a:spcPct val="10000"/>
              </a:spcBef>
            </a:pPr>
            <a:r>
              <a:rPr lang="en-US" dirty="0"/>
              <a:t>Education (DL Book 4 Ch. 2), Knowledge Sharing, Discovery</a:t>
            </a:r>
          </a:p>
          <a:p>
            <a:pPr eaLnBrk="1" hangingPunct="1">
              <a:spcBef>
                <a:spcPct val="10000"/>
              </a:spcBef>
            </a:pPr>
            <a:r>
              <a:rPr lang="en-US" dirty="0"/>
              <a:t>Disintermediation -&gt; Collaboration </a:t>
            </a:r>
          </a:p>
          <a:p>
            <a:pPr eaLnBrk="1" hangingPunct="1">
              <a:spcBef>
                <a:spcPct val="10000"/>
              </a:spcBef>
            </a:pPr>
            <a:r>
              <a:rPr lang="en-US" dirty="0"/>
              <a:t>Universities Reclaim Property</a:t>
            </a:r>
          </a:p>
          <a:p>
            <a:pPr eaLnBrk="1" hangingPunct="1">
              <a:spcBef>
                <a:spcPct val="10000"/>
              </a:spcBef>
            </a:pPr>
            <a:r>
              <a:rPr lang="en-US" dirty="0"/>
              <a:t>Interactive Courseware, Student Works</a:t>
            </a:r>
          </a:p>
          <a:p>
            <a:pPr eaLnBrk="1" hangingPunct="1">
              <a:spcBef>
                <a:spcPct val="10000"/>
              </a:spcBef>
            </a:pPr>
            <a:r>
              <a:rPr lang="en-US" dirty="0"/>
              <a:t>Scalable, Sustainable, Usable, Useful</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31</a:t>
            </a:fld>
            <a:endParaRPr lang="en-US"/>
          </a:p>
        </p:txBody>
      </p:sp>
      <p:sp>
        <p:nvSpPr>
          <p:cNvPr id="56323" name="Rectangle 2"/>
          <p:cNvSpPr>
            <a:spLocks noGrp="1" noChangeArrowheads="1"/>
          </p:cNvSpPr>
          <p:nvPr>
            <p:ph type="title"/>
          </p:nvPr>
        </p:nvSpPr>
        <p:spPr/>
        <p:txBody>
          <a:bodyPr/>
          <a:lstStyle/>
          <a:p>
            <a:pPr eaLnBrk="1" hangingPunct="1"/>
            <a:r>
              <a:rPr lang="en-US"/>
              <a:t>Libraries of the Future</a:t>
            </a:r>
            <a:br>
              <a:rPr lang="en-US"/>
            </a:br>
            <a:r>
              <a:rPr lang="en-US"/>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33</a:t>
            </a:fld>
            <a:endParaRPr lang="en-US"/>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dirty="0" err="1"/>
              <a:t>AmericanSouth.Org</a:t>
            </a:r>
            <a:r>
              <a:rPr lang="en-US" sz="4000" dirty="0"/>
              <a:t>* – Roles, Content</a:t>
            </a:r>
          </a:p>
        </p:txBody>
      </p:sp>
      <p:graphicFrame>
        <p:nvGraphicFramePr>
          <p:cNvPr id="599043" name="Group 3"/>
          <p:cNvGraphicFramePr>
            <a:graphicFrameLocks noGrp="1"/>
          </p:cNvGraphicFramePr>
          <p:nvPr>
            <p:ph idx="1"/>
            <p:extLst>
              <p:ext uri="{D42A27DB-BD31-4B8C-83A1-F6EECF244321}">
                <p14:modId xmlns:p14="http://schemas.microsoft.com/office/powerpoint/2010/main" val="3224331675"/>
              </p:ext>
            </p:extLst>
          </p:nvPr>
        </p:nvGraphicFramePr>
        <p:xfrm>
          <a:off x="152400" y="914400"/>
          <a:ext cx="8991600" cy="5931854"/>
        </p:xfrm>
        <a:graphic>
          <a:graphicData uri="http://schemas.openxmlformats.org/drawingml/2006/table">
            <a:tbl>
              <a:tblPr/>
              <a:tblGrid>
                <a:gridCol w="3241675">
                  <a:extLst>
                    <a:ext uri="{9D8B030D-6E8A-4147-A177-3AD203B41FA5}">
                      <a16:colId xmlns:a16="http://schemas.microsoft.com/office/drawing/2014/main" val="20000"/>
                    </a:ext>
                  </a:extLst>
                </a:gridCol>
                <a:gridCol w="3108325">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SOLINET</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Libraries (Data Providers)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aramond" pitchFamily="18" charset="0"/>
                          <a:cs typeface="Times New Roman" pitchFamily="18" charset="0"/>
                        </a:rPr>
                        <a:t>Scholars</a:t>
                      </a:r>
                      <a:endParaRPr kumimoji="0" lang="en-US" sz="20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Intellectual Organization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Metadata extension development</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Collection Decisions</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Selection Criteria</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Selection Criteria</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Controlled vocabulary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Server 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Server 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Provision of Context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Metadata Repository</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Metadata Creation/Maintenance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Organizational Structure,  Annotation Tools (see DL Book 3 Ch. 2)</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Interface Design/Maintenance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Local Interface Design/Maintenance</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Other Annotation</a:t>
                      </a:r>
                      <a:endParaRPr kumimoji="0" lang="en-US" sz="1600" b="1" i="0" u="none" strike="noStrike" cap="none" normalizeH="0" baseline="0" dirty="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     Tools (Id.)</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Central Indices Creation/Maintenance</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Local Indices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Selection of Thesauri</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Coordination of Metadata Gateway</a:t>
                      </a:r>
                      <a:endParaRPr kumimoji="0" lang="en-US" sz="1600" b="1" i="0" u="none" strike="noStrike" cap="none" normalizeH="0" baseline="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     Development</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Gateway Implementation</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Concept Mapping</a:t>
                      </a: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Garamond" pitchFamily="18" charset="0"/>
                          <a:cs typeface="Times New Roman" pitchFamily="18" charset="0"/>
                        </a:rPr>
                        <a:t>Digital Objects</a:t>
                      </a:r>
                      <a:endParaRPr kumimoji="0" lang="en-US" sz="16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p:cNvSpPr txBox="1"/>
          <p:nvPr/>
        </p:nvSpPr>
        <p:spPr>
          <a:xfrm>
            <a:off x="838200" y="6477000"/>
            <a:ext cx="4084021" cy="369332"/>
          </a:xfrm>
          <a:prstGeom prst="rect">
            <a:avLst/>
          </a:prstGeom>
          <a:noFill/>
        </p:spPr>
        <p:txBody>
          <a:bodyPr wrap="none" rtlCol="0">
            <a:spAutoFit/>
          </a:bodyPr>
          <a:lstStyle/>
          <a:p>
            <a:r>
              <a:rPr lang="en-US" dirty="0"/>
              <a:t>* This no longer is a website in use.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310311" y="4800600"/>
            <a:ext cx="2819401" cy="1938992"/>
          </a:xfrm>
          <a:prstGeom prst="rect">
            <a:avLst/>
          </a:prstGeom>
          <a:noFill/>
          <a:ln w="25400">
            <a:noFill/>
            <a:miter lim="800000"/>
            <a:headEnd type="none" w="sm" len="sm"/>
            <a:tailEnd type="none" w="sm" len="sm"/>
          </a:ln>
        </p:spPr>
        <p:txBody>
          <a:bodyPr wrap="square">
            <a:spAutoFit/>
          </a:bodyPr>
          <a:lstStyle/>
          <a:p>
            <a:pPr eaLnBrk="0" hangingPunct="0"/>
            <a:r>
              <a:rPr lang="en-US" sz="2000" b="0" dirty="0" err="1">
                <a:cs typeface="Arial" pitchFamily="34" charset="0"/>
              </a:rPr>
              <a:t>Borgman</a:t>
            </a:r>
            <a:r>
              <a:rPr lang="en-US" sz="2000" b="0" dirty="0">
                <a:cs typeface="Arial" pitchFamily="34" charset="0"/>
              </a:rPr>
              <a:t> et al.:</a:t>
            </a:r>
          </a:p>
          <a:p>
            <a:pPr eaLnBrk="0" hangingPunct="0"/>
            <a:r>
              <a:rPr lang="en-US" sz="2000" b="0" dirty="0">
                <a:cs typeface="Arial" pitchFamily="34" charset="0"/>
              </a:rPr>
              <a:t>Workshop Report on</a:t>
            </a:r>
          </a:p>
          <a:p>
            <a:pPr eaLnBrk="0" hangingPunct="0"/>
            <a:r>
              <a:rPr lang="en-US" sz="2000" b="0" dirty="0">
                <a:cs typeface="Arial" pitchFamily="34" charset="0"/>
              </a:rPr>
              <a:t>Social Aspects of</a:t>
            </a:r>
          </a:p>
          <a:p>
            <a:pPr eaLnBrk="0" hangingPunct="0"/>
            <a:r>
              <a:rPr lang="en-US" sz="2000" b="0" dirty="0">
                <a:cs typeface="Arial" pitchFamily="34" charset="0"/>
              </a:rPr>
              <a:t>Digital Libraries: </a:t>
            </a:r>
            <a:endParaRPr lang="en-US" sz="2000" b="0" dirty="0">
              <a:latin typeface="Times New Roman" pitchFamily="18" charset="0"/>
              <a:cs typeface="Times New Roman" pitchFamily="18" charset="0"/>
            </a:endParaRPr>
          </a:p>
          <a:p>
            <a:pPr eaLnBrk="0" hangingPunct="0"/>
            <a:r>
              <a:rPr lang="en-US" sz="2000" b="0" dirty="0">
                <a:cs typeface="Arial" pitchFamily="34" charset="0"/>
              </a:rPr>
              <a:t>http://</a:t>
            </a:r>
            <a:r>
              <a:rPr lang="en-US" sz="2000" b="0" dirty="0" err="1">
                <a:cs typeface="Arial" pitchFamily="34" charset="0"/>
              </a:rPr>
              <a:t>www.dlib.org</a:t>
            </a:r>
            <a:r>
              <a:rPr lang="en-US" sz="2000" b="0" dirty="0">
                <a:cs typeface="Arial" pitchFamily="34" charset="0"/>
              </a:rPr>
              <a:t>/</a:t>
            </a:r>
            <a:r>
              <a:rPr lang="en-US" sz="2000" b="0" dirty="0" err="1">
                <a:cs typeface="Arial" pitchFamily="34" charset="0"/>
              </a:rPr>
              <a:t>dlib</a:t>
            </a:r>
            <a:r>
              <a:rPr lang="en-US" sz="2000" b="0" dirty="0">
                <a:cs typeface="Arial" pitchFamily="34" charset="0"/>
              </a:rPr>
              <a:t>/january97/01clips.html</a:t>
            </a:r>
            <a:endParaRPr lang="en-US" sz="2000" b="0" dirty="0">
              <a:latin typeface="Times New Roman" pitchFamily="18" charset="0"/>
            </a:endParaRP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35</a:t>
            </a:fld>
            <a:endParaRPr lang="en-US"/>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36</a:t>
            </a:fld>
            <a:endParaRPr lang="en-US"/>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a:t>Digital Libraries</a:t>
            </a:r>
            <a:br>
              <a:rPr lang="en-US" b="1"/>
            </a:br>
            <a:r>
              <a:rPr lang="en-US" b="1"/>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37</a:t>
            </a:fld>
            <a:endParaRPr lang="en-US"/>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38</a:t>
            </a:fld>
            <a:endParaRPr lang="en-US"/>
          </a:p>
        </p:txBody>
      </p:sp>
      <p:graphicFrame>
        <p:nvGraphicFramePr>
          <p:cNvPr id="601090" name="Group 2"/>
          <p:cNvGraphicFramePr>
            <a:graphicFrameLocks noGrp="1"/>
          </p:cNvGraphicFramePr>
          <p:nvPr>
            <p:extLst>
              <p:ext uri="{D42A27DB-BD31-4B8C-83A1-F6EECF244321}">
                <p14:modId xmlns:p14="http://schemas.microsoft.com/office/powerpoint/2010/main" val="3882429152"/>
              </p:ext>
            </p:extLst>
          </p:nvPr>
        </p:nvGraphicFramePr>
        <p:xfrm>
          <a:off x="609600" y="76200"/>
          <a:ext cx="8026718" cy="6656707"/>
        </p:xfrm>
        <a:graphic>
          <a:graphicData uri="http://schemas.openxmlformats.org/drawingml/2006/table">
            <a:tbl>
              <a:tblPr/>
              <a:tblGrid>
                <a:gridCol w="815975">
                  <a:extLst>
                    <a:ext uri="{9D8B030D-6E8A-4147-A177-3AD203B41FA5}">
                      <a16:colId xmlns:a16="http://schemas.microsoft.com/office/drawing/2014/main" val="20000"/>
                    </a:ext>
                  </a:extLst>
                </a:gridCol>
                <a:gridCol w="1408113">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955800">
                  <a:extLst>
                    <a:ext uri="{9D8B030D-6E8A-4147-A177-3AD203B41FA5}">
                      <a16:colId xmlns:a16="http://schemas.microsoft.com/office/drawing/2014/main" val="20004"/>
                    </a:ext>
                  </a:extLst>
                </a:gridCol>
                <a:gridCol w="2324100">
                  <a:extLst>
                    <a:ext uri="{9D8B030D-6E8A-4147-A177-3AD203B41FA5}">
                      <a16:colId xmlns:a16="http://schemas.microsoft.com/office/drawing/2014/main" val="20005"/>
                    </a:ext>
                  </a:extLst>
                </a:gridCol>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Application Domain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Related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Examples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Technical Challenges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Benefit / Impact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OAI</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Geneva" charset="0"/>
                          <a:cs typeface="Times New Roman" pitchFamily="18" charset="0"/>
                        </a:rPr>
                        <a:t>(DL Book 4 Ch. 2)</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Geneva" charset="0"/>
                          <a:cs typeface="Times New Roman" pitchFamily="18" charset="0"/>
                        </a:rPr>
                        <a:t>NSDL</a:t>
                      </a:r>
                      <a:r>
                        <a:rPr kumimoji="0" lang="en-US" sz="900" b="0" i="0" u="none" strike="noStrike" cap="none" normalizeH="0" baseline="0">
                          <a:ln>
                            <a:noFill/>
                          </a:ln>
                          <a:solidFill>
                            <a:schemeClr val="tx1"/>
                          </a:solidFill>
                          <a:effectLst/>
                          <a:latin typeface="Geneva" charset="0"/>
                          <a:cs typeface="Times New Roman" pitchFamily="18" charset="0"/>
                        </a:rPr>
                        <a:t>, NCSTRL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Access to data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Art, </a:t>
                      </a:r>
                      <a:r>
                        <a:rPr kumimoji="0" lang="en-US" sz="900" b="1" i="1" u="none" strike="noStrike" cap="none" normalizeH="0" baseline="0">
                          <a:ln>
                            <a:noFill/>
                          </a:ln>
                          <a:solidFill>
                            <a:schemeClr val="tx1"/>
                          </a:solidFill>
                          <a:effectLst/>
                          <a:latin typeface="Geneva" charset="0"/>
                          <a:cs typeface="Times New Roman" pitchFamily="18" charset="0"/>
                        </a:rPr>
                        <a:t>Culture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Museum</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AMICO, </a:t>
                      </a:r>
                      <a:r>
                        <a:rPr kumimoji="0" lang="en-US" sz="900" b="1" i="0" u="none" strike="noStrike" cap="none" normalizeH="0" baseline="0">
                          <a:ln>
                            <a:noFill/>
                          </a:ln>
                          <a:solidFill>
                            <a:schemeClr val="tx1"/>
                          </a:solidFill>
                          <a:effectLst/>
                          <a:latin typeface="Geneva" charset="0"/>
                          <a:cs typeface="Times New Roman" pitchFamily="18" charset="0"/>
                        </a:rPr>
                        <a:t>PRDLA</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Global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Science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Geneva" charset="0"/>
                          <a:cs typeface="Times New Roman" pitchFamily="18" charset="0"/>
                        </a:rPr>
                        <a:t>NVO, PDG, </a:t>
                      </a:r>
                      <a:r>
                        <a:rPr kumimoji="0" lang="en-US" sz="900" b="0" i="0" u="none" strike="noStrike" cap="none" normalizeH="0" baseline="0" dirty="0" err="1">
                          <a:ln>
                            <a:noFill/>
                          </a:ln>
                          <a:solidFill>
                            <a:schemeClr val="tx1"/>
                          </a:solidFill>
                          <a:effectLst/>
                          <a:latin typeface="Geneva" charset="0"/>
                          <a:cs typeface="Times New Roman" pitchFamily="18" charset="0"/>
                        </a:rPr>
                        <a:t>SwissProt</a:t>
                      </a:r>
                      <a:r>
                        <a:rPr kumimoji="0" lang="en-US" sz="900" b="0" i="0" u="none" strike="noStrike" cap="none" normalizeH="0" baseline="0" dirty="0">
                          <a:ln>
                            <a:noFill/>
                          </a:ln>
                          <a:solidFill>
                            <a:schemeClr val="tx1"/>
                          </a:solidFill>
                          <a:effectLst/>
                          <a:latin typeface="Geneva" charset="0"/>
                          <a:cs typeface="Times New Roman" pitchFamily="18" charset="0"/>
                        </a:rPr>
                        <a:t>, </a:t>
                      </a:r>
                      <a:r>
                        <a:rPr kumimoji="0" lang="en-US" sz="900" b="0" i="1" u="none" strike="noStrike" cap="none" normalizeH="0" baseline="0" dirty="0">
                          <a:ln>
                            <a:noFill/>
                          </a:ln>
                          <a:solidFill>
                            <a:schemeClr val="tx1"/>
                          </a:solidFill>
                          <a:effectLst/>
                          <a:latin typeface="Geneva" charset="0"/>
                          <a:cs typeface="Times New Roman" pitchFamily="18" charset="0"/>
                        </a:rPr>
                        <a:t>UK </a:t>
                      </a:r>
                      <a:r>
                        <a:rPr kumimoji="0" lang="en-US" sz="900" b="0" i="1" u="none" strike="noStrike" cap="none" normalizeH="0" baseline="0" dirty="0" err="1">
                          <a:ln>
                            <a:noFill/>
                          </a:ln>
                          <a:solidFill>
                            <a:schemeClr val="tx1"/>
                          </a:solidFill>
                          <a:effectLst/>
                          <a:latin typeface="Geneva" charset="0"/>
                          <a:cs typeface="Times New Roman" pitchFamily="18" charset="0"/>
                        </a:rPr>
                        <a:t>eScience,European</a:t>
                      </a:r>
                      <a:r>
                        <a:rPr kumimoji="0" lang="en-US" sz="900" b="0" i="1" u="none" strike="noStrike" cap="none" normalizeH="0" baseline="0" dirty="0">
                          <a:ln>
                            <a:noFill/>
                          </a:ln>
                          <a:solidFill>
                            <a:schemeClr val="tx1"/>
                          </a:solidFill>
                          <a:effectLst/>
                          <a:latin typeface="Geneva" charset="0"/>
                          <a:cs typeface="Times New Roman" pitchFamily="18" charset="0"/>
                        </a:rPr>
                        <a:t> Union Commission</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Data models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Government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a:ln>
                            <a:noFill/>
                          </a:ln>
                          <a:solidFill>
                            <a:schemeClr val="tx1"/>
                          </a:solidFill>
                          <a:effectLst/>
                          <a:latin typeface="Geneva" charset="0"/>
                          <a:cs typeface="Times New Roman" pitchFamily="18" charset="0"/>
                        </a:rPr>
                        <a:t>Government Agencies</a:t>
                      </a:r>
                      <a:r>
                        <a:rPr kumimoji="0" lang="en-US" sz="900" b="0" i="0" u="none" strike="noStrike" cap="none" normalizeH="0" baseline="0">
                          <a:ln>
                            <a:noFill/>
                          </a:ln>
                          <a:solidFill>
                            <a:schemeClr val="tx1"/>
                          </a:solidFill>
                          <a:effectLst/>
                          <a:latin typeface="Geneva" charset="0"/>
                          <a:cs typeface="Times New Roman" pitchFamily="18" charset="0"/>
                        </a:rPr>
                        <a:t> (all levels)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Census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a:ln>
                            <a:noFill/>
                          </a:ln>
                          <a:solidFill>
                            <a:schemeClr val="tx1"/>
                          </a:solidFill>
                          <a:effectLst/>
                          <a:latin typeface="Geneva" charset="0"/>
                          <a:cs typeface="Times New Roman" pitchFamily="18" charset="0"/>
                        </a:rPr>
                        <a:t>multi-national</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dirty="0">
                          <a:ln>
                            <a:noFill/>
                          </a:ln>
                          <a:solidFill>
                            <a:schemeClr val="tx1"/>
                          </a:solidFill>
                          <a:effectLst/>
                          <a:latin typeface="Geneva" charset="0"/>
                          <a:cs typeface="Times New Roman" pitchFamily="18" charset="0"/>
                        </a:rPr>
                        <a:t>Accountability</a:t>
                      </a:r>
                      <a:r>
                        <a:rPr kumimoji="0" lang="en-US" sz="900" b="0" i="0" u="none" strike="noStrike" cap="none" normalizeH="0" baseline="0" dirty="0">
                          <a:ln>
                            <a:noFill/>
                          </a:ln>
                          <a:solidFill>
                            <a:schemeClr val="tx1"/>
                          </a:solidFill>
                          <a:effectLst/>
                          <a:latin typeface="Geneva" charset="0"/>
                          <a:cs typeface="Times New Roman" pitchFamily="18" charset="0"/>
                        </a:rPr>
                        <a:t>, homeland security</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Legal institutions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Court cases, patents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Developing standards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Standardization, </a:t>
                      </a:r>
                      <a:r>
                        <a:rPr kumimoji="0" lang="en-US" sz="900" b="1" i="1" u="none" strike="noStrike" cap="none" normalizeH="0" baseline="0">
                          <a:ln>
                            <a:noFill/>
                          </a:ln>
                          <a:solidFill>
                            <a:schemeClr val="tx1"/>
                          </a:solidFill>
                          <a:effectLst/>
                          <a:latin typeface="Geneva" charset="0"/>
                          <a:cs typeface="Times New Roman" pitchFamily="18" charset="0"/>
                        </a:rPr>
                        <a:t>economic development</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History, </a:t>
                      </a:r>
                      <a:r>
                        <a:rPr kumimoji="0" lang="en-US" sz="900" b="1" i="0" u="none" strike="noStrike" cap="none" normalizeH="0" baseline="0">
                          <a:ln>
                            <a:noFill/>
                          </a:ln>
                          <a:solidFill>
                            <a:schemeClr val="tx1"/>
                          </a:solidFill>
                          <a:effectLst/>
                          <a:latin typeface="Geneva" charset="0"/>
                          <a:cs typeface="Times New Roman" pitchFamily="18" charset="0"/>
                        </a:rPr>
                        <a:t>Heritage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Foundations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American Memory</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Cross-cutting</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Library, </a:t>
                      </a:r>
                      <a:endParaRPr kumimoji="0" lang="en-US" sz="1000" b="0" i="0" u="none" strike="noStrike" cap="none" normalizeH="0" baseline="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Archive</a:t>
                      </a:r>
                      <a:endParaRPr kumimoji="0" lang="en-US" sz="2400" b="0" i="0" u="none" strike="noStrike" cap="none" normalizeH="0" baseline="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 </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Geneva" charset="0"/>
                          <a:cs typeface="Times New Roman" pitchFamily="18" charset="0"/>
                        </a:rPr>
                        <a:t>Multi-language</a:t>
                      </a:r>
                      <a:r>
                        <a:rPr kumimoji="0" lang="en-US" sz="900" b="0" i="0" u="none" strike="noStrike" cap="none" normalizeH="0" baseline="0" dirty="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39</a:t>
            </a:fld>
            <a:endParaRPr lang="en-US"/>
          </a:p>
        </p:txBody>
      </p:sp>
      <p:sp>
        <p:nvSpPr>
          <p:cNvPr id="64515" name="Rectangle 2"/>
          <p:cNvSpPr>
            <a:spLocks noGrp="1" noChangeArrowheads="1"/>
          </p:cNvSpPr>
          <p:nvPr>
            <p:ph type="title"/>
          </p:nvPr>
        </p:nvSpPr>
        <p:spPr/>
        <p:txBody>
          <a:bodyPr/>
          <a:lstStyle/>
          <a:p>
            <a:pPr eaLnBrk="1" hangingPunct="1"/>
            <a:r>
              <a:rPr lang="en-US"/>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a:t>Institutional repositories linked worldwide</a:t>
            </a:r>
          </a:p>
          <a:p>
            <a:pPr lvl="2" eaLnBrk="1" hangingPunct="1"/>
            <a:r>
              <a:rPr lang="en-US" sz="3200" dirty="0"/>
              <a:t>Building from partial vs. complete coverage</a:t>
            </a:r>
          </a:p>
          <a:p>
            <a:pPr lvl="2" eaLnBrk="1" hangingPunct="1"/>
            <a:r>
              <a:rPr lang="en-US" sz="3200" dirty="0"/>
              <a:t>Partial1: ETDs -&gt; NDLTD</a:t>
            </a:r>
          </a:p>
          <a:p>
            <a:pPr lvl="2" eaLnBrk="1" hangingPunct="1"/>
            <a:r>
              <a:rPr lang="en-US" sz="3200" dirty="0"/>
              <a:t>Partial2: Courseware -&gt; NSDL -&gt; DLEs</a:t>
            </a:r>
          </a:p>
          <a:p>
            <a:pPr lvl="1" eaLnBrk="1" hangingPunct="1"/>
            <a:r>
              <a:rPr lang="en-US" sz="3200" dirty="0"/>
              <a:t>Archaeological information worldwide</a:t>
            </a:r>
          </a:p>
          <a:p>
            <a:pPr lvl="2" eaLnBrk="1" hangingPunct="1"/>
            <a:r>
              <a:rPr lang="en-US" sz="3200" dirty="0"/>
              <a:t>Sites -&gt; ETANA -&gt;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838200"/>
          </a:xfrm>
        </p:spPr>
        <p:txBody>
          <a:bodyPr/>
          <a:lstStyle/>
          <a:p>
            <a:r>
              <a:rPr lang="en-US" dirty="0"/>
              <a:t>Selected Recent DL Projects - 1</a:t>
            </a:r>
          </a:p>
        </p:txBody>
      </p:sp>
      <p:sp>
        <p:nvSpPr>
          <p:cNvPr id="11267" name="Content Placeholder 2"/>
          <p:cNvSpPr>
            <a:spLocks noGrp="1"/>
          </p:cNvSpPr>
          <p:nvPr>
            <p:ph idx="1"/>
          </p:nvPr>
        </p:nvSpPr>
        <p:spPr>
          <a:xfrm>
            <a:off x="228600" y="1219200"/>
            <a:ext cx="8686800" cy="4525963"/>
          </a:xfrm>
        </p:spPr>
        <p:txBody>
          <a:bodyPr/>
          <a:lstStyle/>
          <a:p>
            <a:r>
              <a:rPr lang="en-US" dirty="0"/>
              <a:t>CITIDEL (NSDL CS): NSF DUE-0121679</a:t>
            </a:r>
          </a:p>
          <a:p>
            <a:r>
              <a:rPr lang="en-US" dirty="0"/>
              <a:t>ETANA-DL (Archaeology): NSF IIS-0325579</a:t>
            </a:r>
          </a:p>
          <a:p>
            <a:r>
              <a:rPr lang="en-US" dirty="0"/>
              <a:t>Superimposed Info: NSF DUE-0435059</a:t>
            </a:r>
          </a:p>
          <a:p>
            <a:r>
              <a:rPr lang="en-US" dirty="0"/>
              <a:t>Digital Library Curricular Resources</a:t>
            </a:r>
          </a:p>
          <a:p>
            <a:pPr lvl="1"/>
            <a:r>
              <a:rPr lang="en-US" dirty="0"/>
              <a:t>NSF IIS-0535057 &amp; 0535060</a:t>
            </a:r>
          </a:p>
          <a:p>
            <a:r>
              <a:rPr lang="en-US" dirty="0"/>
              <a:t>Ensemble (NSDL CS): NSF DUE-0840719</a:t>
            </a:r>
          </a:p>
          <a:p>
            <a:r>
              <a:rPr lang="en-US" dirty="0"/>
              <a:t>Digital Preserve: NSF IIS-0910183, 0910465</a:t>
            </a:r>
          </a:p>
          <a:p>
            <a:r>
              <a:rPr lang="en-US" dirty="0" err="1"/>
              <a:t>CTRnet</a:t>
            </a:r>
            <a:r>
              <a:rPr lang="en-US" dirty="0"/>
              <a:t> (Crisis, Tragedy &amp; Recovery Net)</a:t>
            </a:r>
          </a:p>
          <a:p>
            <a:pPr lvl="1"/>
            <a:r>
              <a:rPr lang="en-US" dirty="0"/>
              <a:t>NSF IIS-0916733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40</a:t>
            </a:fld>
            <a:endParaRPr lang="en-US"/>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a:t>Digital Libraries (DLs): what are they??</a:t>
            </a:r>
          </a:p>
          <a:p>
            <a:pPr lvl="1" eaLnBrk="1" hangingPunct="1"/>
            <a:r>
              <a:rPr lang="en-US" sz="2400"/>
              <a:t>No definitional consensus</a:t>
            </a:r>
          </a:p>
          <a:p>
            <a:pPr lvl="1" eaLnBrk="1" hangingPunct="1"/>
            <a:r>
              <a:rPr lang="en-US" sz="2400"/>
              <a:t>Conflicting views</a:t>
            </a:r>
          </a:p>
          <a:p>
            <a:pPr lvl="1" eaLnBrk="1" hangingPunct="1"/>
            <a:r>
              <a:rPr lang="en-US" sz="2400"/>
              <a:t>Makes interoperability a hard problem </a:t>
            </a:r>
          </a:p>
          <a:p>
            <a:pPr eaLnBrk="1" hangingPunct="1"/>
            <a:r>
              <a:rPr lang="en-US" sz="2600"/>
              <a:t>DLs are not benefiting from formal theories as are other CS fields: DB, IR, PL, etc.</a:t>
            </a:r>
          </a:p>
          <a:p>
            <a:pPr eaLnBrk="1" hangingPunct="1"/>
            <a:r>
              <a:rPr lang="en-US" sz="2600"/>
              <a:t>DL construction: difficult, ad-hoc, lack of support for tailoring/customization</a:t>
            </a:r>
          </a:p>
          <a:p>
            <a:pPr eaLnBrk="1" hangingPunct="1"/>
            <a:r>
              <a:rPr lang="en-US" sz="2400"/>
              <a:t>Conceptual modeling, requirements analysis, and methodological approaches are rarely supported in DL development.</a:t>
            </a:r>
          </a:p>
          <a:p>
            <a:pPr lvl="1" eaLnBrk="1" hangingPunct="1"/>
            <a:r>
              <a:rPr lang="en-US" sz="2400"/>
              <a:t>Lack of specific DL  models, formalisms, languages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41</a:t>
            </a:fld>
            <a:endParaRPr lang="en-US"/>
          </a:p>
        </p:txBody>
      </p:sp>
      <p:sp>
        <p:nvSpPr>
          <p:cNvPr id="66563" name="Rectangle 2"/>
          <p:cNvSpPr>
            <a:spLocks noGrp="1" noChangeArrowheads="1"/>
          </p:cNvSpPr>
          <p:nvPr>
            <p:ph type="title"/>
          </p:nvPr>
        </p:nvSpPr>
        <p:spPr/>
        <p:txBody>
          <a:bodyPr/>
          <a:lstStyle/>
          <a:p>
            <a:pPr eaLnBrk="1" hangingPunct="1"/>
            <a:r>
              <a:rPr lang="en-US"/>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dirty="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dirty="0"/>
              <a:t>Witten &amp; Bainbridge – “How to Build a Digital Library” – Morgan Kaufmann 2003</a:t>
            </a:r>
          </a:p>
          <a:p>
            <a:pPr eaLnBrk="1" hangingPunct="1"/>
            <a:r>
              <a:rPr lang="en-US" dirty="0"/>
              <a:t>See DL Book 4 Ch.1 re CBIR)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42</a:t>
            </a:fld>
            <a:endParaRPr lang="en-US"/>
          </a:p>
        </p:txBody>
      </p:sp>
      <p:sp>
        <p:nvSpPr>
          <p:cNvPr id="67587" name="Rectangle 2"/>
          <p:cNvSpPr>
            <a:spLocks noGrp="1" noChangeArrowheads="1"/>
          </p:cNvSpPr>
          <p:nvPr>
            <p:ph type="title"/>
          </p:nvPr>
        </p:nvSpPr>
        <p:spPr/>
        <p:txBody>
          <a:bodyPr/>
          <a:lstStyle/>
          <a:p>
            <a:pPr eaLnBrk="1" hangingPunct="1"/>
            <a:r>
              <a:rPr lang="en-US"/>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dirty="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dirty="0" err="1"/>
              <a:t>Waters,D.J</a:t>
            </a:r>
            <a:r>
              <a:rPr lang="en-US" dirty="0"/>
              <a:t>. </a:t>
            </a:r>
            <a:r>
              <a:rPr lang="en-US" i="1" dirty="0"/>
              <a:t>CLIR Issues</a:t>
            </a:r>
            <a:r>
              <a:rPr lang="en-US" dirty="0"/>
              <a:t>, July/August 1998</a:t>
            </a:r>
          </a:p>
          <a:p>
            <a:pPr eaLnBrk="1" hangingPunct="1">
              <a:lnSpc>
                <a:spcPct val="90000"/>
              </a:lnSpc>
            </a:pPr>
            <a:r>
              <a:rPr lang="en-US" dirty="0" err="1"/>
              <a:t>www.clir.org</a:t>
            </a:r>
            <a:r>
              <a:rPr lang="en-US" dirty="0"/>
              <a:t>/pubs/issues/issues04.html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43</a:t>
            </a:fld>
            <a:endParaRPr lang="en-US"/>
          </a:p>
        </p:txBody>
      </p:sp>
      <p:sp>
        <p:nvSpPr>
          <p:cNvPr id="68611" name="Rectangle 2"/>
          <p:cNvSpPr>
            <a:spLocks noGrp="1" noChangeArrowheads="1"/>
          </p:cNvSpPr>
          <p:nvPr>
            <p:ph type="title"/>
          </p:nvPr>
        </p:nvSpPr>
        <p:spPr/>
        <p:txBody>
          <a:bodyPr/>
          <a:lstStyle/>
          <a:p>
            <a:pPr eaLnBrk="1" hangingPunct="1"/>
            <a:r>
              <a:rPr lang="en-US"/>
              <a:t>DL Definitions - 3</a:t>
            </a:r>
          </a:p>
        </p:txBody>
      </p:sp>
      <p:sp>
        <p:nvSpPr>
          <p:cNvPr id="68612" name="Rectangle 3"/>
          <p:cNvSpPr>
            <a:spLocks noGrp="1" noChangeArrowheads="1"/>
          </p:cNvSpPr>
          <p:nvPr>
            <p:ph type="body" idx="1"/>
          </p:nvPr>
        </p:nvSpPr>
        <p:spPr/>
        <p:txBody>
          <a:bodyPr/>
          <a:lstStyle/>
          <a:p>
            <a:pPr eaLnBrk="1" hangingPunct="1"/>
            <a:r>
              <a:rPr lang="en-US"/>
              <a:t>Issues and Spectra</a:t>
            </a:r>
          </a:p>
          <a:p>
            <a:pPr lvl="1" eaLnBrk="1" hangingPunct="1"/>
            <a:r>
              <a:rPr lang="en-US" sz="3200"/>
              <a:t>Collection vs. Institution</a:t>
            </a:r>
          </a:p>
          <a:p>
            <a:pPr lvl="1" eaLnBrk="1" hangingPunct="1"/>
            <a:r>
              <a:rPr lang="en-US" sz="3200"/>
              <a:t>Content vs. System</a:t>
            </a:r>
          </a:p>
          <a:p>
            <a:pPr lvl="1" eaLnBrk="1" hangingPunct="1"/>
            <a:r>
              <a:rPr lang="en-US" sz="3200"/>
              <a:t>Access vs. Preservation</a:t>
            </a:r>
          </a:p>
          <a:p>
            <a:pPr lvl="1" eaLnBrk="1" hangingPunct="1"/>
            <a:r>
              <a:rPr lang="en-US" sz="3200"/>
              <a:t>“Free” vs. Quality</a:t>
            </a:r>
          </a:p>
          <a:p>
            <a:pPr lvl="1" eaLnBrk="1" hangingPunct="1"/>
            <a:r>
              <a:rPr lang="en-US" sz="3200"/>
              <a:t>Managed vs. Comprehensive</a:t>
            </a:r>
          </a:p>
          <a:p>
            <a:pPr lvl="1" eaLnBrk="1" hangingPunct="1"/>
            <a:r>
              <a:rPr lang="en-US" sz="3200"/>
              <a:t>Centralized vs. Distributed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44</a:t>
            </a:fld>
            <a:endParaRPr lang="en-US"/>
          </a:p>
        </p:txBody>
      </p:sp>
      <p:sp>
        <p:nvSpPr>
          <p:cNvPr id="69635" name="Rectangle 2"/>
          <p:cNvSpPr>
            <a:spLocks noGrp="1" noChangeArrowheads="1"/>
          </p:cNvSpPr>
          <p:nvPr>
            <p:ph type="title"/>
          </p:nvPr>
        </p:nvSpPr>
        <p:spPr/>
        <p:txBody>
          <a:bodyPr/>
          <a:lstStyle/>
          <a:p>
            <a:pPr eaLnBrk="1" hangingPunct="1"/>
            <a:r>
              <a:rPr lang="en-US"/>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a:t>NOT a “digitized library”</a:t>
            </a:r>
          </a:p>
          <a:p>
            <a:pPr eaLnBrk="1" hangingPunct="1">
              <a:lnSpc>
                <a:spcPct val="90000"/>
              </a:lnSpc>
            </a:pPr>
            <a:r>
              <a:rPr lang="en-US"/>
              <a:t>NOT a “deconstruction” of existing systems and institutions, moving them to an electronic box in a Library</a:t>
            </a:r>
          </a:p>
          <a:p>
            <a:pPr eaLnBrk="1" hangingPunct="1">
              <a:lnSpc>
                <a:spcPct val="90000"/>
              </a:lnSpc>
              <a:buFontTx/>
              <a:buNone/>
            </a:pPr>
            <a:endParaRPr lang="en-US"/>
          </a:p>
          <a:p>
            <a:pPr eaLnBrk="1" hangingPunct="1">
              <a:lnSpc>
                <a:spcPct val="90000"/>
              </a:lnSpc>
            </a:pPr>
            <a:r>
              <a:rPr lang="en-US"/>
              <a:t>IS a new way to deal with knowledge</a:t>
            </a:r>
          </a:p>
          <a:p>
            <a:pPr lvl="1" eaLnBrk="1" hangingPunct="1">
              <a:lnSpc>
                <a:spcPct val="90000"/>
              </a:lnSpc>
            </a:pPr>
            <a:r>
              <a:rPr lang="en-US"/>
              <a:t>Authoring, Self-archiving, Collecting,</a:t>
            </a:r>
          </a:p>
          <a:p>
            <a:pPr lvl="1" eaLnBrk="1" hangingPunct="1">
              <a:lnSpc>
                <a:spcPct val="90000"/>
              </a:lnSpc>
            </a:pPr>
            <a:r>
              <a:rPr lang="en-US"/>
              <a:t>Organizing, Preserving,</a:t>
            </a:r>
          </a:p>
          <a:p>
            <a:pPr lvl="1" eaLnBrk="1" hangingPunct="1">
              <a:lnSpc>
                <a:spcPct val="90000"/>
              </a:lnSpc>
            </a:pPr>
            <a:r>
              <a:rPr lang="en-US"/>
              <a:t>Accessing, Propagating, Re-using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45</a:t>
            </a:fld>
            <a:endParaRPr lang="en-US"/>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mc:AlternateContent xmlns:mc="http://schemas.openxmlformats.org/markup-compatibility/2006">
              <mc:Choice xmlns:v="urn:schemas-microsoft-com:vml" Requires="v">
                <p:oleObj spid="_x0000_s2126" name="MS Org Chart" r:id="rId4" imgW="4349520" imgH="2076120" progId="">
                  <p:embed followColorScheme="full"/>
                </p:oleObj>
              </mc:Choice>
              <mc:Fallback>
                <p:oleObj name="MS Org Chart" r:id="rId4" imgW="4349520" imgH="2076120" progId="">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700213"/>
                        <a:ext cx="8548687" cy="407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46</a:t>
            </a:fld>
            <a:endParaRPr lang="en-US"/>
          </a:p>
        </p:txBody>
      </p:sp>
      <p:graphicFrame>
        <p:nvGraphicFramePr>
          <p:cNvPr id="600066" name="Group 2"/>
          <p:cNvGraphicFramePr>
            <a:graphicFrameLocks noGrp="1"/>
          </p:cNvGraphicFramePr>
          <p:nvPr>
            <p:extLst>
              <p:ext uri="{D42A27DB-BD31-4B8C-83A1-F6EECF244321}">
                <p14:modId xmlns:p14="http://schemas.microsoft.com/office/powerpoint/2010/main" val="2860784145"/>
              </p:ext>
            </p:extLst>
          </p:nvPr>
        </p:nvGraphicFramePr>
        <p:xfrm>
          <a:off x="76200" y="719138"/>
          <a:ext cx="8991600" cy="6162042"/>
        </p:xfrm>
        <a:graphic>
          <a:graphicData uri="http://schemas.openxmlformats.org/drawingml/2006/table">
            <a:tbl>
              <a:tblPr/>
              <a:tblGrid>
                <a:gridCol w="29718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45085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9750">
                  <a:extLst>
                    <a:ext uri="{9D8B030D-6E8A-4147-A177-3AD203B41FA5}">
                      <a16:colId xmlns:a16="http://schemas.microsoft.com/office/drawing/2014/main" val="20010"/>
                    </a:ext>
                  </a:extLst>
                </a:gridCol>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MSS</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MF</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African-American cultural life</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Agricultural crisis of late 19</a:t>
                      </a:r>
                      <a:r>
                        <a:rPr kumimoji="0" lang="en-US" sz="1200" b="1" i="0" u="none" strike="noStrike" cap="none" normalizeH="0" baseline="30000">
                          <a:ln>
                            <a:noFill/>
                          </a:ln>
                          <a:solidFill>
                            <a:schemeClr val="tx1"/>
                          </a:solidFill>
                          <a:effectLst/>
                          <a:latin typeface="Garamond" pitchFamily="18" charset="0"/>
                          <a:cs typeface="Times New Roman" pitchFamily="18" charset="0"/>
                        </a:rPr>
                        <a:t>th</a:t>
                      </a:r>
                      <a:r>
                        <a:rPr kumimoji="0" lang="en-US" sz="1200" b="1" i="0" u="none" strike="noStrike" cap="none" normalizeH="0" baseline="0">
                          <a:ln>
                            <a:noFill/>
                          </a:ln>
                          <a:solidFill>
                            <a:schemeClr val="tx1"/>
                          </a:solidFill>
                          <a:effectLst/>
                          <a:latin typeface="Garamond" pitchFamily="18" charset="0"/>
                          <a:cs typeface="Times New Roman" pitchFamily="18" charset="0"/>
                        </a:rPr>
                        <a:t> century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Codification of segregation laws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Garamond" pitchFamily="18" charset="0"/>
                          <a:cs typeface="Times New Roman" pitchFamily="18" charset="0"/>
                        </a:rPr>
                        <a:t>Configuration of white supremacy</a:t>
                      </a:r>
                      <a:endParaRPr kumimoji="0" lang="en-US" sz="2400" b="1"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Cultural values and activities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Disenfranchising movements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Educational movements (DL Book 4 Ch. 2)</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6</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98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7"/>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Holiness &amp; Pentecostal Groups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10</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8"/>
                  </a:ext>
                </a:extLst>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new musical forms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09"/>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Emergence of organized groups expressing</a:t>
                      </a:r>
                      <a:endParaRPr kumimoji="0" lang="en-US" sz="1000" b="1" i="0" u="none" strike="noStrike" cap="none" normalizeH="0" baseline="0" dirty="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    farmers concerns</a:t>
                      </a:r>
                      <a:endParaRPr kumimoji="0" lang="en-US" sz="2400" b="1"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2</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extLst>
                  <a:ext uri="{0D108BD9-81ED-4DB2-BD59-A6C34878D82A}">
                    <a16:rowId xmlns:a16="http://schemas.microsoft.com/office/drawing/2014/main" val="10010"/>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dirty="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41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14</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51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161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38</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13</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79</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Garamond" pitchFamily="18" charset="0"/>
                          <a:cs typeface="Times New Roman" pitchFamily="18" charset="0"/>
                        </a:rPr>
                        <a:t>301</a:t>
                      </a:r>
                      <a:endParaRPr kumimoji="0"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Garamond" pitchFamily="18" charset="0"/>
                          <a:cs typeface="Times New Roman" pitchFamily="18" charset="0"/>
                        </a:rPr>
                        <a:t>831</a:t>
                      </a: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47</a:t>
            </a:fld>
            <a:endParaRPr lang="en-US"/>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dirty="0"/>
              <a:t>   Informal </a:t>
            </a:r>
            <a:r>
              <a:rPr lang="en-US" sz="6600" dirty="0"/>
              <a:t>5S</a:t>
            </a:r>
            <a:r>
              <a:rPr lang="en-US" dirty="0"/>
              <a:t> &amp; DL Definitions</a:t>
            </a:r>
            <a:br>
              <a:rPr lang="en-US" dirty="0"/>
            </a:br>
            <a:br>
              <a:rPr lang="en-US" dirty="0"/>
            </a:br>
            <a:r>
              <a:rPr lang="en-US" dirty="0"/>
              <a:t>  </a:t>
            </a:r>
            <a:r>
              <a:rPr lang="en-US" sz="3600" dirty="0"/>
              <a:t>DLs are complex systems that</a:t>
            </a:r>
            <a:br>
              <a:rPr lang="en-US" sz="3600" dirty="0"/>
            </a:br>
            <a:endParaRPr lang="en-US" sz="3600" dirty="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a:t>help satisfy info needs of users (</a:t>
            </a:r>
            <a:r>
              <a:rPr lang="en-US" b="1"/>
              <a:t>societies</a:t>
            </a:r>
            <a:r>
              <a:rPr lang="en-US"/>
              <a:t>)</a:t>
            </a:r>
          </a:p>
          <a:p>
            <a:pPr eaLnBrk="1" hangingPunct="1"/>
            <a:r>
              <a:rPr lang="en-US"/>
              <a:t>provide info services (</a:t>
            </a:r>
            <a:r>
              <a:rPr lang="en-US" b="1"/>
              <a:t>scenarios</a:t>
            </a:r>
            <a:r>
              <a:rPr lang="en-US"/>
              <a:t>)</a:t>
            </a:r>
          </a:p>
          <a:p>
            <a:pPr eaLnBrk="1" hangingPunct="1"/>
            <a:r>
              <a:rPr lang="en-US"/>
              <a:t>organize info in usable ways (</a:t>
            </a:r>
            <a:r>
              <a:rPr lang="en-US" b="1"/>
              <a:t>structures</a:t>
            </a:r>
            <a:r>
              <a:rPr lang="en-US"/>
              <a:t>)</a:t>
            </a:r>
          </a:p>
          <a:p>
            <a:pPr eaLnBrk="1" hangingPunct="1"/>
            <a:r>
              <a:rPr lang="en-US"/>
              <a:t>present info in usable ways (</a:t>
            </a:r>
            <a:r>
              <a:rPr lang="en-US" b="1"/>
              <a:t>spaces</a:t>
            </a:r>
            <a:r>
              <a:rPr lang="en-US"/>
              <a:t>)</a:t>
            </a:r>
          </a:p>
          <a:p>
            <a:pPr eaLnBrk="1" hangingPunct="1"/>
            <a:r>
              <a:rPr lang="en-US"/>
              <a:t>communicate info with users (</a:t>
            </a:r>
            <a:r>
              <a:rPr lang="en-US" b="1"/>
              <a:t>streams</a:t>
            </a:r>
            <a:r>
              <a:rPr lang="en-US"/>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48</a:t>
            </a:fld>
            <a:endParaRPr lang="en-US"/>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49</a:t>
            </a:fld>
            <a:endParaRPr lang="en-US"/>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a:t>Hypotheses</a:t>
            </a:r>
          </a:p>
        </p:txBody>
      </p:sp>
      <p:sp>
        <p:nvSpPr>
          <p:cNvPr id="74756" name="Rectangle 3"/>
          <p:cNvSpPr>
            <a:spLocks noGrp="1" noChangeArrowheads="1"/>
          </p:cNvSpPr>
          <p:nvPr>
            <p:ph type="body" idx="1"/>
          </p:nvPr>
        </p:nvSpPr>
        <p:spPr/>
        <p:txBody>
          <a:bodyPr/>
          <a:lstStyle/>
          <a:p>
            <a:pPr eaLnBrk="1" hangingPunct="1"/>
            <a:r>
              <a:rPr lang="en-US" sz="3600"/>
              <a:t>A formal theory for DLs can be built based on 5S.</a:t>
            </a:r>
          </a:p>
          <a:p>
            <a:pPr eaLnBrk="1" hangingPunct="1">
              <a:buFontTx/>
              <a:buNone/>
            </a:pPr>
            <a:endParaRPr lang="en-US" sz="3600"/>
          </a:p>
          <a:p>
            <a:pPr eaLnBrk="1" hangingPunct="1"/>
            <a:r>
              <a:rPr lang="en-US" sz="3600"/>
              <a:t>The formalization can serve as a basis for modeling and building high-quality DLs.</a:t>
            </a:r>
          </a:p>
          <a:p>
            <a:pPr eaLnBrk="1" hangingPunct="1">
              <a:buFontTx/>
              <a:buNone/>
            </a:pPr>
            <a:endParaRPr lang="en-US"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a:t>Selected Recent DL Projects - 2</a:t>
            </a:r>
          </a:p>
        </p:txBody>
      </p:sp>
      <p:sp>
        <p:nvSpPr>
          <p:cNvPr id="11267" name="Content Placeholder 2"/>
          <p:cNvSpPr>
            <a:spLocks noGrp="1"/>
          </p:cNvSpPr>
          <p:nvPr>
            <p:ph idx="1"/>
          </p:nvPr>
        </p:nvSpPr>
        <p:spPr>
          <a:xfrm>
            <a:off x="304800" y="838200"/>
            <a:ext cx="8763000" cy="4525963"/>
          </a:xfrm>
        </p:spPr>
        <p:txBody>
          <a:bodyPr/>
          <a:lstStyle/>
          <a:p>
            <a:r>
              <a:rPr lang="en-US" dirty="0"/>
              <a:t>CINET: Network Science Middleware</a:t>
            </a:r>
          </a:p>
          <a:p>
            <a:pPr lvl="1"/>
            <a:r>
              <a:rPr lang="en-US" dirty="0"/>
              <a:t>NSF SDCI CCF-1032677</a:t>
            </a:r>
          </a:p>
          <a:p>
            <a:pPr lvl="1"/>
            <a:r>
              <a:rPr lang="en-US" dirty="0"/>
              <a:t>Simulation, </a:t>
            </a:r>
            <a:r>
              <a:rPr lang="en-US" dirty="0" err="1"/>
              <a:t>Cyberinfrastructure</a:t>
            </a:r>
            <a:r>
              <a:rPr lang="en-US" dirty="0"/>
              <a:t> (DL Bk 4 Ch. 4)</a:t>
            </a:r>
          </a:p>
          <a:p>
            <a:r>
              <a:rPr lang="en-US" dirty="0"/>
              <a:t>Secure Digital Libraries (DL Bk 3 Ch. 6)</a:t>
            </a:r>
          </a:p>
          <a:p>
            <a:pPr lvl="1"/>
            <a:r>
              <a:rPr lang="en-US" dirty="0"/>
              <a:t>MS thesis: </a:t>
            </a:r>
            <a:r>
              <a:rPr lang="en-US" dirty="0" err="1"/>
              <a:t>Noha</a:t>
            </a:r>
            <a:r>
              <a:rPr lang="en-US" dirty="0"/>
              <a:t> Ibrahim Mohamed </a:t>
            </a:r>
            <a:r>
              <a:rPr lang="en-US" dirty="0" err="1"/>
              <a:t>ElSherbiny</a:t>
            </a:r>
            <a:r>
              <a:rPr lang="en-US" dirty="0"/>
              <a:t> </a:t>
            </a:r>
          </a:p>
          <a:p>
            <a:r>
              <a:rPr lang="en-US" dirty="0"/>
              <a:t>Fingerprint Analysis/Distortion/Training DLs</a:t>
            </a:r>
          </a:p>
          <a:p>
            <a:pPr lvl="1"/>
            <a:r>
              <a:rPr lang="en-US" dirty="0"/>
              <a:t>National Inst. of Justice, BAE Systems; DL Bk 3 Section 1.5 (case study)</a:t>
            </a:r>
          </a:p>
          <a:p>
            <a:r>
              <a:rPr lang="en-US" dirty="0"/>
              <a:t>ETD Analysis, Extraction, Classification (DL Bk 3 </a:t>
            </a:r>
            <a:r>
              <a:rPr lang="en-US" dirty="0" err="1"/>
              <a:t>Chs</a:t>
            </a:r>
            <a:r>
              <a:rPr lang="en-US" dirty="0"/>
              <a:t>. 4, 5)</a:t>
            </a:r>
          </a:p>
          <a:p>
            <a:r>
              <a:rPr lang="en-US" dirty="0"/>
              <a:t>Qatar Project NPRP 4-029-1-007</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5</a:t>
            </a:fld>
            <a:endParaRPr lang="en-US"/>
          </a:p>
        </p:txBody>
      </p:sp>
    </p:spTree>
    <p:extLst>
      <p:ext uri="{BB962C8B-B14F-4D97-AF65-F5344CB8AC3E}">
        <p14:creationId xmlns:p14="http://schemas.microsoft.com/office/powerpoint/2010/main" val="859765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50</a:t>
            </a:fld>
            <a:endParaRPr lang="en-US"/>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a:cs typeface="Times New Roman" pitchFamily="18" charset="0"/>
              </a:rPr>
              <a:t>1. Can we formally elaborate 5S?</a:t>
            </a:r>
          </a:p>
          <a:p>
            <a:pPr marL="609600" indent="-609600" algn="just" eaLnBrk="1" hangingPunct="1">
              <a:buFontTx/>
              <a:buNone/>
            </a:pPr>
            <a:r>
              <a:rPr lang="en-US" sz="2400">
                <a:cs typeface="Times New Roman" pitchFamily="18" charset="0"/>
              </a:rPr>
              <a:t>2. How can we use 5S to formally describe digital libraries? </a:t>
            </a:r>
          </a:p>
          <a:p>
            <a:pPr marL="609600" indent="-609600" algn="just" eaLnBrk="1" hangingPunct="1">
              <a:buFontTx/>
              <a:buNone/>
            </a:pPr>
            <a:r>
              <a:rPr lang="en-US" sz="2400">
                <a:cs typeface="Times New Roman" pitchFamily="18" charset="0"/>
              </a:rPr>
              <a:t>3. What are the fundamental relationships among the Ss and   high-level DL concepts?</a:t>
            </a:r>
          </a:p>
          <a:p>
            <a:pPr marL="609600" indent="-609600" algn="just" eaLnBrk="1" hangingPunct="1">
              <a:buFontTx/>
              <a:buNone/>
            </a:pPr>
            <a:r>
              <a:rPr lang="en-US" sz="2400">
                <a:cs typeface="Times New Roman" pitchFamily="18" charset="0"/>
              </a:rPr>
              <a:t>4. How can we allow digital librarians to easily express those relationships?</a:t>
            </a:r>
          </a:p>
          <a:p>
            <a:pPr marL="609600" indent="-609600" algn="just" eaLnBrk="1" hangingPunct="1">
              <a:buFontTx/>
              <a:buNone/>
            </a:pPr>
            <a:r>
              <a:rPr lang="en-US" sz="240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a:cs typeface="Times New Roman" pitchFamily="18" charset="0"/>
              </a:rPr>
              <a:t>6. Where in the life cycle of digital libraries can key aspects of quality be measured and how?</a:t>
            </a:r>
          </a:p>
          <a:p>
            <a:pPr marL="609600" indent="-609600" algn="just" eaLnBrk="1" hangingPunct="1">
              <a:buFontTx/>
              <a:buNone/>
            </a:pPr>
            <a:endParaRPr lang="en-US" sz="2400">
              <a:cs typeface="Times New Roman" pitchFamily="18" charset="0"/>
            </a:endParaRPr>
          </a:p>
          <a:p>
            <a:pPr marL="609600" indent="-609600" eaLnBrk="1" hangingPunct="1">
              <a:buFontTx/>
              <a:buNone/>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51</a:t>
            </a:fld>
            <a:endParaRPr lang="en-US"/>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a:solidFill>
                  <a:schemeClr val="tx1"/>
                </a:solidFill>
              </a:rPr>
              <a:t>5Ss</a:t>
            </a:r>
          </a:p>
        </p:txBody>
      </p:sp>
      <p:graphicFrame>
        <p:nvGraphicFramePr>
          <p:cNvPr id="552963" name="Group 3"/>
          <p:cNvGraphicFramePr>
            <a:graphicFrameLocks noGrp="1"/>
          </p:cNvGraphicFramePr>
          <p:nvPr>
            <p:extLst>
              <p:ext uri="{D42A27DB-BD31-4B8C-83A1-F6EECF244321}">
                <p14:modId xmlns:p14="http://schemas.microsoft.com/office/powerpoint/2010/main" val="739778447"/>
              </p:ext>
            </p:extLst>
          </p:nvPr>
        </p:nvGraphicFramePr>
        <p:xfrm>
          <a:off x="609600" y="1752600"/>
          <a:ext cx="8382000" cy="4846003"/>
        </p:xfrm>
        <a:graphic>
          <a:graphicData uri="http://schemas.openxmlformats.org/drawingml/2006/table">
            <a:tbl>
              <a:tblPr/>
              <a:tblGrid>
                <a:gridCol w="1516063">
                  <a:extLst>
                    <a:ext uri="{9D8B030D-6E8A-4147-A177-3AD203B41FA5}">
                      <a16:colId xmlns:a16="http://schemas.microsoft.com/office/drawing/2014/main" val="20000"/>
                    </a:ext>
                  </a:extLst>
                </a:gridCol>
                <a:gridCol w="3132137">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rPr>
                        <a:t>Ss</a:t>
                      </a:r>
                      <a:endParaRPr kumimoji="0" lang="en-US" sz="2000" b="1"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Describes properties of the DL content such as encoding and language for textual material or particular forms of multimedia data (see DL Book 4 Ch. 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rPr>
                        <a:t>Specifies organizational aspects of the DL content; supports annotations including with subdocuments (see DL Book 3 Ch. 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52</a:t>
            </a:fld>
            <a:endParaRPr lang="en-US"/>
          </a:p>
        </p:txBody>
      </p:sp>
      <p:sp>
        <p:nvSpPr>
          <p:cNvPr id="3076" name="Rectangle 2"/>
          <p:cNvSpPr>
            <a:spLocks noGrp="1" noChangeArrowheads="1"/>
          </p:cNvSpPr>
          <p:nvPr>
            <p:ph type="title"/>
          </p:nvPr>
        </p:nvSpPr>
        <p:spPr>
          <a:xfrm>
            <a:off x="457200" y="17462"/>
            <a:ext cx="8839200" cy="820738"/>
          </a:xfrm>
        </p:spPr>
        <p:txBody>
          <a:bodyPr/>
          <a:lstStyle/>
          <a:p>
            <a:pPr eaLnBrk="1" hangingPunct="1"/>
            <a:r>
              <a:rPr lang="en-US" sz="2000" b="1" dirty="0"/>
              <a:t>5S and DL formal definitions and compositions</a:t>
            </a:r>
            <a:br>
              <a:rPr lang="en-US" sz="2000" b="1" dirty="0"/>
            </a:br>
            <a:r>
              <a:rPr lang="en-US" sz="2000" b="1" dirty="0"/>
              <a:t>(April 2004 TOIS and DL Book 1 Appendix B)</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1703991359"/>
              </p:ext>
            </p:extLst>
          </p:nvPr>
        </p:nvGraphicFramePr>
        <p:xfrm>
          <a:off x="685800" y="762000"/>
          <a:ext cx="7924800" cy="5943600"/>
        </p:xfrm>
        <a:graphic>
          <a:graphicData uri="http://schemas.openxmlformats.org/presentationml/2006/ole">
            <mc:AlternateContent xmlns:mc="http://schemas.openxmlformats.org/markup-compatibility/2006">
              <mc:Choice xmlns:v="urn:schemas-microsoft-com:vml" Requires="v">
                <p:oleObj spid="_x0000_s3152" name="Slide" r:id="rId4" imgW="4572180" imgH="3428962" progId="PowerPoint.Slide.8">
                  <p:embed/>
                </p:oleObj>
              </mc:Choice>
              <mc:Fallback>
                <p:oleObj name="Slide" r:id="rId4" imgW="4572180" imgH="3428962"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924800" cy="5943600"/>
                      </a:xfrm>
                      <a:prstGeom prst="rect">
                        <a:avLst/>
                      </a:prstGeom>
                      <a:noFill/>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53</a:t>
            </a:fld>
            <a:endParaRPr lang="en-US"/>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5400" b="1" dirty="0"/>
              <a:t>ETANA-DL</a:t>
            </a:r>
          </a:p>
        </p:txBody>
      </p:sp>
      <p:sp>
        <p:nvSpPr>
          <p:cNvPr id="78852" name="Rectangle 3"/>
          <p:cNvSpPr>
            <a:spLocks noGrp="1" noChangeArrowheads="1"/>
          </p:cNvSpPr>
          <p:nvPr>
            <p:ph type="body" idx="1"/>
          </p:nvPr>
        </p:nvSpPr>
        <p:spPr>
          <a:xfrm>
            <a:off x="685800" y="1524000"/>
            <a:ext cx="7315200" cy="4953000"/>
          </a:xfrm>
        </p:spPr>
        <p:txBody>
          <a:bodyPr/>
          <a:lstStyle/>
          <a:p>
            <a:pPr marL="609600" indent="-609600" eaLnBrk="1" hangingPunct="1">
              <a:lnSpc>
                <a:spcPct val="90000"/>
              </a:lnSpc>
            </a:pPr>
            <a:r>
              <a:rPr lang="en-US" dirty="0"/>
              <a:t>Archaeological DL, case study in DL Book 1 Appendix c</a:t>
            </a:r>
          </a:p>
          <a:p>
            <a:pPr marL="609600" indent="-609600" eaLnBrk="1" hangingPunct="1">
              <a:lnSpc>
                <a:spcPct val="90000"/>
              </a:lnSpc>
            </a:pPr>
            <a:r>
              <a:rPr lang="en-US" dirty="0"/>
              <a:t>Integrated DL (DL Book 2 Ch. 2)</a:t>
            </a:r>
          </a:p>
          <a:p>
            <a:pPr marL="990600" lvl="1" indent="-533400" eaLnBrk="1" hangingPunct="1">
              <a:lnSpc>
                <a:spcPct val="90000"/>
              </a:lnSpc>
            </a:pPr>
            <a:r>
              <a:rPr lang="en-US" dirty="0"/>
              <a:t>Heterogeneous data handling</a:t>
            </a:r>
          </a:p>
          <a:p>
            <a:pPr marL="609600" indent="-609600" eaLnBrk="1" hangingPunct="1">
              <a:lnSpc>
                <a:spcPct val="90000"/>
              </a:lnSpc>
            </a:pPr>
            <a:r>
              <a:rPr lang="en-US" dirty="0"/>
              <a:t>Applies and extends the OAI-PMH</a:t>
            </a:r>
          </a:p>
          <a:p>
            <a:pPr marL="990600" lvl="1" indent="-533400" eaLnBrk="1" hangingPunct="1">
              <a:lnSpc>
                <a:spcPct val="90000"/>
              </a:lnSpc>
            </a:pPr>
            <a:r>
              <a:rPr lang="en-US" dirty="0"/>
              <a:t>Open Archives Initiative Protocol for Metadata Handling</a:t>
            </a:r>
          </a:p>
          <a:p>
            <a:pPr marL="609600" indent="-609600" eaLnBrk="1" hangingPunct="1">
              <a:lnSpc>
                <a:spcPct val="90000"/>
              </a:lnSpc>
            </a:pPr>
            <a:r>
              <a:rPr lang="en-US" dirty="0"/>
              <a:t>Design considerations</a:t>
            </a:r>
          </a:p>
          <a:p>
            <a:pPr marL="990600" lvl="1" indent="-533400" eaLnBrk="1" hangingPunct="1">
              <a:lnSpc>
                <a:spcPct val="90000"/>
              </a:lnSpc>
            </a:pPr>
            <a:r>
              <a:rPr lang="en-US" dirty="0"/>
              <a:t>Componentized</a:t>
            </a:r>
          </a:p>
          <a:p>
            <a:pPr marL="990600" lvl="1" indent="-533400" eaLnBrk="1" hangingPunct="1">
              <a:lnSpc>
                <a:spcPct val="90000"/>
              </a:lnSpc>
            </a:pPr>
            <a:r>
              <a:rPr lang="en-US" dirty="0"/>
              <a:t>Extensible</a:t>
            </a:r>
          </a:p>
          <a:p>
            <a:pPr marL="990600" lvl="1" indent="-533400" eaLnBrk="1" hangingPunct="1">
              <a:lnSpc>
                <a:spcPct val="90000"/>
              </a:lnSpc>
            </a:pPr>
            <a:r>
              <a:rPr lang="en-US" dirty="0"/>
              <a:t>Portable</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54</a:t>
            </a:fld>
            <a:endParaRPr lang="en-US"/>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55</a:t>
            </a:fld>
            <a:endParaRPr lang="en-US"/>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a:solidFill>
                  <a:schemeClr val="tx1"/>
                </a:solidFill>
              </a:rPr>
              <a:t>ETANA-DL Architecture</a:t>
            </a:r>
            <a:br>
              <a:rPr lang="en-US">
                <a:solidFill>
                  <a:schemeClr val="tx1"/>
                </a:solidFill>
              </a:rPr>
            </a:br>
            <a:r>
              <a:rPr lang="en-US">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Lahav</a:t>
            </a:r>
            <a:endParaRPr lang="en-US" b="0" dirty="0">
              <a:solidFill>
                <a:schemeClr val="accent1">
                  <a:lumMod val="90000"/>
                </a:schemeClr>
              </a:solidFill>
              <a:latin typeface="Tahoma" pitchFamily="34" charset="0"/>
            </a:endParaRP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Nimrin</a:t>
            </a:r>
            <a:endParaRPr lang="en-US" b="0" dirty="0">
              <a:solidFill>
                <a:schemeClr val="accent1">
                  <a:lumMod val="90000"/>
                </a:schemeClr>
              </a:solidFill>
              <a:latin typeface="Tahoma" pitchFamily="34" charset="0"/>
            </a:endParaRP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dirty="0" err="1">
                <a:solidFill>
                  <a:schemeClr val="accent1">
                    <a:lumMod val="90000"/>
                  </a:schemeClr>
                </a:solidFill>
                <a:latin typeface="Tahoma" pitchFamily="34" charset="0"/>
              </a:rPr>
              <a:t>Umayri</a:t>
            </a:r>
            <a:endParaRPr lang="en-US" b="0" dirty="0">
              <a:solidFill>
                <a:schemeClr val="accent1">
                  <a:lumMod val="90000"/>
                </a:schemeClr>
              </a:solidFill>
              <a:latin typeface="Tahoma" pitchFamily="34" charset="0"/>
            </a:endParaRP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dirty="0">
                <a:solidFill>
                  <a:schemeClr val="accent1">
                    <a:lumMod val="90000"/>
                  </a:schemeClr>
                </a:solidFill>
                <a:latin typeface="Tahoma" pitchFamily="34" charset="0"/>
              </a:rPr>
              <a:t>D</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T</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B</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S</a:t>
            </a:r>
          </a:p>
          <a:p>
            <a:pPr algn="ctr"/>
            <a:r>
              <a:rPr lang="en-US" sz="1200" dirty="0">
                <a:solidFill>
                  <a:schemeClr val="accent1">
                    <a:lumMod val="90000"/>
                  </a:schemeClr>
                </a:solidFill>
                <a:latin typeface="Tahoma" pitchFamily="34" charset="0"/>
              </a:rPr>
              <a:t>E</a:t>
            </a:r>
          </a:p>
          <a:p>
            <a:pPr algn="ctr"/>
            <a:endParaRPr lang="en-US" sz="1200" dirty="0">
              <a:solidFill>
                <a:schemeClr val="accent1">
                  <a:lumMod val="90000"/>
                </a:schemeClr>
              </a:solidFill>
              <a:latin typeface="Tahoma" pitchFamily="34" charset="0"/>
            </a:endParaRPr>
          </a:p>
          <a:p>
            <a:pPr algn="ctr"/>
            <a:r>
              <a:rPr lang="en-US" sz="1200" dirty="0">
                <a:solidFill>
                  <a:schemeClr val="accent1">
                    <a:lumMod val="90000"/>
                  </a:schemeClr>
                </a:solidFill>
                <a:latin typeface="Tahoma" pitchFamily="34" charset="0"/>
              </a:rPr>
              <a:t>W</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A</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P</a:t>
            </a:r>
          </a:p>
          <a:p>
            <a:pPr algn="ctr"/>
            <a:r>
              <a:rPr lang="en-US" sz="1200" dirty="0">
                <a:solidFill>
                  <a:schemeClr val="accent1">
                    <a:lumMod val="90000"/>
                  </a:schemeClr>
                </a:solidFill>
                <a:latin typeface="Tahoma" pitchFamily="34" charset="0"/>
              </a:rPr>
              <a:t>E</a:t>
            </a:r>
          </a:p>
          <a:p>
            <a:pPr algn="ctr"/>
            <a:r>
              <a:rPr lang="en-US" sz="1200" dirty="0">
                <a:solidFill>
                  <a:schemeClr val="accent1">
                    <a:lumMod val="90000"/>
                  </a:schemeClr>
                </a:solidFill>
                <a:latin typeface="Tahoma" pitchFamily="34" charset="0"/>
              </a:rPr>
              <a:t>R</a:t>
            </a:r>
          </a:p>
          <a:p>
            <a:pPr algn="ctr"/>
            <a:r>
              <a:rPr lang="en-US" sz="1200" dirty="0">
                <a:solidFill>
                  <a:schemeClr val="accent1">
                    <a:lumMod val="90000"/>
                  </a:schemeClr>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ETANA-DL</a:t>
            </a:r>
          </a:p>
          <a:p>
            <a:pPr algn="ctr"/>
            <a:r>
              <a:rPr lang="en-US" b="0" dirty="0">
                <a:solidFill>
                  <a:schemeClr val="accent1">
                    <a:lumMod val="90000"/>
                  </a:schemeClr>
                </a:solidFill>
                <a:latin typeface="Tahoma" pitchFamily="34" charset="0"/>
              </a:rPr>
              <a:t>UNION</a:t>
            </a:r>
          </a:p>
          <a:p>
            <a:pPr algn="ctr"/>
            <a:r>
              <a:rPr lang="en-US" b="0" dirty="0">
                <a:solidFill>
                  <a:schemeClr val="accent1">
                    <a:lumMod val="90000"/>
                  </a:schemeClr>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dirty="0">
                <a:solidFill>
                  <a:schemeClr val="accent1">
                    <a:lumMod val="90000"/>
                  </a:schemeClr>
                </a:solidFill>
                <a:latin typeface="Tahoma" pitchFamily="34" charset="0"/>
              </a:rPr>
              <a:t>U</a:t>
            </a:r>
          </a:p>
          <a:p>
            <a:pPr algn="ctr"/>
            <a:r>
              <a:rPr lang="en-US" sz="1400" dirty="0">
                <a:solidFill>
                  <a:schemeClr val="accent1">
                    <a:lumMod val="90000"/>
                  </a:schemeClr>
                </a:solidFill>
                <a:latin typeface="Tahoma" pitchFamily="34" charset="0"/>
              </a:rPr>
              <a:t>S</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endParaRPr lang="en-US" sz="1400" dirty="0">
              <a:solidFill>
                <a:schemeClr val="accent1">
                  <a:lumMod val="90000"/>
                </a:schemeClr>
              </a:solidFill>
              <a:latin typeface="Tahoma" pitchFamily="34" charset="0"/>
            </a:endParaRPr>
          </a:p>
          <a:p>
            <a:pPr algn="ctr"/>
            <a:r>
              <a:rPr lang="en-US" sz="1400" dirty="0">
                <a:solidFill>
                  <a:schemeClr val="accent1">
                    <a:lumMod val="90000"/>
                  </a:schemeClr>
                </a:solidFill>
                <a:latin typeface="Tahoma" pitchFamily="34" charset="0"/>
              </a:rPr>
              <a:t>I</a:t>
            </a:r>
          </a:p>
          <a:p>
            <a:pPr algn="ctr"/>
            <a:r>
              <a:rPr lang="en-US" sz="1400" dirty="0">
                <a:solidFill>
                  <a:schemeClr val="accent1">
                    <a:lumMod val="90000"/>
                  </a:schemeClr>
                </a:solidFill>
                <a:latin typeface="Tahoma" pitchFamily="34" charset="0"/>
              </a:rPr>
              <a:t>N</a:t>
            </a:r>
          </a:p>
          <a:p>
            <a:pPr algn="ctr"/>
            <a:r>
              <a:rPr lang="en-US" sz="1400" dirty="0">
                <a:solidFill>
                  <a:schemeClr val="accent1">
                    <a:lumMod val="90000"/>
                  </a:schemeClr>
                </a:solidFill>
                <a:latin typeface="Tahoma" pitchFamily="34" charset="0"/>
              </a:rPr>
              <a:t>T</a:t>
            </a:r>
          </a:p>
          <a:p>
            <a:pPr algn="ctr"/>
            <a:r>
              <a:rPr lang="en-US" sz="1400" dirty="0">
                <a:solidFill>
                  <a:schemeClr val="accent1">
                    <a:lumMod val="90000"/>
                  </a:schemeClr>
                </a:solidFill>
                <a:latin typeface="Tahoma" pitchFamily="34" charset="0"/>
              </a:rPr>
              <a:t>E</a:t>
            </a:r>
          </a:p>
          <a:p>
            <a:pPr algn="ctr"/>
            <a:r>
              <a:rPr lang="en-US" sz="1400" dirty="0">
                <a:solidFill>
                  <a:schemeClr val="accent1">
                    <a:lumMod val="90000"/>
                  </a:schemeClr>
                </a:solidFill>
                <a:latin typeface="Tahoma" pitchFamily="34" charset="0"/>
              </a:rPr>
              <a:t>R</a:t>
            </a:r>
          </a:p>
          <a:p>
            <a:pPr algn="ctr"/>
            <a:r>
              <a:rPr lang="en-US" sz="1400" dirty="0">
                <a:solidFill>
                  <a:schemeClr val="accent1">
                    <a:lumMod val="90000"/>
                  </a:schemeClr>
                </a:solidFill>
                <a:latin typeface="Tahoma" pitchFamily="34" charset="0"/>
              </a:rPr>
              <a:t>F</a:t>
            </a:r>
          </a:p>
          <a:p>
            <a:pPr algn="ctr"/>
            <a:r>
              <a:rPr lang="en-US" sz="1400" dirty="0">
                <a:solidFill>
                  <a:schemeClr val="accent1">
                    <a:lumMod val="90000"/>
                  </a:schemeClr>
                </a:solidFill>
                <a:latin typeface="Tahoma" pitchFamily="34" charset="0"/>
              </a:rPr>
              <a:t>A</a:t>
            </a:r>
          </a:p>
          <a:p>
            <a:pPr algn="ctr"/>
            <a:r>
              <a:rPr lang="en-US" sz="1400" dirty="0">
                <a:solidFill>
                  <a:schemeClr val="accent1">
                    <a:lumMod val="90000"/>
                  </a:schemeClr>
                </a:solidFill>
                <a:latin typeface="Tahoma" pitchFamily="34" charset="0"/>
              </a:rPr>
              <a:t>C</a:t>
            </a:r>
          </a:p>
          <a:p>
            <a:pPr algn="ctr"/>
            <a:r>
              <a:rPr lang="en-US" sz="1400" dirty="0">
                <a:solidFill>
                  <a:schemeClr val="accent1">
                    <a:lumMod val="90000"/>
                  </a:schemeClr>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dirty="0">
                <a:solidFill>
                  <a:schemeClr val="accent1">
                    <a:lumMod val="90000"/>
                  </a:schemeClr>
                </a:solidFill>
                <a:latin typeface="Tahoma" pitchFamily="34" charset="0"/>
              </a:rPr>
              <a:t>Archaeology</a:t>
            </a:r>
          </a:p>
          <a:p>
            <a:pPr algn="ctr"/>
            <a:r>
              <a:rPr lang="en-US" b="0" dirty="0">
                <a:solidFill>
                  <a:schemeClr val="accent1">
                    <a:lumMod val="90000"/>
                  </a:schemeClr>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56</a:t>
            </a:fld>
            <a:endParaRPr lang="en-US"/>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57</a:t>
            </a:fld>
            <a:endParaRPr lang="en-US"/>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58</a:t>
            </a:fld>
            <a:endParaRPr lang="en-US"/>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59</a:t>
            </a:fld>
            <a:endParaRPr lang="en-US"/>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a:t>Selected Recent DL Projects - 3</a:t>
            </a:r>
          </a:p>
        </p:txBody>
      </p:sp>
      <p:sp>
        <p:nvSpPr>
          <p:cNvPr id="11267" name="Content Placeholder 2"/>
          <p:cNvSpPr>
            <a:spLocks noGrp="1"/>
          </p:cNvSpPr>
          <p:nvPr>
            <p:ph idx="1"/>
          </p:nvPr>
        </p:nvSpPr>
        <p:spPr>
          <a:xfrm>
            <a:off x="152400" y="1447800"/>
            <a:ext cx="8915400" cy="4525963"/>
          </a:xfrm>
        </p:spPr>
        <p:txBody>
          <a:bodyPr/>
          <a:lstStyle/>
          <a:p>
            <a:r>
              <a:rPr lang="en-US" sz="2800" dirty="0"/>
              <a:t>Computing in Context: NSF DUE-1141209, Villanova (PI Robert Beck), 2012-5 =&gt; Fall 2014 NLP course</a:t>
            </a:r>
          </a:p>
          <a:p>
            <a:r>
              <a:rPr lang="en-US" sz="2800" dirty="0"/>
              <a:t>Integrated Digital Event Archiving and Library (IDEAL): NSF IIS–1319578, 2013-6 (</a:t>
            </a:r>
            <a:r>
              <a:rPr lang="en-US" sz="2800" dirty="0" err="1"/>
              <a:t>CTRnet</a:t>
            </a:r>
            <a:r>
              <a:rPr lang="en-US" sz="2800" dirty="0"/>
              <a:t> sequel)</a:t>
            </a:r>
          </a:p>
          <a:p>
            <a:r>
              <a:rPr lang="en-US" sz="2800" dirty="0"/>
              <a:t>Archiving Transactions Towards Uninterruptible Web Service: Mellon/Columbia, PI </a:t>
            </a:r>
            <a:r>
              <a:rPr lang="en-US" sz="2800" dirty="0" err="1"/>
              <a:t>Zhiwu</a:t>
            </a:r>
            <a:r>
              <a:rPr lang="en-US" sz="2800" dirty="0"/>
              <a:t> </a:t>
            </a:r>
            <a:r>
              <a:rPr lang="en-US" sz="2800" dirty="0" err="1"/>
              <a:t>Xie</a:t>
            </a:r>
            <a:r>
              <a:rPr lang="en-US" sz="2800" dirty="0"/>
              <a:t>, 2014</a:t>
            </a:r>
          </a:p>
          <a:p>
            <a:r>
              <a:rPr lang="en-US" sz="2800" dirty="0"/>
              <a:t>The Social </a:t>
            </a:r>
            <a:r>
              <a:rPr lang="en-US" sz="2800" dirty="0" err="1"/>
              <a:t>Interactome</a:t>
            </a:r>
            <a:r>
              <a:rPr lang="en-US" sz="2800" dirty="0"/>
              <a:t> of Recovery: Social Media as Therapy Development, NIH </a:t>
            </a:r>
            <a:r>
              <a:rPr lang="it-IT" sz="2800" dirty="0"/>
              <a:t>1R01DA039456-01</a:t>
            </a:r>
            <a:r>
              <a:rPr lang="en-US" sz="2800" dirty="0"/>
              <a:t>, PI Warren Bickel, 2014-8 (see DL Book 4 Ch. 3)</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6</a:t>
            </a:fld>
            <a:endParaRPr lang="en-US"/>
          </a:p>
        </p:txBody>
      </p:sp>
    </p:spTree>
    <p:extLst>
      <p:ext uri="{BB962C8B-B14F-4D97-AF65-F5344CB8AC3E}">
        <p14:creationId xmlns:p14="http://schemas.microsoft.com/office/powerpoint/2010/main" val="3678090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60</a:t>
            </a:fld>
            <a:endParaRPr lang="en-US"/>
          </a:p>
        </p:txBody>
      </p:sp>
      <p:sp>
        <p:nvSpPr>
          <p:cNvPr id="4100" name="Rectangle 2"/>
          <p:cNvSpPr>
            <a:spLocks noGrp="1" noChangeArrowheads="1"/>
          </p:cNvSpPr>
          <p:nvPr>
            <p:ph type="title"/>
          </p:nvPr>
        </p:nvSpPr>
        <p:spPr>
          <a:xfrm>
            <a:off x="685800" y="0"/>
            <a:ext cx="7772400" cy="914400"/>
          </a:xfrm>
        </p:spPr>
        <p:txBody>
          <a:bodyPr/>
          <a:lstStyle/>
          <a:p>
            <a:pPr eaLnBrk="1" hangingPunct="1"/>
            <a:r>
              <a:rPr lang="en-US" altLang="en-US" dirty="0">
                <a:latin typeface="Verdana" pitchFamily="34" charset="0"/>
              </a:rPr>
              <a:t>Megiddo Opening Screen</a:t>
            </a:r>
            <a:endParaRPr lang="en-US" altLang="he-IL" dirty="0">
              <a:latin typeface="Verdana" pitchFamily="34" charset="0"/>
            </a:endParaRPr>
          </a:p>
        </p:txBody>
      </p:sp>
      <p:graphicFrame>
        <p:nvGraphicFramePr>
          <p:cNvPr id="4098" name="Object 3"/>
          <p:cNvGraphicFramePr>
            <a:graphicFrameLocks noGrp="1" noChangeAspect="1"/>
          </p:cNvGraphicFramePr>
          <p:nvPr>
            <p:ph idx="1"/>
            <p:extLst>
              <p:ext uri="{D42A27DB-BD31-4B8C-83A1-F6EECF244321}">
                <p14:modId xmlns:p14="http://schemas.microsoft.com/office/powerpoint/2010/main" val="1968090338"/>
              </p:ext>
            </p:extLst>
          </p:nvPr>
        </p:nvGraphicFramePr>
        <p:xfrm>
          <a:off x="685800" y="838200"/>
          <a:ext cx="7848600" cy="5886450"/>
        </p:xfrm>
        <a:graphic>
          <a:graphicData uri="http://schemas.openxmlformats.org/presentationml/2006/ole">
            <mc:AlternateContent xmlns:mc="http://schemas.openxmlformats.org/markup-compatibility/2006">
              <mc:Choice xmlns:v="urn:schemas-microsoft-com:vml" Requires="v">
                <p:oleObj spid="_x0000_s4175"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200"/>
                        <a:ext cx="7848600" cy="5886450"/>
                      </a:xfrm>
                      <a:prstGeom prst="rect">
                        <a:avLst/>
                      </a:prstGeom>
                      <a:noFill/>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61</a:t>
            </a:fld>
            <a:endParaRPr lang="en-US"/>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Grp="1" noChangeAspect="1"/>
          </p:cNvGraphicFramePr>
          <p:nvPr>
            <p:ph idx="1"/>
          </p:nvPr>
        </p:nvGraphicFramePr>
        <p:xfrm>
          <a:off x="914400" y="3009900"/>
          <a:ext cx="8077200" cy="3848100"/>
        </p:xfrm>
        <a:graphic>
          <a:graphicData uri="http://schemas.openxmlformats.org/presentationml/2006/ole">
            <mc:AlternateContent xmlns:mc="http://schemas.openxmlformats.org/markup-compatibility/2006">
              <mc:Choice xmlns:v="urn:schemas-microsoft-com:vml" Requires="v">
                <p:oleObj spid="_x0000_s5198" name="Bitmap Image" r:id="rId5" imgW="5212532" imgH="2483810" progId="PBrush">
                  <p:embed/>
                </p:oleObj>
              </mc:Choice>
              <mc:Fallback>
                <p:oleObj name="Bitmap Image" r:id="rId5" imgW="5212532" imgH="2483810"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009900"/>
                        <a:ext cx="8077200" cy="3848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62</a:t>
            </a:fld>
            <a:endParaRPr lang="en-US"/>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a:latin typeface="Verdana" pitchFamily="34" charset="0"/>
              </a:rPr>
              <a:t>Area Screen</a:t>
            </a:r>
            <a:endParaRPr lang="en-US" altLang="he-IL">
              <a:latin typeface="Verdana" pitchFamily="34" charset="0"/>
            </a:endParaRPr>
          </a:p>
        </p:txBody>
      </p:sp>
      <p:graphicFrame>
        <p:nvGraphicFramePr>
          <p:cNvPr id="6146" name="Object 3"/>
          <p:cNvGraphicFramePr>
            <a:graphicFrameLocks noGrp="1" noChangeAspect="1"/>
          </p:cNvGraphicFramePr>
          <p:nvPr>
            <p:ph idx="1"/>
          </p:nvPr>
        </p:nvGraphicFramePr>
        <p:xfrm>
          <a:off x="833438" y="1187450"/>
          <a:ext cx="7367587" cy="5526088"/>
        </p:xfrm>
        <a:graphic>
          <a:graphicData uri="http://schemas.openxmlformats.org/presentationml/2006/ole">
            <mc:AlternateContent xmlns:mc="http://schemas.openxmlformats.org/markup-compatibility/2006">
              <mc:Choice xmlns:v="urn:schemas-microsoft-com:vml" Requires="v">
                <p:oleObj spid="_x0000_s6222" name="Bitmap Image" r:id="rId4" imgW="7803556" imgH="5852667" progId="PBrush">
                  <p:embed/>
                </p:oleObj>
              </mc:Choice>
              <mc:Fallback>
                <p:oleObj name="Bitmap Image" r:id="rId4" imgW="7803556" imgH="5852667"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187450"/>
                        <a:ext cx="7367587" cy="55260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63</a:t>
            </a:fld>
            <a:endParaRPr lang="en-US"/>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64</a:t>
            </a:fld>
            <a:endParaRPr lang="en-US"/>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65</a:t>
            </a:fld>
            <a:endParaRPr lang="en-US"/>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66</a:t>
            </a:fld>
            <a:endParaRPr lang="en-US"/>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67</a:t>
            </a:fld>
            <a:endParaRPr lang="en-US"/>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68</a:t>
            </a:fld>
            <a:endParaRPr lang="en-US"/>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69</a:t>
            </a:fld>
            <a:endParaRPr lang="en-US"/>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a:t>Selected Recent DL Projects - 4</a:t>
            </a:r>
          </a:p>
        </p:txBody>
      </p:sp>
      <p:sp>
        <p:nvSpPr>
          <p:cNvPr id="11267" name="Content Placeholder 2"/>
          <p:cNvSpPr>
            <a:spLocks noGrp="1"/>
          </p:cNvSpPr>
          <p:nvPr>
            <p:ph idx="1"/>
          </p:nvPr>
        </p:nvSpPr>
        <p:spPr>
          <a:xfrm>
            <a:off x="228600" y="1447800"/>
            <a:ext cx="8839200" cy="4525963"/>
          </a:xfrm>
        </p:spPr>
        <p:txBody>
          <a:bodyPr/>
          <a:lstStyle/>
          <a:p>
            <a:r>
              <a:rPr lang="en-US" sz="2400" dirty="0"/>
              <a:t>Building Capacity in Information Management through a Partnership with Virginia Tech's Digital Library Technology Center: U. North Texas (NSF flow thru, CREST Partnership Supplement), 2015-2017</a:t>
            </a:r>
          </a:p>
          <a:p>
            <a:r>
              <a:rPr lang="en-US" sz="2400" dirty="0"/>
              <a:t>Developing Library </a:t>
            </a:r>
            <a:r>
              <a:rPr lang="en-US" sz="2400" dirty="0" err="1"/>
              <a:t>Cyberinfrastructure</a:t>
            </a:r>
            <a:r>
              <a:rPr lang="en-US" sz="2400" dirty="0"/>
              <a:t> Strategy for Big Data Sharing and Reuse: IMLS LG-71-16-0037-16, PI </a:t>
            </a:r>
            <a:r>
              <a:rPr lang="en-US" sz="2400" dirty="0" err="1"/>
              <a:t>Zhiwu</a:t>
            </a:r>
            <a:r>
              <a:rPr lang="en-US" sz="2400" dirty="0"/>
              <a:t> </a:t>
            </a:r>
            <a:r>
              <a:rPr lang="en-US" sz="2400" dirty="0" err="1"/>
              <a:t>Xie</a:t>
            </a:r>
            <a:r>
              <a:rPr lang="en-US" sz="2400" dirty="0"/>
              <a:t>, 2016-2018</a:t>
            </a:r>
          </a:p>
          <a:p>
            <a:r>
              <a:rPr lang="en-US" sz="2400" dirty="0"/>
              <a:t>Global Event and Trend Archive Research (GETAR): NSF IIS-1619028 (IDEAL sequel), 2017-2019</a:t>
            </a:r>
          </a:p>
          <a:p>
            <a:r>
              <a:rPr lang="en-US" sz="2400" dirty="0"/>
              <a:t>Behaviorally-Aware Recovery for Transportation and Power Disruptions (CBAR-</a:t>
            </a:r>
            <a:r>
              <a:rPr lang="en-US" sz="2400" dirty="0" err="1"/>
              <a:t>tpd</a:t>
            </a:r>
            <a:r>
              <a:rPr lang="en-US" sz="2400" dirty="0"/>
              <a:t>): NSF CMMI-1638207, CRISP Type 2, PI Pamela Murray-</a:t>
            </a:r>
            <a:r>
              <a:rPr lang="en-US" sz="2400" dirty="0" err="1"/>
              <a:t>Tuite</a:t>
            </a:r>
            <a:r>
              <a:rPr lang="en-US" sz="2400" dirty="0"/>
              <a:t>, 2017-2020</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7</a:t>
            </a:fld>
            <a:endParaRPr lang="en-US"/>
          </a:p>
        </p:txBody>
      </p:sp>
    </p:spTree>
    <p:extLst>
      <p:ext uri="{BB962C8B-B14F-4D97-AF65-F5344CB8AC3E}">
        <p14:creationId xmlns:p14="http://schemas.microsoft.com/office/powerpoint/2010/main" val="1234807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70</a:t>
            </a:fld>
            <a:endParaRPr lang="en-US"/>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71</a:t>
            </a:fld>
            <a:endParaRPr lang="en-US"/>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mc:AlternateContent xmlns:mc="http://schemas.openxmlformats.org/markup-compatibility/2006">
              <mc:Choice xmlns:v="urn:schemas-microsoft-com:vml" Requires="v">
                <p:oleObj spid="_x0000_s7246" name="Bitmap Image" r:id="rId4" imgW="7190476" imgH="2866667" progId="PBrush">
                  <p:embed/>
                </p:oleObj>
              </mc:Choice>
              <mc:Fallback>
                <p:oleObj name="Bitmap Image" r:id="rId4" imgW="7190476" imgH="2866667"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63713"/>
                        <a:ext cx="8763000" cy="349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72</a:t>
            </a:fld>
            <a:endParaRPr lang="en-US"/>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mc:AlternateContent xmlns:mc="http://schemas.openxmlformats.org/markup-compatibility/2006">
              <mc:Choice xmlns:v="urn:schemas-microsoft-com:vml" Requires="v">
                <p:oleObj spid="_x0000_s8270" name="Bitmap Image" r:id="rId4" imgW="6431837" imgH="1729890" progId="PBrush">
                  <p:embed/>
                </p:oleObj>
              </mc:Choice>
              <mc:Fallback>
                <p:oleObj name="Bitmap Image" r:id="rId4" imgW="6431837" imgH="172989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4075" cy="2279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73</a:t>
            </a:fld>
            <a:endParaRPr lang="en-US"/>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mc:AlternateContent xmlns:mc="http://schemas.openxmlformats.org/markup-compatibility/2006">
              <mc:Choice xmlns:v="urn:schemas-microsoft-com:vml" Requires="v">
                <p:oleObj spid="_x0000_s9358" name="Bitmap Image" r:id="rId4" imgW="6095238" imgH="5082981" progId="PBrush">
                  <p:embed/>
                </p:oleObj>
              </mc:Choice>
              <mc:Fallback>
                <p:oleObj name="Bitmap Image" r:id="rId4" imgW="6095238" imgH="5082981"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4114800" cy="3432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mc:AlternateContent xmlns:mc="http://schemas.openxmlformats.org/markup-compatibility/2006">
              <mc:Choice xmlns:v="urn:schemas-microsoft-com:vml" Requires="v">
                <p:oleObj spid="_x0000_s9359" name="Bitmap Image" r:id="rId6" imgW="7621064" imgH="8819048" progId="PBrush">
                  <p:embed/>
                </p:oleObj>
              </mc:Choice>
              <mc:Fallback>
                <p:oleObj name="Bitmap Image" r:id="rId6" imgW="7621064" imgH="8819048"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524000"/>
                        <a:ext cx="3290888"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74</a:t>
            </a:fld>
            <a:endParaRPr lang="en-US"/>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mc:AlternateContent xmlns:mc="http://schemas.openxmlformats.org/markup-compatibility/2006">
              <mc:Choice xmlns:v="urn:schemas-microsoft-com:vml" Requires="v">
                <p:oleObj spid="_x0000_s10318" name="Bitmap Image" r:id="rId5" imgW="7110076" imgH="3215238" progId="PBrush">
                  <p:embed/>
                </p:oleObj>
              </mc:Choice>
              <mc:Fallback>
                <p:oleObj name="Bitmap Image" r:id="rId5" imgW="7110076" imgH="3215238" progId="PBrush">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06500"/>
                        <a:ext cx="5334000" cy="241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75</a:t>
            </a:fld>
            <a:endParaRPr lang="en-US"/>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76</a:t>
            </a:fld>
            <a:endParaRPr lang="en-US"/>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mc:AlternateContent xmlns:mc="http://schemas.openxmlformats.org/markup-compatibility/2006">
              <mc:Choice xmlns:v="urn:schemas-microsoft-com:vml" Requires="v">
                <p:oleObj spid="_x0000_s11342" name="Bitmap Image" r:id="rId4" imgW="3398095" imgH="4252329" progId="PBrush">
                  <p:embed/>
                </p:oleObj>
              </mc:Choice>
              <mc:Fallback>
                <p:oleObj name="Bitmap Image" r:id="rId4" imgW="3398095" imgH="425232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0"/>
                        <a:ext cx="54800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77</a:t>
            </a:fld>
            <a:endParaRPr lang="en-US"/>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mc:AlternateContent xmlns:mc="http://schemas.openxmlformats.org/markup-compatibility/2006">
              <mc:Choice xmlns:v="urn:schemas-microsoft-com:vml" Requires="v">
                <p:oleObj spid="_x0000_s12366" name="Bitmap Image" r:id="rId4" imgW="4625741" imgH="4175238" progId="PBrush">
                  <p:embed/>
                </p:oleObj>
              </mc:Choice>
              <mc:Fallback>
                <p:oleObj name="Bitmap Image" r:id="rId4" imgW="4625741" imgH="4175238"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976313"/>
                        <a:ext cx="62484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78</a:t>
            </a:fld>
            <a:endParaRPr lang="en-US"/>
          </a:p>
        </p:txBody>
      </p:sp>
      <p:sp>
        <p:nvSpPr>
          <p:cNvPr id="94211" name="Rectangle 2"/>
          <p:cNvSpPr>
            <a:spLocks noGrp="1" noChangeArrowheads="1"/>
          </p:cNvSpPr>
          <p:nvPr>
            <p:ph type="title"/>
          </p:nvPr>
        </p:nvSpPr>
        <p:spPr/>
        <p:txBody>
          <a:bodyPr/>
          <a:lstStyle/>
          <a:p>
            <a:pPr eaLnBrk="1" hangingPunct="1"/>
            <a:r>
              <a:rPr lang="en-US" dirty="0"/>
              <a:t>ETANA and Exploration</a:t>
            </a:r>
          </a:p>
        </p:txBody>
      </p:sp>
      <p:sp>
        <p:nvSpPr>
          <p:cNvPr id="94212" name="Rectangle 3"/>
          <p:cNvSpPr>
            <a:spLocks noGrp="1" noChangeArrowheads="1"/>
          </p:cNvSpPr>
          <p:nvPr>
            <p:ph type="body" idx="1"/>
          </p:nvPr>
        </p:nvSpPr>
        <p:spPr>
          <a:xfrm>
            <a:off x="228600" y="1600200"/>
            <a:ext cx="8763000" cy="4953000"/>
          </a:xfrm>
        </p:spPr>
        <p:txBody>
          <a:bodyPr/>
          <a:lstStyle/>
          <a:p>
            <a:pPr eaLnBrk="1" hangingPunct="1">
              <a:lnSpc>
                <a:spcPct val="80000"/>
              </a:lnSpc>
            </a:pPr>
            <a:r>
              <a:rPr lang="en-US" sz="2800" dirty="0"/>
              <a:t>ETANA provided a context for understanding equivalent approaches to exploration =&gt;</a:t>
            </a:r>
          </a:p>
          <a:p>
            <a:pPr eaLnBrk="1" hangingPunct="1">
              <a:lnSpc>
                <a:spcPct val="80000"/>
              </a:lnSpc>
            </a:pPr>
            <a:endParaRPr lang="en-US" sz="2800" dirty="0"/>
          </a:p>
          <a:p>
            <a:pPr eaLnBrk="1" hangingPunct="1">
              <a:lnSpc>
                <a:spcPct val="80000"/>
              </a:lnSpc>
            </a:pPr>
            <a:r>
              <a:rPr lang="en-US" sz="2800" dirty="0"/>
              <a:t>Information seeking = </a:t>
            </a:r>
          </a:p>
          <a:p>
            <a:pPr eaLnBrk="1" hangingPunct="1">
              <a:lnSpc>
                <a:spcPct val="80000"/>
              </a:lnSpc>
            </a:pPr>
            <a:r>
              <a:rPr lang="en-US" sz="2800" dirty="0"/>
              <a:t>Resolving anomalous state of knowledge (ASK) =</a:t>
            </a:r>
          </a:p>
          <a:p>
            <a:pPr eaLnBrk="1" hangingPunct="1">
              <a:lnSpc>
                <a:spcPct val="80000"/>
              </a:lnSpc>
            </a:pPr>
            <a:r>
              <a:rPr lang="en-US" sz="2800" dirty="0"/>
              <a:t>Discovery =</a:t>
            </a:r>
          </a:p>
          <a:p>
            <a:pPr eaLnBrk="1" hangingPunct="1">
              <a:lnSpc>
                <a:spcPct val="80000"/>
              </a:lnSpc>
            </a:pPr>
            <a:endParaRPr lang="en-US" sz="2800" dirty="0"/>
          </a:p>
          <a:p>
            <a:pPr eaLnBrk="1" hangingPunct="1">
              <a:lnSpc>
                <a:spcPct val="80000"/>
              </a:lnSpc>
            </a:pPr>
            <a:r>
              <a:rPr lang="en-US" sz="2800" dirty="0"/>
              <a:t>Searching =</a:t>
            </a:r>
          </a:p>
          <a:p>
            <a:pPr eaLnBrk="1" hangingPunct="1">
              <a:lnSpc>
                <a:spcPct val="80000"/>
              </a:lnSpc>
            </a:pPr>
            <a:r>
              <a:rPr lang="en-US" sz="2800" dirty="0"/>
              <a:t>Browsing =</a:t>
            </a:r>
          </a:p>
          <a:p>
            <a:pPr eaLnBrk="1" hangingPunct="1">
              <a:lnSpc>
                <a:spcPct val="80000"/>
              </a:lnSpc>
            </a:pPr>
            <a:r>
              <a:rPr lang="en-US" sz="2800" dirty="0"/>
              <a:t>Information visualization =</a:t>
            </a:r>
          </a:p>
          <a:p>
            <a:pPr eaLnBrk="1" hangingPunct="1">
              <a:lnSpc>
                <a:spcPct val="80000"/>
              </a:lnSpc>
            </a:pPr>
            <a:r>
              <a:rPr lang="en-US" sz="2800" dirty="0"/>
              <a:t>Clustering</a:t>
            </a:r>
          </a:p>
          <a:p>
            <a:pPr eaLnBrk="1" hangingPunct="1">
              <a:lnSpc>
                <a:spcPct val="80000"/>
              </a:lnSpc>
            </a:pPr>
            <a:r>
              <a:rPr lang="en-US" sz="2800" dirty="0"/>
              <a:t>(see DL Book 1, Chapter 2 and Appendix D)</a:t>
            </a:r>
          </a:p>
          <a:p>
            <a:pPr eaLnBrk="1" hangingPunct="1">
              <a:lnSpc>
                <a:spcPct val="80000"/>
              </a:lnSpc>
            </a:pPr>
            <a:endParaRPr lang="en-US" sz="2800" dirty="0"/>
          </a:p>
          <a:p>
            <a:pPr marL="609600" indent="-609600" eaLnBrk="1" hangingPunct="1">
              <a:lnSpc>
                <a:spcPct val="80000"/>
              </a:lnSpc>
            </a:pPr>
            <a:endParaRPr lang="en-US" sz="28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79</a:t>
            </a:fld>
            <a:endParaRPr lang="en-US"/>
          </a:p>
        </p:txBody>
      </p:sp>
      <p:sp>
        <p:nvSpPr>
          <p:cNvPr id="94211" name="Rectangle 2"/>
          <p:cNvSpPr>
            <a:spLocks noGrp="1" noChangeArrowheads="1"/>
          </p:cNvSpPr>
          <p:nvPr>
            <p:ph type="title"/>
          </p:nvPr>
        </p:nvSpPr>
        <p:spPr/>
        <p:txBody>
          <a:bodyPr/>
          <a:lstStyle/>
          <a:p>
            <a:pPr eaLnBrk="1" hangingPunct="1"/>
            <a:r>
              <a:rPr lang="en-US" dirty="0"/>
              <a:t>ETANA Societies - 1</a:t>
            </a:r>
          </a:p>
        </p:txBody>
      </p:sp>
      <p:sp>
        <p:nvSpPr>
          <p:cNvPr id="94212" name="Rectangle 3"/>
          <p:cNvSpPr>
            <a:spLocks noGrp="1" noChangeArrowheads="1"/>
          </p:cNvSpPr>
          <p:nvPr>
            <p:ph type="body" idx="1"/>
          </p:nvPr>
        </p:nvSpPr>
        <p:spPr>
          <a:xfrm>
            <a:off x="228600" y="1600200"/>
            <a:ext cx="8915400" cy="4953000"/>
          </a:xfrm>
        </p:spPr>
        <p:txBody>
          <a:bodyPr/>
          <a:lstStyle/>
          <a:p>
            <a:pPr marL="609600" indent="-609600" eaLnBrk="1" hangingPunct="1">
              <a:lnSpc>
                <a:spcPct val="80000"/>
              </a:lnSpc>
              <a:buFontTx/>
              <a:buAutoNum type="arabicPeriod"/>
            </a:pPr>
            <a:r>
              <a:rPr lang="en-US" sz="2800" dirty="0"/>
              <a:t>Historic and pre-historic societies (being studied)</a:t>
            </a:r>
          </a:p>
          <a:p>
            <a:pPr marL="609600" indent="-609600" eaLnBrk="1" hangingPunct="1">
              <a:lnSpc>
                <a:spcPct val="80000"/>
              </a:lnSpc>
              <a:buFontTx/>
              <a:buAutoNum type="arabicPeriod"/>
            </a:pPr>
            <a:r>
              <a:rPr lang="en-US" sz="2800" dirty="0"/>
              <a:t>Archaeologists (in academic institutes, fieldwork settings, or local and national governmental bodies)</a:t>
            </a:r>
          </a:p>
          <a:p>
            <a:pPr marL="609600" indent="-609600" eaLnBrk="1" hangingPunct="1">
              <a:lnSpc>
                <a:spcPct val="80000"/>
              </a:lnSpc>
              <a:buFontTx/>
              <a:buAutoNum type="arabicPeriod"/>
            </a:pPr>
            <a:r>
              <a:rPr lang="en-US" sz="2800" dirty="0"/>
              <a:t>Project directors</a:t>
            </a:r>
          </a:p>
          <a:p>
            <a:pPr marL="609600" indent="-609600" eaLnBrk="1" hangingPunct="1">
              <a:lnSpc>
                <a:spcPct val="80000"/>
              </a:lnSpc>
              <a:buFontTx/>
              <a:buAutoNum type="arabicPeriod"/>
            </a:pPr>
            <a:r>
              <a:rPr lang="en-US" sz="2800" dirty="0"/>
              <a:t>Technical staff (consisting of photographers, technical illustrators, and their assistants)</a:t>
            </a:r>
          </a:p>
          <a:p>
            <a:pPr marL="609600" indent="-609600" eaLnBrk="1" hangingPunct="1">
              <a:lnSpc>
                <a:spcPct val="80000"/>
              </a:lnSpc>
              <a:buFontTx/>
              <a:buAutoNum type="arabicPeriod"/>
            </a:pPr>
            <a:r>
              <a:rPr lang="en-US" sz="2800" dirty="0"/>
              <a:t>Field staff (responsible for the actual work of excavation)</a:t>
            </a:r>
          </a:p>
          <a:p>
            <a:pPr marL="609600" indent="-609600" eaLnBrk="1" hangingPunct="1">
              <a:lnSpc>
                <a:spcPct val="80000"/>
              </a:lnSpc>
              <a:buFontTx/>
              <a:buAutoNum type="arabicPeriod"/>
            </a:pPr>
            <a:r>
              <a:rPr lang="en-US" sz="2800" dirty="0"/>
              <a:t>Camp staff (e.g., camp managers, registrars, tool stewards)</a:t>
            </a:r>
          </a:p>
          <a:p>
            <a:pPr marL="609600" indent="-609600" eaLnBrk="1" hangingPunct="1">
              <a:lnSpc>
                <a:spcPct val="80000"/>
              </a:lnSpc>
              <a:buFontTx/>
              <a:buAutoNum type="arabicPeriod"/>
            </a:pPr>
            <a:r>
              <a:rPr lang="en-US" sz="2800" dirty="0"/>
              <a:t>General public (e.g., educators, learners, citizens – DL Book 4 Ch. 2)</a:t>
            </a:r>
          </a:p>
          <a:p>
            <a:pPr marL="609600" indent="-609600" eaLnBrk="1" hangingPunct="1">
              <a:lnSpc>
                <a:spcPct val="80000"/>
              </a:lnSpc>
            </a:pPr>
            <a:endParaRPr lang="en-US" sz="2800" dirty="0"/>
          </a:p>
        </p:txBody>
      </p:sp>
    </p:spTree>
    <p:extLst>
      <p:ext uri="{BB962C8B-B14F-4D97-AF65-F5344CB8AC3E}">
        <p14:creationId xmlns:p14="http://schemas.microsoft.com/office/powerpoint/2010/main" val="2194200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867400"/>
          </a:xfrm>
        </p:spPr>
        <p:txBody>
          <a:bodyPr>
            <a:normAutofit fontScale="92500" lnSpcReduction="20000"/>
          </a:bodyPr>
          <a:lstStyle/>
          <a:p>
            <a:pPr marL="0" indent="0">
              <a:buNone/>
            </a:pPr>
            <a:r>
              <a:rPr lang="en-US" sz="3600" b="1" dirty="0">
                <a:solidFill>
                  <a:srgbClr val="C00000"/>
                </a:solidFill>
              </a:rPr>
              <a:t>Project Objectives/Aims</a:t>
            </a:r>
          </a:p>
          <a:p>
            <a:pPr marL="514350" indent="-514350" algn="just">
              <a:buFont typeface="+mj-lt"/>
              <a:buAutoNum type="alphaUcPeriod"/>
            </a:pPr>
            <a:r>
              <a:rPr lang="en-US" sz="2600" dirty="0"/>
              <a:t>Research and prototype digital library systems and infrastructure for Qatar, focusing initially on Qatari information related to government and scholarly activities.</a:t>
            </a:r>
          </a:p>
          <a:p>
            <a:pPr marL="0" indent="0" algn="just">
              <a:buNone/>
            </a:pPr>
            <a:endParaRPr lang="en-US" sz="1000" dirty="0"/>
          </a:p>
          <a:p>
            <a:pPr marL="514350" lvl="1" indent="0" algn="just">
              <a:buNone/>
            </a:pPr>
            <a:r>
              <a:rPr lang="en-US" sz="2100" i="1" dirty="0"/>
              <a:t>Leverage the crawling engine from Penn State‘s </a:t>
            </a:r>
            <a:r>
              <a:rPr lang="en-US" sz="2100" i="1" dirty="0" err="1"/>
              <a:t>SeerSuite</a:t>
            </a:r>
            <a:r>
              <a:rPr lang="en-US" sz="2100" i="1" dirty="0"/>
              <a:t> software infrastructure, and extend it beyond its current focus on English to support Arabic-English collections, and to cover a broad range of scholarly disciplines, and all types of government information. </a:t>
            </a:r>
            <a:endParaRPr lang="en-US" sz="2100" dirty="0"/>
          </a:p>
          <a:p>
            <a:pPr marL="0" indent="0" algn="just">
              <a:buNone/>
            </a:pPr>
            <a:endParaRPr lang="en-US" dirty="0"/>
          </a:p>
          <a:p>
            <a:pPr marL="514350" indent="-514350" algn="just">
              <a:buFont typeface="+mj-lt"/>
              <a:buAutoNum type="alphaUcPeriod" startAt="2"/>
            </a:pPr>
            <a:r>
              <a:rPr lang="en-US" sz="2600" dirty="0"/>
              <a:t>Research and build the digital library community in Qatar, supporting digital library use, services, collection development, tailored systems, and advancing toward a Knowledge Society.</a:t>
            </a:r>
          </a:p>
          <a:p>
            <a:pPr marL="0" indent="0" algn="just">
              <a:buNone/>
            </a:pPr>
            <a:endParaRPr lang="en-US" sz="1000" dirty="0"/>
          </a:p>
          <a:p>
            <a:pPr marL="514350" lvl="1" indent="0" algn="just">
              <a:buNone/>
            </a:pPr>
            <a:r>
              <a:rPr lang="en-US" sz="2100" i="1" dirty="0"/>
              <a:t>Study scholarly activities, and engage in community building in Qatar, so </a:t>
            </a:r>
            <a:r>
              <a:rPr lang="en-US" sz="2100" i="1" dirty="0" err="1"/>
              <a:t>DLs</a:t>
            </a:r>
            <a:r>
              <a:rPr lang="en-US" sz="2100" i="1" dirty="0"/>
              <a:t> can be tailored to specific domains and to the unique needs of Qatar. Through workshops, a consulting center at the proposed Institute, and collaborative efforts with libraries and museums in Qatar, we will identify particular needs and uses, and tailor collections, systems, and services, to lead toward the Qatari Knowledge Society.</a:t>
            </a:r>
            <a:endParaRPr lang="en-US" sz="2100" dirty="0"/>
          </a:p>
        </p:txBody>
      </p:sp>
      <p:sp>
        <p:nvSpPr>
          <p:cNvPr id="5" name="Slide Number Placeholder 4"/>
          <p:cNvSpPr>
            <a:spLocks noGrp="1"/>
          </p:cNvSpPr>
          <p:nvPr>
            <p:ph type="sldNum" sz="quarter" idx="12"/>
          </p:nvPr>
        </p:nvSpPr>
        <p:spPr/>
        <p:txBody>
          <a:bodyPr/>
          <a:lstStyle/>
          <a:p>
            <a:fld id="{111A3EE2-F8C9-43A5-80E4-43247F3E9DC7}" type="slidenum">
              <a:rPr lang="en-US" smtClean="0">
                <a:solidFill>
                  <a:prstClr val="black">
                    <a:tint val="75000"/>
                  </a:prstClr>
                </a:solidFill>
              </a:rPr>
              <a:pPr/>
              <a:t>8</a:t>
            </a:fld>
            <a:endParaRPr lang="en-US">
              <a:solidFill>
                <a:prstClr val="black">
                  <a:tint val="75000"/>
                </a:prstClr>
              </a:solidFill>
            </a:endParaRPr>
          </a:p>
        </p:txBody>
      </p:sp>
      <p:sp>
        <p:nvSpPr>
          <p:cNvPr id="6" name="Title 1"/>
          <p:cNvSpPr>
            <a:spLocks noGrp="1"/>
          </p:cNvSpPr>
          <p:nvPr>
            <p:ph type="title"/>
          </p:nvPr>
        </p:nvSpPr>
        <p:spPr>
          <a:xfrm>
            <a:off x="457200" y="0"/>
            <a:ext cx="8229600" cy="868362"/>
          </a:xfrm>
        </p:spPr>
        <p:txBody>
          <a:bodyPr>
            <a:normAutofit/>
          </a:bodyPr>
          <a:lstStyle/>
          <a:p>
            <a:r>
              <a:rPr lang="en-US" dirty="0"/>
              <a:t>Selected DL Projects – 5: </a:t>
            </a:r>
            <a:r>
              <a:rPr lang="en-US" dirty="0">
                <a:cs typeface="Times New Roman" panose="02020603050405020304" pitchFamily="18" charset="0"/>
              </a:rPr>
              <a:t>Qatar</a:t>
            </a:r>
            <a:endParaRPr lang="en-US" dirty="0"/>
          </a:p>
        </p:txBody>
      </p:sp>
    </p:spTree>
    <p:extLst>
      <p:ext uri="{BB962C8B-B14F-4D97-AF65-F5344CB8AC3E}">
        <p14:creationId xmlns:p14="http://schemas.microsoft.com/office/powerpoint/2010/main" val="20112649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80</a:t>
            </a:fld>
            <a:endParaRPr lang="en-US"/>
          </a:p>
        </p:txBody>
      </p:sp>
      <p:sp>
        <p:nvSpPr>
          <p:cNvPr id="95235" name="Rectangle 2"/>
          <p:cNvSpPr>
            <a:spLocks noGrp="1" noChangeArrowheads="1"/>
          </p:cNvSpPr>
          <p:nvPr>
            <p:ph type="title"/>
          </p:nvPr>
        </p:nvSpPr>
        <p:spPr/>
        <p:txBody>
          <a:bodyPr/>
          <a:lstStyle/>
          <a:p>
            <a:pPr eaLnBrk="1" hangingPunct="1"/>
            <a:r>
              <a:rPr lang="en-US" dirty="0"/>
              <a:t>ETANA Societies - 2</a:t>
            </a:r>
          </a:p>
        </p:txBody>
      </p:sp>
      <p:sp>
        <p:nvSpPr>
          <p:cNvPr id="95236" name="Rectangle 3"/>
          <p:cNvSpPr>
            <a:spLocks noGrp="1" noChangeArrowheads="1"/>
          </p:cNvSpPr>
          <p:nvPr>
            <p:ph type="body" idx="1"/>
          </p:nvPr>
        </p:nvSpPr>
        <p:spPr/>
        <p:txBody>
          <a:bodyPr/>
          <a:lstStyle/>
          <a:p>
            <a:pPr marL="609600" indent="-609600" eaLnBrk="1" hangingPunct="1"/>
            <a:r>
              <a:rPr lang="en-US" dirty="0"/>
              <a:t>Social issues (DL Book 4 Ch. 3)</a:t>
            </a:r>
          </a:p>
          <a:p>
            <a:pPr marL="990600" lvl="1" indent="-533400" eaLnBrk="1" hangingPunct="1">
              <a:buFontTx/>
              <a:buAutoNum type="arabicPeriod"/>
            </a:pPr>
            <a:r>
              <a:rPr lang="en-US" dirty="0"/>
              <a:t>Who owns the finds? </a:t>
            </a:r>
          </a:p>
          <a:p>
            <a:pPr marL="990600" lvl="1" indent="-533400" eaLnBrk="1" hangingPunct="1">
              <a:buFontTx/>
              <a:buAutoNum type="arabicPeriod"/>
            </a:pPr>
            <a:r>
              <a:rPr lang="en-US" dirty="0"/>
              <a:t>Where should they be preserved? </a:t>
            </a:r>
          </a:p>
          <a:p>
            <a:pPr marL="990600" lvl="1" indent="-533400" eaLnBrk="1" hangingPunct="1">
              <a:buFontTx/>
              <a:buAutoNum type="arabicPeriod"/>
            </a:pPr>
            <a:r>
              <a:rPr lang="en-US" dirty="0"/>
              <a:t>What nationality and ethnicity do they represent? </a:t>
            </a:r>
          </a:p>
          <a:p>
            <a:pPr marL="990600" lvl="1" indent="-533400" eaLnBrk="1" hangingPunct="1">
              <a:buFontTx/>
              <a:buAutoNum type="arabicPeriod"/>
            </a:pPr>
            <a:r>
              <a:rPr lang="en-US" dirty="0"/>
              <a:t>Who has publication rights? </a:t>
            </a:r>
          </a:p>
          <a:p>
            <a:pPr marL="990600" lvl="1" indent="-533400" eaLnBrk="1" hangingPunct="1">
              <a:buFontTx/>
              <a:buAutoNum type="arabicPeriod"/>
            </a:pPr>
            <a:r>
              <a:rPr lang="en-US" dirty="0"/>
              <a:t>What interactions took place between those at the site studied, and others? What theories are proposed by whom about this?</a:t>
            </a:r>
          </a:p>
          <a:p>
            <a:pPr marL="990600" lvl="1" indent="-533400" eaLnBrk="1" hangingPunct="1"/>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81</a:t>
            </a:fld>
            <a:endParaRPr lang="en-US"/>
          </a:p>
        </p:txBody>
      </p:sp>
      <p:sp>
        <p:nvSpPr>
          <p:cNvPr id="96259" name="Rectangle 2"/>
          <p:cNvSpPr>
            <a:spLocks noGrp="1" noChangeArrowheads="1"/>
          </p:cNvSpPr>
          <p:nvPr>
            <p:ph type="title"/>
          </p:nvPr>
        </p:nvSpPr>
        <p:spPr/>
        <p:txBody>
          <a:bodyPr/>
          <a:lstStyle/>
          <a:p>
            <a:pPr eaLnBrk="1" hangingPunct="1"/>
            <a:r>
              <a:rPr lang="en-US"/>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a:t>Life in the site in former times</a:t>
            </a:r>
          </a:p>
          <a:p>
            <a:pPr marL="609600" indent="-609600" eaLnBrk="1" hangingPunct="1">
              <a:lnSpc>
                <a:spcPct val="80000"/>
              </a:lnSpc>
              <a:buFontTx/>
              <a:buAutoNum type="arabicPeriod"/>
            </a:pPr>
            <a:r>
              <a:rPr lang="en-US" sz="2000"/>
              <a:t>Digital recording: the planning stage and the excavation stage </a:t>
            </a:r>
          </a:p>
          <a:p>
            <a:pPr marL="609600" indent="-609600" eaLnBrk="1" hangingPunct="1">
              <a:lnSpc>
                <a:spcPct val="80000"/>
              </a:lnSpc>
              <a:buFontTx/>
              <a:buAutoNum type="arabicPeriod"/>
            </a:pPr>
            <a:r>
              <a:rPr lang="en-US" sz="200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a:t>Excavation</a:t>
            </a:r>
          </a:p>
          <a:p>
            <a:pPr marL="990600" lvl="1" indent="-533400" eaLnBrk="1" hangingPunct="1">
              <a:lnSpc>
                <a:spcPct val="80000"/>
              </a:lnSpc>
              <a:buFontTx/>
              <a:buAutoNum type="arabicPeriod"/>
            </a:pPr>
            <a:r>
              <a:rPr lang="en-US" sz="180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a:t>Data about each artifact is recorded together with information about its exact find spot. </a:t>
            </a:r>
          </a:p>
          <a:p>
            <a:pPr marL="990600" lvl="1" indent="-533400" eaLnBrk="1" hangingPunct="1">
              <a:lnSpc>
                <a:spcPct val="80000"/>
              </a:lnSpc>
              <a:buFontTx/>
              <a:buAutoNum type="arabicPeriod"/>
            </a:pPr>
            <a:r>
              <a:rPr lang="en-US" sz="180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a:t>Organization and storage of material</a:t>
            </a:r>
          </a:p>
          <a:p>
            <a:pPr marL="609600" indent="-609600" eaLnBrk="1" hangingPunct="1">
              <a:lnSpc>
                <a:spcPct val="80000"/>
              </a:lnSpc>
              <a:buFontTx/>
              <a:buAutoNum type="arabicPeriod"/>
            </a:pPr>
            <a:r>
              <a:rPr lang="en-US" sz="2000"/>
              <a:t>Analysis and hypotheses generation and testing</a:t>
            </a:r>
          </a:p>
          <a:p>
            <a:pPr marL="609600" indent="-609600" eaLnBrk="1" hangingPunct="1">
              <a:lnSpc>
                <a:spcPct val="80000"/>
              </a:lnSpc>
              <a:buFontTx/>
              <a:buAutoNum type="arabicPeriod"/>
            </a:pPr>
            <a:r>
              <a:rPr lang="en-US" sz="2000"/>
              <a:t>Publications, museum displays</a:t>
            </a:r>
          </a:p>
          <a:p>
            <a:pPr marL="609600" indent="-609600" eaLnBrk="1" hangingPunct="1">
              <a:lnSpc>
                <a:spcPct val="80000"/>
              </a:lnSpc>
              <a:buFontTx/>
              <a:buAutoNum type="arabicPeriod"/>
            </a:pPr>
            <a:r>
              <a:rPr lang="en-US" sz="2000"/>
              <a:t>Information services for the general public </a:t>
            </a:r>
          </a:p>
          <a:p>
            <a:pPr marL="609600" indent="-609600" eaLnBrk="1" hangingPunct="1">
              <a:lnSpc>
                <a:spcPct val="80000"/>
              </a:lnSpc>
            </a:pPr>
            <a:endParaRPr lang="en-US" sz="20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82</a:t>
            </a:fld>
            <a:endParaRPr lang="en-US"/>
          </a:p>
        </p:txBody>
      </p:sp>
      <p:sp>
        <p:nvSpPr>
          <p:cNvPr id="97283" name="Rectangle 2"/>
          <p:cNvSpPr>
            <a:spLocks noGrp="1" noChangeArrowheads="1"/>
          </p:cNvSpPr>
          <p:nvPr>
            <p:ph type="title"/>
          </p:nvPr>
        </p:nvSpPr>
        <p:spPr/>
        <p:txBody>
          <a:bodyPr/>
          <a:lstStyle/>
          <a:p>
            <a:pPr eaLnBrk="1" hangingPunct="1"/>
            <a:r>
              <a:rPr lang="en-US"/>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dirty="0"/>
              <a:t>Geographic distribution of found artifacts</a:t>
            </a:r>
          </a:p>
          <a:p>
            <a:pPr marL="609600" indent="-609600" eaLnBrk="1" hangingPunct="1">
              <a:lnSpc>
                <a:spcPct val="90000"/>
              </a:lnSpc>
              <a:buFontTx/>
              <a:buAutoNum type="arabicPeriod"/>
            </a:pPr>
            <a:r>
              <a:rPr lang="en-US" sz="2800" dirty="0"/>
              <a:t>Temporal dimension (as inferred by archaeologists) </a:t>
            </a:r>
          </a:p>
          <a:p>
            <a:pPr marL="609600" indent="-609600" eaLnBrk="1" hangingPunct="1">
              <a:lnSpc>
                <a:spcPct val="90000"/>
              </a:lnSpc>
              <a:buFontTx/>
              <a:buAutoNum type="arabicPeriod"/>
            </a:pPr>
            <a:r>
              <a:rPr lang="en-US" sz="2800" dirty="0"/>
              <a:t>Metric or vector spaces </a:t>
            </a:r>
          </a:p>
          <a:p>
            <a:pPr marL="990600" lvl="1" indent="-533400" eaLnBrk="1" hangingPunct="1">
              <a:lnSpc>
                <a:spcPct val="90000"/>
              </a:lnSpc>
              <a:buFontTx/>
              <a:buAutoNum type="arabicPeriod"/>
            </a:pPr>
            <a:r>
              <a:rPr lang="en-US" sz="2400" dirty="0"/>
              <a:t>used to support retrieval operations, and to calculate distance (and similarity)</a:t>
            </a:r>
          </a:p>
          <a:p>
            <a:pPr marL="990600" lvl="1" indent="-533400" eaLnBrk="1" hangingPunct="1">
              <a:lnSpc>
                <a:spcPct val="90000"/>
              </a:lnSpc>
              <a:buFontTx/>
              <a:buAutoNum type="arabicPeriod"/>
            </a:pPr>
            <a:r>
              <a:rPr lang="en-US" sz="2400" dirty="0"/>
              <a:t>used to browse / constrain searches spatially </a:t>
            </a:r>
          </a:p>
          <a:p>
            <a:pPr marL="609600" indent="-609600" eaLnBrk="1" hangingPunct="1">
              <a:lnSpc>
                <a:spcPct val="90000"/>
              </a:lnSpc>
              <a:buFontTx/>
              <a:buAutoNum type="arabicPeriod"/>
            </a:pPr>
            <a:r>
              <a:rPr lang="en-US" sz="2800" dirty="0"/>
              <a:t>3D models of the past, used to reconstruct and visualize archaeological ruins</a:t>
            </a:r>
          </a:p>
          <a:p>
            <a:pPr marL="609600" indent="-609600" eaLnBrk="1" hangingPunct="1">
              <a:lnSpc>
                <a:spcPct val="90000"/>
              </a:lnSpc>
              <a:buFontTx/>
              <a:buAutoNum type="arabicPeriod"/>
            </a:pPr>
            <a:r>
              <a:rPr lang="en-US" sz="2800" dirty="0"/>
              <a:t>2D interfaces for human-computer interaction</a:t>
            </a:r>
          </a:p>
          <a:p>
            <a:pPr marL="609600" indent="-609600" eaLnBrk="1" hangingPunct="1">
              <a:lnSpc>
                <a:spcPct val="90000"/>
              </a:lnSpc>
            </a:pPr>
            <a:endParaRPr lang="en-US" sz="2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83</a:t>
            </a:fld>
            <a:endParaRPr lang="en-US"/>
          </a:p>
        </p:txBody>
      </p:sp>
      <p:sp>
        <p:nvSpPr>
          <p:cNvPr id="98307" name="Rectangle 2"/>
          <p:cNvSpPr>
            <a:spLocks noGrp="1" noChangeArrowheads="1"/>
          </p:cNvSpPr>
          <p:nvPr>
            <p:ph type="title"/>
          </p:nvPr>
        </p:nvSpPr>
        <p:spPr/>
        <p:txBody>
          <a:bodyPr/>
          <a:lstStyle/>
          <a:p>
            <a:pPr eaLnBrk="1" hangingPunct="1"/>
            <a:r>
              <a:rPr lang="en-US"/>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a:t>Site Organization</a:t>
            </a:r>
          </a:p>
          <a:p>
            <a:pPr marL="990600" lvl="1" indent="-533400" eaLnBrk="1" hangingPunct="1">
              <a:buFontTx/>
              <a:buAutoNum type="arabicPeriod"/>
            </a:pPr>
            <a:r>
              <a:rPr lang="en-US"/>
              <a:t>Region, site, partition, sub-partition, locus, …</a:t>
            </a:r>
          </a:p>
          <a:p>
            <a:pPr marL="609600" indent="-609600" eaLnBrk="1" hangingPunct="1">
              <a:buFontTx/>
              <a:buAutoNum type="arabicPeriod"/>
            </a:pPr>
            <a:r>
              <a:rPr lang="en-US"/>
              <a:t>Temporal orderings (ages, periods)</a:t>
            </a:r>
          </a:p>
          <a:p>
            <a:pPr marL="609600" indent="-609600" eaLnBrk="1" hangingPunct="1">
              <a:buFontTx/>
              <a:buAutoNum type="arabicPeriod"/>
            </a:pPr>
            <a:r>
              <a:rPr lang="en-US"/>
              <a:t>Taxonomies</a:t>
            </a:r>
          </a:p>
          <a:p>
            <a:pPr marL="990600" lvl="1" indent="-533400" eaLnBrk="1" hangingPunct="1">
              <a:buFontTx/>
              <a:buAutoNum type="arabicPeriod"/>
            </a:pPr>
            <a:r>
              <a:rPr lang="en-US"/>
              <a:t>for bones, seeds, building materials, …</a:t>
            </a:r>
          </a:p>
          <a:p>
            <a:pPr marL="609600" indent="-609600" eaLnBrk="1" hangingPunct="1">
              <a:buFontTx/>
              <a:buAutoNum type="arabicPeriod"/>
            </a:pPr>
            <a:r>
              <a:rPr lang="en-US"/>
              <a:t>Stratigraphic relationships</a:t>
            </a:r>
          </a:p>
          <a:p>
            <a:pPr marL="990600" lvl="1" indent="-533400" eaLnBrk="1" hangingPunct="1">
              <a:buFontTx/>
              <a:buAutoNum type="arabicPeriod"/>
            </a:pPr>
            <a:r>
              <a:rPr lang="en-US"/>
              <a:t>above, beneath, coexistent</a:t>
            </a:r>
          </a:p>
          <a:p>
            <a:pPr marL="609600" indent="-609600" eaLnBrk="1" hangingPunct="1"/>
            <a:endParaRPr lang="en-US"/>
          </a:p>
          <a:p>
            <a:pPr marL="609600" indent="-609600" eaLnBrk="1" hangingPunct="1"/>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84</a:t>
            </a:fld>
            <a:endParaRPr lang="en-US"/>
          </a:p>
        </p:txBody>
      </p:sp>
      <p:sp>
        <p:nvSpPr>
          <p:cNvPr id="99331" name="Rectangle 2"/>
          <p:cNvSpPr>
            <a:spLocks noGrp="1" noChangeArrowheads="1"/>
          </p:cNvSpPr>
          <p:nvPr>
            <p:ph type="title"/>
          </p:nvPr>
        </p:nvSpPr>
        <p:spPr/>
        <p:txBody>
          <a:bodyPr/>
          <a:lstStyle/>
          <a:p>
            <a:pPr eaLnBrk="1" hangingPunct="1"/>
            <a:r>
              <a:rPr lang="en-US"/>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a:t>successive photos and drawings of excavation sites, loci, unearthed artifacts</a:t>
            </a:r>
          </a:p>
          <a:p>
            <a:pPr marL="609600" indent="-609600" eaLnBrk="1" hangingPunct="1">
              <a:buFontTx/>
              <a:buAutoNum type="arabicPeriod"/>
            </a:pPr>
            <a:r>
              <a:rPr lang="en-US"/>
              <a:t>audio and video recordings of excavation activities and discussions </a:t>
            </a:r>
          </a:p>
          <a:p>
            <a:pPr marL="609600" indent="-609600" eaLnBrk="1" hangingPunct="1">
              <a:buFontTx/>
              <a:buAutoNum type="arabicPeriod"/>
            </a:pPr>
            <a:r>
              <a:rPr lang="en-US"/>
              <a:t>textual reports</a:t>
            </a:r>
          </a:p>
          <a:p>
            <a:pPr marL="609600" indent="-609600" eaLnBrk="1" hangingPunct="1">
              <a:buFontTx/>
              <a:buAutoNum type="arabicPeriod"/>
            </a:pPr>
            <a:r>
              <a:rPr lang="en-US"/>
              <a:t>3D models used to reconstruct and visualize archaeological ruins.</a:t>
            </a:r>
          </a:p>
          <a:p>
            <a:pPr marL="609600" indent="-609600" eaLnBrk="1" hangingPunct="1"/>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85</a:t>
            </a:fld>
            <a:endParaRPr lang="en-US"/>
          </a:p>
        </p:txBody>
      </p:sp>
      <p:sp>
        <p:nvSpPr>
          <p:cNvPr id="100355" name="Rectangle 2"/>
          <p:cNvSpPr>
            <a:spLocks noGrp="1" noChangeArrowheads="1"/>
          </p:cNvSpPr>
          <p:nvPr>
            <p:ph type="title"/>
          </p:nvPr>
        </p:nvSpPr>
        <p:spPr/>
        <p:txBody>
          <a:bodyPr/>
          <a:lstStyle/>
          <a:p>
            <a:pPr eaLnBrk="1" hangingPunct="1"/>
            <a:r>
              <a:rPr lang="en-US"/>
              <a:t>Exercise 1</a:t>
            </a:r>
          </a:p>
        </p:txBody>
      </p:sp>
      <p:sp>
        <p:nvSpPr>
          <p:cNvPr id="100356" name="Rectangle 3"/>
          <p:cNvSpPr>
            <a:spLocks noGrp="1" noChangeArrowheads="1"/>
          </p:cNvSpPr>
          <p:nvPr>
            <p:ph type="body" idx="1"/>
          </p:nvPr>
        </p:nvSpPr>
        <p:spPr/>
        <p:txBody>
          <a:bodyPr/>
          <a:lstStyle/>
          <a:p>
            <a:pPr eaLnBrk="1" hangingPunct="1"/>
            <a:r>
              <a:rPr lang="en-US"/>
              <a:t>Forms groups of 2.</a:t>
            </a:r>
          </a:p>
          <a:p>
            <a:pPr eaLnBrk="1" hangingPunct="1"/>
            <a:r>
              <a:rPr lang="en-US"/>
              <a:t>Select a digital library you wish to build, improve, or study.</a:t>
            </a:r>
          </a:p>
          <a:p>
            <a:pPr eaLnBrk="1" hangingPunct="1"/>
            <a:r>
              <a:rPr lang="en-US"/>
              <a:t>As was done for ETANA, discuss it using the 5S perspective.</a:t>
            </a:r>
          </a:p>
          <a:p>
            <a:pPr eaLnBrk="1" hangingPunct="1"/>
            <a:r>
              <a:rPr lang="en-US"/>
              <a:t>Present a summary to the class and lead a discussion.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86</a:t>
            </a:fld>
            <a:endParaRPr lang="en-US"/>
          </a:p>
        </p:txBody>
      </p:sp>
      <p:sp>
        <p:nvSpPr>
          <p:cNvPr id="102403" name="Rectangle 2"/>
          <p:cNvSpPr>
            <a:spLocks noGrp="1" noChangeArrowheads="1"/>
          </p:cNvSpPr>
          <p:nvPr>
            <p:ph type="title"/>
          </p:nvPr>
        </p:nvSpPr>
        <p:spPr>
          <a:xfrm>
            <a:off x="457200" y="-152400"/>
            <a:ext cx="8229600" cy="1143000"/>
          </a:xfrm>
        </p:spPr>
        <p:txBody>
          <a:bodyPr/>
          <a:lstStyle/>
          <a:p>
            <a:pPr eaLnBrk="1" hangingPunct="1"/>
            <a:r>
              <a:rPr lang="en-US" sz="5400" dirty="0"/>
              <a:t>Streams  (Content)</a:t>
            </a:r>
          </a:p>
        </p:txBody>
      </p:sp>
      <p:sp>
        <p:nvSpPr>
          <p:cNvPr id="102404" name="Rectangle 3"/>
          <p:cNvSpPr>
            <a:spLocks noGrp="1" noChangeArrowheads="1"/>
          </p:cNvSpPr>
          <p:nvPr>
            <p:ph type="body" idx="1"/>
          </p:nvPr>
        </p:nvSpPr>
        <p:spPr>
          <a:xfrm>
            <a:off x="228600" y="1371600"/>
            <a:ext cx="8763000" cy="5334000"/>
          </a:xfrm>
        </p:spPr>
        <p:txBody>
          <a:bodyPr/>
          <a:lstStyle/>
          <a:p>
            <a:pPr eaLnBrk="1" hangingPunct="1">
              <a:lnSpc>
                <a:spcPct val="80000"/>
              </a:lnSpc>
            </a:pPr>
            <a:r>
              <a:rPr lang="en-US" sz="2400" dirty="0"/>
              <a:t>Multiple media types and representation</a:t>
            </a:r>
          </a:p>
          <a:p>
            <a:pPr lvl="1" eaLnBrk="1" hangingPunct="1">
              <a:lnSpc>
                <a:spcPct val="80000"/>
              </a:lnSpc>
            </a:pPr>
            <a:r>
              <a:rPr lang="en-US" sz="2400" dirty="0"/>
              <a:t>See </a:t>
            </a:r>
            <a:r>
              <a:rPr lang="en-US" sz="2400" dirty="0" err="1"/>
              <a:t>ch.</a:t>
            </a:r>
            <a:r>
              <a:rPr lang="en-US" sz="2400" dirty="0"/>
              <a:t> 4 for IR (except some here for non-text)</a:t>
            </a:r>
          </a:p>
          <a:p>
            <a:pPr lvl="1" eaLnBrk="1" hangingPunct="1">
              <a:lnSpc>
                <a:spcPct val="80000"/>
              </a:lnSpc>
            </a:pPr>
            <a:r>
              <a:rPr lang="en-US" sz="2400" dirty="0"/>
              <a:t>Standards for each, and for some combinations</a:t>
            </a:r>
          </a:p>
          <a:p>
            <a:pPr eaLnBrk="1" hangingPunct="1">
              <a:lnSpc>
                <a:spcPct val="80000"/>
              </a:lnSpc>
            </a:pPr>
            <a:r>
              <a:rPr lang="en-US" sz="2400" dirty="0"/>
              <a:t>Text</a:t>
            </a:r>
          </a:p>
          <a:p>
            <a:pPr lvl="1" eaLnBrk="1" hangingPunct="1">
              <a:lnSpc>
                <a:spcPct val="80000"/>
              </a:lnSpc>
            </a:pPr>
            <a:r>
              <a:rPr lang="en-US" sz="2400" dirty="0"/>
              <a:t>Character strings, encoding (Unicode)</a:t>
            </a:r>
          </a:p>
          <a:p>
            <a:pPr lvl="1" eaLnBrk="1" hangingPunct="1">
              <a:lnSpc>
                <a:spcPct val="80000"/>
              </a:lnSpc>
            </a:pPr>
            <a:r>
              <a:rPr lang="en-US" sz="2400" dirty="0"/>
              <a:t>Morphology -&gt; Stemming</a:t>
            </a:r>
          </a:p>
          <a:p>
            <a:pPr lvl="1" eaLnBrk="1" hangingPunct="1">
              <a:lnSpc>
                <a:spcPct val="80000"/>
              </a:lnSpc>
            </a:pPr>
            <a:r>
              <a:rPr lang="en-US" sz="2400" dirty="0"/>
              <a:t>Syntax, semantics -&gt; stop words</a:t>
            </a:r>
          </a:p>
          <a:p>
            <a:pPr lvl="1" eaLnBrk="1" hangingPunct="1">
              <a:lnSpc>
                <a:spcPct val="80000"/>
              </a:lnSpc>
            </a:pPr>
            <a:r>
              <a:rPr lang="en-US" sz="2400" dirty="0"/>
              <a:t>** POS tagging, phrases</a:t>
            </a:r>
          </a:p>
          <a:p>
            <a:pPr eaLnBrk="1" hangingPunct="1">
              <a:lnSpc>
                <a:spcPct val="80000"/>
              </a:lnSpc>
            </a:pPr>
            <a:r>
              <a:rPr lang="en-US" sz="2400" dirty="0"/>
              <a:t>Images, Audio, Video, Graphics, Animation</a:t>
            </a:r>
          </a:p>
          <a:p>
            <a:pPr lvl="1" eaLnBrk="1" hangingPunct="1">
              <a:lnSpc>
                <a:spcPct val="80000"/>
              </a:lnSpc>
            </a:pPr>
            <a:r>
              <a:rPr lang="en-US" sz="2400" dirty="0"/>
              <a:t>Capture, digitization, representation</a:t>
            </a:r>
          </a:p>
          <a:p>
            <a:pPr lvl="1" eaLnBrk="1" hangingPunct="1">
              <a:lnSpc>
                <a:spcPct val="80000"/>
              </a:lnSpc>
            </a:pPr>
            <a:r>
              <a:rPr lang="en-US" sz="2400" dirty="0"/>
              <a:t>CBIR for each (DL Book 4 Ch. 1)</a:t>
            </a:r>
          </a:p>
          <a:p>
            <a:pPr eaLnBrk="1" hangingPunct="1">
              <a:lnSpc>
                <a:spcPct val="80000"/>
              </a:lnSpc>
            </a:pPr>
            <a:r>
              <a:rPr lang="en-US" sz="2400" dirty="0"/>
              <a:t>** Compression, processing, analysis</a:t>
            </a:r>
          </a:p>
          <a:p>
            <a:pPr eaLnBrk="1" hangingPunct="1">
              <a:lnSpc>
                <a:spcPct val="80000"/>
              </a:lnSpc>
            </a:pPr>
            <a:r>
              <a:rPr lang="en-US" sz="2400" dirty="0"/>
              <a:t>**Synchronization, rendering, presentation, interchange</a:t>
            </a:r>
          </a:p>
          <a:p>
            <a:pPr lvl="1" eaLnBrk="1" hangingPunct="1">
              <a:lnSpc>
                <a:spcPct val="80000"/>
              </a:lnSpc>
            </a:pPr>
            <a:r>
              <a:rPr lang="en-US" sz="2400" dirty="0" err="1"/>
              <a:t>RealVideo</a:t>
            </a:r>
            <a:r>
              <a:rPr lang="en-US" sz="2400" dirty="0"/>
              <a:t>, SMIL, </a:t>
            </a:r>
            <a:r>
              <a:rPr lang="en-US" sz="2400" dirty="0" err="1"/>
              <a:t>QoS</a:t>
            </a:r>
            <a:endParaRPr lang="en-US"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87</a:t>
            </a:fld>
            <a:endParaRPr lang="en-US"/>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a:effectLst>
                  <a:outerShdw blurRad="38100" dist="38100" dir="2700000" algn="tl">
                    <a:srgbClr val="C0C0C0"/>
                  </a:outerShdw>
                </a:effectLst>
              </a:rPr>
              <a:t>Integrated </a:t>
            </a:r>
            <a:r>
              <a:rPr lang="en-US" sz="3200">
                <a:solidFill>
                  <a:schemeClr val="tx1"/>
                </a:solidFill>
                <a:effectLst>
                  <a:outerShdw blurRad="38100" dist="38100" dir="2700000" algn="tl">
                    <a:srgbClr val="C0C0C0"/>
                  </a:outerShdw>
                </a:effectLst>
              </a:rPr>
              <a:t>CCLINC </a:t>
            </a:r>
            <a:br>
              <a:rPr lang="en-US" sz="3200">
                <a:solidFill>
                  <a:schemeClr val="tx1"/>
                </a:solidFill>
                <a:effectLst>
                  <a:outerShdw blurRad="38100" dist="38100" dir="2700000" algn="tl">
                    <a:srgbClr val="C0C0C0"/>
                  </a:outerShdw>
                </a:effectLst>
              </a:rPr>
            </a:br>
            <a:r>
              <a:rPr lang="en-US" sz="320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dirty="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mc:AlternateContent xmlns:mc="http://schemas.openxmlformats.org/markup-compatibility/2006">
                <mc:Choice xmlns:v="urn:schemas-microsoft-com:vml" Requires="v">
                  <p:oleObj spid="_x0000_s13456" r:id="rId9" imgW="504825" imgH="296863" progId="">
                    <p:embed/>
                  </p:oleObj>
                </mc:Choice>
                <mc:Fallback>
                  <p:oleObj r:id="rId9" imgW="504825" imgH="296863" progId="">
                    <p:embed/>
                    <p:pic>
                      <p:nvPicPr>
                        <p:cNvPr id="0" name="Object 5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 y="2617"/>
                          <a:ext cx="432" cy="22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1"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2"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mc:AlternateContent xmlns:mc="http://schemas.openxmlformats.org/markup-compatibility/2006">
                  <mc:Choice xmlns:v="urn:schemas-microsoft-com:vml" Requires="v">
                    <p:oleObj spid="_x0000_s13457" r:id="rId13" imgW="696913" imgH="411163" progId="">
                      <p:embed/>
                    </p:oleObj>
                  </mc:Choice>
                  <mc:Fallback>
                    <p:oleObj r:id="rId13" imgW="696913" imgH="411163" progId="">
                      <p:embed/>
                      <p:pic>
                        <p:nvPicPr>
                          <p:cNvPr id="0" name="Object 6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 y="864"/>
                            <a:ext cx="440" cy="24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38" name="Picture 61" descr="teleman"/>
              <p:cNvPicPr>
                <a:picLocks noChangeAspect="1" noChangeArrowheads="1"/>
              </p:cNvPicPr>
              <p:nvPr/>
            </p:nvPicPr>
            <p:blipFill>
              <a:blip r:embed="rId15"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6"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914400" y="6400800"/>
            <a:ext cx="7226295" cy="369332"/>
          </a:xfrm>
          <a:prstGeom prst="rect">
            <a:avLst/>
          </a:prstGeom>
          <a:noFill/>
        </p:spPr>
        <p:txBody>
          <a:bodyPr wrap="none" rtlCol="0">
            <a:spAutoFit/>
          </a:bodyPr>
          <a:lstStyle/>
          <a:p>
            <a:r>
              <a:rPr lang="en-US" dirty="0"/>
              <a:t>See DL Book 3 Ch. 5, and VT’s Computational Linguistics course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88</a:t>
            </a:fld>
            <a:endParaRPr lang="en-US"/>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dirty="0"/>
              <a:t>Structured Video Browser</a:t>
            </a:r>
            <a:br>
              <a:rPr lang="en-US" sz="3600" dirty="0"/>
            </a:br>
            <a:r>
              <a:rPr lang="en-US" sz="2000" dirty="0"/>
              <a:t>(making video into hypermedia)</a:t>
            </a:r>
            <a:br>
              <a:rPr lang="en-US" sz="2000" dirty="0"/>
            </a:br>
            <a:r>
              <a:rPr lang="en-US" sz="2000" dirty="0"/>
              <a:t> </a:t>
            </a:r>
            <a:r>
              <a:rPr lang="en-US" sz="3200" dirty="0"/>
              <a:t>www.learn.umd.edu - old site</a:t>
            </a:r>
          </a:p>
        </p:txBody>
      </p:sp>
      <p:sp>
        <p:nvSpPr>
          <p:cNvPr id="103428" name="Rectangle 3"/>
          <p:cNvSpPr>
            <a:spLocks noGrp="1" noChangeArrowheads="1"/>
          </p:cNvSpPr>
          <p:nvPr>
            <p:ph type="body" idx="1"/>
          </p:nvPr>
        </p:nvSpPr>
        <p:spPr>
          <a:xfrm>
            <a:off x="76200" y="2514600"/>
            <a:ext cx="7772400" cy="4114800"/>
          </a:xfrm>
        </p:spPr>
        <p:txBody>
          <a:bodyPr/>
          <a:lstStyle/>
          <a:p>
            <a:pPr eaLnBrk="1" hangingPunct="1"/>
            <a:r>
              <a:rPr lang="en-US" sz="2800" dirty="0" err="1"/>
              <a:t>IBrowse</a:t>
            </a:r>
            <a:endParaRPr lang="en-US" sz="2800" dirty="0"/>
          </a:p>
          <a:p>
            <a:pPr eaLnBrk="1" hangingPunct="1"/>
            <a:endParaRPr lang="en-US" sz="2800" dirty="0"/>
          </a:p>
          <a:p>
            <a:pPr eaLnBrk="1" hangingPunct="1"/>
            <a:endParaRPr lang="en-US" sz="2800" dirty="0"/>
          </a:p>
          <a:p>
            <a:pPr eaLnBrk="1" hangingPunct="1">
              <a:buFontTx/>
              <a:buNone/>
            </a:pPr>
            <a:endParaRPr lang="en-US" sz="2800" dirty="0"/>
          </a:p>
          <a:p>
            <a:pPr eaLnBrk="1" hangingPunct="1"/>
            <a:endParaRPr lang="en-US" sz="2800" dirty="0"/>
          </a:p>
          <a:p>
            <a:pPr eaLnBrk="1" hangingPunct="1"/>
            <a:endParaRPr lang="en-US" sz="2800" dirty="0"/>
          </a:p>
          <a:p>
            <a:pPr eaLnBrk="1" hangingPunct="1"/>
            <a:r>
              <a:rPr lang="en-US" sz="2800" dirty="0"/>
              <a:t>Expository multimedia</a:t>
            </a:r>
          </a:p>
          <a:p>
            <a:pPr eaLnBrk="1" hangingPunct="1"/>
            <a:r>
              <a:rPr lang="en-US" sz="2800" dirty="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89</a:t>
            </a:fld>
            <a:endParaRPr lang="en-US"/>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Sources</a:t>
            </a:r>
            <a:br>
              <a:rPr lang="en-US" dirty="0"/>
            </a:br>
            <a:r>
              <a:rPr lang="en-US" dirty="0"/>
              <a:t>Handouts</a:t>
            </a:r>
          </a:p>
        </p:txBody>
      </p:sp>
      <p:sp>
        <p:nvSpPr>
          <p:cNvPr id="3" name="Content Placeholder 2"/>
          <p:cNvSpPr>
            <a:spLocks noGrp="1"/>
          </p:cNvSpPr>
          <p:nvPr>
            <p:ph idx="1"/>
          </p:nvPr>
        </p:nvSpPr>
        <p:spPr/>
        <p:txBody>
          <a:bodyPr/>
          <a:lstStyle/>
          <a:p>
            <a:r>
              <a:rPr lang="en-US" dirty="0"/>
              <a:t>DL books 1-4 (Morgan &amp; Claypool)</a:t>
            </a:r>
          </a:p>
          <a:p>
            <a:r>
              <a:rPr lang="en-US" dirty="0"/>
              <a:t>These slides</a:t>
            </a:r>
          </a:p>
          <a:p>
            <a:r>
              <a:rPr lang="en-US" dirty="0"/>
              <a:t>Slides based on DL books 3&amp;4</a:t>
            </a:r>
          </a:p>
          <a:p>
            <a:r>
              <a:rPr lang="en-US" dirty="0"/>
              <a:t>2003 NSF DL workshop report from Chatham, MA</a:t>
            </a:r>
          </a:p>
          <a:p>
            <a:r>
              <a:rPr lang="en-US" dirty="0"/>
              <a:t>Major DELOS publications and a set of working group reports from Rome meeting</a:t>
            </a:r>
          </a:p>
          <a:p>
            <a:r>
              <a:rPr lang="en-US" dirty="0"/>
              <a:t>Selected presentations, publications</a:t>
            </a:r>
          </a:p>
          <a:p>
            <a:r>
              <a:rPr lang="en-US" dirty="0"/>
              <a:t>List: VT ETDs supervised, related to DL …</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9</a:t>
            </a:fld>
            <a:endParaRPr lang="en-US"/>
          </a:p>
        </p:txBody>
      </p:sp>
    </p:spTree>
    <p:extLst>
      <p:ext uri="{BB962C8B-B14F-4D97-AF65-F5344CB8AC3E}">
        <p14:creationId xmlns:p14="http://schemas.microsoft.com/office/powerpoint/2010/main" val="4037999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90</a:t>
            </a:fld>
            <a:endParaRPr lang="en-US"/>
          </a:p>
        </p:txBody>
      </p:sp>
      <p:sp>
        <p:nvSpPr>
          <p:cNvPr id="105475" name="Rectangle 2"/>
          <p:cNvSpPr>
            <a:spLocks noGrp="1" noChangeArrowheads="1"/>
          </p:cNvSpPr>
          <p:nvPr>
            <p:ph type="title"/>
          </p:nvPr>
        </p:nvSpPr>
        <p:spPr/>
        <p:txBody>
          <a:bodyPr/>
          <a:lstStyle/>
          <a:p>
            <a:pPr eaLnBrk="1" hangingPunct="1"/>
            <a:r>
              <a:rPr lang="en-US" dirty="0">
                <a:solidFill>
                  <a:srgbClr val="FF0000"/>
                </a:solidFill>
              </a:rPr>
              <a:t>Tides in Early Texas History – Stephen F. Austin University</a:t>
            </a:r>
            <a:r>
              <a:rPr lang="en-US" dirty="0"/>
              <a:t> </a:t>
            </a:r>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91</a:t>
            </a:fld>
            <a:endParaRPr lang="en-US"/>
          </a:p>
        </p:txBody>
      </p:sp>
      <p:sp>
        <p:nvSpPr>
          <p:cNvPr id="14341" name="Rectangle 2"/>
          <p:cNvSpPr>
            <a:spLocks noGrp="1" noChangeArrowheads="1"/>
          </p:cNvSpPr>
          <p:nvPr>
            <p:ph type="title"/>
          </p:nvPr>
        </p:nvSpPr>
        <p:spPr>
          <a:xfrm>
            <a:off x="685800" y="0"/>
            <a:ext cx="7772400" cy="914400"/>
          </a:xfrm>
        </p:spPr>
        <p:txBody>
          <a:bodyPr/>
          <a:lstStyle/>
          <a:p>
            <a:pPr eaLnBrk="1" hangingPunct="1"/>
            <a:r>
              <a:rPr lang="en-US" dirty="0">
                <a:solidFill>
                  <a:srgbClr val="FF0000"/>
                </a:solidFill>
              </a:rPr>
              <a:t>The AMICO Library™</a:t>
            </a:r>
          </a:p>
        </p:txBody>
      </p:sp>
      <p:graphicFrame>
        <p:nvGraphicFramePr>
          <p:cNvPr id="14338" name="Object 4">
            <a:hlinkClick r:id="rId4"/>
          </p:cNvPr>
          <p:cNvGraphicFramePr>
            <a:graphicFrameLocks noChangeAspect="1"/>
          </p:cNvGraphicFramePr>
          <p:nvPr>
            <p:extLst>
              <p:ext uri="{D42A27DB-BD31-4B8C-83A1-F6EECF244321}">
                <p14:modId xmlns:p14="http://schemas.microsoft.com/office/powerpoint/2010/main" val="3304962026"/>
              </p:ext>
            </p:extLst>
          </p:nvPr>
        </p:nvGraphicFramePr>
        <p:xfrm>
          <a:off x="304800" y="914400"/>
          <a:ext cx="8411507" cy="5791200"/>
        </p:xfrm>
        <a:graphic>
          <a:graphicData uri="http://schemas.openxmlformats.org/presentationml/2006/ole">
            <mc:AlternateContent xmlns:mc="http://schemas.openxmlformats.org/markup-compatibility/2006">
              <mc:Choice xmlns:v="urn:schemas-microsoft-com:vml" Requires="v">
                <p:oleObj spid="_x0000_s14480" name="Image" r:id="rId5" imgW="6645958" imgH="4574656" progId="">
                  <p:embed/>
                </p:oleObj>
              </mc:Choice>
              <mc:Fallback>
                <p:oleObj name="Image" r:id="rId5" imgW="6645958" imgH="4574656"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8411507" cy="5791200"/>
                      </a:xfrm>
                      <a:prstGeom prst="rect">
                        <a:avLst/>
                      </a:prstGeom>
                      <a:noFill/>
                      <a:ln>
                        <a:noFill/>
                      </a:ln>
                      <a:effectLst/>
                      <a:extLst/>
                    </p:spPr>
                  </p:pic>
                </p:oleObj>
              </mc:Fallback>
            </mc:AlternateContent>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mc:AlternateContent xmlns:mc="http://schemas.openxmlformats.org/markup-compatibility/2006">
              <mc:Choice xmlns:v="urn:schemas-microsoft-com:vml" Requires="v">
                <p:oleObj spid="_x0000_s14481" name="Image" r:id="rId7" imgW="4396753" imgH="2744794" progId="">
                  <p:embed/>
                </p:oleObj>
              </mc:Choice>
              <mc:Fallback>
                <p:oleObj name="Image" r:id="rId7" imgW="4396753" imgH="2744794"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362200"/>
                        <a:ext cx="3406775" cy="2127250"/>
                      </a:xfrm>
                      <a:prstGeom prst="rect">
                        <a:avLst/>
                      </a:prstGeom>
                      <a:noFill/>
                      <a:ln w="38100">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92</a:t>
            </a:fld>
            <a:endParaRPr lang="en-US"/>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a:solidFill>
                  <a:srgbClr val="FF0000"/>
                </a:solidFill>
              </a:rPr>
              <a:t>VITAL Web Portal</a:t>
            </a:r>
          </a:p>
        </p:txBody>
      </p:sp>
      <p:sp>
        <p:nvSpPr>
          <p:cNvPr id="108549" name="Text Box 4"/>
          <p:cNvSpPr txBox="1">
            <a:spLocks noChangeArrowheads="1"/>
          </p:cNvSpPr>
          <p:nvPr/>
        </p:nvSpPr>
        <p:spPr bwMode="auto">
          <a:xfrm>
            <a:off x="4572000" y="1066800"/>
            <a:ext cx="4495800" cy="461665"/>
          </a:xfrm>
          <a:prstGeom prst="rect">
            <a:avLst/>
          </a:prstGeom>
          <a:solidFill>
            <a:schemeClr val="bg1"/>
          </a:solidFill>
          <a:ln w="9525">
            <a:solidFill>
              <a:schemeClr val="bg2"/>
            </a:solidFill>
            <a:miter lim="800000"/>
            <a:headEnd/>
            <a:tailEnd/>
          </a:ln>
        </p:spPr>
        <p:txBody>
          <a:bodyPr wrap="square">
            <a:spAutoFit/>
          </a:bodyPr>
          <a:lstStyle/>
          <a:p>
            <a:pPr>
              <a:spcBef>
                <a:spcPct val="50000"/>
              </a:spcBef>
            </a:pPr>
            <a:r>
              <a:rPr lang="en-US" sz="2400" dirty="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93</a:t>
            </a:fld>
            <a:endParaRPr lang="en-US"/>
          </a:p>
        </p:txBody>
      </p:sp>
      <p:sp>
        <p:nvSpPr>
          <p:cNvPr id="15364" name="Rectangle 2"/>
          <p:cNvSpPr>
            <a:spLocks noGrp="1" noChangeArrowheads="1"/>
          </p:cNvSpPr>
          <p:nvPr>
            <p:ph type="title"/>
          </p:nvPr>
        </p:nvSpPr>
        <p:spPr/>
        <p:txBody>
          <a:bodyPr/>
          <a:lstStyle/>
          <a:p>
            <a:pPr eaLnBrk="1" hangingPunct="1"/>
            <a:r>
              <a:rPr lang="en-US">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a:t>The Fedora™ package</a:t>
            </a:r>
          </a:p>
          <a:p>
            <a:pPr lvl="1" eaLnBrk="1" hangingPunct="1">
              <a:buClr>
                <a:schemeClr val="tx2"/>
              </a:buClr>
              <a:buFont typeface="Wingdings" pitchFamily="2" charset="2"/>
              <a:buChar char="Ø"/>
            </a:pPr>
            <a:r>
              <a:rPr lang="en-US"/>
              <a:t>Fedora™ open source software (free)</a:t>
            </a:r>
          </a:p>
          <a:p>
            <a:pPr lvl="1" eaLnBrk="1" hangingPunct="1">
              <a:buClr>
                <a:schemeClr val="tx2"/>
              </a:buClr>
              <a:buFont typeface="Wingdings" pitchFamily="2" charset="2"/>
              <a:buChar char="Ø"/>
            </a:pPr>
            <a:r>
              <a:rPr lang="en-US"/>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mc:AlternateContent xmlns:mc="http://schemas.openxmlformats.org/markup-compatibility/2006">
              <mc:Choice xmlns:v="urn:schemas-microsoft-com:vml" Requires="v">
                <p:oleObj spid="_x0000_s15438" name="Image" r:id="rId4" imgW="3659725" imgH="2376280" progId="">
                  <p:embed/>
                </p:oleObj>
              </mc:Choice>
              <mc:Fallback>
                <p:oleObj name="Image" r:id="rId4" imgW="3659725" imgH="237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3" y="1752600"/>
                        <a:ext cx="4573587" cy="2970213"/>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94</a:t>
            </a:fld>
            <a:endParaRPr lang="en-US"/>
          </a:p>
        </p:txBody>
      </p:sp>
      <p:sp>
        <p:nvSpPr>
          <p:cNvPr id="109571" name="Rectangle 2"/>
          <p:cNvSpPr>
            <a:spLocks noGrp="1" noChangeArrowheads="1"/>
          </p:cNvSpPr>
          <p:nvPr>
            <p:ph type="title"/>
          </p:nvPr>
        </p:nvSpPr>
        <p:spPr>
          <a:xfrm>
            <a:off x="457200" y="0"/>
            <a:ext cx="8229600" cy="990600"/>
          </a:xfrm>
        </p:spPr>
        <p:txBody>
          <a:bodyPr/>
          <a:lstStyle/>
          <a:p>
            <a:pPr eaLnBrk="1" hangingPunct="1"/>
            <a:r>
              <a:rPr lang="en-US" dirty="0"/>
              <a:t>Collaborative Research: Torres</a:t>
            </a:r>
          </a:p>
        </p:txBody>
      </p:sp>
      <p:sp>
        <p:nvSpPr>
          <p:cNvPr id="109572" name="Rectangle 3"/>
          <p:cNvSpPr>
            <a:spLocks noGrp="1" noChangeArrowheads="1"/>
          </p:cNvSpPr>
          <p:nvPr>
            <p:ph type="body" idx="1"/>
          </p:nvPr>
        </p:nvSpPr>
        <p:spPr>
          <a:xfrm>
            <a:off x="152400" y="1295400"/>
            <a:ext cx="8839200" cy="4525963"/>
          </a:xfrm>
        </p:spPr>
        <p:txBody>
          <a:bodyPr/>
          <a:lstStyle/>
          <a:p>
            <a:pPr eaLnBrk="1" hangingPunct="1"/>
            <a:r>
              <a:rPr lang="en-US" dirty="0"/>
              <a:t>Torres at UNICAMP, Brazil</a:t>
            </a:r>
          </a:p>
          <a:p>
            <a:pPr eaLnBrk="1" hangingPunct="1"/>
            <a:r>
              <a:rPr lang="en-US" dirty="0" err="1"/>
              <a:t>Hallerman</a:t>
            </a:r>
            <a:r>
              <a:rPr lang="en-US" dirty="0"/>
              <a:t> in Fisheries at VT</a:t>
            </a:r>
          </a:p>
          <a:p>
            <a:pPr eaLnBrk="1" hangingPunct="1"/>
            <a:r>
              <a:rPr lang="en-US" dirty="0"/>
              <a:t>Funding by Microsoft Research</a:t>
            </a:r>
          </a:p>
          <a:p>
            <a:pPr eaLnBrk="1" hangingPunct="1"/>
            <a:r>
              <a:rPr lang="en-US" dirty="0"/>
              <a:t>Search in collections of fish images</a:t>
            </a:r>
          </a:p>
          <a:p>
            <a:pPr eaLnBrk="1" hangingPunct="1"/>
            <a:r>
              <a:rPr lang="en-US" dirty="0"/>
              <a:t>  using combination of</a:t>
            </a:r>
          </a:p>
          <a:p>
            <a:pPr eaLnBrk="1" hangingPunct="1"/>
            <a:r>
              <a:rPr lang="en-US" dirty="0"/>
              <a:t>  image properties (CBIR – DL Book 4 Ch. 1)</a:t>
            </a:r>
          </a:p>
          <a:p>
            <a:pPr eaLnBrk="1" hangingPunct="1"/>
            <a:r>
              <a:rPr lang="en-US" dirty="0"/>
              <a:t>  and textual descriptions</a:t>
            </a:r>
          </a:p>
          <a:p>
            <a:pPr eaLnBrk="1" hangingPunct="1"/>
            <a:r>
              <a:rPr lang="en-US" dirty="0"/>
              <a:t>With superimposed information (Murthy, </a:t>
            </a:r>
            <a:r>
              <a:rPr lang="en-US" dirty="0" err="1"/>
              <a:t>Delcambre</a:t>
            </a:r>
            <a:r>
              <a:rPr lang="en-US" dirty="0"/>
              <a:t>, Cassel, … - DL Book 3 Ch. 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95</a:t>
            </a:fld>
            <a:endParaRPr lang="en-US"/>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a:t>Textual information retrieval</a:t>
            </a:r>
            <a:endParaRPr lang="pt-BR"/>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96</a:t>
            </a:fld>
            <a:endParaRPr lang="en-US"/>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97</a:t>
            </a:fld>
            <a:endParaRPr lang="en-US"/>
          </a:p>
        </p:txBody>
      </p:sp>
      <p:sp>
        <p:nvSpPr>
          <p:cNvPr id="113667" name="Rectangle 2"/>
          <p:cNvSpPr>
            <a:spLocks noGrp="1" noChangeArrowheads="1"/>
          </p:cNvSpPr>
          <p:nvPr>
            <p:ph type="title"/>
          </p:nvPr>
        </p:nvSpPr>
        <p:spPr>
          <a:xfrm>
            <a:off x="457200" y="-33338"/>
            <a:ext cx="8229600" cy="1023938"/>
          </a:xfrm>
        </p:spPr>
        <p:txBody>
          <a:bodyPr/>
          <a:lstStyle/>
          <a:p>
            <a:pPr eaLnBrk="1" hangingPunct="1"/>
            <a:r>
              <a:rPr lang="en-US" sz="5400" dirty="0"/>
              <a:t>Structures</a:t>
            </a:r>
          </a:p>
        </p:txBody>
      </p:sp>
      <p:sp>
        <p:nvSpPr>
          <p:cNvPr id="113668" name="Rectangle 3"/>
          <p:cNvSpPr>
            <a:spLocks noGrp="1" noChangeArrowheads="1"/>
          </p:cNvSpPr>
          <p:nvPr>
            <p:ph type="body" idx="1"/>
          </p:nvPr>
        </p:nvSpPr>
        <p:spPr>
          <a:xfrm>
            <a:off x="76200" y="990600"/>
            <a:ext cx="9067800" cy="5715000"/>
          </a:xfrm>
        </p:spPr>
        <p:txBody>
          <a:bodyPr/>
          <a:lstStyle/>
          <a:p>
            <a:pPr eaLnBrk="1" hangingPunct="1">
              <a:lnSpc>
                <a:spcPct val="90000"/>
              </a:lnSpc>
            </a:pPr>
            <a:r>
              <a:rPr lang="en-US" sz="2400" dirty="0"/>
              <a:t>Digital Objects</a:t>
            </a:r>
          </a:p>
          <a:p>
            <a:pPr lvl="1" eaLnBrk="1" hangingPunct="1">
              <a:lnSpc>
                <a:spcPct val="90000"/>
              </a:lnSpc>
            </a:pPr>
            <a:r>
              <a:rPr lang="en-US" sz="2400" dirty="0"/>
              <a:t>Documents, digitization, packaging (METS, ORE, DCC), interchange, standards, format conversion</a:t>
            </a:r>
          </a:p>
          <a:p>
            <a:pPr lvl="1" eaLnBrk="1" hangingPunct="1">
              <a:lnSpc>
                <a:spcPct val="90000"/>
              </a:lnSpc>
            </a:pPr>
            <a:r>
              <a:rPr lang="en-US" sz="2400" dirty="0"/>
              <a:t>Genre: plays, encyclopedia, dictionaries, educational resources: courses (e.g., syllabi), lessons (DL Book 4 Ch. 2)</a:t>
            </a:r>
          </a:p>
          <a:p>
            <a:pPr lvl="1" eaLnBrk="1" hangingPunct="1">
              <a:lnSpc>
                <a:spcPct val="90000"/>
              </a:lnSpc>
            </a:pPr>
            <a:r>
              <a:rPr lang="en-US" sz="2400" dirty="0"/>
              <a:t>Structural organizations (books, chapters, sections), excerpts/spans (mark, superimposed info)</a:t>
            </a:r>
          </a:p>
          <a:p>
            <a:pPr eaLnBrk="1" hangingPunct="1">
              <a:lnSpc>
                <a:spcPct val="90000"/>
              </a:lnSpc>
            </a:pPr>
            <a:r>
              <a:rPr lang="en-US" sz="2400" dirty="0"/>
              <a:t>Metadata: standards, markup</a:t>
            </a:r>
          </a:p>
          <a:p>
            <a:pPr eaLnBrk="1" hangingPunct="1">
              <a:lnSpc>
                <a:spcPct val="90000"/>
              </a:lnSpc>
            </a:pPr>
            <a:r>
              <a:rPr lang="en-US" sz="2400" dirty="0"/>
              <a:t>Knowledge Structures &amp; Representations</a:t>
            </a:r>
          </a:p>
          <a:p>
            <a:pPr lvl="1" eaLnBrk="1" hangingPunct="1">
              <a:lnSpc>
                <a:spcPct val="90000"/>
              </a:lnSpc>
            </a:pPr>
            <a:r>
              <a:rPr lang="en-US" sz="2400" dirty="0"/>
              <a:t>Databases, Schema, Ontologies (see DL Book 3 Ch. 3), Thesauri, Lexicons, Authority files, Concept maps, Semantic networks</a:t>
            </a:r>
          </a:p>
          <a:p>
            <a:pPr eaLnBrk="1" hangingPunct="1">
              <a:lnSpc>
                <a:spcPct val="90000"/>
              </a:lnSpc>
            </a:pPr>
            <a:r>
              <a:rPr lang="en-US" sz="2400" dirty="0"/>
              <a:t>Indexes</a:t>
            </a:r>
          </a:p>
          <a:p>
            <a:pPr lvl="1" eaLnBrk="1" hangingPunct="1">
              <a:lnSpc>
                <a:spcPct val="90000"/>
              </a:lnSpc>
            </a:pPr>
            <a:r>
              <a:rPr lang="en-US" sz="2400" dirty="0"/>
              <a:t>Inverted files, signature files, R-trees, Quad trees, etc.</a:t>
            </a:r>
          </a:p>
          <a:p>
            <a:pPr eaLnBrk="1" hangingPunct="1">
              <a:lnSpc>
                <a:spcPct val="90000"/>
              </a:lnSpc>
            </a:pPr>
            <a:r>
              <a:rPr lang="en-US" sz="2400" dirty="0"/>
              <a:t>Clusters &amp; Classification (DL Book 3 Ch. 4) Schemes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98</a:t>
            </a:fld>
            <a:endParaRPr lang="en-US"/>
          </a:p>
        </p:txBody>
      </p:sp>
      <p:sp>
        <p:nvSpPr>
          <p:cNvPr id="114691" name="Rectangle 2"/>
          <p:cNvSpPr>
            <a:spLocks noGrp="1" noChangeArrowheads="1"/>
          </p:cNvSpPr>
          <p:nvPr>
            <p:ph type="title"/>
          </p:nvPr>
        </p:nvSpPr>
        <p:spPr/>
        <p:txBody>
          <a:bodyPr/>
          <a:lstStyle/>
          <a:p>
            <a:pPr eaLnBrk="1" hangingPunct="1"/>
            <a:r>
              <a:rPr lang="en-US"/>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99</a:t>
            </a:fld>
            <a:endParaRPr lang="en-US"/>
          </a:p>
        </p:txBody>
      </p:sp>
      <p:sp>
        <p:nvSpPr>
          <p:cNvPr id="115715" name="Rectangle 2"/>
          <p:cNvSpPr>
            <a:spLocks noGrp="1" noChangeArrowheads="1"/>
          </p:cNvSpPr>
          <p:nvPr>
            <p:ph type="title"/>
          </p:nvPr>
        </p:nvSpPr>
        <p:spPr/>
        <p:txBody>
          <a:bodyPr/>
          <a:lstStyle/>
          <a:p>
            <a:pPr eaLnBrk="1" hangingPunct="1"/>
            <a:r>
              <a:rPr lang="en-US"/>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a:t>Born digital</a:t>
            </a:r>
          </a:p>
          <a:p>
            <a:pPr eaLnBrk="1" hangingPunct="1"/>
            <a:r>
              <a:rPr lang="en-US"/>
              <a:t>Digitized version of “real” object</a:t>
            </a:r>
          </a:p>
          <a:p>
            <a:pPr lvl="1" eaLnBrk="1" hangingPunct="1"/>
            <a:r>
              <a:rPr lang="en-US"/>
              <a:t>Is the DO version the same, better, or worse?</a:t>
            </a:r>
          </a:p>
          <a:p>
            <a:pPr lvl="1" eaLnBrk="1" hangingPunct="1"/>
            <a:r>
              <a:rPr lang="en-US"/>
              <a:t>Decision for ETDs: structured + rendered</a:t>
            </a:r>
          </a:p>
          <a:p>
            <a:pPr eaLnBrk="1" hangingPunct="1"/>
            <a:r>
              <a:rPr lang="en-US"/>
              <a:t>Surrogate for “real” object</a:t>
            </a:r>
          </a:p>
          <a:p>
            <a:pPr lvl="1" eaLnBrk="1" hangingPunct="1"/>
            <a:r>
              <a:rPr lang="en-US"/>
              <a:t>Not covered explicitly in metamodel for a minimal DL</a:t>
            </a:r>
          </a:p>
          <a:p>
            <a:pPr lvl="1" eaLnBrk="1" hangingPunct="1"/>
            <a:r>
              <a:rPr lang="en-US"/>
              <a:t>Crucial in metamodel for archaeology DL</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15077</TotalTime>
  <Words>10542</Words>
  <Application>Microsoft Macintosh PowerPoint</Application>
  <PresentationFormat>On-screen Show (4:3)</PresentationFormat>
  <Paragraphs>2714</Paragraphs>
  <Slides>245</Slides>
  <Notes>237</Notes>
  <HiddenSlides>0</HiddenSlides>
  <MMClips>0</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11</vt:i4>
      </vt:variant>
      <vt:variant>
        <vt:lpstr>Slide Titles</vt:lpstr>
      </vt:variant>
      <vt:variant>
        <vt:i4>245</vt:i4>
      </vt:variant>
    </vt:vector>
  </HeadingPairs>
  <TitlesOfParts>
    <vt:vector size="283" baseType="lpstr">
      <vt:lpstr>Gulim</vt:lpstr>
      <vt:lpstr>MS Mincho</vt:lpstr>
      <vt:lpstr>ＭＳ Ｐゴシック</vt:lpstr>
      <vt:lpstr>新細明體</vt:lpstr>
      <vt:lpstr>宋体</vt:lpstr>
      <vt:lpstr>宋体</vt:lpstr>
      <vt:lpstr>18 VAG Rounded Bold   07390</vt:lpstr>
      <vt:lpstr>Arial</vt:lpstr>
      <vt:lpstr>Arial Black</vt:lpstr>
      <vt:lpstr>Calibri</vt:lpstr>
      <vt:lpstr>Cambria</vt:lpstr>
      <vt:lpstr>Comic Sans MS</vt:lpstr>
      <vt:lpstr>Courier New</vt:lpstr>
      <vt:lpstr>Franklin Gothic Book</vt:lpstr>
      <vt:lpstr>Franklin Gothic Medium</vt:lpstr>
      <vt:lpstr>Garamond</vt:lpstr>
      <vt:lpstr>Geneva</vt:lpstr>
      <vt:lpstr>Impact</vt:lpstr>
      <vt:lpstr>Lucida Sans Unicode</vt:lpstr>
      <vt:lpstr>Monotype Sorts</vt:lpstr>
      <vt:lpstr>Tahoma</vt:lpstr>
      <vt:lpstr>Times</vt:lpstr>
      <vt:lpstr>Times New Roman</vt:lpstr>
      <vt:lpstr>Times New Roman (Hebrew)</vt:lpstr>
      <vt:lpstr>Verdana</vt:lpstr>
      <vt:lpstr>Wingdings</vt:lpstr>
      <vt:lpstr>Default Design</vt:lpstr>
      <vt:lpstr>Visio</vt:lpstr>
      <vt:lpstr>MS Org Chart</vt:lpstr>
      <vt:lpstr>Slide</vt:lpstr>
      <vt:lpstr>Bitmap Image</vt:lpstr>
      <vt:lpstr>Image</vt:lpstr>
      <vt:lpstr>SmartDraw</vt:lpstr>
      <vt:lpstr>Clip</vt:lpstr>
      <vt:lpstr>PBrush</vt:lpstr>
      <vt:lpstr>Document</vt:lpstr>
      <vt:lpstr>Chart</vt:lpstr>
      <vt:lpstr>Equation</vt:lpstr>
      <vt:lpstr>JCDL 2017 Tutorial (Ft. Worth – 3 June 2018)   “Introduction to  Digital Libraries”  by Edward A. Fox   </vt:lpstr>
      <vt:lpstr>Acknowledgements</vt:lpstr>
      <vt:lpstr>Outline</vt:lpstr>
      <vt:lpstr>Selected Recent DL Projects - 1</vt:lpstr>
      <vt:lpstr>Selected Recent DL Projects - 2</vt:lpstr>
      <vt:lpstr>Selected Recent DL Projects - 3</vt:lpstr>
      <vt:lpstr>Selected Recent DL Projects - 4</vt:lpstr>
      <vt:lpstr>Selected DL Projects – 5: Qatar</vt:lpstr>
      <vt:lpstr>Information Sources Handouts</vt:lpstr>
      <vt:lpstr>DL Book 1:  Theoretical Foundations (Fox, Goncalves, Shen)</vt:lpstr>
      <vt:lpstr>DL Book 2: Key Issues Regarding Digital Libraries (Shen, Goncalves, Fox)</vt:lpstr>
      <vt:lpstr>DL Book 3: Technologies (Fox, Torres)</vt:lpstr>
      <vt:lpstr>DL Book 4: Applications (Fox, Leidig)</vt:lpstr>
      <vt:lpstr>DL Curric. Project - 1</vt:lpstr>
      <vt:lpstr>Curriculum Module Template</vt:lpstr>
      <vt:lpstr>DL Curriculum Framework</vt:lpstr>
      <vt:lpstr>Wikiversity Modules</vt:lpstr>
      <vt:lpstr>DL Curric. Project - examples</vt:lpstr>
      <vt:lpstr>PowerPoint Presentation</vt:lpstr>
      <vt:lpstr>PowerPoint Presentation</vt:lpstr>
      <vt:lpstr>For More Information</vt:lpstr>
      <vt:lpstr>Introduction</vt:lpstr>
      <vt:lpstr>PowerPoint Presentation</vt:lpstr>
      <vt:lpstr>DL Challenges </vt:lpstr>
      <vt:lpstr>DL Challenges – 2: Terminology</vt:lpstr>
      <vt:lpstr>DL Book 1: Introduction</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PowerPoint Presentation</vt:lpstr>
      <vt:lpstr>AmericanSouth.Org* – Roles, Content</vt:lpstr>
      <vt:lpstr>PowerPoint Presentation</vt:lpstr>
      <vt:lpstr>Information Life Cycle</vt:lpstr>
      <vt:lpstr>Digital Libraries Shorten the Chain from</vt:lpstr>
      <vt:lpstr>DLs Shorten the Chain to</vt:lpstr>
      <vt:lpstr>PowerPoint Presentation</vt:lpstr>
      <vt:lpstr>Running Examples</vt:lpstr>
      <vt:lpstr>Motivation</vt:lpstr>
      <vt:lpstr>DL Definitions - 1</vt:lpstr>
      <vt:lpstr>DL Definitions - 2</vt:lpstr>
      <vt:lpstr>DL Definitions - 3</vt:lpstr>
      <vt:lpstr>DL Definitions - 4</vt:lpstr>
      <vt:lpstr>PowerPoint Presentation</vt:lpstr>
      <vt:lpstr>PowerPoint Presentation</vt:lpstr>
      <vt:lpstr>   Informal 5S &amp; DL Definitions    DLs are complex systems that </vt:lpstr>
      <vt:lpstr>5S Layers</vt:lpstr>
      <vt:lpstr>Hypotheses</vt:lpstr>
      <vt:lpstr>Research Questions</vt:lpstr>
      <vt:lpstr>5Ss</vt:lpstr>
      <vt:lpstr>5S and DL formal definitions and compositions (April 2004 TOIS and DL Book 1 Appendix B)</vt:lpstr>
      <vt:lpstr>ETANA-DL</vt:lpstr>
      <vt:lpstr>PowerPoint Presentation</vt:lpstr>
      <vt:lpstr>ETANA-DL Architecture DigBase and DigKit</vt:lpstr>
      <vt:lpstr>PowerPoint Presentation</vt:lpstr>
      <vt:lpstr>PowerPoint Presentation</vt:lpstr>
      <vt:lpstr>PowerPoint Presentation</vt:lpstr>
      <vt:lpstr>Lahav Website</vt:lpstr>
      <vt:lpstr>Megiddo Opening Screen</vt:lpstr>
      <vt:lpstr>Locus Screen: Pictures</vt:lpstr>
      <vt:lpstr>Area Screen</vt:lpstr>
      <vt:lpstr>PowerPoint Presentation</vt:lpstr>
      <vt:lpstr>PowerPoint Presentation</vt:lpstr>
      <vt:lpstr>ETANA-DL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ETANA and Exploration</vt:lpstr>
      <vt:lpstr>ETANA Societies - 1</vt:lpstr>
      <vt:lpstr>ETANA Societies - 2</vt:lpstr>
      <vt:lpstr>ETANA Scenarios</vt:lpstr>
      <vt:lpstr>ETANA Spaces</vt:lpstr>
      <vt:lpstr>ETANA Structures</vt:lpstr>
      <vt:lpstr>ETANA  Streams</vt:lpstr>
      <vt:lpstr>Exercise 1</vt:lpstr>
      <vt:lpstr>Streams  (Content)</vt:lpstr>
      <vt:lpstr>Integrated CCLINC  Translingual Information System</vt:lpstr>
      <vt:lpstr>Structured Video Browser (making video into hypermedia)  www.learn.umd.edu - old site</vt:lpstr>
      <vt:lpstr>PowerPoint Presentation</vt:lpstr>
      <vt:lpstr>Tides in Early Texas History – Stephen F. Austin University </vt:lpstr>
      <vt:lpstr>The AMICO Library™</vt:lpstr>
      <vt:lpstr>VITAL Web Portal</vt:lpstr>
      <vt:lpstr>Implementation Options</vt:lpstr>
      <vt:lpstr>Collaborative Research: Torres</vt:lpstr>
      <vt:lpstr>Textual information retrieval</vt:lpstr>
      <vt:lpstr>PowerPoint Presentation</vt:lpstr>
      <vt:lpstr>Structures</vt:lpstr>
      <vt:lpstr>Degree of Structure</vt:lpstr>
      <vt:lpstr>Digital Objects (DOs)</vt:lpstr>
      <vt:lpstr>Metadata Objects (MDOs)</vt:lpstr>
      <vt:lpstr>Complex to Simple (see DL Book 3 Ch. 1)</vt:lpstr>
      <vt:lpstr>Also Important: Epub, SGML, XML</vt:lpstr>
      <vt:lpstr>PowerPoint Presentation</vt:lpstr>
      <vt:lpstr>PowerPoint Presentation</vt:lpstr>
      <vt:lpstr>PowerPoint Presentation</vt:lpstr>
      <vt:lpstr>PowerPoint Presentation</vt:lpstr>
      <vt:lpstr>PowerPoint Presentation</vt:lpstr>
      <vt:lpstr>Databases</vt:lpstr>
      <vt:lpstr>Collections / Aggregations</vt:lpstr>
      <vt:lpstr>Catalogs</vt:lpstr>
      <vt:lpstr>Archives, Repositories</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The World According to OAI</vt:lpstr>
      <vt:lpstr>PowerPoint Presentation</vt:lpstr>
      <vt:lpstr>Institutional Repositories - 1</vt:lpstr>
      <vt:lpstr>Institutional Repositories - 2</vt:lpstr>
      <vt:lpstr>PowerPoint Presentation</vt:lpstr>
      <vt:lpstr> Goals of Institutional Repositories  (by Steven Harnad, U. Southampton) </vt:lpstr>
      <vt:lpstr>Societies</vt:lpstr>
      <vt:lpstr>Scenarios</vt:lpstr>
      <vt:lpstr>Exploration</vt:lpstr>
      <vt:lpstr>User interfaces and visualization</vt:lpstr>
      <vt:lpstr>Services</vt:lpstr>
      <vt:lpstr>PowerPoint Presentation</vt:lpstr>
      <vt:lpstr>Ontology: Applications (see DL Book 3 Ch. 3)</vt:lpstr>
      <vt:lpstr>PowerPoint Presentation</vt:lpstr>
      <vt:lpstr>Ontology: Applications</vt:lpstr>
      <vt:lpstr>PowerPoint Presentation</vt:lpstr>
      <vt:lpstr>PowerPoint Presentation</vt:lpstr>
      <vt:lpstr>PowerPoint Presentation</vt:lpstr>
      <vt:lpstr>XML-based DL Log Standard</vt:lpstr>
      <vt:lpstr>Systems</vt:lpstr>
      <vt:lpstr>Architectural Issues</vt:lpstr>
      <vt:lpstr>PowerPoint Presentation</vt:lpstr>
      <vt:lpstr>PowerPoint Presentation</vt:lpstr>
      <vt:lpstr>What is Fedora™?</vt:lpstr>
      <vt:lpstr>Fedora™ Terms</vt:lpstr>
      <vt:lpstr>Fedora™ Digital Object Architecture</vt:lpstr>
      <vt:lpstr>PowerPoint Presentation</vt:lpstr>
      <vt:lpstr>VITAL / Fedora Relationship</vt:lpstr>
      <vt:lpstr>PowerPoint Presentation</vt:lpstr>
      <vt:lpstr>PowerPoint Presentation</vt:lpstr>
      <vt:lpstr>PowerPoint Presentation</vt:lpstr>
      <vt:lpstr>PowerPoint Presentation</vt:lpstr>
      <vt:lpstr>Open Digital Library</vt:lpstr>
      <vt:lpstr>PowerPoint Presentation</vt:lpstr>
      <vt:lpstr>PowerPoint Presentation</vt:lpstr>
      <vt:lpstr>PowerPoint Presentation</vt:lpstr>
      <vt:lpstr>PowerPoint Presentation</vt:lpstr>
      <vt:lpstr>PowerPoint Presentation</vt:lpstr>
      <vt:lpstr>5SSuite: Tools/Applications</vt:lpstr>
      <vt:lpstr>5SL: a DL design language</vt:lpstr>
      <vt:lpstr>5SL – The Minimal DL Metamodel</vt:lpstr>
      <vt:lpstr>PowerPoint Presentation</vt:lpstr>
      <vt:lpstr>5SGraph: A DL Modeling Tool</vt:lpstr>
      <vt:lpstr>Overview of 5SGraph</vt:lpstr>
      <vt:lpstr>PowerPoint Presentation</vt:lpstr>
      <vt:lpstr>PowerPoint Presentation</vt:lpstr>
      <vt:lpstr>PowerPoint Presentation</vt:lpstr>
      <vt:lpstr>PowerPoint Presentation</vt:lpstr>
      <vt:lpstr>5SGen</vt:lpstr>
      <vt:lpstr>5SLGen V. 2: ODL, Services, Scenarios</vt:lpstr>
      <vt:lpstr>Case Studies</vt:lpstr>
      <vt:lpstr>CS Teaching Center (CSTC)</vt:lpstr>
      <vt:lpstr>Computing and Information Technology Interactive Digital Educational Library (CITIDEL)</vt:lpstr>
      <vt:lpstr>PowerPoint Presentation</vt:lpstr>
      <vt:lpstr>CITIDEL -&gt; NSDL</vt:lpstr>
      <vt:lpstr>Connects:</vt:lpstr>
      <vt:lpstr>Collections</vt:lpstr>
      <vt:lpstr>Services</vt:lpstr>
      <vt:lpstr>NSDL Information Architecture Essentially as developed by the Technical Infrastructure Workgroup</vt:lpstr>
      <vt:lpstr>Digital Libraries in Education</vt:lpstr>
      <vt:lpstr>DLEs: Guiding Principles (p. 12)</vt:lpstr>
      <vt:lpstr>Ensemble Portal </vt:lpstr>
      <vt:lpstr>PowerPoint Presentation</vt:lpstr>
      <vt:lpstr>Ensemble in Second Life</vt:lpstr>
      <vt:lpstr>Selected Digital Preserve Personnel</vt:lpstr>
      <vt:lpstr>PowerPoint Presentation</vt:lpstr>
      <vt:lpstr>A Digital Library Case Study</vt:lpstr>
      <vt:lpstr>NDLTD: How can a university get involved?</vt:lpstr>
      <vt:lpstr>PowerPoint Presentation</vt:lpstr>
      <vt:lpstr>PowerPoint Presentation</vt:lpstr>
      <vt:lpstr>PowerPoint Presentation</vt:lpstr>
      <vt:lpstr>Early Union catalog: OCLC</vt:lpstr>
      <vt:lpstr>PowerPoint Presentation</vt:lpstr>
      <vt:lpstr>PowerPoint Presentation</vt:lpstr>
      <vt:lpstr>PowerPoint Presentation</vt:lpstr>
      <vt:lpstr>PowerPoint Presentation</vt:lpstr>
      <vt:lpstr>PowerPoint Presentation</vt:lpstr>
      <vt:lpstr>PowerPoint Presentation</vt:lpstr>
      <vt:lpstr>ETDs: Library Goals </vt:lpstr>
      <vt:lpstr>Why ETD?  Short Answer</vt:lpstr>
      <vt:lpstr>PowerPoint Presentation</vt:lpstr>
      <vt:lpstr>PowerPoint Presentation</vt:lpstr>
      <vt:lpstr>Crisis, Tragedy, and Recovery</vt:lpstr>
      <vt:lpstr>PowerPoint Presentation</vt:lpstr>
      <vt:lpstr>CTR stakeholders</vt:lpstr>
      <vt:lpstr>PowerPoint Presentation</vt:lpstr>
      <vt:lpstr>CTR Ontology (see DL Book 3 Ch. 3)</vt:lpstr>
      <vt:lpstr>Goals for Ontology for CTR</vt:lpstr>
      <vt:lpstr>Categories from focus group study</vt:lpstr>
      <vt:lpstr>CTR keyword pairs</vt:lpstr>
      <vt:lpstr>Data Cleaning, Extracting, Filtering, Storytelling</vt:lpstr>
      <vt:lpstr>Hypothesis of school shooting</vt:lpstr>
      <vt:lpstr>Sequel: IDEAL</vt:lpstr>
      <vt:lpstr>Quality</vt:lpstr>
      <vt:lpstr>Describing Quality in Digital Libraries</vt:lpstr>
      <vt:lpstr>Quality Dimensions</vt:lpstr>
      <vt:lpstr>Metadata Specifications and Metadata Format: Completeness </vt:lpstr>
      <vt:lpstr>Metadata Specifications and Metadata Format: Completeness </vt:lpstr>
      <vt:lpstr>Services: Efficiency / Effectiveness</vt:lpstr>
      <vt:lpstr>Quality and the Information Life Cycle</vt:lpstr>
      <vt:lpstr>Exercise 2</vt:lpstr>
      <vt:lpstr>Integration</vt:lpstr>
      <vt:lpstr>Integration: Rationale</vt:lpstr>
      <vt:lpstr>Integration: Urgency, Longevity</vt:lpstr>
      <vt:lpstr>Hypothesis and Research Questions</vt:lpstr>
      <vt:lpstr>Related Work</vt:lpstr>
      <vt:lpstr>PowerPoint Presentation</vt:lpstr>
      <vt:lpstr>Formal Definition of DL Integration </vt:lpstr>
      <vt:lpstr>Formal Definition of DL Integration (Cont.) </vt:lpstr>
      <vt:lpstr>Union Catalog Quality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DLs  (Greenstone family?)</vt:lpstr>
      <vt:lpstr>Building DLs  (SeerSuite related, Lee Giles)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Questions? Discussion?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324</cp:revision>
  <dcterms:created xsi:type="dcterms:W3CDTF">2004-04-27T15:48:44Z</dcterms:created>
  <dcterms:modified xsi:type="dcterms:W3CDTF">2018-06-02T14:50:39Z</dcterms:modified>
</cp:coreProperties>
</file>