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60" r:id="rId4"/>
    <p:sldId id="261" r:id="rId5"/>
    <p:sldId id="262" r:id="rId6"/>
    <p:sldId id="265" r:id="rId7"/>
    <p:sldId id="267" r:id="rId8"/>
    <p:sldId id="264" r:id="rId9"/>
    <p:sldId id="266" r:id="rId10"/>
    <p:sldId id="263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3632"/>
  </p:normalViewPr>
  <p:slideViewPr>
    <p:cSldViewPr snapToGrid="0" snapToObjects="1">
      <p:cViewPr>
        <p:scale>
          <a:sx n="107" d="100"/>
          <a:sy n="107" d="100"/>
        </p:scale>
        <p:origin x="73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3" d="100"/>
        <a:sy n="18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2ED80-0407-A344-906E-C6D32DCB5B8D}" type="datetimeFigureOut">
              <a:rPr lang="en-US" smtClean="0"/>
              <a:t>8/9/17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B452E-B145-D943-83F1-2F7F53504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09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A6C77E-B87F-0E43-92A6-00FF88C6B392}" type="slidenum">
              <a:rPr lang="en-US" b="0">
                <a:latin typeface="Times New Roman" charset="0"/>
              </a:rPr>
              <a:pPr eaLnBrk="1" hangingPunct="1"/>
              <a:t>1</a:t>
            </a:fld>
            <a:endParaRPr lang="en-US" b="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991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E74479-07A0-4641-8A61-1717B9F1A6A7}" type="slidenum">
              <a:rPr lang="en-US" sz="1200" b="0">
                <a:latin typeface="Times New Roman" charset="0"/>
              </a:rPr>
              <a:pPr eaLnBrk="1" hangingPunct="1"/>
              <a:t>11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11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C052-AB43-A540-9503-13D6803A28BB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8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C052-AB43-A540-9503-13D6803A28BB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C052-AB43-A540-9503-13D6803A28BB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5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C052-AB43-A540-9503-13D6803A28BB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C052-AB43-A540-9503-13D6803A28BB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5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C052-AB43-A540-9503-13D6803A28BB}" type="datetimeFigureOut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9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C052-AB43-A540-9503-13D6803A28BB}" type="datetimeFigureOut">
              <a:rPr lang="en-US" smtClean="0"/>
              <a:t>8/9/17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3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C052-AB43-A540-9503-13D6803A28BB}" type="datetimeFigureOut">
              <a:rPr lang="en-US" smtClean="0"/>
              <a:t>8/9/17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9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C052-AB43-A540-9503-13D6803A28BB}" type="datetimeFigureOut">
              <a:rPr lang="en-US" smtClean="0"/>
              <a:t>8/9/17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C052-AB43-A540-9503-13D6803A28BB}" type="datetimeFigureOut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99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C052-AB43-A540-9503-13D6803A28BB}" type="datetimeFigureOut">
              <a:rPr lang="en-US" smtClean="0"/>
              <a:t>8/9/17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3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BC052-AB43-A540-9503-13D6803A28BB}" type="datetimeFigureOut">
              <a:rPr lang="en-US" smtClean="0"/>
              <a:t>8/9/17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9F12B-4D82-CC43-B75C-E48B95619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ltd.org/a/ndltd.org/ndltd/directory/board-of-directors/iryna-kuchma" TargetMode="External"/><Relationship Id="rId4" Type="http://schemas.openxmlformats.org/officeDocument/2006/relationships/hyperlink" Target="http://www.ndltd.org/a/ndltd.org/ndltd/directory/staff-and-volunteers/renee-nester" TargetMode="External"/><Relationship Id="rId5" Type="http://schemas.openxmlformats.org/officeDocument/2006/relationships/hyperlink" Target="http://www.ndltd.org/a/ndltd.org/ndltd/directory/board-of-directors/sara-gould" TargetMode="External"/><Relationship Id="rId6" Type="http://schemas.openxmlformats.org/officeDocument/2006/relationships/hyperlink" Target="http://www.ndltd.org/a/ndltd.org/ndltd/directory/board-of-directors/suzie-allard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dltd.org/a/ndltd.org/ndltd/directory/board-of-directors/eric-f-van-de-veld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ndltd.org/a/ndltd.org/ndltd/directory/board-of-directors/hussein-suleman" TargetMode="External"/><Relationship Id="rId20" Type="http://schemas.openxmlformats.org/officeDocument/2006/relationships/hyperlink" Target="http://www.ndltd.org/a/ndltd.org/ndltd/directory/board-of-directors/tony-cargnelutti" TargetMode="External"/><Relationship Id="rId10" Type="http://schemas.openxmlformats.org/officeDocument/2006/relationships/hyperlink" Target="http://www.ndltd.org/a/ndltd.org/ndltd/directory/board-of-directors/iryna-kuchma" TargetMode="External"/><Relationship Id="rId11" Type="http://schemas.openxmlformats.org/officeDocument/2006/relationships/hyperlink" Target="http://www.ndltd.org/a/ndltd.org/ndltd/directory/board-of-directors/james-macdonald" TargetMode="External"/><Relationship Id="rId12" Type="http://schemas.openxmlformats.org/officeDocument/2006/relationships/hyperlink" Target="http://www.ndltd.org/a/ndltd.org/ndltd/directory/board-of-directors/joachim-schopfel" TargetMode="External"/><Relationship Id="rId13" Type="http://schemas.openxmlformats.org/officeDocument/2006/relationships/hyperlink" Target="http://www.ndltd.org/a/ndltd.org/ndltd/directory/board-of-directors/joan-k-lippincott" TargetMode="External"/><Relationship Id="rId14" Type="http://schemas.openxmlformats.org/officeDocument/2006/relationships/hyperlink" Target="http://www.ndltd.org/a/ndltd.org/ndltd/directory/board-of-directors/libio-huaroto" TargetMode="External"/><Relationship Id="rId15" Type="http://schemas.openxmlformats.org/officeDocument/2006/relationships/hyperlink" Target="http://www.ndltd.org/a/ndltd.org/ndltd/directory/board-of-directors/lou-haines" TargetMode="External"/><Relationship Id="rId16" Type="http://schemas.openxmlformats.org/officeDocument/2006/relationships/hyperlink" Target="http://www.ndltd.org/a/ndltd.org/ndltd/directory/board-of-directors/ramesh-c-gaur" TargetMode="External"/><Relationship Id="rId17" Type="http://schemas.openxmlformats.org/officeDocument/2006/relationships/hyperlink" Target="http://www.ndltd.org/a/ndltd.org/ndltd/directory/board-of-directors/sara-gould" TargetMode="External"/><Relationship Id="rId18" Type="http://schemas.openxmlformats.org/officeDocument/2006/relationships/hyperlink" Target="http://www.ndltd.org/a/ndltd.org/ndltd/directory/board-of-directors/scott-eldredge" TargetMode="External"/><Relationship Id="rId19" Type="http://schemas.openxmlformats.org/officeDocument/2006/relationships/hyperlink" Target="http://www.ndltd.org/a/ndltd.org/ndltd/directory/board-of-directors/suzie-allard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dltd.org/a/ndltd.org/ndltd/directory/board-of-directors/ana-pavani" TargetMode="External"/><Relationship Id="rId3" Type="http://schemas.openxmlformats.org/officeDocument/2006/relationships/hyperlink" Target="http://www.ndltd.org/a/ndltd.org/ndltd/directory/board-of-directors/andreas-degkwitz" TargetMode="External"/><Relationship Id="rId4" Type="http://schemas.openxmlformats.org/officeDocument/2006/relationships/hyperlink" Target="http://www.ndltd.org/a/ndltd.org/ndltd/directory/board-of-directors/austin-mclean" TargetMode="External"/><Relationship Id="rId5" Type="http://schemas.openxmlformats.org/officeDocument/2006/relationships/hyperlink" Target="http://www.ndltd.org/a/ndltd.org/ndltd/directory/board-of-directors/charles-greenberg" TargetMode="External"/><Relationship Id="rId6" Type="http://schemas.openxmlformats.org/officeDocument/2006/relationships/hyperlink" Target="http://www.ndltd.org/a/ndltd.org/ndltd/directory/board-of-directors/edward-a-fox" TargetMode="External"/><Relationship Id="rId7" Type="http://schemas.openxmlformats.org/officeDocument/2006/relationships/hyperlink" Target="http://www.ndltd.org/a/ndltd.org/ndltd/directory/board-of-directors/eric-f-van-de-velde" TargetMode="External"/><Relationship Id="rId8" Type="http://schemas.openxmlformats.org/officeDocument/2006/relationships/hyperlink" Target="http://www.ndltd.org/a/ndltd.org/ndltd/directory/board-of-directors/gail-mcmilla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ltd.org/a/ndltd.org/ndltd/directory/committees-and-working-groups/communications-committee" TargetMode="External"/><Relationship Id="rId4" Type="http://schemas.openxmlformats.org/officeDocument/2006/relationships/hyperlink" Target="http://www.ndltd.org/a/ndltd.org/ndltd/directory/committees-and-working-groups/conferences-committee" TargetMode="External"/><Relationship Id="rId5" Type="http://schemas.openxmlformats.org/officeDocument/2006/relationships/hyperlink" Target="http://www.ndltd.org/a/ndltd.org/ndltd/directory/committees-and-working-groups/executive-committee" TargetMode="External"/><Relationship Id="rId6" Type="http://schemas.openxmlformats.org/officeDocument/2006/relationships/hyperlink" Target="http://www.ndltd.org/a/ndltd.org/ndltd/directory/committees-and-working-groups/finance-committee" TargetMode="External"/><Relationship Id="rId7" Type="http://schemas.openxmlformats.org/officeDocument/2006/relationships/hyperlink" Target="http://www.ndltd.org/a/ndltd.org/ndltd/directory/committees-and-working-groups/membership-committee" TargetMode="External"/><Relationship Id="rId8" Type="http://schemas.openxmlformats.org/officeDocument/2006/relationships/hyperlink" Target="http://www.ndltd.org/a/ndltd.org/ndltd/directory/committees-and-working-groups/nominating-committee" TargetMode="External"/><Relationship Id="rId9" Type="http://schemas.openxmlformats.org/officeDocument/2006/relationships/hyperlink" Target="http://www.ndltd.org/a/ndltd.org/ndltd/directory/committees-and-working-groups/union-catalog-working-group" TargetMode="External"/><Relationship Id="rId10" Type="http://schemas.openxmlformats.org/officeDocument/2006/relationships/hyperlink" Target="http://www.ndltd.org/a/ndltd.org/ndltd/directory/committees-and-working-groups/web-content-review-sub-committe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dltd.org/a/ndltd.org/ndltd/directory/committees-and-working-groups/awards-committe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ltd.org/a/ndltd.org/ndltd/directory/prior-board-members/max-read" TargetMode="External"/><Relationship Id="rId4" Type="http://schemas.openxmlformats.org/officeDocument/2006/relationships/hyperlink" Target="http://www.ndltd.org/a/ndltd.org/ndltd/directory/board-of-directors/sara-gould" TargetMode="External"/><Relationship Id="rId5" Type="http://schemas.openxmlformats.org/officeDocument/2006/relationships/hyperlink" Target="http://www.ndltd.org/ndltd-awards/innovative-etd-awards" TargetMode="External"/><Relationship Id="rId6" Type="http://schemas.openxmlformats.org/officeDocument/2006/relationships/hyperlink" Target="http://www.ndltd.org/ndltd-awards/leadership-awards" TargetMode="External"/><Relationship Id="rId7" Type="http://schemas.openxmlformats.org/officeDocument/2006/relationships/hyperlink" Target="http://www.youtube.com/playlist?list=PLkkCGJAzvhIiPSMdnMnr6or6QzUdiLPV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dltd.org/a/ndltd.org/ndltd/directory/board-of-directors/james-macdonal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ltd.org/a/ndltd.org/ndltd/directory/board-of-directors/scott-eldredge" TargetMode="External"/><Relationship Id="rId4" Type="http://schemas.openxmlformats.org/officeDocument/2006/relationships/hyperlink" Target="http://www.ndltd.org/a/ndltd.org/ndltd/directory/board-of-directors/suzie-allard" TargetMode="External"/><Relationship Id="rId5" Type="http://schemas.openxmlformats.org/officeDocument/2006/relationships/hyperlink" Target="http://www.ndltd.org/a/ndltd.org/ndltd/directory/board-of-directors/ramesh-c-gaur" TargetMode="External"/><Relationship Id="rId6" Type="http://schemas.openxmlformats.org/officeDocument/2006/relationships/hyperlink" Target="http://www.ndltd.org/a/ndltd.org/ndltd/directory/board-of-directors/joan-k-lippincott" TargetMode="External"/><Relationship Id="rId7" Type="http://schemas.openxmlformats.org/officeDocument/2006/relationships/hyperlink" Target="http://www.ndltd.org/a/ndltd.org/ndltd/directory/board-of-directors/joachim-schopfe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dltd.org/a/ndltd.org/ndltd/directory/board-of-directors/iryna-kuchm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ltd.org/a/ndltd.org/ndltd/directory/board-of-directors/edward-a-fox" TargetMode="External"/><Relationship Id="rId4" Type="http://schemas.openxmlformats.org/officeDocument/2006/relationships/hyperlink" Target="http://www.ndltd.org/a/ndltd.org/ndltd/directory/board-of-directors/hussein-suleman" TargetMode="External"/><Relationship Id="rId5" Type="http://schemas.openxmlformats.org/officeDocument/2006/relationships/hyperlink" Target="http://www.ndltd.org/a/ndltd.org/ndltd/directory/board-of-directors/ramesh-c-gaur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dltd.org/a/ndltd.org/ndltd/directory/board-of-directors/ana-pavan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ltd.org/a/ndltd.org/ndltd/directory/board-of-directors/iryna-kuchma" TargetMode="External"/><Relationship Id="rId4" Type="http://schemas.openxmlformats.org/officeDocument/2006/relationships/hyperlink" Target="http://www.ndltd.org/a/ndltd.org/ndltd/directory/board-of-directors/joan-k-lippincott" TargetMode="External"/><Relationship Id="rId5" Type="http://schemas.openxmlformats.org/officeDocument/2006/relationships/hyperlink" Target="http://www.ndltd.org/a/ndltd.org/ndltd/directory/board-of-directors/ramesh-c-gaur" TargetMode="External"/><Relationship Id="rId6" Type="http://schemas.openxmlformats.org/officeDocument/2006/relationships/hyperlink" Target="https://www.sis.utk.edu/users/suzie-allard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dltd.org/a/ndltd.org/ndltd/directory/board-of-directors/andreas-degkwitz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ltd.org/a/ndltd.org/ndltd/directory/board-of-directors/eric-f-van-de-velde" TargetMode="External"/><Relationship Id="rId4" Type="http://schemas.openxmlformats.org/officeDocument/2006/relationships/hyperlink" Target="http://www.ndltd.org/a/ndltd.org/ndltd/directory/board-of-directors/iryna-kuchma" TargetMode="External"/><Relationship Id="rId5" Type="http://schemas.openxmlformats.org/officeDocument/2006/relationships/hyperlink" Target="http://www.ndltd.org/a/ndltd.org/ndltd/directory/board-of-directors/james-macdonald" TargetMode="External"/><Relationship Id="rId6" Type="http://schemas.openxmlformats.org/officeDocument/2006/relationships/hyperlink" Target="http://www.ndltd.org/a/ndltd.org/ndltd/directory/board-of-directors/joachim-schopfel" TargetMode="External"/><Relationship Id="rId7" Type="http://schemas.openxmlformats.org/officeDocument/2006/relationships/hyperlink" Target="http://www.ndltd.org/a/ndltd.org/ndltd/directory/board-of-directors/libio-huaroto" TargetMode="External"/><Relationship Id="rId8" Type="http://schemas.openxmlformats.org/officeDocument/2006/relationships/hyperlink" Target="http://www.ndltd.org/a/ndltd.org/ndltd/directory/board-of-directors/suzie-allard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dltd.org/a/ndltd.org/ndltd/directory/staff-and-volunteers/david-bind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3441E0B-63A6-8D40-BF91-B5CB64B5D1B5}" type="slidenum">
              <a:rPr lang="en-US" b="0"/>
              <a:pPr eaLnBrk="1" hangingPunct="1"/>
              <a:t>1</a:t>
            </a:fld>
            <a:endParaRPr lang="en-US" b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387737" y="2895600"/>
            <a:ext cx="9337638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4000" b="1" dirty="0" smtClean="0">
                <a:latin typeface="Arial" charset="0"/>
              </a:rPr>
              <a:t>NDLTD Committee Meetings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http://</a:t>
            </a:r>
            <a:r>
              <a:rPr lang="en-US" sz="4000" b="1" dirty="0" err="1" smtClean="0">
                <a:latin typeface="Arial" charset="0"/>
              </a:rPr>
              <a:t>ndltd.org</a:t>
            </a: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>
                <a:latin typeface="Arial" charset="0"/>
              </a:rPr>
              <a:t/>
            </a:r>
            <a:br>
              <a:rPr lang="en-US" sz="4000" b="1" dirty="0">
                <a:latin typeface="Arial" charset="0"/>
              </a:rPr>
            </a:br>
            <a:r>
              <a:rPr lang="en-US" sz="3100" b="1" dirty="0">
                <a:latin typeface="Arial" charset="0"/>
              </a:rPr>
              <a:t>ETD </a:t>
            </a:r>
            <a:r>
              <a:rPr lang="en-US" sz="3100" b="1" dirty="0" smtClean="0">
                <a:latin typeface="Arial" charset="0"/>
              </a:rPr>
              <a:t>2017: 20</a:t>
            </a:r>
            <a:r>
              <a:rPr lang="en-US" sz="3100" b="1" baseline="30000" dirty="0" smtClean="0">
                <a:latin typeface="Arial" charset="0"/>
              </a:rPr>
              <a:t>th</a:t>
            </a:r>
            <a:r>
              <a:rPr lang="en-US" sz="3100" b="1" dirty="0" smtClean="0">
                <a:latin typeface="Arial" charset="0"/>
              </a:rPr>
              <a:t> </a:t>
            </a:r>
            <a:r>
              <a:rPr lang="en-US" sz="3100" b="1" dirty="0">
                <a:latin typeface="Arial" charset="0"/>
              </a:rPr>
              <a:t>Int’l Symposium </a:t>
            </a:r>
            <a:r>
              <a:rPr lang="en-US" sz="3100" b="1" dirty="0" smtClean="0">
                <a:latin typeface="Arial" charset="0"/>
              </a:rPr>
              <a:t>of the NDLTD</a:t>
            </a:r>
            <a:r>
              <a:rPr lang="en-US" sz="3100" b="1" dirty="0">
                <a:latin typeface="Arial" charset="0"/>
              </a:rPr>
              <a:t/>
            </a:r>
            <a:br>
              <a:rPr lang="en-US" sz="3100" b="1" dirty="0">
                <a:latin typeface="Arial" charset="0"/>
              </a:rPr>
            </a:br>
            <a:r>
              <a:rPr lang="en-US" sz="3100" b="1" dirty="0" smtClean="0">
                <a:latin typeface="Arial" charset="0"/>
              </a:rPr>
              <a:t>Washington, D.C., USA</a:t>
            </a:r>
            <a:br>
              <a:rPr lang="en-US" sz="3100" b="1" dirty="0" smtClean="0">
                <a:latin typeface="Arial" charset="0"/>
              </a:rPr>
            </a:br>
            <a:r>
              <a:rPr lang="en-US" sz="3100" b="1" dirty="0" smtClean="0">
                <a:latin typeface="Arial" charset="0"/>
              </a:rPr>
              <a:t>August 7-9, 2017</a:t>
            </a:r>
            <a:r>
              <a:rPr lang="en-US" sz="3100" b="1" dirty="0">
                <a:latin typeface="Arial" charset="0"/>
              </a:rPr>
              <a:t/>
            </a:r>
            <a:br>
              <a:rPr lang="en-US" sz="3100" b="1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r>
              <a:rPr lang="en-US" sz="2700" dirty="0" smtClean="0">
                <a:latin typeface="Arial" charset="0"/>
              </a:rPr>
              <a:t>Edward </a:t>
            </a:r>
            <a:r>
              <a:rPr lang="en-US" sz="2700" dirty="0">
                <a:latin typeface="Arial" charset="0"/>
              </a:rPr>
              <a:t>A. </a:t>
            </a:r>
            <a:r>
              <a:rPr lang="en-US" sz="2700" dirty="0" smtClean="0">
                <a:latin typeface="Arial" charset="0"/>
              </a:rPr>
              <a:t>Fox, Virginia Tech, Blacksburg, VA 24061 USA</a:t>
            </a:r>
            <a:br>
              <a:rPr lang="en-US" sz="2700" dirty="0" smtClean="0">
                <a:latin typeface="Arial" charset="0"/>
              </a:rPr>
            </a:br>
            <a:r>
              <a:rPr lang="en-US" sz="2700" dirty="0" err="1" smtClean="0">
                <a:latin typeface="Arial" charset="0"/>
              </a:rPr>
              <a:t>fox@vt.edu</a:t>
            </a:r>
            <a:r>
              <a:rPr lang="en-US" sz="2700" dirty="0">
                <a:latin typeface="Arial" charset="0"/>
              </a:rPr>
              <a:t>    </a:t>
            </a:r>
            <a:r>
              <a:rPr lang="en-US" sz="2700" dirty="0" smtClean="0">
                <a:latin typeface="Arial" charset="0"/>
              </a:rPr>
              <a:t>                 http</a:t>
            </a:r>
            <a:r>
              <a:rPr lang="en-US" sz="2700" dirty="0">
                <a:latin typeface="Arial" charset="0"/>
              </a:rPr>
              <a:t>://</a:t>
            </a:r>
            <a:r>
              <a:rPr lang="en-US" sz="2700" dirty="0" err="1">
                <a:latin typeface="Arial" charset="0"/>
              </a:rPr>
              <a:t>fox.cs.vt.edu</a:t>
            </a:r>
            <a:r>
              <a:rPr lang="en-US" sz="2700" dirty="0">
                <a:latin typeface="Arial" charset="0"/>
              </a:rPr>
              <a:t/>
            </a:r>
            <a:br>
              <a:rPr lang="en-US" sz="2700" dirty="0">
                <a:latin typeface="Arial" charset="0"/>
              </a:rPr>
            </a:br>
            <a:r>
              <a:rPr lang="en-US" sz="2700" dirty="0" smtClean="0">
                <a:latin typeface="Arial" charset="0"/>
              </a:rPr>
              <a:t/>
            </a:r>
            <a:br>
              <a:rPr lang="en-US" sz="2700" dirty="0" smtClean="0">
                <a:latin typeface="Arial" charset="0"/>
              </a:rPr>
            </a:br>
            <a:r>
              <a:rPr lang="en-US" sz="2700" dirty="0" smtClean="0">
                <a:latin typeface="Arial" charset="0"/>
              </a:rPr>
              <a:t>http</a:t>
            </a:r>
            <a:r>
              <a:rPr lang="en-US" sz="2700" dirty="0">
                <a:latin typeface="Arial" charset="0"/>
              </a:rPr>
              <a:t>://</a:t>
            </a:r>
            <a:r>
              <a:rPr lang="en-US" sz="2700" dirty="0" err="1" smtClean="0">
                <a:latin typeface="Arial" charset="0"/>
              </a:rPr>
              <a:t>fox.cs.vt.edu</a:t>
            </a:r>
            <a:r>
              <a:rPr lang="en-US" sz="2700" dirty="0" smtClean="0">
                <a:latin typeface="Arial" charset="0"/>
              </a:rPr>
              <a:t>/talks/2017/20170808ETD2017committees.pptx  </a:t>
            </a:r>
            <a:endParaRPr lang="en-US" sz="3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0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007" y="0"/>
            <a:ext cx="11756571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Web Content Review </a:t>
            </a:r>
            <a:r>
              <a:rPr lang="en-US" dirty="0" smtClean="0"/>
              <a:t>Sub-Committee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578977"/>
              </p:ext>
            </p:extLst>
          </p:nvPr>
        </p:nvGraphicFramePr>
        <p:xfrm>
          <a:off x="1187531" y="1460664"/>
          <a:ext cx="10854047" cy="4857010"/>
        </p:xfrm>
        <a:graphic>
          <a:graphicData uri="http://schemas.openxmlformats.org/drawingml/2006/table">
            <a:tbl>
              <a:tblPr firstRow="1" firstCol="1" bandRow="1"/>
              <a:tblGrid>
                <a:gridCol w="4120739"/>
                <a:gridCol w="6733308"/>
              </a:tblGrid>
              <a:tr h="9714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Webmaster </a:t>
                      </a:r>
                      <a:endParaRPr lang="en-US" sz="4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2"/>
                        </a:rPr>
                        <a:t>Eric F. Van de Velde</a:t>
                      </a:r>
                      <a:r>
                        <a:rPr lang="en-US" sz="4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4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714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4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3"/>
                        </a:rPr>
                        <a:t>Iryna Kuchma</a:t>
                      </a:r>
                      <a:r>
                        <a:rPr lang="en-US" sz="4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4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714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4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4"/>
                        </a:rPr>
                        <a:t>Renee Nester</a:t>
                      </a:r>
                      <a:r>
                        <a:rPr lang="en-US" sz="4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4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714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Chair </a:t>
                      </a:r>
                      <a:endParaRPr lang="en-US" sz="4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5"/>
                        </a:rPr>
                        <a:t>Sara Gould</a:t>
                      </a:r>
                      <a:r>
                        <a:rPr lang="en-US" sz="4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4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714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4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6"/>
                        </a:rPr>
                        <a:t>Suzie Allard</a:t>
                      </a:r>
                      <a:r>
                        <a:rPr lang="en-US" sz="4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4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80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A29E03-EBBE-4C40-98C4-6C0A497F0432}" type="slidenum">
              <a:rPr lang="en-US" sz="1400" b="0"/>
              <a:pPr eaLnBrk="1" hangingPunct="1"/>
              <a:t>11</a:t>
            </a:fld>
            <a:endParaRPr lang="en-US" sz="1400" b="0"/>
          </a:p>
        </p:txBody>
      </p:sp>
      <p:sp>
        <p:nvSpPr>
          <p:cNvPr id="890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09800" y="99060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>
                <a:latin typeface="Arial" charset="0"/>
              </a:rPr>
              <a:t>Questions?</a:t>
            </a:r>
            <a:br>
              <a:rPr lang="en-US" sz="4000">
                <a:latin typeface="Arial" charset="0"/>
              </a:rPr>
            </a:br>
            <a:r>
              <a:rPr lang="en-US" sz="4000">
                <a:latin typeface="Arial" charset="0"/>
              </a:rPr>
              <a:t>Discussion?</a:t>
            </a:r>
            <a:br>
              <a:rPr lang="en-US" sz="4000">
                <a:latin typeface="Arial" charset="0"/>
              </a:rPr>
            </a:br>
            <a:r>
              <a:rPr lang="en-US" sz="4000">
                <a:latin typeface="Arial" charset="0"/>
              </a:rPr>
              <a:t>Recommendations?</a:t>
            </a:r>
          </a:p>
        </p:txBody>
      </p:sp>
      <p:sp>
        <p:nvSpPr>
          <p:cNvPr id="890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200400"/>
            <a:ext cx="6400800" cy="2514600"/>
          </a:xfrm>
        </p:spPr>
        <p:txBody>
          <a:bodyPr>
            <a:normAutofit/>
          </a:bodyPr>
          <a:lstStyle/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Thank You!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 err="1">
                <a:latin typeface="Arial" charset="0"/>
              </a:rPr>
              <a:t>fox@vt.edu</a:t>
            </a:r>
            <a:r>
              <a:rPr lang="en-US" dirty="0">
                <a:latin typeface="Arial" charset="0"/>
              </a:rPr>
              <a:t> </a:t>
            </a:r>
            <a:br>
              <a:rPr lang="en-US" dirty="0">
                <a:latin typeface="Arial" charset="0"/>
              </a:rPr>
            </a:br>
            <a:r>
              <a:rPr lang="en-US" dirty="0" smtClean="0">
                <a:latin typeface="Arial" charset="0"/>
              </a:rPr>
              <a:t>http://</a:t>
            </a:r>
            <a:r>
              <a:rPr lang="en-US" smtClean="0">
                <a:latin typeface="Arial" charset="0"/>
              </a:rPr>
              <a:t>ndltd.org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4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 overview of NDLTD Committees</a:t>
            </a:r>
          </a:p>
          <a:p>
            <a:endParaRPr lang="en-US" dirty="0" smtClean="0"/>
          </a:p>
          <a:p>
            <a:r>
              <a:rPr lang="en-US" dirty="0" smtClean="0"/>
              <a:t>Gathering in Committee groups</a:t>
            </a:r>
          </a:p>
          <a:p>
            <a:endParaRPr lang="en-US" dirty="0"/>
          </a:p>
          <a:p>
            <a:r>
              <a:rPr lang="en-US" dirty="0" smtClean="0"/>
              <a:t>Continuing discussion at Dine Around dinner at Clyde’s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9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Board of Directors (bold indicates present)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812633"/>
              </p:ext>
            </p:extLst>
          </p:nvPr>
        </p:nvGraphicFramePr>
        <p:xfrm>
          <a:off x="838200" y="1223156"/>
          <a:ext cx="10515600" cy="5567655"/>
        </p:xfrm>
        <a:graphic>
          <a:graphicData uri="http://schemas.openxmlformats.org/drawingml/2006/table">
            <a:tbl>
              <a:tblPr firstRow="1" firstCol="1" bandRow="1"/>
              <a:tblGrid>
                <a:gridCol w="10515600"/>
              </a:tblGrid>
              <a:tr h="290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2"/>
                        </a:rPr>
                        <a:t>Ana Pavani</a:t>
                      </a:r>
                      <a:r>
                        <a:rPr lang="en-US" sz="16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3"/>
                        </a:rPr>
                        <a:t>Andreas Degkwitz</a:t>
                      </a: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4"/>
                        </a:rPr>
                        <a:t>Austin McLean</a:t>
                      </a:r>
                      <a:r>
                        <a:rPr lang="en-US" sz="16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5"/>
                        </a:rPr>
                        <a:t>Charles J. Greenberg</a:t>
                      </a: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6"/>
                        </a:rPr>
                        <a:t>Edward A. Fox</a:t>
                      </a:r>
                      <a:r>
                        <a:rPr lang="en-US" sz="16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7"/>
                        </a:rPr>
                        <a:t>Eric F. Van de Velde</a:t>
                      </a: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8"/>
                        </a:rPr>
                        <a:t>Gail McMillan</a:t>
                      </a: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9"/>
                        </a:rPr>
                        <a:t>Hussein Suleman</a:t>
                      </a: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10"/>
                        </a:rPr>
                        <a:t>Iryna Kuchma</a:t>
                      </a: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11"/>
                        </a:rPr>
                        <a:t>James MacDonald</a:t>
                      </a: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12"/>
                        </a:rPr>
                        <a:t>Joachim Schöpfel</a:t>
                      </a: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13"/>
                        </a:rPr>
                        <a:t>Joan K. Lippincott</a:t>
                      </a:r>
                      <a:r>
                        <a:rPr lang="en-US" sz="16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62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14"/>
                        </a:rPr>
                        <a:t>Libio Huaroto</a:t>
                      </a:r>
                      <a:r>
                        <a:rPr lang="en-US" sz="16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15"/>
                        </a:rPr>
                        <a:t>Lou Haines</a:t>
                      </a:r>
                      <a:r>
                        <a:rPr lang="en-US" sz="16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16"/>
                        </a:rPr>
                        <a:t>Ramesh C. Gaur</a:t>
                      </a: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17"/>
                        </a:rPr>
                        <a:t>Sara Gould</a:t>
                      </a:r>
                      <a:r>
                        <a:rPr lang="en-US" sz="12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18"/>
                        </a:rPr>
                        <a:t>Scott Eldredge</a:t>
                      </a:r>
                      <a:r>
                        <a:rPr lang="en-US" sz="1600" b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19"/>
                        </a:rPr>
                        <a:t>Suzie Allard</a:t>
                      </a:r>
                      <a:r>
                        <a:rPr lang="en-US" sz="16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6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06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20"/>
                        </a:rPr>
                        <a:t>Tony Cargnelutti</a:t>
                      </a:r>
                      <a:r>
                        <a:rPr lang="en-US" sz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69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n-US" dirty="0" smtClean="0"/>
              <a:t>Committees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538039"/>
              </p:ext>
            </p:extLst>
          </p:nvPr>
        </p:nvGraphicFramePr>
        <p:xfrm>
          <a:off x="997527" y="1325563"/>
          <a:ext cx="10830296" cy="5372117"/>
        </p:xfrm>
        <a:graphic>
          <a:graphicData uri="http://schemas.openxmlformats.org/drawingml/2006/table">
            <a:tbl>
              <a:tblPr firstRow="1" firstCol="1" bandRow="1"/>
              <a:tblGrid>
                <a:gridCol w="10830296"/>
              </a:tblGrid>
              <a:tr h="5512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2"/>
                        </a:rPr>
                        <a:t>Awards Committee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3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512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3"/>
                        </a:rPr>
                        <a:t>1) Communications </a:t>
                      </a:r>
                      <a:r>
                        <a:rPr lang="en-US" sz="3200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3"/>
                        </a:rPr>
                        <a:t>Committee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3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512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4"/>
                        </a:rPr>
                        <a:t>2) Conference </a:t>
                      </a:r>
                      <a:r>
                        <a:rPr lang="en-US" sz="3200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4"/>
                        </a:rPr>
                        <a:t>Committee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3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512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5"/>
                        </a:rPr>
                        <a:t>Executive Committee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3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512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6"/>
                        </a:rPr>
                        <a:t>Finance Committee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3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512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7"/>
                        </a:rPr>
                        <a:t>1) Membership </a:t>
                      </a:r>
                      <a:r>
                        <a:rPr lang="en-US" sz="3200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7"/>
                        </a:rPr>
                        <a:t>Committee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3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512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8"/>
                        </a:rPr>
                        <a:t>Nominating Committee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3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512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9"/>
                        </a:rPr>
                        <a:t>3) Union </a:t>
                      </a:r>
                      <a:r>
                        <a:rPr lang="en-US" sz="3200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9"/>
                        </a:rPr>
                        <a:t>Catalog Working Group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3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620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10"/>
                        </a:rPr>
                        <a:t>1) Web </a:t>
                      </a:r>
                      <a:r>
                        <a:rPr lang="en-US" sz="3200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10"/>
                        </a:rPr>
                        <a:t>Content Review </a:t>
                      </a:r>
                      <a:r>
                        <a:rPr lang="en-US" sz="3200" dirty="0" smtClean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10"/>
                        </a:rPr>
                        <a:t>Sub-Committee</a:t>
                      </a:r>
                      <a:r>
                        <a:rPr lang="en-US" sz="3200" dirty="0" smtClean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3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64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Awards Committee – need </a:t>
            </a:r>
            <a:r>
              <a:rPr lang="en-US" dirty="0" smtClean="0"/>
              <a:t>more members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874569"/>
              </p:ext>
            </p:extLst>
          </p:nvPr>
        </p:nvGraphicFramePr>
        <p:xfrm>
          <a:off x="464508" y="1442087"/>
          <a:ext cx="4059990" cy="5273204"/>
        </p:xfrm>
        <a:graphic>
          <a:graphicData uri="http://schemas.openxmlformats.org/drawingml/2006/table">
            <a:tbl>
              <a:tblPr firstRow="1" firstCol="1" bandRow="1"/>
              <a:tblGrid>
                <a:gridCol w="4059990"/>
              </a:tblGrid>
              <a:tr h="16212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2"/>
                        </a:rPr>
                        <a:t>James </a:t>
                      </a:r>
                      <a:r>
                        <a:rPr lang="en-US" sz="4400" dirty="0" smtClean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2"/>
                        </a:rPr>
                        <a:t>MacDonald</a:t>
                      </a:r>
                      <a:r>
                        <a:rPr lang="en-US" sz="4400" dirty="0" smtClean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Chair</a:t>
                      </a:r>
                      <a:r>
                        <a:rPr lang="en-US" sz="44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4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212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3"/>
                        </a:rPr>
                        <a:t>Max Read</a:t>
                      </a:r>
                      <a:r>
                        <a:rPr lang="en-US" sz="44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4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212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4"/>
                        </a:rPr>
                        <a:t>Sara Gould</a:t>
                      </a:r>
                      <a:r>
                        <a:rPr lang="en-US" sz="44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4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24498" y="1325563"/>
            <a:ext cx="75052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charset="2"/>
              <a:buChar char=""/>
              <a:tabLst>
                <a:tab pos="457200" algn="l"/>
              </a:tabLst>
            </a:pPr>
            <a:r>
              <a:rPr lang="en-US" sz="3200" dirty="0">
                <a:solidFill>
                  <a:srgbClr val="0000FF"/>
                </a:solidFill>
                <a:latin typeface="Arial" charset="0"/>
                <a:ea typeface="Times New Roman" charset="0"/>
                <a:cs typeface="Times New Roman" charset="0"/>
                <a:hlinkClick r:id="rId5"/>
              </a:rPr>
              <a:t>Innovative ETD Award </a:t>
            </a:r>
            <a:r>
              <a:rPr lang="en-US" sz="3200" dirty="0" smtClean="0">
                <a:solidFill>
                  <a:srgbClr val="0000FF"/>
                </a:solidFill>
                <a:latin typeface="Arial" charset="0"/>
                <a:ea typeface="Times New Roman" charset="0"/>
                <a:cs typeface="Times New Roman" charset="0"/>
                <a:hlinkClick r:id="rId5"/>
              </a:rPr>
              <a:t>winne</a:t>
            </a:r>
            <a:r>
              <a:rPr lang="en-US" sz="3200" dirty="0" smtClean="0">
                <a:solidFill>
                  <a:srgbClr val="0000FF"/>
                </a:solidFill>
                <a:latin typeface="Arial" charset="0"/>
                <a:ea typeface="Times New Roman" charset="0"/>
                <a:cs typeface="Times New Roman" charset="0"/>
              </a:rPr>
              <a:t>rs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charset="2"/>
              <a:buChar char=""/>
              <a:tabLst>
                <a:tab pos="457200" algn="l"/>
              </a:tabLst>
            </a:pPr>
            <a:r>
              <a:rPr lang="en-US" sz="3200" dirty="0" smtClean="0">
                <a:solidFill>
                  <a:srgbClr val="0000FF"/>
                </a:solidFill>
                <a:latin typeface="Arial" charset="0"/>
                <a:ea typeface="Times New Roman" charset="0"/>
                <a:cs typeface="Times New Roman" charset="0"/>
                <a:hlinkClick r:id="rId6"/>
              </a:rPr>
              <a:t>NDLTD </a:t>
            </a:r>
            <a:r>
              <a:rPr lang="en-US" sz="3200" dirty="0">
                <a:solidFill>
                  <a:srgbClr val="0000FF"/>
                </a:solidFill>
                <a:latin typeface="Arial" charset="0"/>
                <a:ea typeface="Times New Roman" charset="0"/>
                <a:cs typeface="Times New Roman" charset="0"/>
                <a:hlinkClick r:id="rId6"/>
              </a:rPr>
              <a:t>Leadership </a:t>
            </a:r>
            <a:r>
              <a:rPr lang="en-US" sz="3200" dirty="0" smtClean="0">
                <a:solidFill>
                  <a:srgbClr val="0000FF"/>
                </a:solidFill>
                <a:latin typeface="Arial" charset="0"/>
                <a:ea typeface="Times New Roman" charset="0"/>
                <a:cs typeface="Times New Roman" charset="0"/>
                <a:hlinkClick r:id="rId6"/>
              </a:rPr>
              <a:t>Awards</a:t>
            </a:r>
            <a:endParaRPr lang="en-US" sz="3200" dirty="0" smtClean="0">
              <a:latin typeface="Calibri" charset="0"/>
              <a:ea typeface="Calibri" charset="0"/>
              <a:cs typeface="Times New Roman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charset="2"/>
              <a:buChar char=""/>
              <a:tabLst>
                <a:tab pos="457200" algn="l"/>
              </a:tabLst>
            </a:pPr>
            <a:r>
              <a:rPr lang="en-US" sz="3200" dirty="0" smtClean="0">
                <a:solidFill>
                  <a:srgbClr val="0000FF"/>
                </a:solidFill>
                <a:latin typeface="Arial" charset="0"/>
                <a:ea typeface="Times New Roman" charset="0"/>
                <a:cs typeface="Times New Roman" charset="0"/>
                <a:hlinkClick r:id="rId7"/>
              </a:rPr>
              <a:t>NDLTD </a:t>
            </a:r>
            <a:r>
              <a:rPr lang="en-US" sz="3200" dirty="0">
                <a:solidFill>
                  <a:srgbClr val="0000FF"/>
                </a:solidFill>
                <a:latin typeface="Arial" charset="0"/>
                <a:ea typeface="Times New Roman" charset="0"/>
                <a:cs typeface="Times New Roman" charset="0"/>
                <a:hlinkClick r:id="rId7"/>
              </a:rPr>
              <a:t>Awards on the NDLTDx Video Channel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527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Conference Committee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22100"/>
              </p:ext>
            </p:extLst>
          </p:nvPr>
        </p:nvGraphicFramePr>
        <p:xfrm>
          <a:off x="1040099" y="1234195"/>
          <a:ext cx="6465106" cy="4503420"/>
        </p:xfrm>
        <a:graphic>
          <a:graphicData uri="http://schemas.openxmlformats.org/drawingml/2006/table">
            <a:tbl>
              <a:tblPr firstRow="1" firstCol="1" bandRow="1"/>
              <a:tblGrid>
                <a:gridCol w="6465106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2"/>
                        </a:rPr>
                        <a:t>Iryna Kuchma</a:t>
                      </a:r>
                      <a:r>
                        <a:rPr lang="en-US" sz="3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3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3"/>
                        </a:rPr>
                        <a:t>Scott Eldredge</a:t>
                      </a:r>
                      <a:r>
                        <a:rPr lang="en-US" sz="60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6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4"/>
                        </a:rPr>
                        <a:t>Suzie Allard</a:t>
                      </a:r>
                      <a:r>
                        <a:rPr lang="en-US" sz="60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6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5"/>
                        </a:rPr>
                        <a:t>Ramesh C. </a:t>
                      </a:r>
                      <a:r>
                        <a:rPr lang="en-US" sz="3600" dirty="0" smtClean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5"/>
                        </a:rPr>
                        <a:t>Gaur</a:t>
                      </a:r>
                      <a:r>
                        <a:rPr lang="en-US" sz="3600" dirty="0" smtClean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Chair</a:t>
                      </a:r>
                      <a:r>
                        <a:rPr lang="en-US" sz="3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3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6"/>
                        </a:rPr>
                        <a:t>Joan K. Lippincott</a:t>
                      </a:r>
                      <a:r>
                        <a:rPr lang="en-US" sz="44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4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7"/>
                        </a:rPr>
                        <a:t>Joachim Schöpfel</a:t>
                      </a:r>
                      <a:r>
                        <a:rPr lang="en-US" sz="3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3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31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965873" cy="1325563"/>
          </a:xfrm>
        </p:spPr>
        <p:txBody>
          <a:bodyPr/>
          <a:lstStyle/>
          <a:p>
            <a:r>
              <a:rPr lang="en-US" dirty="0" smtClean="0"/>
              <a:t>Union Catalog Working Group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389572"/>
              </p:ext>
            </p:extLst>
          </p:nvPr>
        </p:nvGraphicFramePr>
        <p:xfrm>
          <a:off x="1018899" y="2124894"/>
          <a:ext cx="6759439" cy="3368040"/>
        </p:xfrm>
        <a:graphic>
          <a:graphicData uri="http://schemas.openxmlformats.org/drawingml/2006/table">
            <a:tbl>
              <a:tblPr firstRow="1" firstCol="1" bandRow="1"/>
              <a:tblGrid>
                <a:gridCol w="6759439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2"/>
                        </a:rPr>
                        <a:t>Ana </a:t>
                      </a:r>
                      <a:r>
                        <a:rPr lang="en-US" sz="6000" b="1" dirty="0" smtClean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2"/>
                        </a:rPr>
                        <a:t>Pavani</a:t>
                      </a:r>
                      <a:r>
                        <a:rPr lang="en-US" sz="6000" b="1" dirty="0" smtClean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Chair</a:t>
                      </a:r>
                      <a:r>
                        <a:rPr lang="en-US" sz="60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6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3"/>
                        </a:rPr>
                        <a:t>Edward A. Fox</a:t>
                      </a:r>
                      <a:r>
                        <a:rPr lang="en-US" sz="60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6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4"/>
                        </a:rPr>
                        <a:t>Hussein Suleman</a:t>
                      </a:r>
                      <a:r>
                        <a:rPr lang="en-US" sz="48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4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5"/>
                        </a:rPr>
                        <a:t>Ramesh C. Gaur</a:t>
                      </a:r>
                      <a:r>
                        <a:rPr lang="en-US" sz="48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4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5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Communications Committee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92096"/>
              </p:ext>
            </p:extLst>
          </p:nvPr>
        </p:nvGraphicFramePr>
        <p:xfrm>
          <a:off x="1004454" y="1640259"/>
          <a:ext cx="10515600" cy="5217741"/>
        </p:xfrm>
        <a:graphic>
          <a:graphicData uri="http://schemas.openxmlformats.org/drawingml/2006/table">
            <a:tbl>
              <a:tblPr firstRow="1" firstCol="1" bandRow="1"/>
              <a:tblGrid>
                <a:gridCol w="10515600"/>
              </a:tblGrid>
              <a:tr h="8835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2"/>
                        </a:rPr>
                        <a:t>Andreas Degkwitz</a:t>
                      </a:r>
                      <a:r>
                        <a:rPr lang="en-US" sz="44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4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835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3"/>
                        </a:rPr>
                        <a:t>Iryna </a:t>
                      </a:r>
                      <a:r>
                        <a:rPr lang="en-US" sz="4400" dirty="0" smtClean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3"/>
                        </a:rPr>
                        <a:t>Kuchma</a:t>
                      </a:r>
                      <a:r>
                        <a:rPr lang="en-US" sz="4400" dirty="0" smtClean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Chair</a:t>
                      </a:r>
                      <a:r>
                        <a:rPr lang="en-US" sz="44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4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835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4"/>
                        </a:rPr>
                        <a:t>Joan K. Lippincott</a:t>
                      </a:r>
                      <a:r>
                        <a:rPr lang="en-US" sz="6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6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835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5"/>
                        </a:rPr>
                        <a:t>Ramesh C. Gaur</a:t>
                      </a:r>
                      <a:r>
                        <a:rPr lang="en-US" sz="44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4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835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6"/>
                        </a:rPr>
                        <a:t>Suzie Allard</a:t>
                      </a:r>
                      <a:r>
                        <a:rPr lang="en-US" sz="60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60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22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1132127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Membership </a:t>
            </a:r>
            <a:r>
              <a:rPr lang="en-US" dirty="0" smtClean="0"/>
              <a:t>Committee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830307"/>
              </p:ext>
            </p:extLst>
          </p:nvPr>
        </p:nvGraphicFramePr>
        <p:xfrm>
          <a:off x="988149" y="1966830"/>
          <a:ext cx="7015821" cy="4522470"/>
        </p:xfrm>
        <a:graphic>
          <a:graphicData uri="http://schemas.openxmlformats.org/drawingml/2006/table">
            <a:tbl>
              <a:tblPr firstRow="1" firstCol="1" bandRow="1"/>
              <a:tblGrid>
                <a:gridCol w="7015821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2"/>
                        </a:rPr>
                        <a:t>David Bindle</a:t>
                      </a:r>
                      <a:r>
                        <a:rPr lang="en-US" sz="36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3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3"/>
                        </a:rPr>
                        <a:t>Eric F. Van de Velde</a:t>
                      </a:r>
                      <a:r>
                        <a:rPr lang="en-US" sz="3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3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4"/>
                        </a:rPr>
                        <a:t>Iryna Kuchma</a:t>
                      </a:r>
                      <a:r>
                        <a:rPr lang="en-US" sz="36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3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5"/>
                        </a:rPr>
                        <a:t>James MacDonald</a:t>
                      </a:r>
                      <a:r>
                        <a:rPr lang="en-US" sz="360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3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6"/>
                        </a:rPr>
                        <a:t>Joachim </a:t>
                      </a:r>
                      <a:r>
                        <a:rPr lang="en-US" sz="3600" dirty="0" smtClean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6"/>
                        </a:rPr>
                        <a:t>Schöpfel</a:t>
                      </a:r>
                      <a:r>
                        <a:rPr lang="en-US" sz="3600" dirty="0" smtClean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co-chair</a:t>
                      </a:r>
                      <a:r>
                        <a:rPr lang="en-US" sz="36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3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7"/>
                        </a:rPr>
                        <a:t>Libio Huaroto</a:t>
                      </a:r>
                      <a:r>
                        <a:rPr lang="en-US" sz="5400" b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54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400" b="1" dirty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8"/>
                        </a:rPr>
                        <a:t>Suzie </a:t>
                      </a:r>
                      <a:r>
                        <a:rPr lang="en-US" sz="5400" b="1" dirty="0" smtClean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  <a:hlinkClick r:id="rId8"/>
                        </a:rPr>
                        <a:t>Allard</a:t>
                      </a:r>
                      <a:r>
                        <a:rPr lang="en-US" sz="5400" b="1" dirty="0" smtClean="0"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co-chair</a:t>
                      </a:r>
                      <a:r>
                        <a:rPr lang="en-US" sz="54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 </a:t>
                      </a:r>
                      <a:endParaRPr lang="en-US" sz="5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30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2878</TotalTime>
  <Words>251</Words>
  <Application>Microsoft Macintosh PowerPoint</Application>
  <PresentationFormat>Widescreen</PresentationFormat>
  <Paragraphs>90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Calibri Light</vt:lpstr>
      <vt:lpstr>ＭＳ Ｐゴシック</vt:lpstr>
      <vt:lpstr>Symbol</vt:lpstr>
      <vt:lpstr>Times New Roman</vt:lpstr>
      <vt:lpstr>Arial</vt:lpstr>
      <vt:lpstr>Office Theme</vt:lpstr>
      <vt:lpstr>NDLTD Committee Meetings http://ndltd.org  ETD 2017: 20th Int’l Symposium of the NDLTD Washington, D.C., USA August 7-9, 2017  Edward A. Fox, Virginia Tech, Blacksburg, VA 24061 USA fox@vt.edu                     http://fox.cs.vt.edu  http://fox.cs.vt.edu/talks/2017/20170808ETD2017committees.pptx  </vt:lpstr>
      <vt:lpstr>Outline</vt:lpstr>
      <vt:lpstr>Board of Directors (bold indicates present)</vt:lpstr>
      <vt:lpstr>Committees</vt:lpstr>
      <vt:lpstr>Awards Committee – need more members!</vt:lpstr>
      <vt:lpstr>Conference Committee</vt:lpstr>
      <vt:lpstr>Union Catalog Working Group</vt:lpstr>
      <vt:lpstr>Communications Committee </vt:lpstr>
      <vt:lpstr>Membership Committee</vt:lpstr>
      <vt:lpstr>Web Content Review Sub-Committee</vt:lpstr>
      <vt:lpstr>Questions? Discussion? Recommendations?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ETD 2016: 19th Int’l Symposium on ETDs Lille, France  Edward A. Fox Executive Director, Chairman of the Board  NDLTD, www.ndltd.org   fox@vt.edu       http://fox.cs.vt.edu/talks/2016   Professor, Department of Computer Science Virginia Tech, Blacksburg, VA 24061 USA</dc:title>
  <dc:creator>Microsoft Office User</dc:creator>
  <cp:lastModifiedBy>Microsoft Office User</cp:lastModifiedBy>
  <cp:revision>46</cp:revision>
  <dcterms:created xsi:type="dcterms:W3CDTF">2017-07-29T01:28:35Z</dcterms:created>
  <dcterms:modified xsi:type="dcterms:W3CDTF">2017-08-09T14:46:36Z</dcterms:modified>
</cp:coreProperties>
</file>