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81" r:id="rId3"/>
    <p:sldId id="264" r:id="rId4"/>
    <p:sldId id="265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  <p:sldId id="262" r:id="rId18"/>
    <p:sldId id="275" r:id="rId19"/>
    <p:sldId id="276" r:id="rId20"/>
    <p:sldId id="277" r:id="rId21"/>
    <p:sldId id="278" r:id="rId22"/>
    <p:sldId id="274" r:id="rId23"/>
    <p:sldId id="279" r:id="rId24"/>
    <p:sldId id="280" r:id="rId25"/>
    <p:sldId id="25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3632"/>
  </p:normalViewPr>
  <p:slideViewPr>
    <p:cSldViewPr snapToGrid="0" snapToObjects="1">
      <p:cViewPr>
        <p:scale>
          <a:sx n="107" d="100"/>
          <a:sy n="107" d="100"/>
        </p:scale>
        <p:origin x="6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2ED80-0407-A344-906E-C6D32DCB5B8D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B452E-B145-D943-83F1-2F7F535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A6C77E-B87F-0E43-92A6-00FF88C6B392}" type="slidenum">
              <a:rPr lang="en-US" b="0">
                <a:latin typeface="Times New Roman" charset="0"/>
              </a:rPr>
              <a:pPr eaLnBrk="1" hangingPunct="1"/>
              <a:t>1</a:t>
            </a:fld>
            <a:endParaRPr lang="en-US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9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74479-07A0-4641-8A61-1717B9F1A6A7}" type="slidenum">
              <a:rPr lang="en-US" sz="1200" b="0">
                <a:latin typeface="Times New Roman" charset="0"/>
              </a:rPr>
              <a:pPr eaLnBrk="1" hangingPunct="1"/>
              <a:t>25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8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3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9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3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C052-AB43-A540-9503-13D6803A28B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fox.cs.vt.edu/talks/2017/20170807ETD2017etdseer.ppt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41E0B-63A6-8D40-BF91-B5CB64B5D1B5}" type="slidenum">
              <a:rPr lang="en-US" b="0"/>
              <a:pPr eaLnBrk="1" hangingPunct="1"/>
              <a:t>1</a:t>
            </a:fld>
            <a:endParaRPr lang="en-US" b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736" y="2895600"/>
            <a:ext cx="9442559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4000" b="1" dirty="0" smtClean="0">
                <a:latin typeface="Arial" charset="0"/>
              </a:rPr>
              <a:t>Scenarios for Advanced Services in an ETD Digital Library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>
                <a:latin typeface="Arial" charset="0"/>
              </a:rPr>
              <a:t/>
            </a:r>
            <a:br>
              <a:rPr lang="en-US" sz="4000" b="1" dirty="0">
                <a:latin typeface="Arial" charset="0"/>
              </a:rPr>
            </a:br>
            <a:r>
              <a:rPr lang="en-US" sz="3100" b="1" dirty="0">
                <a:latin typeface="Arial" charset="0"/>
              </a:rPr>
              <a:t>ETD </a:t>
            </a:r>
            <a:r>
              <a:rPr lang="en-US" sz="3100" b="1" dirty="0" smtClean="0">
                <a:latin typeface="Arial" charset="0"/>
              </a:rPr>
              <a:t>2017: 20</a:t>
            </a:r>
            <a:r>
              <a:rPr lang="en-US" sz="3100" b="1" baseline="30000" dirty="0" smtClean="0">
                <a:latin typeface="Arial" charset="0"/>
              </a:rPr>
              <a:t>th</a:t>
            </a:r>
            <a:r>
              <a:rPr lang="en-US" sz="3100" b="1" dirty="0" smtClean="0">
                <a:latin typeface="Arial" charset="0"/>
              </a:rPr>
              <a:t> </a:t>
            </a:r>
            <a:r>
              <a:rPr lang="en-US" sz="3100" b="1" dirty="0">
                <a:latin typeface="Arial" charset="0"/>
              </a:rPr>
              <a:t>Int’l Symposium </a:t>
            </a:r>
            <a:r>
              <a:rPr lang="en-US" sz="3100" b="1" dirty="0" smtClean="0">
                <a:latin typeface="Arial" charset="0"/>
              </a:rPr>
              <a:t>of the NDLTD</a:t>
            </a:r>
            <a:r>
              <a:rPr lang="en-US" sz="3100" b="1" dirty="0">
                <a:latin typeface="Arial" charset="0"/>
              </a:rPr>
              <a:t/>
            </a:r>
            <a:br>
              <a:rPr lang="en-US" sz="3100" b="1" dirty="0">
                <a:latin typeface="Arial" charset="0"/>
              </a:rPr>
            </a:br>
            <a:r>
              <a:rPr lang="en-US" sz="3100" b="1" dirty="0" smtClean="0">
                <a:latin typeface="Arial" charset="0"/>
              </a:rPr>
              <a:t>Washington, D.C., USA</a:t>
            </a:r>
            <a:br>
              <a:rPr lang="en-US" sz="3100" b="1" dirty="0" smtClean="0">
                <a:latin typeface="Arial" charset="0"/>
              </a:rPr>
            </a:br>
            <a:r>
              <a:rPr lang="en-US" sz="3100" b="1" dirty="0" smtClean="0">
                <a:latin typeface="Arial" charset="0"/>
              </a:rPr>
              <a:t>August 7-9, 2017</a:t>
            </a:r>
            <a:r>
              <a:rPr lang="en-US" sz="3100" b="1" dirty="0">
                <a:latin typeface="Arial" charset="0"/>
              </a:rPr>
              <a:t/>
            </a:r>
            <a:br>
              <a:rPr lang="en-US" sz="31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2700" dirty="0" err="1">
                <a:latin typeface="Arial" charset="0"/>
              </a:rPr>
              <a:t>Yufeng</a:t>
            </a:r>
            <a:r>
              <a:rPr lang="en-US" sz="2700" dirty="0">
                <a:latin typeface="Arial" charset="0"/>
              </a:rPr>
              <a:t> Ma, </a:t>
            </a:r>
            <a:r>
              <a:rPr lang="en-US" sz="2700" dirty="0" err="1">
                <a:latin typeface="Arial" charset="0"/>
              </a:rPr>
              <a:t>Tingting</a:t>
            </a:r>
            <a:r>
              <a:rPr lang="en-US" sz="2700" dirty="0">
                <a:latin typeface="Arial" charset="0"/>
              </a:rPr>
              <a:t> Jiang, </a:t>
            </a:r>
            <a:r>
              <a:rPr lang="en-US" sz="2700" dirty="0" err="1">
                <a:latin typeface="Arial" charset="0"/>
              </a:rPr>
              <a:t>Chandani</a:t>
            </a:r>
            <a:r>
              <a:rPr lang="en-US" sz="2700" dirty="0">
                <a:latin typeface="Arial" charset="0"/>
              </a:rPr>
              <a:t> </a:t>
            </a:r>
            <a:r>
              <a:rPr lang="en-US" sz="2700" dirty="0" smtClean="0">
                <a:latin typeface="Arial" charset="0"/>
              </a:rPr>
              <a:t>Shrestha, Edward </a:t>
            </a:r>
            <a:r>
              <a:rPr lang="en-US" sz="2700" dirty="0">
                <a:latin typeface="Arial" charset="0"/>
              </a:rPr>
              <a:t>A. </a:t>
            </a:r>
            <a:r>
              <a:rPr lang="en-US" sz="2700" dirty="0" smtClean="0">
                <a:latin typeface="Arial" charset="0"/>
              </a:rPr>
              <a:t>Fox   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>
                <a:latin typeface="Arial" charset="0"/>
              </a:rPr>
              <a:t> </a:t>
            </a:r>
            <a:r>
              <a:rPr lang="en-US" sz="2700" dirty="0" smtClean="0">
                <a:latin typeface="Arial" charset="0"/>
              </a:rPr>
              <a:t>      Virginia Tech, Blacksburg, VA 24061 USA</a:t>
            </a:r>
            <a:r>
              <a:rPr lang="en-US" sz="2700" dirty="0">
                <a:latin typeface="Arial" charset="0"/>
              </a:rPr>
              <a:t/>
            </a:r>
            <a:br>
              <a:rPr lang="en-US" sz="2700" dirty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Jian Wu, </a:t>
            </a:r>
            <a:r>
              <a:rPr lang="en-US" sz="2700" dirty="0">
                <a:latin typeface="Arial" charset="0"/>
              </a:rPr>
              <a:t>C</a:t>
            </a:r>
            <a:r>
              <a:rPr lang="en-US" sz="2700" dirty="0" smtClean="0">
                <a:latin typeface="Arial" charset="0"/>
              </a:rPr>
              <a:t>. Lee Giles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>
                <a:latin typeface="Arial" charset="0"/>
              </a:rPr>
              <a:t> </a:t>
            </a:r>
            <a:r>
              <a:rPr lang="en-US" sz="2700" dirty="0" smtClean="0">
                <a:latin typeface="Arial" charset="0"/>
              </a:rPr>
              <a:t>      Pennsylvania State University, University Park, PA 16802 USA</a:t>
            </a:r>
            <a:r>
              <a:rPr lang="en-US" sz="2700" dirty="0">
                <a:latin typeface="Arial" charset="0"/>
              </a:rPr>
              <a:t/>
            </a:r>
            <a:br>
              <a:rPr lang="en-US" sz="27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2700" dirty="0" smtClean="0">
                <a:latin typeface="Arial" charset="0"/>
                <a:hlinkClick r:id="rId3"/>
              </a:rPr>
              <a:t>http</a:t>
            </a:r>
            <a:r>
              <a:rPr lang="en-US" sz="2700" dirty="0">
                <a:latin typeface="Arial" charset="0"/>
                <a:hlinkClick r:id="rId3"/>
              </a:rPr>
              <a:t>://</a:t>
            </a:r>
            <a:r>
              <a:rPr lang="en-US" sz="2700" dirty="0" smtClean="0">
                <a:latin typeface="Arial" charset="0"/>
                <a:hlinkClick r:id="rId3"/>
              </a:rPr>
              <a:t>fox.cs.vt.edu/talks/2017/20170807ETD2017etdseer.pptx</a:t>
            </a:r>
            <a:r>
              <a:rPr lang="en-US" sz="2700" dirty="0" smtClean="0">
                <a:latin typeface="Arial" charset="0"/>
              </a:rPr>
              <a:t> (, pdf)  </a:t>
            </a: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3: Create award-winning paper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0778"/>
            <a:ext cx="10515600" cy="4446083"/>
          </a:xfrm>
        </p:spPr>
        <p:txBody>
          <a:bodyPr>
            <a:normAutofit/>
          </a:bodyPr>
          <a:lstStyle/>
          <a:p>
            <a:r>
              <a:rPr lang="en-US" dirty="0"/>
              <a:t>SR = student researcher</a:t>
            </a:r>
          </a:p>
          <a:p>
            <a:r>
              <a:rPr lang="en-US" dirty="0" smtClean="0"/>
              <a:t>Almost completed ETD</a:t>
            </a:r>
          </a:p>
          <a:p>
            <a:r>
              <a:rPr lang="en-US" dirty="0" smtClean="0"/>
              <a:t>SR wants to win best paper award at prestigious conference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does deep analysis of prior award winning papers (&amp; ETDs)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a skeleton for the desired paper, from SR’s ETD</a:t>
            </a:r>
          </a:p>
          <a:p>
            <a:pPr lvl="1"/>
            <a:r>
              <a:rPr lang="en-US" sz="2800" dirty="0" smtClean="0"/>
              <a:t>Detailed outline</a:t>
            </a:r>
          </a:p>
          <a:p>
            <a:pPr lvl="1"/>
            <a:r>
              <a:rPr lang="en-US" sz="2800" dirty="0" smtClean="0"/>
              <a:t>List of tables, List of figures</a:t>
            </a:r>
          </a:p>
          <a:p>
            <a:pPr lvl="1"/>
            <a:r>
              <a:rPr lang="en-US" sz="2800" dirty="0" smtClean="0"/>
              <a:t>Equations</a:t>
            </a:r>
          </a:p>
          <a:p>
            <a:pPr lvl="1"/>
            <a:r>
              <a:rPr lang="en-US" sz="2800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4063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/>
          <a:lstStyle/>
          <a:p>
            <a:r>
              <a:rPr lang="en-US" dirty="0" smtClean="0"/>
              <a:t>Scenario 4: Identify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86" y="1686297"/>
            <a:ext cx="11413863" cy="4370258"/>
          </a:xfrm>
        </p:spPr>
        <p:txBody>
          <a:bodyPr>
            <a:noAutofit/>
          </a:bodyPr>
          <a:lstStyle/>
          <a:p>
            <a:r>
              <a:rPr lang="en-US" dirty="0" smtClean="0"/>
              <a:t>FR = faculty researcher</a:t>
            </a:r>
          </a:p>
          <a:p>
            <a:r>
              <a:rPr lang="en-US" dirty="0" smtClean="0"/>
              <a:t>FR describes a research problem requiring collaboration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a summary along with:</a:t>
            </a:r>
          </a:p>
          <a:p>
            <a:pPr lvl="1"/>
            <a:r>
              <a:rPr lang="en-US" sz="2800" dirty="0" smtClean="0"/>
              <a:t>List of ETDs selected (related to research problem)</a:t>
            </a:r>
          </a:p>
          <a:p>
            <a:pPr lvl="1"/>
            <a:r>
              <a:rPr lang="en-US" sz="2800" dirty="0" smtClean="0"/>
              <a:t>List of documents in their related work sections</a:t>
            </a:r>
          </a:p>
          <a:p>
            <a:pPr lvl="1"/>
            <a:r>
              <a:rPr lang="en-US" sz="2800" dirty="0" smtClean="0"/>
              <a:t>List of approaches/solutions in the middle of those ETDs</a:t>
            </a:r>
          </a:p>
          <a:p>
            <a:pPr lvl="1"/>
            <a:r>
              <a:rPr lang="en-US" sz="2800" dirty="0" smtClean="0"/>
              <a:t>List of open problems in ETD conclusion or future work sections</a:t>
            </a:r>
          </a:p>
          <a:p>
            <a:r>
              <a:rPr lang="en-US" dirty="0" smtClean="0"/>
              <a:t>FR gives feedback: preferences, priorities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summary, with shortlist of potential collaborators</a:t>
            </a:r>
          </a:p>
          <a:p>
            <a:pPr lvl="1"/>
            <a:r>
              <a:rPr lang="en-US" sz="2800" dirty="0" smtClean="0"/>
              <a:t>Contact info, Brief bio-sketches, Notes (complementing FR’s background)</a:t>
            </a:r>
          </a:p>
        </p:txBody>
      </p:sp>
    </p:spTree>
    <p:extLst>
      <p:ext uri="{BB962C8B-B14F-4D97-AF65-F5344CB8AC3E}">
        <p14:creationId xmlns:p14="http://schemas.microsoft.com/office/powerpoint/2010/main" val="2803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370"/>
            <a:ext cx="10515600" cy="1325563"/>
          </a:xfrm>
        </p:spPr>
        <p:txBody>
          <a:bodyPr/>
          <a:lstStyle/>
          <a:p>
            <a:r>
              <a:rPr lang="en-US" dirty="0" smtClean="0"/>
              <a:t>Scenario 5: ETD quality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9429"/>
            <a:ext cx="11016727" cy="47318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UA: university administrator</a:t>
            </a:r>
          </a:p>
          <a:p>
            <a:r>
              <a:rPr lang="en-US" sz="3200" dirty="0" smtClean="0"/>
              <a:t>UA seeks assessment of the quality of a locally submitted ETD</a:t>
            </a:r>
          </a:p>
          <a:p>
            <a:r>
              <a:rPr lang="en-US" sz="3200" dirty="0" err="1" smtClean="0"/>
              <a:t>ETDseer</a:t>
            </a:r>
            <a:r>
              <a:rPr lang="en-US" sz="3200" dirty="0" smtClean="0"/>
              <a:t> produces a report from that ETD:</a:t>
            </a:r>
          </a:p>
          <a:p>
            <a:pPr lvl="1"/>
            <a:r>
              <a:rPr lang="en-US" sz="3200" dirty="0" smtClean="0"/>
              <a:t>Counts of elements (references, equations, figures, tables)</a:t>
            </a:r>
          </a:p>
          <a:p>
            <a:pPr lvl="1"/>
            <a:r>
              <a:rPr lang="en-US" sz="3200" dirty="0" smtClean="0"/>
              <a:t>Histogram of citations to key prior works of the author</a:t>
            </a:r>
          </a:p>
          <a:p>
            <a:pPr lvl="1"/>
            <a:r>
              <a:rPr lang="en-US" sz="3200" dirty="0" smtClean="0"/>
              <a:t>Degree of match between the research problem and the proposed method</a:t>
            </a:r>
          </a:p>
          <a:p>
            <a:pPr lvl="1"/>
            <a:r>
              <a:rPr lang="en-US" sz="3200" dirty="0" smtClean="0"/>
              <a:t>Summary of experimental results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4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753"/>
            <a:ext cx="10515600" cy="1325563"/>
          </a:xfrm>
        </p:spPr>
        <p:txBody>
          <a:bodyPr/>
          <a:lstStyle/>
          <a:p>
            <a:r>
              <a:rPr lang="en-US" dirty="0" smtClean="0"/>
              <a:t>Scenario 6: Prepare course syllabus and lecture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71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GI: graduate instructor, teaching a new advanced course</a:t>
            </a:r>
          </a:p>
          <a:p>
            <a:r>
              <a:rPr lang="en-US" dirty="0" smtClean="0"/>
              <a:t>GI prepares course related materials on a specific research topic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responds with a list of related ETDs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constructs a draft course syllabus:</a:t>
            </a:r>
          </a:p>
          <a:p>
            <a:pPr lvl="1"/>
            <a:r>
              <a:rPr lang="en-US" dirty="0" smtClean="0"/>
              <a:t>Using clustering, topic analysis, summarization</a:t>
            </a:r>
          </a:p>
          <a:p>
            <a:pPr lvl="1"/>
            <a:r>
              <a:rPr lang="en-US" dirty="0" smtClean="0"/>
              <a:t>Includes hierarchical topical outline + summaries for each entry</a:t>
            </a:r>
          </a:p>
          <a:p>
            <a:pPr lvl="1"/>
            <a:r>
              <a:rPr lang="en-US" dirty="0" smtClean="0"/>
              <a:t>Includes reading list = ETDs + open source pubs cited in ETDs</a:t>
            </a:r>
          </a:p>
          <a:p>
            <a:r>
              <a:rPr lang="en-US" dirty="0" smtClean="0"/>
              <a:t>GI describes a specific problem for course focus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list of related ETDs, categorized according to:</a:t>
            </a:r>
          </a:p>
          <a:p>
            <a:pPr lvl="1"/>
            <a:r>
              <a:rPr lang="en-US" dirty="0" smtClean="0"/>
              <a:t>Problem statements, Research questions, Solutions provided</a:t>
            </a:r>
          </a:p>
          <a:p>
            <a:r>
              <a:rPr lang="en-US" dirty="0" smtClean="0"/>
              <a:t>Finally, </a:t>
            </a:r>
            <a:r>
              <a:rPr lang="en-US" dirty="0" err="1" smtClean="0"/>
              <a:t>ETDseer</a:t>
            </a:r>
            <a:r>
              <a:rPr lang="en-US" dirty="0" smtClean="0"/>
              <a:t> produces slides, lecture notes with:</a:t>
            </a:r>
          </a:p>
          <a:p>
            <a:pPr lvl="1"/>
            <a:r>
              <a:rPr lang="en-US" dirty="0" smtClean="0"/>
              <a:t>Examples, Illustrations, Summary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Scenario 7: Organize a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44" y="1755869"/>
            <a:ext cx="10729856" cy="4591143"/>
          </a:xfrm>
        </p:spPr>
        <p:txBody>
          <a:bodyPr>
            <a:normAutofit/>
          </a:bodyPr>
          <a:lstStyle/>
          <a:p>
            <a:r>
              <a:rPr lang="en-US" dirty="0" smtClean="0"/>
              <a:t>CO: conference organizer</a:t>
            </a:r>
          </a:p>
          <a:p>
            <a:r>
              <a:rPr lang="en-US" dirty="0" smtClean="0"/>
              <a:t>CO prepares a list of topics from the conference announcement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a candidate list of potential members of technical PC</a:t>
            </a:r>
          </a:p>
          <a:p>
            <a:pPr lvl="1"/>
            <a:r>
              <a:rPr lang="en-US" sz="2800" dirty="0"/>
              <a:t>Identifies related ETDs</a:t>
            </a:r>
            <a:r>
              <a:rPr lang="en-US" sz="2800" dirty="0" smtClean="0"/>
              <a:t>, Extracts advisors of authors of those ETDs</a:t>
            </a:r>
          </a:p>
          <a:p>
            <a:pPr lvl="1"/>
            <a:r>
              <a:rPr lang="en-US" sz="2800" dirty="0" smtClean="0"/>
              <a:t>Extracts authors of highly cited ETDs (at least 5 years old)</a:t>
            </a:r>
          </a:p>
          <a:p>
            <a:pPr lvl="1"/>
            <a:r>
              <a:rPr lang="en-US" sz="2800" dirty="0" smtClean="0"/>
              <a:t>Ranks on h-index, citation counts, ETD weight in research group</a:t>
            </a:r>
          </a:p>
          <a:p>
            <a:r>
              <a:rPr lang="en-US" dirty="0" smtClean="0"/>
              <a:t>CO prepares a list of keywords related to the conference theme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a list of potential conference authors, attendees</a:t>
            </a:r>
          </a:p>
          <a:p>
            <a:pPr lvl="1"/>
            <a:r>
              <a:rPr lang="en-US" sz="2800" dirty="0" smtClean="0"/>
              <a:t>Identifies related ETDs, Builds citation graph, Extracts authors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Scenario 8: Manage a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662"/>
          </a:xfrm>
        </p:spPr>
        <p:txBody>
          <a:bodyPr/>
          <a:lstStyle/>
          <a:p>
            <a:r>
              <a:rPr lang="en-US" dirty="0" smtClean="0"/>
              <a:t>JE: journal editor, seeking reviewers for a paper submission</a:t>
            </a:r>
          </a:p>
          <a:p>
            <a:r>
              <a:rPr lang="en-US" dirty="0" smtClean="0"/>
              <a:t>JE constructs a query using keywords from the submission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a list of researchers with related interests</a:t>
            </a:r>
          </a:p>
          <a:p>
            <a:pPr lvl="1"/>
            <a:r>
              <a:rPr lang="en-US" sz="2800" dirty="0" smtClean="0"/>
              <a:t>It considers their ETDs + their recent publications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 a report to aid JE in checking the submission:</a:t>
            </a:r>
          </a:p>
          <a:p>
            <a:pPr lvl="1"/>
            <a:r>
              <a:rPr lang="en-US" sz="2800" dirty="0" smtClean="0"/>
              <a:t>At least 30% original content relative to author’s prior works</a:t>
            </a:r>
          </a:p>
          <a:p>
            <a:pPr lvl="1"/>
            <a:r>
              <a:rPr lang="en-US" sz="2800" dirty="0" smtClean="0"/>
              <a:t>Originality relative to works of the identified related researchers</a:t>
            </a:r>
          </a:p>
          <a:p>
            <a:pPr lvl="1"/>
            <a:r>
              <a:rPr lang="en-US" sz="2800" dirty="0" smtClean="0"/>
              <a:t>Acceptability according to cloud plagiarism detection service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9433"/>
          </a:xfrm>
        </p:spPr>
        <p:txBody>
          <a:bodyPr/>
          <a:lstStyle/>
          <a:p>
            <a:pPr algn="ctr"/>
            <a:r>
              <a:rPr lang="en-US" b="1" dirty="0" smtClean="0"/>
              <a:t>Advanced Scenarios Utilizing ETDs - top</a:t>
            </a:r>
            <a:endParaRPr 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6770" y="769434"/>
            <a:ext cx="17712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30965" y="793169"/>
            <a:ext cx="150835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7750"/>
              </p:ext>
            </p:extLst>
          </p:nvPr>
        </p:nvGraphicFramePr>
        <p:xfrm>
          <a:off x="416447" y="792289"/>
          <a:ext cx="10723622" cy="6190947"/>
        </p:xfrm>
        <a:graphic>
          <a:graphicData uri="http://schemas.openxmlformats.org/drawingml/2006/table">
            <a:tbl>
              <a:tblPr firstRow="1" firstCol="1" bandRow="1"/>
              <a:tblGrid>
                <a:gridCol w="2654362"/>
                <a:gridCol w="4034630"/>
                <a:gridCol w="4034630"/>
              </a:tblGrid>
              <a:tr h="284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Stakeholders 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Requirements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Expected Outputs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64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Cross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Cutting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Faceted Browsing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Categorized exploration of ETDs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Filtered Searching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Metadata-based discovery of ETDs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Summarization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Synthesis of search results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Visualization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Linking of related content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129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Student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Researcher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Aspect-specific access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Specific ETDs, e.g., within a date range or with an advisor name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Match research question interests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Desired ETDs with quality scores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 questions/hypotheses highlighted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6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Reference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extraction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Related ETDs/books/articles/papers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Tabular/Canonical representations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Downloadable package of related work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Lists of journals and conferences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0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ETD analysis,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Generation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of study aids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ETD content summarizations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Figures, tables, and equations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Key sections and list of related problems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Visualizations (social/</a:t>
                      </a:r>
                      <a:r>
                        <a:rPr lang="en-US" sz="1800" dirty="0" err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bibliometric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 networks)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Timeline overview of evolutionary work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2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Linking of problems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With methods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Different methods for a problem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 site with detailed resources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An award winning paper (outline/draft)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9433"/>
          </a:xfrm>
        </p:spPr>
        <p:txBody>
          <a:bodyPr/>
          <a:lstStyle/>
          <a:p>
            <a:pPr algn="ctr"/>
            <a:r>
              <a:rPr lang="en-US" b="1" dirty="0" smtClean="0"/>
              <a:t>Advanced Scenarios Utilizing ETDs - bottom</a:t>
            </a:r>
            <a:endParaRPr 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6770" y="769434"/>
            <a:ext cx="17712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30965" y="793169"/>
            <a:ext cx="150835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02138"/>
              </p:ext>
            </p:extLst>
          </p:nvPr>
        </p:nvGraphicFramePr>
        <p:xfrm>
          <a:off x="416447" y="792287"/>
          <a:ext cx="10188362" cy="6021327"/>
        </p:xfrm>
        <a:graphic>
          <a:graphicData uri="http://schemas.openxmlformats.org/drawingml/2006/table">
            <a:tbl>
              <a:tblPr firstRow="1" firstCol="1" bandRow="1"/>
              <a:tblGrid>
                <a:gridCol w="2521872"/>
                <a:gridCol w="3833245"/>
                <a:gridCol w="3833245"/>
              </a:tblGrid>
              <a:tr h="3947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Stakeholders 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Requirements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Expected Outputs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41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Faculty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Researcher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 problem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exploration aid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Synthesis of related ETDs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Proposed approached and solutions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Future works summarization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43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Graduate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Instructor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Advanced topics,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Lecture preparation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Slides cover research question/problems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Synthesis of provided potential solutions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Graduate course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syllabus formulation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Draft with a hierarchical topical outline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Link to each topical entry with a reading list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43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Conference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Organizer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TPC member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identification (ID)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List of advisor research faculty names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Ranking tables of advisors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Potential participants ID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Subgraph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 of the ETD-derived citation graph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CSV file of author names, contact info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71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Journal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Editor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Peer-reviewer ID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 interest-based reviewer list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Content originality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check</a:t>
                      </a:r>
                      <a:endParaRPr lang="en-US" sz="18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Previous publications of the authors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Estimated percentage of new content/work</a:t>
                      </a:r>
                      <a:endParaRPr lang="en-US" sz="18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1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03"/>
            <a:ext cx="10515600" cy="1325563"/>
          </a:xfrm>
        </p:spPr>
        <p:txBody>
          <a:bodyPr/>
          <a:lstStyle/>
          <a:p>
            <a:r>
              <a:rPr lang="en-US" dirty="0" smtClean="0"/>
              <a:t>Key Approaches:</a:t>
            </a:r>
            <a:br>
              <a:rPr lang="en-US" dirty="0" smtClean="0"/>
            </a:br>
            <a:r>
              <a:rPr lang="en-US" dirty="0" smtClean="0"/>
              <a:t>Building Upon Existing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8752"/>
            <a:ext cx="10515600" cy="4854874"/>
          </a:xfrm>
        </p:spPr>
        <p:txBody>
          <a:bodyPr>
            <a:normAutofit/>
          </a:bodyPr>
          <a:lstStyle/>
          <a:p>
            <a:r>
              <a:rPr lang="en-US" dirty="0" smtClean="0"/>
              <a:t>NDLTD has relevant metadata</a:t>
            </a:r>
          </a:p>
          <a:p>
            <a:r>
              <a:rPr lang="en-US" dirty="0" smtClean="0"/>
              <a:t>Pilot studies at VT have leveraged that to harvest thousands of PDFs</a:t>
            </a:r>
          </a:p>
          <a:p>
            <a:r>
              <a:rPr lang="en-US" dirty="0" err="1" smtClean="0"/>
              <a:t>CiteSeerX</a:t>
            </a:r>
            <a:r>
              <a:rPr lang="en-US" dirty="0" smtClean="0"/>
              <a:t>, part of </a:t>
            </a:r>
            <a:r>
              <a:rPr lang="en-US" dirty="0" err="1" smtClean="0"/>
              <a:t>SeerSuite</a:t>
            </a:r>
            <a:r>
              <a:rPr lang="en-US" dirty="0" smtClean="0"/>
              <a:t>, has demonstrated key services</a:t>
            </a:r>
          </a:p>
          <a:p>
            <a:pPr lvl="1"/>
            <a:r>
              <a:rPr lang="en-US" sz="2800" dirty="0" smtClean="0"/>
              <a:t>Mostly for CS or Chemistry-related works, with tables, figures</a:t>
            </a:r>
          </a:p>
          <a:p>
            <a:pPr lvl="1"/>
            <a:r>
              <a:rPr lang="en-US" sz="2800" dirty="0" smtClean="0"/>
              <a:t>Using knowledge bases, heuristics, regular expressions, classifiers</a:t>
            </a:r>
          </a:p>
          <a:p>
            <a:r>
              <a:rPr lang="en-US" dirty="0" smtClean="0"/>
              <a:t>Challenges beyond </a:t>
            </a:r>
            <a:r>
              <a:rPr lang="en-US" dirty="0" err="1" smtClean="0"/>
              <a:t>CiteSeerX</a:t>
            </a:r>
            <a:r>
              <a:rPr lang="en-US" dirty="0" smtClean="0"/>
              <a:t> methods:</a:t>
            </a:r>
          </a:p>
          <a:p>
            <a:pPr lvl="1"/>
            <a:r>
              <a:rPr lang="en-US" sz="2800" dirty="0" smtClean="0"/>
              <a:t>All disciplines, all styles, all writing formats</a:t>
            </a:r>
          </a:p>
          <a:p>
            <a:pPr lvl="1"/>
            <a:r>
              <a:rPr lang="en-US" sz="2800" dirty="0" smtClean="0"/>
              <a:t>Extracting passages and hard-to-specify text blocks: hypotheses</a:t>
            </a:r>
          </a:p>
          <a:p>
            <a:pPr lvl="1"/>
            <a:r>
              <a:rPr lang="en-US" sz="2800" dirty="0" smtClean="0"/>
              <a:t>Need for robust, extensible methods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0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03"/>
            <a:ext cx="10515600" cy="1325563"/>
          </a:xfrm>
        </p:spPr>
        <p:txBody>
          <a:bodyPr/>
          <a:lstStyle/>
          <a:p>
            <a:r>
              <a:rPr lang="en-US" dirty="0" smtClean="0"/>
              <a:t>Key Approaches:</a:t>
            </a:r>
            <a:br>
              <a:rPr lang="en-US" dirty="0" smtClean="0"/>
            </a:br>
            <a:r>
              <a:rPr lang="en-US" dirty="0" smtClean="0"/>
              <a:t>Structured Data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0177"/>
          </a:xfrm>
        </p:spPr>
        <p:txBody>
          <a:bodyPr>
            <a:normAutofit/>
          </a:bodyPr>
          <a:lstStyle/>
          <a:p>
            <a:r>
              <a:rPr lang="en-US" dirty="0" smtClean="0"/>
              <a:t>Above-mentioned challenges suggest using deep (machine) learning</a:t>
            </a:r>
          </a:p>
          <a:p>
            <a:r>
              <a:rPr lang="en-US" dirty="0" smtClean="0"/>
              <a:t>Locating, analyzing, and representing references</a:t>
            </a:r>
          </a:p>
          <a:p>
            <a:pPr lvl="1"/>
            <a:r>
              <a:rPr lang="en-US" sz="2800" dirty="0" smtClean="0"/>
              <a:t>End of work, end of chapter, end of page</a:t>
            </a:r>
          </a:p>
          <a:p>
            <a:pPr lvl="1"/>
            <a:r>
              <a:rPr lang="en-US" sz="2800" dirty="0" smtClean="0"/>
              <a:t>Thousands of styles + variations + author improvisation</a:t>
            </a:r>
          </a:p>
          <a:p>
            <a:pPr lvl="1"/>
            <a:r>
              <a:rPr lang="en-US" sz="2800" dirty="0" smtClean="0"/>
              <a:t>Ambiguities: authors, venues, missing information</a:t>
            </a:r>
          </a:p>
          <a:p>
            <a:r>
              <a:rPr lang="en-US" dirty="0" smtClean="0"/>
              <a:t>Document segmentation</a:t>
            </a:r>
          </a:p>
          <a:p>
            <a:pPr lvl="1"/>
            <a:r>
              <a:rPr lang="en-US" sz="2800" dirty="0" smtClean="0"/>
              <a:t>Book-like structure vs. collection of published papers</a:t>
            </a:r>
          </a:p>
          <a:p>
            <a:pPr lvl="1"/>
            <a:r>
              <a:rPr lang="en-US" sz="2800" dirty="0" smtClean="0"/>
              <a:t>Inconsistencies: front-matter vs. body, idiosyncratic taxonomies</a:t>
            </a:r>
          </a:p>
          <a:p>
            <a:pPr lvl="1"/>
            <a:r>
              <a:rPr lang="en-US" sz="2800" dirty="0" smtClean="0"/>
              <a:t>Tables and figures: domain-specific conventions, author ingenuity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4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NSF through grant </a:t>
            </a:r>
            <a:r>
              <a:rPr lang="en-US" dirty="0" smtClean="0"/>
              <a:t>IIS-1423337</a:t>
            </a:r>
          </a:p>
          <a:p>
            <a:r>
              <a:rPr lang="en-US" dirty="0"/>
              <a:t>IMLS through grant </a:t>
            </a:r>
            <a:r>
              <a:rPr lang="en-US" dirty="0" smtClean="0"/>
              <a:t>LG-71-16-0037-16</a:t>
            </a:r>
          </a:p>
          <a:p>
            <a:r>
              <a:rPr lang="en-US" dirty="0" smtClean="0"/>
              <a:t>Virginia Tech</a:t>
            </a:r>
          </a:p>
          <a:p>
            <a:r>
              <a:rPr lang="en-US" dirty="0" smtClean="0"/>
              <a:t>Penn State</a:t>
            </a:r>
          </a:p>
          <a:p>
            <a:r>
              <a:rPr lang="en-US" dirty="0" smtClean="0"/>
              <a:t>NDLTD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04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621"/>
            <a:ext cx="10515600" cy="1325563"/>
          </a:xfrm>
        </p:spPr>
        <p:txBody>
          <a:bodyPr/>
          <a:lstStyle/>
          <a:p>
            <a:r>
              <a:rPr lang="en-US" dirty="0" smtClean="0"/>
              <a:t>Key Approaches:</a:t>
            </a:r>
            <a:br>
              <a:rPr lang="en-US" dirty="0" smtClean="0"/>
            </a:br>
            <a:r>
              <a:rPr lang="en-US" dirty="0" smtClean="0"/>
              <a:t>Text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8054"/>
            <a:ext cx="10515600" cy="4351338"/>
          </a:xfrm>
        </p:spPr>
        <p:txBody>
          <a:bodyPr/>
          <a:lstStyle/>
          <a:p>
            <a:r>
              <a:rPr lang="en-US" dirty="0" smtClean="0"/>
              <a:t>Leveraging segmentation for the following:</a:t>
            </a:r>
          </a:p>
          <a:p>
            <a:r>
              <a:rPr lang="en-US" dirty="0"/>
              <a:t>Passage </a:t>
            </a:r>
            <a:r>
              <a:rPr lang="en-US" dirty="0" smtClean="0"/>
              <a:t>retrieval leveraging discourse and semantic analysis</a:t>
            </a:r>
            <a:endParaRPr lang="en-US" dirty="0"/>
          </a:p>
          <a:p>
            <a:r>
              <a:rPr lang="en-US" dirty="0"/>
              <a:t>Sub-languages: different jargon; by (sub)discipline, multi-discipline</a:t>
            </a:r>
          </a:p>
          <a:p>
            <a:r>
              <a:rPr lang="en-US" dirty="0" smtClean="0"/>
              <a:t>Salient keywords: overall, per segment/unit</a:t>
            </a:r>
          </a:p>
          <a:p>
            <a:r>
              <a:rPr lang="en-US" dirty="0" smtClean="0"/>
              <a:t>Extracting multiple topics</a:t>
            </a:r>
          </a:p>
          <a:p>
            <a:pPr lvl="1"/>
            <a:r>
              <a:rPr lang="en-US" sz="2800" dirty="0" smtClean="0"/>
              <a:t>Over: group of ETDs, one ETD, one or multiple chapters or sections</a:t>
            </a:r>
          </a:p>
          <a:p>
            <a:pPr lvl="1"/>
            <a:r>
              <a:rPr lang="en-US" sz="2800" dirty="0" smtClean="0"/>
              <a:t>LDA, Word2vec (for sub-language), encoder-decoder, attention, </a:t>
            </a:r>
            <a:r>
              <a:rPr lang="is-IS" sz="2800" dirty="0" smtClean="0"/>
              <a:t>…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22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5749"/>
            <a:ext cx="10515600" cy="1325563"/>
          </a:xfrm>
        </p:spPr>
        <p:txBody>
          <a:bodyPr/>
          <a:lstStyle/>
          <a:p>
            <a:r>
              <a:rPr lang="en-US" dirty="0" smtClean="0"/>
              <a:t>Key Approaches:</a:t>
            </a:r>
            <a:br>
              <a:rPr lang="en-US" dirty="0" smtClean="0"/>
            </a:br>
            <a:r>
              <a:rPr lang="en-US" dirty="0" smtClean="0"/>
              <a:t>Network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2900"/>
            <a:ext cx="10515600" cy="4351338"/>
          </a:xfrm>
        </p:spPr>
        <p:txBody>
          <a:bodyPr/>
          <a:lstStyle/>
          <a:p>
            <a:r>
              <a:rPr lang="en-US" dirty="0" smtClean="0"/>
              <a:t>ETD-ETD, ETD-Paper, Paper-Paper, Author-Document, Author-Author</a:t>
            </a:r>
          </a:p>
          <a:p>
            <a:r>
              <a:rPr lang="en-US" dirty="0" smtClean="0"/>
              <a:t>Attributes: Citation counts, Paper quality, Author publication count</a:t>
            </a:r>
          </a:p>
          <a:p>
            <a:r>
              <a:rPr lang="en-US" dirty="0"/>
              <a:t>Relationships: Student-Advisor, </a:t>
            </a:r>
            <a:r>
              <a:rPr lang="en-US" dirty="0" smtClean="0"/>
              <a:t>Co-advised, Author-of</a:t>
            </a:r>
            <a:r>
              <a:rPr lang="en-US" dirty="0"/>
              <a:t>, Cites, Co-cited</a:t>
            </a:r>
          </a:p>
          <a:p>
            <a:r>
              <a:rPr lang="en-US" dirty="0" smtClean="0"/>
              <a:t>Extended relationships: Co-authors, Panelists, Related research</a:t>
            </a:r>
          </a:p>
          <a:p>
            <a:endParaRPr lang="en-US" dirty="0"/>
          </a:p>
          <a:p>
            <a:r>
              <a:rPr lang="en-US" dirty="0" smtClean="0"/>
              <a:t>Force-directed graph visualization</a:t>
            </a:r>
          </a:p>
          <a:p>
            <a:r>
              <a:rPr lang="en-US" dirty="0" smtClean="0"/>
              <a:t>Path-based queries of networked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244"/>
            <a:ext cx="10515600" cy="132556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have basic services using metadata</a:t>
            </a:r>
          </a:p>
          <a:p>
            <a:r>
              <a:rPr lang="en-US" dirty="0" smtClean="0"/>
              <a:t>Need methods that can leverage full-text</a:t>
            </a:r>
          </a:p>
          <a:p>
            <a:endParaRPr lang="en-US" dirty="0"/>
          </a:p>
          <a:p>
            <a:r>
              <a:rPr lang="en-US" dirty="0" smtClean="0"/>
              <a:t>Scenarios for each of diverse set of stakeholders</a:t>
            </a:r>
          </a:p>
          <a:p>
            <a:endParaRPr lang="en-US" dirty="0"/>
          </a:p>
          <a:p>
            <a:r>
              <a:rPr lang="en-US" dirty="0" smtClean="0"/>
              <a:t>Leverage NDLTD, </a:t>
            </a:r>
            <a:r>
              <a:rPr lang="en-US" dirty="0" err="1" smtClean="0"/>
              <a:t>CiteSeerX</a:t>
            </a:r>
            <a:r>
              <a:rPr lang="en-US" dirty="0" smtClean="0"/>
              <a:t>, Deep learning</a:t>
            </a:r>
          </a:p>
          <a:p>
            <a:endParaRPr lang="en-US" dirty="0"/>
          </a:p>
          <a:p>
            <a:r>
              <a:rPr lang="en-US" dirty="0" smtClean="0"/>
              <a:t>Broad program of research needed, leading first to useful prototypes</a:t>
            </a:r>
          </a:p>
          <a:p>
            <a:endParaRPr lang="en-US" dirty="0"/>
          </a:p>
          <a:p>
            <a:r>
              <a:rPr lang="en-US" dirty="0" smtClean="0"/>
              <a:t>Broad impact on research, education, scholarly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1273"/>
          </a:xfrm>
        </p:spPr>
        <p:txBody>
          <a:bodyPr/>
          <a:lstStyle/>
          <a:p>
            <a:r>
              <a:rPr lang="en-US" dirty="0" smtClean="0"/>
              <a:t>References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59" y="950026"/>
            <a:ext cx="11519690" cy="578426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Blei</a:t>
            </a:r>
            <a:r>
              <a:rPr lang="en-US" dirty="0"/>
              <a:t>, David M, Andrew Y Ng, and Michael I Jordan. 2003. "Latent </a:t>
            </a:r>
            <a:r>
              <a:rPr lang="en-US" dirty="0" err="1"/>
              <a:t>dirichlet</a:t>
            </a:r>
            <a:r>
              <a:rPr lang="en-US" dirty="0"/>
              <a:t> allocation."  </a:t>
            </a:r>
            <a:endParaRPr lang="en-US" dirty="0" smtClean="0"/>
          </a:p>
          <a:p>
            <a:r>
              <a:rPr lang="en-US" dirty="0" err="1" smtClean="0"/>
              <a:t>Caragea</a:t>
            </a:r>
            <a:r>
              <a:rPr lang="en-US" dirty="0"/>
              <a:t>, Cornelia, Jian Wu, Alina Maria </a:t>
            </a:r>
            <a:r>
              <a:rPr lang="en-US" dirty="0" err="1"/>
              <a:t>Ciobanu</a:t>
            </a:r>
            <a:r>
              <a:rPr lang="en-US" dirty="0"/>
              <a:t>, Kyle Williams, Juan Pablo </a:t>
            </a:r>
            <a:r>
              <a:rPr lang="en-US" dirty="0" err="1"/>
              <a:t>Fernández</a:t>
            </a:r>
            <a:r>
              <a:rPr lang="en-US" dirty="0"/>
              <a:t> </a:t>
            </a:r>
            <a:r>
              <a:rPr lang="en-US" dirty="0" err="1"/>
              <a:t>Ramírez</a:t>
            </a:r>
            <a:r>
              <a:rPr lang="en-US" dirty="0"/>
              <a:t>, Hung-</a:t>
            </a:r>
            <a:r>
              <a:rPr lang="en-US" dirty="0" err="1"/>
              <a:t>Hsuan</a:t>
            </a:r>
            <a:r>
              <a:rPr lang="en-US" dirty="0"/>
              <a:t> Chen, </a:t>
            </a:r>
            <a:r>
              <a:rPr lang="en-US" dirty="0" err="1"/>
              <a:t>Zhaohui</a:t>
            </a:r>
            <a:r>
              <a:rPr lang="en-US" dirty="0"/>
              <a:t> Wu, </a:t>
            </a:r>
            <a:r>
              <a:rPr lang="en-US" dirty="0" smtClean="0"/>
              <a:t>C </a:t>
            </a:r>
            <a:r>
              <a:rPr lang="en-US" dirty="0"/>
              <a:t>Lee Giles. 2014. "</a:t>
            </a:r>
            <a:r>
              <a:rPr lang="en-US" dirty="0" err="1" smtClean="0"/>
              <a:t>CiteSeer</a:t>
            </a:r>
            <a:r>
              <a:rPr lang="en-US" dirty="0" err="1"/>
              <a:t>X</a:t>
            </a:r>
            <a:r>
              <a:rPr lang="en-US" dirty="0" smtClean="0"/>
              <a:t>: </a:t>
            </a:r>
            <a:r>
              <a:rPr lang="en-US" dirty="0"/>
              <a:t>A Scholarly Big Dataset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/>
              <a:t>Choudhury, </a:t>
            </a:r>
            <a:r>
              <a:rPr lang="en-US" dirty="0" err="1"/>
              <a:t>Sagnik</a:t>
            </a:r>
            <a:r>
              <a:rPr lang="en-US" dirty="0"/>
              <a:t> Ray, </a:t>
            </a:r>
            <a:r>
              <a:rPr lang="en-US" dirty="0" err="1"/>
              <a:t>Prasenjit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, </a:t>
            </a:r>
            <a:r>
              <a:rPr lang="en-US" dirty="0" err="1"/>
              <a:t>Andi</a:t>
            </a:r>
            <a:r>
              <a:rPr lang="en-US" dirty="0"/>
              <a:t> Kirk, Silvia </a:t>
            </a:r>
            <a:r>
              <a:rPr lang="en-US" dirty="0" err="1"/>
              <a:t>Szep</a:t>
            </a:r>
            <a:r>
              <a:rPr lang="en-US" dirty="0"/>
              <a:t>, Donald Pellegrino, Sue Jones, and C Lee Giles. 2013. "Figure metadata extraction from digital documents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/>
              <a:t>Choudhury, </a:t>
            </a:r>
            <a:r>
              <a:rPr lang="en-US" dirty="0" err="1"/>
              <a:t>Sagnik</a:t>
            </a:r>
            <a:r>
              <a:rPr lang="en-US" dirty="0"/>
              <a:t> Ray, </a:t>
            </a:r>
            <a:r>
              <a:rPr lang="en-US" dirty="0" err="1"/>
              <a:t>Shuting</a:t>
            </a:r>
            <a:r>
              <a:rPr lang="en-US" dirty="0"/>
              <a:t> Wang, and C Lee Giles. 2016a. "Curve separation for line graphs in scholarly documents." </a:t>
            </a:r>
            <a:endParaRPr lang="en-US" dirty="0" smtClean="0"/>
          </a:p>
          <a:p>
            <a:r>
              <a:rPr lang="en-US" dirty="0" smtClean="0"/>
              <a:t>Choudhury</a:t>
            </a:r>
            <a:r>
              <a:rPr lang="en-US" dirty="0"/>
              <a:t>, </a:t>
            </a:r>
            <a:r>
              <a:rPr lang="en-US" dirty="0" err="1"/>
              <a:t>Sagnik</a:t>
            </a:r>
            <a:r>
              <a:rPr lang="en-US" dirty="0"/>
              <a:t> Ray, </a:t>
            </a:r>
            <a:r>
              <a:rPr lang="en-US" dirty="0" err="1"/>
              <a:t>Shuting</a:t>
            </a:r>
            <a:r>
              <a:rPr lang="en-US" dirty="0"/>
              <a:t> Wang, and C Lee Giles. 2016b. "Scalable algorithms for scholarly figure mining and semantics." </a:t>
            </a:r>
            <a:endParaRPr lang="en-US" dirty="0" smtClean="0"/>
          </a:p>
          <a:p>
            <a:r>
              <a:rPr lang="en-US" dirty="0" err="1" smtClean="0"/>
              <a:t>Fruchterman</a:t>
            </a:r>
            <a:r>
              <a:rPr lang="en-US" dirty="0"/>
              <a:t>, Thomas MJ, and Edward M </a:t>
            </a:r>
            <a:r>
              <a:rPr lang="en-US" dirty="0" err="1"/>
              <a:t>Reingold</a:t>
            </a:r>
            <a:r>
              <a:rPr lang="en-US" dirty="0"/>
              <a:t>. 1991. "Graph drawing by force</a:t>
            </a:r>
            <a:r>
              <a:rPr lang="en-US" altLang="zh-CN" dirty="0"/>
              <a:t>‐</a:t>
            </a:r>
            <a:r>
              <a:rPr lang="en-US" dirty="0"/>
              <a:t>directed placement."  </a:t>
            </a:r>
            <a:endParaRPr lang="en-US" dirty="0" smtClean="0"/>
          </a:p>
          <a:p>
            <a:r>
              <a:rPr lang="en-US" dirty="0" smtClean="0"/>
              <a:t>Giles</a:t>
            </a:r>
            <a:r>
              <a:rPr lang="en-US" dirty="0"/>
              <a:t>, C Lee. 2006. "The future of </a:t>
            </a:r>
            <a:r>
              <a:rPr lang="en-US" dirty="0" err="1"/>
              <a:t>C</a:t>
            </a:r>
            <a:r>
              <a:rPr lang="en-US" dirty="0" err="1" smtClean="0"/>
              <a:t>iteseer</a:t>
            </a:r>
            <a:r>
              <a:rPr lang="en-US" dirty="0"/>
              <a:t>: </a:t>
            </a:r>
            <a:r>
              <a:rPr lang="en-US" dirty="0" err="1" smtClean="0"/>
              <a:t>Citeseer</a:t>
            </a:r>
            <a:r>
              <a:rPr lang="en-US" dirty="0" err="1"/>
              <a:t>X</a:t>
            </a:r>
            <a:r>
              <a:rPr lang="en-US" dirty="0" smtClean="0"/>
              <a:t>." </a:t>
            </a:r>
          </a:p>
          <a:p>
            <a:r>
              <a:rPr lang="en-US" dirty="0" smtClean="0"/>
              <a:t>Giles</a:t>
            </a:r>
            <a:r>
              <a:rPr lang="en-US" dirty="0"/>
              <a:t>, C Lee, Kurt D </a:t>
            </a:r>
            <a:r>
              <a:rPr lang="en-US" dirty="0" err="1"/>
              <a:t>Bollacker</a:t>
            </a:r>
            <a:r>
              <a:rPr lang="en-US" dirty="0"/>
              <a:t>, and Steve Lawrence. 1998. "</a:t>
            </a:r>
            <a:r>
              <a:rPr lang="en-US" dirty="0" err="1"/>
              <a:t>CiteSeer</a:t>
            </a:r>
            <a:r>
              <a:rPr lang="en-US" dirty="0"/>
              <a:t>: An automatic citation indexing system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 err="1"/>
              <a:t>Goodfellow</a:t>
            </a:r>
            <a:r>
              <a:rPr lang="en-US" dirty="0"/>
              <a:t>, Ian, </a:t>
            </a:r>
            <a:r>
              <a:rPr lang="en-US" dirty="0" err="1"/>
              <a:t>Yoshua</a:t>
            </a:r>
            <a:r>
              <a:rPr lang="en-US" dirty="0"/>
              <a:t> </a:t>
            </a:r>
            <a:r>
              <a:rPr lang="en-US" dirty="0" err="1"/>
              <a:t>Bengio</a:t>
            </a:r>
            <a:r>
              <a:rPr lang="en-US" dirty="0"/>
              <a:t>, and Aaron </a:t>
            </a:r>
            <a:r>
              <a:rPr lang="en-US" dirty="0" err="1"/>
              <a:t>Courville</a:t>
            </a:r>
            <a:r>
              <a:rPr lang="en-US" dirty="0"/>
              <a:t>. 2016. </a:t>
            </a:r>
            <a:r>
              <a:rPr lang="en-US" i="1" dirty="0"/>
              <a:t>Deep </a:t>
            </a:r>
            <a:r>
              <a:rPr lang="en-US" i="1" dirty="0" smtClean="0"/>
              <a:t>learning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He, </a:t>
            </a:r>
            <a:r>
              <a:rPr lang="en-US" dirty="0" err="1"/>
              <a:t>Kaiming</a:t>
            </a:r>
            <a:r>
              <a:rPr lang="en-US" dirty="0"/>
              <a:t>, Georgia </a:t>
            </a:r>
            <a:r>
              <a:rPr lang="en-US" dirty="0" err="1"/>
              <a:t>Gkioxari</a:t>
            </a:r>
            <a:r>
              <a:rPr lang="en-US" dirty="0"/>
              <a:t>, Piotr </a:t>
            </a:r>
            <a:r>
              <a:rPr lang="en-US" dirty="0" err="1"/>
              <a:t>Dollár</a:t>
            </a:r>
            <a:r>
              <a:rPr lang="en-US" dirty="0"/>
              <a:t>, and Ross </a:t>
            </a:r>
            <a:r>
              <a:rPr lang="en-US" dirty="0" err="1"/>
              <a:t>Girshick</a:t>
            </a:r>
            <a:r>
              <a:rPr lang="en-US" dirty="0"/>
              <a:t>. 2017. "Mask r-</a:t>
            </a:r>
            <a:r>
              <a:rPr lang="en-US" dirty="0" err="1"/>
              <a:t>cnn</a:t>
            </a:r>
            <a:r>
              <a:rPr lang="en-US" dirty="0"/>
              <a:t>."  </a:t>
            </a:r>
            <a:endParaRPr lang="en-US" dirty="0" smtClean="0"/>
          </a:p>
          <a:p>
            <a:r>
              <a:rPr lang="en-US" dirty="0" smtClean="0"/>
              <a:t>Li</a:t>
            </a:r>
            <a:r>
              <a:rPr lang="en-US" dirty="0"/>
              <a:t>, </a:t>
            </a:r>
            <a:r>
              <a:rPr lang="en-US" dirty="0" err="1"/>
              <a:t>Huajing</a:t>
            </a:r>
            <a:r>
              <a:rPr lang="en-US" dirty="0"/>
              <a:t>, Isaac G </a:t>
            </a:r>
            <a:r>
              <a:rPr lang="en-US" dirty="0" err="1"/>
              <a:t>Councill</a:t>
            </a:r>
            <a:r>
              <a:rPr lang="en-US" dirty="0"/>
              <a:t>, </a:t>
            </a:r>
            <a:r>
              <a:rPr lang="en-US" dirty="0" err="1"/>
              <a:t>Levent</a:t>
            </a:r>
            <a:r>
              <a:rPr lang="en-US" dirty="0"/>
              <a:t> </a:t>
            </a:r>
            <a:r>
              <a:rPr lang="en-US" dirty="0" err="1"/>
              <a:t>Bolelli</a:t>
            </a:r>
            <a:r>
              <a:rPr lang="en-US" dirty="0"/>
              <a:t>, Ding Zhou, Yang Song, Wang-</a:t>
            </a:r>
            <a:r>
              <a:rPr lang="en-US" dirty="0" err="1"/>
              <a:t>Chien</a:t>
            </a:r>
            <a:r>
              <a:rPr lang="en-US" dirty="0"/>
              <a:t> Lee, </a:t>
            </a:r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Sivasubramaniam</a:t>
            </a:r>
            <a:r>
              <a:rPr lang="en-US" dirty="0"/>
              <a:t>, and C Lee Giles. 2006. "</a:t>
            </a:r>
            <a:r>
              <a:rPr lang="en-US" dirty="0" err="1" smtClean="0"/>
              <a:t>CiteSeer</a:t>
            </a:r>
            <a:r>
              <a:rPr lang="en-US" dirty="0" err="1"/>
              <a:t>X</a:t>
            </a:r>
            <a:r>
              <a:rPr lang="en-US" dirty="0" smtClean="0"/>
              <a:t>: </a:t>
            </a:r>
            <a:r>
              <a:rPr lang="en-US" dirty="0"/>
              <a:t>a scalable autonomous scientific digital library." </a:t>
            </a:r>
            <a:endParaRPr lang="en-US" dirty="0" smtClean="0"/>
          </a:p>
          <a:p>
            <a:r>
              <a:rPr lang="en-US" dirty="0" smtClean="0"/>
              <a:t>Liu</a:t>
            </a:r>
            <a:r>
              <a:rPr lang="en-US" dirty="0"/>
              <a:t>, </a:t>
            </a:r>
            <a:r>
              <a:rPr lang="en-US" dirty="0" err="1"/>
              <a:t>Xiaoyong</a:t>
            </a:r>
            <a:r>
              <a:rPr lang="en-US" dirty="0"/>
              <a:t>, and W Bruce Croft. 2002. "Passage retrieval based on language models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/>
              <a:t>Liu, Ying, Kun Bai, </a:t>
            </a:r>
            <a:r>
              <a:rPr lang="en-US" dirty="0" err="1"/>
              <a:t>Prasenjit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, and C Lee Giles. 2007. "</a:t>
            </a:r>
            <a:r>
              <a:rPr lang="en-US" dirty="0" err="1" smtClean="0"/>
              <a:t>TableSeer</a:t>
            </a:r>
            <a:r>
              <a:rPr lang="en-US" dirty="0"/>
              <a:t>: automatic table metadata extraction and searching in digital libraries."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0649"/>
          </a:xfrm>
        </p:spPr>
        <p:txBody>
          <a:bodyPr/>
          <a:lstStyle/>
          <a:p>
            <a:r>
              <a:rPr lang="en-US" dirty="0" smtClean="0"/>
              <a:t>References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59" y="973776"/>
            <a:ext cx="11555316" cy="577140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Mikolov</a:t>
            </a:r>
            <a:r>
              <a:rPr lang="en-US" dirty="0"/>
              <a:t>, Tomas, </a:t>
            </a:r>
            <a:r>
              <a:rPr lang="en-US" dirty="0" err="1"/>
              <a:t>Ilya</a:t>
            </a:r>
            <a:r>
              <a:rPr lang="en-US" dirty="0"/>
              <a:t> </a:t>
            </a:r>
            <a:r>
              <a:rPr lang="en-US" dirty="0" err="1"/>
              <a:t>Sutskever</a:t>
            </a:r>
            <a:r>
              <a:rPr lang="en-US" dirty="0"/>
              <a:t>, Kai Chen, Greg S </a:t>
            </a:r>
            <a:r>
              <a:rPr lang="en-US" dirty="0" err="1"/>
              <a:t>Corrado</a:t>
            </a:r>
            <a:r>
              <a:rPr lang="en-US" dirty="0"/>
              <a:t>, and Jeff Dean. 2013. "Distributed representations of words and phrases and their compositionality." </a:t>
            </a:r>
            <a:endParaRPr lang="en-US" dirty="0" smtClean="0"/>
          </a:p>
          <a:p>
            <a:r>
              <a:rPr lang="en-US" dirty="0" err="1" smtClean="0"/>
              <a:t>Olah</a:t>
            </a:r>
            <a:r>
              <a:rPr lang="en-US" dirty="0"/>
              <a:t>, Chris, and Shan Carter. 2016. "Attention and augmented recurrent neural networks."  </a:t>
            </a:r>
            <a:endParaRPr lang="en-US" dirty="0" smtClean="0"/>
          </a:p>
          <a:p>
            <a:r>
              <a:rPr lang="en-US" dirty="0" err="1" smtClean="0"/>
              <a:t>Ororbia</a:t>
            </a:r>
            <a:r>
              <a:rPr lang="en-US" dirty="0" smtClean="0"/>
              <a:t> </a:t>
            </a:r>
            <a:r>
              <a:rPr lang="en-US" dirty="0"/>
              <a:t>II, Alexander G, Jian Wu, </a:t>
            </a:r>
            <a:r>
              <a:rPr lang="en-US" dirty="0" err="1"/>
              <a:t>Madian</a:t>
            </a:r>
            <a:r>
              <a:rPr lang="en-US" dirty="0"/>
              <a:t> </a:t>
            </a:r>
            <a:r>
              <a:rPr lang="en-US" dirty="0" err="1"/>
              <a:t>Khabsa</a:t>
            </a:r>
            <a:r>
              <a:rPr lang="en-US" dirty="0"/>
              <a:t>, Kyle Williams, and Clyde Lee Giles. 2015. "Big scholarly data in </a:t>
            </a:r>
            <a:r>
              <a:rPr lang="en-US" dirty="0" err="1"/>
              <a:t>CiteSeerX</a:t>
            </a:r>
            <a:r>
              <a:rPr lang="en-US" dirty="0"/>
              <a:t>: Information extraction from the web." </a:t>
            </a:r>
            <a:endParaRPr lang="en-US" dirty="0" smtClean="0"/>
          </a:p>
          <a:p>
            <a:r>
              <a:rPr lang="en-US" dirty="0" smtClean="0"/>
              <a:t>Pennington</a:t>
            </a:r>
            <a:r>
              <a:rPr lang="en-US" dirty="0"/>
              <a:t>, Jeffrey, Richard </a:t>
            </a:r>
            <a:r>
              <a:rPr lang="en-US" dirty="0" err="1"/>
              <a:t>Socher</a:t>
            </a:r>
            <a:r>
              <a:rPr lang="en-US" dirty="0"/>
              <a:t>, and Christopher D Manning. 2014. "Glove: Global vectors for word representation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/>
              <a:t>Ray Choudhury, </a:t>
            </a:r>
            <a:r>
              <a:rPr lang="en-US" dirty="0" err="1"/>
              <a:t>Sagnik</a:t>
            </a:r>
            <a:r>
              <a:rPr lang="en-US" dirty="0"/>
              <a:t>, and Clyde Lee Giles. 2015. "An architecture for information extraction from figures in digital libraries." </a:t>
            </a:r>
            <a:endParaRPr lang="en-US" dirty="0" smtClean="0"/>
          </a:p>
          <a:p>
            <a:r>
              <a:rPr lang="en-US" dirty="0" smtClean="0"/>
              <a:t>Ray </a:t>
            </a:r>
            <a:r>
              <a:rPr lang="en-US" dirty="0"/>
              <a:t>Choudhury, </a:t>
            </a:r>
            <a:r>
              <a:rPr lang="en-US" dirty="0" err="1"/>
              <a:t>Sagnik</a:t>
            </a:r>
            <a:r>
              <a:rPr lang="en-US" dirty="0"/>
              <a:t>, </a:t>
            </a:r>
            <a:r>
              <a:rPr lang="en-US" dirty="0" err="1"/>
              <a:t>Prasenjit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, and Clyde Lee Giles. 2015. "Automatic extraction of figures from scholarly documents." </a:t>
            </a:r>
            <a:endParaRPr lang="en-US" dirty="0" smtClean="0"/>
          </a:p>
          <a:p>
            <a:r>
              <a:rPr lang="en-US" dirty="0" smtClean="0"/>
              <a:t>Salton</a:t>
            </a:r>
            <a:r>
              <a:rPr lang="en-US" dirty="0"/>
              <a:t>, Gerard, James Allan, and Chris Buckley. 1993. "Approaches to passage retrieval in full text information systems." </a:t>
            </a:r>
            <a:endParaRPr lang="en-US" dirty="0" smtClean="0"/>
          </a:p>
          <a:p>
            <a:r>
              <a:rPr lang="en-US" dirty="0" smtClean="0"/>
              <a:t>Srinivasan</a:t>
            </a:r>
            <a:r>
              <a:rPr lang="en-US" dirty="0"/>
              <a:t>, </a:t>
            </a:r>
            <a:r>
              <a:rPr lang="en-US" dirty="0" err="1"/>
              <a:t>Venkat</a:t>
            </a:r>
            <a:r>
              <a:rPr lang="en-US" dirty="0"/>
              <a:t>, Mohamed </a:t>
            </a:r>
            <a:r>
              <a:rPr lang="en-US" dirty="0" err="1"/>
              <a:t>Magdy</a:t>
            </a:r>
            <a:r>
              <a:rPr lang="en-US" dirty="0"/>
              <a:t>, and Edward A Fox. 2011. "Enhanced browsing system for Electronic Theses and Dissertations." </a:t>
            </a:r>
            <a:endParaRPr lang="en-US" dirty="0" smtClean="0"/>
          </a:p>
          <a:p>
            <a:r>
              <a:rPr lang="en-US" dirty="0" err="1" smtClean="0"/>
              <a:t>Sutskever</a:t>
            </a:r>
            <a:r>
              <a:rPr lang="en-US" dirty="0"/>
              <a:t>, </a:t>
            </a:r>
            <a:r>
              <a:rPr lang="en-US" dirty="0" err="1"/>
              <a:t>Ilya</a:t>
            </a:r>
            <a:r>
              <a:rPr lang="en-US" dirty="0"/>
              <a:t>, </a:t>
            </a:r>
            <a:r>
              <a:rPr lang="en-US" dirty="0" err="1"/>
              <a:t>Oriol</a:t>
            </a:r>
            <a:r>
              <a:rPr lang="en-US" dirty="0"/>
              <a:t> </a:t>
            </a:r>
            <a:r>
              <a:rPr lang="en-US" dirty="0" err="1"/>
              <a:t>Vinyals</a:t>
            </a:r>
            <a:r>
              <a:rPr lang="en-US" dirty="0"/>
              <a:t>, and </a:t>
            </a:r>
            <a:r>
              <a:rPr lang="en-US" dirty="0" err="1"/>
              <a:t>Quoc</a:t>
            </a:r>
            <a:r>
              <a:rPr lang="en-US" dirty="0"/>
              <a:t> V Le. 2014. "Sequence to sequence learning with neural networks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 err="1"/>
              <a:t>Teregowda</a:t>
            </a:r>
            <a:r>
              <a:rPr lang="en-US" dirty="0"/>
              <a:t>, Pradeep B, </a:t>
            </a:r>
            <a:r>
              <a:rPr lang="en-US" dirty="0" err="1"/>
              <a:t>Bhuvan</a:t>
            </a:r>
            <a:r>
              <a:rPr lang="en-US" dirty="0"/>
              <a:t> </a:t>
            </a:r>
            <a:r>
              <a:rPr lang="en-US" dirty="0" err="1"/>
              <a:t>Urgaonkar</a:t>
            </a:r>
            <a:r>
              <a:rPr lang="en-US" dirty="0"/>
              <a:t>, and C Lee Giles. 2010. "</a:t>
            </a:r>
            <a:r>
              <a:rPr lang="en-US" dirty="0" err="1"/>
              <a:t>CiteSeerx</a:t>
            </a:r>
            <a:r>
              <a:rPr lang="en-US" dirty="0"/>
              <a:t>: A Cloud Perspective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/>
              <a:t>Wade, Courtney, and James Allan. 2005. Passage retrieval and evaluation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Williams, Kyle, Jian Wu, </a:t>
            </a:r>
            <a:r>
              <a:rPr lang="en-US" dirty="0" err="1"/>
              <a:t>Sagnik</a:t>
            </a:r>
            <a:r>
              <a:rPr lang="en-US" dirty="0"/>
              <a:t> Ray Choudhury, </a:t>
            </a:r>
            <a:r>
              <a:rPr lang="en-US" dirty="0" err="1"/>
              <a:t>Madian</a:t>
            </a:r>
            <a:r>
              <a:rPr lang="en-US" dirty="0"/>
              <a:t> </a:t>
            </a:r>
            <a:r>
              <a:rPr lang="en-US" dirty="0" err="1"/>
              <a:t>Khabsa</a:t>
            </a:r>
            <a:r>
              <a:rPr lang="en-US" dirty="0"/>
              <a:t>, and C Lee Giles. 2014. "Scholarly big data information extraction and </a:t>
            </a:r>
            <a:r>
              <a:rPr lang="en-US" dirty="0" smtClean="0"/>
              <a:t>integration </a:t>
            </a:r>
            <a:r>
              <a:rPr lang="en-US" dirty="0"/>
              <a:t>in the </a:t>
            </a:r>
            <a:r>
              <a:rPr lang="en-US" dirty="0" err="1" smtClean="0"/>
              <a:t>Citeseer</a:t>
            </a:r>
            <a:r>
              <a:rPr lang="en-US" dirty="0" err="1"/>
              <a:t>X</a:t>
            </a:r>
            <a:r>
              <a:rPr lang="en-US" dirty="0" smtClean="0"/>
              <a:t> </a:t>
            </a:r>
            <a:r>
              <a:rPr lang="en-US" dirty="0"/>
              <a:t>digital library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A29E03-EBBE-4C40-98C4-6C0A497F0432}" type="slidenum">
              <a:rPr lang="en-US" sz="1400" b="0"/>
              <a:pPr eaLnBrk="1" hangingPunct="1"/>
              <a:t>25</a:t>
            </a:fld>
            <a:endParaRPr lang="en-US" sz="1400" b="0"/>
          </a:p>
        </p:txBody>
      </p:sp>
      <p:sp>
        <p:nvSpPr>
          <p:cNvPr id="890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9906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Questions?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Discussion?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Recommendations?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200400"/>
            <a:ext cx="6400800" cy="2514600"/>
          </a:xfrm>
        </p:spPr>
        <p:txBody>
          <a:bodyPr>
            <a:normAutofit/>
          </a:bodyPr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Thank You!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>
                <a:latin typeface="Arial" charset="0"/>
              </a:rPr>
              <a:t>fox@vt.edu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http://</a:t>
            </a:r>
            <a:r>
              <a:rPr lang="en-US" dirty="0" smtClean="0">
                <a:latin typeface="Arial" charset="0"/>
              </a:rPr>
              <a:t>fox.cs.vt.edu 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1067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585"/>
            <a:ext cx="10515600" cy="5206701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Advanced Scenarios</a:t>
            </a:r>
          </a:p>
          <a:p>
            <a:pPr lvl="1"/>
            <a:r>
              <a:rPr lang="en-US" dirty="0" smtClean="0"/>
              <a:t>Table Overview</a:t>
            </a:r>
          </a:p>
          <a:p>
            <a:pPr lvl="1"/>
            <a:r>
              <a:rPr lang="en-US" dirty="0" smtClean="0"/>
              <a:t>8 Scenarios</a:t>
            </a:r>
          </a:p>
          <a:p>
            <a:r>
              <a:rPr lang="en-US" dirty="0" smtClean="0"/>
              <a:t>Key Approaches</a:t>
            </a:r>
          </a:p>
          <a:p>
            <a:pPr lvl="1"/>
            <a:r>
              <a:rPr lang="en-US" dirty="0" smtClean="0"/>
              <a:t>Building upon Existing Technologies</a:t>
            </a:r>
          </a:p>
          <a:p>
            <a:pPr lvl="1"/>
            <a:r>
              <a:rPr lang="en-US" dirty="0" smtClean="0"/>
              <a:t>Structured Data Extraction</a:t>
            </a:r>
          </a:p>
          <a:p>
            <a:pPr lvl="1"/>
            <a:r>
              <a:rPr lang="en-US" dirty="0" smtClean="0"/>
              <a:t>Text Generation</a:t>
            </a:r>
          </a:p>
          <a:p>
            <a:pPr lvl="1"/>
            <a:r>
              <a:rPr lang="en-US" dirty="0" smtClean="0"/>
              <a:t>Network Visualization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Vast community of ETD authors</a:t>
            </a:r>
          </a:p>
          <a:p>
            <a:r>
              <a:rPr lang="en-US" dirty="0" smtClean="0"/>
              <a:t>Even large community who could benefit from ETDs: students, faculty, researchers, scholars, authors, organizations, . . .</a:t>
            </a:r>
          </a:p>
          <a:p>
            <a:r>
              <a:rPr lang="en-US" dirty="0" smtClean="0"/>
              <a:t>5 million works in NDLTD Union Catalog</a:t>
            </a:r>
          </a:p>
          <a:p>
            <a:r>
              <a:rPr lang="en-US" dirty="0" smtClean="0"/>
              <a:t>NDLTD Global Search: faceted search/browse using metadata</a:t>
            </a:r>
          </a:p>
          <a:p>
            <a:r>
              <a:rPr lang="en-US" dirty="0" smtClean="0"/>
              <a:t>Google Scholar: articles, author profiles, citation data, recommendations based on My Citations, alerts, metrics</a:t>
            </a:r>
          </a:p>
          <a:p>
            <a:r>
              <a:rPr lang="en-US" dirty="0" err="1" smtClean="0"/>
              <a:t>CiteSeerX</a:t>
            </a:r>
            <a:r>
              <a:rPr lang="en-US" dirty="0" smtClean="0"/>
              <a:t>: documents (summary, citations, active bibliography, co-citation, clustered docs, version history), authors, citation data, tables</a:t>
            </a:r>
          </a:p>
          <a:p>
            <a:r>
              <a:rPr lang="en-US" dirty="0" smtClean="0"/>
              <a:t>Need for methods and systems for book-size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9433"/>
          </a:xfrm>
        </p:spPr>
        <p:txBody>
          <a:bodyPr/>
          <a:lstStyle/>
          <a:p>
            <a:pPr algn="ctr"/>
            <a:r>
              <a:rPr lang="en-US" b="1" dirty="0"/>
              <a:t>NDLTD Global Search example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6770" y="769434"/>
            <a:ext cx="17712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70" y="769434"/>
            <a:ext cx="10843506" cy="598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9433"/>
          </a:xfrm>
        </p:spPr>
        <p:txBody>
          <a:bodyPr/>
          <a:lstStyle/>
          <a:p>
            <a:pPr algn="ctr"/>
            <a:r>
              <a:rPr lang="en-US" b="1" dirty="0" err="1" smtClean="0"/>
              <a:t>CiteSeerX</a:t>
            </a:r>
            <a:r>
              <a:rPr lang="en-US" b="1" dirty="0" smtClean="0"/>
              <a:t> </a:t>
            </a:r>
            <a:r>
              <a:rPr lang="en-US" b="1" dirty="0"/>
              <a:t>example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6770" y="769434"/>
            <a:ext cx="17712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30965" y="793169"/>
            <a:ext cx="150835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Screen%20Shot%202017-07-28%20at%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64" y="793169"/>
            <a:ext cx="7337503" cy="606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9433"/>
          </a:xfrm>
        </p:spPr>
        <p:txBody>
          <a:bodyPr/>
          <a:lstStyle/>
          <a:p>
            <a:pPr algn="ctr"/>
            <a:r>
              <a:rPr lang="en-US" b="1" dirty="0" smtClean="0"/>
              <a:t>Advanced Scenarios Utilizing ETDs</a:t>
            </a:r>
            <a:endParaRPr 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6770" y="769434"/>
            <a:ext cx="17712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30965" y="793169"/>
            <a:ext cx="150835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55394"/>
              </p:ext>
            </p:extLst>
          </p:nvPr>
        </p:nvGraphicFramePr>
        <p:xfrm>
          <a:off x="416447" y="792289"/>
          <a:ext cx="6486159" cy="5954198"/>
        </p:xfrm>
        <a:graphic>
          <a:graphicData uri="http://schemas.openxmlformats.org/drawingml/2006/table">
            <a:tbl>
              <a:tblPr firstRow="1" firstCol="1" bandRow="1"/>
              <a:tblGrid>
                <a:gridCol w="1605485"/>
                <a:gridCol w="2440337"/>
                <a:gridCol w="2440337"/>
              </a:tblGrid>
              <a:tr h="170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Stakeholders 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Requirements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Expected Outputs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12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Cross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Cutting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Faceted Browsing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Categorized exploration of ETDs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Filtered Searching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Metadata-based discovery of ETDs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Summarization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Synthesis of search results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Visualization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Linking of related content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Student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 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Researcher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Aspect-specific access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Specific ETDs, e.g., within a date range or with an advisor name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Match research question interests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Desired ETDs with quality scores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 questions/hypotheses highlighted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Reference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extraction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Related ETDs/books/articles/papers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Tabular/Canonical representations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Downloadable package of related work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Lists of journals and conferences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0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ETD analysis,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Generation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of study aids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ETD content summarizations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Figures, tables, and equations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Key sections and list of related problems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Visualizations (social/bibliometric networks)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Timeline overview of evolutionary work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Linking of problems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With methods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Different methods for a problem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 site with detailed resources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An award winning paper (outline/draft)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Faculty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Researcher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 problem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exploration aid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Synthesis of related ETDs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Proposed approached and solutions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Future works summarization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Graduate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Instructor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Advanced topics,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Lecture preparation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Slides cover research question/problems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Synthesis of provided potential solutions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Graduate course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syllabus formulation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Draft with a hierarchical topical outline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Link to each topical entry with a reading list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Conference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Organizer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TPC member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identification (ID)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List of advisor research faculty names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Ranking tables of advisors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Potential participants ID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Subgraph of the ETD-derived citation graph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CSV file of author names, contact info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12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Journal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Editor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Peer-reviewer ID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Research interest-based reviewer list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Content originality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check</a:t>
                      </a:r>
                      <a:endParaRPr lang="en-US" sz="60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Previous publications of the authors</a:t>
                      </a:r>
                      <a:endParaRPr lang="en-US" sz="6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charset="0"/>
                          <a:ea typeface="宋体" charset="-122"/>
                          <a:cs typeface="Times New Roman" charset="0"/>
                        </a:rPr>
                        <a:t>Estimated percentage of new content/work</a:t>
                      </a:r>
                      <a:endParaRPr lang="en-US" sz="600" dirty="0">
                        <a:effectLst/>
                        <a:latin typeface="Helvetica" charset="0"/>
                        <a:ea typeface="宋体" charset="-122"/>
                        <a:cs typeface="Times New Roman" charset="0"/>
                      </a:endParaRPr>
                    </a:p>
                  </a:txBody>
                  <a:tcPr marL="46621" marR="46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5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746"/>
            <a:ext cx="10515600" cy="1325563"/>
          </a:xfrm>
        </p:spPr>
        <p:txBody>
          <a:bodyPr/>
          <a:lstStyle/>
          <a:p>
            <a:r>
              <a:rPr lang="en-US" dirty="0" smtClean="0"/>
              <a:t>Scenario 1: Identify a reading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41424" cy="4833359"/>
          </a:xfrm>
        </p:spPr>
        <p:txBody>
          <a:bodyPr>
            <a:normAutofit/>
          </a:bodyPr>
          <a:lstStyle/>
          <a:p>
            <a:r>
              <a:rPr lang="en-US" dirty="0" smtClean="0"/>
              <a:t>NS = new graduate student: vague interests, unclear research questions</a:t>
            </a:r>
          </a:p>
          <a:p>
            <a:r>
              <a:rPr lang="en-US" dirty="0" smtClean="0"/>
              <a:t>NS searches and finds ETDs of interest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 produces</a:t>
            </a:r>
          </a:p>
          <a:p>
            <a:pPr lvl="1"/>
            <a:r>
              <a:rPr lang="en-US" sz="2800" dirty="0" smtClean="0"/>
              <a:t>table (works, quality measures)</a:t>
            </a:r>
          </a:p>
          <a:p>
            <a:pPr lvl="1"/>
            <a:r>
              <a:rPr lang="en-US" sz="2800" dirty="0" smtClean="0"/>
              <a:t>clusters (each a group of related research questions)</a:t>
            </a:r>
          </a:p>
          <a:p>
            <a:r>
              <a:rPr lang="en-US" dirty="0" smtClean="0"/>
              <a:t>NS selects some, then receives:</a:t>
            </a:r>
          </a:p>
          <a:p>
            <a:r>
              <a:rPr lang="en-US" dirty="0" smtClean="0"/>
              <a:t>Reading list: relevant references (in canonical form)</a:t>
            </a:r>
          </a:p>
          <a:p>
            <a:r>
              <a:rPr lang="en-US" dirty="0" smtClean="0"/>
              <a:t>Supplement: figures, tables, equations</a:t>
            </a:r>
          </a:p>
          <a:p>
            <a:r>
              <a:rPr lang="en-US" dirty="0" smtClean="0"/>
              <a:t>Optional: social/bibliographic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Collect approaches to a 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380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SR = student researcher</a:t>
            </a:r>
          </a:p>
          <a:p>
            <a:r>
              <a:rPr lang="en-US" dirty="0" smtClean="0"/>
              <a:t>SR identifies challenging research problem</a:t>
            </a:r>
          </a:p>
          <a:p>
            <a:r>
              <a:rPr lang="en-US" dirty="0" smtClean="0"/>
              <a:t>SR finds: 3 different approaches, but lacks details, comparisons</a:t>
            </a:r>
          </a:p>
          <a:p>
            <a:r>
              <a:rPr lang="en-US" dirty="0" err="1" smtClean="0"/>
              <a:t>ETDseer</a:t>
            </a:r>
            <a:r>
              <a:rPr lang="en-US" dirty="0" smtClean="0"/>
              <a:t>: extends the analysis; for each approach produces: </a:t>
            </a:r>
          </a:p>
          <a:p>
            <a:pPr lvl="1"/>
            <a:r>
              <a:rPr lang="en-US" sz="2800" dirty="0"/>
              <a:t>Summarization table</a:t>
            </a:r>
          </a:p>
          <a:p>
            <a:pPr lvl="1"/>
            <a:r>
              <a:rPr lang="en-US" sz="2800" dirty="0" smtClean="0"/>
              <a:t>List of ETDs related</a:t>
            </a:r>
          </a:p>
          <a:p>
            <a:pPr lvl="1"/>
            <a:r>
              <a:rPr lang="en-US" sz="2800" dirty="0"/>
              <a:t>List of </a:t>
            </a:r>
            <a:r>
              <a:rPr lang="en-US" sz="2800" dirty="0" smtClean="0"/>
              <a:t>Source code sites</a:t>
            </a:r>
          </a:p>
          <a:p>
            <a:pPr lvl="1"/>
            <a:r>
              <a:rPr lang="en-US" sz="2800" dirty="0"/>
              <a:t>List of </a:t>
            </a:r>
            <a:r>
              <a:rPr lang="en-US" sz="2800" dirty="0" smtClean="0"/>
              <a:t>Datasets: including training and testing data</a:t>
            </a:r>
          </a:p>
          <a:p>
            <a:pPr lvl="1"/>
            <a:r>
              <a:rPr lang="en-US" sz="2800" dirty="0" smtClean="0"/>
              <a:t>Values useful for comparison (e.g., time period, # publications)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2246</Words>
  <Application>Microsoft Macintosh PowerPoint</Application>
  <PresentationFormat>Widescreen</PresentationFormat>
  <Paragraphs>349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DengXian</vt:lpstr>
      <vt:lpstr>Helvetica</vt:lpstr>
      <vt:lpstr>ＭＳ Ｐゴシック</vt:lpstr>
      <vt:lpstr>Times New Roman</vt:lpstr>
      <vt:lpstr>宋体</vt:lpstr>
      <vt:lpstr>Office Theme</vt:lpstr>
      <vt:lpstr>Scenarios for Advanced Services in an ETD Digital Library  ETD 2017: 20th Int’l Symposium of the NDLTD Washington, D.C., USA August 7-9, 2017  Yufeng Ma, Tingting Jiang, Chandani Shrestha, Edward A. Fox           Virginia Tech, Blacksburg, VA 24061 USA Jian Wu, C. Lee Giles        Pennsylvania State University, University Park, PA 16802 USA  http://fox.cs.vt.edu/talks/2017/20170807ETD2017etdseer.pptx (, pdf)  </vt:lpstr>
      <vt:lpstr>Acknowledgments</vt:lpstr>
      <vt:lpstr>Outline</vt:lpstr>
      <vt:lpstr>Introduction</vt:lpstr>
      <vt:lpstr>NDLTD Global Search example</vt:lpstr>
      <vt:lpstr>CiteSeerX example</vt:lpstr>
      <vt:lpstr>Advanced Scenarios Utilizing ETDs</vt:lpstr>
      <vt:lpstr>Scenario 1: Identify a reading list</vt:lpstr>
      <vt:lpstr>Scenario 2: Collect approaches to a research problem</vt:lpstr>
      <vt:lpstr>Scenario 3: Create award-winning paper template</vt:lpstr>
      <vt:lpstr>Scenario 4: Identify collaborators</vt:lpstr>
      <vt:lpstr>Scenario 5: ETD quality evaluation</vt:lpstr>
      <vt:lpstr>Scenario 6: Prepare course syllabus and lecture slides</vt:lpstr>
      <vt:lpstr>Scenario 7: Organize a conference</vt:lpstr>
      <vt:lpstr>Scenario 8: Manage a journal</vt:lpstr>
      <vt:lpstr>Advanced Scenarios Utilizing ETDs - top</vt:lpstr>
      <vt:lpstr>Advanced Scenarios Utilizing ETDs - bottom</vt:lpstr>
      <vt:lpstr>Key Approaches: Building Upon Existing Technologies</vt:lpstr>
      <vt:lpstr>Key Approaches: Structured Data Extraction</vt:lpstr>
      <vt:lpstr>Key Approaches: Text Generation</vt:lpstr>
      <vt:lpstr>Key Approaches: Network Visualization</vt:lpstr>
      <vt:lpstr>Conclusion</vt:lpstr>
      <vt:lpstr>References - 1</vt:lpstr>
      <vt:lpstr>References - 2</vt:lpstr>
      <vt:lpstr>Questions? Discussion? Recommendations?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ETD 2016: 19th Int’l Symposium on ETDs Lille, France  Edward A. Fox Executive Director, Chairman of the Board  NDLTD, www.ndltd.org   fox@vt.edu       http://fox.cs.vt.edu/talks/2016   Professor, Department of Computer Science Virginia Tech, Blacksburg, VA 24061 USA</dc:title>
  <dc:creator>Microsoft Office User</dc:creator>
  <cp:lastModifiedBy>Microsoft Office User</cp:lastModifiedBy>
  <cp:revision>38</cp:revision>
  <dcterms:created xsi:type="dcterms:W3CDTF">2017-07-29T01:28:35Z</dcterms:created>
  <dcterms:modified xsi:type="dcterms:W3CDTF">2017-08-04T18:57:19Z</dcterms:modified>
</cp:coreProperties>
</file>