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648" r:id="rId2"/>
    <p:sldId id="1345" r:id="rId3"/>
    <p:sldId id="1340" r:id="rId4"/>
    <p:sldId id="1341" r:id="rId5"/>
    <p:sldId id="1343" r:id="rId6"/>
    <p:sldId id="1336" r:id="rId7"/>
    <p:sldId id="1342" r:id="rId8"/>
    <p:sldId id="1326" r:id="rId9"/>
    <p:sldId id="1321" r:id="rId10"/>
    <p:sldId id="1313" r:id="rId11"/>
    <p:sldId id="1310" r:id="rId12"/>
    <p:sldId id="720" r:id="rId13"/>
    <p:sldId id="1319" r:id="rId14"/>
    <p:sldId id="1324" r:id="rId15"/>
    <p:sldId id="1325" r:id="rId16"/>
    <p:sldId id="1317" r:id="rId17"/>
    <p:sldId id="1309" r:id="rId18"/>
    <p:sldId id="1315" r:id="rId19"/>
    <p:sldId id="1328" r:id="rId20"/>
    <p:sldId id="1329" r:id="rId21"/>
    <p:sldId id="1333" r:id="rId22"/>
    <p:sldId id="1330" r:id="rId23"/>
    <p:sldId id="738" r:id="rId24"/>
    <p:sldId id="1331" r:id="rId25"/>
    <p:sldId id="1332" r:id="rId26"/>
    <p:sldId id="1334" r:id="rId27"/>
    <p:sldId id="1335" r:id="rId28"/>
    <p:sldId id="1339" r:id="rId29"/>
    <p:sldId id="1337" r:id="rId30"/>
    <p:sldId id="1235" r:id="rId31"/>
    <p:sldId id="1344" r:id="rId32"/>
    <p:sldId id="667" r:id="rId3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488" autoAdjust="0"/>
  </p:normalViewPr>
  <p:slideViewPr>
    <p:cSldViewPr>
      <p:cViewPr>
        <p:scale>
          <a:sx n="99" d="100"/>
          <a:sy n="99" d="100"/>
        </p:scale>
        <p:origin x="2896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 varScale="1">
        <p:scale>
          <a:sx n="163" d="100"/>
          <a:sy n="163" d="100"/>
        </p:scale>
        <p:origin x="-284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E642D9A-9399-8548-B9BF-9A8EF7CD7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27BA382-4E39-A349-A9BF-6F37CA9F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FB7ED7-2FCD-7A44-98C2-046D54699327}" type="slidenum">
              <a:rPr lang="en-US" sz="1200" b="0">
                <a:latin typeface="Times New Roman" charset="0"/>
              </a:rPr>
              <a:pPr eaLnBrk="1" hangingPunct="1"/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8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2710D-9DE1-1E44-B051-D857BC07324B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6912" rIns="93822" bIns="46912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9441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CAA0CC-E9EE-5A44-BBDB-BA8695A61A4B}" type="slidenum">
              <a:rPr lang="en-US" sz="1200" b="0">
                <a:latin typeface="Times New Roman" charset="0"/>
              </a:rPr>
              <a:pPr eaLnBrk="1" hangingPunct="1"/>
              <a:t>16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2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FA0368-45A5-9B47-8184-54ABF259E8C9}" type="slidenum">
              <a:rPr lang="en-US" sz="1200" b="0">
                <a:latin typeface="Times New Roman" charset="0"/>
              </a:rPr>
              <a:pPr eaLnBrk="1" hangingPunct="1"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0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E2EB74-0EE2-C746-8C1E-4D43CB6EA276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97A34-6666-41B7-B8FD-7C8C997CBF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2238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EEE32-657B-4FC9-AFC2-6BFDCBAB651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94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EFD60-9B92-46ED-9752-7D2EA45D13B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934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2C36-B27A-4C34-8AA4-1672B0A3AA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104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5F7A8E-8285-5C44-8ED5-26548925BFE8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14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8A2C3-2833-42A4-878F-684BC7FFBA4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16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AB36F8-6B4D-F948-AFFB-67DCBD19D99E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6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5B414-C866-47AC-B0FB-ACE47F56458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034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4E710-C82B-4DD5-B7E6-FE5FD8584C2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4400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370A5-277D-4CC0-96A2-7DCC3474687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4449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47A76-3564-4611-BE28-BD8E591DAE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536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FA80EC-B878-DC49-BA14-A1B785EFFD85}" type="slidenum">
              <a:rPr lang="en-US" sz="1200" b="0">
                <a:latin typeface="Times New Roman" charset="0"/>
              </a:rPr>
              <a:pPr eaLnBrk="1" hangingPunct="1"/>
              <a:t>30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6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AB36F8-6B4D-F948-AFFB-67DCBD19D99E}" type="slidenum">
              <a:rPr lang="en-US" sz="1200" b="0">
                <a:latin typeface="Times New Roman" charset="0"/>
              </a:rPr>
              <a:pPr eaLnBrk="1" hangingPunct="1"/>
              <a:t>31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0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74479-07A0-4641-8A61-1717B9F1A6A7}" type="slidenum">
              <a:rPr lang="en-US" sz="1200" b="0">
                <a:latin typeface="Times New Roman" charset="0"/>
              </a:rPr>
              <a:pPr eaLnBrk="1" hangingPunct="1"/>
              <a:t>32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8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2710D-9DE1-1E44-B051-D857BC07324B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6912" rIns="93822" bIns="46912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176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BD76EA-8663-1148-A9BE-B7C061052864}" type="slidenum">
              <a:rPr lang="en-US" sz="1200" b="0">
                <a:latin typeface="Times New Roman" charset="0"/>
              </a:rPr>
              <a:pPr eaLnBrk="1" hangingPunct="1"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6" tIns="46778" rIns="93556" bIns="4677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3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E323C6-59B7-A249-AC4D-0C1C2F0B11C6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22710D-9DE1-1E44-B051-D857BC07324B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>
              <a:defRPr/>
            </a:pPr>
            <a:r>
              <a:rPr lang="en-US" sz="1100" b="0" i="1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6912" rIns="93822" bIns="46912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012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27E87B-F47F-6F45-8E92-D63CE8A80773}" type="slidenum">
              <a:rPr lang="en-US" sz="1200" b="0">
                <a:latin typeface="Times New Roman" charset="0"/>
              </a:rPr>
              <a:pPr eaLnBrk="1" hangingPunct="1"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6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603EF-F54B-4A4E-A17C-28A6B782FEA2}" type="slidenum">
              <a:rPr lang="en-US" sz="1200" b="0">
                <a:latin typeface="Times New Roman" charset="0"/>
              </a:rPr>
              <a:pPr eaLnBrk="1" hangingPunct="1"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103A9-40FA-5142-A236-061FBC19BCDE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6"/>
            <a:ext cx="6819900" cy="31543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0973-B584-B544-8445-FA0F3E90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6856-E5D1-5547-AED3-6BA3EF6D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FE8-AD49-ED45-82F4-6778A67A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6CF7-87CD-9A49-8C43-697028D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3681-1F59-264D-A30D-7FCC7588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7E0E-F019-554E-A398-36E8D32D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43EC-E04C-214F-B18E-1AFD0B25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98DF-361A-E642-82EC-32AB8172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D8F-1E62-CC4A-B283-839BFDA3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2A1C-8CC7-8747-9204-B9E446CF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16CE-E007-9441-A258-5EB38B36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2FFF1F31-65F8-5245-9B87-BB418E4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77F92F-8C97-1542-B320-ECDA1C274076}" type="slidenum">
              <a:rPr lang="en-US" sz="1400" b="0"/>
              <a:pPr eaLnBrk="1" hangingPunct="1"/>
              <a:t>1</a:t>
            </a:fld>
            <a:endParaRPr lang="en-US" sz="1400" b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95600"/>
            <a:ext cx="9067800" cy="1143000"/>
          </a:xfrm>
        </p:spPr>
        <p:txBody>
          <a:bodyPr/>
          <a:lstStyle/>
          <a:p>
            <a:r>
              <a:rPr lang="en-US" sz="4000" b="1" dirty="0">
                <a:latin typeface="Arial" charset="0"/>
              </a:rPr>
              <a:t>ETD Metadata / Union Catalog </a:t>
            </a:r>
            <a:r>
              <a:rPr lang="en-US" sz="4000" b="1" dirty="0" smtClean="0">
                <a:latin typeface="Arial" charset="0"/>
              </a:rPr>
              <a:t>/       </a:t>
            </a:r>
            <a:r>
              <a:rPr lang="en-US" sz="4000" b="1" dirty="0">
                <a:latin typeface="Arial" charset="0"/>
              </a:rPr>
              <a:t>IR Consortium Networks </a:t>
            </a:r>
            <a:r>
              <a:rPr lang="en-US" sz="4000" b="1" dirty="0">
                <a:latin typeface="Arial" charset="0"/>
              </a:rPr>
              <a:t/>
            </a:r>
            <a:br>
              <a:rPr lang="en-US" sz="40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/>
            </a:r>
            <a:br>
              <a:rPr lang="en-US" sz="14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 ETD 2017: 20</a:t>
            </a:r>
            <a:r>
              <a:rPr lang="en-US" sz="3200" b="1" baseline="30000" dirty="0">
                <a:latin typeface="Arial" charset="0"/>
              </a:rPr>
              <a:t>th</a:t>
            </a:r>
            <a:r>
              <a:rPr lang="en-US" sz="3200" b="1" dirty="0">
                <a:latin typeface="Arial" charset="0"/>
              </a:rPr>
              <a:t> Int’l Symposium of </a:t>
            </a:r>
            <a:r>
              <a:rPr lang="en-US" sz="3200" b="1" dirty="0" smtClean="0">
                <a:latin typeface="Arial" charset="0"/>
              </a:rPr>
              <a:t>the NDLTD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Washington, D.C., </a:t>
            </a:r>
            <a:r>
              <a:rPr lang="en-US" sz="3200" b="1" dirty="0" smtClean="0">
                <a:latin typeface="Arial" charset="0"/>
              </a:rPr>
              <a:t>USA; August </a:t>
            </a:r>
            <a:r>
              <a:rPr lang="en-US" sz="3200" b="1" dirty="0">
                <a:latin typeface="Arial" charset="0"/>
              </a:rPr>
              <a:t>7-9, </a:t>
            </a:r>
            <a:r>
              <a:rPr lang="en-US" sz="3200" b="1" dirty="0" smtClean="0">
                <a:latin typeface="Arial" charset="0"/>
              </a:rPr>
              <a:t>2017</a:t>
            </a:r>
            <a:br>
              <a:rPr lang="en-US" sz="3200" b="1" dirty="0" smtClean="0">
                <a:latin typeface="Arial" charset="0"/>
              </a:rPr>
            </a:br>
            <a:r>
              <a:rPr lang="en-US" sz="1600" b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/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ETDs </a:t>
            </a:r>
            <a:r>
              <a:rPr lang="en-US" sz="3200" b="1" dirty="0">
                <a:latin typeface="Arial" charset="0"/>
              </a:rPr>
              <a:t>for Rookies</a:t>
            </a:r>
            <a:br>
              <a:rPr lang="en-US" sz="3200" b="1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Edward A. Fox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Executive Director, Chairman of the Board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NDLTD, </a:t>
            </a:r>
            <a:r>
              <a:rPr lang="en-US" sz="2800" dirty="0" err="1">
                <a:latin typeface="Arial" charset="0"/>
              </a:rPr>
              <a:t>www.ndltd.org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 err="1">
                <a:latin typeface="Arial" charset="0"/>
              </a:rPr>
              <a:t>fox@vt.edu</a:t>
            </a:r>
            <a:r>
              <a:rPr lang="en-US" sz="2800" dirty="0">
                <a:latin typeface="Arial" charset="0"/>
              </a:rPr>
              <a:t>       http://</a:t>
            </a:r>
            <a:r>
              <a:rPr lang="en-US" sz="2800" dirty="0" err="1" smtClean="0">
                <a:latin typeface="Arial" charset="0"/>
              </a:rPr>
              <a:t>fox.cs.vt.edu</a:t>
            </a:r>
            <a:r>
              <a:rPr lang="en-US" sz="2800" dirty="0" smtClean="0">
                <a:latin typeface="Arial" charset="0"/>
              </a:rPr>
              <a:t>/talks/2017 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Professor, Department of Computer Science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Virginia Tech, Blacksburg, VA 24061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4667AB-61C5-4F4E-9464-25D056A0D103}" type="slidenum">
              <a:rPr lang="en-US" sz="1400" b="0"/>
              <a:pPr eaLnBrk="1" hangingPunct="1"/>
              <a:t>10</a:t>
            </a:fld>
            <a:endParaRPr lang="en-US" sz="1400" b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5725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DLs Support Many User Roles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User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422400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Students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341438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Readers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Digital</a:t>
            </a:r>
          </a:p>
          <a:p>
            <a:pPr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Library</a:t>
            </a:r>
            <a:endParaRPr lang="en-US" sz="2800" b="0">
              <a:latin typeface="Times New Roman" charset="0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455738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Teachers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919288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Researchers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481138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Advisors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439863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Learners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660525" cy="523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Librarians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64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Roles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1104900"/>
          </a:xfrm>
        </p:spPr>
        <p:txBody>
          <a:bodyPr lIns="92075" tIns="46038" rIns="92075" bIns="46038"/>
          <a:lstStyle/>
          <a:p>
            <a:r>
              <a:rPr lang="en-US" sz="4000">
                <a:latin typeface="Arial" charset="0"/>
              </a:rPr>
              <a:t>Why of Global Interest?</a:t>
            </a:r>
          </a:p>
        </p:txBody>
      </p:sp>
      <p:sp>
        <p:nvSpPr>
          <p:cNvPr id="583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800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b="1" dirty="0">
                <a:cs typeface="+mn-cs"/>
              </a:rPr>
              <a:t>National projects</a:t>
            </a:r>
            <a:r>
              <a:rPr lang="en-US" sz="2800" dirty="0">
                <a:cs typeface="+mn-cs"/>
              </a:rPr>
              <a:t> can preserve antiquities and heritage: cultural, historical, linguistic, </a:t>
            </a:r>
            <a:r>
              <a:rPr lang="en-US" sz="2800" dirty="0" smtClean="0">
                <a:cs typeface="+mn-cs"/>
              </a:rPr>
              <a:t>scholarly</a:t>
            </a:r>
          </a:p>
          <a:p>
            <a:pPr marL="0" indent="0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Knowledge and information are essential to economic and technological </a:t>
            </a:r>
            <a:r>
              <a:rPr lang="en-US" sz="2800" b="1" dirty="0">
                <a:cs typeface="+mn-cs"/>
              </a:rPr>
              <a:t>growth, </a:t>
            </a:r>
            <a:r>
              <a:rPr lang="en-US" sz="2800" b="1" dirty="0" smtClean="0">
                <a:cs typeface="+mn-cs"/>
              </a:rPr>
              <a:t>education</a:t>
            </a:r>
          </a:p>
          <a:p>
            <a:pPr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DL - a </a:t>
            </a:r>
            <a:r>
              <a:rPr lang="en-US" sz="2800" b="1" dirty="0">
                <a:cs typeface="+mn-cs"/>
              </a:rPr>
              <a:t>domain for international collaboration</a:t>
            </a:r>
            <a:endParaRPr lang="en-US" sz="2800" dirty="0">
              <a:cs typeface="+mn-cs"/>
            </a:endParaRPr>
          </a:p>
          <a:p>
            <a:pPr lvl="1">
              <a:defRPr/>
            </a:pPr>
            <a:r>
              <a:rPr lang="en-US" sz="2400" dirty="0"/>
              <a:t>wherein all can </a:t>
            </a:r>
            <a:r>
              <a:rPr lang="en-US" sz="2400" b="1" dirty="0"/>
              <a:t>contribute</a:t>
            </a:r>
            <a:r>
              <a:rPr lang="en-US" sz="2400" dirty="0"/>
              <a:t> and </a:t>
            </a:r>
            <a:r>
              <a:rPr lang="en-US" sz="2400" b="1" dirty="0"/>
              <a:t>benefit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which leverages investment in </a:t>
            </a:r>
            <a:r>
              <a:rPr lang="en-US" sz="2400" b="1" dirty="0"/>
              <a:t>networking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which provides useful </a:t>
            </a:r>
            <a:r>
              <a:rPr lang="en-US" sz="2400" b="1" dirty="0"/>
              <a:t>content</a:t>
            </a:r>
            <a:r>
              <a:rPr lang="en-US" sz="2400" dirty="0"/>
              <a:t> on Internet &amp; WWW</a:t>
            </a:r>
          </a:p>
          <a:p>
            <a:pPr lvl="1">
              <a:defRPr/>
            </a:pPr>
            <a:r>
              <a:rPr lang="en-US" sz="2400" dirty="0"/>
              <a:t>which will </a:t>
            </a:r>
            <a:r>
              <a:rPr lang="en-US" sz="2400" b="1" dirty="0"/>
              <a:t>tie nations and peoples together</a:t>
            </a:r>
            <a:r>
              <a:rPr lang="en-US" sz="2400" dirty="0"/>
              <a:t> more strongly and through </a:t>
            </a:r>
            <a:r>
              <a:rPr lang="en-US" sz="2400" b="1" dirty="0"/>
              <a:t>deeper understanding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E02B68-6107-BA41-9719-47E2DACD37A8}" type="slidenum">
              <a:rPr lang="en-US" sz="1400" b="0"/>
              <a:pPr eaLnBrk="1" hangingPunct="1"/>
              <a:t>12</a:t>
            </a:fld>
            <a:endParaRPr lang="en-US" sz="1400" b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MS Org Chart" r:id="rId4" imgW="4345354" imgH="2074985" progId="OrgPlusWOPX.4">
                  <p:embed followColorScheme="full"/>
                </p:oleObj>
              </mc:Choice>
              <mc:Fallback>
                <p:oleObj name="MS Org Chart" r:id="rId4" imgW="4345354" imgH="2074985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76761E-2DC8-6648-88B4-B5A9EF9D9409}" type="slidenum">
              <a:rPr lang="en-US" sz="1400" b="0"/>
              <a:pPr eaLnBrk="1" hangingPunct="1"/>
              <a:t>13</a:t>
            </a:fld>
            <a:endParaRPr lang="en-US" sz="1400" b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513745" y="6211669"/>
            <a:ext cx="4561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dirty="0" err="1"/>
              <a:t>Borgman</a:t>
            </a:r>
            <a:r>
              <a:rPr lang="en-US" dirty="0"/>
              <a:t> et al</a:t>
            </a:r>
            <a:r>
              <a:rPr lang="en-US" dirty="0" smtClean="0"/>
              <a:t>. 1996</a:t>
            </a:r>
          </a:p>
          <a:p>
            <a:pPr algn="r" eaLnBrk="0" hangingPunct="0"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is.gseis.ucla.edu</a:t>
            </a:r>
            <a:r>
              <a:rPr lang="en-US" dirty="0"/>
              <a:t>/research/</a:t>
            </a:r>
            <a:r>
              <a:rPr lang="en-US" dirty="0" err="1"/>
              <a:t>dig_libraries</a:t>
            </a:r>
            <a:r>
              <a:rPr lang="en-US" dirty="0"/>
              <a:t>/</a:t>
            </a:r>
          </a:p>
        </p:txBody>
      </p:sp>
      <p:sp>
        <p:nvSpPr>
          <p:cNvPr id="399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1122E0-3666-AE4F-AC26-9115B3FDC181}" type="slidenum">
              <a:rPr lang="en-US" sz="1400" b="0"/>
              <a:pPr eaLnBrk="1" hangingPunct="1"/>
              <a:t>14</a:t>
            </a:fld>
            <a:endParaRPr lang="en-US" sz="1400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j-cs"/>
              </a:rPr>
              <a:t>Information Life </a:t>
            </a:r>
            <a:r>
              <a:rPr lang="en-US" dirty="0" smtClean="0">
                <a:latin typeface="Arial" charset="0"/>
                <a:cs typeface="+mj-cs"/>
              </a:rPr>
              <a:t>Cycle (adapted)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0" y="1328616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Authoring</a:t>
            </a:r>
          </a:p>
          <a:p>
            <a:pPr algn="ctr"/>
            <a:r>
              <a:rPr lang="en-US" b="0" dirty="0">
                <a:latin typeface="Times New Roman" charset="0"/>
              </a:rPr>
              <a:t>Modifying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59155" y="2054451"/>
            <a:ext cx="21335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Classifying</a:t>
            </a:r>
          </a:p>
          <a:p>
            <a:pPr algn="ctr"/>
            <a:r>
              <a:rPr lang="en-US" b="0" dirty="0" smtClean="0">
                <a:latin typeface="Times New Roman" charset="0"/>
              </a:rPr>
              <a:t>        Tagging</a:t>
            </a:r>
          </a:p>
          <a:p>
            <a:pPr algn="ctr"/>
            <a:r>
              <a:rPr lang="en-US" b="0" dirty="0" smtClean="0">
                <a:latin typeface="Times New Roman" charset="0"/>
              </a:rPr>
              <a:t>Recommending</a:t>
            </a:r>
            <a:endParaRPr lang="en-US" b="0" dirty="0">
              <a:latin typeface="Times New Roman" charset="0"/>
            </a:endParaRPr>
          </a:p>
          <a:p>
            <a:pPr algn="ctr"/>
            <a:r>
              <a:rPr lang="en-US" b="0" dirty="0">
                <a:latin typeface="Times New Roman" charset="0"/>
              </a:rPr>
              <a:t> </a:t>
            </a:r>
            <a:r>
              <a:rPr lang="en-US" b="0" dirty="0" smtClean="0">
                <a:latin typeface="Times New Roman" charset="0"/>
              </a:rPr>
              <a:t>       Indexing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Storing</a:t>
            </a:r>
          </a:p>
          <a:p>
            <a:pPr algn="ctr"/>
            <a:r>
              <a:rPr lang="en-US" b="0">
                <a:latin typeface="Times New Roman" charset="0"/>
              </a:rPr>
              <a:t>Retrieving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Distributing</a:t>
            </a:r>
          </a:p>
          <a:p>
            <a:pPr algn="ctr"/>
            <a:r>
              <a:rPr lang="en-US" b="0">
                <a:latin typeface="Times New Roman" charset="0"/>
              </a:rPr>
              <a:t>Networking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Retention</a:t>
            </a:r>
          </a:p>
          <a:p>
            <a:pPr algn="ctr"/>
            <a:r>
              <a:rPr lang="en-US" b="0">
                <a:latin typeface="Times New Roman" charset="0"/>
              </a:rPr>
              <a:t>/ Mining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345794" y="4632325"/>
            <a:ext cx="1244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Filtering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13807" y="2270125"/>
            <a:ext cx="91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Using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Creation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Searching</a:t>
            </a: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Utilization</a:t>
            </a: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Inactive</a:t>
            </a: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7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Social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057400" y="3591624"/>
            <a:ext cx="1860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Downloading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479219" y="2814935"/>
            <a:ext cx="95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Citing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109618" y="4058974"/>
            <a:ext cx="1688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0" dirty="0" smtClean="0">
                <a:latin typeface="Times New Roman" charset="0"/>
              </a:rPr>
              <a:t>Discovering</a:t>
            </a:r>
            <a:endParaRPr lang="en-US" b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876300"/>
          </a:xfrm>
        </p:spPr>
        <p:txBody>
          <a:bodyPr lIns="92075" tIns="46038" rIns="92075" bIns="46038"/>
          <a:lstStyle/>
          <a:p>
            <a:r>
              <a:rPr lang="en-US" sz="4000" dirty="0" smtClean="0">
                <a:latin typeface="Arial" charset="0"/>
              </a:rPr>
              <a:t>Students and the Info. Life Cycle</a:t>
            </a:r>
            <a:endParaRPr lang="en-US" sz="4000" dirty="0">
              <a:latin typeface="Arial" charset="0"/>
            </a:endParaRPr>
          </a:p>
        </p:txBody>
      </p:sp>
      <p:sp>
        <p:nvSpPr>
          <p:cNvPr id="583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800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b="1" dirty="0" smtClean="0">
                <a:cs typeface="+mn-cs"/>
              </a:rPr>
              <a:t>Learning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Respect for Teachers, Researchers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Discovery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Excitement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Documentation and reporting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Expression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Dissemination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Fame and Fortune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Community involvement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Service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Community leadership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Compassion, Cooperation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73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B74CD1-A9C1-BA46-8791-D39CDAC7029E}" type="slidenum">
              <a:rPr lang="en-US" sz="1400" b="0"/>
              <a:pPr eaLnBrk="1" hangingPunct="1"/>
              <a:t>16</a:t>
            </a:fld>
            <a:endParaRPr lang="en-US" sz="1400" b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Institutional </a:t>
            </a:r>
            <a:r>
              <a:rPr lang="en-US" dirty="0" smtClean="0">
                <a:latin typeface="Arial" charset="0"/>
              </a:rPr>
              <a:t>Repositories</a:t>
            </a:r>
            <a:endParaRPr lang="en-US" dirty="0"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“Institutional repositories are digital collections that capture and preserve the intellectual output of a single university or a multiple institution community of colleges and universities.”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Crow, R. “Institutional repository checklist and resource guide”, SPARC, Washington, D.C., USA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 charset="0"/>
              </a:rPr>
              <a:t>www.sparc.arl.org</a:t>
            </a:r>
            <a:r>
              <a:rPr lang="en-US" sz="2800" dirty="0">
                <a:latin typeface="Arial" charset="0"/>
              </a:rPr>
              <a:t>/resource/</a:t>
            </a:r>
            <a:r>
              <a:rPr lang="en-US" sz="2800" dirty="0" err="1">
                <a:latin typeface="Arial" charset="0"/>
              </a:rPr>
              <a:t>sparc</a:t>
            </a:r>
            <a:r>
              <a:rPr lang="en-US" sz="2800" dirty="0">
                <a:latin typeface="Arial" charset="0"/>
              </a:rPr>
              <a:t>-institutional-repository-checklist-resource-guide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6F6C5-CF50-B445-8104-0272BC83716A}" type="slidenum">
              <a:rPr lang="en-US" sz="1400" b="0"/>
              <a:pPr eaLnBrk="1" hangingPunct="1"/>
              <a:t>17</a:t>
            </a:fld>
            <a:endParaRPr lang="en-US" sz="1400" b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For More Information (Examples)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372600" cy="563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Arial" charset="0"/>
              </a:rPr>
              <a:t>Magazine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www.dlib.org</a:t>
            </a:r>
            <a:endParaRPr lang="en-US" sz="2400" dirty="0">
              <a:latin typeface="Arial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2400" b="1" dirty="0">
                <a:latin typeface="Arial" charset="0"/>
              </a:rPr>
              <a:t>Books</a:t>
            </a:r>
            <a:r>
              <a:rPr lang="en-US" sz="2400" dirty="0">
                <a:latin typeface="Arial" charset="0"/>
              </a:rPr>
              <a:t>: MIT Press: Arms (1999), Bishop (2003), </a:t>
            </a:r>
            <a:r>
              <a:rPr lang="en-US" sz="2400" dirty="0" err="1">
                <a:latin typeface="Arial" charset="0"/>
              </a:rPr>
              <a:t>Borgman</a:t>
            </a:r>
            <a:r>
              <a:rPr lang="en-US" sz="2400" dirty="0">
                <a:latin typeface="Arial" charset="0"/>
              </a:rPr>
              <a:t> (2003, 2010), </a:t>
            </a:r>
            <a:r>
              <a:rPr lang="en-US" sz="2400" dirty="0" err="1">
                <a:latin typeface="Arial" charset="0"/>
              </a:rPr>
              <a:t>Licklider</a:t>
            </a:r>
            <a:r>
              <a:rPr lang="en-US" sz="2400" dirty="0">
                <a:latin typeface="Arial" charset="0"/>
              </a:rPr>
              <a:t> (1965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latin typeface="Arial" charset="0"/>
              </a:rPr>
              <a:t>Morgan </a:t>
            </a:r>
            <a:r>
              <a:rPr lang="en-US" sz="2400" dirty="0">
                <a:latin typeface="Arial" charset="0"/>
              </a:rPr>
              <a:t>Kaufmann: Witten... (several), </a:t>
            </a:r>
            <a:r>
              <a:rPr lang="en-US" sz="2400" dirty="0" err="1">
                <a:latin typeface="Arial" charset="0"/>
              </a:rPr>
              <a:t>Lesk</a:t>
            </a:r>
            <a:r>
              <a:rPr lang="en-US" sz="2400" dirty="0">
                <a:latin typeface="Arial" charset="0"/>
              </a:rPr>
              <a:t> (2</a:t>
            </a:r>
            <a:r>
              <a:rPr lang="en-US" sz="2400" baseline="30000" dirty="0">
                <a:latin typeface="Arial" charset="0"/>
              </a:rPr>
              <a:t>nd</a:t>
            </a:r>
            <a:r>
              <a:rPr lang="en-US" sz="2400" dirty="0">
                <a:latin typeface="Arial" charset="0"/>
              </a:rPr>
              <a:t> edition)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latin typeface="Arial" charset="0"/>
              </a:rPr>
              <a:t>M&amp;C: </a:t>
            </a: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sites.google.com</a:t>
            </a:r>
            <a:r>
              <a:rPr lang="en-US" sz="2400" dirty="0"/>
              <a:t>/a/</a:t>
            </a:r>
            <a:r>
              <a:rPr lang="en-US" sz="2400" dirty="0" err="1"/>
              <a:t>morganclaypool.com</a:t>
            </a:r>
            <a:r>
              <a:rPr lang="en-US" sz="2400" dirty="0"/>
              <a:t>/</a:t>
            </a:r>
            <a:r>
              <a:rPr lang="en-US" sz="2400" dirty="0" err="1"/>
              <a:t>dlibrary</a:t>
            </a:r>
            <a:r>
              <a:rPr lang="en-US" sz="2400" dirty="0"/>
              <a:t>/ </a:t>
            </a:r>
            <a:r>
              <a:rPr lang="en-US" sz="2400" dirty="0" smtClean="0"/>
              <a:t>(4 books: foundations, key aspects, tech., appl.)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b="1" dirty="0" smtClean="0">
                <a:latin typeface="Arial" charset="0"/>
              </a:rPr>
              <a:t>Conferences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latin typeface="Arial" charset="0"/>
              </a:rPr>
              <a:t>ICADL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>
                <a:latin typeface="Arial" charset="0"/>
              </a:rPr>
              <a:t>http://www.icadl2017.org</a:t>
            </a:r>
            <a:r>
              <a:rPr lang="en-US" sz="2400" dirty="0" smtClean="0">
                <a:latin typeface="Arial" charset="0"/>
              </a:rPr>
              <a:t>/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latin typeface="Arial" charset="0"/>
              </a:rPr>
              <a:t>JCDL</a:t>
            </a:r>
            <a:r>
              <a:rPr lang="en-US" sz="2400" dirty="0">
                <a:latin typeface="Arial" charset="0"/>
              </a:rPr>
              <a:t>: http://</a:t>
            </a:r>
            <a:r>
              <a:rPr lang="en-US" sz="2400" dirty="0" smtClean="0">
                <a:latin typeface="Arial" charset="0"/>
              </a:rPr>
              <a:t>www.jcdl.org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latin typeface="Arial" charset="0"/>
              </a:rPr>
              <a:t>TPDL</a:t>
            </a:r>
            <a:r>
              <a:rPr lang="en-US" sz="2400" dirty="0">
                <a:latin typeface="Arial" charset="0"/>
              </a:rPr>
              <a:t>: http://www.tpdl2016.org/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Arial" charset="0"/>
              </a:rPr>
              <a:t>Associations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latin typeface="Arial" charset="0"/>
              </a:rPr>
              <a:t>ASIS&amp;T DL SIG: http://</a:t>
            </a:r>
            <a:r>
              <a:rPr lang="en-US" sz="2400" dirty="0" err="1">
                <a:latin typeface="Arial" charset="0"/>
              </a:rPr>
              <a:t>www.asis.org</a:t>
            </a:r>
            <a:r>
              <a:rPr lang="en-US" sz="2400" dirty="0">
                <a:latin typeface="Arial" charset="0"/>
              </a:rPr>
              <a:t>/SIG/</a:t>
            </a:r>
            <a:r>
              <a:rPr lang="en-US" sz="2400" dirty="0" err="1">
                <a:latin typeface="Arial" charset="0"/>
              </a:rPr>
              <a:t>dl.html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latin typeface="Arial" charset="0"/>
              </a:rPr>
              <a:t>IEEE TCDL: http://</a:t>
            </a:r>
            <a:r>
              <a:rPr lang="en-US" sz="2400" dirty="0" err="1">
                <a:latin typeface="Arial" charset="0"/>
              </a:rPr>
              <a:t>www.ieee-tcdl.org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Arial" charset="0"/>
              </a:rPr>
              <a:t>NSF</a:t>
            </a:r>
            <a:r>
              <a:rPr lang="en-US" sz="2400" dirty="0">
                <a:latin typeface="Arial" charset="0"/>
              </a:rPr>
              <a:t>: http://</a:t>
            </a:r>
            <a:r>
              <a:rPr lang="en-US" sz="2400" dirty="0" err="1">
                <a:latin typeface="Arial" charset="0"/>
              </a:rPr>
              <a:t>www.dlib.org</a:t>
            </a:r>
            <a:r>
              <a:rPr lang="en-US" sz="2400" dirty="0">
                <a:latin typeface="Arial" charset="0"/>
              </a:rPr>
              <a:t>/</a:t>
            </a:r>
            <a:r>
              <a:rPr lang="en-US" sz="2400" dirty="0" err="1">
                <a:latin typeface="Arial" charset="0"/>
              </a:rPr>
              <a:t>dlib</a:t>
            </a:r>
            <a:r>
              <a:rPr lang="en-US" sz="2400" dirty="0">
                <a:latin typeface="Arial" charset="0"/>
              </a:rPr>
              <a:t>/july98/07griffin.html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b="1" dirty="0">
                <a:latin typeface="Arial" charset="0"/>
              </a:rPr>
              <a:t>Labs</a:t>
            </a:r>
            <a:r>
              <a:rPr lang="en-US" sz="2400" dirty="0">
                <a:latin typeface="Arial" charset="0"/>
              </a:rPr>
              <a:t>: Cape Town: http://www.cs.uct.ac.za/research/dll,  VT: http://</a:t>
            </a:r>
            <a:r>
              <a:rPr lang="en-US" sz="2400" dirty="0" err="1">
                <a:latin typeface="Arial" charset="0"/>
              </a:rPr>
              <a:t>www.dlib.vt.edu</a:t>
            </a:r>
            <a:r>
              <a:rPr lang="en-US" sz="2400" dirty="0">
                <a:latin typeface="Arial" charset="0"/>
              </a:rPr>
              <a:t>, TAMU: </a:t>
            </a:r>
            <a:r>
              <a:rPr lang="en-US" sz="2400" dirty="0" smtClean="0">
                <a:latin typeface="Arial" charset="0"/>
              </a:rPr>
              <a:t>http://</a:t>
            </a:r>
            <a:r>
              <a:rPr lang="en-US" sz="2400" dirty="0" err="1" smtClean="0">
                <a:latin typeface="Arial" charset="0"/>
              </a:rPr>
              <a:t>www.csdl.tamu.edu</a:t>
            </a:r>
            <a:r>
              <a:rPr lang="en-US" sz="2400" dirty="0"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E999B9-EFCB-644D-991B-E06A309B1337}" type="slidenum">
              <a:rPr lang="en-US" sz="1400" b="0"/>
              <a:pPr eaLnBrk="1" hangingPunct="1"/>
              <a:t>18</a:t>
            </a:fld>
            <a:endParaRPr lang="en-US" sz="1400" b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Metadata Objects (MDOs)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924800" cy="50482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MARC</a:t>
            </a:r>
          </a:p>
          <a:p>
            <a:pPr eaLnBrk="1" hangingPunct="1"/>
            <a:r>
              <a:rPr lang="en-US" dirty="0">
                <a:latin typeface="Arial" charset="0"/>
              </a:rPr>
              <a:t>Dublin Core -&gt; ETD-MS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RDF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OAI (Open Archives Initiative): </a:t>
            </a:r>
            <a:r>
              <a:rPr lang="en-US" dirty="0" smtClean="0">
                <a:latin typeface="Arial" charset="0"/>
              </a:rPr>
              <a:t>ORE, Protocol for Metadata Harvesting (PMH)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Crosswalks</a:t>
            </a:r>
            <a:r>
              <a:rPr lang="en-US" dirty="0">
                <a:latin typeface="Arial" charset="0"/>
              </a:rPr>
              <a:t>, mappings</a:t>
            </a:r>
          </a:p>
          <a:p>
            <a:pPr eaLnBrk="1" hangingPunct="1"/>
            <a:r>
              <a:rPr lang="en-US" dirty="0">
                <a:latin typeface="Arial" charset="0"/>
              </a:rPr>
              <a:t>Ontologies, Classification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C2BFD-E6C7-4B6D-82AC-48A94C1E1CF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Complex to Simple</a:t>
            </a:r>
            <a:br>
              <a:rPr lang="en-US" dirty="0" smtClean="0"/>
            </a:br>
            <a:r>
              <a:rPr lang="en-US" sz="3200" dirty="0" smtClean="0"/>
              <a:t>(see DL Book 3 Ch. 1)</a:t>
            </a:r>
          </a:p>
        </p:txBody>
      </p:sp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5181600" y="1905000"/>
            <a:ext cx="2895600" cy="411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5" name="Line 4"/>
          <p:cNvSpPr>
            <a:spLocks noChangeShapeType="1"/>
          </p:cNvSpPr>
          <p:nvPr/>
        </p:nvSpPr>
        <p:spPr bwMode="auto">
          <a:xfrm>
            <a:off x="5181600" y="3962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6" name="Line 5"/>
          <p:cNvSpPr>
            <a:spLocks noChangeShapeType="1"/>
          </p:cNvSpPr>
          <p:nvPr/>
        </p:nvSpPr>
        <p:spPr bwMode="auto">
          <a:xfrm>
            <a:off x="5181600" y="4267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7" name="Line 6"/>
          <p:cNvSpPr>
            <a:spLocks noChangeShapeType="1"/>
          </p:cNvSpPr>
          <p:nvPr/>
        </p:nvSpPr>
        <p:spPr bwMode="auto">
          <a:xfrm>
            <a:off x="5181600" y="4572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8" name="Line 7"/>
          <p:cNvSpPr>
            <a:spLocks noChangeShapeType="1"/>
          </p:cNvSpPr>
          <p:nvPr/>
        </p:nvSpPr>
        <p:spPr bwMode="auto">
          <a:xfrm>
            <a:off x="5181600" y="5181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69" name="Line 8"/>
          <p:cNvSpPr>
            <a:spLocks noChangeShapeType="1"/>
          </p:cNvSpPr>
          <p:nvPr/>
        </p:nvSpPr>
        <p:spPr bwMode="auto">
          <a:xfrm>
            <a:off x="5181600" y="5791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0" name="Line 9"/>
          <p:cNvSpPr>
            <a:spLocks noChangeShapeType="1"/>
          </p:cNvSpPr>
          <p:nvPr/>
        </p:nvSpPr>
        <p:spPr bwMode="auto">
          <a:xfrm>
            <a:off x="5181600" y="5486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1" name="Line 10"/>
          <p:cNvSpPr>
            <a:spLocks noChangeShapeType="1"/>
          </p:cNvSpPr>
          <p:nvPr/>
        </p:nvSpPr>
        <p:spPr bwMode="auto">
          <a:xfrm>
            <a:off x="5181600" y="4876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2" name="Line 11"/>
          <p:cNvSpPr>
            <a:spLocks noChangeShapeType="1"/>
          </p:cNvSpPr>
          <p:nvPr/>
        </p:nvSpPr>
        <p:spPr bwMode="auto">
          <a:xfrm>
            <a:off x="5181600" y="3733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3" name="Line 12"/>
          <p:cNvSpPr>
            <a:spLocks noChangeShapeType="1"/>
          </p:cNvSpPr>
          <p:nvPr/>
        </p:nvSpPr>
        <p:spPr bwMode="auto">
          <a:xfrm>
            <a:off x="5181600" y="3124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4" name="Line 13"/>
          <p:cNvSpPr>
            <a:spLocks noChangeShapeType="1"/>
          </p:cNvSpPr>
          <p:nvPr/>
        </p:nvSpPr>
        <p:spPr bwMode="auto">
          <a:xfrm>
            <a:off x="5181600" y="2590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5" name="Line 14"/>
          <p:cNvSpPr>
            <a:spLocks noChangeShapeType="1"/>
          </p:cNvSpPr>
          <p:nvPr/>
        </p:nvSpPr>
        <p:spPr bwMode="auto">
          <a:xfrm>
            <a:off x="5181600" y="2133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6" name="Line 15"/>
          <p:cNvSpPr>
            <a:spLocks noChangeShapeType="1"/>
          </p:cNvSpPr>
          <p:nvPr/>
        </p:nvSpPr>
        <p:spPr bwMode="auto">
          <a:xfrm>
            <a:off x="5181600" y="3429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7" name="Line 16"/>
          <p:cNvSpPr>
            <a:spLocks noChangeShapeType="1"/>
          </p:cNvSpPr>
          <p:nvPr/>
        </p:nvSpPr>
        <p:spPr bwMode="auto">
          <a:xfrm>
            <a:off x="5181600" y="2362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8" name="Line 17"/>
          <p:cNvSpPr>
            <a:spLocks noChangeShapeType="1"/>
          </p:cNvSpPr>
          <p:nvPr/>
        </p:nvSpPr>
        <p:spPr bwMode="auto">
          <a:xfrm>
            <a:off x="5181600" y="2819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79" name="Rectangle 18"/>
          <p:cNvSpPr>
            <a:spLocks noChangeArrowheads="1"/>
          </p:cNvSpPr>
          <p:nvPr/>
        </p:nvSpPr>
        <p:spPr bwMode="auto">
          <a:xfrm>
            <a:off x="838200" y="1905000"/>
            <a:ext cx="2895600" cy="411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80" name="Line 19"/>
          <p:cNvSpPr>
            <a:spLocks noChangeShapeType="1"/>
          </p:cNvSpPr>
          <p:nvPr/>
        </p:nvSpPr>
        <p:spPr bwMode="auto">
          <a:xfrm>
            <a:off x="838200" y="3962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1" name="Line 20"/>
          <p:cNvSpPr>
            <a:spLocks noChangeShapeType="1"/>
          </p:cNvSpPr>
          <p:nvPr/>
        </p:nvSpPr>
        <p:spPr bwMode="auto">
          <a:xfrm>
            <a:off x="838200" y="4267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2" name="Line 21"/>
          <p:cNvSpPr>
            <a:spLocks noChangeShapeType="1"/>
          </p:cNvSpPr>
          <p:nvPr/>
        </p:nvSpPr>
        <p:spPr bwMode="auto">
          <a:xfrm>
            <a:off x="838200" y="4572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3" name="Line 22"/>
          <p:cNvSpPr>
            <a:spLocks noChangeShapeType="1"/>
          </p:cNvSpPr>
          <p:nvPr/>
        </p:nvSpPr>
        <p:spPr bwMode="auto">
          <a:xfrm>
            <a:off x="838200" y="5181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4" name="Line 23"/>
          <p:cNvSpPr>
            <a:spLocks noChangeShapeType="1"/>
          </p:cNvSpPr>
          <p:nvPr/>
        </p:nvSpPr>
        <p:spPr bwMode="auto">
          <a:xfrm>
            <a:off x="838200" y="5791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5" name="Line 24"/>
          <p:cNvSpPr>
            <a:spLocks noChangeShapeType="1"/>
          </p:cNvSpPr>
          <p:nvPr/>
        </p:nvSpPr>
        <p:spPr bwMode="auto">
          <a:xfrm>
            <a:off x="838200" y="5486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6" name="Line 25"/>
          <p:cNvSpPr>
            <a:spLocks noChangeShapeType="1"/>
          </p:cNvSpPr>
          <p:nvPr/>
        </p:nvSpPr>
        <p:spPr bwMode="auto">
          <a:xfrm>
            <a:off x="838200" y="4876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7" name="Line 26"/>
          <p:cNvSpPr>
            <a:spLocks noChangeShapeType="1"/>
          </p:cNvSpPr>
          <p:nvPr/>
        </p:nvSpPr>
        <p:spPr bwMode="auto">
          <a:xfrm>
            <a:off x="838200" y="3733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8" name="Line 27"/>
          <p:cNvSpPr>
            <a:spLocks noChangeShapeType="1"/>
          </p:cNvSpPr>
          <p:nvPr/>
        </p:nvSpPr>
        <p:spPr bwMode="auto">
          <a:xfrm>
            <a:off x="838200" y="3124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89" name="Line 28"/>
          <p:cNvSpPr>
            <a:spLocks noChangeShapeType="1"/>
          </p:cNvSpPr>
          <p:nvPr/>
        </p:nvSpPr>
        <p:spPr bwMode="auto">
          <a:xfrm>
            <a:off x="838200" y="2590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0" name="Line 29"/>
          <p:cNvSpPr>
            <a:spLocks noChangeShapeType="1"/>
          </p:cNvSpPr>
          <p:nvPr/>
        </p:nvSpPr>
        <p:spPr bwMode="auto">
          <a:xfrm>
            <a:off x="838200" y="2133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1" name="Line 30"/>
          <p:cNvSpPr>
            <a:spLocks noChangeShapeType="1"/>
          </p:cNvSpPr>
          <p:nvPr/>
        </p:nvSpPr>
        <p:spPr bwMode="auto">
          <a:xfrm>
            <a:off x="838200" y="3429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2" name="Line 31"/>
          <p:cNvSpPr>
            <a:spLocks noChangeShapeType="1"/>
          </p:cNvSpPr>
          <p:nvPr/>
        </p:nvSpPr>
        <p:spPr bwMode="auto">
          <a:xfrm>
            <a:off x="838200" y="2362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3" name="Line 32"/>
          <p:cNvSpPr>
            <a:spLocks noChangeShapeType="1"/>
          </p:cNvSpPr>
          <p:nvPr/>
        </p:nvSpPr>
        <p:spPr bwMode="auto">
          <a:xfrm>
            <a:off x="838200" y="2819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4" name="Rectangle 33"/>
          <p:cNvSpPr>
            <a:spLocks noChangeArrowheads="1"/>
          </p:cNvSpPr>
          <p:nvPr/>
        </p:nvSpPr>
        <p:spPr bwMode="auto">
          <a:xfrm>
            <a:off x="838200" y="1981200"/>
            <a:ext cx="2895600" cy="411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95" name="Line 34"/>
          <p:cNvSpPr>
            <a:spLocks noChangeShapeType="1"/>
          </p:cNvSpPr>
          <p:nvPr/>
        </p:nvSpPr>
        <p:spPr bwMode="auto">
          <a:xfrm>
            <a:off x="838200" y="4038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6" name="Line 35"/>
          <p:cNvSpPr>
            <a:spLocks noChangeShapeType="1"/>
          </p:cNvSpPr>
          <p:nvPr/>
        </p:nvSpPr>
        <p:spPr bwMode="auto">
          <a:xfrm>
            <a:off x="838200" y="4343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7" name="Line 36"/>
          <p:cNvSpPr>
            <a:spLocks noChangeShapeType="1"/>
          </p:cNvSpPr>
          <p:nvPr/>
        </p:nvSpPr>
        <p:spPr bwMode="auto">
          <a:xfrm>
            <a:off x="838200" y="4648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8" name="Line 37"/>
          <p:cNvSpPr>
            <a:spLocks noChangeShapeType="1"/>
          </p:cNvSpPr>
          <p:nvPr/>
        </p:nvSpPr>
        <p:spPr bwMode="auto">
          <a:xfrm>
            <a:off x="838200" y="5257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799" name="Line 38"/>
          <p:cNvSpPr>
            <a:spLocks noChangeShapeType="1"/>
          </p:cNvSpPr>
          <p:nvPr/>
        </p:nvSpPr>
        <p:spPr bwMode="auto">
          <a:xfrm>
            <a:off x="838200" y="586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0" name="Line 39"/>
          <p:cNvSpPr>
            <a:spLocks noChangeShapeType="1"/>
          </p:cNvSpPr>
          <p:nvPr/>
        </p:nvSpPr>
        <p:spPr bwMode="auto">
          <a:xfrm>
            <a:off x="838200" y="5562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1" name="Line 40"/>
          <p:cNvSpPr>
            <a:spLocks noChangeShapeType="1"/>
          </p:cNvSpPr>
          <p:nvPr/>
        </p:nvSpPr>
        <p:spPr bwMode="auto">
          <a:xfrm>
            <a:off x="838200" y="4953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2" name="Line 41"/>
          <p:cNvSpPr>
            <a:spLocks noChangeShapeType="1"/>
          </p:cNvSpPr>
          <p:nvPr/>
        </p:nvSpPr>
        <p:spPr bwMode="auto">
          <a:xfrm>
            <a:off x="838200" y="3810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3" name="Line 42"/>
          <p:cNvSpPr>
            <a:spLocks noChangeShapeType="1"/>
          </p:cNvSpPr>
          <p:nvPr/>
        </p:nvSpPr>
        <p:spPr bwMode="auto">
          <a:xfrm>
            <a:off x="838200" y="3200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4" name="Line 43"/>
          <p:cNvSpPr>
            <a:spLocks noChangeShapeType="1"/>
          </p:cNvSpPr>
          <p:nvPr/>
        </p:nvSpPr>
        <p:spPr bwMode="auto">
          <a:xfrm>
            <a:off x="838200" y="2667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5" name="Line 44"/>
          <p:cNvSpPr>
            <a:spLocks noChangeShapeType="1"/>
          </p:cNvSpPr>
          <p:nvPr/>
        </p:nvSpPr>
        <p:spPr bwMode="auto">
          <a:xfrm>
            <a:off x="838200" y="2209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6" name="Line 45"/>
          <p:cNvSpPr>
            <a:spLocks noChangeShapeType="1"/>
          </p:cNvSpPr>
          <p:nvPr/>
        </p:nvSpPr>
        <p:spPr bwMode="auto">
          <a:xfrm>
            <a:off x="838200" y="3505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7" name="Line 46"/>
          <p:cNvSpPr>
            <a:spLocks noChangeShapeType="1"/>
          </p:cNvSpPr>
          <p:nvPr/>
        </p:nvSpPr>
        <p:spPr bwMode="auto">
          <a:xfrm>
            <a:off x="838200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8" name="Line 47"/>
          <p:cNvSpPr>
            <a:spLocks noChangeShapeType="1"/>
          </p:cNvSpPr>
          <p:nvPr/>
        </p:nvSpPr>
        <p:spPr bwMode="auto">
          <a:xfrm>
            <a:off x="838200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809" name="Line 48"/>
          <p:cNvSpPr>
            <a:spLocks noChangeShapeType="1"/>
          </p:cNvSpPr>
          <p:nvPr/>
        </p:nvSpPr>
        <p:spPr bwMode="auto">
          <a:xfrm>
            <a:off x="22098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0" name="Line 49"/>
          <p:cNvSpPr>
            <a:spLocks noChangeShapeType="1"/>
          </p:cNvSpPr>
          <p:nvPr/>
        </p:nvSpPr>
        <p:spPr bwMode="auto">
          <a:xfrm>
            <a:off x="25146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1" name="Line 50"/>
          <p:cNvSpPr>
            <a:spLocks noChangeShapeType="1"/>
          </p:cNvSpPr>
          <p:nvPr/>
        </p:nvSpPr>
        <p:spPr bwMode="auto">
          <a:xfrm>
            <a:off x="18288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2" name="Line 51"/>
          <p:cNvSpPr>
            <a:spLocks noChangeShapeType="1"/>
          </p:cNvSpPr>
          <p:nvPr/>
        </p:nvSpPr>
        <p:spPr bwMode="auto">
          <a:xfrm>
            <a:off x="11430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3" name="Line 52"/>
          <p:cNvSpPr>
            <a:spLocks noChangeShapeType="1"/>
          </p:cNvSpPr>
          <p:nvPr/>
        </p:nvSpPr>
        <p:spPr bwMode="auto">
          <a:xfrm>
            <a:off x="33528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4" name="Line 53"/>
          <p:cNvSpPr>
            <a:spLocks noChangeShapeType="1"/>
          </p:cNvSpPr>
          <p:nvPr/>
        </p:nvSpPr>
        <p:spPr bwMode="auto">
          <a:xfrm>
            <a:off x="28956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5" name="Line 54"/>
          <p:cNvSpPr>
            <a:spLocks noChangeShapeType="1"/>
          </p:cNvSpPr>
          <p:nvPr/>
        </p:nvSpPr>
        <p:spPr bwMode="auto">
          <a:xfrm>
            <a:off x="1447800" y="1905000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816" name="Text Box 55"/>
          <p:cNvSpPr txBox="1">
            <a:spLocks noChangeArrowheads="1"/>
          </p:cNvSpPr>
          <p:nvPr/>
        </p:nvSpPr>
        <p:spPr bwMode="auto">
          <a:xfrm>
            <a:off x="1143000" y="6172200"/>
            <a:ext cx="209073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 dirty="0">
                <a:latin typeface="Times New Roman" pitchFamily="18" charset="0"/>
              </a:rPr>
              <a:t>MARC </a:t>
            </a:r>
            <a:r>
              <a:rPr lang="en-US" sz="2800" b="0" dirty="0" smtClean="0">
                <a:latin typeface="Times New Roman" pitchFamily="18" charset="0"/>
              </a:rPr>
              <a:t>($50</a:t>
            </a:r>
            <a:r>
              <a:rPr lang="en-US" sz="2800" b="0" dirty="0">
                <a:latin typeface="Times New Roman" pitchFamily="18" charset="0"/>
              </a:rPr>
              <a:t>)</a:t>
            </a:r>
          </a:p>
        </p:txBody>
      </p:sp>
      <p:sp>
        <p:nvSpPr>
          <p:cNvPr id="117817" name="Text Box 56"/>
          <p:cNvSpPr txBox="1">
            <a:spLocks noChangeArrowheads="1"/>
          </p:cNvSpPr>
          <p:nvPr/>
        </p:nvSpPr>
        <p:spPr bwMode="auto">
          <a:xfrm>
            <a:off x="5257800" y="6172200"/>
            <a:ext cx="2771775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Dublin Core (DC)</a:t>
            </a:r>
          </a:p>
        </p:txBody>
      </p:sp>
      <p:sp>
        <p:nvSpPr>
          <p:cNvPr id="117818" name="Text Box 57"/>
          <p:cNvSpPr txBox="1">
            <a:spLocks noChangeArrowheads="1"/>
          </p:cNvSpPr>
          <p:nvPr/>
        </p:nvSpPr>
        <p:spPr bwMode="auto">
          <a:xfrm>
            <a:off x="8151813" y="5334000"/>
            <a:ext cx="992187" cy="9461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solidFill>
                  <a:srgbClr val="FFCC00"/>
                </a:solidFill>
                <a:latin typeface="Times New Roman" pitchFamily="18" charset="0"/>
              </a:rPr>
              <a:t>+</a:t>
            </a:r>
          </a:p>
          <a:p>
            <a:pPr eaLnBrk="0" hangingPunct="0"/>
            <a:r>
              <a:rPr lang="en-US" sz="2800" b="0">
                <a:solidFill>
                  <a:srgbClr val="FFCC00"/>
                </a:solidFill>
                <a:latin typeface="Times New Roman" pitchFamily="18" charset="0"/>
              </a:rPr>
              <a:t>thesis</a:t>
            </a:r>
          </a:p>
        </p:txBody>
      </p:sp>
    </p:spTree>
    <p:extLst>
      <p:ext uri="{BB962C8B-B14F-4D97-AF65-F5344CB8AC3E}">
        <p14:creationId xmlns:p14="http://schemas.microsoft.com/office/powerpoint/2010/main" val="17555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r>
              <a:rPr lang="en-US" dirty="0">
                <a:latin typeface="Arial" charset="0"/>
              </a:rPr>
              <a:t>Outline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NDLTD: services, local work, connecting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Digital Libraries: overview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Metadata, OAI-PMH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Background </a:t>
            </a:r>
            <a:r>
              <a:rPr lang="en-US" dirty="0">
                <a:latin typeface="Arial" charset="0"/>
              </a:rPr>
              <a:t>for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2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B6C943-4679-465A-8C1A-B988A2407F3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OAI - Open Archives Initiative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Advocacy for </a:t>
            </a:r>
            <a:r>
              <a:rPr lang="en-US" dirty="0" smtClean="0"/>
              <a:t>interoperability, from 1999</a:t>
            </a:r>
            <a:endParaRPr lang="en-US" dirty="0" smtClean="0"/>
          </a:p>
          <a:p>
            <a:pPr eaLnBrk="1" hangingPunct="1"/>
            <a:r>
              <a:rPr lang="en-US" dirty="0" smtClean="0"/>
              <a:t>Standard for transferring metadata among digital libraries</a:t>
            </a:r>
          </a:p>
          <a:p>
            <a:pPr lvl="1" eaLnBrk="1" hangingPunct="1"/>
            <a:r>
              <a:rPr lang="en-US" sz="3100" dirty="0" smtClean="0"/>
              <a:t>Protocol for Metadata Harvesting (PMH)</a:t>
            </a:r>
          </a:p>
          <a:p>
            <a:pPr lvl="2" eaLnBrk="1" hangingPunct="1"/>
            <a:r>
              <a:rPr lang="en-US" sz="3100" dirty="0" smtClean="0"/>
              <a:t>Simplicity</a:t>
            </a:r>
          </a:p>
          <a:p>
            <a:pPr lvl="2" eaLnBrk="1" hangingPunct="1"/>
            <a:r>
              <a:rPr lang="en-US" sz="3100" dirty="0" smtClean="0"/>
              <a:t>Generality</a:t>
            </a:r>
          </a:p>
          <a:p>
            <a:pPr lvl="2" eaLnBrk="1" hangingPunct="1"/>
            <a:r>
              <a:rPr lang="en-US" sz="3100" dirty="0" smtClean="0"/>
              <a:t>Extensibility</a:t>
            </a:r>
          </a:p>
          <a:p>
            <a:pPr eaLnBrk="1" hangingPunct="1"/>
            <a:r>
              <a:rPr lang="en-US" dirty="0" smtClean="0"/>
              <a:t>Support for PMH =&gt; Open Archive (OA)</a:t>
            </a:r>
          </a:p>
        </p:txBody>
      </p:sp>
    </p:spTree>
    <p:extLst>
      <p:ext uri="{BB962C8B-B14F-4D97-AF65-F5344CB8AC3E}">
        <p14:creationId xmlns:p14="http://schemas.microsoft.com/office/powerpoint/2010/main" val="1340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4121F-BD08-431A-9E35-C0B11E8083FE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50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23813"/>
            <a:ext cx="9113838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6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73530-44AF-4FED-A507-5FCA4442E7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OAI = Technical Umbrella for</a:t>
            </a:r>
            <a:br>
              <a:rPr lang="en-US" sz="3600" smtClean="0"/>
            </a:br>
            <a:r>
              <a:rPr lang="en-US" sz="3600" smtClean="0"/>
              <a:t>Practical Interoperability…</a:t>
            </a:r>
          </a:p>
        </p:txBody>
      </p:sp>
      <p:sp>
        <p:nvSpPr>
          <p:cNvPr id="145412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87235475 w 21600"/>
              <a:gd name="T1" fmla="*/ 0 h 21600"/>
              <a:gd name="T2" fmla="*/ 21809069 w 21600"/>
              <a:gd name="T3" fmla="*/ 77109598 h 21600"/>
              <a:gd name="T4" fmla="*/ 87235475 w 21600"/>
              <a:gd name="T5" fmla="*/ 38554626 h 21600"/>
              <a:gd name="T6" fmla="*/ 152662272 w 21600"/>
              <a:gd name="T7" fmla="*/ 771095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  <p:extLst>
      <p:ext uri="{BB962C8B-B14F-4D97-AF65-F5344CB8AC3E}">
        <p14:creationId xmlns:p14="http://schemas.microsoft.com/office/powerpoint/2010/main" val="6011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D672A9-E9E5-A34F-95A0-E5F118A36F86}" type="slidenum">
              <a:rPr lang="en-US" sz="1400" b="0"/>
              <a:pPr eaLnBrk="1" hangingPunct="1"/>
              <a:t>23</a:t>
            </a:fld>
            <a:endParaRPr lang="en-US" sz="1400" b="0"/>
          </a:p>
        </p:txBody>
      </p:sp>
      <p:sp>
        <p:nvSpPr>
          <p:cNvPr id="76802" name="Oval 2"/>
          <p:cNvSpPr>
            <a:spLocks noChangeArrowheads="1"/>
          </p:cNvSpPr>
          <p:nvPr/>
        </p:nvSpPr>
        <p:spPr bwMode="auto">
          <a:xfrm>
            <a:off x="609600" y="4394200"/>
            <a:ext cx="8229600" cy="2006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609600" y="1905000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charset="0"/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19446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3500438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51323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6762750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2017713" y="5086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357505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520700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6837363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157321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charset="0"/>
              </a:rPr>
              <a:t>Discovery</a:t>
            </a:r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>
            <a:off x="3724275" y="252730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charset="0"/>
              </a:rPr>
              <a:t>Current</a:t>
            </a:r>
          </a:p>
          <a:p>
            <a:pPr algn="ctr"/>
            <a:r>
              <a:rPr lang="en-US" b="0">
                <a:latin typeface="Times New Roman" charset="0"/>
              </a:rPr>
              <a:t>Awareness</a:t>
            </a: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594836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charset="0"/>
              </a:rPr>
              <a:t>Preservation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400425" y="1909763"/>
            <a:ext cx="27813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Service Providers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500438" y="5851525"/>
            <a:ext cx="2390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Data Providers</a:t>
            </a:r>
          </a:p>
        </p:txBody>
      </p:sp>
      <p:grpSp>
        <p:nvGrpSpPr>
          <p:cNvPr id="76817" name="Group 17"/>
          <p:cNvGrpSpPr>
            <a:grpSpLocks/>
          </p:cNvGrpSpPr>
          <p:nvPr/>
        </p:nvGrpSpPr>
        <p:grpSpPr bwMode="auto">
          <a:xfrm>
            <a:off x="4010025" y="3427413"/>
            <a:ext cx="1247775" cy="1590675"/>
            <a:chOff x="2400" y="2159"/>
            <a:chExt cx="786" cy="1002"/>
          </a:xfrm>
        </p:grpSpPr>
        <p:sp>
          <p:nvSpPr>
            <p:cNvPr id="76819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Comic Sans MS" charset="0"/>
                </a:rPr>
                <a:t>Metadata</a:t>
              </a:r>
            </a:p>
            <a:p>
              <a:pPr eaLnBrk="1" hangingPunct="1"/>
              <a:r>
                <a:rPr lang="en-US" sz="1800" b="0">
                  <a:latin typeface="Comic Sans MS" charset="0"/>
                </a:rPr>
                <a:t>harvesting</a:t>
              </a:r>
            </a:p>
          </p:txBody>
        </p:sp>
      </p:grpSp>
      <p:sp>
        <p:nvSpPr>
          <p:cNvPr id="76818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World According to OAI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D83C6-0B4F-4F19-BAE3-0D1072B9E7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OAI – Repository Perspective</a:t>
            </a:r>
          </a:p>
        </p:txBody>
      </p:sp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3276600" y="1600200"/>
            <a:ext cx="5181600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 anchor="ctr">
            <a:spAutoFit/>
          </a:bodyPr>
          <a:lstStyle/>
          <a:p>
            <a:pPr algn="ctr"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3886200" y="1066800"/>
            <a:ext cx="3657600" cy="5445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Required: Protocol</a:t>
            </a:r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4800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3657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0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72390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3581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3581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4" name="Text Box 11"/>
          <p:cNvSpPr txBox="1">
            <a:spLocks noChangeArrowheads="1"/>
          </p:cNvSpPr>
          <p:nvPr/>
        </p:nvSpPr>
        <p:spPr bwMode="auto">
          <a:xfrm>
            <a:off x="71628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5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6" name="Text Box 13"/>
          <p:cNvSpPr txBox="1">
            <a:spLocks noChangeArrowheads="1"/>
          </p:cNvSpPr>
          <p:nvPr/>
        </p:nvSpPr>
        <p:spPr bwMode="auto">
          <a:xfrm>
            <a:off x="4724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7" name="Text Box 14"/>
          <p:cNvSpPr txBox="1">
            <a:spLocks noChangeArrowheads="1"/>
          </p:cNvSpPr>
          <p:nvPr/>
        </p:nvSpPr>
        <p:spPr bwMode="auto">
          <a:xfrm>
            <a:off x="71628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8" name="Text Box 15"/>
          <p:cNvSpPr txBox="1">
            <a:spLocks noChangeArrowheads="1"/>
          </p:cNvSpPr>
          <p:nvPr/>
        </p:nvSpPr>
        <p:spPr bwMode="auto">
          <a:xfrm>
            <a:off x="5867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9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50" name="WordArt 17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2209800" cy="1928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Set Structure</a:t>
            </a:r>
          </a:p>
        </p:txBody>
      </p:sp>
      <p:sp>
        <p:nvSpPr>
          <p:cNvPr id="146451" name="WordArt 18"/>
          <p:cNvSpPr>
            <a:spLocks noChangeArrowheads="1" noChangeShapeType="1" noTextEdit="1"/>
          </p:cNvSpPr>
          <p:nvPr/>
        </p:nvSpPr>
        <p:spPr bwMode="auto">
          <a:xfrm>
            <a:off x="5105400" y="2971800"/>
            <a:ext cx="30765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URI Scheme</a:t>
            </a:r>
          </a:p>
        </p:txBody>
      </p:sp>
      <p:sp>
        <p:nvSpPr>
          <p:cNvPr id="146452" name="Line 19"/>
          <p:cNvSpPr>
            <a:spLocks noChangeShapeType="1"/>
          </p:cNvSpPr>
          <p:nvPr/>
        </p:nvSpPr>
        <p:spPr bwMode="auto">
          <a:xfrm>
            <a:off x="3276600" y="5105400"/>
            <a:ext cx="518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6453" name="WordArt 20"/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2409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Required: DC</a:t>
            </a:r>
          </a:p>
        </p:txBody>
      </p:sp>
    </p:spTree>
    <p:extLst>
      <p:ext uri="{BB962C8B-B14F-4D97-AF65-F5344CB8AC3E}">
        <p14:creationId xmlns:p14="http://schemas.microsoft.com/office/powerpoint/2010/main" val="4402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FD2FE-1377-43E2-8E9B-FA41E03E695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OAI – Black Box Perspective</a:t>
            </a:r>
          </a:p>
        </p:txBody>
      </p:sp>
      <p:grpSp>
        <p:nvGrpSpPr>
          <p:cNvPr id="147460" name="Group 3"/>
          <p:cNvGrpSpPr>
            <a:grpSpLocks/>
          </p:cNvGrpSpPr>
          <p:nvPr/>
        </p:nvGrpSpPr>
        <p:grpSpPr bwMode="auto">
          <a:xfrm>
            <a:off x="1143000" y="4724400"/>
            <a:ext cx="1143000" cy="722313"/>
            <a:chOff x="720" y="2976"/>
            <a:chExt cx="720" cy="455"/>
          </a:xfrm>
        </p:grpSpPr>
        <p:sp>
          <p:nvSpPr>
            <p:cNvPr id="147481" name="Text Box 4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1</a:t>
              </a:r>
            </a:p>
          </p:txBody>
        </p:sp>
        <p:sp>
          <p:nvSpPr>
            <p:cNvPr id="147482" name="Rectangle 5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1" name="Group 6"/>
          <p:cNvGrpSpPr>
            <a:grpSpLocks/>
          </p:cNvGrpSpPr>
          <p:nvPr/>
        </p:nvGrpSpPr>
        <p:grpSpPr bwMode="auto">
          <a:xfrm>
            <a:off x="2057400" y="3962400"/>
            <a:ext cx="1143000" cy="722313"/>
            <a:chOff x="720" y="2976"/>
            <a:chExt cx="720" cy="455"/>
          </a:xfrm>
        </p:grpSpPr>
        <p:sp>
          <p:nvSpPr>
            <p:cNvPr id="147479" name="Text Box 7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2</a:t>
              </a:r>
            </a:p>
          </p:txBody>
        </p:sp>
        <p:sp>
          <p:nvSpPr>
            <p:cNvPr id="147480" name="Rectangle 8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2" name="Group 9"/>
          <p:cNvGrpSpPr>
            <a:grpSpLocks/>
          </p:cNvGrpSpPr>
          <p:nvPr/>
        </p:nvGrpSpPr>
        <p:grpSpPr bwMode="auto">
          <a:xfrm>
            <a:off x="3124200" y="3200400"/>
            <a:ext cx="1143000" cy="722313"/>
            <a:chOff x="720" y="2976"/>
            <a:chExt cx="720" cy="455"/>
          </a:xfrm>
        </p:grpSpPr>
        <p:sp>
          <p:nvSpPr>
            <p:cNvPr id="147477" name="Text Box 10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4</a:t>
              </a:r>
            </a:p>
          </p:txBody>
        </p:sp>
        <p:sp>
          <p:nvSpPr>
            <p:cNvPr id="147478" name="Rectangle 11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3" name="Group 12"/>
          <p:cNvGrpSpPr>
            <a:grpSpLocks/>
          </p:cNvGrpSpPr>
          <p:nvPr/>
        </p:nvGrpSpPr>
        <p:grpSpPr bwMode="auto">
          <a:xfrm>
            <a:off x="3276600" y="3962400"/>
            <a:ext cx="1143000" cy="722313"/>
            <a:chOff x="720" y="2976"/>
            <a:chExt cx="720" cy="455"/>
          </a:xfrm>
        </p:grpSpPr>
        <p:sp>
          <p:nvSpPr>
            <p:cNvPr id="147475" name="Text Box 13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3</a:t>
              </a:r>
            </a:p>
          </p:txBody>
        </p:sp>
        <p:sp>
          <p:nvSpPr>
            <p:cNvPr id="147476" name="Rectangle 14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4" name="Group 15"/>
          <p:cNvGrpSpPr>
            <a:grpSpLocks/>
          </p:cNvGrpSpPr>
          <p:nvPr/>
        </p:nvGrpSpPr>
        <p:grpSpPr bwMode="auto">
          <a:xfrm>
            <a:off x="6629400" y="4800600"/>
            <a:ext cx="1143000" cy="722313"/>
            <a:chOff x="720" y="2976"/>
            <a:chExt cx="720" cy="455"/>
          </a:xfrm>
        </p:grpSpPr>
        <p:sp>
          <p:nvSpPr>
            <p:cNvPr id="147473" name="Text Box 16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5</a:t>
              </a:r>
            </a:p>
          </p:txBody>
        </p:sp>
        <p:sp>
          <p:nvSpPr>
            <p:cNvPr id="147474" name="Rectangle 17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5" name="Group 18"/>
          <p:cNvGrpSpPr>
            <a:grpSpLocks/>
          </p:cNvGrpSpPr>
          <p:nvPr/>
        </p:nvGrpSpPr>
        <p:grpSpPr bwMode="auto">
          <a:xfrm>
            <a:off x="5181600" y="4800600"/>
            <a:ext cx="1143000" cy="722313"/>
            <a:chOff x="720" y="2976"/>
            <a:chExt cx="720" cy="455"/>
          </a:xfrm>
        </p:grpSpPr>
        <p:sp>
          <p:nvSpPr>
            <p:cNvPr id="147471" name="Text Box 19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6</a:t>
              </a:r>
            </a:p>
          </p:txBody>
        </p:sp>
        <p:sp>
          <p:nvSpPr>
            <p:cNvPr id="147472" name="Rectangle 20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7466" name="Group 21"/>
          <p:cNvGrpSpPr>
            <a:grpSpLocks/>
          </p:cNvGrpSpPr>
          <p:nvPr/>
        </p:nvGrpSpPr>
        <p:grpSpPr bwMode="auto">
          <a:xfrm>
            <a:off x="4038600" y="2438400"/>
            <a:ext cx="1143000" cy="722313"/>
            <a:chOff x="720" y="2976"/>
            <a:chExt cx="720" cy="455"/>
          </a:xfrm>
        </p:grpSpPr>
        <p:sp>
          <p:nvSpPr>
            <p:cNvPr id="147469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720" cy="359"/>
            </a:xfrm>
            <a:prstGeom prst="rect">
              <a:avLst/>
            </a:prstGeom>
            <a:noFill/>
            <a:ln w="508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>
                  <a:latin typeface="Times New Roman" pitchFamily="18" charset="0"/>
                </a:rPr>
                <a:t>OA 7</a:t>
              </a:r>
            </a:p>
          </p:txBody>
        </p:sp>
        <p:sp>
          <p:nvSpPr>
            <p:cNvPr id="147470" name="Rectangle 23"/>
            <p:cNvSpPr>
              <a:spLocks noChangeArrowheads="1"/>
            </p:cNvSpPr>
            <p:nvPr/>
          </p:nvSpPr>
          <p:spPr bwMode="auto">
            <a:xfrm>
              <a:off x="1296" y="2976"/>
              <a:ext cx="144" cy="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7467" name="Line 24"/>
          <p:cNvSpPr>
            <a:spLocks noChangeShapeType="1"/>
          </p:cNvSpPr>
          <p:nvPr/>
        </p:nvSpPr>
        <p:spPr bwMode="auto">
          <a:xfrm>
            <a:off x="4648200" y="3200400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468" name="Line 25"/>
          <p:cNvSpPr>
            <a:spLocks noChangeShapeType="1"/>
          </p:cNvSpPr>
          <p:nvPr/>
        </p:nvSpPr>
        <p:spPr bwMode="auto">
          <a:xfrm>
            <a:off x="5181600" y="3124200"/>
            <a:ext cx="25146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F1565-EB2C-4263-B126-129E7D5BD35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Early Union catalog: OCLC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OCLC ran OAI data provider on TDs.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Was getting data from </a:t>
            </a:r>
            <a:r>
              <a:rPr lang="en-US" dirty="0" err="1" smtClean="0"/>
              <a:t>WorldCat</a:t>
            </a:r>
            <a:r>
              <a:rPr lang="en-US" dirty="0" smtClean="0"/>
              <a:t> (so, from many sites!).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Need DC and either ETD-MS or MARC.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Has a set for ETDs.</a:t>
            </a:r>
          </a:p>
          <a:p>
            <a:pPr eaLnBrk="1" hangingPunct="1">
              <a:spcBef>
                <a:spcPct val="40000"/>
              </a:spcBef>
            </a:pP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Now part of larger Union Catalog run at University of Cape Town (Hussein </a:t>
            </a:r>
            <a:r>
              <a:rPr lang="en-US" dirty="0" err="1" smtClean="0"/>
              <a:t>Suleman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1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5CF1D-8D06-4D4C-8A02-9FC91D87F51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252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8BDDB-1B7E-45CB-B683-334E6609182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Metadata Specifications and Metadata Format: Completeness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5334000"/>
          </a:xfrm>
        </p:spPr>
        <p:txBody>
          <a:bodyPr/>
          <a:lstStyle/>
          <a:p>
            <a:pPr eaLnBrk="1" hangingPunct="1"/>
            <a:r>
              <a:rPr lang="en-US" smtClean="0"/>
              <a:t>OCLC NDLTD Union catalog</a:t>
            </a:r>
          </a:p>
          <a:p>
            <a:pPr eaLnBrk="1" hangingPunct="1"/>
            <a:endParaRPr lang="en-US" smtClean="0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23431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381000" y="3276600"/>
          <a:ext cx="876300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6480000" imgH="2430000" progId="Excel.Sheet.8">
                  <p:embed/>
                </p:oleObj>
              </mc:Choice>
              <mc:Fallback>
                <p:oleObj name="Chart" r:id="rId4" imgW="6480000" imgH="243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76300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646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>
                <a:latin typeface="Arial" charset="0"/>
              </a:rPr>
              <a:t>Background for Future Work </a:t>
            </a:r>
            <a:endParaRPr lang="en-US" sz="6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Electronic Publishing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Computer Literacy/Fluency -&gt; Computational Thinking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Scholarly Communication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Open Access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Institutional Repositories</a:t>
            </a:r>
          </a:p>
          <a:p>
            <a:pPr eaLnBrk="1" hangingPunct="1">
              <a:spcBef>
                <a:spcPct val="40000"/>
              </a:spcBef>
            </a:pPr>
            <a:r>
              <a:rPr lang="en-US">
                <a:latin typeface="Arial" charset="0"/>
              </a:rPr>
              <a:t>Open Archives Initiative (OAI)</a:t>
            </a:r>
          </a:p>
          <a:p>
            <a:pPr eaLnBrk="1" hangingPunct="1">
              <a:spcBef>
                <a:spcPct val="4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  <a:endParaRPr lang="en-US" sz="66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NDLTD: services, local work, connecting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Digital Libraries: overview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Metadata, OAI-PMH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Background </a:t>
            </a:r>
            <a:r>
              <a:rPr lang="en-US" dirty="0">
                <a:latin typeface="Arial" charset="0"/>
              </a:rPr>
              <a:t>for Future Work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>
                <a:latin typeface="Arial" charset="0"/>
              </a:rPr>
              <a:t>Summary</a:t>
            </a:r>
          </a:p>
          <a:p>
            <a:pPr eaLnBrk="1" hangingPunct="1">
              <a:spcBef>
                <a:spcPct val="4000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7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29E03-EBBE-4C40-98C4-6C0A497F0432}" type="slidenum">
              <a:rPr lang="en-US" sz="1400" b="0"/>
              <a:pPr eaLnBrk="1" hangingPunct="1"/>
              <a:t>32</a:t>
            </a:fld>
            <a:endParaRPr lang="en-US" sz="1400" b="0"/>
          </a:p>
        </p:txBody>
      </p:sp>
      <p:sp>
        <p:nvSpPr>
          <p:cNvPr id="890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Questions?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Discussion?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Recommendations?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51460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Thank You!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fox@vt.edu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http://</a:t>
            </a:r>
            <a:r>
              <a:rPr lang="en-US" dirty="0" smtClean="0">
                <a:latin typeface="Arial" charset="0"/>
              </a:rPr>
              <a:t>fox.cs.vt.edu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7237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30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1104900"/>
          </a:xfrm>
        </p:spPr>
        <p:txBody>
          <a:bodyPr lIns="92075" tIns="46038" rIns="92075" bIns="46038"/>
          <a:lstStyle/>
          <a:p>
            <a:r>
              <a:rPr lang="en-US" sz="4000" dirty="0" smtClean="0">
                <a:latin typeface="Arial" charset="0"/>
              </a:rPr>
              <a:t>Modern Dissemination Methods</a:t>
            </a:r>
            <a:endParaRPr lang="en-US" sz="4000" dirty="0">
              <a:latin typeface="Arial" charset="0"/>
            </a:endParaRPr>
          </a:p>
        </p:txBody>
      </p:sp>
      <p:sp>
        <p:nvSpPr>
          <p:cNvPr id="5836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8006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800" b="1" dirty="0" smtClean="0">
                <a:cs typeface="+mn-cs"/>
              </a:rPr>
              <a:t>Social media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WWW (and Web 2.0, 3.0)</a:t>
            </a:r>
          </a:p>
          <a:p>
            <a:pPr>
              <a:defRPr/>
            </a:pPr>
            <a:r>
              <a:rPr lang="en-US" sz="2800" b="1" dirty="0" smtClean="0">
                <a:cs typeface="+mn-cs"/>
              </a:rPr>
              <a:t>Digital libraries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Global tailored access, including through partners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Global access through search engines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-&gt; Discovery, downloading, citing, re-usable science</a:t>
            </a:r>
          </a:p>
          <a:p>
            <a:pPr>
              <a:defRPr/>
            </a:pPr>
            <a:endParaRPr lang="en-US" sz="2800" b="1" dirty="0">
              <a:cs typeface="+mn-cs"/>
            </a:endParaRPr>
          </a:p>
          <a:p>
            <a:pPr>
              <a:defRPr/>
            </a:pPr>
            <a:r>
              <a:rPr lang="en-US" sz="2800" b="1" dirty="0" smtClean="0">
                <a:cs typeface="+mn-cs"/>
              </a:rPr>
              <a:t>What aids discovery?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Title, abstract, categories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Figures (image search if separate)</a:t>
            </a:r>
          </a:p>
          <a:p>
            <a:pPr lvl="1">
              <a:defRPr/>
            </a:pPr>
            <a:r>
              <a:rPr lang="en-US" sz="2400" b="1" dirty="0" smtClean="0">
                <a:cs typeface="+mn-cs"/>
              </a:rPr>
              <a:t>Commenting, rating, tagging, recommending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70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A5B46A-04EC-644B-BB4E-5D370E481B41}" type="slidenum">
              <a:rPr lang="en-US" sz="1400" b="0"/>
              <a:pPr eaLnBrk="1" hangingPunct="1"/>
              <a:t>9</a:t>
            </a:fld>
            <a:endParaRPr lang="en-US" sz="1400" b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>
                <a:latin typeface="Arial" charset="0"/>
              </a:rPr>
              <a:t>   Informal 5S &amp; DL Definitions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</a:t>
            </a:r>
            <a:r>
              <a:rPr lang="en-US" sz="3600">
                <a:latin typeface="Arial" charset="0"/>
              </a:rPr>
              <a:t>DLs are complex systems that</a:t>
            </a:r>
            <a:br>
              <a:rPr lang="en-US" sz="3600">
                <a:latin typeface="Arial" charset="0"/>
              </a:rPr>
            </a:br>
            <a:endParaRPr lang="en-US" sz="3600"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Arial" charset="0"/>
              </a:rPr>
              <a:t>help satisfy info needs of users (</a:t>
            </a:r>
            <a:r>
              <a:rPr lang="en-US" b="1">
                <a:latin typeface="Arial" charset="0"/>
              </a:rPr>
              <a:t>societies</a:t>
            </a:r>
            <a:r>
              <a:rPr lang="en-US">
                <a:latin typeface="Arial" charset="0"/>
              </a:rPr>
              <a:t>)</a:t>
            </a:r>
          </a:p>
          <a:p>
            <a:pPr eaLnBrk="1" hangingPunct="1"/>
            <a:r>
              <a:rPr lang="en-US">
                <a:latin typeface="Arial" charset="0"/>
              </a:rPr>
              <a:t>provide info services (</a:t>
            </a:r>
            <a:r>
              <a:rPr lang="en-US" b="1">
                <a:latin typeface="Arial" charset="0"/>
              </a:rPr>
              <a:t>scenarios</a:t>
            </a:r>
            <a:r>
              <a:rPr lang="en-US">
                <a:latin typeface="Arial" charset="0"/>
              </a:rPr>
              <a:t>)</a:t>
            </a:r>
          </a:p>
          <a:p>
            <a:pPr eaLnBrk="1" hangingPunct="1"/>
            <a:r>
              <a:rPr lang="en-US">
                <a:latin typeface="Arial" charset="0"/>
              </a:rPr>
              <a:t>organize info in usable ways (</a:t>
            </a:r>
            <a:r>
              <a:rPr lang="en-US" b="1">
                <a:latin typeface="Arial" charset="0"/>
              </a:rPr>
              <a:t>structures</a:t>
            </a:r>
            <a:r>
              <a:rPr lang="en-US">
                <a:latin typeface="Arial" charset="0"/>
              </a:rPr>
              <a:t>)</a:t>
            </a:r>
          </a:p>
          <a:p>
            <a:pPr eaLnBrk="1" hangingPunct="1"/>
            <a:r>
              <a:rPr lang="en-US">
                <a:latin typeface="Arial" charset="0"/>
              </a:rPr>
              <a:t>present info in usable ways (</a:t>
            </a:r>
            <a:r>
              <a:rPr lang="en-US" b="1">
                <a:latin typeface="Arial" charset="0"/>
              </a:rPr>
              <a:t>spaces</a:t>
            </a:r>
            <a:r>
              <a:rPr lang="en-US">
                <a:latin typeface="Arial" charset="0"/>
              </a:rPr>
              <a:t>)</a:t>
            </a:r>
          </a:p>
          <a:p>
            <a:pPr eaLnBrk="1" hangingPunct="1"/>
            <a:r>
              <a:rPr lang="en-US">
                <a:latin typeface="Arial" charset="0"/>
              </a:rPr>
              <a:t>communicate info with users (</a:t>
            </a:r>
            <a:r>
              <a:rPr lang="en-US" b="1">
                <a:latin typeface="Arial" charset="0"/>
              </a:rPr>
              <a:t>streams</a:t>
            </a:r>
            <a:r>
              <a:rPr lang="en-US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09oxRookiesIntr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201309oxRookiesIntro.potx</Template>
  <TotalTime>14924</TotalTime>
  <Words>804</Words>
  <Application>Microsoft Macintosh PowerPoint</Application>
  <PresentationFormat>On-screen Show (4:3)</PresentationFormat>
  <Paragraphs>255</Paragraphs>
  <Slides>32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 Black</vt:lpstr>
      <vt:lpstr>Comic Sans MS</vt:lpstr>
      <vt:lpstr>Impact</vt:lpstr>
      <vt:lpstr>ＭＳ Ｐゴシック</vt:lpstr>
      <vt:lpstr>Times New Roman</vt:lpstr>
      <vt:lpstr>Arial</vt:lpstr>
      <vt:lpstr>201309oxRookiesIntro</vt:lpstr>
      <vt:lpstr>MS Org Chart</vt:lpstr>
      <vt:lpstr>Chart</vt:lpstr>
      <vt:lpstr>ETD Metadata / Union Catalog /       IR Consortium Networks    ETD 2017: 20th Int’l Symposium of the NDLTD Washington, D.C., USA; August 7-9, 2017   ETDs for Rookies  Edward A. Fox Executive Director, Chairman of the Board  NDLTD, www.ndltd.org  fox@vt.edu       http://fox.cs.vt.edu/talks/2017  Professor, Department of Computer Science Virginia Tech, Blacksburg, VA 24061 USA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Dissemination Methods</vt:lpstr>
      <vt:lpstr>   Informal 5S &amp; DL Definitions    DLs are complex systems that </vt:lpstr>
      <vt:lpstr>DLs Support Many User Roles</vt:lpstr>
      <vt:lpstr>Why of Global Interest?</vt:lpstr>
      <vt:lpstr>PowerPoint Presentation</vt:lpstr>
      <vt:lpstr>PowerPoint Presentation</vt:lpstr>
      <vt:lpstr>Information Life Cycle (adapted)</vt:lpstr>
      <vt:lpstr>Students and the Info. Life Cycle</vt:lpstr>
      <vt:lpstr>Institutional Repositories</vt:lpstr>
      <vt:lpstr>For More Information (Examples)</vt:lpstr>
      <vt:lpstr>Metadata Objects (MDOs)</vt:lpstr>
      <vt:lpstr>Complex to Simple (see DL Book 3 Ch. 1)</vt:lpstr>
      <vt:lpstr>OAI - Open Archives Initiative</vt:lpstr>
      <vt:lpstr>PowerPoint Presentation</vt:lpstr>
      <vt:lpstr>OAI = Technical Umbrella for Practical Interoperability…</vt:lpstr>
      <vt:lpstr>The World According to OAI</vt:lpstr>
      <vt:lpstr>OAI – Repository Perspective</vt:lpstr>
      <vt:lpstr>OAI – Black Box Perspective</vt:lpstr>
      <vt:lpstr>Early Union catalog: OCLC</vt:lpstr>
      <vt:lpstr>PowerPoint Presentation</vt:lpstr>
      <vt:lpstr>Metadata Specifications and Metadata Format: Completeness </vt:lpstr>
      <vt:lpstr>PowerPoint Presentation</vt:lpstr>
      <vt:lpstr>Background for Future Work </vt:lpstr>
      <vt:lpstr>Summary</vt:lpstr>
      <vt:lpstr>Questions? Discussion? Recommendations?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Microsoft Office User</cp:lastModifiedBy>
  <cp:revision>320</cp:revision>
  <cp:lastPrinted>2012-09-12T01:03:47Z</cp:lastPrinted>
  <dcterms:created xsi:type="dcterms:W3CDTF">2004-04-27T15:48:44Z</dcterms:created>
  <dcterms:modified xsi:type="dcterms:W3CDTF">2017-08-04T20:15:01Z</dcterms:modified>
</cp:coreProperties>
</file>