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5"/>
  </p:notesMasterIdLst>
  <p:handoutMasterIdLst>
    <p:handoutMasterId r:id="rId16"/>
  </p:handoutMasterIdLst>
  <p:sldIdLst>
    <p:sldId id="648" r:id="rId2"/>
    <p:sldId id="1328" r:id="rId3"/>
    <p:sldId id="1229" r:id="rId4"/>
    <p:sldId id="1247" r:id="rId5"/>
    <p:sldId id="1304" r:id="rId6"/>
    <p:sldId id="1303" r:id="rId7"/>
    <p:sldId id="1320" r:id="rId8"/>
    <p:sldId id="1114" r:id="rId9"/>
    <p:sldId id="1327" r:id="rId10"/>
    <p:sldId id="1115" r:id="rId11"/>
    <p:sldId id="1330" r:id="rId12"/>
    <p:sldId id="1122" r:id="rId13"/>
    <p:sldId id="667" r:id="rId14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66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9488" autoAdjust="0"/>
  </p:normalViewPr>
  <p:slideViewPr>
    <p:cSldViewPr>
      <p:cViewPr>
        <p:scale>
          <a:sx n="99" d="100"/>
          <a:sy n="99" d="100"/>
        </p:scale>
        <p:origin x="5328" y="17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7" d="100"/>
        <a:sy n="127" d="100"/>
      </p:scale>
      <p:origin x="0" y="0"/>
    </p:cViewPr>
  </p:sorterViewPr>
  <p:notesViewPr>
    <p:cSldViewPr>
      <p:cViewPr varScale="1">
        <p:scale>
          <a:sx n="163" d="100"/>
          <a:sy n="163" d="100"/>
        </p:scale>
        <p:origin x="-2848" y="-96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923925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9563"/>
            <a:ext cx="40290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923925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CE642D9A-9399-8548-B9BF-9A8EF7CD7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9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738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2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3330575"/>
            <a:ext cx="7437438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738" y="6657975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827BA382-4E39-A349-A9BF-6F37CA9FB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7163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2FB7ED7-2FCD-7A44-98C2-046D54699327}" type="slidenum">
              <a:rPr lang="en-US" sz="1200" b="0">
                <a:latin typeface="Times New Roman" charset="0"/>
              </a:rPr>
              <a:pPr eaLnBrk="1" hangingPunct="1"/>
              <a:t>1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9845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35440C4-620A-8045-BC16-9205AC78E4FB}" type="slidenum">
              <a:rPr lang="en-US" sz="1200" b="0">
                <a:latin typeface="Times New Roman" charset="0"/>
              </a:rPr>
              <a:pPr eaLnBrk="1" hangingPunct="1"/>
              <a:t>11</a:t>
            </a:fld>
            <a:endParaRPr lang="en-US" sz="12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7696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C8D3A73-222D-EA42-B560-89AC5E50E353}" type="slidenum">
              <a:rPr lang="en-US" sz="1200" b="0">
                <a:latin typeface="Times New Roman" charset="0"/>
              </a:rPr>
              <a:pPr eaLnBrk="1" hangingPunct="1"/>
              <a:t>12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5475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3E74479-07A0-4641-8A61-1717B9F1A6A7}" type="slidenum">
              <a:rPr lang="en-US" sz="1200" b="0">
                <a:latin typeface="Times New Roman" charset="0"/>
              </a:rPr>
              <a:pPr eaLnBrk="1" hangingPunct="1"/>
              <a:t>13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485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FB8A5B4-0C6D-9042-8107-EE7C764ECF03}" type="slidenum">
              <a:rPr lang="en-US" sz="1200" b="0">
                <a:latin typeface="Times New Roman" charset="0"/>
              </a:rPr>
              <a:pPr eaLnBrk="1" hangingPunct="1"/>
              <a:t>3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5125" y="530225"/>
            <a:ext cx="3492500" cy="2619375"/>
          </a:xfrm>
          <a:ln w="12700" cap="flat">
            <a:solidFill>
              <a:schemeClr val="tx1"/>
            </a:solidFill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30575"/>
            <a:ext cx="6819900" cy="3154363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556" tIns="46778" rIns="93556" bIns="46778"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753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54C0D39-C183-6342-A1D6-E80E50E25588}" type="slidenum">
              <a:rPr lang="en-US" sz="1200" b="0">
                <a:latin typeface="Times New Roman" charset="0"/>
              </a:rPr>
              <a:pPr eaLnBrk="1" hangingPunct="1"/>
              <a:t>4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08" tIns="0" rIns="19408" bIns="0" anchor="b"/>
          <a:lstStyle/>
          <a:p>
            <a:pPr algn="r" defTabSz="931863" eaLnBrk="0" hangingPunct="0"/>
            <a:r>
              <a:rPr lang="en-US" sz="1100" b="0" i="1">
                <a:latin typeface="Times New Roman" charset="0"/>
              </a:rPr>
              <a:t>3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08" tIns="0" rIns="19408" bIns="0" anchor="b"/>
          <a:lstStyle/>
          <a:p>
            <a:pPr algn="r" defTabSz="931863" eaLnBrk="0" hangingPunct="0"/>
            <a:r>
              <a:rPr lang="en-US" sz="1100" b="0" i="1">
                <a:latin typeface="Times New Roman" charset="0"/>
              </a:rPr>
              <a:t>3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238250" y="3330575"/>
            <a:ext cx="6819900" cy="3154363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10" tIns="46906" rIns="93810" bIns="46906"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22539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3538" y="530225"/>
            <a:ext cx="3492500" cy="2619375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916332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BC032E-D1F6-D145-BA95-43E983DCF1D7}" type="slidenum">
              <a:rPr lang="en-US" sz="1200" b="0">
                <a:latin typeface="Times New Roman" charset="0"/>
              </a:rPr>
              <a:pPr eaLnBrk="1" hangingPunct="1"/>
              <a:t>5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08" tIns="0" rIns="19408" bIns="0" anchor="b"/>
          <a:lstStyle/>
          <a:p>
            <a:pPr algn="r" defTabSz="931863" eaLnBrk="0" hangingPunct="0"/>
            <a:r>
              <a:rPr lang="en-US" sz="1100" b="0" i="1">
                <a:latin typeface="Times New Roman" charset="0"/>
              </a:rPr>
              <a:t>3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08" tIns="0" rIns="19408" bIns="0" anchor="b"/>
          <a:lstStyle/>
          <a:p>
            <a:pPr algn="r" defTabSz="931863" eaLnBrk="0" hangingPunct="0"/>
            <a:r>
              <a:rPr lang="en-US" sz="1100" b="0" i="1">
                <a:latin typeface="Times New Roman" charset="0"/>
              </a:rPr>
              <a:t>3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238250" y="3330575"/>
            <a:ext cx="6819900" cy="3154363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10" tIns="46906" rIns="93810" bIns="46906"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24587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3538" y="530225"/>
            <a:ext cx="3492500" cy="2619375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994073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C093260-D280-5D40-8D45-C2DBE6723415}" type="slidenum">
              <a:rPr lang="en-US" sz="1200" b="0">
                <a:latin typeface="Times New Roman" charset="0"/>
              </a:rPr>
              <a:pPr eaLnBrk="1" hangingPunct="1"/>
              <a:t>6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5125" y="530225"/>
            <a:ext cx="3492500" cy="2619375"/>
          </a:xfrm>
          <a:ln w="12700" cap="flat">
            <a:solidFill>
              <a:schemeClr val="tx1"/>
            </a:solidFill>
          </a:ln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30575"/>
            <a:ext cx="6819900" cy="3154363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556" tIns="46778" rIns="93556" bIns="46778"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1721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FAFDF20-7BAE-4D41-81BD-17F0219BE941}" type="slidenum">
              <a:rPr lang="en-US" sz="1200" b="0">
                <a:latin typeface="Times New Roman" charset="0"/>
              </a:rPr>
              <a:pPr eaLnBrk="1" hangingPunct="1"/>
              <a:t>7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30575"/>
            <a:ext cx="6819900" cy="3154363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6" tIns="46587" rIns="93176" bIns="46587"/>
          <a:lstStyle/>
          <a:p>
            <a:pPr eaLnBrk="1" hangingPunct="1"/>
            <a:r>
              <a:rPr lang="en-US">
                <a:latin typeface="Times New Roman" charset="0"/>
              </a:rPr>
              <a:t>ETDs give libraries an avenue to demonstrate Information Age goals</a:t>
            </a:r>
          </a:p>
        </p:txBody>
      </p:sp>
    </p:spTree>
    <p:extLst>
      <p:ext uri="{BB962C8B-B14F-4D97-AF65-F5344CB8AC3E}">
        <p14:creationId xmlns:p14="http://schemas.microsoft.com/office/powerpoint/2010/main" val="18198301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502A676-3266-A44B-B855-CCB8F9B42E5C}" type="slidenum">
              <a:rPr lang="en-US" sz="1200" b="0">
                <a:latin typeface="Times New Roman" charset="0"/>
              </a:rPr>
              <a:pPr eaLnBrk="1" hangingPunct="1"/>
              <a:t>8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1" tIns="0" rIns="19411" bIns="0" anchor="b"/>
          <a:lstStyle/>
          <a:p>
            <a:pPr algn="r" defTabSz="931863" eaLnBrk="0" hangingPunct="0"/>
            <a:r>
              <a:rPr lang="en-US" sz="1100" b="0" i="1">
                <a:latin typeface="Times New Roman" charset="0"/>
              </a:rPr>
              <a:t>4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1" tIns="0" rIns="19411" bIns="0" anchor="b"/>
          <a:lstStyle/>
          <a:p>
            <a:pPr algn="r" defTabSz="931863" eaLnBrk="0" hangingPunct="0"/>
            <a:r>
              <a:rPr lang="en-US" sz="1100" b="0" i="1">
                <a:latin typeface="Times New Roman" charset="0"/>
              </a:rPr>
              <a:t>4</a:t>
            </a:r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1" tIns="0" rIns="19411" bIns="0" anchor="b"/>
          <a:lstStyle/>
          <a:p>
            <a:pPr algn="r" defTabSz="931863" eaLnBrk="0" hangingPunct="0"/>
            <a:r>
              <a:rPr lang="en-US" sz="1100" b="0" i="1">
                <a:latin typeface="Times New Roman" charset="0"/>
              </a:rPr>
              <a:t>4</a:t>
            </a:r>
          </a:p>
        </p:txBody>
      </p:sp>
      <p:sp>
        <p:nvSpPr>
          <p:cNvPr id="61452" name="Rectangle 12"/>
          <p:cNvSpPr>
            <a:spLocks noChangeArrowheads="1"/>
          </p:cNvSpPr>
          <p:nvPr/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Rectangle 13"/>
          <p:cNvSpPr>
            <a:spLocks noChangeArrowheads="1"/>
          </p:cNvSpPr>
          <p:nvPr/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4" name="Rectangle 14"/>
          <p:cNvSpPr>
            <a:spLocks noChangeArrowheads="1"/>
          </p:cNvSpPr>
          <p:nvPr/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5" name="Rectangle 15"/>
          <p:cNvSpPr>
            <a:spLocks noChangeArrowheads="1"/>
          </p:cNvSpPr>
          <p:nvPr/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1" tIns="0" rIns="19411" bIns="0" anchor="b"/>
          <a:lstStyle/>
          <a:p>
            <a:pPr algn="r" defTabSz="931863" eaLnBrk="0" hangingPunct="0"/>
            <a:r>
              <a:rPr lang="en-US" sz="1100" b="0" i="1">
                <a:latin typeface="Times New Roman" charset="0"/>
              </a:rPr>
              <a:t>3</a:t>
            </a:r>
          </a:p>
        </p:txBody>
      </p:sp>
      <p:sp>
        <p:nvSpPr>
          <p:cNvPr id="61456" name="Rectangle 16"/>
          <p:cNvSpPr>
            <a:spLocks noChangeArrowheads="1"/>
          </p:cNvSpPr>
          <p:nvPr/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7" name="Rectangle 17"/>
          <p:cNvSpPr>
            <a:spLocks noChangeArrowheads="1"/>
          </p:cNvSpPr>
          <p:nvPr/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8" name="Rectangle 18"/>
          <p:cNvSpPr>
            <a:spLocks noChangeArrowheads="1"/>
          </p:cNvSpPr>
          <p:nvPr/>
        </p:nvSpPr>
        <p:spPr bwMode="auto">
          <a:xfrm>
            <a:off x="5268913" y="0"/>
            <a:ext cx="4027487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9" name="Rectangle 19"/>
          <p:cNvSpPr>
            <a:spLocks noChangeArrowheads="1"/>
          </p:cNvSpPr>
          <p:nvPr/>
        </p:nvSpPr>
        <p:spPr bwMode="auto">
          <a:xfrm>
            <a:off x="5268913" y="6619875"/>
            <a:ext cx="402748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176" tIns="0" rIns="16176" bIns="0" anchor="b"/>
          <a:lstStyle/>
          <a:p>
            <a:pPr algn="r" defTabSz="768350" eaLnBrk="0" hangingPunct="0"/>
            <a:r>
              <a:rPr lang="en-US" sz="800" b="0" i="1">
                <a:latin typeface="Times New Roman" charset="0"/>
              </a:rPr>
              <a:t>2</a:t>
            </a:r>
          </a:p>
        </p:txBody>
      </p:sp>
      <p:sp>
        <p:nvSpPr>
          <p:cNvPr id="61460" name="Rectangle 20"/>
          <p:cNvSpPr>
            <a:spLocks noChangeArrowheads="1"/>
          </p:cNvSpPr>
          <p:nvPr/>
        </p:nvSpPr>
        <p:spPr bwMode="auto">
          <a:xfrm>
            <a:off x="0" y="6619875"/>
            <a:ext cx="4027488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1" name="Rectangle 21"/>
          <p:cNvSpPr>
            <a:spLocks noChangeArrowheads="1"/>
          </p:cNvSpPr>
          <p:nvPr/>
        </p:nvSpPr>
        <p:spPr bwMode="auto">
          <a:xfrm>
            <a:off x="0" y="0"/>
            <a:ext cx="4027488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2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1238250" y="3330575"/>
            <a:ext cx="6819900" cy="3154363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264" tIns="40442" rIns="79264" bIns="40442"/>
          <a:lstStyle/>
          <a:p>
            <a:pPr defTabSz="766763" eaLnBrk="1" hangingPunct="1"/>
            <a:endParaRPr lang="en-US">
              <a:latin typeface="Times New Roman" charset="0"/>
            </a:endParaRPr>
          </a:p>
        </p:txBody>
      </p:sp>
      <p:sp>
        <p:nvSpPr>
          <p:cNvPr id="61463" name="Rectangle 2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5125" y="530225"/>
            <a:ext cx="3492500" cy="2619375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4227766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502A676-3266-A44B-B855-CCB8F9B42E5C}" type="slidenum">
              <a:rPr lang="en-US" sz="1200" b="0">
                <a:latin typeface="Times New Roman" charset="0"/>
              </a:rPr>
              <a:pPr eaLnBrk="1" hangingPunct="1"/>
              <a:t>9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1" tIns="0" rIns="19411" bIns="0" anchor="b"/>
          <a:lstStyle/>
          <a:p>
            <a:pPr algn="r" defTabSz="931863" eaLnBrk="0" hangingPunct="0"/>
            <a:r>
              <a:rPr lang="en-US" sz="1100" b="0" i="1">
                <a:latin typeface="Times New Roman" charset="0"/>
              </a:rPr>
              <a:t>4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1" tIns="0" rIns="19411" bIns="0" anchor="b"/>
          <a:lstStyle/>
          <a:p>
            <a:pPr algn="r" defTabSz="931863" eaLnBrk="0" hangingPunct="0"/>
            <a:r>
              <a:rPr lang="en-US" sz="1100" b="0" i="1">
                <a:latin typeface="Times New Roman" charset="0"/>
              </a:rPr>
              <a:t>4</a:t>
            </a:r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1" tIns="0" rIns="19411" bIns="0" anchor="b"/>
          <a:lstStyle/>
          <a:p>
            <a:pPr algn="r" defTabSz="931863" eaLnBrk="0" hangingPunct="0"/>
            <a:r>
              <a:rPr lang="en-US" sz="1100" b="0" i="1">
                <a:latin typeface="Times New Roman" charset="0"/>
              </a:rPr>
              <a:t>4</a:t>
            </a:r>
          </a:p>
        </p:txBody>
      </p:sp>
      <p:sp>
        <p:nvSpPr>
          <p:cNvPr id="61452" name="Rectangle 12"/>
          <p:cNvSpPr>
            <a:spLocks noChangeArrowheads="1"/>
          </p:cNvSpPr>
          <p:nvPr/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Rectangle 13"/>
          <p:cNvSpPr>
            <a:spLocks noChangeArrowheads="1"/>
          </p:cNvSpPr>
          <p:nvPr/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4" name="Rectangle 14"/>
          <p:cNvSpPr>
            <a:spLocks noChangeArrowheads="1"/>
          </p:cNvSpPr>
          <p:nvPr/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5" name="Rectangle 15"/>
          <p:cNvSpPr>
            <a:spLocks noChangeArrowheads="1"/>
          </p:cNvSpPr>
          <p:nvPr/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411" tIns="0" rIns="19411" bIns="0" anchor="b"/>
          <a:lstStyle/>
          <a:p>
            <a:pPr algn="r" defTabSz="931863" eaLnBrk="0" hangingPunct="0"/>
            <a:r>
              <a:rPr lang="en-US" sz="1100" b="0" i="1">
                <a:latin typeface="Times New Roman" charset="0"/>
              </a:rPr>
              <a:t>3</a:t>
            </a:r>
          </a:p>
        </p:txBody>
      </p:sp>
      <p:sp>
        <p:nvSpPr>
          <p:cNvPr id="61456" name="Rectangle 16"/>
          <p:cNvSpPr>
            <a:spLocks noChangeArrowheads="1"/>
          </p:cNvSpPr>
          <p:nvPr/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7" name="Rectangle 17"/>
          <p:cNvSpPr>
            <a:spLocks noChangeArrowheads="1"/>
          </p:cNvSpPr>
          <p:nvPr/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8" name="Rectangle 18"/>
          <p:cNvSpPr>
            <a:spLocks noChangeArrowheads="1"/>
          </p:cNvSpPr>
          <p:nvPr/>
        </p:nvSpPr>
        <p:spPr bwMode="auto">
          <a:xfrm>
            <a:off x="5268913" y="0"/>
            <a:ext cx="4027487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9" name="Rectangle 19"/>
          <p:cNvSpPr>
            <a:spLocks noChangeArrowheads="1"/>
          </p:cNvSpPr>
          <p:nvPr/>
        </p:nvSpPr>
        <p:spPr bwMode="auto">
          <a:xfrm>
            <a:off x="5268913" y="6619875"/>
            <a:ext cx="402748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176" tIns="0" rIns="16176" bIns="0" anchor="b"/>
          <a:lstStyle/>
          <a:p>
            <a:pPr algn="r" defTabSz="768350" eaLnBrk="0" hangingPunct="0"/>
            <a:r>
              <a:rPr lang="en-US" sz="800" b="0" i="1">
                <a:latin typeface="Times New Roman" charset="0"/>
              </a:rPr>
              <a:t>2</a:t>
            </a:r>
          </a:p>
        </p:txBody>
      </p:sp>
      <p:sp>
        <p:nvSpPr>
          <p:cNvPr id="61460" name="Rectangle 20"/>
          <p:cNvSpPr>
            <a:spLocks noChangeArrowheads="1"/>
          </p:cNvSpPr>
          <p:nvPr/>
        </p:nvSpPr>
        <p:spPr bwMode="auto">
          <a:xfrm>
            <a:off x="0" y="6619875"/>
            <a:ext cx="4027488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1" name="Rectangle 21"/>
          <p:cNvSpPr>
            <a:spLocks noChangeArrowheads="1"/>
          </p:cNvSpPr>
          <p:nvPr/>
        </p:nvSpPr>
        <p:spPr bwMode="auto">
          <a:xfrm>
            <a:off x="0" y="0"/>
            <a:ext cx="4027488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2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1238250" y="3330575"/>
            <a:ext cx="6819900" cy="3154363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264" tIns="40442" rIns="79264" bIns="40442"/>
          <a:lstStyle/>
          <a:p>
            <a:pPr defTabSz="766763" eaLnBrk="1" hangingPunct="1"/>
            <a:endParaRPr lang="en-US">
              <a:latin typeface="Times New Roman" charset="0"/>
            </a:endParaRPr>
          </a:p>
        </p:txBody>
      </p:sp>
      <p:sp>
        <p:nvSpPr>
          <p:cNvPr id="61463" name="Rectangle 2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5125" y="530225"/>
            <a:ext cx="3492500" cy="2619375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3773690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1420B12-F22C-4D4F-8D2A-2731E3C19364}" type="slidenum">
              <a:rPr lang="en-US" sz="1200" b="0">
                <a:latin typeface="Times New Roman" charset="0"/>
              </a:rPr>
              <a:pPr eaLnBrk="1" hangingPunct="1"/>
              <a:t>10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649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70973-B584-B544-8445-FA0F3E906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50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F6856-E5D1-5547-AED3-6BA3EF6DF0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412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EFE8-AD49-ED45-82F4-6778A67AA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650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26CF7-87CD-9A49-8C43-697028DCB1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77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E3681-1F59-264D-A30D-7FCC7588B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08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A7E0E-F019-554E-A398-36E8D32D4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430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843EC-E04C-214F-B18E-1AFD0B259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384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A98DF-361A-E642-82EC-32AB81728C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2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ABD8F-1E62-CC4A-B283-839BFDA37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13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D2A1C-8CC7-8747-9204-B9E446CF9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18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616CE-E007-9441-A258-5EB38B36D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18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75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75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75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cs typeface="+mn-cs"/>
              </a:defRPr>
            </a:lvl1pPr>
          </a:lstStyle>
          <a:p>
            <a:pPr>
              <a:defRPr/>
            </a:pPr>
            <a:fld id="{2FFF1F31-65F8-5245-9B87-BB418E4A3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277F92F-8C97-1542-B320-ECDA1C274076}" type="slidenum">
              <a:rPr lang="en-US" sz="1400" b="0"/>
              <a:pPr eaLnBrk="1" hangingPunct="1"/>
              <a:t>1</a:t>
            </a:fld>
            <a:endParaRPr lang="en-US" sz="1400" b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895600"/>
            <a:ext cx="9067800" cy="1143000"/>
          </a:xfrm>
        </p:spPr>
        <p:txBody>
          <a:bodyPr/>
          <a:lstStyle/>
          <a:p>
            <a:r>
              <a:rPr lang="en-US" sz="4000" b="1" dirty="0">
                <a:latin typeface="Arial" charset="0"/>
              </a:rPr>
              <a:t>Introduction to </a:t>
            </a:r>
            <a:r>
              <a:rPr lang="en-US" sz="4000" b="1" dirty="0" smtClean="0">
                <a:latin typeface="Arial" charset="0"/>
              </a:rPr>
              <a:t>NDLTD and </a:t>
            </a:r>
            <a:r>
              <a:rPr lang="en-US" sz="4000" b="1" dirty="0">
                <a:latin typeface="Arial" charset="0"/>
              </a:rPr>
              <a:t>Brief History of </a:t>
            </a:r>
            <a:r>
              <a:rPr lang="en-US" sz="4000" b="1" dirty="0" smtClean="0">
                <a:latin typeface="Arial" charset="0"/>
              </a:rPr>
              <a:t>the ETD </a:t>
            </a:r>
            <a:r>
              <a:rPr lang="en-US" sz="4000" b="1" dirty="0">
                <a:latin typeface="Arial" charset="0"/>
              </a:rPr>
              <a:t>Movement </a:t>
            </a:r>
            <a:br>
              <a:rPr lang="en-US" sz="4000" b="1" dirty="0">
                <a:latin typeface="Arial" charset="0"/>
              </a:rPr>
            </a:br>
            <a:r>
              <a:rPr lang="en-US" sz="1400" b="1" dirty="0">
                <a:latin typeface="Arial" charset="0"/>
              </a:rPr>
              <a:t/>
            </a:r>
            <a:br>
              <a:rPr lang="en-US" sz="1400" b="1" dirty="0">
                <a:latin typeface="Arial" charset="0"/>
              </a:rPr>
            </a:br>
            <a:r>
              <a:rPr lang="en-US" sz="3200" b="1" dirty="0">
                <a:latin typeface="Arial" charset="0"/>
              </a:rPr>
              <a:t> ETD 2017: 20</a:t>
            </a:r>
            <a:r>
              <a:rPr lang="en-US" sz="3200" b="1" baseline="30000" dirty="0">
                <a:latin typeface="Arial" charset="0"/>
              </a:rPr>
              <a:t>th</a:t>
            </a:r>
            <a:r>
              <a:rPr lang="en-US" sz="3200" b="1" dirty="0">
                <a:latin typeface="Arial" charset="0"/>
              </a:rPr>
              <a:t> Int’l Symposium of </a:t>
            </a:r>
            <a:r>
              <a:rPr lang="en-US" sz="3200" b="1" dirty="0" smtClean="0">
                <a:latin typeface="Arial" charset="0"/>
              </a:rPr>
              <a:t>the NDLTD</a:t>
            </a:r>
            <a:r>
              <a:rPr lang="en-US" sz="3200" b="1" dirty="0">
                <a:latin typeface="Arial" charset="0"/>
              </a:rPr>
              <a:t/>
            </a:r>
            <a:br>
              <a:rPr lang="en-US" sz="3200" b="1" dirty="0">
                <a:latin typeface="Arial" charset="0"/>
              </a:rPr>
            </a:br>
            <a:r>
              <a:rPr lang="en-US" sz="3200" b="1" dirty="0">
                <a:latin typeface="Arial" charset="0"/>
              </a:rPr>
              <a:t>Washington, D.C., </a:t>
            </a:r>
            <a:r>
              <a:rPr lang="en-US" sz="3200" b="1" dirty="0" smtClean="0">
                <a:latin typeface="Arial" charset="0"/>
              </a:rPr>
              <a:t>USA; August </a:t>
            </a:r>
            <a:r>
              <a:rPr lang="en-US" sz="3200" b="1" dirty="0">
                <a:latin typeface="Arial" charset="0"/>
              </a:rPr>
              <a:t>7-9, </a:t>
            </a:r>
            <a:r>
              <a:rPr lang="en-US" sz="3200" b="1" dirty="0" smtClean="0">
                <a:latin typeface="Arial" charset="0"/>
              </a:rPr>
              <a:t>2017</a:t>
            </a:r>
            <a:br>
              <a:rPr lang="en-US" sz="3200" b="1" dirty="0" smtClean="0">
                <a:latin typeface="Arial" charset="0"/>
              </a:rPr>
            </a:br>
            <a:r>
              <a:rPr lang="en-US" sz="1600" b="1" dirty="0" smtClean="0">
                <a:latin typeface="Arial" charset="0"/>
              </a:rPr>
              <a:t> </a:t>
            </a:r>
            <a:r>
              <a:rPr lang="en-US" sz="3200" b="1" dirty="0" smtClean="0">
                <a:latin typeface="Arial" charset="0"/>
              </a:rPr>
              <a:t/>
            </a:r>
            <a:br>
              <a:rPr lang="en-US" sz="3200" b="1" dirty="0" smtClean="0">
                <a:latin typeface="Arial" charset="0"/>
              </a:rPr>
            </a:br>
            <a:r>
              <a:rPr lang="en-US" sz="3200" b="1" dirty="0" smtClean="0">
                <a:latin typeface="Arial" charset="0"/>
              </a:rPr>
              <a:t>ETDs </a:t>
            </a:r>
            <a:r>
              <a:rPr lang="en-US" sz="3200" b="1" dirty="0">
                <a:latin typeface="Arial" charset="0"/>
              </a:rPr>
              <a:t>for </a:t>
            </a:r>
            <a:r>
              <a:rPr lang="en-US" sz="3200" b="1" dirty="0" smtClean="0">
                <a:latin typeface="Arial" charset="0"/>
              </a:rPr>
              <a:t>Rookies</a:t>
            </a:r>
            <a:r>
              <a:rPr lang="en-US" sz="3200" b="1" dirty="0">
                <a:latin typeface="Arial" charset="0"/>
              </a:rPr>
              <a:t/>
            </a:r>
            <a:br>
              <a:rPr lang="en-US" sz="3200" b="1" dirty="0">
                <a:latin typeface="Arial" charset="0"/>
              </a:rPr>
            </a:br>
            <a:r>
              <a:rPr lang="en-US" sz="1600" dirty="0">
                <a:latin typeface="Arial" charset="0"/>
              </a:rPr>
              <a:t/>
            </a:r>
            <a:br>
              <a:rPr lang="en-US" sz="1600" dirty="0">
                <a:latin typeface="Arial" charset="0"/>
              </a:rPr>
            </a:br>
            <a:r>
              <a:rPr lang="en-US" sz="2800" dirty="0">
                <a:latin typeface="Arial" charset="0"/>
              </a:rPr>
              <a:t>Edward A. Fox</a:t>
            </a:r>
            <a:br>
              <a:rPr lang="en-US" sz="2800" dirty="0">
                <a:latin typeface="Arial" charset="0"/>
              </a:rPr>
            </a:br>
            <a:r>
              <a:rPr lang="en-US" sz="2800" dirty="0">
                <a:latin typeface="Arial" charset="0"/>
              </a:rPr>
              <a:t>Executive Director, Chairman of the Board </a:t>
            </a:r>
            <a:br>
              <a:rPr lang="en-US" sz="2800" dirty="0">
                <a:latin typeface="Arial" charset="0"/>
              </a:rPr>
            </a:br>
            <a:r>
              <a:rPr lang="en-US" sz="2800" dirty="0">
                <a:latin typeface="Arial" charset="0"/>
              </a:rPr>
              <a:t>NDLTD, </a:t>
            </a:r>
            <a:r>
              <a:rPr lang="en-US" sz="2800" dirty="0" err="1">
                <a:latin typeface="Arial" charset="0"/>
              </a:rPr>
              <a:t>www.ndltd.org</a:t>
            </a:r>
            <a:r>
              <a:rPr lang="en-US" sz="2800" dirty="0">
                <a:latin typeface="Arial" charset="0"/>
              </a:rPr>
              <a:t/>
            </a:r>
            <a:br>
              <a:rPr lang="en-US" sz="2800" dirty="0">
                <a:latin typeface="Arial" charset="0"/>
              </a:rPr>
            </a:br>
            <a:r>
              <a:rPr lang="en-US" sz="2800" dirty="0">
                <a:latin typeface="Arial" charset="0"/>
              </a:rPr>
              <a:t/>
            </a:r>
            <a:br>
              <a:rPr lang="en-US" sz="2800" dirty="0">
                <a:latin typeface="Arial" charset="0"/>
              </a:rPr>
            </a:br>
            <a:r>
              <a:rPr lang="en-US" sz="2800" dirty="0" err="1">
                <a:latin typeface="Arial" charset="0"/>
              </a:rPr>
              <a:t>fox@vt.edu</a:t>
            </a:r>
            <a:r>
              <a:rPr lang="en-US" sz="2800" dirty="0">
                <a:latin typeface="Arial" charset="0"/>
              </a:rPr>
              <a:t>       http://</a:t>
            </a:r>
            <a:r>
              <a:rPr lang="en-US" sz="2800" dirty="0" err="1" smtClean="0">
                <a:latin typeface="Arial" charset="0"/>
              </a:rPr>
              <a:t>fox.cs.vt.edu</a:t>
            </a:r>
            <a:r>
              <a:rPr lang="en-US" sz="2800" dirty="0" smtClean="0">
                <a:latin typeface="Arial" charset="0"/>
              </a:rPr>
              <a:t>/talks/2017 </a:t>
            </a:r>
            <a:r>
              <a:rPr lang="en-US" sz="2800" dirty="0">
                <a:latin typeface="Arial" charset="0"/>
              </a:rPr>
              <a:t/>
            </a:r>
            <a:br>
              <a:rPr lang="en-US" sz="2800" dirty="0">
                <a:latin typeface="Arial" charset="0"/>
              </a:rPr>
            </a:br>
            <a:r>
              <a:rPr lang="en-US" sz="2800" dirty="0">
                <a:latin typeface="Arial" charset="0"/>
              </a:rPr>
              <a:t>Professor, Department of Computer Science</a:t>
            </a:r>
            <a:br>
              <a:rPr lang="en-US" sz="2800" dirty="0">
                <a:latin typeface="Arial" charset="0"/>
              </a:rPr>
            </a:br>
            <a:r>
              <a:rPr lang="en-US" sz="2800" dirty="0">
                <a:latin typeface="Arial" charset="0"/>
              </a:rPr>
              <a:t>Virginia Tech, Blacksburg, VA 24061 USA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24C1A44-4DE7-4F4D-842B-69A8A0A59017}" type="slidenum">
              <a:rPr lang="en-US" sz="1400" b="0"/>
              <a:pPr eaLnBrk="1" hangingPunct="1"/>
              <a:t>10</a:t>
            </a:fld>
            <a:endParaRPr lang="en-US" sz="1400" b="0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NDLTD Incorporation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991600" cy="48006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Networked Digital Library of Theses and Dissertations incorporated May 20, 2003 in Virginia, USA</a:t>
            </a:r>
          </a:p>
          <a:p>
            <a:pPr eaLnBrk="1" hangingPunct="1"/>
            <a:r>
              <a:rPr lang="en-US" dirty="0">
                <a:latin typeface="Arial" charset="0"/>
              </a:rPr>
              <a:t>Charitable and educational purposes (501 c 3)</a:t>
            </a:r>
          </a:p>
          <a:p>
            <a:pPr eaLnBrk="1" hangingPunct="1"/>
            <a:r>
              <a:rPr lang="en-US" dirty="0">
                <a:latin typeface="Arial" charset="0"/>
              </a:rPr>
              <a:t>Officers (now)</a:t>
            </a:r>
          </a:p>
          <a:p>
            <a:pPr lvl="1" eaLnBrk="1" hangingPunct="1"/>
            <a:r>
              <a:rPr lang="en-US" dirty="0">
                <a:latin typeface="Arial" charset="0"/>
              </a:rPr>
              <a:t>Executive Director (Ed Fox, </a:t>
            </a:r>
            <a:r>
              <a:rPr lang="en-US" dirty="0" err="1">
                <a:latin typeface="Arial" charset="0"/>
              </a:rPr>
              <a:t>fox@vt.edu</a:t>
            </a:r>
            <a:r>
              <a:rPr lang="en-US" dirty="0">
                <a:latin typeface="Arial" charset="0"/>
              </a:rPr>
              <a:t>)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Treasurer </a:t>
            </a:r>
            <a:r>
              <a:rPr lang="en-US" dirty="0">
                <a:latin typeface="Arial" charset="0"/>
              </a:rPr>
              <a:t>(</a:t>
            </a:r>
            <a:r>
              <a:rPr lang="en-US" dirty="0" err="1">
                <a:latin typeface="Arial" charset="0"/>
              </a:rPr>
              <a:t>Austin.McLean@proquest.com</a:t>
            </a:r>
            <a:r>
              <a:rPr lang="en-US" dirty="0">
                <a:latin typeface="Arial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>
                <a:latin typeface="Arial" charset="0"/>
              </a:rPr>
              <a:t>How You Can Participate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562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70000"/>
              </a:lnSpc>
              <a:spcBef>
                <a:spcPts val="1000"/>
              </a:spcBef>
              <a:defRPr/>
            </a:pPr>
            <a:r>
              <a:rPr lang="en-US" sz="2800" dirty="0" smtClean="0">
                <a:latin typeface="Arial" charset="0"/>
                <a:cs typeface="+mn-cs"/>
              </a:rPr>
              <a:t>Primarily, a volunteer organization</a:t>
            </a:r>
          </a:p>
          <a:p>
            <a:pPr>
              <a:lnSpc>
                <a:spcPct val="170000"/>
              </a:lnSpc>
              <a:spcBef>
                <a:spcPts val="1000"/>
              </a:spcBef>
              <a:defRPr/>
            </a:pPr>
            <a:r>
              <a:rPr lang="en-US" sz="2800" dirty="0" smtClean="0">
                <a:latin typeface="Arial" charset="0"/>
                <a:cs typeface="+mn-cs"/>
              </a:rPr>
              <a:t>Local and regional “grass roots” activities</a:t>
            </a:r>
          </a:p>
          <a:p>
            <a:pPr>
              <a:lnSpc>
                <a:spcPct val="170000"/>
              </a:lnSpc>
              <a:spcBef>
                <a:spcPts val="1000"/>
              </a:spcBef>
              <a:defRPr/>
            </a:pPr>
            <a:r>
              <a:rPr lang="en-US" sz="2800" dirty="0" smtClean="0">
                <a:latin typeface="Arial" charset="0"/>
                <a:cs typeface="+mn-cs"/>
              </a:rPr>
              <a:t>NDLTD Committees, Working Groups – join:</a:t>
            </a:r>
          </a:p>
          <a:p>
            <a:pPr lvl="1">
              <a:lnSpc>
                <a:spcPct val="170000"/>
              </a:lnSpc>
              <a:spcBef>
                <a:spcPts val="1000"/>
              </a:spcBef>
              <a:defRPr/>
            </a:pPr>
            <a:r>
              <a:rPr lang="en-US" dirty="0" smtClean="0">
                <a:latin typeface="Arial" charset="0"/>
                <a:cs typeface="+mn-cs"/>
              </a:rPr>
              <a:t>Awards, Communications,</a:t>
            </a:r>
          </a:p>
          <a:p>
            <a:pPr lvl="1">
              <a:lnSpc>
                <a:spcPct val="170000"/>
              </a:lnSpc>
              <a:spcBef>
                <a:spcPts val="1000"/>
              </a:spcBef>
              <a:defRPr/>
            </a:pPr>
            <a:r>
              <a:rPr lang="en-US" dirty="0" smtClean="0">
                <a:latin typeface="Arial" charset="0"/>
                <a:cs typeface="+mn-cs"/>
              </a:rPr>
              <a:t>Conference, Membership,</a:t>
            </a:r>
          </a:p>
          <a:p>
            <a:pPr lvl="1">
              <a:lnSpc>
                <a:spcPct val="170000"/>
              </a:lnSpc>
              <a:spcBef>
                <a:spcPts val="1000"/>
              </a:spcBef>
              <a:defRPr/>
            </a:pPr>
            <a:r>
              <a:rPr lang="en-US" dirty="0" smtClean="0">
                <a:latin typeface="Arial" charset="0"/>
              </a:rPr>
              <a:t>Union Catalog, Web Content</a:t>
            </a:r>
          </a:p>
          <a:p>
            <a:pPr lvl="1">
              <a:lnSpc>
                <a:spcPct val="170000"/>
              </a:lnSpc>
              <a:spcBef>
                <a:spcPts val="1000"/>
              </a:spcBef>
              <a:defRPr/>
            </a:pPr>
            <a:r>
              <a:rPr lang="en-US" dirty="0" smtClean="0">
                <a:latin typeface="Arial" charset="0"/>
                <a:cs typeface="+mn-cs"/>
              </a:rPr>
              <a:t>(Wed 5-6pm Committees session -&gt; dinner)</a:t>
            </a:r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6A3852C-EBD0-DD47-9EE5-27C32CC764EA}" type="slidenum">
              <a:rPr lang="en-US" sz="1400" b="0"/>
              <a:pPr eaLnBrk="1" hangingPunct="1"/>
              <a:t>11</a:t>
            </a:fld>
            <a:endParaRPr lang="en-US" sz="1400" b="0"/>
          </a:p>
        </p:txBody>
      </p:sp>
    </p:spTree>
    <p:extLst>
      <p:ext uri="{BB962C8B-B14F-4D97-AF65-F5344CB8AC3E}">
        <p14:creationId xmlns:p14="http://schemas.microsoft.com/office/powerpoint/2010/main" val="225901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467CFC7-15B7-A84F-AF91-9FB2EE7D7175}" type="slidenum">
              <a:rPr lang="en-US" sz="1400" b="0"/>
              <a:pPr eaLnBrk="1" hangingPunct="1"/>
              <a:t>12</a:t>
            </a:fld>
            <a:endParaRPr lang="en-US" sz="1400" b="0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>
                <a:latin typeface="Arial" charset="0"/>
              </a:rPr>
              <a:t>Why </a:t>
            </a:r>
            <a:r>
              <a:rPr lang="en-US" sz="4000" dirty="0" smtClean="0">
                <a:latin typeface="Arial" charset="0"/>
              </a:rPr>
              <a:t>ETDs?  </a:t>
            </a:r>
            <a:r>
              <a:rPr lang="en-US" sz="4000" dirty="0">
                <a:latin typeface="Arial" charset="0"/>
              </a:rPr>
              <a:t>Short </a:t>
            </a:r>
            <a:r>
              <a:rPr lang="en-US" sz="4000" dirty="0" smtClean="0">
                <a:latin typeface="Arial" charset="0"/>
              </a:rPr>
              <a:t>Summary</a:t>
            </a:r>
            <a:endParaRPr lang="en-US" sz="4000" dirty="0">
              <a:latin typeface="Arial" charset="0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371600"/>
            <a:ext cx="8915400" cy="489585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</a:rPr>
              <a:t>For Students:</a:t>
            </a:r>
          </a:p>
          <a:p>
            <a:pPr lvl="1" eaLnBrk="1" hangingPunct="1"/>
            <a:r>
              <a:rPr lang="en-US" sz="2400">
                <a:latin typeface="Arial" charset="0"/>
              </a:rPr>
              <a:t>Gain knowledge and skills for the Knowledge Society</a:t>
            </a:r>
          </a:p>
          <a:p>
            <a:pPr lvl="1" eaLnBrk="1" hangingPunct="1"/>
            <a:r>
              <a:rPr lang="en-US" sz="2400">
                <a:latin typeface="Arial" charset="0"/>
              </a:rPr>
              <a:t>Richer communication (digital information, multimedia, …)</a:t>
            </a:r>
          </a:p>
          <a:p>
            <a:pPr eaLnBrk="1" hangingPunct="1"/>
            <a:r>
              <a:rPr lang="en-US" sz="2800">
                <a:latin typeface="Arial" charset="0"/>
              </a:rPr>
              <a:t>For Universities: </a:t>
            </a:r>
          </a:p>
          <a:p>
            <a:pPr lvl="1" eaLnBrk="1" hangingPunct="1"/>
            <a:r>
              <a:rPr lang="en-US" sz="2400">
                <a:latin typeface="Arial" charset="0"/>
              </a:rPr>
              <a:t>Easy way to enter the digital library field and benefit thereby (</a:t>
            </a:r>
            <a:r>
              <a:rPr lang="ja-JP" altLang="en-US" sz="2400">
                <a:latin typeface="Arial" charset="0"/>
              </a:rPr>
              <a:t>“</a:t>
            </a:r>
            <a:r>
              <a:rPr lang="en-US" altLang="ja-JP" sz="2400">
                <a:latin typeface="Arial" charset="0"/>
              </a:rPr>
              <a:t>no brainer</a:t>
            </a:r>
            <a:r>
              <a:rPr lang="ja-JP" altLang="en-US" sz="2400">
                <a:latin typeface="Arial" charset="0"/>
              </a:rPr>
              <a:t>”</a:t>
            </a:r>
            <a:r>
              <a:rPr lang="en-US" altLang="ja-JP" sz="2400">
                <a:latin typeface="Arial" charset="0"/>
              </a:rPr>
              <a:t> entrée into institutional repositories)</a:t>
            </a:r>
          </a:p>
          <a:p>
            <a:pPr eaLnBrk="1" hangingPunct="1"/>
            <a:r>
              <a:rPr lang="en-US" sz="2800">
                <a:latin typeface="Arial" charset="0"/>
              </a:rPr>
              <a:t>For the World: </a:t>
            </a:r>
          </a:p>
          <a:p>
            <a:pPr lvl="1" eaLnBrk="1" hangingPunct="1"/>
            <a:r>
              <a:rPr lang="en-US" sz="2400">
                <a:latin typeface="Arial" charset="0"/>
              </a:rPr>
              <a:t>Global digital library – large, useful, many services</a:t>
            </a:r>
          </a:p>
          <a:p>
            <a:pPr eaLnBrk="1" hangingPunct="1"/>
            <a:r>
              <a:rPr lang="en-US" sz="2800">
                <a:latin typeface="Arial" charset="0"/>
              </a:rPr>
              <a:t>General:</a:t>
            </a:r>
          </a:p>
          <a:p>
            <a:pPr lvl="1" eaLnBrk="1" hangingPunct="1"/>
            <a:r>
              <a:rPr lang="en-US" sz="2400">
                <a:latin typeface="Arial" charset="0"/>
              </a:rPr>
              <a:t>Save time and money</a:t>
            </a:r>
          </a:p>
          <a:p>
            <a:pPr lvl="1" eaLnBrk="1" hangingPunct="1"/>
            <a:r>
              <a:rPr lang="en-US" sz="2400">
                <a:latin typeface="Arial" charset="0"/>
              </a:rPr>
              <a:t>Increased visibility for all associated with research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A29E03-EBBE-4C40-98C4-6C0A497F0432}" type="slidenum">
              <a:rPr lang="en-US" sz="1400" b="0"/>
              <a:pPr eaLnBrk="1" hangingPunct="1"/>
              <a:t>13</a:t>
            </a:fld>
            <a:endParaRPr lang="en-US" sz="1400" b="0"/>
          </a:p>
        </p:txBody>
      </p:sp>
      <p:sp>
        <p:nvSpPr>
          <p:cNvPr id="8909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pPr eaLnBrk="1" hangingPunct="1"/>
            <a:r>
              <a:rPr lang="en-US" sz="4000">
                <a:latin typeface="Arial" charset="0"/>
              </a:rPr>
              <a:t>Questions?</a:t>
            </a:r>
            <a:br>
              <a:rPr lang="en-US" sz="4000">
                <a:latin typeface="Arial" charset="0"/>
              </a:rPr>
            </a:br>
            <a:r>
              <a:rPr lang="en-US" sz="4000">
                <a:latin typeface="Arial" charset="0"/>
              </a:rPr>
              <a:t>Discussion?</a:t>
            </a:r>
            <a:br>
              <a:rPr lang="en-US" sz="4000">
                <a:latin typeface="Arial" charset="0"/>
              </a:rPr>
            </a:br>
            <a:r>
              <a:rPr lang="en-US" sz="4000">
                <a:latin typeface="Arial" charset="0"/>
              </a:rPr>
              <a:t>Recommendations?</a:t>
            </a:r>
          </a:p>
        </p:txBody>
      </p:sp>
      <p:sp>
        <p:nvSpPr>
          <p:cNvPr id="8909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2514600"/>
          </a:xfrm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Thank You!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r>
              <a:rPr lang="en-US" dirty="0" err="1">
                <a:latin typeface="Arial" charset="0"/>
              </a:rPr>
              <a:t>fox@vt.edu</a:t>
            </a:r>
            <a:r>
              <a:rPr lang="en-US" dirty="0">
                <a:latin typeface="Arial" charset="0"/>
              </a:rPr>
              <a:t> 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http://</a:t>
            </a:r>
            <a:r>
              <a:rPr lang="en-US" dirty="0" smtClean="0">
                <a:latin typeface="Arial" charset="0"/>
              </a:rPr>
              <a:t>fox.cs.vt.edu 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You are encouraged to extend your involvement in the global ETD community!</a:t>
            </a:r>
          </a:p>
          <a:p>
            <a:r>
              <a:rPr lang="en-US" dirty="0" smtClean="0"/>
              <a:t>You are invited to serve as an ambassador for NDLTD,  to connect with those back home, sharing about ETD 2017.</a:t>
            </a:r>
          </a:p>
          <a:p>
            <a:r>
              <a:rPr lang="en-US" dirty="0" smtClean="0"/>
              <a:t>You are encouraged to ask questions, share your thoughts, and help make both  ETD2017 and the ETD movement a greater success.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B26CF7-87CD-9A49-8C43-697028DCB18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487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04850"/>
          </a:xfrm>
          <a:noFill/>
        </p:spPr>
        <p:txBody>
          <a:bodyPr lIns="92075" tIns="46038" rIns="92075" bIns="46038" anchor="b"/>
          <a:lstStyle/>
          <a:p>
            <a:pPr eaLnBrk="1" hangingPunct="1"/>
            <a:r>
              <a:rPr lang="en-US" sz="5400">
                <a:latin typeface="Arial" charset="0"/>
              </a:rPr>
              <a:t>Acknowledgements</a:t>
            </a:r>
            <a:r>
              <a:rPr lang="en-US">
                <a:latin typeface="Arial" charset="0"/>
              </a:rPr>
              <a:t> </a:t>
            </a:r>
            <a:endParaRPr lang="en-US" sz="66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915400" cy="5105400"/>
          </a:xfrm>
          <a:noFill/>
        </p:spPr>
        <p:txBody>
          <a:bodyPr lIns="92075" tIns="46038" rIns="92075" bIns="46038"/>
          <a:lstStyle/>
          <a:p>
            <a:pPr eaLnBrk="1" hangingPunct="1">
              <a:spcBef>
                <a:spcPct val="40000"/>
              </a:spcBef>
            </a:pPr>
            <a:r>
              <a:rPr lang="en-US" sz="4000" dirty="0">
                <a:latin typeface="Arial" charset="0"/>
              </a:rPr>
              <a:t>Family, mentors, teachers, students</a:t>
            </a:r>
          </a:p>
          <a:p>
            <a:pPr eaLnBrk="1" hangingPunct="1">
              <a:spcBef>
                <a:spcPct val="40000"/>
              </a:spcBef>
            </a:pPr>
            <a:r>
              <a:rPr lang="en-US" sz="4000" dirty="0">
                <a:latin typeface="Arial" charset="0"/>
              </a:rPr>
              <a:t>All those working with ETDs</a:t>
            </a:r>
          </a:p>
          <a:p>
            <a:pPr eaLnBrk="1" hangingPunct="1">
              <a:spcBef>
                <a:spcPct val="40000"/>
              </a:spcBef>
            </a:pPr>
            <a:r>
              <a:rPr lang="en-US" sz="4000" dirty="0">
                <a:latin typeface="Arial" charset="0"/>
              </a:rPr>
              <a:t>NDLTD, including its Members, Board, </a:t>
            </a:r>
            <a:r>
              <a:rPr lang="en-US" sz="4000" dirty="0" smtClean="0">
                <a:latin typeface="Arial" charset="0"/>
              </a:rPr>
              <a:t>Committees, Working Groups</a:t>
            </a:r>
            <a:endParaRPr lang="en-US" sz="4000" dirty="0">
              <a:latin typeface="Arial" charset="0"/>
            </a:endParaRPr>
          </a:p>
          <a:p>
            <a:pPr eaLnBrk="1" hangingPunct="1">
              <a:spcBef>
                <a:spcPct val="40000"/>
              </a:spcBef>
            </a:pPr>
            <a:r>
              <a:rPr lang="en-US" sz="4000" dirty="0">
                <a:latin typeface="Arial" charset="0"/>
              </a:rPr>
              <a:t>ETD </a:t>
            </a:r>
            <a:r>
              <a:rPr lang="en-US" sz="4000" dirty="0" smtClean="0">
                <a:latin typeface="Arial" charset="0"/>
              </a:rPr>
              <a:t>2017 </a:t>
            </a:r>
            <a:r>
              <a:rPr lang="en-US" sz="4000" dirty="0">
                <a:latin typeface="Arial" charset="0"/>
              </a:rPr>
              <a:t>Conference Team</a:t>
            </a:r>
          </a:p>
          <a:p>
            <a:pPr eaLnBrk="1" hangingPunct="1">
              <a:spcBef>
                <a:spcPct val="40000"/>
              </a:spcBef>
            </a:pPr>
            <a:r>
              <a:rPr lang="en-US" sz="4000" dirty="0" smtClean="0">
                <a:latin typeface="Arial" charset="0"/>
              </a:rPr>
              <a:t>Sponsors, Presenters</a:t>
            </a:r>
            <a:r>
              <a:rPr lang="en-US" sz="4000" dirty="0">
                <a:latin typeface="Arial" charset="0"/>
              </a:rPr>
              <a:t>, </a:t>
            </a:r>
            <a:r>
              <a:rPr lang="en-US" sz="4000" dirty="0" smtClean="0">
                <a:latin typeface="Arial" charset="0"/>
              </a:rPr>
              <a:t>Attendees</a:t>
            </a:r>
          </a:p>
          <a:p>
            <a:pPr eaLnBrk="1" hangingPunct="1">
              <a:spcBef>
                <a:spcPct val="40000"/>
              </a:spcBef>
            </a:pPr>
            <a:r>
              <a:rPr lang="en-US" sz="4000" dirty="0" smtClean="0">
                <a:latin typeface="Arial" charset="0"/>
              </a:rPr>
              <a:t>“Rookies” leaders and speakers</a:t>
            </a:r>
            <a:endParaRPr lang="en-US" sz="4000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7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-152400"/>
            <a:ext cx="8077200" cy="8001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b="1">
                <a:latin typeface="Arial" charset="0"/>
              </a:rPr>
              <a:t>Acknowledgements (2): Mtgs</a:t>
            </a:r>
          </a:p>
        </p:txBody>
      </p:sp>
      <p:sp>
        <p:nvSpPr>
          <p:cNvPr id="21512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991600" cy="5791200"/>
          </a:xfrm>
        </p:spPr>
        <p:txBody>
          <a:bodyPr lIns="92075" tIns="46038" rIns="92075" bIns="46038"/>
          <a:lstStyle/>
          <a:p>
            <a:pPr eaLnBrk="1" hangingPunct="1">
              <a:spcBef>
                <a:spcPts val="300"/>
              </a:spcBef>
              <a:defRPr/>
            </a:pPr>
            <a:r>
              <a:rPr lang="en-US" sz="2800" dirty="0">
                <a:latin typeface="Arial" charset="0"/>
              </a:rPr>
              <a:t>1987 </a:t>
            </a:r>
            <a:r>
              <a:rPr lang="en-US" sz="2800" dirty="0" err="1">
                <a:latin typeface="Arial" charset="0"/>
              </a:rPr>
              <a:t>mtg</a:t>
            </a:r>
            <a:r>
              <a:rPr lang="en-US" sz="2800" dirty="0">
                <a:latin typeface="Arial" charset="0"/>
              </a:rPr>
              <a:t> in Ann Arbor: UMI, VT, </a:t>
            </a:r>
            <a:r>
              <a:rPr lang="en-US" sz="2800" dirty="0" err="1">
                <a:latin typeface="Arial" charset="0"/>
              </a:rPr>
              <a:t>Arbortext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Softquad</a:t>
            </a:r>
            <a:endParaRPr lang="en-US" sz="2800" dirty="0">
              <a:latin typeface="Arial" charset="0"/>
            </a:endParaRPr>
          </a:p>
          <a:p>
            <a:pPr eaLnBrk="1" hangingPunct="1">
              <a:spcBef>
                <a:spcPts val="300"/>
              </a:spcBef>
              <a:defRPr/>
            </a:pPr>
            <a:r>
              <a:rPr lang="en-US" sz="2800" dirty="0">
                <a:latin typeface="Arial" charset="0"/>
              </a:rPr>
              <a:t>1992 </a:t>
            </a:r>
            <a:r>
              <a:rPr lang="en-US" sz="2800" dirty="0" err="1">
                <a:latin typeface="Arial" charset="0"/>
              </a:rPr>
              <a:t>mtg</a:t>
            </a:r>
            <a:r>
              <a:rPr lang="en-US" sz="2800" dirty="0">
                <a:latin typeface="Arial" charset="0"/>
              </a:rPr>
              <a:t> in Washington: CNI, CGS, UMI, VT + 10U’s</a:t>
            </a:r>
          </a:p>
          <a:p>
            <a:pPr eaLnBrk="1" hangingPunct="1">
              <a:spcBef>
                <a:spcPts val="300"/>
              </a:spcBef>
              <a:defRPr/>
            </a:pPr>
            <a:r>
              <a:rPr lang="en-US" sz="2800" dirty="0">
                <a:latin typeface="Arial" charset="0"/>
              </a:rPr>
              <a:t>1993 </a:t>
            </a:r>
            <a:r>
              <a:rPr lang="en-US" sz="2800" dirty="0" err="1">
                <a:latin typeface="Arial" charset="0"/>
              </a:rPr>
              <a:t>mtg</a:t>
            </a:r>
            <a:r>
              <a:rPr lang="en-US" sz="2800" dirty="0">
                <a:latin typeface="Arial" charset="0"/>
              </a:rPr>
              <a:t> in Atlanta: Monticello Electronic Library</a:t>
            </a:r>
          </a:p>
          <a:p>
            <a:pPr eaLnBrk="1" hangingPunct="1">
              <a:spcBef>
                <a:spcPts val="300"/>
              </a:spcBef>
              <a:defRPr/>
            </a:pPr>
            <a:r>
              <a:rPr lang="en-US" sz="2800" dirty="0">
                <a:latin typeface="Arial" charset="0"/>
              </a:rPr>
              <a:t>1994 </a:t>
            </a:r>
            <a:r>
              <a:rPr lang="en-US" sz="2800" dirty="0" err="1">
                <a:latin typeface="Arial" charset="0"/>
              </a:rPr>
              <a:t>mtg</a:t>
            </a:r>
            <a:r>
              <a:rPr lang="en-US" sz="2800" dirty="0">
                <a:latin typeface="Arial" charset="0"/>
              </a:rPr>
              <a:t> at VT: </a:t>
            </a:r>
            <a:r>
              <a:rPr lang="en-US" sz="2800" dirty="0" err="1">
                <a:latin typeface="Arial" charset="0"/>
              </a:rPr>
              <a:t>std</a:t>
            </a:r>
            <a:r>
              <a:rPr lang="en-US" sz="2800" dirty="0">
                <a:latin typeface="Arial" charset="0"/>
              </a:rPr>
              <a:t>: PDF + SGML + multimedia </a:t>
            </a:r>
          </a:p>
          <a:p>
            <a:pPr eaLnBrk="1" hangingPunct="1">
              <a:spcBef>
                <a:spcPts val="300"/>
              </a:spcBef>
              <a:defRPr/>
            </a:pPr>
            <a:r>
              <a:rPr lang="en-US" sz="2800" dirty="0">
                <a:latin typeface="Arial" charset="0"/>
              </a:rPr>
              <a:t>1996 </a:t>
            </a:r>
            <a:r>
              <a:rPr lang="en-US" sz="2800" dirty="0" err="1">
                <a:latin typeface="Arial" charset="0"/>
              </a:rPr>
              <a:t>mtg</a:t>
            </a:r>
            <a:r>
              <a:rPr lang="en-US" sz="2800" dirty="0">
                <a:latin typeface="Arial" charset="0"/>
              </a:rPr>
              <a:t> with funding by SURA and then also by the US Dept. of Education (FIPSE)</a:t>
            </a:r>
          </a:p>
          <a:p>
            <a:pPr eaLnBrk="1" hangingPunct="1">
              <a:spcBef>
                <a:spcPts val="300"/>
              </a:spcBef>
              <a:defRPr/>
            </a:pPr>
            <a:r>
              <a:rPr lang="en-US" sz="2800" dirty="0">
                <a:latin typeface="Arial" charset="0"/>
              </a:rPr>
              <a:t>1997 meetings in UK, Germany, ...</a:t>
            </a:r>
          </a:p>
          <a:p>
            <a:pPr eaLnBrk="1" hangingPunct="1">
              <a:spcBef>
                <a:spcPts val="300"/>
              </a:spcBef>
              <a:defRPr/>
            </a:pPr>
            <a:r>
              <a:rPr lang="en-US" sz="2800" dirty="0">
                <a:latin typeface="Arial" charset="0"/>
              </a:rPr>
              <a:t>1998 – 1</a:t>
            </a:r>
            <a:r>
              <a:rPr lang="en-US" sz="2800" baseline="30000" dirty="0">
                <a:latin typeface="Arial" charset="0"/>
              </a:rPr>
              <a:t>st</a:t>
            </a:r>
            <a:r>
              <a:rPr lang="en-US" sz="2800" dirty="0">
                <a:latin typeface="Arial" charset="0"/>
              </a:rPr>
              <a:t> symposium – </a:t>
            </a:r>
            <a:r>
              <a:rPr lang="en-US" sz="2800" dirty="0" smtClean="0">
                <a:latin typeface="Arial" charset="0"/>
              </a:rPr>
              <a:t>Memphis TN </a:t>
            </a:r>
            <a:r>
              <a:rPr lang="en-US" sz="2800" dirty="0">
                <a:latin typeface="Arial" charset="0"/>
              </a:rPr>
              <a:t>(20)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sz="2800" dirty="0">
                <a:latin typeface="Arial" charset="0"/>
              </a:rPr>
              <a:t>1999 – 2</a:t>
            </a:r>
            <a:r>
              <a:rPr lang="en-US" sz="2800" baseline="30000" dirty="0">
                <a:latin typeface="Arial" charset="0"/>
              </a:rPr>
              <a:t>nd</a:t>
            </a:r>
            <a:r>
              <a:rPr lang="en-US" sz="2800" dirty="0">
                <a:latin typeface="Arial" charset="0"/>
              </a:rPr>
              <a:t> symposium – </a:t>
            </a:r>
            <a:r>
              <a:rPr lang="en-US" sz="2800" dirty="0" smtClean="0">
                <a:latin typeface="Arial" charset="0"/>
              </a:rPr>
              <a:t>Blacksburg VA </a:t>
            </a:r>
            <a:r>
              <a:rPr lang="en-US" sz="2800" dirty="0">
                <a:latin typeface="Arial" charset="0"/>
              </a:rPr>
              <a:t>(70)</a:t>
            </a:r>
          </a:p>
          <a:p>
            <a:pPr eaLnBrk="1" hangingPunct="1">
              <a:spcBef>
                <a:spcPts val="300"/>
              </a:spcBef>
              <a:defRPr/>
            </a:pPr>
            <a:r>
              <a:rPr lang="en-US" sz="2800" dirty="0">
                <a:latin typeface="Arial" charset="0"/>
              </a:rPr>
              <a:t>2000 – 3</a:t>
            </a:r>
            <a:r>
              <a:rPr lang="en-US" sz="2800" baseline="30000" dirty="0">
                <a:latin typeface="Arial" charset="0"/>
              </a:rPr>
              <a:t>rd</a:t>
            </a:r>
            <a:r>
              <a:rPr lang="en-US" sz="2800" dirty="0">
                <a:latin typeface="Arial" charset="0"/>
              </a:rPr>
              <a:t> symposium – St. </a:t>
            </a:r>
            <a:r>
              <a:rPr lang="en-US" sz="2800" dirty="0" smtClean="0">
                <a:latin typeface="Arial" charset="0"/>
              </a:rPr>
              <a:t>Petersburg </a:t>
            </a:r>
            <a:r>
              <a:rPr lang="en-US" sz="2800" dirty="0">
                <a:latin typeface="Arial" charset="0"/>
              </a:rPr>
              <a:t>FL (225)</a:t>
            </a:r>
          </a:p>
          <a:p>
            <a:pPr eaLnBrk="1" hangingPunct="1">
              <a:spcBef>
                <a:spcPts val="300"/>
              </a:spcBef>
              <a:defRPr/>
            </a:pPr>
            <a:r>
              <a:rPr lang="en-US" sz="2800" dirty="0">
                <a:latin typeface="Arial" charset="0"/>
              </a:rPr>
              <a:t>2001 – 4</a:t>
            </a:r>
            <a:r>
              <a:rPr lang="en-US" sz="2800" baseline="30000" dirty="0">
                <a:latin typeface="Arial" charset="0"/>
              </a:rPr>
              <a:t>th</a:t>
            </a:r>
            <a:r>
              <a:rPr lang="en-US" sz="2800" dirty="0">
                <a:latin typeface="Arial" charset="0"/>
              </a:rPr>
              <a:t> symposium – Caltech, </a:t>
            </a:r>
            <a:r>
              <a:rPr lang="en-US" sz="2800" dirty="0" smtClean="0">
                <a:latin typeface="Arial" charset="0"/>
              </a:rPr>
              <a:t>Pasadena CA </a:t>
            </a:r>
            <a:r>
              <a:rPr lang="en-US" sz="2800" dirty="0">
                <a:latin typeface="Arial" charset="0"/>
              </a:rPr>
              <a:t>(200)</a:t>
            </a:r>
          </a:p>
          <a:p>
            <a:pPr eaLnBrk="1" hangingPunct="1">
              <a:spcBef>
                <a:spcPts val="300"/>
              </a:spcBef>
              <a:defRPr/>
            </a:pPr>
            <a:r>
              <a:rPr lang="en-US" sz="2800" dirty="0">
                <a:latin typeface="Arial" charset="0"/>
              </a:rPr>
              <a:t>2002 – 5</a:t>
            </a:r>
            <a:r>
              <a:rPr lang="en-US" sz="2800" baseline="30000" dirty="0">
                <a:latin typeface="Arial" charset="0"/>
              </a:rPr>
              <a:t>th</a:t>
            </a:r>
            <a:r>
              <a:rPr lang="en-US" sz="2800" dirty="0">
                <a:latin typeface="Arial" charset="0"/>
              </a:rPr>
              <a:t> symposium – BYU, Provo, </a:t>
            </a:r>
            <a:r>
              <a:rPr lang="en-US" sz="2800" dirty="0" smtClean="0">
                <a:latin typeface="Arial" charset="0"/>
              </a:rPr>
              <a:t>Utah</a:t>
            </a:r>
          </a:p>
          <a:p>
            <a:pPr>
              <a:spcBef>
                <a:spcPts val="300"/>
              </a:spcBef>
              <a:defRPr/>
            </a:pPr>
            <a:r>
              <a:rPr lang="en-US" sz="2800" dirty="0">
                <a:latin typeface="Arial" charset="0"/>
              </a:rPr>
              <a:t>2003 – NDLTD incorporated as int’l non-profit</a:t>
            </a:r>
          </a:p>
          <a:p>
            <a:pPr eaLnBrk="1" hangingPunct="1">
              <a:spcBef>
                <a:spcPts val="300"/>
              </a:spcBef>
              <a:defRPr/>
            </a:pPr>
            <a:endParaRPr lang="en-US" sz="2800" dirty="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7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-152400"/>
            <a:ext cx="8077200" cy="8001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b="1">
                <a:latin typeface="Arial" charset="0"/>
              </a:rPr>
              <a:t>Acknowledgements (3): Mtgs</a:t>
            </a:r>
          </a:p>
        </p:txBody>
      </p:sp>
      <p:sp>
        <p:nvSpPr>
          <p:cNvPr id="23560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915400" cy="5791200"/>
          </a:xfrm>
          <a:noFill/>
        </p:spPr>
        <p:txBody>
          <a:bodyPr lIns="92075" tIns="46038" rIns="92075" bIns="46038"/>
          <a:lstStyle/>
          <a:p>
            <a:pPr eaLnBrk="1" hangingPunct="1">
              <a:spcBef>
                <a:spcPts val="600"/>
              </a:spcBef>
            </a:pPr>
            <a:r>
              <a:rPr lang="en-US" sz="2400" dirty="0" smtClean="0">
                <a:latin typeface="Arial" charset="0"/>
              </a:rPr>
              <a:t>2003 </a:t>
            </a:r>
            <a:r>
              <a:rPr lang="en-US" sz="2400" dirty="0">
                <a:latin typeface="Arial" charset="0"/>
              </a:rPr>
              <a:t>– 6</a:t>
            </a:r>
            <a:r>
              <a:rPr lang="en-US" sz="2400" baseline="30000" dirty="0">
                <a:latin typeface="Arial" charset="0"/>
              </a:rPr>
              <a:t>th</a:t>
            </a:r>
            <a:r>
              <a:rPr lang="en-US" sz="2400" dirty="0">
                <a:latin typeface="Arial" charset="0"/>
              </a:rPr>
              <a:t> symposium – Berlin (</a:t>
            </a:r>
            <a:r>
              <a:rPr lang="en-US" sz="2400" dirty="0" smtClean="0">
                <a:latin typeface="Arial" charset="0"/>
              </a:rPr>
              <a:t>215 attendees) </a:t>
            </a:r>
            <a:endParaRPr lang="en-US" sz="2400" dirty="0">
              <a:latin typeface="Arial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US" sz="2400" dirty="0">
                <a:latin typeface="Arial" charset="0"/>
              </a:rPr>
              <a:t>2004 – 7</a:t>
            </a:r>
            <a:r>
              <a:rPr lang="en-US" sz="2400" baseline="30000" dirty="0">
                <a:latin typeface="Arial" charset="0"/>
              </a:rPr>
              <a:t>th</a:t>
            </a:r>
            <a:r>
              <a:rPr lang="en-US" sz="2400" dirty="0">
                <a:latin typeface="Arial" charset="0"/>
              </a:rPr>
              <a:t> symposium – U. </a:t>
            </a:r>
            <a:r>
              <a:rPr lang="en-US" sz="2400" dirty="0" smtClean="0">
                <a:latin typeface="Arial" charset="0"/>
              </a:rPr>
              <a:t>Kentucky, USA</a:t>
            </a:r>
            <a:endParaRPr lang="en-US" sz="2400" dirty="0">
              <a:latin typeface="Arial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US" sz="2400" dirty="0">
                <a:latin typeface="Arial" charset="0"/>
              </a:rPr>
              <a:t>2005 – 8</a:t>
            </a:r>
            <a:r>
              <a:rPr lang="en-US" sz="2400" baseline="30000" dirty="0">
                <a:latin typeface="Arial" charset="0"/>
              </a:rPr>
              <a:t>th</a:t>
            </a:r>
            <a:r>
              <a:rPr lang="en-US" sz="2400" dirty="0">
                <a:latin typeface="Arial" charset="0"/>
              </a:rPr>
              <a:t> symposium – Sydney, Australia</a:t>
            </a:r>
          </a:p>
          <a:p>
            <a:pPr eaLnBrk="1" hangingPunct="1">
              <a:spcBef>
                <a:spcPts val="600"/>
              </a:spcBef>
            </a:pPr>
            <a:r>
              <a:rPr lang="en-US" sz="2400" dirty="0">
                <a:latin typeface="Arial" charset="0"/>
              </a:rPr>
              <a:t>2006 – 9</a:t>
            </a:r>
            <a:r>
              <a:rPr lang="en-US" sz="2400" baseline="30000" dirty="0">
                <a:latin typeface="Arial" charset="0"/>
              </a:rPr>
              <a:t>th</a:t>
            </a:r>
            <a:r>
              <a:rPr lang="en-US" sz="2400" dirty="0">
                <a:latin typeface="Arial" charset="0"/>
              </a:rPr>
              <a:t> symposium – Quebec City, Canada</a:t>
            </a:r>
          </a:p>
          <a:p>
            <a:pPr eaLnBrk="1" hangingPunct="1">
              <a:spcBef>
                <a:spcPts val="600"/>
              </a:spcBef>
            </a:pPr>
            <a:r>
              <a:rPr lang="en-US" sz="2400" dirty="0">
                <a:latin typeface="Arial" charset="0"/>
              </a:rPr>
              <a:t>2007 – 10</a:t>
            </a:r>
            <a:r>
              <a:rPr lang="en-US" sz="2400" baseline="30000" dirty="0">
                <a:latin typeface="Arial" charset="0"/>
              </a:rPr>
              <a:t>th</a:t>
            </a:r>
            <a:r>
              <a:rPr lang="en-US" sz="2400" dirty="0">
                <a:latin typeface="Arial" charset="0"/>
              </a:rPr>
              <a:t> symposium – Uppsala, Sweden</a:t>
            </a:r>
          </a:p>
          <a:p>
            <a:pPr eaLnBrk="1" hangingPunct="1">
              <a:spcBef>
                <a:spcPts val="600"/>
              </a:spcBef>
            </a:pPr>
            <a:r>
              <a:rPr lang="en-US" sz="2400" dirty="0">
                <a:latin typeface="Arial" charset="0"/>
              </a:rPr>
              <a:t>2008 – 11</a:t>
            </a:r>
            <a:r>
              <a:rPr lang="en-US" sz="2400" baseline="30000" dirty="0">
                <a:latin typeface="Arial" charset="0"/>
              </a:rPr>
              <a:t>th</a:t>
            </a:r>
            <a:r>
              <a:rPr lang="en-US" sz="2400" dirty="0">
                <a:latin typeface="Arial" charset="0"/>
              </a:rPr>
              <a:t> symposium – Aberdeen, Scotland</a:t>
            </a:r>
          </a:p>
          <a:p>
            <a:pPr eaLnBrk="1" hangingPunct="1">
              <a:spcBef>
                <a:spcPts val="600"/>
              </a:spcBef>
            </a:pPr>
            <a:r>
              <a:rPr lang="en-US" sz="2400" dirty="0">
                <a:latin typeface="Arial" charset="0"/>
              </a:rPr>
              <a:t>2009 – 12</a:t>
            </a:r>
            <a:r>
              <a:rPr lang="en-US" sz="2400" baseline="30000" dirty="0">
                <a:latin typeface="Arial" charset="0"/>
              </a:rPr>
              <a:t>th</a:t>
            </a:r>
            <a:r>
              <a:rPr lang="en-US" sz="2400" dirty="0">
                <a:latin typeface="Arial" charset="0"/>
              </a:rPr>
              <a:t> symposium – Pittsburgh, </a:t>
            </a:r>
            <a:r>
              <a:rPr lang="en-US" sz="2400" dirty="0" smtClean="0">
                <a:latin typeface="Arial" charset="0"/>
              </a:rPr>
              <a:t>PA, USA</a:t>
            </a:r>
            <a:endParaRPr lang="en-US" sz="2400" dirty="0">
              <a:latin typeface="Arial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US" sz="2400" dirty="0">
                <a:latin typeface="Arial" charset="0"/>
              </a:rPr>
              <a:t>2010 – 13</a:t>
            </a:r>
            <a:r>
              <a:rPr lang="en-US" sz="2400" baseline="30000" dirty="0">
                <a:latin typeface="Arial" charset="0"/>
              </a:rPr>
              <a:t>th</a:t>
            </a:r>
            <a:r>
              <a:rPr lang="en-US" sz="2400" dirty="0">
                <a:latin typeface="Arial" charset="0"/>
              </a:rPr>
              <a:t> symposium – Austin, </a:t>
            </a:r>
            <a:r>
              <a:rPr lang="en-US" sz="2400" dirty="0" smtClean="0">
                <a:latin typeface="Arial" charset="0"/>
              </a:rPr>
              <a:t>TX, USA</a:t>
            </a:r>
            <a:endParaRPr lang="en-US" sz="2400" dirty="0">
              <a:latin typeface="Arial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US" sz="2400" dirty="0">
                <a:latin typeface="Arial" charset="0"/>
              </a:rPr>
              <a:t>2011 – 14</a:t>
            </a:r>
            <a:r>
              <a:rPr lang="en-US" sz="2400" baseline="30000" dirty="0">
                <a:latin typeface="Arial" charset="0"/>
              </a:rPr>
              <a:t>th</a:t>
            </a:r>
            <a:r>
              <a:rPr lang="en-US" sz="2400" dirty="0">
                <a:latin typeface="Arial" charset="0"/>
              </a:rPr>
              <a:t> symposium – Cape Town, S. </a:t>
            </a:r>
            <a:r>
              <a:rPr lang="en-US" sz="2400" dirty="0" smtClean="0">
                <a:latin typeface="Arial" charset="0"/>
              </a:rPr>
              <a:t>Africa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latin typeface="Arial" charset="0"/>
              </a:rPr>
              <a:t>2012 </a:t>
            </a:r>
            <a:r>
              <a:rPr lang="en-US" sz="2400" dirty="0">
                <a:latin typeface="Arial" charset="0"/>
              </a:rPr>
              <a:t>– </a:t>
            </a:r>
            <a:r>
              <a:rPr lang="en-US" sz="2400" dirty="0" smtClean="0">
                <a:latin typeface="Arial" charset="0"/>
              </a:rPr>
              <a:t>15</a:t>
            </a:r>
            <a:r>
              <a:rPr lang="en-US" sz="2400" baseline="30000" dirty="0" smtClean="0">
                <a:latin typeface="Arial" charset="0"/>
              </a:rPr>
              <a:t>th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symposium – </a:t>
            </a:r>
            <a:r>
              <a:rPr lang="en-US" sz="2400" dirty="0" smtClean="0">
                <a:latin typeface="Arial" charset="0"/>
              </a:rPr>
              <a:t>Lima, Peru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latin typeface="Arial" charset="0"/>
              </a:rPr>
              <a:t>2013 </a:t>
            </a:r>
            <a:r>
              <a:rPr lang="en-US" sz="2400" dirty="0">
                <a:latin typeface="Arial" charset="0"/>
              </a:rPr>
              <a:t>– </a:t>
            </a:r>
            <a:r>
              <a:rPr lang="en-US" sz="2400" dirty="0" smtClean="0">
                <a:latin typeface="Arial" charset="0"/>
              </a:rPr>
              <a:t>16</a:t>
            </a:r>
            <a:r>
              <a:rPr lang="en-US" sz="2400" baseline="30000" dirty="0" smtClean="0">
                <a:latin typeface="Arial" charset="0"/>
              </a:rPr>
              <a:t>th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en-US" sz="2400" dirty="0">
                <a:latin typeface="Arial" charset="0"/>
              </a:rPr>
              <a:t>symposium – </a:t>
            </a:r>
            <a:r>
              <a:rPr lang="en-US" sz="2400" dirty="0" smtClean="0">
                <a:latin typeface="Arial" charset="0"/>
              </a:rPr>
              <a:t>Hong Kong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latin typeface="Arial" charset="0"/>
              </a:rPr>
              <a:t>2014 – 17</a:t>
            </a:r>
            <a:r>
              <a:rPr lang="en-US" sz="2400" baseline="30000" dirty="0" smtClean="0">
                <a:latin typeface="Arial" charset="0"/>
              </a:rPr>
              <a:t>th</a:t>
            </a:r>
            <a:r>
              <a:rPr lang="en-US" sz="2400" dirty="0" smtClean="0">
                <a:latin typeface="Arial" charset="0"/>
              </a:rPr>
              <a:t> symposium – Leicester, England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latin typeface="Arial" charset="0"/>
              </a:rPr>
              <a:t>2015 – 18</a:t>
            </a:r>
            <a:r>
              <a:rPr lang="en-US" sz="2400" baseline="30000" dirty="0" smtClean="0">
                <a:latin typeface="Arial" charset="0"/>
              </a:rPr>
              <a:t>th</a:t>
            </a:r>
            <a:r>
              <a:rPr lang="en-US" sz="2400" dirty="0" smtClean="0">
                <a:latin typeface="Arial" charset="0"/>
              </a:rPr>
              <a:t> symposium – New Delhi, India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latin typeface="Arial" charset="0"/>
              </a:rPr>
              <a:t>2016 – 19</a:t>
            </a:r>
            <a:r>
              <a:rPr lang="en-US" sz="2400" baseline="30000" dirty="0" smtClean="0">
                <a:latin typeface="Arial" charset="0"/>
              </a:rPr>
              <a:t>th</a:t>
            </a:r>
            <a:r>
              <a:rPr lang="en-US" sz="2400" dirty="0" smtClean="0">
                <a:latin typeface="Arial" charset="0"/>
              </a:rPr>
              <a:t> symposium – Lille, France</a:t>
            </a:r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4850"/>
          </a:xfrm>
          <a:noFill/>
        </p:spPr>
        <p:txBody>
          <a:bodyPr lIns="92075" tIns="46038" rIns="92075" bIns="46038" anchor="b"/>
          <a:lstStyle/>
          <a:p>
            <a:pPr eaLnBrk="1" hangingPunct="1"/>
            <a:r>
              <a:rPr lang="en-US">
                <a:latin typeface="Arial" charset="0"/>
              </a:rPr>
              <a:t>NDLTD: www.ndltd.org </a:t>
            </a:r>
            <a:endParaRPr lang="en-US" sz="66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5105400"/>
          </a:xfrm>
          <a:noFill/>
        </p:spPr>
        <p:txBody>
          <a:bodyPr lIns="92075" tIns="46038" rIns="92075" bIns="46038"/>
          <a:lstStyle/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N D Ltd or Noodle TD</a:t>
            </a:r>
          </a:p>
          <a:p>
            <a:pPr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Vision: Every thesis and dissertation in the world is:</a:t>
            </a:r>
          </a:p>
          <a:p>
            <a:pPr lvl="1"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Devised to take advantage of the most helpful electronic publishing methods</a:t>
            </a:r>
          </a:p>
          <a:p>
            <a:pPr lvl="1"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Shared globally and easily found</a:t>
            </a:r>
          </a:p>
          <a:p>
            <a:pPr lvl="1"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Supported by a suite of digital library services to aid authors, researchers, learners, universities</a:t>
            </a:r>
          </a:p>
          <a:p>
            <a:pPr lvl="1" eaLnBrk="1" hangingPunct="1">
              <a:spcBef>
                <a:spcPct val="40000"/>
              </a:spcBef>
            </a:pPr>
            <a:r>
              <a:rPr lang="en-US">
                <a:latin typeface="Arial" charset="0"/>
              </a:rPr>
              <a:t>Preserved and migrated permanently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D2BF524-C11F-884D-96A7-1585BD77B03F}" type="slidenum">
              <a:rPr lang="en-US" sz="1400" b="0"/>
              <a:pPr eaLnBrk="1" hangingPunct="1"/>
              <a:t>7</a:t>
            </a:fld>
            <a:endParaRPr lang="en-US" sz="1400" b="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76200"/>
            <a:ext cx="7775575" cy="1066800"/>
          </a:xfrm>
        </p:spPr>
        <p:txBody>
          <a:bodyPr lIns="69850" tIns="33337" rIns="69850" bIns="33337"/>
          <a:lstStyle/>
          <a:p>
            <a:pPr eaLnBrk="1" hangingPunct="1"/>
            <a:r>
              <a:rPr lang="en-US" b="1">
                <a:latin typeface="Arial" charset="0"/>
              </a:rPr>
              <a:t>ETDs: Library Goals</a:t>
            </a:r>
            <a:r>
              <a:rPr lang="en-US">
                <a:latin typeface="Arial" charset="0"/>
              </a:rPr>
              <a:t> </a:t>
            </a:r>
            <a:endParaRPr lang="en-US" sz="660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543800" cy="3187700"/>
          </a:xfrm>
        </p:spPr>
        <p:txBody>
          <a:bodyPr lIns="69850" tIns="33337" rIns="69850" bIns="33337"/>
          <a:lstStyle/>
          <a:p>
            <a:pPr eaLnBrk="1" hangingPunct="1">
              <a:lnSpc>
                <a:spcPct val="90000"/>
              </a:lnSpc>
              <a:spcBef>
                <a:spcPct val="10000"/>
              </a:spcBef>
              <a:buClr>
                <a:schemeClr val="tx1"/>
              </a:buClr>
            </a:pPr>
            <a:r>
              <a:rPr lang="en-US" sz="3600">
                <a:latin typeface="Arial" charset="0"/>
              </a:rPr>
              <a:t>Improve library services</a:t>
            </a:r>
          </a:p>
          <a:p>
            <a:pPr marL="738188" lvl="1" indent="-280988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z="3600">
                <a:latin typeface="Arial" charset="0"/>
              </a:rPr>
              <a:t>Better turn-around time </a:t>
            </a:r>
          </a:p>
          <a:p>
            <a:pPr marL="738188" lvl="1" indent="-280988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z="3600">
                <a:latin typeface="Arial" charset="0"/>
              </a:rPr>
              <a:t>Always available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Clr>
                <a:schemeClr val="tx1"/>
              </a:buClr>
            </a:pPr>
            <a:r>
              <a:rPr lang="en-US" sz="3600">
                <a:latin typeface="Arial" charset="0"/>
              </a:rPr>
              <a:t>Reduce work </a:t>
            </a:r>
          </a:p>
          <a:p>
            <a:pPr marL="738188" lvl="1" indent="-280988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z="3600">
                <a:latin typeface="Arial" charset="0"/>
              </a:rPr>
              <a:t>catalog from e-text </a:t>
            </a:r>
          </a:p>
          <a:p>
            <a:pPr marL="738188" lvl="1" indent="-280988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sz="3600">
                <a:latin typeface="Arial" charset="0"/>
              </a:rPr>
              <a:t>eliminate handling: mailing to commercial contractor, bindery prep, check-out, check-in, reshelving, etc.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Clr>
                <a:schemeClr val="tx1"/>
              </a:buClr>
            </a:pPr>
            <a:r>
              <a:rPr lang="en-US" sz="3600">
                <a:latin typeface="Arial" charset="0"/>
              </a:rPr>
              <a:t>Save space</a:t>
            </a:r>
            <a:endParaRPr lang="en-US" sz="3600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Rectangle 4"/>
          <p:cNvSpPr>
            <a:spLocks noChangeArrowheads="1"/>
          </p:cNvSpPr>
          <p:nvPr/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0" name="Rectangle 5"/>
          <p:cNvSpPr>
            <a:spLocks noChangeArrowheads="1"/>
          </p:cNvSpPr>
          <p:nvPr/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Rectangle 6"/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2" name="Rectangle 7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3" name="Rectangle 8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4" name="Rectangle 9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5" name="Rectangle 10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6" name="Rectangle 11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7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2868613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3600" dirty="0">
                <a:latin typeface="Arial" charset="0"/>
              </a:rPr>
              <a:t>Aiding universities to enhance graduate education, publishing, and Intellectual Property Rights efforts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3600" dirty="0">
                <a:latin typeface="Arial" charset="0"/>
              </a:rPr>
              <a:t>Helping improve the availability and content of theses and dissertations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3600" dirty="0">
                <a:latin typeface="Arial" charset="0"/>
              </a:rPr>
              <a:t>Educating ALL future scholars so they can publish electronically and effectively use digital libraries (i.e., are Information </a:t>
            </a:r>
            <a:r>
              <a:rPr lang="en-US" sz="3600" dirty="0" smtClean="0">
                <a:latin typeface="Arial" charset="0"/>
              </a:rPr>
              <a:t>Literate/Fluent</a:t>
            </a:r>
            <a:r>
              <a:rPr lang="en-US" sz="3600" dirty="0">
                <a:latin typeface="Arial" charset="0"/>
              </a:rPr>
              <a:t>, </a:t>
            </a:r>
            <a:r>
              <a:rPr lang="en-US" sz="3600" dirty="0" smtClean="0">
                <a:latin typeface="Arial" charset="0"/>
              </a:rPr>
              <a:t>Computational Thinkers, and </a:t>
            </a:r>
            <a:r>
              <a:rPr lang="en-US" sz="3600" dirty="0">
                <a:latin typeface="Arial" charset="0"/>
              </a:rPr>
              <a:t>can be more expressive)</a:t>
            </a:r>
          </a:p>
        </p:txBody>
      </p:sp>
      <p:sp>
        <p:nvSpPr>
          <p:cNvPr id="60428" name="Rectangle 13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8763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b="1">
                <a:latin typeface="Arial" charset="0"/>
              </a:rPr>
              <a:t>What are we doing?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Rectangle 4"/>
          <p:cNvSpPr>
            <a:spLocks noChangeArrowheads="1"/>
          </p:cNvSpPr>
          <p:nvPr/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0" name="Rectangle 5"/>
          <p:cNvSpPr>
            <a:spLocks noChangeArrowheads="1"/>
          </p:cNvSpPr>
          <p:nvPr/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Rectangle 6"/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2" name="Rectangle 7"/>
          <p:cNvSpPr>
            <a:spLocks noChangeArrowheads="1"/>
          </p:cNvSpPr>
          <p:nvPr/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3" name="Rectangle 8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4" name="Rectangle 9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5" name="Rectangle 10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6" name="Rectangle 11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7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76200" y="1524000"/>
            <a:ext cx="8915400" cy="2868613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3600" dirty="0" smtClean="0">
                <a:latin typeface="Arial" charset="0"/>
              </a:rPr>
              <a:t>Assuage fears and concerns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Time and effort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Ignorance regarding publishers, university presses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Luddite faculty views of scholarly communication</a:t>
            </a:r>
            <a:endParaRPr lang="en-US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3600" dirty="0" smtClean="0">
                <a:latin typeface="Arial" charset="0"/>
              </a:rPr>
              <a:t>Show immediate and long term benefits</a:t>
            </a:r>
            <a:endParaRPr lang="en-US" sz="36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3600" dirty="0" smtClean="0">
                <a:latin typeface="Arial" charset="0"/>
              </a:rPr>
              <a:t>Motivate to be more expressive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3600" dirty="0" smtClean="0">
                <a:latin typeface="Arial" charset="0"/>
              </a:rPr>
              <a:t>Guide to help ensure easy long-term preservation</a:t>
            </a:r>
            <a:endParaRPr lang="en-US" sz="3600" dirty="0">
              <a:latin typeface="Arial" charset="0"/>
            </a:endParaRPr>
          </a:p>
        </p:txBody>
      </p:sp>
      <p:sp>
        <p:nvSpPr>
          <p:cNvPr id="60428" name="Rectangle 13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8763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b="1" dirty="0" smtClean="0">
                <a:latin typeface="Arial" charset="0"/>
              </a:rPr>
              <a:t>Guiding students</a:t>
            </a:r>
            <a:endParaRPr lang="en-US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0527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309oxRookiesIntro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201309oxRookiesIntro.potx</Template>
  <TotalTime>14878</TotalTime>
  <Words>788</Words>
  <Application>Microsoft Macintosh PowerPoint</Application>
  <PresentationFormat>On-screen Show (4:3)</PresentationFormat>
  <Paragraphs>131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ＭＳ Ｐゴシック</vt:lpstr>
      <vt:lpstr>Times New Roman</vt:lpstr>
      <vt:lpstr>Arial</vt:lpstr>
      <vt:lpstr>201309oxRookiesIntro</vt:lpstr>
      <vt:lpstr>Introduction to NDLTD and Brief History of the ETD Movement    ETD 2017: 20th Int’l Symposium of the NDLTD Washington, D.C., USA; August 7-9, 2017   ETDs for Rookies  Edward A. Fox Executive Director, Chairman of the Board  NDLTD, www.ndltd.org  fox@vt.edu       http://fox.cs.vt.edu/talks/2017  Professor, Department of Computer Science Virginia Tech, Blacksburg, VA 24061 USA</vt:lpstr>
      <vt:lpstr>Invitation</vt:lpstr>
      <vt:lpstr>Acknowledgements </vt:lpstr>
      <vt:lpstr>Acknowledgements (2): Mtgs</vt:lpstr>
      <vt:lpstr>Acknowledgements (3): Mtgs</vt:lpstr>
      <vt:lpstr>NDLTD: www.ndltd.org </vt:lpstr>
      <vt:lpstr>ETDs: Library Goals </vt:lpstr>
      <vt:lpstr>What are we doing?</vt:lpstr>
      <vt:lpstr>Guiding students</vt:lpstr>
      <vt:lpstr>NDLTD Incorporation</vt:lpstr>
      <vt:lpstr>How You Can Participate</vt:lpstr>
      <vt:lpstr>Why ETDs?  Short Summary</vt:lpstr>
      <vt:lpstr>Questions? Discussion? Recommendations?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Streams, Structures, Spaces, Scenarios, and Societies (5S): A Formal Digital Library Framework and Its Applications- Progress Report</dc:title>
  <dc:creator>eNumerate</dc:creator>
  <cp:lastModifiedBy>Microsoft Office User</cp:lastModifiedBy>
  <cp:revision>318</cp:revision>
  <cp:lastPrinted>2012-09-12T01:03:47Z</cp:lastPrinted>
  <dcterms:created xsi:type="dcterms:W3CDTF">2004-04-27T15:48:44Z</dcterms:created>
  <dcterms:modified xsi:type="dcterms:W3CDTF">2017-08-04T20:15:54Z</dcterms:modified>
</cp:coreProperties>
</file>