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Default Extension="docx" ContentType="application/vnd.openxmlformats-officedocument.wordprocessingml.document"/>
  <Default Extension="wmf" ContentType="image/x-wm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648" r:id="rId2"/>
    <p:sldId id="1235" r:id="rId3"/>
    <p:sldId id="719" r:id="rId4"/>
    <p:sldId id="716" r:id="rId5"/>
    <p:sldId id="717" r:id="rId6"/>
    <p:sldId id="718" r:id="rId7"/>
    <p:sldId id="904" r:id="rId8"/>
    <p:sldId id="1296" r:id="rId9"/>
    <p:sldId id="1295" r:id="rId10"/>
    <p:sldId id="1281" r:id="rId11"/>
    <p:sldId id="1186" r:id="rId12"/>
    <p:sldId id="684" r:id="rId13"/>
    <p:sldId id="685" r:id="rId14"/>
    <p:sldId id="914" r:id="rId15"/>
    <p:sldId id="1239" r:id="rId16"/>
    <p:sldId id="1292" r:id="rId17"/>
    <p:sldId id="1264" r:id="rId18"/>
    <p:sldId id="1297" r:id="rId19"/>
    <p:sldId id="1309" r:id="rId20"/>
    <p:sldId id="1305" r:id="rId21"/>
    <p:sldId id="1248" r:id="rId22"/>
    <p:sldId id="1298" r:id="rId23"/>
    <p:sldId id="1299" r:id="rId24"/>
    <p:sldId id="1300" r:id="rId25"/>
    <p:sldId id="1301" r:id="rId26"/>
    <p:sldId id="1302" r:id="rId27"/>
    <p:sldId id="1304" r:id="rId28"/>
    <p:sldId id="1306" r:id="rId29"/>
    <p:sldId id="1307" r:id="rId30"/>
    <p:sldId id="1308" r:id="rId31"/>
    <p:sldId id="1312" r:id="rId3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20790"/>
    <p:restoredTop sz="86373" autoAdjust="0"/>
  </p:normalViewPr>
  <p:slideViewPr>
    <p:cSldViewPr>
      <p:cViewPr varScale="1">
        <p:scale>
          <a:sx n="148" d="100"/>
          <a:sy n="148" d="100"/>
        </p:scale>
        <p:origin x="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6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337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14CD6-67D3-456D-899C-246BD84655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606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BF944-B7DC-4909-88E6-07C04BA82A4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1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F39B-55B7-46CB-8D77-68C1F8AFD31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2391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57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earthquake</a:t>
            </a:r>
          </a:p>
          <a:p>
            <a:r>
              <a:rPr lang="en-US" dirty="0" smtClean="0"/>
              <a:t>Histogram:</a:t>
            </a:r>
            <a:r>
              <a:rPr lang="en-US" baseline="0" dirty="0" smtClean="0"/>
              <a:t> March 2014, May 2015 =&gt; not Winter</a:t>
            </a:r>
          </a:p>
          <a:p>
            <a:r>
              <a:rPr lang="en-US" dirty="0" smtClean="0"/>
              <a:t>Location Name: Fullerton, CA; La Habra, CA; Brea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8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</a:t>
            </a:r>
            <a:r>
              <a:rPr lang="en-US" dirty="0" err="1" smtClean="0"/>
              <a:t>NewYork</a:t>
            </a:r>
            <a:r>
              <a:rPr lang="en-US" baseline="0" dirty="0" smtClean="0"/>
              <a:t>” in </a:t>
            </a:r>
            <a:r>
              <a:rPr lang="en-US" baseline="0" dirty="0" err="1" smtClean="0"/>
              <a:t>user_city_s</a:t>
            </a:r>
            <a:endParaRPr lang="en-US" baseline="0" dirty="0" smtClean="0"/>
          </a:p>
          <a:p>
            <a:r>
              <a:rPr lang="en-US" baseline="0" dirty="0" smtClean="0"/>
              <a:t>See organization: FDNY, MTA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Transportation Authority), NYU</a:t>
            </a:r>
            <a:endParaRPr lang="en-US" baseline="0" dirty="0" smtClean="0"/>
          </a:p>
          <a:p>
            <a:r>
              <a:rPr lang="en-US" baseline="0" dirty="0" smtClean="0"/>
              <a:t>Person name: De Blasio</a:t>
            </a:r>
          </a:p>
          <a:p>
            <a:r>
              <a:rPr lang="en-US" baseline="0" dirty="0" smtClean="0"/>
              <a:t>Hashtags,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79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128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12302-E2AC-44DD-A8EB-4113A3F9F4B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22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2D90-1FEC-47A1-BE75-FCADCA810DB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661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13D1-DB07-4F95-A116-9C95E5F10B4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488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187887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73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071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gi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STEP 2017 Faculty Research </a:t>
            </a:r>
            <a:r>
              <a:rPr lang="en-US" sz="2800" b="1" dirty="0" smtClean="0"/>
              <a:t>Seminar</a:t>
            </a:r>
            <a:br>
              <a:rPr lang="en-US" sz="2800" b="1" dirty="0" smtClean="0"/>
            </a:br>
            <a:r>
              <a:rPr lang="en-US" sz="2400" b="1" dirty="0" smtClean="0"/>
              <a:t>7/7/2017, </a:t>
            </a:r>
            <a:r>
              <a:rPr lang="en-US" sz="2400" b="1" dirty="0" smtClean="0"/>
              <a:t>Virginia Tech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7200" b="1" dirty="0" smtClean="0"/>
              <a:t>“Information Research”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26615"/>
            <a:ext cx="8229600" cy="12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 smtClean="0">
                <a:latin typeface="+mn-lt"/>
              </a:rPr>
              <a:t>fox.cs.vt.edu</a:t>
            </a:r>
            <a:endParaRPr lang="en-US" sz="3200" b="0" kern="0" dirty="0" smtClean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0" kern="0" dirty="0" smtClean="0">
                <a:latin typeface="+mn-lt"/>
              </a:rPr>
              <a:t>Dept</a:t>
            </a:r>
            <a:r>
              <a:rPr lang="en-US" sz="3200" b="0" kern="0" dirty="0">
                <a:latin typeface="+mn-lt"/>
              </a:rPr>
              <a:t>. of Computer </a:t>
            </a:r>
            <a:r>
              <a:rPr lang="en-US" sz="3200" b="0" kern="0" dirty="0" smtClean="0">
                <a:latin typeface="+mn-lt"/>
              </a:rPr>
              <a:t>Science, </a:t>
            </a:r>
            <a:r>
              <a:rPr lang="en-US" sz="3200" b="0" kern="0" dirty="0" err="1" smtClean="0">
                <a:latin typeface="+mn-lt"/>
              </a:rPr>
              <a:t>www.cs.vt.edu</a:t>
            </a:r>
            <a:endParaRPr lang="en-US" sz="3200" b="0" kern="0" dirty="0" smtClean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0" kern="0" dirty="0" smtClean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http://</a:t>
            </a:r>
            <a:r>
              <a:rPr lang="en-US" sz="2000" b="0" kern="0" dirty="0" err="1" smtClean="0">
                <a:latin typeface="+mn-lt"/>
              </a:rPr>
              <a:t>fox.cs.vt.edu</a:t>
            </a:r>
            <a:r>
              <a:rPr lang="en-US" sz="2000" b="0" kern="0" dirty="0" smtClean="0">
                <a:latin typeface="+mn-lt"/>
              </a:rPr>
              <a:t>/talks/2017/20170707STEPfacultySeminar.pptx</a:t>
            </a: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81632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 smtClean="0"/>
              <a:t>   Informal </a:t>
            </a:r>
            <a:r>
              <a:rPr lang="en-US" sz="6600" dirty="0" smtClean="0"/>
              <a:t>5S</a:t>
            </a:r>
            <a:r>
              <a:rPr lang="en-US" dirty="0" smtClean="0"/>
              <a:t> &amp; DL Definitions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3600" dirty="0" smtClean="0"/>
              <a:t>DLs are complex systems that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help satisfy info needs of users (</a:t>
            </a:r>
            <a:r>
              <a:rPr lang="en-US" b="1" dirty="0" smtClean="0"/>
              <a:t>societies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provide info services (</a:t>
            </a:r>
            <a:r>
              <a:rPr lang="en-US" b="1" dirty="0" smtClean="0"/>
              <a:t>scenarios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organize info in usable ways (</a:t>
            </a:r>
            <a:r>
              <a:rPr lang="en-US" b="1" dirty="0" smtClean="0"/>
              <a:t>structures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present info in usable ways (</a:t>
            </a:r>
            <a:r>
              <a:rPr lang="en-US" b="1" dirty="0" smtClean="0"/>
              <a:t>spaces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communicate info with users (</a:t>
            </a:r>
            <a:r>
              <a:rPr lang="en-US" b="1" dirty="0" smtClean="0"/>
              <a:t>streams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95B78-5EA8-4C95-B489-1D8C1856E2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213" y="274638"/>
            <a:ext cx="2647950" cy="84613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5Ss</a:t>
            </a:r>
          </a:p>
        </p:txBody>
      </p:sp>
      <p:graphicFrame>
        <p:nvGraphicFramePr>
          <p:cNvPr id="5529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78447"/>
              </p:ext>
            </p:extLst>
          </p:nvPr>
        </p:nvGraphicFramePr>
        <p:xfrm>
          <a:off x="609600" y="1752600"/>
          <a:ext cx="8382000" cy="4846003"/>
        </p:xfrm>
        <a:graphic>
          <a:graphicData uri="http://schemas.openxmlformats.org/drawingml/2006/table">
            <a:tbl>
              <a:tblPr/>
              <a:tblGrid>
                <a:gridCol w="1516063"/>
                <a:gridCol w="3132137"/>
                <a:gridCol w="37338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Text; video; audio;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Describes properties of the DL content such as encoding and language for textual material or particular forms of multimedia data (see DL Book 4 Ch.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Collection; catalog; hypertext; document; metadata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Specifies organizational aspects of the DL content; supports annotations including with subdocuments (see DL Book 3 Ch.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Measure; measurable, topological, vector, probabilistic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logical and presentational views of several DL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Scenarios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Searching, browsing, recommending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Details the behavior of DL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Societies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Service managers, learners, teachers,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managers, responsible for running DL services; actors, that use those services; and relationships among 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ABBBE-1183-40D9-8023-BD63D10B3B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39763"/>
            <a:ext cx="7180263" cy="769937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ETANA-DL Architecture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DigBase and DigKit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19200" y="2755900"/>
            <a:ext cx="1295400" cy="3683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Lahav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219200" y="32258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Nimrin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219200" y="37211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Umayri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219200" y="4216400"/>
            <a:ext cx="1295400" cy="3429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Hisban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1219200" y="4673600"/>
            <a:ext cx="1295400" cy="3937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Megiddo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19200" y="5181600"/>
            <a:ext cx="1295400" cy="3683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Jalul</a:t>
            </a:r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1219200" y="6096000"/>
            <a:ext cx="1905000" cy="330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New Sites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667000" y="2743200"/>
            <a:ext cx="457200" cy="3276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D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endParaRPr lang="en-US" sz="12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W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9884" name="Rectangle 11"/>
          <p:cNvSpPr>
            <a:spLocks noChangeArrowheads="1"/>
          </p:cNvSpPr>
          <p:nvPr/>
        </p:nvSpPr>
        <p:spPr bwMode="auto">
          <a:xfrm>
            <a:off x="3657600" y="3733800"/>
            <a:ext cx="1295400" cy="12954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ETANA-DL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UNION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CATALOG</a:t>
            </a:r>
          </a:p>
        </p:txBody>
      </p:sp>
      <p:sp>
        <p:nvSpPr>
          <p:cNvPr id="79885" name="AutoShape 12"/>
          <p:cNvSpPr>
            <a:spLocks/>
          </p:cNvSpPr>
          <p:nvPr/>
        </p:nvSpPr>
        <p:spPr bwMode="auto">
          <a:xfrm>
            <a:off x="3175000" y="2768600"/>
            <a:ext cx="457200" cy="3251200"/>
          </a:xfrm>
          <a:prstGeom prst="rightBrace">
            <a:avLst>
              <a:gd name="adj1" fmla="val 59259"/>
              <a:gd name="adj2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892800" y="26289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Search</a:t>
            </a:r>
          </a:p>
        </p:txBody>
      </p:sp>
      <p:sp>
        <p:nvSpPr>
          <p:cNvPr id="79887" name="Rectangle 14"/>
          <p:cNvSpPr>
            <a:spLocks noChangeArrowheads="1"/>
          </p:cNvSpPr>
          <p:nvPr/>
        </p:nvSpPr>
        <p:spPr bwMode="auto">
          <a:xfrm>
            <a:off x="7620000" y="2641600"/>
            <a:ext cx="317500" cy="3429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endParaRPr lang="en-US" sz="14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I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F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953000" y="4368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5346700" y="574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5334000" y="5219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5334000" y="4813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5334000" y="4419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5346700" y="39878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5346700" y="320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5346700" y="2781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5892800" y="30353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Browse</a:t>
            </a: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892800" y="34417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Recommend</a:t>
            </a:r>
          </a:p>
        </p:txBody>
      </p:sp>
      <p:sp>
        <p:nvSpPr>
          <p:cNvPr id="79899" name="Rectangle 26"/>
          <p:cNvSpPr>
            <a:spLocks noChangeArrowheads="1"/>
          </p:cNvSpPr>
          <p:nvPr/>
        </p:nvSpPr>
        <p:spPr bwMode="auto">
          <a:xfrm>
            <a:off x="5892800" y="38481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Note</a:t>
            </a:r>
          </a:p>
        </p:txBody>
      </p:sp>
      <p:sp>
        <p:nvSpPr>
          <p:cNvPr id="79900" name="Rectangle 27"/>
          <p:cNvSpPr>
            <a:spLocks noChangeArrowheads="1"/>
          </p:cNvSpPr>
          <p:nvPr/>
        </p:nvSpPr>
        <p:spPr bwMode="auto">
          <a:xfrm>
            <a:off x="5892800" y="42545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Personalize</a:t>
            </a:r>
          </a:p>
        </p:txBody>
      </p:sp>
      <p:sp>
        <p:nvSpPr>
          <p:cNvPr id="79901" name="Rectangle 28"/>
          <p:cNvSpPr>
            <a:spLocks noChangeArrowheads="1"/>
          </p:cNvSpPr>
          <p:nvPr/>
        </p:nvSpPr>
        <p:spPr bwMode="auto">
          <a:xfrm>
            <a:off x="5905500" y="46609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Review</a:t>
            </a:r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5918200" y="50673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Visualizations</a:t>
            </a:r>
          </a:p>
        </p:txBody>
      </p:sp>
      <p:sp>
        <p:nvSpPr>
          <p:cNvPr id="79903" name="Rectangle 30"/>
          <p:cNvSpPr>
            <a:spLocks noChangeArrowheads="1"/>
          </p:cNvSpPr>
          <p:nvPr/>
        </p:nvSpPr>
        <p:spPr bwMode="auto">
          <a:xfrm>
            <a:off x="5930900" y="5486400"/>
            <a:ext cx="1397000" cy="609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Archaeology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Specific</a:t>
            </a: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5334000" y="2781300"/>
            <a:ext cx="0" cy="2971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7315200" y="2819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7315200" y="3200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7315200" y="36068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>
            <a:off x="7315200" y="4013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7315200" y="4419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7315200" y="4838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7327900" y="5219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2" name="Line 39"/>
          <p:cNvSpPr>
            <a:spLocks noChangeShapeType="1"/>
          </p:cNvSpPr>
          <p:nvPr/>
        </p:nvSpPr>
        <p:spPr bwMode="auto">
          <a:xfrm>
            <a:off x="7327900" y="5791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3" name="Rectangle 40"/>
          <p:cNvSpPr>
            <a:spLocks noChangeArrowheads="1"/>
          </p:cNvSpPr>
          <p:nvPr/>
        </p:nvSpPr>
        <p:spPr bwMode="auto">
          <a:xfrm>
            <a:off x="3594100" y="2476500"/>
            <a:ext cx="4495800" cy="3733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14" name="Group 41"/>
          <p:cNvGrpSpPr>
            <a:grpSpLocks/>
          </p:cNvGrpSpPr>
          <p:nvPr/>
        </p:nvGrpSpPr>
        <p:grpSpPr bwMode="auto">
          <a:xfrm>
            <a:off x="8216900" y="3886200"/>
            <a:ext cx="609600" cy="609600"/>
            <a:chOff x="2160" y="2640"/>
            <a:chExt cx="1417" cy="1111"/>
          </a:xfrm>
        </p:grpSpPr>
        <p:grpSp>
          <p:nvGrpSpPr>
            <p:cNvPr id="79951" name="Group 42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74" name="Group 43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76" name="Rectangle 44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7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8" name="Arc 46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9" name="Arc 47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75" name="Oval 48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2" name="Group 49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68" name="Group 50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2" name="Arc 53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3" name="Arc 54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9" name="Oval 55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3" name="Group 56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54" name="Group 57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62" name="Oval 58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63" name="Group 59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6" name="Arc 62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7" name="Arc 63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55" name="Group 64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56" name="Oval 65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57" name="Group 66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5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5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0" name="Arc 69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1" name="Arc 70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5" name="Line 71"/>
          <p:cNvSpPr>
            <a:spLocks noChangeShapeType="1"/>
          </p:cNvSpPr>
          <p:nvPr/>
        </p:nvSpPr>
        <p:spPr bwMode="auto">
          <a:xfrm>
            <a:off x="79375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9916" name="Group 72"/>
          <p:cNvGrpSpPr>
            <a:grpSpLocks/>
          </p:cNvGrpSpPr>
          <p:nvPr/>
        </p:nvGrpSpPr>
        <p:grpSpPr bwMode="auto">
          <a:xfrm>
            <a:off x="304800" y="3937000"/>
            <a:ext cx="609600" cy="609600"/>
            <a:chOff x="2160" y="2640"/>
            <a:chExt cx="1417" cy="1111"/>
          </a:xfrm>
        </p:grpSpPr>
        <p:grpSp>
          <p:nvGrpSpPr>
            <p:cNvPr id="79922" name="Group 73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45" name="Group 74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9" name="Arc 77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0" name="Arc 78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6" name="Oval 79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3" name="Group 80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39" name="Group 81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41" name="Rectangle 82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Arc 84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Arc 85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0" name="Oval 86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4" name="Group 87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25" name="Group 88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33" name="Oval 89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34" name="Group 90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7" name="Arc 93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8" name="Arc 94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26" name="Group 95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27" name="Oval 96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28" name="Group 97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2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1" name="Arc 100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Arc 101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7" name="Line 102"/>
          <p:cNvSpPr>
            <a:spLocks noChangeShapeType="1"/>
          </p:cNvSpPr>
          <p:nvPr/>
        </p:nvSpPr>
        <p:spPr bwMode="auto">
          <a:xfrm>
            <a:off x="6096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8" name="Rectangle 103"/>
          <p:cNvSpPr>
            <a:spLocks noChangeArrowheads="1"/>
          </p:cNvSpPr>
          <p:nvPr/>
        </p:nvSpPr>
        <p:spPr bwMode="auto">
          <a:xfrm>
            <a:off x="990600" y="2362200"/>
            <a:ext cx="2514600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Rectangle 106"/>
          <p:cNvSpPr>
            <a:spLocks noChangeArrowheads="1"/>
          </p:cNvSpPr>
          <p:nvPr/>
        </p:nvSpPr>
        <p:spPr bwMode="auto">
          <a:xfrm>
            <a:off x="1219200" y="5638800"/>
            <a:ext cx="1295400" cy="3302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632" y="174382"/>
            <a:ext cx="8562728" cy="62264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13" y="2057400"/>
            <a:ext cx="8227031" cy="4267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432" y="2133600"/>
            <a:ext cx="8067167" cy="41148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-76189" algn="ctr">
              <a:spcBef>
                <a:spcPts val="125"/>
              </a:spcBef>
              <a:spcAft>
                <a:spcPts val="250"/>
              </a:spcAft>
            </a:pPr>
            <a:endParaRPr lang="en-US" sz="6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685800" y="6553200"/>
            <a:ext cx="1255385" cy="95250"/>
            <a:chOff x="3100388" y="5369379"/>
            <a:chExt cx="3016464" cy="262164"/>
          </a:xfrm>
        </p:grpSpPr>
        <p:pic>
          <p:nvPicPr>
            <p:cNvPr id="15" name="Picture 4" descr="C:\Users\hmortvei\Desktop\NDSSL-template\PPT_NDSSL-0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450342"/>
              <a:ext cx="3016464" cy="1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hmortvei\Desktop\NDSSL-template\PPT_NDSSL-06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369379"/>
              <a:ext cx="29860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 descr="C:\Users\hmortvei\Desktop\NDSSL-template\PPT_NDSSL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6460333"/>
            <a:ext cx="344814" cy="3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t-logo-transparent-1200x2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0" y="6477000"/>
            <a:ext cx="1459960" cy="307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999" y="228600"/>
            <a:ext cx="8227030" cy="174278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9047" tIns="9524" rIns="19047" bIns="9524" rtlCol="0">
            <a:sp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</a:rPr>
              <a:t>Data Mapping Framework in a Digital Library with Computational Epidemiology Datasets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S.M.Shamimul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Hasan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Sandeep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Gupta, 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Edward A. 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Fox, 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Keith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Bisset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en-US" sz="2400" baseline="30000" dirty="0" smtClean="0"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Madhav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cs typeface="Arial" pitchFamily="34" charset="0"/>
              </a:rPr>
              <a:t>Marathe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baseline="30000" dirty="0" smtClean="0">
                <a:latin typeface="Cambria" panose="02040503050406030204" pitchFamily="18" charset="0"/>
                <a:cs typeface="Arial" pitchFamily="34" charset="0"/>
              </a:rPr>
              <a:t>---</a:t>
            </a:r>
            <a:r>
              <a:rPr lang="en-US" sz="2400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cs typeface="Arial" pitchFamily="34" charset="0"/>
              </a:rPr>
              <a:t>Virginia Tech (CS, BI)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4" y="2209800"/>
            <a:ext cx="7899745" cy="396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77000"/>
            <a:ext cx="1447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Tree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Document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Google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Naïve Bayes Classifiers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 Web   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Interface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Collection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Categorized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ETDs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r>
              <a:rPr lang="en-US" sz="1200">
                <a:latin typeface="Verdana" pitchFamily="34" charset="0"/>
              </a:rPr>
              <a:t>(stemming, </a:t>
            </a:r>
          </a:p>
          <a:p>
            <a:r>
              <a:rPr lang="en-US" sz="1200">
                <a:latin typeface="Verdana" pitchFamily="34" charset="0"/>
              </a:rPr>
              <a:t>stopword removal, </a:t>
            </a:r>
          </a:p>
          <a:p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ETD Classification: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Algorithm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6324600"/>
            <a:ext cx="281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Venkat</a:t>
            </a:r>
            <a:r>
              <a:rPr lang="en-US" sz="2400" dirty="0" smtClean="0"/>
              <a:t> </a:t>
            </a:r>
            <a:r>
              <a:rPr lang="en-US" sz="2400" dirty="0" err="1" smtClean="0"/>
              <a:t>Srinivasan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Funded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/>
              <a:t>NSF </a:t>
            </a:r>
            <a:r>
              <a:rPr lang="en-US" sz="2000" dirty="0" smtClean="0"/>
              <a:t>CRISP : </a:t>
            </a:r>
            <a:r>
              <a:rPr lang="en-US" sz="2000" dirty="0"/>
              <a:t>Coordinated, Behaviorally-Aware Recovery for Transportation and Power Disruptions (CBAR-</a:t>
            </a:r>
            <a:r>
              <a:rPr lang="en-US" sz="2000" dirty="0" err="1"/>
              <a:t>tpd</a:t>
            </a:r>
            <a:r>
              <a:rPr lang="en-US" sz="2000" dirty="0"/>
              <a:t>), </a:t>
            </a:r>
            <a:r>
              <a:rPr lang="en-US" sz="2000" dirty="0" smtClean="0"/>
              <a:t>PI </a:t>
            </a:r>
            <a:r>
              <a:rPr lang="en-US" sz="2000" dirty="0"/>
              <a:t>Pamela Murray-</a:t>
            </a:r>
            <a:r>
              <a:rPr lang="en-US" sz="2000" dirty="0" err="1"/>
              <a:t>Tuite</a:t>
            </a:r>
            <a:r>
              <a:rPr lang="en-US" sz="2000" dirty="0"/>
              <a:t>, Co-PIs Edward Fox, Kris </a:t>
            </a:r>
            <a:r>
              <a:rPr lang="en-US" sz="2000" dirty="0" err="1"/>
              <a:t>Wernstedt</a:t>
            </a:r>
            <a:r>
              <a:rPr lang="en-US" sz="2000" dirty="0"/>
              <a:t>; </a:t>
            </a:r>
            <a:r>
              <a:rPr lang="en-US" sz="2000" dirty="0" smtClean="0"/>
              <a:t>U</a:t>
            </a:r>
            <a:r>
              <a:rPr lang="en-US" sz="2000" dirty="0"/>
              <a:t>. Mich. Ann Arbor, PI Seth </a:t>
            </a:r>
            <a:r>
              <a:rPr lang="en-US" sz="2000" dirty="0" err="1"/>
              <a:t>Guikema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NSF IIS: </a:t>
            </a:r>
            <a:r>
              <a:rPr lang="en-US" sz="2000" dirty="0"/>
              <a:t>Global Event and Trend Archive Research (GETAR), </a:t>
            </a:r>
            <a:r>
              <a:rPr lang="en-US" sz="2000" dirty="0" smtClean="0"/>
              <a:t>PI </a:t>
            </a:r>
            <a:r>
              <a:rPr lang="en-US" sz="2000" dirty="0"/>
              <a:t>Fox, Co-PIs </a:t>
            </a:r>
            <a:r>
              <a:rPr lang="en-US" sz="2000" dirty="0" smtClean="0"/>
              <a:t>Andrea </a:t>
            </a:r>
            <a:r>
              <a:rPr lang="en-US" sz="2000" dirty="0"/>
              <a:t>L. </a:t>
            </a:r>
            <a:r>
              <a:rPr lang="en-US" sz="2000" dirty="0" err="1"/>
              <a:t>Kavanaugh</a:t>
            </a:r>
            <a:r>
              <a:rPr lang="en-US" sz="2000" dirty="0"/>
              <a:t>, </a:t>
            </a:r>
            <a:r>
              <a:rPr lang="en-US" sz="2000" dirty="0" err="1" smtClean="0"/>
              <a:t>Chandan</a:t>
            </a:r>
            <a:r>
              <a:rPr lang="en-US" sz="2000" dirty="0" smtClean="0"/>
              <a:t> Reddy, Donald </a:t>
            </a:r>
            <a:r>
              <a:rPr lang="en-US" sz="2000" dirty="0"/>
              <a:t>J. Shoemaker; </a:t>
            </a:r>
            <a:r>
              <a:rPr lang="en-US" sz="2000" dirty="0" smtClean="0"/>
              <a:t>Internet </a:t>
            </a:r>
            <a:r>
              <a:rPr lang="en-US" sz="2000" dirty="0"/>
              <a:t>Archive, PI Jefferson Bailey.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IMLS LG: </a:t>
            </a:r>
            <a:r>
              <a:rPr lang="en-US" sz="2000" dirty="0"/>
              <a:t>Developing Library </a:t>
            </a:r>
            <a:r>
              <a:rPr lang="en-US" sz="2000" dirty="0" err="1"/>
              <a:t>Cyberinfrastructure</a:t>
            </a:r>
            <a:r>
              <a:rPr lang="en-US" sz="2000" dirty="0"/>
              <a:t> Strategy for Big Data Sharing and Reuse; </a:t>
            </a:r>
            <a:r>
              <a:rPr lang="en-US" sz="2000" dirty="0" err="1" smtClean="0"/>
              <a:t>Zhiwu</a:t>
            </a:r>
            <a:r>
              <a:rPr lang="en-US" sz="2000" dirty="0" smtClean="0"/>
              <a:t> </a:t>
            </a:r>
            <a:r>
              <a:rPr lang="en-US" sz="2000" dirty="0" err="1"/>
              <a:t>Xie</a:t>
            </a:r>
            <a:r>
              <a:rPr lang="en-US" sz="2000" dirty="0"/>
              <a:t> (PI), Tyler Walters, Edward </a:t>
            </a:r>
            <a:r>
              <a:rPr lang="en-US" sz="2000" dirty="0" smtClean="0"/>
              <a:t>Fox, Pablo </a:t>
            </a:r>
            <a:r>
              <a:rPr lang="en-US" sz="2000" dirty="0" err="1" smtClean="0"/>
              <a:t>Tarazaga</a:t>
            </a:r>
            <a:r>
              <a:rPr lang="en-US" sz="2000" dirty="0" smtClean="0"/>
              <a:t>; with </a:t>
            </a:r>
            <a:r>
              <a:rPr lang="en-US" sz="2000" dirty="0" err="1" smtClean="0"/>
              <a:t>eval</a:t>
            </a:r>
            <a:r>
              <a:rPr lang="en-US" sz="2000" dirty="0" smtClean="0"/>
              <a:t> </a:t>
            </a:r>
            <a:r>
              <a:rPr lang="en-US" sz="2000" dirty="0" smtClean="0"/>
              <a:t>from University </a:t>
            </a:r>
            <a:r>
              <a:rPr lang="en-US" sz="2000" dirty="0"/>
              <a:t>of North </a:t>
            </a:r>
            <a:r>
              <a:rPr lang="en-US" sz="2000" dirty="0" smtClean="0"/>
              <a:t>Texas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VT </a:t>
            </a:r>
            <a:r>
              <a:rPr lang="en-US" sz="2000" dirty="0"/>
              <a:t>ARC. VT-</a:t>
            </a:r>
            <a:r>
              <a:rPr lang="en-US" sz="2000" dirty="0" err="1"/>
              <a:t>Rnet</a:t>
            </a:r>
            <a:r>
              <a:rPr lang="en-US" sz="2000" dirty="0"/>
              <a:t>: A 10-Gbps Research Network for Virginia Tech. In-kind support to connect the Digital Library Research Laboratory </a:t>
            </a:r>
            <a:r>
              <a:rPr lang="en-US" sz="2000" dirty="0" err="1"/>
              <a:t>Hadoop</a:t>
            </a:r>
            <a:r>
              <a:rPr lang="en-US" sz="2000" dirty="0"/>
              <a:t> Cluster to VT's 10 gigabits per second </a:t>
            </a:r>
            <a:r>
              <a:rPr lang="en-US" sz="2000" dirty="0" smtClean="0"/>
              <a:t>network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NIH</a:t>
            </a:r>
            <a:r>
              <a:rPr lang="en-US" sz="2000" dirty="0" smtClean="0"/>
              <a:t>: </a:t>
            </a:r>
            <a:r>
              <a:rPr lang="en-US" sz="2000" dirty="0"/>
              <a:t>The Social </a:t>
            </a:r>
            <a:r>
              <a:rPr lang="en-US" sz="2000" dirty="0" err="1"/>
              <a:t>Interactome</a:t>
            </a:r>
            <a:r>
              <a:rPr lang="en-US" sz="2000" dirty="0"/>
              <a:t> of Recovery: Social Media as Therapy Development; </a:t>
            </a:r>
            <a:r>
              <a:rPr lang="en-US" sz="2000" dirty="0" smtClean="0"/>
              <a:t>PI </a:t>
            </a:r>
            <a:r>
              <a:rPr lang="en-US" sz="2000" dirty="0"/>
              <a:t>Warren K. Bickel (VTCRI), Fox as co-PI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NSF IIS: Integrated </a:t>
            </a:r>
            <a:r>
              <a:rPr lang="en-US" sz="2000" dirty="0"/>
              <a:t>Digital Event Archiving and Library (IDEAL); </a:t>
            </a:r>
            <a:r>
              <a:rPr lang="en-US" sz="2000" dirty="0" smtClean="0"/>
              <a:t>PI Fox, </a:t>
            </a:r>
            <a:r>
              <a:rPr lang="en-US" sz="2000" dirty="0"/>
              <a:t>with co-PIs Donald Shoemaker, Andrea </a:t>
            </a:r>
            <a:r>
              <a:rPr lang="en-US" sz="2000" dirty="0" err="1"/>
              <a:t>Kavanaugh</a:t>
            </a:r>
            <a:r>
              <a:rPr lang="en-US" sz="2000" dirty="0"/>
              <a:t>, Steven </a:t>
            </a:r>
            <a:r>
              <a:rPr lang="en-US" sz="2000" dirty="0" err="1"/>
              <a:t>Sheetz</a:t>
            </a:r>
            <a:r>
              <a:rPr lang="en-US" sz="2000" dirty="0"/>
              <a:t>, and Kristine Hanna (Internet Archive)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IMLS: Developing Library </a:t>
            </a:r>
            <a:r>
              <a:rPr lang="en-US" sz="2800" dirty="0" err="1" smtClean="0"/>
              <a:t>Cyberinfrastructure</a:t>
            </a:r>
            <a:endParaRPr lang="en-US" sz="2800" dirty="0"/>
          </a:p>
          <a:p>
            <a:pPr algn="ctr"/>
            <a:r>
              <a:rPr lang="en-US" sz="2800" dirty="0" smtClean="0"/>
              <a:t>Strategy for Big Data Sharing and Reuse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 patterns for Library Big Data Services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6874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Mentors (</a:t>
            </a:r>
            <a:r>
              <a:rPr lang="en-US" sz="2000" dirty="0" err="1" smtClean="0"/>
              <a:t>Licklider</a:t>
            </a:r>
            <a:r>
              <a:rPr lang="en-US" sz="2000" dirty="0" smtClean="0"/>
              <a:t>, Kessler, Salton)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Virginia Tech, CS,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NSF and other sponsors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Students, colleagues, co-investigators (selected):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Monika Akbar, </a:t>
            </a:r>
            <a:r>
              <a:rPr lang="en-US" sz="2000" dirty="0" err="1" smtClean="0"/>
              <a:t>Hamed</a:t>
            </a:r>
            <a:r>
              <a:rPr lang="en-US" sz="2000" dirty="0" smtClean="0"/>
              <a:t> </a:t>
            </a:r>
            <a:r>
              <a:rPr lang="en-US" sz="2000" dirty="0" err="1" smtClean="0"/>
              <a:t>Alhoori</a:t>
            </a:r>
            <a:r>
              <a:rPr lang="en-US" sz="2000" dirty="0" smtClean="0"/>
              <a:t>, Pranav Angara, Warren Bickel, Boots Cassel, Prashant </a:t>
            </a:r>
            <a:r>
              <a:rPr lang="en-US" sz="2000" dirty="0" err="1" smtClean="0"/>
              <a:t>Chandrasekar</a:t>
            </a:r>
            <a:r>
              <a:rPr lang="en-US" sz="2000" dirty="0" smtClean="0"/>
              <a:t>, </a:t>
            </a:r>
            <a:r>
              <a:rPr lang="en-US" sz="2000" dirty="0" err="1" smtClean="0"/>
              <a:t>Yinlin</a:t>
            </a:r>
            <a:r>
              <a:rPr lang="en-US" sz="2000" dirty="0" smtClean="0"/>
              <a:t> Chen, </a:t>
            </a:r>
            <a:r>
              <a:rPr lang="en-US" sz="2000" dirty="0" err="1" smtClean="0"/>
              <a:t>Kiran</a:t>
            </a:r>
            <a:r>
              <a:rPr lang="en-US" sz="2000" dirty="0" smtClean="0"/>
              <a:t> </a:t>
            </a:r>
            <a:r>
              <a:rPr lang="en-US" sz="2000" dirty="0" err="1" smtClean="0"/>
              <a:t>Chitturi</a:t>
            </a:r>
            <a:r>
              <a:rPr lang="en-US" sz="2000" dirty="0" smtClean="0"/>
              <a:t>,  Lois </a:t>
            </a:r>
            <a:r>
              <a:rPr lang="en-US" sz="2000" dirty="0" err="1" smtClean="0"/>
              <a:t>Delcambre</a:t>
            </a:r>
            <a:r>
              <a:rPr lang="en-US" sz="2000" dirty="0" smtClean="0"/>
              <a:t>, </a:t>
            </a:r>
            <a:r>
              <a:rPr lang="en-US" sz="2000" dirty="0" err="1" smtClean="0"/>
              <a:t>Noha</a:t>
            </a:r>
            <a:r>
              <a:rPr lang="en-US" sz="2000" dirty="0" smtClean="0"/>
              <a:t> </a:t>
            </a:r>
            <a:r>
              <a:rPr lang="en-US" sz="2000" dirty="0" err="1" smtClean="0"/>
              <a:t>ElSherbiny</a:t>
            </a:r>
            <a:r>
              <a:rPr lang="en-US" sz="2000" dirty="0" smtClean="0"/>
              <a:t>, Alexandre </a:t>
            </a:r>
            <a:r>
              <a:rPr lang="en-US" sz="2000" dirty="0" err="1" smtClean="0"/>
              <a:t>Falcao</a:t>
            </a:r>
            <a:r>
              <a:rPr lang="en-US" sz="2000" dirty="0" smtClean="0"/>
              <a:t>, Eric </a:t>
            </a:r>
            <a:r>
              <a:rPr lang="en-US" sz="2000" dirty="0" err="1" smtClean="0"/>
              <a:t>Fouh</a:t>
            </a:r>
            <a:r>
              <a:rPr lang="en-US" sz="2000" dirty="0" smtClean="0"/>
              <a:t>, </a:t>
            </a:r>
            <a:r>
              <a:rPr lang="en-US" sz="2000" dirty="0"/>
              <a:t>C</a:t>
            </a:r>
            <a:r>
              <a:rPr lang="en-US" sz="2000" dirty="0" smtClean="0"/>
              <a:t>hris Franck, Rick </a:t>
            </a:r>
            <a:r>
              <a:rPr lang="en-US" sz="2000" dirty="0" err="1" smtClean="0"/>
              <a:t>Furuta</a:t>
            </a:r>
            <a:r>
              <a:rPr lang="en-US" sz="2000" dirty="0" smtClean="0"/>
              <a:t>, Lee Giles, Marcos André </a:t>
            </a:r>
            <a:r>
              <a:rPr lang="en-US" sz="2000" dirty="0" err="1" smtClean="0"/>
              <a:t>Gonçalves</a:t>
            </a:r>
            <a:r>
              <a:rPr lang="en-US" sz="2000" dirty="0" smtClean="0"/>
              <a:t>, Doug Gorton, Islam </a:t>
            </a:r>
            <a:r>
              <a:rPr lang="en-US" sz="2000" dirty="0" err="1" smtClean="0"/>
              <a:t>Harb</a:t>
            </a:r>
            <a:r>
              <a:rPr lang="en-US" sz="2000" dirty="0" smtClean="0"/>
              <a:t>, Tarek </a:t>
            </a:r>
            <a:r>
              <a:rPr lang="en-US" sz="2000" dirty="0" err="1" smtClean="0"/>
              <a:t>Kanan</a:t>
            </a:r>
            <a:r>
              <a:rPr lang="en-US" sz="2000" dirty="0" smtClean="0"/>
              <a:t>, Andrea </a:t>
            </a:r>
            <a:r>
              <a:rPr lang="en-US" sz="2000" dirty="0" err="1" smtClean="0"/>
              <a:t>Kavanaugh</a:t>
            </a:r>
            <a:r>
              <a:rPr lang="en-US" sz="2000" dirty="0" smtClean="0"/>
              <a:t>, Nadia </a:t>
            </a:r>
            <a:r>
              <a:rPr lang="en-US" sz="2000" dirty="0" err="1" smtClean="0"/>
              <a:t>Kozievitch</a:t>
            </a:r>
            <a:r>
              <a:rPr lang="en-US" sz="2000" dirty="0" smtClean="0"/>
              <a:t>, Spencer Lee, </a:t>
            </a:r>
            <a:r>
              <a:rPr lang="en-US" sz="2000" dirty="0" err="1" smtClean="0"/>
              <a:t>Sunshin</a:t>
            </a:r>
            <a:r>
              <a:rPr lang="en-US" sz="2000" dirty="0" smtClean="0"/>
              <a:t> Lee, Jonathan </a:t>
            </a:r>
            <a:r>
              <a:rPr lang="en-US" sz="2000" dirty="0" err="1" smtClean="0"/>
              <a:t>Leidig</a:t>
            </a:r>
            <a:r>
              <a:rPr lang="en-US" sz="2000" dirty="0" smtClean="0"/>
              <a:t>, Lin </a:t>
            </a:r>
            <a:r>
              <a:rPr lang="en-US" sz="2000" dirty="0" err="1" smtClean="0"/>
              <a:t>Tzy</a:t>
            </a:r>
            <a:r>
              <a:rPr lang="en-US" sz="2000" dirty="0" smtClean="0"/>
              <a:t> Li, Yi Ma, Mohamed </a:t>
            </a:r>
            <a:r>
              <a:rPr lang="en-US" sz="2000" dirty="0" err="1" smtClean="0"/>
              <a:t>Magdy</a:t>
            </a:r>
            <a:r>
              <a:rPr lang="en-US" sz="2000" dirty="0" smtClean="0"/>
              <a:t>, Uma Murthy, Pranav </a:t>
            </a:r>
            <a:r>
              <a:rPr lang="en-US" sz="2000" dirty="0" err="1" smtClean="0"/>
              <a:t>Nakate</a:t>
            </a:r>
            <a:r>
              <a:rPr lang="en-US" sz="2000" dirty="0" smtClean="0"/>
              <a:t>, Sung </a:t>
            </a:r>
            <a:r>
              <a:rPr lang="en-US" sz="2000" dirty="0" err="1" smtClean="0"/>
              <a:t>Hee</a:t>
            </a:r>
            <a:r>
              <a:rPr lang="en-US" sz="2000" dirty="0" smtClean="0"/>
              <a:t> Park, </a:t>
            </a:r>
            <a:r>
              <a:rPr lang="en-US" sz="2000" dirty="0" err="1" smtClean="0"/>
              <a:t>Sagnik</a:t>
            </a:r>
            <a:r>
              <a:rPr lang="en-US" sz="2000" dirty="0" smtClean="0"/>
              <a:t> Ray Choudhury, </a:t>
            </a:r>
            <a:r>
              <a:rPr lang="en-US" sz="2000" dirty="0" err="1" smtClean="0"/>
              <a:t>Chandan</a:t>
            </a:r>
            <a:r>
              <a:rPr lang="en-US" sz="2000" dirty="0" smtClean="0"/>
              <a:t> Reddy, Srinivasan</a:t>
            </a:r>
            <a:r>
              <a:rPr lang="en-US" sz="2000" dirty="0" smtClean="0"/>
              <a:t>, Ricardo Torres, </a:t>
            </a:r>
            <a:r>
              <a:rPr lang="en-US" sz="2000" dirty="0" err="1" smtClean="0"/>
              <a:t>Zhiwu</a:t>
            </a:r>
            <a:r>
              <a:rPr lang="en-US" sz="2000" dirty="0" smtClean="0"/>
              <a:t> </a:t>
            </a:r>
            <a:r>
              <a:rPr lang="en-US" sz="2000" dirty="0" err="1" smtClean="0"/>
              <a:t>Xie</a:t>
            </a:r>
            <a:r>
              <a:rPr lang="en-US" sz="2000" dirty="0" smtClean="0"/>
              <a:t>, </a:t>
            </a:r>
            <a:r>
              <a:rPr lang="en-US" sz="2000" dirty="0" err="1" smtClean="0"/>
              <a:t>Xiaoyan</a:t>
            </a:r>
            <a:r>
              <a:rPr lang="en-US" sz="2000" dirty="0" smtClean="0"/>
              <a:t> Yu, Xuan Zhang, ...</a:t>
            </a:r>
          </a:p>
          <a:p>
            <a:pPr eaLnBrk="1" hangingPunct="1">
              <a:spcBef>
                <a:spcPts val="300"/>
              </a:spcBef>
            </a:pP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DL Curriculum: </a:t>
            </a:r>
            <a:r>
              <a:rPr lang="en-US" sz="2000" dirty="0" err="1" smtClean="0"/>
              <a:t>Sanghee</a:t>
            </a:r>
            <a:r>
              <a:rPr lang="en-US" sz="2000" dirty="0" smtClean="0"/>
              <a:t> Oh, </a:t>
            </a:r>
            <a:r>
              <a:rPr lang="en-US" sz="2000" dirty="0"/>
              <a:t>Jeffrey </a:t>
            </a:r>
            <a:r>
              <a:rPr lang="en-US" sz="2000" dirty="0" err="1"/>
              <a:t>Pomerantz</a:t>
            </a:r>
            <a:r>
              <a:rPr lang="en-US" sz="2000" dirty="0"/>
              <a:t>, </a:t>
            </a:r>
            <a:r>
              <a:rPr lang="en-US" sz="2000" dirty="0" smtClean="0"/>
              <a:t>Barbara </a:t>
            </a:r>
            <a:r>
              <a:rPr lang="en-US" sz="2000" dirty="0" err="1"/>
              <a:t>Wildemuth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</a:t>
            </a:r>
            <a:r>
              <a:rPr lang="en-US" sz="2000" dirty="0" smtClean="0"/>
              <a:t>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89778" cy="685800"/>
          </a:xfrm>
          <a:noFill/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Communication Analysis in the Social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Interactome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9805" y="973840"/>
            <a:ext cx="2541242" cy="45992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/>
              <a:t>Text Classification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9684" r="9479" b="9269"/>
          <a:stretch/>
        </p:blipFill>
        <p:spPr>
          <a:xfrm>
            <a:off x="6143478" y="5082302"/>
            <a:ext cx="2920527" cy="152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88" y="4775974"/>
            <a:ext cx="2589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Small-Network with Administrator Removed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8224" r="9040" b="9545"/>
          <a:stretch/>
        </p:blipFill>
        <p:spPr>
          <a:xfrm>
            <a:off x="3087973" y="5048540"/>
            <a:ext cx="3035429" cy="1587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026" y="4775974"/>
            <a:ext cx="2692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Lattice Network with Administrator Removed</a:t>
            </a:r>
            <a:endParaRPr lang="en-US" sz="105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3226981"/>
            <a:ext cx="3098682" cy="1480937"/>
          </a:xfrm>
        </p:spPr>
      </p:pic>
      <p:sp>
        <p:nvSpPr>
          <p:cNvPr id="23" name="TextBox 22"/>
          <p:cNvSpPr txBox="1"/>
          <p:nvPr/>
        </p:nvSpPr>
        <p:spPr>
          <a:xfrm>
            <a:off x="154111" y="1370947"/>
            <a:ext cx="284604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Multinomial, naïve-Bayes classification considers the count for each feature name in making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Training the classifier: built a corpus of 150 documents– 75 of which were sentences that were clearly indicative of belonging to a success story and 75 of which were sentences that were not indicative of a success 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mtClean="0"/>
              <a:t>Acknowledgements </a:t>
            </a:r>
            <a:r>
              <a:rPr lang="en-US" sz="1050" dirty="0" smtClean="0"/>
              <a:t>to Victoria Worrall for her efforts on this classifier last semester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301226" y="5201581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"Since being in recovery I have not been around any drugs or alcohol but if I had to, such as a wedding or something I wouldn't have a problem saying that I don't drink or I'm in recovery." =&gt; 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226" y="5908666"/>
            <a:ext cx="24384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'Drove very drunk.' =&gt; </a:t>
            </a:r>
            <a:r>
              <a:rPr lang="en-US" sz="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not_success</a:t>
            </a:r>
            <a:endParaRPr lang="en-US" sz="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26" y="4902094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Samples of Story Classification</a:t>
            </a:r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3087974" y="838200"/>
            <a:ext cx="5965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Abigail Bartolome, Advised by Dr. Edward A Fox</a:t>
            </a: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NIH Grant: </a:t>
            </a:r>
            <a:r>
              <a:rPr lang="en-US" sz="1400" dirty="0" smtClean="0">
                <a:latin typeface="Century Gothic" panose="020B0502020202020204" pitchFamily="34" charset="0"/>
              </a:rPr>
              <a:t>1R01DA039456-01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The Social </a:t>
            </a:r>
            <a:r>
              <a:rPr lang="en-US" sz="1400" dirty="0" err="1">
                <a:latin typeface="Century Gothic" panose="020B0502020202020204" pitchFamily="34" charset="0"/>
              </a:rPr>
              <a:t>Interactome</a:t>
            </a:r>
            <a:r>
              <a:rPr lang="en-US" sz="1400" dirty="0">
                <a:latin typeface="Century Gothic" panose="020B0502020202020204" pitchFamily="34" charset="0"/>
              </a:rPr>
              <a:t> of Recovery: Social Media as Therapy Development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Acknowledgements to </a:t>
            </a:r>
            <a:r>
              <a:rPr lang="en" sz="1400" dirty="0">
                <a:latin typeface="Century Gothic" panose="020B0502020202020204" pitchFamily="34" charset="0"/>
              </a:rPr>
              <a:t>Dr. Chris Franck, Prashant Chandrasekar, Lexie </a:t>
            </a:r>
            <a:r>
              <a:rPr lang="en" sz="1400" dirty="0" smtClean="0">
                <a:latin typeface="Century Gothic" panose="020B0502020202020204" pitchFamily="34" charset="0"/>
              </a:rPr>
              <a:t>Mellis</a:t>
            </a:r>
          </a:p>
          <a:p>
            <a:r>
              <a:rPr lang="en" sz="1400" dirty="0" smtClean="0">
                <a:latin typeface="Century Gothic" panose="020B0502020202020204" pitchFamily="34" charset="0"/>
              </a:rPr>
              <a:t>Virginia Tech CS 4994, April 2016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738"/>
              </p:ext>
            </p:extLst>
          </p:nvPr>
        </p:nvGraphicFramePr>
        <p:xfrm>
          <a:off x="5649711" y="2823836"/>
          <a:ext cx="33707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0"/>
                <a:gridCol w="1685390"/>
              </a:tblGrid>
              <a:tr h="596466">
                <a:tc>
                  <a:txBody>
                    <a:bodyPr/>
                    <a:lstStyle/>
                    <a:p>
                      <a:r>
                        <a:rPr lang="en-US" dirty="0" smtClean="0"/>
                        <a:t>Lattice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Small-world Network</a:t>
                      </a:r>
                      <a:endParaRPr lang="en-US" dirty="0"/>
                    </a:p>
                  </a:txBody>
                  <a:tcPr/>
                </a:tc>
              </a:tr>
              <a:tr h="251689"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participants</a:t>
                      </a:r>
                      <a:endParaRPr lang="en-US" dirty="0"/>
                    </a:p>
                  </a:txBody>
                  <a:tcPr/>
                </a:tc>
              </a:tr>
              <a:tr h="620603">
                <a:tc>
                  <a:txBody>
                    <a:bodyPr/>
                    <a:lstStyle/>
                    <a:p>
                      <a:r>
                        <a:rPr lang="en-US" dirty="0" smtClean="0"/>
                        <a:t>22 users in the most connected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users in the most connected component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9712" y="3401555"/>
            <a:ext cx="211917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Queried the </a:t>
            </a:r>
            <a:r>
              <a:rPr lang="en-US" sz="1050" dirty="0" err="1" smtClean="0"/>
              <a:t>Friendica</a:t>
            </a:r>
            <a:r>
              <a:rPr lang="en-US" sz="1050" dirty="0" smtClean="0"/>
              <a:t> database to see who the participants wrote text to and who the participants received text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Generated graph of the private messaging communication in the lattice social network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3366168" y="2849146"/>
            <a:ext cx="2198128" cy="45992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Network Structures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62222" y="-218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IDEAL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Archiving and Analyzing </a:t>
            </a:r>
            <a:br>
              <a:rPr lang="en-US" dirty="0" smtClean="0"/>
            </a:br>
            <a:r>
              <a:rPr lang="en-US" dirty="0" smtClean="0"/>
              <a:t>using Bigdata Hadoop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8" y="1417638"/>
            <a:ext cx="7301523" cy="4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Causes </a:t>
            </a:r>
            <a:r>
              <a:rPr lang="en-US" dirty="0"/>
              <a:t>Water Main </a:t>
            </a:r>
            <a:r>
              <a:rPr lang="en-US" dirty="0" smtClean="0"/>
              <a:t>Breaks? Earthquakes (USGS)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6420" y="1230868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Mar. 1 – Apr. 5, 2012</a:t>
            </a:r>
            <a:endParaRPr lang="en-US" dirty="0"/>
          </a:p>
        </p:txBody>
      </p:sp>
      <p:pic>
        <p:nvPicPr>
          <p:cNvPr id="4" name="Content Placeholder 3" descr="Screen Shot 2012-04-10 at 12.53.42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7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6472" y="761943"/>
            <a:ext cx="642097" cy="2808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0506" y="2823210"/>
            <a:ext cx="326091" cy="17716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78221" y="3176868"/>
            <a:ext cx="326091" cy="14179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823211"/>
            <a:ext cx="1245870" cy="13924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3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19586" y="3566161"/>
            <a:ext cx="3278393" cy="1828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6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water pipe</a:t>
            </a:r>
          </a:p>
          <a:p>
            <a:pPr lvl="1"/>
            <a:r>
              <a:rPr lang="en-US" dirty="0" smtClean="0"/>
              <a:t>Water utility</a:t>
            </a:r>
          </a:p>
          <a:p>
            <a:pPr lvl="1"/>
            <a:r>
              <a:rPr lang="en-US" dirty="0" smtClean="0"/>
              <a:t>city/town utility</a:t>
            </a:r>
          </a:p>
          <a:p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Police</a:t>
            </a:r>
          </a:p>
          <a:p>
            <a:r>
              <a:rPr lang="en-US" dirty="0" smtClean="0"/>
              <a:t>Affected</a:t>
            </a:r>
          </a:p>
          <a:p>
            <a:pPr lvl="1"/>
            <a:r>
              <a:rPr lang="en-US" dirty="0" smtClean="0"/>
              <a:t>Citizen</a:t>
            </a:r>
          </a:p>
          <a:p>
            <a:r>
              <a:rPr lang="en-US" dirty="0" smtClean="0"/>
              <a:t>Others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67"/>
            <a:ext cx="8229600" cy="1143000"/>
          </a:xfrm>
        </p:spPr>
        <p:txBody>
          <a:bodyPr/>
          <a:lstStyle/>
          <a:p>
            <a:r>
              <a:rPr lang="en-US" dirty="0" smtClean="0"/>
              <a:t>Who is involved in a WMB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29000" cy="237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7080" y="5414455"/>
            <a:ext cx="200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latin typeface="ArialMT" charset="0"/>
              </a:rPr>
              <a:t>Lakewood, NJ, </a:t>
            </a:r>
            <a:r>
              <a:rPr lang="en-US" sz="1200" dirty="0" smtClean="0">
                <a:latin typeface="ArialMT" charset="0"/>
              </a:rPr>
              <a:t>June.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97" y="4191017"/>
            <a:ext cx="3145003" cy="2358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8773" y="6308725"/>
            <a:ext cx="2611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MT" charset="0"/>
              </a:rPr>
              <a:t>West Philadelphia, </a:t>
            </a:r>
            <a:r>
              <a:rPr lang="en-US" sz="1200" dirty="0" smtClean="0">
                <a:latin typeface="ArialMT" charset="0"/>
              </a:rPr>
              <a:t>PA, June. 2015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7" y="3328201"/>
            <a:ext cx="3173252" cy="2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" y="1188720"/>
            <a:ext cx="1142999" cy="7886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39" y="3234690"/>
            <a:ext cx="1142999" cy="2023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GETAR Architecture - 1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96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GETAR Architecture - 2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763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07"/>
              </p:ext>
            </p:extLst>
          </p:nvPr>
        </p:nvGraphicFramePr>
        <p:xfrm>
          <a:off x="76200" y="76200"/>
          <a:ext cx="5257800" cy="672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48" name="Document" r:id="rId3" imgW="6045200" imgH="7734300" progId="Word.Document.12">
                  <p:embed/>
                </p:oleObj>
              </mc:Choice>
              <mc:Fallback>
                <p:oleObj name="Document" r:id="rId3" imgW="6045200" imgH="773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5257800" cy="6726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1371600"/>
            <a:ext cx="385343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GETAR:</a:t>
            </a:r>
          </a:p>
          <a:p>
            <a:pPr algn="ctr"/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Areas,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Investigators,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You Fit in CS?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CS – Looking Inside: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/>
              <a:t>&lt;-&gt; PC &lt;-&gt; GPU</a:t>
            </a:r>
          </a:p>
          <a:p>
            <a:r>
              <a:rPr lang="en-US" dirty="0"/>
              <a:t>Networking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Algorithms,</a:t>
            </a:r>
          </a:p>
          <a:p>
            <a:pPr lvl="1"/>
            <a:r>
              <a:rPr lang="en-US" dirty="0" smtClean="0"/>
              <a:t>Languages,</a:t>
            </a:r>
          </a:p>
          <a:p>
            <a:pPr lvl="1"/>
            <a:r>
              <a:rPr lang="en-US" dirty="0" smtClean="0"/>
              <a:t>Problem Solving</a:t>
            </a:r>
            <a:endParaRPr lang="en-US" dirty="0"/>
          </a:p>
          <a:p>
            <a:pPr lvl="1"/>
            <a:r>
              <a:rPr lang="en-US" dirty="0" smtClean="0"/>
              <a:t>Workflows</a:t>
            </a:r>
            <a:endParaRPr lang="en-US" dirty="0"/>
          </a:p>
          <a:p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57200" y="152400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CS Looking Outward: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63762"/>
            <a:ext cx="4041775" cy="3951288"/>
          </a:xfrm>
        </p:spPr>
        <p:txBody>
          <a:bodyPr/>
          <a:lstStyle/>
          <a:p>
            <a:r>
              <a:rPr lang="en-US" dirty="0"/>
              <a:t>Interaction: Games, Graphics, HCI, VR/AR</a:t>
            </a:r>
          </a:p>
          <a:p>
            <a:r>
              <a:rPr lang="en-US" dirty="0"/>
              <a:t>Programming: Algorithms,  Languages, Problem Solving, Workflows</a:t>
            </a:r>
          </a:p>
          <a:p>
            <a:r>
              <a:rPr lang="en-US" dirty="0"/>
              <a:t>Simulation: Agents, Modeling: Epidemiology </a:t>
            </a:r>
          </a:p>
          <a:p>
            <a:r>
              <a:rPr lang="en-US" dirty="0"/>
              <a:t>KID: Knowledge, Information, Data: AI,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8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9BCB5-1337-4127-9DA8-5412325B27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53252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  <a:noFill/>
        </p:spPr>
      </p:pic>
      <p:pic>
        <p:nvPicPr>
          <p:cNvPr id="53253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  <a:noFill/>
        </p:spPr>
      </p:pic>
      <p:pic>
        <p:nvPicPr>
          <p:cNvPr id="53254" name="Picture 5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  <a:noFill/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6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32B28-A834-4ED5-954A-5A2E1D2D726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Digital Libraries</a:t>
            </a:r>
            <a:br>
              <a:rPr lang="en-US" b="1" smtClean="0"/>
            </a:br>
            <a:r>
              <a:rPr lang="en-US" b="1" smtClean="0"/>
              <a:t>Shorten the Chain from</a:t>
            </a:r>
          </a:p>
        </p:txBody>
      </p:sp>
      <p:sp>
        <p:nvSpPr>
          <p:cNvPr id="61444" name="WordArt 3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Author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1552575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Publisher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3733800" y="3581400"/>
            <a:ext cx="8620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A&amp;I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4191000" y="4419600"/>
            <a:ext cx="20447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Consolidator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5943600" y="5181600"/>
            <a:ext cx="12763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Library</a:t>
            </a:r>
          </a:p>
        </p:txBody>
      </p:sp>
      <p:sp>
        <p:nvSpPr>
          <p:cNvPr id="61450" name="WordArt 9"/>
          <p:cNvSpPr>
            <a:spLocks noChangeArrowheads="1" noChangeShapeType="1" noTextEdit="1"/>
          </p:cNvSpPr>
          <p:nvPr/>
        </p:nvSpPr>
        <p:spPr bwMode="auto">
          <a:xfrm>
            <a:off x="7315200" y="59436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Reader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124200" y="2057400"/>
            <a:ext cx="1182688" cy="422275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Reviewer</a:t>
            </a:r>
            <a:endParaRPr lang="en-US" sz="28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B9531-8F30-49C9-A0DE-CB388C305F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62468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Author</a:t>
            </a: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Reader</a:t>
            </a: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Library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Reviewer</a:t>
            </a: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Teacher</a:t>
            </a:r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Learner</a:t>
            </a: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1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Librarian</a:t>
            </a:r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5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62486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rd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6960"/>
          <a:stretch>
            <a:fillRect/>
          </a:stretch>
        </p:blipFill>
        <p:spPr>
          <a:xfrm>
            <a:off x="228600" y="1295400"/>
            <a:ext cx="8728975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682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Wordle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from Fox CV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7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04800"/>
            <a:ext cx="501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295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1295400"/>
            <a:ext cx="5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of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1295400"/>
            <a:ext cx="186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5867400"/>
            <a:ext cx="168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867400"/>
            <a:ext cx="3878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548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155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25146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Webpage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495800"/>
            <a:ext cx="9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44958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67400" y="4495800"/>
            <a:ext cx="2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24800" y="51054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52578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5029200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2438400"/>
            <a:ext cx="13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Multimedia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3124200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886200"/>
            <a:ext cx="9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43800" y="2362200"/>
            <a:ext cx="15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Hypermedia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2971800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Hypertext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96200" y="3657600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00400" y="1981200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19812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3657600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Crawling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3657600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15267</TotalTime>
  <Words>1424</Words>
  <Application>Microsoft Macintosh PowerPoint</Application>
  <PresentationFormat>On-screen Show (4:3)</PresentationFormat>
  <Paragraphs>363</Paragraphs>
  <Slides>31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 Black</vt:lpstr>
      <vt:lpstr>ArialMT</vt:lpstr>
      <vt:lpstr>Calibri</vt:lpstr>
      <vt:lpstr>Cambria</vt:lpstr>
      <vt:lpstr>Century Gothic</vt:lpstr>
      <vt:lpstr>Courier New</vt:lpstr>
      <vt:lpstr>Helvetica</vt:lpstr>
      <vt:lpstr>ＭＳ Ｐゴシック</vt:lpstr>
      <vt:lpstr>Tahoma</vt:lpstr>
      <vt:lpstr>Times New Roman</vt:lpstr>
      <vt:lpstr>Verdana</vt:lpstr>
      <vt:lpstr>Wingdings</vt:lpstr>
      <vt:lpstr>Arial</vt:lpstr>
      <vt:lpstr>Default Design</vt:lpstr>
      <vt:lpstr>Visio</vt:lpstr>
      <vt:lpstr>Document</vt:lpstr>
      <vt:lpstr>STEP 2017 Faculty Research Seminar 7/7/2017, Virginia Tech   “Information Research”  by Edward A. Fox   </vt:lpstr>
      <vt:lpstr>Acknowledgements</vt:lpstr>
      <vt:lpstr>PowerPoint Presentation</vt:lpstr>
      <vt:lpstr>Asynchronous, Digital Library Mediated Scholarly Communication</vt:lpstr>
      <vt:lpstr>Digital Libraries Shorten the Chain from</vt:lpstr>
      <vt:lpstr>DLs Shorten the Chain to</vt:lpstr>
      <vt:lpstr>Information Life Cycle</vt:lpstr>
      <vt:lpstr>PowerPoint Presentation</vt:lpstr>
      <vt:lpstr>PowerPoint Presentation</vt:lpstr>
      <vt:lpstr>DL Curriculum Framework</vt:lpstr>
      <vt:lpstr>PowerPoint Presentation</vt:lpstr>
      <vt:lpstr>   Informal 5S &amp; DL Definitions    DLs are complex systems that </vt:lpstr>
      <vt:lpstr>5Ss</vt:lpstr>
      <vt:lpstr>PowerPoint Presentation</vt:lpstr>
      <vt:lpstr>ETANA-DL Architecture DigBase and DigKit</vt:lpstr>
      <vt:lpstr>PowerPoint Presentation</vt:lpstr>
      <vt:lpstr>PowerPoint Presentation</vt:lpstr>
      <vt:lpstr>Funded Grants</vt:lpstr>
      <vt:lpstr>PowerPoint Presentation</vt:lpstr>
      <vt:lpstr>Communication Analysis in the Social Interactome</vt:lpstr>
      <vt:lpstr>IDEAL stakeholders</vt:lpstr>
      <vt:lpstr>Archiving and Analyzing  using Bigdata Hadoop cluster</vt:lpstr>
      <vt:lpstr>What Causes Water Main Breaks? Earthquakes (USGS)</vt:lpstr>
      <vt:lpstr>PowerPoint Presentation</vt:lpstr>
      <vt:lpstr>PowerPoint Presentation</vt:lpstr>
      <vt:lpstr>Who is involved in a WMB ?</vt:lpstr>
      <vt:lpstr>PowerPoint Presentation</vt:lpstr>
      <vt:lpstr>GETAR Architecture - 1</vt:lpstr>
      <vt:lpstr>GETAR Architecture - 2</vt:lpstr>
      <vt:lpstr>PowerPoint Presentation</vt:lpstr>
      <vt:lpstr>Where Can You Fit in CS?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Microsoft Office User</cp:lastModifiedBy>
  <cp:revision>336</cp:revision>
  <dcterms:created xsi:type="dcterms:W3CDTF">2004-04-27T15:48:44Z</dcterms:created>
  <dcterms:modified xsi:type="dcterms:W3CDTF">2017-07-06T22:25:30Z</dcterms:modified>
</cp:coreProperties>
</file>