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777"/>
    <p:restoredTop sz="94570"/>
  </p:normalViewPr>
  <p:slideViewPr>
    <p:cSldViewPr snapToGrid="0" snapToObjects="1">
      <p:cViewPr varScale="1">
        <p:scale>
          <a:sx n="95" d="100"/>
          <a:sy n="95" d="100"/>
        </p:scale>
        <p:origin x="200" y="1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218FE-4E49-E743-A3DA-70E3D7DD833A}" type="datetimeFigureOut">
              <a:rPr lang="en-US" smtClean="0"/>
              <a:t>3/15/17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02E92-1E3B-644D-9F27-E8DD72309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8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02E92-1E3B-644D-9F27-E8DD723092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68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B107-719A-904B-873C-D7887A2C239C}" type="datetimeFigureOut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6317-0B3A-974D-B5CB-BC10F90F9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0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B107-719A-904B-873C-D7887A2C239C}" type="datetimeFigureOut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6317-0B3A-974D-B5CB-BC10F90F9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5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B107-719A-904B-873C-D7887A2C239C}" type="datetimeFigureOut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6317-0B3A-974D-B5CB-BC10F90F9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8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B107-719A-904B-873C-D7887A2C239C}" type="datetimeFigureOut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6317-0B3A-974D-B5CB-BC10F90F9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6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B107-719A-904B-873C-D7887A2C239C}" type="datetimeFigureOut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6317-0B3A-974D-B5CB-BC10F90F9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9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B107-719A-904B-873C-D7887A2C239C}" type="datetimeFigureOut">
              <a:rPr lang="en-US" smtClean="0"/>
              <a:t>3/15/17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6317-0B3A-974D-B5CB-BC10F90F9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0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B107-719A-904B-873C-D7887A2C239C}" type="datetimeFigureOut">
              <a:rPr lang="en-US" smtClean="0"/>
              <a:t>3/15/17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6317-0B3A-974D-B5CB-BC10F90F9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5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B107-719A-904B-873C-D7887A2C239C}" type="datetimeFigureOut">
              <a:rPr lang="en-US" smtClean="0"/>
              <a:t>3/15/17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6317-0B3A-974D-B5CB-BC10F90F9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5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B107-719A-904B-873C-D7887A2C239C}" type="datetimeFigureOut">
              <a:rPr lang="en-US" smtClean="0"/>
              <a:t>3/15/17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6317-0B3A-974D-B5CB-BC10F90F9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2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B107-719A-904B-873C-D7887A2C239C}" type="datetimeFigureOut">
              <a:rPr lang="en-US" smtClean="0"/>
              <a:t>3/15/17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6317-0B3A-974D-B5CB-BC10F90F9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B107-719A-904B-873C-D7887A2C239C}" type="datetimeFigureOut">
              <a:rPr lang="en-US" smtClean="0"/>
              <a:t>3/15/17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A6317-0B3A-974D-B5CB-BC10F90F9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3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9B107-719A-904B-873C-D7887A2C239C}" type="datetimeFigureOut">
              <a:rPr lang="en-US" smtClean="0"/>
              <a:t>3/15/17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A6317-0B3A-974D-B5CB-BC10F90F9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8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ndltd.org)/" TargetMode="External"/><Relationship Id="rId3" Type="http://schemas.openxmlformats.org/officeDocument/2006/relationships/hyperlink" Target="http://fox.cs.vt.edu/talks/2017/20170316FacultySenateForumFox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blp.uni-trier.de/)" TargetMode="External"/><Relationship Id="rId3" Type="http://schemas.openxmlformats.org/officeDocument/2006/relationships/hyperlink" Target="http://vtechworks.lib.vt.ed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en-US" dirty="0" smtClean="0"/>
              <a:t>Launch</a:t>
            </a:r>
            <a:r>
              <a:rPr lang="en-US" dirty="0"/>
              <a:t>, Persevere, and Collaborate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97971"/>
            <a:ext cx="9144000" cy="3818965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 smtClean="0"/>
              <a:t>Faculty Senate Forum on Research and Scholarship</a:t>
            </a:r>
          </a:p>
          <a:p>
            <a:r>
              <a:rPr lang="en-US" dirty="0" smtClean="0"/>
              <a:t>Solitude, The Inn, Virginia Tech, Blacksburg, VA 24061 USA – 3/16/2017</a:t>
            </a:r>
          </a:p>
          <a:p>
            <a:endParaRPr lang="en-US" dirty="0"/>
          </a:p>
          <a:p>
            <a:r>
              <a:rPr lang="en-US" dirty="0" smtClean="0"/>
              <a:t>Edward A. Fox</a:t>
            </a:r>
          </a:p>
          <a:p>
            <a:r>
              <a:rPr lang="en-US" dirty="0" smtClean="0"/>
              <a:t>Professor, Department of Computer Science (and by courtesy, ECE)</a:t>
            </a:r>
          </a:p>
          <a:p>
            <a:r>
              <a:rPr lang="en-US" dirty="0" smtClean="0"/>
              <a:t>Associate Faculty with: Global Change Center, VT Center for Autism Research</a:t>
            </a:r>
          </a:p>
          <a:p>
            <a:r>
              <a:rPr lang="en-US" dirty="0" smtClean="0"/>
              <a:t>Director, Digital Library Research Laboratory, 2030 </a:t>
            </a:r>
            <a:r>
              <a:rPr lang="en-US" dirty="0" err="1" smtClean="0"/>
              <a:t>Torgersen</a:t>
            </a:r>
            <a:r>
              <a:rPr lang="en-US" dirty="0" smtClean="0"/>
              <a:t> Hall</a:t>
            </a:r>
          </a:p>
          <a:p>
            <a:r>
              <a:rPr lang="en-US" dirty="0" smtClean="0"/>
              <a:t>Executive Director and Chairman of the Board, Networked Digital Library of Theses and Dissertations (</a:t>
            </a:r>
            <a:r>
              <a:rPr lang="en-US" dirty="0" smtClean="0">
                <a:hlinkClick r:id="rId2"/>
              </a:rPr>
              <a:t>www.ndltd.org</a:t>
            </a:r>
            <a:r>
              <a:rPr lang="en-US" dirty="0" smtClean="0">
                <a:hlinkClick r:id="rId2"/>
              </a:rPr>
              <a:t>)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fox.cs.vt.edu/talks/2017/20170316FacultySenateForumFox.pptx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10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Acknowledgments: Thanks go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28452" cy="491135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NSF for current grants: </a:t>
            </a:r>
            <a:r>
              <a:rPr lang="is-IS" dirty="0"/>
              <a:t>CMMI-1638207</a:t>
            </a:r>
            <a:r>
              <a:rPr lang="is-IS" dirty="0" smtClean="0"/>
              <a:t>,</a:t>
            </a:r>
            <a:r>
              <a:rPr lang="nb-NO" dirty="0"/>
              <a:t> IIS-1619028</a:t>
            </a:r>
            <a:r>
              <a:rPr lang="nb-NO" dirty="0" smtClean="0"/>
              <a:t>, </a:t>
            </a:r>
            <a:r>
              <a:rPr lang="is-IS" dirty="0" smtClean="0"/>
              <a:t>IIS-1319578</a:t>
            </a:r>
            <a:endParaRPr lang="en-US" dirty="0" smtClean="0"/>
          </a:p>
          <a:p>
            <a:r>
              <a:rPr lang="en-US" dirty="0" smtClean="0"/>
              <a:t>Other current grants: </a:t>
            </a:r>
            <a:r>
              <a:rPr lang="fr-FR" dirty="0"/>
              <a:t>NIH </a:t>
            </a:r>
            <a:r>
              <a:rPr lang="fr-FR" dirty="0" smtClean="0"/>
              <a:t>1R01DA039456-01, </a:t>
            </a:r>
            <a:r>
              <a:rPr lang="de-DE" dirty="0" smtClean="0"/>
              <a:t>IMLS </a:t>
            </a:r>
            <a:r>
              <a:rPr lang="de-DE" dirty="0"/>
              <a:t>LG-71-16-0037-16, University </a:t>
            </a:r>
            <a:r>
              <a:rPr lang="de-DE" dirty="0" err="1"/>
              <a:t>of</a:t>
            </a:r>
            <a:r>
              <a:rPr lang="de-DE" dirty="0"/>
              <a:t> North Texas (NSF </a:t>
            </a:r>
            <a:r>
              <a:rPr lang="de-DE" dirty="0" err="1"/>
              <a:t>flow</a:t>
            </a:r>
            <a:r>
              <a:rPr lang="de-DE" dirty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)</a:t>
            </a:r>
            <a:endParaRPr lang="en-US" dirty="0" smtClean="0"/>
          </a:p>
          <a:p>
            <a:r>
              <a:rPr lang="en-US" dirty="0" smtClean="0"/>
              <a:t>NSF for recent grants: </a:t>
            </a:r>
            <a:r>
              <a:rPr lang="de-DE" dirty="0"/>
              <a:t>DUE-1141209, </a:t>
            </a:r>
            <a:r>
              <a:rPr lang="is-IS" dirty="0"/>
              <a:t>OCI-1032677</a:t>
            </a:r>
            <a:r>
              <a:rPr lang="is-IS" dirty="0" smtClean="0"/>
              <a:t>, </a:t>
            </a:r>
            <a:r>
              <a:rPr lang="de-DE" dirty="0" smtClean="0"/>
              <a:t>DUE-0840719</a:t>
            </a:r>
          </a:p>
          <a:p>
            <a:endParaRPr lang="en-US" dirty="0"/>
          </a:p>
          <a:p>
            <a:r>
              <a:rPr lang="en-US" dirty="0" smtClean="0"/>
              <a:t>Digital Library Research Laboratory, Department of Computer Science</a:t>
            </a:r>
          </a:p>
          <a:p>
            <a:endParaRPr lang="en-US" dirty="0" smtClean="0"/>
          </a:p>
          <a:p>
            <a:r>
              <a:rPr lang="en-US" dirty="0" smtClean="0"/>
              <a:t>Students, </a:t>
            </a:r>
            <a:r>
              <a:rPr lang="en-US" dirty="0" smtClean="0"/>
              <a:t>colleagues (including several on panel), </a:t>
            </a:r>
            <a:r>
              <a:rPr lang="en-US" dirty="0" smtClean="0"/>
              <a:t>remote collaborators</a:t>
            </a:r>
          </a:p>
          <a:p>
            <a:endParaRPr lang="en-US" dirty="0"/>
          </a:p>
          <a:p>
            <a:r>
              <a:rPr lang="en-US" dirty="0"/>
              <a:t>Advisers: JCR </a:t>
            </a:r>
            <a:r>
              <a:rPr lang="en-US" dirty="0" err="1"/>
              <a:t>Licklider</a:t>
            </a:r>
            <a:r>
              <a:rPr lang="en-US" dirty="0"/>
              <a:t> &amp; Michael Kessler (MIT), Gerard Salton (Cornell)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9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0887635" cy="5019394"/>
          </a:xfrm>
        </p:spPr>
        <p:txBody>
          <a:bodyPr/>
          <a:lstStyle/>
          <a:p>
            <a:r>
              <a:rPr lang="en-US" dirty="0" smtClean="0"/>
              <a:t>Be (one of) the first to start an area / sub-area</a:t>
            </a:r>
          </a:p>
          <a:p>
            <a:pPr lvl="1"/>
            <a:r>
              <a:rPr lang="en-US" dirty="0"/>
              <a:t>Information retrieval (sub-areas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Digital </a:t>
            </a:r>
            <a:r>
              <a:rPr lang="en-US" dirty="0"/>
              <a:t>video, </a:t>
            </a:r>
            <a:r>
              <a:rPr lang="en-US" dirty="0" smtClean="0"/>
              <a:t>multimedia</a:t>
            </a:r>
          </a:p>
          <a:p>
            <a:pPr lvl="1"/>
            <a:r>
              <a:rPr lang="en-US" dirty="0" smtClean="0"/>
              <a:t>Digital </a:t>
            </a:r>
            <a:r>
              <a:rPr lang="en-US" dirty="0" smtClean="0"/>
              <a:t>libraries</a:t>
            </a:r>
          </a:p>
          <a:p>
            <a:pPr lvl="1"/>
            <a:r>
              <a:rPr lang="en-US" dirty="0" smtClean="0"/>
              <a:t>Electronic theses and dissertations</a:t>
            </a:r>
          </a:p>
          <a:p>
            <a:pPr lvl="1"/>
            <a:r>
              <a:rPr lang="en-US" dirty="0" smtClean="0"/>
              <a:t>Web archiving, analysis, and access</a:t>
            </a:r>
          </a:p>
          <a:p>
            <a:r>
              <a:rPr lang="en-US" dirty="0" smtClean="0"/>
              <a:t>Build up momentum to ensure funding stream(s)</a:t>
            </a:r>
          </a:p>
          <a:p>
            <a:r>
              <a:rPr lang="en-US" dirty="0" smtClean="0"/>
              <a:t>Help launch workshops, conferences, newsletters, magazines, journals</a:t>
            </a:r>
          </a:p>
          <a:p>
            <a:r>
              <a:rPr lang="en-US" dirty="0" smtClean="0"/>
              <a:t>Help build community: locally, regionally, nationally, internationally</a:t>
            </a:r>
          </a:p>
          <a:p>
            <a:pPr lvl="1"/>
            <a:r>
              <a:rPr lang="en-US" dirty="0" smtClean="0"/>
              <a:t>US then Europe then Asia (including Australia, India, etc.) then: Latin America 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When appropriate, involve UNESCO, Foundations, ...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34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Persevere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61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Have a long term vision; articulate it; motivate others</a:t>
            </a:r>
          </a:p>
          <a:p>
            <a:r>
              <a:rPr lang="en-US" dirty="0" smtClean="0"/>
              <a:t>Piece-by-piece work on the key sub-areas</a:t>
            </a:r>
          </a:p>
          <a:p>
            <a:r>
              <a:rPr lang="en-US" dirty="0" smtClean="0"/>
              <a:t>Develop a diversified portfolio of related research projects, leveraging opportunities as they arise</a:t>
            </a:r>
          </a:p>
          <a:p>
            <a:r>
              <a:rPr lang="en-US" dirty="0" smtClean="0"/>
              <a:t>Serve in various roles on workshops, conferences, publications</a:t>
            </a:r>
          </a:p>
          <a:p>
            <a:r>
              <a:rPr lang="en-US" dirty="0" smtClean="0"/>
              <a:t>Continue on steering committees, </a:t>
            </a:r>
            <a:r>
              <a:rPr lang="en-US" dirty="0"/>
              <a:t>advisory/continuity </a:t>
            </a:r>
            <a:r>
              <a:rPr lang="en-US" dirty="0" smtClean="0"/>
              <a:t>committees</a:t>
            </a:r>
          </a:p>
          <a:p>
            <a:r>
              <a:rPr lang="en-US" dirty="0" smtClean="0"/>
              <a:t>Encourage current and former students to </a:t>
            </a:r>
          </a:p>
          <a:p>
            <a:pPr lvl="1"/>
            <a:r>
              <a:rPr lang="en-US" dirty="0" smtClean="0"/>
              <a:t>Do projects, theses, dissertations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ove into leadership roles</a:t>
            </a:r>
          </a:p>
          <a:p>
            <a:r>
              <a:rPr lang="en-US" dirty="0" smtClean="0"/>
              <a:t>If there is big enough and active enough community, let others run with it and move on (but maybe keep teaching related courses)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490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DBLP (</a:t>
            </a:r>
            <a:r>
              <a:rPr lang="en-US" dirty="0">
                <a:hlinkClick r:id="rId2"/>
              </a:rPr>
              <a:t>http://dblp.uni-trier.de</a:t>
            </a:r>
            <a:r>
              <a:rPr lang="en-US" dirty="0" smtClean="0">
                <a:hlinkClick r:id="rId2"/>
              </a:rPr>
              <a:t>/)</a:t>
            </a:r>
            <a:r>
              <a:rPr lang="en-US" dirty="0" smtClean="0"/>
              <a:t> CS bibliography shows 450 collaborators</a:t>
            </a:r>
          </a:p>
          <a:p>
            <a:r>
              <a:rPr lang="en-US" dirty="0" smtClean="0">
                <a:hlinkClick r:id="rId3"/>
              </a:rPr>
              <a:t>http://vtechworks.lib.vt.edu</a:t>
            </a:r>
            <a:r>
              <a:rPr lang="en-US" dirty="0" smtClean="0"/>
              <a:t> shows student reports in classes: CS4624 (93), CS5604 (28), CS6604 (8)</a:t>
            </a:r>
          </a:p>
          <a:p>
            <a:r>
              <a:rPr lang="en-US" dirty="0" smtClean="0"/>
              <a:t>Adviser for roughly </a:t>
            </a:r>
            <a:r>
              <a:rPr lang="en-US" dirty="0"/>
              <a:t>60 completed theses or </a:t>
            </a:r>
            <a:r>
              <a:rPr lang="en-US" dirty="0" smtClean="0"/>
              <a:t>dissertations</a:t>
            </a:r>
          </a:p>
          <a:p>
            <a:r>
              <a:rPr lang="en-US" dirty="0" smtClean="0"/>
              <a:t>Roughly 75% of grants have collaborator(s)</a:t>
            </a:r>
          </a:p>
          <a:p>
            <a:r>
              <a:rPr lang="en-US" dirty="0" smtClean="0"/>
              <a:t>45 conferences/workshops as (co)chair (of PC)</a:t>
            </a:r>
          </a:p>
          <a:p>
            <a:r>
              <a:rPr lang="en-US" dirty="0" smtClean="0"/>
              <a:t>Other involvements in journals, conferences, workshops: ~340</a:t>
            </a:r>
          </a:p>
          <a:p>
            <a:r>
              <a:rPr lang="en-US" dirty="0" smtClean="0"/>
              <a:t>Lab of 8-25 students (with co-advisers)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265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and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Guide, motivate, encourage others to fill leadership roles</a:t>
            </a:r>
          </a:p>
          <a:p>
            <a:r>
              <a:rPr lang="en-US" dirty="0" smtClean="0"/>
              <a:t>Unless a central passion, and there is a real need, step back</a:t>
            </a:r>
          </a:p>
          <a:p>
            <a:endParaRPr lang="en-US" dirty="0"/>
          </a:p>
          <a:p>
            <a:r>
              <a:rPr lang="en-US" dirty="0"/>
              <a:t>Don’t juggle too many </a:t>
            </a:r>
            <a:r>
              <a:rPr lang="en-US" dirty="0" smtClean="0"/>
              <a:t>things</a:t>
            </a:r>
          </a:p>
          <a:p>
            <a:endParaRPr lang="en-US" dirty="0"/>
          </a:p>
          <a:p>
            <a:r>
              <a:rPr lang="en-US" dirty="0" smtClean="0"/>
              <a:t>Rejoice in the successes of others, and don’t seek power or fame</a:t>
            </a:r>
          </a:p>
          <a:p>
            <a:r>
              <a:rPr lang="en-US" dirty="0" smtClean="0"/>
              <a:t>Be happy when there is advancement, improvement</a:t>
            </a:r>
          </a:p>
          <a:p>
            <a:r>
              <a:rPr lang="en-US" dirty="0"/>
              <a:t>Encourage brainstorming, and have fun with others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30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this approach still viable today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</a:t>
            </a:r>
            <a:r>
              <a:rPr lang="en-US" dirty="0"/>
              <a:t>is the role of mentoring</a:t>
            </a:r>
            <a:r>
              <a:rPr lang="en-US" dirty="0" smtClean="0"/>
              <a:t>?</a:t>
            </a:r>
          </a:p>
          <a:p>
            <a:r>
              <a:rPr lang="en-US" dirty="0" smtClean="0"/>
              <a:t>Do </a:t>
            </a:r>
            <a:r>
              <a:rPr lang="en-US" dirty="0"/>
              <a:t>we really have leaders, collaborators, and followers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Ed </a:t>
            </a:r>
            <a:r>
              <a:rPr lang="en-US" dirty="0"/>
              <a:t>Fox, </a:t>
            </a:r>
            <a:r>
              <a:rPr lang="en-US" dirty="0" err="1"/>
              <a:t>fox@vt.edu</a:t>
            </a:r>
            <a:r>
              <a:rPr lang="en-US" dirty="0"/>
              <a:t>, 2160G </a:t>
            </a:r>
            <a:r>
              <a:rPr lang="en-US" dirty="0" err="1"/>
              <a:t>Torgersen</a:t>
            </a:r>
            <a:r>
              <a:rPr lang="en-US" dirty="0"/>
              <a:t> Hall, 231-5113</a:t>
            </a:r>
          </a:p>
        </p:txBody>
      </p:sp>
    </p:spTree>
    <p:extLst>
      <p:ext uri="{BB962C8B-B14F-4D97-AF65-F5344CB8AC3E}">
        <p14:creationId xmlns:p14="http://schemas.microsoft.com/office/powerpoint/2010/main" val="665942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528</Words>
  <Application>Microsoft Macintosh PowerPoint</Application>
  <PresentationFormat>Widescreen</PresentationFormat>
  <Paragraphs>66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Launch, Persevere, and Collaborate</vt:lpstr>
      <vt:lpstr>Acknowledgments: Thanks go to:</vt:lpstr>
      <vt:lpstr>Launch</vt:lpstr>
      <vt:lpstr>Persevere</vt:lpstr>
      <vt:lpstr>Collaborate</vt:lpstr>
      <vt:lpstr>Balance and perspective</vt:lpstr>
      <vt:lpstr>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Launch, Persevere, and Collaborate</dc:title>
  <dc:creator>Microsoft Office User</dc:creator>
  <cp:lastModifiedBy>Microsoft Office User</cp:lastModifiedBy>
  <cp:revision>12</cp:revision>
  <dcterms:created xsi:type="dcterms:W3CDTF">2017-03-15T14:31:31Z</dcterms:created>
  <dcterms:modified xsi:type="dcterms:W3CDTF">2017-03-16T02:51:45Z</dcterms:modified>
</cp:coreProperties>
</file>