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74" r:id="rId2"/>
    <p:sldId id="275" r:id="rId3"/>
    <p:sldId id="270" r:id="rId4"/>
    <p:sldId id="271" r:id="rId5"/>
    <p:sldId id="272" r:id="rId6"/>
    <p:sldId id="273" r:id="rId7"/>
    <p:sldId id="262" r:id="rId8"/>
    <p:sldId id="261" r:id="rId9"/>
    <p:sldId id="260" r:id="rId10"/>
    <p:sldId id="259" r:id="rId11"/>
    <p:sldId id="258" r:id="rId12"/>
    <p:sldId id="265" r:id="rId13"/>
    <p:sldId id="264" r:id="rId14"/>
    <p:sldId id="263" r:id="rId15"/>
    <p:sldId id="268" r:id="rId16"/>
    <p:sldId id="269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300" r:id="rId38"/>
    <p:sldId id="297" r:id="rId39"/>
    <p:sldId id="298" r:id="rId40"/>
    <p:sldId id="302" r:id="rId41"/>
    <p:sldId id="299" r:id="rId42"/>
    <p:sldId id="301" r:id="rId43"/>
    <p:sldId id="304" r:id="rId44"/>
    <p:sldId id="303" r:id="rId45"/>
    <p:sldId id="305" r:id="rId46"/>
    <p:sldId id="306" r:id="rId47"/>
    <p:sldId id="307" r:id="rId48"/>
    <p:sldId id="309" r:id="rId49"/>
    <p:sldId id="30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8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2FFBC-6E5B-7043-81BB-BB26387A2E06}" type="datetimeFigureOut">
              <a:rPr lang="en-US" smtClean="0"/>
              <a:t>2/1/17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B88CF-0392-C24B-8946-317624A15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9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B88CF-0392-C24B-8946-317624A15E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02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8508C-FC34-7F4E-B122-69618F0672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42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8508C-FC34-7F4E-B122-69618F0672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56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8508C-FC34-7F4E-B122-69618F06728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65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8508C-FC34-7F4E-B122-69618F06728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8508C-FC34-7F4E-B122-69618F0672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Hadoop Streaming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The utility allows you to create and run Map/Reduce jobs with any executable or script as the mapper and/or the reducer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6EC4D-9A59-364A-89F2-0B26E12CCC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84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8508C-FC34-7F4E-B122-69618F0672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3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people</a:t>
            </a:r>
            <a:r>
              <a:rPr lang="en-US" baseline="0" dirty="0" smtClean="0"/>
              <a:t> think that there is a correlation between earthquake or severe weather and water main break.</a:t>
            </a:r>
          </a:p>
          <a:p>
            <a:r>
              <a:rPr lang="en-US" baseline="0" dirty="0" smtClean="0"/>
              <a:t>We can easily find many example.</a:t>
            </a:r>
          </a:p>
          <a:p>
            <a:r>
              <a:rPr lang="en-US" baseline="0" dirty="0" smtClean="0"/>
              <a:t>For example, Expert Senior Meteorologist said “Extreme Temperature, Water Main Breaks Go Together”.</a:t>
            </a:r>
          </a:p>
          <a:p>
            <a:r>
              <a:rPr lang="en-US" baseline="0" dirty="0" smtClean="0"/>
              <a:t>Vickie Frantz, </a:t>
            </a:r>
            <a:r>
              <a:rPr lang="en-US" baseline="0" dirty="0" err="1" smtClean="0"/>
              <a:t>Accuweather.com</a:t>
            </a:r>
            <a:r>
              <a:rPr lang="en-US" baseline="0" dirty="0" smtClean="0"/>
              <a:t> Staff writer, also said “Heat causes 700 water main breaks daily in Houston”</a:t>
            </a:r>
          </a:p>
          <a:p>
            <a:r>
              <a:rPr lang="en-US" baseline="0" dirty="0" smtClean="0"/>
              <a:t>Two news channels reporter mentioned about the correlation between earthquake and water main break. “</a:t>
            </a:r>
            <a:r>
              <a:rPr lang="en-US" baseline="0" dirty="0" err="1" smtClean="0"/>
              <a:t>Montco</a:t>
            </a:r>
            <a:r>
              <a:rPr lang="en-US" baseline="0" dirty="0" smtClean="0"/>
              <a:t> water main…”, “Palmer water…”</a:t>
            </a:r>
          </a:p>
          <a:p>
            <a:r>
              <a:rPr lang="en-US" baseline="0" dirty="0" smtClean="0"/>
              <a:t>Alex, Meteorologist defines causes of water main breaks like this. 1. 2. 3 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try to find some evidences or correlation in tweet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845AF-00E6-3B43-B06C-8FAF9D433B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97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Search earthquake</a:t>
            </a:r>
          </a:p>
          <a:p>
            <a:r>
              <a:rPr lang="en-US" dirty="0" smtClean="0"/>
              <a:t>Histogram:</a:t>
            </a:r>
            <a:r>
              <a:rPr lang="en-US" baseline="0" dirty="0" smtClean="0"/>
              <a:t> March 2014, May 2015 =&gt; not Winter</a:t>
            </a:r>
          </a:p>
          <a:p>
            <a:r>
              <a:rPr lang="en-US" dirty="0" smtClean="0"/>
              <a:t>Location Name: Fullerton, CA; La Habra, CA; Brea 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6EC4D-9A59-364A-89F2-0B26E12CCC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6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“</a:t>
            </a:r>
            <a:r>
              <a:rPr lang="en-US" dirty="0" err="1" smtClean="0"/>
              <a:t>NewYork</a:t>
            </a:r>
            <a:r>
              <a:rPr lang="en-US" baseline="0" dirty="0" smtClean="0"/>
              <a:t>” in </a:t>
            </a:r>
            <a:r>
              <a:rPr lang="en-US" baseline="0" dirty="0" err="1" smtClean="0"/>
              <a:t>user_city_s</a:t>
            </a:r>
            <a:endParaRPr lang="en-US" baseline="0" dirty="0" smtClean="0"/>
          </a:p>
          <a:p>
            <a:r>
              <a:rPr lang="en-US" baseline="0" dirty="0" smtClean="0"/>
              <a:t>See organization: FDNY, MTA (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Metropolitan Transportation Authority), NYU</a:t>
            </a:r>
            <a:endParaRPr lang="en-US" baseline="0" dirty="0" smtClean="0"/>
          </a:p>
          <a:p>
            <a:r>
              <a:rPr lang="en-US" baseline="0" dirty="0" smtClean="0"/>
              <a:t>Person name: De Blasio</a:t>
            </a:r>
          </a:p>
          <a:p>
            <a:r>
              <a:rPr lang="en-US" baseline="0" dirty="0" smtClean="0"/>
              <a:t>Hashtags, Mentions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6EC4D-9A59-364A-89F2-0B26E12CCC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69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8508C-FC34-7F4E-B122-69618F0672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34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8508C-FC34-7F4E-B122-69618F0672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1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12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1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2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7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3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9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5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24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0ED0F-D478-6543-A163-3CE418EAB1BA}" type="datetimeFigureOut">
              <a:rPr lang="en-US" smtClean="0"/>
              <a:t>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55E62-A3C3-1745-9A96-DDBA831A2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9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package" Target="../embeddings/Microsoft_Word_Document5.docx"/><Relationship Id="rId5" Type="http://schemas.openxmlformats.org/officeDocument/2006/relationships/image" Target="../media/image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oleObject" Target="../embeddings/oleObject6.bin"/><Relationship Id="rId5" Type="http://schemas.openxmlformats.org/officeDocument/2006/relationships/package" Target="../embeddings/Microsoft_Word_Document6.docx"/><Relationship Id="rId6" Type="http://schemas.openxmlformats.org/officeDocument/2006/relationships/image" Target="../media/image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oleObject" Target="../embeddings/oleObject7.bin"/><Relationship Id="rId5" Type="http://schemas.openxmlformats.org/officeDocument/2006/relationships/package" Target="../embeddings/Microsoft_Word_Document7.docx"/><Relationship Id="rId6" Type="http://schemas.openxmlformats.org/officeDocument/2006/relationships/image" Target="../media/image1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package" Target="../embeddings/Microsoft_Word_Document8.docx"/><Relationship Id="rId5" Type="http://schemas.openxmlformats.org/officeDocument/2006/relationships/image" Target="../media/image1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package" Target="../embeddings/Microsoft_Word_Document9.docx"/><Relationship Id="rId5" Type="http://schemas.openxmlformats.org/officeDocument/2006/relationships/image" Target="../media/image13.emf"/><Relationship Id="rId6" Type="http://schemas.openxmlformats.org/officeDocument/2006/relationships/oleObject" Target="../embeddings/oleObject10.bin"/><Relationship Id="rId7" Type="http://schemas.openxmlformats.org/officeDocument/2006/relationships/package" Target="../embeddings/Microsoft_Word_Document10.docx"/><Relationship Id="rId8" Type="http://schemas.openxmlformats.org/officeDocument/2006/relationships/image" Target="../media/image1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package" Target="../embeddings/Microsoft_Word_Document11.docx"/><Relationship Id="rId5" Type="http://schemas.openxmlformats.org/officeDocument/2006/relationships/image" Target="../media/image1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package" Target="../embeddings/Microsoft_Word_Document12.docx"/><Relationship Id="rId5" Type="http://schemas.openxmlformats.org/officeDocument/2006/relationships/image" Target="../media/image1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6" Type="http://schemas.openxmlformats.org/officeDocument/2006/relationships/package" Target="../embeddings/Microsoft_Word_Document1.docx"/><Relationship Id="rId7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3.emf"/><Relationship Id="rId6" Type="http://schemas.openxmlformats.org/officeDocument/2006/relationships/oleObject" Target="../embeddings/oleObject3.bin"/><Relationship Id="rId7" Type="http://schemas.openxmlformats.org/officeDocument/2006/relationships/package" Target="../embeddings/Microsoft_Word_Document3.docx"/><Relationship Id="rId8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oleObject" Target="../embeddings/oleObject4.bin"/><Relationship Id="rId5" Type="http://schemas.openxmlformats.org/officeDocument/2006/relationships/package" Target="../embeddings/Microsoft_Word_Document4.docx"/><Relationship Id="rId6" Type="http://schemas.openxmlformats.org/officeDocument/2006/relationships/image" Target="../media/image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8595"/>
            <a:ext cx="9144000" cy="2387600"/>
          </a:xfrm>
        </p:spPr>
        <p:txBody>
          <a:bodyPr/>
          <a:lstStyle/>
          <a:p>
            <a:r>
              <a:rPr lang="en-US" dirty="0" smtClean="0"/>
              <a:t>GETAR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04969"/>
            <a:ext cx="9144000" cy="1655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Edward A. Fox, </a:t>
            </a:r>
            <a:r>
              <a:rPr lang="en-US" sz="2800" dirty="0" err="1" smtClean="0"/>
              <a:t>Sunshin</a:t>
            </a:r>
            <a:r>
              <a:rPr lang="en-US" sz="2800" dirty="0" smtClean="0"/>
              <a:t> Lee, Mohamad </a:t>
            </a:r>
            <a:r>
              <a:rPr lang="en-US" sz="2800" dirty="0" err="1" smtClean="0"/>
              <a:t>Farag</a:t>
            </a:r>
            <a:r>
              <a:rPr lang="en-US" sz="2800" dirty="0" smtClean="0"/>
              <a:t>, Andrea </a:t>
            </a:r>
            <a:r>
              <a:rPr lang="en-US" sz="2800" dirty="0" err="1" smtClean="0"/>
              <a:t>Kavanaugh</a:t>
            </a:r>
            <a:r>
              <a:rPr lang="en-US" sz="2800" dirty="0" smtClean="0"/>
              <a:t>, Donald Shoemaker, Jefferson Bailey (IA), Steve Sheetz, </a:t>
            </a:r>
            <a:r>
              <a:rPr lang="en-US" sz="2800" dirty="0" err="1" smtClean="0"/>
              <a:t>Liuqing</a:t>
            </a:r>
            <a:r>
              <a:rPr lang="en-US" sz="2800" dirty="0" smtClean="0"/>
              <a:t> Li, Islam </a:t>
            </a:r>
            <a:r>
              <a:rPr lang="en-US" sz="2800" dirty="0" err="1" smtClean="0"/>
              <a:t>Harb</a:t>
            </a:r>
            <a:r>
              <a:rPr lang="en-US" sz="2800" dirty="0" smtClean="0"/>
              <a:t>, </a:t>
            </a:r>
            <a:r>
              <a:rPr lang="en-US" sz="2800" dirty="0" err="1" smtClean="0"/>
              <a:t>Seungwon</a:t>
            </a:r>
            <a:r>
              <a:rPr lang="en-US" sz="2800" dirty="0" smtClean="0"/>
              <a:t> Yang (LSU),  . . .</a:t>
            </a:r>
          </a:p>
          <a:p>
            <a:endParaRPr lang="en-US" sz="2800" dirty="0"/>
          </a:p>
          <a:p>
            <a:r>
              <a:rPr lang="en-US" sz="2800" dirty="0" smtClean="0"/>
              <a:t>Presentation for Discovery Analytics Center, Virginia Tech</a:t>
            </a:r>
          </a:p>
          <a:p>
            <a:r>
              <a:rPr lang="en-US" sz="2800" dirty="0" smtClean="0"/>
              <a:t>2 February 2017</a:t>
            </a:r>
          </a:p>
          <a:p>
            <a:r>
              <a:rPr lang="en-US" sz="2800" dirty="0" smtClean="0"/>
              <a:t>http://</a:t>
            </a:r>
            <a:r>
              <a:rPr lang="en-US" sz="2800" dirty="0" err="1" smtClean="0"/>
              <a:t>fox.cs.vt.edu</a:t>
            </a:r>
            <a:r>
              <a:rPr lang="en-US" sz="2800" dirty="0" smtClean="0"/>
              <a:t>/talks/2017/20170202GETAR-DAC.pptx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80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56548"/>
              </p:ext>
            </p:extLst>
          </p:nvPr>
        </p:nvGraphicFramePr>
        <p:xfrm>
          <a:off x="524977" y="1126667"/>
          <a:ext cx="11379000" cy="5467080"/>
        </p:xfrm>
        <a:graphic>
          <a:graphicData uri="http://schemas.openxmlformats.org/drawingml/2006/table">
            <a:tbl>
              <a:tblPr firstRow="1" firstCol="1" bandRow="1"/>
              <a:tblGrid>
                <a:gridCol w="1896500"/>
                <a:gridCol w="2809630"/>
                <a:gridCol w="1990154"/>
                <a:gridCol w="2692562"/>
                <a:gridCol w="1990154"/>
              </a:tblGrid>
              <a:tr h="683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Category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Collection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Event Year(s)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Location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# of Webpages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3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Disease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Ebola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2014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World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15,000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3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Earthquake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Virginia earthquake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2011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Virginia, USA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8,765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3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Fire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Brazil club fire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2013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Brazil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690,281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3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Flood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Pakistan flood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2011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Pakistan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20,416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3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Hurricane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Hurricane Sandy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2012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East Coast, USA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75,929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3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Shooting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Tucson shooting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2011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Tucson AZ, USA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37,829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3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Community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Blacksburg events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2011-2012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Blacksburg VA, USA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16,024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43258"/>
              </p:ext>
            </p:extLst>
          </p:nvPr>
        </p:nvGraphicFramePr>
        <p:xfrm>
          <a:off x="3453468" y="80381"/>
          <a:ext cx="5486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4" imgW="5486400" imgH="762000" progId="Word.Document.12">
                  <p:embed/>
                </p:oleObj>
              </mc:Choice>
              <mc:Fallback>
                <p:oleObj name="Document" r:id="rId4" imgW="5486400" imgH="76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53468" y="80381"/>
                        <a:ext cx="54864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65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408264" y="1637132"/>
            <a:ext cx="11562826" cy="432744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545072"/>
              </p:ext>
            </p:extLst>
          </p:nvPr>
        </p:nvGraphicFramePr>
        <p:xfrm>
          <a:off x="3352800" y="92774"/>
          <a:ext cx="5486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Document" r:id="rId5" imgW="5486400" imgH="762000" progId="Word.Document.12">
                  <p:embed/>
                </p:oleObj>
              </mc:Choice>
              <mc:Fallback>
                <p:oleObj name="Document" r:id="rId5" imgW="5486400" imgH="76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2800" y="92774"/>
                        <a:ext cx="54864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5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604007" y="884522"/>
            <a:ext cx="10983985" cy="575117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541121"/>
              </p:ext>
            </p:extLst>
          </p:nvPr>
        </p:nvGraphicFramePr>
        <p:xfrm>
          <a:off x="3352800" y="119529"/>
          <a:ext cx="5486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Document" r:id="rId5" imgW="5486400" imgH="406400" progId="Word.Document.12">
                  <p:embed/>
                </p:oleObj>
              </mc:Choice>
              <mc:Fallback>
                <p:oleObj name="Document" r:id="rId5" imgW="5486400" imgH="406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2800" y="119529"/>
                        <a:ext cx="5486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709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354802"/>
              </p:ext>
            </p:extLst>
          </p:nvPr>
        </p:nvGraphicFramePr>
        <p:xfrm>
          <a:off x="511815" y="887019"/>
          <a:ext cx="11048213" cy="5857731"/>
        </p:xfrm>
        <a:graphic>
          <a:graphicData uri="http://schemas.openxmlformats.org/drawingml/2006/table">
            <a:tbl>
              <a:tblPr firstRow="1" firstCol="1" bandRow="1"/>
              <a:tblGrid>
                <a:gridCol w="2735748"/>
                <a:gridCol w="3156632"/>
                <a:gridCol w="2420085"/>
                <a:gridCol w="2735748"/>
              </a:tblGrid>
              <a:tr h="6508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Users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Prototype 1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Prototype 2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Prototype 3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525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General Public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Solr</a:t>
                      </a: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Blacklight</a:t>
                      </a: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 with enhanced metadata from info. extraction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Add: </a:t>
                      </a:r>
                      <a:r>
                        <a:rPr lang="en-US" sz="2000" dirty="0" err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PhaseVis</a:t>
                      </a: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 [86],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Xpantrac</a:t>
                      </a: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 [84, 85], …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Add from new research versions in years 1, 2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17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Librarian, 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IA, K-12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Heritrix + front ends (advanced, easy)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Add: Focused Crawler [30, 66]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Add: Richer event, trend models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0859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Research Collaborators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As above + Programmatic Adds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Add: As above + Spreadsheet [92]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Tailored to discipline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17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Improved programmatic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077833"/>
              </p:ext>
            </p:extLst>
          </p:nvPr>
        </p:nvGraphicFramePr>
        <p:xfrm>
          <a:off x="3352800" y="125019"/>
          <a:ext cx="5486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Document" r:id="rId4" imgW="5486400" imgH="762000" progId="Word.Document.12">
                  <p:embed/>
                </p:oleObj>
              </mc:Choice>
              <mc:Fallback>
                <p:oleObj name="Document" r:id="rId4" imgW="5486400" imgH="76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2800" y="125019"/>
                        <a:ext cx="54864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03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534378"/>
              </p:ext>
            </p:extLst>
          </p:nvPr>
        </p:nvGraphicFramePr>
        <p:xfrm>
          <a:off x="2844217" y="397544"/>
          <a:ext cx="6503565" cy="6559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Document" r:id="rId4" imgW="5943600" imgH="5994400" progId="Word.Document.12">
                  <p:embed/>
                </p:oleObj>
              </mc:Choice>
              <mc:Fallback>
                <p:oleObj name="Document" r:id="rId4" imgW="5943600" imgH="599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44217" y="397544"/>
                        <a:ext cx="6503565" cy="6559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414431"/>
              </p:ext>
            </p:extLst>
          </p:nvPr>
        </p:nvGraphicFramePr>
        <p:xfrm>
          <a:off x="3352799" y="0"/>
          <a:ext cx="5486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Document" r:id="rId7" imgW="5486400" imgH="355600" progId="Word.Document.12">
                  <p:embed/>
                </p:oleObj>
              </mc:Choice>
              <mc:Fallback>
                <p:oleObj name="Document" r:id="rId7" imgW="5486400" imgH="355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2799" y="0"/>
                        <a:ext cx="54864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785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206176"/>
              </p:ext>
            </p:extLst>
          </p:nvPr>
        </p:nvGraphicFramePr>
        <p:xfrm>
          <a:off x="490356" y="174019"/>
          <a:ext cx="10652125" cy="6691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Document" r:id="rId4" imgW="6045200" imgH="3797300" progId="Word.Document.12">
                  <p:embed/>
                </p:oleObj>
              </mc:Choice>
              <mc:Fallback>
                <p:oleObj name="Document" r:id="rId4" imgW="6045200" imgH="3797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356" y="174019"/>
                        <a:ext cx="10652125" cy="6691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16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952553"/>
              </p:ext>
            </p:extLst>
          </p:nvPr>
        </p:nvGraphicFramePr>
        <p:xfrm>
          <a:off x="1662912" y="241936"/>
          <a:ext cx="8923993" cy="661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Document" r:id="rId4" imgW="6045200" imgH="4483100" progId="Word.Document.12">
                  <p:embed/>
                </p:oleObj>
              </mc:Choice>
              <mc:Fallback>
                <p:oleObj name="Document" r:id="rId4" imgW="6045200" imgH="4483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62912" y="241936"/>
                        <a:ext cx="8923993" cy="661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74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Slides from Dr. </a:t>
            </a:r>
            <a:r>
              <a:rPr lang="en-US" dirty="0" err="1" smtClean="0"/>
              <a:t>Sunshin</a:t>
            </a:r>
            <a:r>
              <a:rPr lang="en-US" dirty="0" smtClean="0"/>
              <a:t> Lee</a:t>
            </a:r>
          </a:p>
          <a:p>
            <a:r>
              <a:rPr lang="en-US" dirty="0" smtClean="0"/>
              <a:t>IDEAL: NSF IIS-1319578 – 2013-2017</a:t>
            </a:r>
          </a:p>
          <a:p>
            <a:endParaRPr lang="en-US" dirty="0" smtClean="0"/>
          </a:p>
          <a:p>
            <a:r>
              <a:rPr lang="en-US" sz="4400" b="1" dirty="0" smtClean="0"/>
              <a:t>Integrated Digital Event and Archive Library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31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Webpages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3396364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Started 2007</a:t>
            </a:r>
          </a:p>
          <a:p>
            <a:r>
              <a:rPr lang="en-US" dirty="0" smtClean="0"/>
              <a:t>Used Internet Archive (IA)</a:t>
            </a:r>
          </a:p>
          <a:p>
            <a:pPr lvl="1"/>
            <a:r>
              <a:rPr lang="en-US" dirty="0" smtClean="0"/>
              <a:t>66 collections</a:t>
            </a:r>
          </a:p>
          <a:p>
            <a:pPr lvl="1"/>
            <a:r>
              <a:rPr lang="en-US" dirty="0" smtClean="0"/>
              <a:t>~11TB</a:t>
            </a:r>
          </a:p>
          <a:p>
            <a:r>
              <a:rPr lang="en-US" dirty="0" smtClean="0"/>
              <a:t>Shooting, earthquake, bombing, hurricane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64" y="1600200"/>
            <a:ext cx="4932288" cy="463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tweets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1180578"/>
          </a:xfrm>
        </p:spPr>
        <p:txBody>
          <a:bodyPr/>
          <a:lstStyle/>
          <a:p>
            <a:r>
              <a:rPr lang="en-US" dirty="0" smtClean="0"/>
              <a:t>Collections for 3 projects</a:t>
            </a:r>
          </a:p>
          <a:p>
            <a:pPr lvl="1"/>
            <a:r>
              <a:rPr lang="en-US" dirty="0" smtClean="0"/>
              <a:t>Over 1,300 collections and 1.5 billion tweets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2677031"/>
            <a:ext cx="7118350" cy="395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6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Extracts from the GETAR proposal (NSF IIS-1619028 and 1619371)</a:t>
            </a:r>
          </a:p>
          <a:p>
            <a:r>
              <a:rPr lang="en-US" dirty="0" smtClean="0"/>
              <a:t>Virginia Tech and Internet Archive, 2016 – 2020</a:t>
            </a:r>
          </a:p>
          <a:p>
            <a:endParaRPr lang="en-US" dirty="0" smtClean="0"/>
          </a:p>
          <a:p>
            <a:r>
              <a:rPr lang="en-US" sz="4400" b="1" dirty="0" smtClean="0"/>
              <a:t>Global Event and Trend Archive Research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714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Collection Example:</a:t>
            </a:r>
            <a:r>
              <a:rPr lang="en-US" dirty="0"/>
              <a:t> </a:t>
            </a:r>
            <a:r>
              <a:rPr lang="en-US" dirty="0" smtClean="0"/>
              <a:t>GETAR 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key global challenges</a:t>
            </a:r>
            <a:r>
              <a:rPr lang="en-US" dirty="0"/>
              <a:t>, e.g., climate </a:t>
            </a:r>
            <a:r>
              <a:rPr lang="en-US" dirty="0" smtClean="0"/>
              <a:t>change (as </a:t>
            </a:r>
            <a:r>
              <a:rPr lang="en-US" dirty="0"/>
              <a:t>well as </a:t>
            </a:r>
            <a:r>
              <a:rPr lang="en-US" dirty="0" smtClean="0"/>
              <a:t>opportunities), innovation, and resilience </a:t>
            </a:r>
          </a:p>
          <a:p>
            <a:r>
              <a:rPr lang="en-US" dirty="0" smtClean="0"/>
              <a:t>Collection</a:t>
            </a:r>
          </a:p>
          <a:p>
            <a:pPr lvl="1"/>
            <a:r>
              <a:rPr lang="en-US" dirty="0" smtClean="0"/>
              <a:t>Started 10/8/2015</a:t>
            </a:r>
          </a:p>
          <a:p>
            <a:pPr lvl="1"/>
            <a:r>
              <a:rPr lang="en-US" dirty="0" smtClean="0"/>
              <a:t>315 collections</a:t>
            </a:r>
          </a:p>
          <a:p>
            <a:pPr lvl="1"/>
            <a:r>
              <a:rPr lang="en-US" dirty="0" smtClean="0"/>
              <a:t>96,196,612 tweets </a:t>
            </a:r>
            <a:r>
              <a:rPr lang="en-US" sz="2200" dirty="0" smtClean="0"/>
              <a:t>(as </a:t>
            </a:r>
            <a:r>
              <a:rPr lang="en-US" sz="2200" dirty="0"/>
              <a:t>of 2/1/2017)</a:t>
            </a:r>
          </a:p>
          <a:p>
            <a:pPr lvl="1"/>
            <a:r>
              <a:rPr lang="en-US" dirty="0" smtClean="0"/>
              <a:t>Including global warming, </a:t>
            </a:r>
          </a:p>
          <a:p>
            <a:pPr lvl="2"/>
            <a:r>
              <a:rPr lang="en-US" sz="2400" dirty="0" smtClean="0"/>
              <a:t>Internet of things,</a:t>
            </a:r>
          </a:p>
          <a:p>
            <a:pPr lvl="2"/>
            <a:r>
              <a:rPr lang="en-US" sz="2400" dirty="0" smtClean="0"/>
              <a:t>population, </a:t>
            </a:r>
          </a:p>
          <a:p>
            <a:pPr lvl="2"/>
            <a:r>
              <a:rPr lang="en-US" sz="2400" dirty="0" smtClean="0"/>
              <a:t>and the environment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77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2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Collection Example:</a:t>
            </a:r>
            <a:r>
              <a:rPr lang="en-US" dirty="0"/>
              <a:t> </a:t>
            </a:r>
            <a:r>
              <a:rPr lang="en-US" dirty="0" smtClean="0"/>
              <a:t>GETAR Prototype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277939"/>
            <a:ext cx="8331749" cy="53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2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5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Archiving and Analyzing </a:t>
            </a:r>
            <a:r>
              <a:rPr lang="en-US" dirty="0" smtClean="0"/>
              <a:t>using </a:t>
            </a:r>
            <a:br>
              <a:rPr lang="en-US" dirty="0" smtClean="0"/>
            </a:br>
            <a:r>
              <a:rPr lang="en-US" dirty="0" err="1" smtClean="0"/>
              <a:t>Bigdata</a:t>
            </a:r>
            <a:r>
              <a:rPr lang="en-US" dirty="0" smtClean="0"/>
              <a:t> </a:t>
            </a:r>
            <a:r>
              <a:rPr lang="en-US" dirty="0"/>
              <a:t>Hadoop cluster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" r="346"/>
          <a:stretch/>
        </p:blipFill>
        <p:spPr>
          <a:xfrm>
            <a:off x="7205100" y="265814"/>
            <a:ext cx="4820322" cy="640350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39098" y="1677753"/>
            <a:ext cx="4337538" cy="4639377"/>
          </a:xfrm>
        </p:spPr>
        <p:txBody>
          <a:bodyPr>
            <a:normAutofit fontScale="92500"/>
          </a:bodyPr>
          <a:lstStyle/>
          <a:p>
            <a:r>
              <a:rPr lang="en-US"/>
              <a:t>U</a:t>
            </a:r>
            <a:r>
              <a:rPr lang="en-US" smtClean="0"/>
              <a:t>sing Desktop PCs</a:t>
            </a:r>
            <a:endParaRPr lang="en-US" dirty="0" smtClean="0"/>
          </a:p>
          <a:p>
            <a:pPr lvl="1"/>
            <a:r>
              <a:rPr lang="en-US" dirty="0" smtClean="0"/>
              <a:t># </a:t>
            </a:r>
            <a:r>
              <a:rPr lang="en-US" dirty="0"/>
              <a:t>of </a:t>
            </a:r>
            <a:r>
              <a:rPr lang="en-US" dirty="0" smtClean="0"/>
              <a:t>Nodes</a:t>
            </a:r>
            <a:r>
              <a:rPr lang="en-US" dirty="0"/>
              <a:t>: </a:t>
            </a:r>
            <a:r>
              <a:rPr lang="en-US" dirty="0" smtClean="0">
                <a:solidFill>
                  <a:schemeClr val="accent1"/>
                </a:solidFill>
              </a:rPr>
              <a:t>20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 smtClean="0"/>
              <a:t>CPU: </a:t>
            </a:r>
            <a:r>
              <a:rPr lang="en-US" dirty="0" smtClean="0">
                <a:solidFill>
                  <a:schemeClr val="accent1"/>
                </a:solidFill>
              </a:rPr>
              <a:t>Intel i5 Haswell </a:t>
            </a:r>
            <a:r>
              <a:rPr lang="en-US" dirty="0" smtClean="0"/>
              <a:t>Quad core 3.3Ghz</a:t>
            </a:r>
          </a:p>
          <a:p>
            <a:pPr lvl="1"/>
            <a:r>
              <a:rPr lang="en-US" dirty="0" smtClean="0"/>
              <a:t>RAM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chemeClr val="accent1"/>
                </a:solidFill>
              </a:rPr>
              <a:t>640 GB </a:t>
            </a:r>
            <a:r>
              <a:rPr lang="en-US" sz="2100" dirty="0"/>
              <a:t>(20 * 32GB RAM)</a:t>
            </a:r>
            <a:endParaRPr lang="en-US" dirty="0" smtClean="0"/>
          </a:p>
          <a:p>
            <a:pPr lvl="1"/>
            <a:r>
              <a:rPr lang="en-US" dirty="0" smtClean="0"/>
              <a:t>HDD: </a:t>
            </a:r>
            <a:r>
              <a:rPr lang="en-US" dirty="0" smtClean="0">
                <a:solidFill>
                  <a:schemeClr val="accent1"/>
                </a:solidFill>
              </a:rPr>
              <a:t>140 TB </a:t>
            </a:r>
            <a:r>
              <a:rPr lang="en-US" sz="2100" dirty="0"/>
              <a:t>(20 * 7TB HDD)</a:t>
            </a:r>
            <a:endParaRPr lang="en-US" sz="1900" dirty="0"/>
          </a:p>
          <a:p>
            <a:pPr lvl="1"/>
            <a:r>
              <a:rPr lang="en-US" dirty="0" smtClean="0"/>
              <a:t>Backup: 32TB, 8.3TB NAS</a:t>
            </a:r>
          </a:p>
          <a:p>
            <a:r>
              <a:rPr lang="en-US" dirty="0" smtClean="0"/>
              <a:t>Servers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weet collecting</a:t>
            </a:r>
          </a:p>
          <a:p>
            <a:pPr lvl="1"/>
            <a:r>
              <a:rPr lang="en-US" dirty="0"/>
              <a:t>Web </a:t>
            </a:r>
            <a:r>
              <a:rPr lang="en-US" dirty="0" smtClean="0"/>
              <a:t>crawling</a:t>
            </a:r>
          </a:p>
          <a:p>
            <a:pPr lvl="1"/>
            <a:r>
              <a:rPr lang="en-US" dirty="0" smtClean="0"/>
              <a:t>Geocoding</a:t>
            </a:r>
          </a:p>
          <a:p>
            <a:pPr lvl="1"/>
            <a:r>
              <a:rPr lang="en-US" dirty="0" smtClean="0"/>
              <a:t>Search (Solr) * 2</a:t>
            </a:r>
          </a:p>
        </p:txBody>
      </p:sp>
    </p:spTree>
    <p:extLst>
      <p:ext uri="{BB962C8B-B14F-4D97-AF65-F5344CB8AC3E}">
        <p14:creationId xmlns:p14="http://schemas.microsoft.com/office/powerpoint/2010/main" val="126259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261" y="10828"/>
            <a:ext cx="8229600" cy="790765"/>
          </a:xfrm>
        </p:spPr>
        <p:txBody>
          <a:bodyPr/>
          <a:lstStyle/>
          <a:p>
            <a:r>
              <a:rPr lang="en-US" dirty="0" smtClean="0"/>
              <a:t>IDEAL System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B753-1C0D-A84D-8C7A-ED8CC4D09876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49" y="999459"/>
            <a:ext cx="10881141" cy="5002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8602" y="6075144"/>
            <a:ext cx="5896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IDEAL project: Integrated Digital Event Archiving and Library</a:t>
            </a:r>
          </a:p>
          <a:p>
            <a:r>
              <a:rPr lang="en-US" dirty="0"/>
              <a:t>* Highlighted (as grey) are related to this research</a:t>
            </a:r>
          </a:p>
        </p:txBody>
      </p:sp>
    </p:spTree>
    <p:extLst>
      <p:ext uri="{BB962C8B-B14F-4D97-AF65-F5344CB8AC3E}">
        <p14:creationId xmlns:p14="http://schemas.microsoft.com/office/powerpoint/2010/main" val="107680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r>
              <a:rPr lang="en-US" smtClean="0"/>
              <a:t>External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Spark and Mahout: </a:t>
            </a:r>
          </a:p>
          <a:p>
            <a:pPr lvl="1"/>
            <a:r>
              <a:rPr lang="en-US" dirty="0" smtClean="0"/>
              <a:t>Classification, clustering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opic analysis (LDA), Frequent Pattern</a:t>
            </a:r>
            <a:r>
              <a:rPr lang="ko-KR" altLang="en-US" dirty="0" smtClean="0"/>
              <a:t> </a:t>
            </a:r>
            <a:r>
              <a:rPr lang="en-US" altLang="ko-KR" dirty="0"/>
              <a:t>M</a:t>
            </a:r>
            <a:r>
              <a:rPr lang="en-US" altLang="ko-KR" dirty="0" smtClean="0"/>
              <a:t>ining</a:t>
            </a:r>
            <a:endParaRPr lang="en-US" dirty="0" smtClean="0"/>
          </a:p>
          <a:p>
            <a:r>
              <a:rPr lang="en-US" dirty="0" err="1" smtClean="0"/>
              <a:t>Solr</a:t>
            </a:r>
            <a:r>
              <a:rPr lang="en-US" dirty="0" smtClean="0"/>
              <a:t>/</a:t>
            </a:r>
            <a:r>
              <a:rPr lang="en-US" dirty="0" err="1" smtClean="0"/>
              <a:t>Lucene</a:t>
            </a:r>
            <a:r>
              <a:rPr lang="en-US" dirty="0" smtClean="0"/>
              <a:t> and </a:t>
            </a:r>
            <a:r>
              <a:rPr lang="en-US" dirty="0" err="1" smtClean="0"/>
              <a:t>Blacklight</a:t>
            </a:r>
            <a:r>
              <a:rPr lang="en-US" dirty="0" smtClean="0"/>
              <a:t>: Search/(Faceted) Browse</a:t>
            </a:r>
          </a:p>
          <a:p>
            <a:r>
              <a:rPr lang="en-US" dirty="0" smtClean="0"/>
              <a:t>Natural Language Processing and Named Entity Recognition</a:t>
            </a:r>
          </a:p>
          <a:p>
            <a:pPr lvl="1"/>
            <a:r>
              <a:rPr lang="en-US" dirty="0" smtClean="0"/>
              <a:t>NLTK (Python)</a:t>
            </a:r>
          </a:p>
          <a:p>
            <a:pPr lvl="1"/>
            <a:r>
              <a:rPr lang="en-US" dirty="0" smtClean="0"/>
              <a:t>SNER (Stanford NER)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2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05" y="108463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err="1" smtClean="0"/>
              <a:t>Visuali</a:t>
            </a:r>
            <a:r>
              <a:rPr lang="en-US" dirty="0" smtClean="0"/>
              <a:t>-</a:t>
            </a:r>
            <a:br>
              <a:rPr lang="en-US" dirty="0" smtClean="0"/>
            </a:br>
            <a:r>
              <a:rPr lang="en-US" dirty="0" err="1" smtClean="0"/>
              <a:t>zation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B753-1C0D-A84D-8C7A-ED8CC4D09876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92" y="0"/>
            <a:ext cx="9988807" cy="7091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9021" y="1562749"/>
            <a:ext cx="284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Water Main </a:t>
            </a:r>
            <a:r>
              <a:rPr lang="en-US">
                <a:solidFill>
                  <a:schemeClr val="accent2"/>
                </a:solidFill>
              </a:rPr>
              <a:t>Break collection</a:t>
            </a:r>
          </a:p>
        </p:txBody>
      </p:sp>
    </p:spTree>
    <p:extLst>
      <p:ext uri="{BB962C8B-B14F-4D97-AF65-F5344CB8AC3E}">
        <p14:creationId xmlns:p14="http://schemas.microsoft.com/office/powerpoint/2010/main" val="70199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21" y="-10480"/>
            <a:ext cx="10515600" cy="1325563"/>
          </a:xfrm>
        </p:spPr>
        <p:txBody>
          <a:bodyPr/>
          <a:lstStyle/>
          <a:p>
            <a:r>
              <a:rPr lang="en-US" dirty="0" smtClean="0"/>
              <a:t>What causes Water Main Breaks?</a:t>
            </a:r>
            <a:endParaRPr lang="en-US" dirty="0"/>
          </a:p>
        </p:txBody>
      </p:sp>
      <p:pic>
        <p:nvPicPr>
          <p:cNvPr id="7" name="Picture 6" descr="Screen Shot 2012-04-05 at 1.52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6" b="68263"/>
          <a:stretch/>
        </p:blipFill>
        <p:spPr>
          <a:xfrm>
            <a:off x="1841166" y="1223066"/>
            <a:ext cx="4080482" cy="157739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 descr="Screen Shot 2012-04-05 at 1.53.4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9"/>
          <a:stretch/>
        </p:blipFill>
        <p:spPr>
          <a:xfrm>
            <a:off x="6005106" y="1223066"/>
            <a:ext cx="4305189" cy="2030073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9" name="Picture 8" descr="Screen Shot 2012-04-05 at 1.54.31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42"/>
          <a:stretch/>
        </p:blipFill>
        <p:spPr>
          <a:xfrm>
            <a:off x="5991434" y="3330352"/>
            <a:ext cx="4318860" cy="958826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3" name="Picture 2" descr="Screen Shot 2012-04-10 at 10.01.5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66" y="3130892"/>
            <a:ext cx="4080482" cy="316499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0" name="Picture 9" descr="Screen Shot 2012-04-05 at 1.52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5" t="73076" r="28402"/>
          <a:stretch/>
        </p:blipFill>
        <p:spPr>
          <a:xfrm>
            <a:off x="6005105" y="4390945"/>
            <a:ext cx="3217819" cy="217701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862201" y="3240448"/>
            <a:ext cx="1504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MassLive.com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0002" y="1557649"/>
            <a:ext cx="19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AccuWeather.com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44" y="8997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What causes Water Main Break</a:t>
            </a:r>
            <a:r>
              <a:rPr lang="en-US" dirty="0" smtClean="0"/>
              <a:t>?       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=&gt; Earthquakes (USGS)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50420" y="1230868"/>
            <a:ext cx="216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Mar. 1 – Apr. 5, 2012</a:t>
            </a:r>
          </a:p>
        </p:txBody>
      </p:sp>
      <p:pic>
        <p:nvPicPr>
          <p:cNvPr id="4" name="Content Placeholder 3" descr="Screen Shot 2012-04-10 at 12.53.42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 b="14788"/>
          <a:stretch>
            <a:fillRect/>
          </a:stretch>
        </p:blipFill>
        <p:spPr>
          <a:xfrm>
            <a:off x="294617" y="1825624"/>
            <a:ext cx="11698910" cy="4840990"/>
          </a:xfrm>
        </p:spPr>
      </p:pic>
    </p:spTree>
    <p:extLst>
      <p:ext uri="{BB962C8B-B14F-4D97-AF65-F5344CB8AC3E}">
        <p14:creationId xmlns:p14="http://schemas.microsoft.com/office/powerpoint/2010/main" val="180014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Fix water pipe</a:t>
            </a:r>
          </a:p>
          <a:p>
            <a:pPr lvl="1"/>
            <a:r>
              <a:rPr lang="en-US" dirty="0" smtClean="0"/>
              <a:t>Water utility</a:t>
            </a:r>
          </a:p>
          <a:p>
            <a:pPr lvl="1"/>
            <a:r>
              <a:rPr lang="en-US" dirty="0" smtClean="0"/>
              <a:t>City/town utility</a:t>
            </a:r>
          </a:p>
          <a:p>
            <a:r>
              <a:rPr lang="en-US" dirty="0" smtClean="0"/>
              <a:t>Traffic</a:t>
            </a:r>
          </a:p>
          <a:p>
            <a:pPr lvl="1"/>
            <a:r>
              <a:rPr lang="en-US" dirty="0" smtClean="0"/>
              <a:t>Police</a:t>
            </a:r>
          </a:p>
          <a:p>
            <a:r>
              <a:rPr lang="en-US" dirty="0" smtClean="0"/>
              <a:t>Affected</a:t>
            </a:r>
          </a:p>
          <a:p>
            <a:pPr lvl="1"/>
            <a:r>
              <a:rPr lang="en-US" dirty="0" smtClean="0"/>
              <a:t>Citizen</a:t>
            </a:r>
          </a:p>
          <a:p>
            <a:r>
              <a:rPr lang="en-US" dirty="0" smtClean="0"/>
              <a:t>Who else 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409" y="58720"/>
            <a:ext cx="10515600" cy="1325563"/>
          </a:xfrm>
        </p:spPr>
        <p:txBody>
          <a:bodyPr/>
          <a:lstStyle/>
          <a:p>
            <a:r>
              <a:rPr lang="en-US" dirty="0" smtClean="0"/>
              <a:t>Who is involved in a WMB 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600200"/>
            <a:ext cx="3429000" cy="23749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61080" y="5414456"/>
            <a:ext cx="2004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latin typeface="ArialMT" charset="0"/>
              </a:rPr>
              <a:t>Lakewood, NJ, </a:t>
            </a:r>
            <a:r>
              <a:rPr lang="en-US" sz="1200" dirty="0">
                <a:latin typeface="ArialMT" charset="0"/>
              </a:rPr>
              <a:t>June. 2014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798" y="4191017"/>
            <a:ext cx="3145003" cy="23587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42773" y="6308726"/>
            <a:ext cx="2611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MT" charset="0"/>
              </a:rPr>
              <a:t>West Philadelphia, PA, June. 2015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37" y="3328201"/>
            <a:ext cx="3173252" cy="20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4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572" y="30282"/>
            <a:ext cx="10515600" cy="1325563"/>
          </a:xfrm>
        </p:spPr>
        <p:txBody>
          <a:bodyPr/>
          <a:lstStyle/>
          <a:p>
            <a:r>
              <a:rPr lang="en-US" dirty="0" smtClean="0"/>
              <a:t>Datasets for Geo-location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572" y="1178732"/>
            <a:ext cx="8229600" cy="2584554"/>
          </a:xfrm>
        </p:spPr>
        <p:txBody>
          <a:bodyPr>
            <a:normAutofit/>
          </a:bodyPr>
          <a:lstStyle/>
          <a:p>
            <a:r>
              <a:rPr lang="en-US" dirty="0"/>
              <a:t>5</a:t>
            </a:r>
            <a:r>
              <a:rPr lang="en-US" dirty="0" smtClean="0"/>
              <a:t> types of road </a:t>
            </a:r>
            <a:r>
              <a:rPr lang="en-US" dirty="0"/>
              <a:t>side </a:t>
            </a:r>
            <a:r>
              <a:rPr lang="en-US" dirty="0" smtClean="0"/>
              <a:t>small disasters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ncludes specific location info.</a:t>
            </a:r>
          </a:p>
          <a:p>
            <a:pPr lvl="1"/>
            <a:r>
              <a:rPr lang="en-US" dirty="0" smtClean="0"/>
              <a:t>3 small and 2 large collections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ollected 2/1/2013 </a:t>
            </a:r>
            <a:r>
              <a:rPr lang="en-US" dirty="0"/>
              <a:t>to </a:t>
            </a:r>
            <a:r>
              <a:rPr lang="en-US" dirty="0" smtClean="0"/>
              <a:t>6/30/2014 </a:t>
            </a:r>
          </a:p>
          <a:p>
            <a:pPr lvl="2"/>
            <a:r>
              <a:rPr lang="en-US" dirty="0" smtClean="0"/>
              <a:t>17 </a:t>
            </a:r>
            <a:r>
              <a:rPr lang="en-US" dirty="0"/>
              <a:t>months, </a:t>
            </a:r>
            <a:r>
              <a:rPr lang="en-US" dirty="0" smtClean="0"/>
              <a:t>start </a:t>
            </a:r>
            <a:r>
              <a:rPr lang="en-US" dirty="0"/>
              <a:t>and end </a:t>
            </a:r>
            <a:r>
              <a:rPr lang="en-US" dirty="0" smtClean="0"/>
              <a:t>days varying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B753-1C0D-A84D-8C7A-ED8CC4D09876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51644"/>
              </p:ext>
            </p:extLst>
          </p:nvPr>
        </p:nvGraphicFramePr>
        <p:xfrm>
          <a:off x="4178594" y="3349253"/>
          <a:ext cx="7825564" cy="3372222"/>
        </p:xfrm>
        <a:graphic>
          <a:graphicData uri="http://schemas.openxmlformats.org/drawingml/2006/table">
            <a:tbl>
              <a:tblPr firstRow="1" firstCol="1" bandRow="1"/>
              <a:tblGrid>
                <a:gridCol w="2384986"/>
                <a:gridCol w="2800927"/>
                <a:gridCol w="2639651"/>
              </a:tblGrid>
              <a:tr h="481746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charset="0"/>
                          <a:ea typeface="Batang" charset="-127"/>
                        </a:rPr>
                        <a:t>Size</a:t>
                      </a:r>
                      <a:endParaRPr lang="en-US" sz="2000" dirty="0">
                        <a:effectLst/>
                        <a:latin typeface="Times New Roman" charset="0"/>
                        <a:ea typeface="Batang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Dataset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Number of tweets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481746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b="1" dirty="0">
                        <a:effectLst/>
                        <a:latin typeface="Times New Roman" charset="0"/>
                        <a:ea typeface="Batang" charset="-127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charset="0"/>
                          <a:ea typeface="Batang" charset="-127"/>
                        </a:rPr>
                        <a:t>Total</a:t>
                      </a:r>
                      <a:endParaRPr lang="en-US" sz="2000" b="1" dirty="0">
                        <a:effectLst/>
                        <a:latin typeface="Times New Roman" charset="0"/>
                        <a:ea typeface="Batang" charset="-127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charset="0"/>
                          <a:ea typeface="Batang" charset="-127"/>
                        </a:rPr>
                        <a:t>6,039,888</a:t>
                      </a:r>
                      <a:endParaRPr lang="en-US" sz="2000" b="1" dirty="0">
                        <a:effectLst/>
                        <a:latin typeface="Times New Roman" charset="0"/>
                        <a:ea typeface="Batang" charset="-127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1746">
                <a:tc rowSpan="3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charset="0"/>
                          <a:ea typeface="Batang" charset="-127"/>
                        </a:rPr>
                        <a:t>Mid</a:t>
                      </a:r>
                      <a:r>
                        <a:rPr lang="en-US" sz="2000" baseline="0" dirty="0" smtClean="0">
                          <a:effectLst/>
                          <a:latin typeface="Times New Roman" charset="0"/>
                          <a:ea typeface="Batang" charset="-127"/>
                        </a:rPr>
                        <a:t>-</a:t>
                      </a:r>
                      <a:r>
                        <a:rPr lang="en-US" sz="2000" dirty="0" smtClean="0">
                          <a:effectLst/>
                          <a:latin typeface="Times New Roman" charset="0"/>
                          <a:ea typeface="Batang" charset="-127"/>
                        </a:rPr>
                        <a:t>size</a:t>
                      </a:r>
                      <a:endParaRPr lang="en-US" sz="2000" dirty="0">
                        <a:effectLst/>
                        <a:latin typeface="Times New Roman" charset="0"/>
                        <a:ea typeface="Batang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Water main break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155,657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1746">
                <a:tc vMerge="1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charset="0"/>
                        <a:ea typeface="Batang" charset="-127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Sinkhole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231,579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1746">
                <a:tc vMerge="1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charset="0"/>
                        <a:ea typeface="Batang" charset="-127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Pothole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324,849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1746">
                <a:tc row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charset="0"/>
                          <a:ea typeface="Batang" charset="-127"/>
                        </a:rPr>
                        <a:t>Big-size</a:t>
                      </a:r>
                      <a:endParaRPr lang="en-US" sz="2000" dirty="0">
                        <a:effectLst/>
                        <a:latin typeface="Times New Roman" charset="0"/>
                        <a:ea typeface="Batang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Car crash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2,510,317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1746">
                <a:tc vMerge="1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charset="0"/>
                        <a:ea typeface="Batang" charset="-127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Car accident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charset="0"/>
                          <a:ea typeface="Batang" charset="-127"/>
                        </a:rPr>
                        <a:t>2,817,486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4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923" y="0"/>
            <a:ext cx="10515600" cy="1325563"/>
          </a:xfrm>
        </p:spPr>
        <p:txBody>
          <a:bodyPr/>
          <a:lstStyle/>
          <a:p>
            <a:r>
              <a:rPr lang="en-US" dirty="0" smtClean="0"/>
              <a:t>Problems /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417" y="1137728"/>
            <a:ext cx="11476839" cy="55818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can </a:t>
            </a:r>
            <a:r>
              <a:rPr lang="en-US" i="1" dirty="0"/>
              <a:t>K-12 students, the general public, and interdisciplinary teams </a:t>
            </a:r>
            <a:r>
              <a:rPr lang="en-US" dirty="0"/>
              <a:t>study and research the </a:t>
            </a:r>
            <a:r>
              <a:rPr lang="en-US" b="1" dirty="0"/>
              <a:t>important global events and trends </a:t>
            </a:r>
            <a:r>
              <a:rPr lang="en-US" dirty="0"/>
              <a:t>that relate to </a:t>
            </a:r>
            <a:r>
              <a:rPr lang="en-US" i="1" dirty="0"/>
              <a:t>worldwide grand </a:t>
            </a:r>
            <a:r>
              <a:rPr lang="en-US" i="1" dirty="0" smtClean="0"/>
              <a:t>challenges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</a:t>
            </a:r>
            <a:r>
              <a:rPr lang="en-US" dirty="0"/>
              <a:t>can information systems support those needs in an integrated fashion, empowering users through </a:t>
            </a:r>
            <a:r>
              <a:rPr lang="en-US" b="1" dirty="0"/>
              <a:t>interaction with content </a:t>
            </a:r>
            <a:r>
              <a:rPr lang="en-US" dirty="0"/>
              <a:t>across the broad </a:t>
            </a:r>
            <a:r>
              <a:rPr lang="en-US" i="1" dirty="0"/>
              <a:t>information life </a:t>
            </a:r>
            <a:r>
              <a:rPr lang="en-US" i="1" dirty="0" smtClean="0"/>
              <a:t>cycle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</a:t>
            </a:r>
            <a:r>
              <a:rPr lang="en-US" dirty="0"/>
              <a:t>can the growing collections of </a:t>
            </a:r>
            <a:r>
              <a:rPr lang="en-US" b="1" dirty="0"/>
              <a:t>Internet archives </a:t>
            </a:r>
            <a:r>
              <a:rPr lang="en-US" dirty="0"/>
              <a:t>be integrated with both the </a:t>
            </a:r>
            <a:r>
              <a:rPr lang="en-US" i="1" dirty="0"/>
              <a:t>constantly changing current version of the WWW </a:t>
            </a:r>
            <a:r>
              <a:rPr lang="en-US" dirty="0"/>
              <a:t>and stream-oriented communications like </a:t>
            </a:r>
            <a:r>
              <a:rPr lang="en-US" i="1" dirty="0" smtClean="0"/>
              <a:t>tweets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</a:t>
            </a:r>
            <a:r>
              <a:rPr lang="en-US" dirty="0"/>
              <a:t>can those involved in </a:t>
            </a:r>
            <a:r>
              <a:rPr lang="en-US" i="1" dirty="0"/>
              <a:t>planning, policy making, innovation, economics, engineering, and the social sciences </a:t>
            </a:r>
            <a:r>
              <a:rPr lang="en-US" dirty="0"/>
              <a:t>engage in focused as well as </a:t>
            </a:r>
            <a:r>
              <a:rPr lang="en-US" b="1" dirty="0"/>
              <a:t>longitudinal studies (from the End of Millennium to the present: 1997-2020), </a:t>
            </a:r>
            <a:r>
              <a:rPr lang="en-US" dirty="0"/>
              <a:t>in an interdisciplinary context, through those systems and collections?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475"/>
            <a:ext cx="10515600" cy="1069209"/>
          </a:xfrm>
        </p:spPr>
        <p:txBody>
          <a:bodyPr>
            <a:normAutofit/>
          </a:bodyPr>
          <a:lstStyle/>
          <a:p>
            <a:r>
              <a:rPr lang="en-US" dirty="0"/>
              <a:t>States and </a:t>
            </a:r>
            <a:r>
              <a:rPr lang="en-US" dirty="0" smtClean="0"/>
              <a:t>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29723"/>
            <a:ext cx="8229599" cy="21572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Tweets with geo-coordinates</a:t>
            </a:r>
            <a:endParaRPr lang="en-US" dirty="0"/>
          </a:p>
          <a:p>
            <a:r>
              <a:rPr lang="en-US" dirty="0" smtClean="0"/>
              <a:t>Number of tweets by state</a:t>
            </a:r>
          </a:p>
          <a:p>
            <a:pPr lvl="1"/>
            <a:r>
              <a:rPr lang="en-US" dirty="0"/>
              <a:t>Ordered by Population </a:t>
            </a:r>
            <a:r>
              <a:rPr lang="en-US" dirty="0" smtClean="0"/>
              <a:t>2013: all states</a:t>
            </a:r>
          </a:p>
          <a:p>
            <a:pPr lvl="1"/>
            <a:r>
              <a:rPr lang="en-US" dirty="0"/>
              <a:t>More population, more </a:t>
            </a:r>
            <a:r>
              <a:rPr lang="en-US" dirty="0" smtClean="0"/>
              <a:t>tweets</a:t>
            </a:r>
          </a:p>
          <a:p>
            <a:r>
              <a:rPr lang="en-US" dirty="0"/>
              <a:t>Too many outliers, not good for national trends</a:t>
            </a:r>
          </a:p>
          <a:p>
            <a:pPr lvl="2"/>
            <a:r>
              <a:rPr lang="en-US" dirty="0"/>
              <a:t>MI, MA, MD on pothole dataset (grey)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B753-1C0D-A84D-8C7A-ED8CC4D09876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47"/>
          <a:stretch/>
        </p:blipFill>
        <p:spPr>
          <a:xfrm>
            <a:off x="323648" y="3264195"/>
            <a:ext cx="11787571" cy="30879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6020" y="6356350"/>
            <a:ext cx="7635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  <a:ea typeface="바탕" charset="-127"/>
              </a:rPr>
              <a:t>https://</a:t>
            </a:r>
            <a:r>
              <a:rPr lang="en-US" dirty="0" err="1">
                <a:latin typeface="Times New Roman" charset="0"/>
                <a:ea typeface="바탕" charset="-127"/>
              </a:rPr>
              <a:t>en.wikipedia.org</a:t>
            </a:r>
            <a:r>
              <a:rPr lang="en-US" dirty="0">
                <a:latin typeface="Times New Roman" charset="0"/>
                <a:ea typeface="바탕" charset="-127"/>
              </a:rPr>
              <a:t>/wiki/List_of_U.S._</a:t>
            </a:r>
            <a:r>
              <a:rPr lang="en-US" dirty="0" err="1">
                <a:latin typeface="Times New Roman" charset="0"/>
                <a:ea typeface="바탕" charset="-127"/>
              </a:rPr>
              <a:t>states_and_territories_by_population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021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86" y="-38971"/>
            <a:ext cx="9490141" cy="737874"/>
          </a:xfrm>
        </p:spPr>
        <p:txBody>
          <a:bodyPr>
            <a:normAutofit/>
          </a:bodyPr>
          <a:lstStyle/>
          <a:p>
            <a:r>
              <a:rPr lang="en-US" dirty="0" smtClean="0"/>
              <a:t>Features, combinations </a:t>
            </a:r>
            <a:r>
              <a:rPr lang="en-US" smtClean="0"/>
              <a:t>of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98711" y="6488668"/>
            <a:ext cx="2133600" cy="365125"/>
          </a:xfrm>
        </p:spPr>
        <p:txBody>
          <a:bodyPr/>
          <a:lstStyle/>
          <a:p>
            <a:fld id="{650DB753-1C0D-A84D-8C7A-ED8CC4D09876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84"/>
          <a:stretch/>
        </p:blipFill>
        <p:spPr>
          <a:xfrm>
            <a:off x="2040717" y="758918"/>
            <a:ext cx="7217700" cy="2069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975" y="3549987"/>
            <a:ext cx="6311164" cy="2931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9626" y="2814487"/>
            <a:ext cx="63755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charset="0"/>
                <a:ea typeface="바탕" charset="-127"/>
              </a:rPr>
              <a:t>Figure 11. Percentages of tweets that have particular features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40717" y="6488668"/>
            <a:ext cx="6721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charset="0"/>
                <a:ea typeface="바탕" charset="-127"/>
              </a:rPr>
              <a:t>Figure 12. Percentages of tweets with features or union of features</a:t>
            </a:r>
            <a:r>
              <a:rPr lang="en-US" b="1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71140" y="4114075"/>
            <a:ext cx="2026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Up to 91.1% 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dirty="0">
                <a:sym typeface="Wingdings"/>
              </a:rPr>
              <a:t>LIWs may help to geo-locate tweets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455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9064" y="195122"/>
            <a:ext cx="6404336" cy="442658"/>
          </a:xfrm>
        </p:spPr>
        <p:txBody>
          <a:bodyPr>
            <a:noAutofit/>
          </a:bodyPr>
          <a:lstStyle/>
          <a:p>
            <a:r>
              <a:rPr lang="en-US" sz="3200" dirty="0"/>
              <a:t>Comparison of Exp. 2.1-2.4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B753-1C0D-A84D-8C7A-ED8CC4D09876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152079" y="101032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52079" y="105301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52078" y="1106813"/>
            <a:ext cx="99431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4" b="3761"/>
          <a:stretch/>
        </p:blipFill>
        <p:spPr>
          <a:xfrm>
            <a:off x="2199428" y="680473"/>
            <a:ext cx="8319021" cy="6177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1130031" y="1529690"/>
            <a:ext cx="149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Geo-locatable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058569" y="3291381"/>
            <a:ext cx="1635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Unambiguous </a:t>
            </a:r>
          </a:p>
          <a:p>
            <a:pPr algn="ctr"/>
            <a:r>
              <a:rPr lang="en-US" dirty="0"/>
              <a:t>at country level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105858" y="5445345"/>
            <a:ext cx="1540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Unambiguous </a:t>
            </a:r>
          </a:p>
          <a:p>
            <a:pPr algn="ctr"/>
            <a:r>
              <a:rPr lang="en-US" dirty="0"/>
              <a:t>at state level</a:t>
            </a:r>
          </a:p>
        </p:txBody>
      </p:sp>
    </p:spTree>
    <p:extLst>
      <p:ext uri="{BB962C8B-B14F-4D97-AF65-F5344CB8AC3E}">
        <p14:creationId xmlns:p14="http://schemas.microsoft.com/office/powerpoint/2010/main" val="142795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162" y="118878"/>
            <a:ext cx="6296891" cy="670917"/>
          </a:xfrm>
        </p:spPr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dirty="0" smtClean="0"/>
              <a:t>tate </a:t>
            </a:r>
            <a:r>
              <a:rPr lang="en-US" dirty="0"/>
              <a:t>L</a:t>
            </a:r>
            <a:r>
              <a:rPr lang="en-US" dirty="0" smtClean="0"/>
              <a:t>evel Distribution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B753-1C0D-A84D-8C7A-ED8CC4D09876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7869" y="974686"/>
            <a:ext cx="4000500" cy="22429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</a:t>
            </a:r>
            <a:r>
              <a:rPr lang="en-US" dirty="0" smtClean="0"/>
              <a:t>othole dataset</a:t>
            </a:r>
          </a:p>
          <a:p>
            <a:pPr lvl="1"/>
            <a:r>
              <a:rPr lang="en-US" dirty="0" smtClean="0"/>
              <a:t>(a) Geo-coordinates: 18K</a:t>
            </a:r>
          </a:p>
          <a:p>
            <a:pPr lvl="1"/>
            <a:r>
              <a:rPr lang="en-US" dirty="0" smtClean="0"/>
              <a:t>(b) Geonames (SNER): 30K</a:t>
            </a:r>
          </a:p>
          <a:p>
            <a:pPr lvl="1"/>
            <a:r>
              <a:rPr lang="it-IT" dirty="0" smtClean="0"/>
              <a:t>(c)</a:t>
            </a:r>
            <a:r>
              <a:rPr lang="de-DE" dirty="0" smtClean="0"/>
              <a:t> </a:t>
            </a:r>
            <a:r>
              <a:rPr lang="en-US" dirty="0" smtClean="0"/>
              <a:t>Geonames (SNER) </a:t>
            </a:r>
            <a:br>
              <a:rPr lang="en-US" dirty="0" smtClean="0"/>
            </a:br>
            <a:r>
              <a:rPr lang="en-US" dirty="0" smtClean="0"/>
              <a:t>+ LIWs (Hashtags): 45K</a:t>
            </a:r>
          </a:p>
          <a:p>
            <a:r>
              <a:rPr lang="en-US" dirty="0" smtClean="0"/>
              <a:t>National trends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152079" y="101032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77868" y="5928746"/>
            <a:ext cx="9775415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latin typeface="Times New Roman" charset="0"/>
                <a:ea typeface="바탕" charset="-127"/>
              </a:rPr>
              <a:t>Figure 20. State level distributions of unambiguously geo-coded tweets with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latin typeface="Times New Roman" charset="0"/>
                <a:ea typeface="바탕" charset="-127"/>
              </a:rPr>
              <a:t> (a) geo-coordinates, (b) geoname (SNER), and (c) geoname (SNER) and hashtags in pothole collection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52079" y="105301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52078" y="1106813"/>
            <a:ext cx="99431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flipV="1">
            <a:off x="7526787" y="-622785"/>
            <a:ext cx="49168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170" y="1058426"/>
            <a:ext cx="4085489" cy="4870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959" y="3587388"/>
            <a:ext cx="4132851" cy="234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DB753-1C0D-A84D-8C7A-ED8CC4D09876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152079" y="101032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52079" y="105301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52078" y="1106813"/>
            <a:ext cx="99431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flipV="1">
            <a:off x="7526787" y="-622785"/>
            <a:ext cx="49168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 flipV="1">
            <a:off x="10042117" y="-2944084"/>
            <a:ext cx="9063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 flipV="1">
            <a:off x="10445108" y="-1797304"/>
            <a:ext cx="1920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 flipV="1">
            <a:off x="5549260" y="-161807"/>
            <a:ext cx="51187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 flipV="1">
            <a:off x="15418554" y="-2598937"/>
            <a:ext cx="11729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0235"/>
            <a:ext cx="10515600" cy="1325563"/>
          </a:xfrm>
        </p:spPr>
        <p:txBody>
          <a:bodyPr/>
          <a:lstStyle/>
          <a:p>
            <a:r>
              <a:rPr lang="en-US" dirty="0" smtClean="0"/>
              <a:t>State Level Distribution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743" y="1905644"/>
            <a:ext cx="2741981" cy="4422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181" y="1876895"/>
            <a:ext cx="2763073" cy="44320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711" y="1887722"/>
            <a:ext cx="2760025" cy="4457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r="12555"/>
          <a:stretch/>
        </p:blipFill>
        <p:spPr>
          <a:xfrm>
            <a:off x="229910" y="1867482"/>
            <a:ext cx="2588181" cy="44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Slides from Dr. Mohamed </a:t>
            </a:r>
            <a:r>
              <a:rPr lang="en-US" dirty="0" err="1" smtClean="0"/>
              <a:t>Magdy</a:t>
            </a:r>
            <a:r>
              <a:rPr lang="en-US" dirty="0" smtClean="0"/>
              <a:t> </a:t>
            </a:r>
            <a:r>
              <a:rPr lang="en-US" dirty="0" err="1" smtClean="0"/>
              <a:t>Farag</a:t>
            </a:r>
            <a:endParaRPr lang="en-US" dirty="0" smtClean="0"/>
          </a:p>
          <a:p>
            <a:r>
              <a:rPr lang="en-US" dirty="0" smtClean="0"/>
              <a:t>IDEAL: NSF IIS-1319578 – 2013-2017</a:t>
            </a:r>
          </a:p>
          <a:p>
            <a:endParaRPr lang="en-US" dirty="0" smtClean="0"/>
          </a:p>
          <a:p>
            <a:r>
              <a:rPr lang="en-US" sz="4400" b="1" dirty="0" smtClean="0"/>
              <a:t>Integrated Digital Event and Archive Library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441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669" y="0"/>
            <a:ext cx="10515600" cy="1325563"/>
          </a:xfrm>
        </p:spPr>
        <p:txBody>
          <a:bodyPr/>
          <a:lstStyle/>
          <a:p>
            <a:r>
              <a:rPr lang="en-US" dirty="0" smtClean="0"/>
              <a:t>Archive-It Collection Quality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20" y="1248143"/>
            <a:ext cx="9469817" cy="563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5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Representative Event Types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341080"/>
              </p:ext>
            </p:extLst>
          </p:nvPr>
        </p:nvGraphicFramePr>
        <p:xfrm>
          <a:off x="1766832" y="880241"/>
          <a:ext cx="8909050" cy="5626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41725"/>
                <a:gridCol w="5267325"/>
              </a:tblGrid>
              <a:tr h="37138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Event Types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Examples</a:t>
                      </a:r>
                      <a:endParaRPr lang="en-US" sz="2200" b="1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Shooting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Oregon, California, Orlando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Earthquake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Ecuador</a:t>
                      </a:r>
                      <a:r>
                        <a:rPr lang="en-US" sz="1800" baseline="0" dirty="0" smtClean="0"/>
                        <a:t>, Japan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Flood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Texas</a:t>
                      </a:r>
                      <a:r>
                        <a:rPr lang="en-US" sz="1800" baseline="0" dirty="0" smtClean="0"/>
                        <a:t> Floods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Fire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California</a:t>
                      </a:r>
                      <a:r>
                        <a:rPr lang="en-US" sz="1800" baseline="0" dirty="0" smtClean="0"/>
                        <a:t> wild fire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Bombing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Boston bombing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Plane Crash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Egyptair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germanwings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Building</a:t>
                      </a:r>
                      <a:r>
                        <a:rPr lang="en-US" sz="1800" baseline="0" dirty="0" smtClean="0"/>
                        <a:t> Collapse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East Harlem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Protests/Riots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Egyptian</a:t>
                      </a:r>
                      <a:r>
                        <a:rPr lang="en-US" sz="1800" baseline="0" dirty="0" smtClean="0"/>
                        <a:t> revolution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Political Issue/Conflict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Brexit, Turkey coup, Greece Bailout referendum</a:t>
                      </a:r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Hurricane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Joaquin,</a:t>
                      </a:r>
                      <a:r>
                        <a:rPr lang="en-US" sz="1800" baseline="0" dirty="0" smtClean="0"/>
                        <a:t> Sandy, Katrina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Terror Attack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Paris,</a:t>
                      </a:r>
                      <a:r>
                        <a:rPr lang="en-US" sz="1800" baseline="0" dirty="0" smtClean="0"/>
                        <a:t> Brussels, Nice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Train Derailment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Amtrak188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Scandal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Panama Papers, Sepp Blatter</a:t>
                      </a:r>
                      <a:endParaRPr lang="en-US" sz="1800" dirty="0"/>
                    </a:p>
                  </a:txBody>
                  <a:tcPr/>
                </a:tc>
              </a:tr>
              <a:tr h="3713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Community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Lovewins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8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526" y="0"/>
            <a:ext cx="10515600" cy="1325563"/>
          </a:xfrm>
        </p:spPr>
        <p:txBody>
          <a:bodyPr/>
          <a:lstStyle/>
          <a:p>
            <a:r>
              <a:rPr lang="en-US" dirty="0" smtClean="0"/>
              <a:t>Data Flow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84287" y="1108362"/>
            <a:ext cx="8822078" cy="54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24674"/>
          </a:xfrm>
        </p:spPr>
        <p:txBody>
          <a:bodyPr/>
          <a:lstStyle/>
          <a:p>
            <a:r>
              <a:rPr lang="en-US" dirty="0" smtClean="0"/>
              <a:t>Baseline Focused </a:t>
            </a:r>
            <a:r>
              <a:rPr lang="en-US" dirty="0"/>
              <a:t>C</a:t>
            </a:r>
            <a:r>
              <a:rPr lang="en-US" dirty="0" smtClean="0"/>
              <a:t>rawler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39" r="-8039"/>
          <a:stretch>
            <a:fillRect/>
          </a:stretch>
        </p:blipFill>
        <p:spPr bwMode="auto">
          <a:xfrm>
            <a:off x="1141781" y="801384"/>
            <a:ext cx="9888403" cy="57602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37087" y="6464973"/>
            <a:ext cx="182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of research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1200" y="801384"/>
            <a:ext cx="2311400" cy="316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4" y="1037059"/>
            <a:ext cx="11602673" cy="5607021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To aid </a:t>
            </a:r>
            <a:r>
              <a:rPr lang="en-US" sz="3200" i="1" dirty="0"/>
              <a:t>interdisciplinary research and education</a:t>
            </a:r>
            <a:r>
              <a:rPr lang="en-US" sz="3200" dirty="0"/>
              <a:t>, regarding </a:t>
            </a:r>
            <a:r>
              <a:rPr lang="en-US" sz="3200" b="1" dirty="0"/>
              <a:t>important global events and trends</a:t>
            </a:r>
            <a:r>
              <a:rPr lang="en-US" sz="3200" dirty="0"/>
              <a:t>, which can benefit from </a:t>
            </a:r>
            <a:r>
              <a:rPr lang="en-US" sz="3200" i="1" dirty="0"/>
              <a:t>DL access to Internet content</a:t>
            </a:r>
            <a:r>
              <a:rPr lang="en-US" sz="3200" dirty="0"/>
              <a:t>, starting in </a:t>
            </a:r>
            <a:r>
              <a:rPr lang="en-US" sz="3200" i="1" dirty="0"/>
              <a:t>1997, up through 2020</a:t>
            </a:r>
            <a:r>
              <a:rPr lang="en-US" sz="3200" dirty="0"/>
              <a:t>.</a:t>
            </a:r>
          </a:p>
          <a:p>
            <a:pPr lvl="0"/>
            <a:r>
              <a:rPr lang="en-US" sz="3200" dirty="0"/>
              <a:t>To develop next generation interactive and integrated information systems, </a:t>
            </a:r>
            <a:r>
              <a:rPr lang="en-US" sz="3200" b="1" dirty="0"/>
              <a:t>connecting DLs and archives</a:t>
            </a:r>
            <a:r>
              <a:rPr lang="en-US" sz="3200" dirty="0"/>
              <a:t>, connecting sources and documents, and connecting </a:t>
            </a:r>
            <a:r>
              <a:rPr lang="en-US" sz="3200" i="1" dirty="0"/>
              <a:t>webpages and tweets </a:t>
            </a:r>
            <a:r>
              <a:rPr lang="en-US" sz="3200" dirty="0"/>
              <a:t>(and other user submitted content).</a:t>
            </a:r>
          </a:p>
          <a:p>
            <a:pPr lvl="0"/>
            <a:r>
              <a:rPr lang="en-US" sz="3200" dirty="0"/>
              <a:t>To advance the state-of-the-art in </a:t>
            </a:r>
            <a:r>
              <a:rPr lang="en-US" sz="3200" i="1" dirty="0"/>
              <a:t>DL and NLP </a:t>
            </a:r>
            <a:r>
              <a:rPr lang="en-US" sz="3200" dirty="0"/>
              <a:t>with regard to handling </a:t>
            </a:r>
            <a:r>
              <a:rPr lang="en-US" sz="3200" i="1" dirty="0"/>
              <a:t>archives</a:t>
            </a:r>
            <a:r>
              <a:rPr lang="en-US" sz="3200" dirty="0"/>
              <a:t>, </a:t>
            </a:r>
            <a:r>
              <a:rPr lang="en-US" sz="3200" i="1" dirty="0"/>
              <a:t>analyzing</a:t>
            </a:r>
            <a:r>
              <a:rPr lang="en-US" sz="3200" dirty="0"/>
              <a:t> documents, </a:t>
            </a:r>
            <a:r>
              <a:rPr lang="en-US" sz="3200" i="1" dirty="0"/>
              <a:t>adding value </a:t>
            </a:r>
            <a:r>
              <a:rPr lang="en-US" sz="3200" dirty="0"/>
              <a:t>to metadata and collections, and </a:t>
            </a:r>
            <a:r>
              <a:rPr lang="en-US" sz="3200" b="1" dirty="0"/>
              <a:t>expanding the scope of interaction </a:t>
            </a:r>
            <a:r>
              <a:rPr lang="en-US" sz="3200" dirty="0"/>
              <a:t>across the information life cycle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34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552" y="-7559"/>
            <a:ext cx="10515600" cy="1325563"/>
          </a:xfrm>
        </p:spPr>
        <p:txBody>
          <a:bodyPr/>
          <a:lstStyle/>
          <a:p>
            <a:r>
              <a:rPr lang="en-US" dirty="0" smtClean="0"/>
              <a:t>Event Focused Crawler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39" r="-8039"/>
          <a:stretch>
            <a:fillRect/>
          </a:stretch>
        </p:blipFill>
        <p:spPr bwMode="auto">
          <a:xfrm>
            <a:off x="1257300" y="1167570"/>
            <a:ext cx="9410700" cy="5461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710954" y="1600201"/>
            <a:ext cx="1934736" cy="263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37087" y="6509178"/>
            <a:ext cx="182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of research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1200" y="1192970"/>
            <a:ext cx="2108200" cy="2500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76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Event Modeling and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01874"/>
          </a:xfrm>
        </p:spPr>
        <p:txBody>
          <a:bodyPr>
            <a:normAutofit/>
          </a:bodyPr>
          <a:lstStyle/>
          <a:p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define an event as </a:t>
            </a:r>
            <a:endParaRPr lang="en-US" dirty="0" smtClean="0"/>
          </a:p>
          <a:p>
            <a:pPr lvl="1"/>
            <a:r>
              <a:rPr lang="en-US" sz="3200" dirty="0"/>
              <a:t>something (e.g., a disaster), </a:t>
            </a:r>
          </a:p>
          <a:p>
            <a:pPr lvl="1"/>
            <a:r>
              <a:rPr lang="en-US" sz="3200" dirty="0"/>
              <a:t>which happened in a certain place, and </a:t>
            </a:r>
          </a:p>
          <a:p>
            <a:pPr lvl="1"/>
            <a:r>
              <a:rPr lang="en-US" sz="3200" dirty="0"/>
              <a:t>at a certain time. </a:t>
            </a:r>
          </a:p>
          <a:p>
            <a:r>
              <a:rPr lang="en-US" dirty="0"/>
              <a:t>E</a:t>
            </a:r>
            <a:r>
              <a:rPr lang="en-US" dirty="0" smtClean="0"/>
              <a:t>vent </a:t>
            </a:r>
            <a:r>
              <a:rPr lang="en-US" dirty="0"/>
              <a:t>E is a tuple &lt;T, L, D</a:t>
            </a:r>
            <a:r>
              <a:rPr lang="en-US" dirty="0" smtClean="0"/>
              <a:t>&gt;. </a:t>
            </a:r>
          </a:p>
          <a:p>
            <a:r>
              <a:rPr lang="en-US" dirty="0" smtClean="0"/>
              <a:t>T = topic </a:t>
            </a:r>
            <a:r>
              <a:rPr lang="en-US" dirty="0"/>
              <a:t>of </a:t>
            </a:r>
            <a:r>
              <a:rPr lang="en-US" dirty="0" smtClean="0"/>
              <a:t>event</a:t>
            </a:r>
            <a:r>
              <a:rPr lang="en-US" dirty="0"/>
              <a:t>, L </a:t>
            </a:r>
            <a:r>
              <a:rPr lang="en-US" dirty="0" smtClean="0"/>
              <a:t>= location, D = date</a:t>
            </a:r>
          </a:p>
          <a:p>
            <a:r>
              <a:rPr lang="en-US" dirty="0" smtClean="0"/>
              <a:t>i.e.: </a:t>
            </a:r>
            <a:r>
              <a:rPr lang="en-US" dirty="0"/>
              <a:t>what, where, and when.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72" y="-197069"/>
            <a:ext cx="10515600" cy="1325563"/>
          </a:xfrm>
        </p:spPr>
        <p:txBody>
          <a:bodyPr/>
          <a:lstStyle/>
          <a:p>
            <a:r>
              <a:rPr lang="en-US" dirty="0" smtClean="0"/>
              <a:t>Building Event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81" y="906517"/>
            <a:ext cx="9852077" cy="58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03" y="0"/>
            <a:ext cx="10515600" cy="1325563"/>
          </a:xfrm>
        </p:spPr>
        <p:txBody>
          <a:bodyPr/>
          <a:lstStyle/>
          <a:p>
            <a:r>
              <a:rPr lang="en-US" dirty="0" smtClean="0"/>
              <a:t>California Shooting Model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865988" y="1219193"/>
          <a:ext cx="4633612" cy="53769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17789"/>
                <a:gridCol w="1917789"/>
                <a:gridCol w="798034"/>
              </a:tblGrid>
              <a:tr h="384066">
                <a:tc rowSpan="10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Topic</a:t>
                      </a:r>
                      <a:endParaRPr lang="en-US" sz="22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200" dirty="0">
                          <a:effectLst/>
                        </a:rPr>
                        <a:t>shoot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0.93</a:t>
                      </a:r>
                      <a:endParaRPr lang="en-US" sz="22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san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0.513</a:t>
                      </a:r>
                      <a:endParaRPr lang="en-US" sz="22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bernardino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0.465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said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0.357</a:t>
                      </a:r>
                      <a:endParaRPr lang="en-US" sz="22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wa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0.323</a:t>
                      </a:r>
                      <a:endParaRPr lang="en-US" sz="22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2015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0.321</a:t>
                      </a:r>
                      <a:endParaRPr lang="en-US" sz="22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peopl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0.31</a:t>
                      </a:r>
                      <a:endParaRPr lang="en-US" sz="22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california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0.305</a:t>
                      </a:r>
                      <a:endParaRPr lang="en-US" sz="22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polic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0.258</a:t>
                      </a:r>
                      <a:endParaRPr lang="en-US" sz="22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suspect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0.177</a:t>
                      </a:r>
                      <a:endParaRPr lang="en-US" sz="22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Location</a:t>
                      </a:r>
                      <a:endParaRPr lang="en-US" sz="22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8000" algn="l"/>
                        </a:tabLst>
                      </a:pPr>
                      <a:r>
                        <a:rPr lang="en-US" sz="2200" dirty="0">
                          <a:effectLst/>
                        </a:rPr>
                        <a:t>San Bernardino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</a:t>
                      </a:r>
                      <a:endParaRPr lang="en-US" sz="22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California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0.51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Calif.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0.44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b"/>
                </a:tc>
              </a:tr>
              <a:tr h="3840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Date</a:t>
                      </a:r>
                      <a:endParaRPr lang="en-US" sz="22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 anchor="ctr" anchorCtr="1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2015-12-02</a:t>
                      </a:r>
                      <a:endParaRPr lang="en-US" sz="22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310" y="-93660"/>
            <a:ext cx="8229600" cy="1143000"/>
          </a:xfrm>
        </p:spPr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24001" y="1049340"/>
          <a:ext cx="9144001" cy="57832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63915"/>
                <a:gridCol w="1349185"/>
                <a:gridCol w="2159419"/>
                <a:gridCol w="1262244"/>
                <a:gridCol w="1008264"/>
                <a:gridCol w="1500974"/>
              </a:tblGrid>
              <a:tr h="5883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Event</a:t>
                      </a:r>
                      <a:endParaRPr lang="en-US" sz="16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Type</a:t>
                      </a:r>
                      <a:endParaRPr lang="en-US" sz="16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Location</a:t>
                      </a:r>
                      <a:endParaRPr lang="en-US" sz="16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Date</a:t>
                      </a:r>
                      <a:endParaRPr lang="en-US" sz="16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# of Seed URLs</a:t>
                      </a:r>
                      <a:endParaRPr lang="en-US" sz="16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# of desired webpages</a:t>
                      </a:r>
                      <a:endParaRPr lang="en-US" sz="16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</a:tr>
              <a:tr h="6229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California Shooting</a:t>
                      </a:r>
                      <a:endParaRPr lang="en-US" sz="20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Shooting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San Bernardino, California, USA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12/2/2015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4,161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50,000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</a:tr>
              <a:tr h="5883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Brussels Attack</a:t>
                      </a:r>
                      <a:endParaRPr lang="en-US" sz="20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Terrorist Attack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Brussels, Belgium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3/22/2016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4,691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50,000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</a:tr>
              <a:tr h="4794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Oregon Shooting</a:t>
                      </a:r>
                      <a:endParaRPr lang="en-US" sz="20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Shooting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Roseburg, Oregon, USA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10/1/2015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22,354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100,000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</a:tr>
              <a:tr h="5959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Egyptair</a:t>
                      </a:r>
                      <a:r>
                        <a:rPr lang="en-US" sz="2000" b="1" dirty="0">
                          <a:effectLst/>
                        </a:rPr>
                        <a:t> Plane Crash</a:t>
                      </a:r>
                      <a:endParaRPr lang="en-US" sz="20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Plane Crash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Mediterranean Sea, Alexandria, Egypt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5/19/2016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1,211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10,000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</a:tr>
              <a:tr h="5883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Panama Papers Leak</a:t>
                      </a:r>
                      <a:endParaRPr lang="en-US" sz="20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Document Leak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Panama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4/3/2016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18,260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100,000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</a:tr>
              <a:tr h="3006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Orlando Shooting</a:t>
                      </a:r>
                      <a:endParaRPr lang="en-US" sz="20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Shooting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Orlando, Florida, USA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6/12/2016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1,988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50,000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</a:tr>
              <a:tr h="5883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Paris Attack</a:t>
                      </a:r>
                      <a:endParaRPr lang="en-US" sz="20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Terrorist Attack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Paris, France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11/13/2015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88,835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500,000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</a:tr>
              <a:tr h="3641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Ecuador Earthquake</a:t>
                      </a:r>
                      <a:endParaRPr lang="en-US" sz="2000" b="1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Earthquake</a:t>
                      </a:r>
                      <a:endParaRPr lang="en-US" sz="200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Ecuador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4/16/2016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11,348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100,000</a:t>
                      </a:r>
                      <a:endParaRPr lang="en-US" sz="2000" dirty="0">
                        <a:effectLst/>
                        <a:latin typeface="Cambria" charset="0"/>
                        <a:ea typeface="ＭＳ 明朝" charset="-128"/>
                        <a:cs typeface="Arial" charset="0"/>
                      </a:endParaRPr>
                    </a:p>
                  </a:txBody>
                  <a:tcPr marL="67889" marR="6788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10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Large Scale: </a:t>
            </a:r>
            <a:r>
              <a:rPr lang="en-US" dirty="0"/>
              <a:t>California </a:t>
            </a:r>
            <a:r>
              <a:rPr lang="en-US" dirty="0" smtClean="0"/>
              <a:t>Shooting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1189038"/>
            <a:ext cx="9144000" cy="56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6309"/>
            <a:ext cx="10515600" cy="1325563"/>
          </a:xfrm>
        </p:spPr>
        <p:txBody>
          <a:bodyPr/>
          <a:lstStyle/>
          <a:p>
            <a:r>
              <a:rPr lang="en-US" dirty="0"/>
              <a:t>Large Scale: </a:t>
            </a:r>
            <a:r>
              <a:rPr lang="en-US" dirty="0" smtClean="0"/>
              <a:t>Brussels Attack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1130300"/>
            <a:ext cx="9144000" cy="572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9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Large Scale: </a:t>
            </a:r>
            <a:r>
              <a:rPr lang="en-US" dirty="0" err="1" smtClean="0"/>
              <a:t>Egyptair</a:t>
            </a:r>
            <a:r>
              <a:rPr lang="en-US" dirty="0" smtClean="0"/>
              <a:t> Plane Crash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1168400"/>
            <a:ext cx="9144000" cy="568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Activities – Welcoming Involvement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28283" cy="4835306"/>
          </a:xfrm>
        </p:spPr>
        <p:txBody>
          <a:bodyPr>
            <a:normAutofit/>
          </a:bodyPr>
          <a:lstStyle/>
          <a:p>
            <a:r>
              <a:rPr lang="en-US" dirty="0" smtClean="0"/>
              <a:t>Collaboration with Internet Archive to aid research community</a:t>
            </a:r>
          </a:p>
          <a:p>
            <a:r>
              <a:rPr lang="en-US" dirty="0" smtClean="0"/>
              <a:t>Aid some 30 local stakeholders</a:t>
            </a:r>
          </a:p>
          <a:p>
            <a:r>
              <a:rPr lang="en-US" dirty="0" smtClean="0"/>
              <a:t>Variety of interfaces across information life cycle</a:t>
            </a:r>
          </a:p>
          <a:p>
            <a:r>
              <a:rPr lang="en-US" dirty="0" smtClean="0"/>
              <a:t>Collect, Add Value, Archive, Analyze, Search/Browse, Visualize</a:t>
            </a:r>
          </a:p>
          <a:p>
            <a:endParaRPr lang="en-US" dirty="0"/>
          </a:p>
          <a:p>
            <a:r>
              <a:rPr lang="en-US" dirty="0" smtClean="0"/>
              <a:t>Displays outside 2030 </a:t>
            </a:r>
            <a:r>
              <a:rPr lang="en-US" dirty="0" err="1" smtClean="0"/>
              <a:t>Torgersen</a:t>
            </a:r>
            <a:r>
              <a:rPr lang="en-US" dirty="0" smtClean="0"/>
              <a:t> Hall (DLRL)</a:t>
            </a:r>
          </a:p>
          <a:p>
            <a:endParaRPr lang="en-US" dirty="0"/>
          </a:p>
          <a:p>
            <a:r>
              <a:rPr lang="en-US" dirty="0" smtClean="0"/>
              <a:t>Many volunteers: CS4624, CS5604, CS6604, Theses, Independent Studies, and others at all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GETAR proposal</a:t>
            </a:r>
          </a:p>
          <a:p>
            <a:r>
              <a:rPr lang="en-US" dirty="0" smtClean="0"/>
              <a:t>IDEAL results – </a:t>
            </a:r>
            <a:r>
              <a:rPr lang="en-US" dirty="0" err="1" smtClean="0"/>
              <a:t>Sunshin</a:t>
            </a:r>
            <a:r>
              <a:rPr lang="en-US" dirty="0" smtClean="0"/>
              <a:t> Lee</a:t>
            </a:r>
          </a:p>
          <a:p>
            <a:r>
              <a:rPr lang="en-US" dirty="0" smtClean="0"/>
              <a:t>IDEAL results – Mohamed </a:t>
            </a:r>
            <a:r>
              <a:rPr lang="en-US" dirty="0" err="1" smtClean="0"/>
              <a:t>Farag</a:t>
            </a:r>
            <a:endParaRPr lang="en-US" dirty="0" smtClean="0"/>
          </a:p>
          <a:p>
            <a:r>
              <a:rPr lang="en-US" dirty="0" smtClean="0"/>
              <a:t>Welcoming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34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Objectives - 1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19100" y="1074812"/>
            <a:ext cx="11442556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 develop methods, deploy them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 the Internet Archive (IA),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and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get high quality collections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from IA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’s archives (of WARC files),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aiming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find all relevant </a:t>
            </a:r>
            <a:r>
              <a:rPr kumimoji="0" lang="en-US" alt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webpages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(including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forms like Usenet posts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that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have similar functionality to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tweets)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for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important events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we identify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over the period 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1997-2000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 devise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interactive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techniques resulting in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rich models for events and </a:t>
            </a:r>
            <a:r>
              <a:rPr kumimoji="0" lang="en-US" alt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trends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that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will lead to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enhanced focused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crawling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accurate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classifiers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and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helpful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information visualization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 devise interface development methods for DLs, that lead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generic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solutions where possible, but also facilitate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tailoring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interfaces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 needs of particular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disciplines.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aid stakeholders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through interactive interfaces, to engage in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development </a:t>
            </a:r>
            <a:r>
              <a:rPr kumimoji="0" lang="en-US" altLang="en-US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and curation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of collections of tweets and webpages 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about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events and/or trends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with high quality, that will support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needs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 their discipline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as well as assist in interdisciplinary research studies.</a:t>
            </a:r>
          </a:p>
        </p:txBody>
      </p:sp>
    </p:spTree>
    <p:extLst>
      <p:ext uri="{BB962C8B-B14F-4D97-AF65-F5344CB8AC3E}">
        <p14:creationId xmlns:p14="http://schemas.microsoft.com/office/powerpoint/2010/main" val="19436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Objectives - 2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92279" y="1267339"/>
            <a:ext cx="12029813" cy="497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2400" dirty="0"/>
              <a:t>To </a:t>
            </a:r>
            <a:r>
              <a:rPr lang="en-US" sz="2400" b="1" dirty="0"/>
              <a:t>aid stakeholders</a:t>
            </a:r>
            <a:r>
              <a:rPr lang="en-US" sz="2400" dirty="0"/>
              <a:t>, through interactive interfaces </a:t>
            </a:r>
            <a:r>
              <a:rPr lang="en-US" sz="2400" dirty="0" smtClean="0"/>
              <a:t>(with NLP),  to </a:t>
            </a:r>
            <a:r>
              <a:rPr lang="en-US" sz="2400" i="1" dirty="0"/>
              <a:t>deal with errors, spam,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dirty="0" smtClean="0"/>
              <a:t>variations in doc. </a:t>
            </a:r>
            <a:r>
              <a:rPr lang="en-US" dirty="0"/>
              <a:t>length </a:t>
            </a:r>
            <a:r>
              <a:rPr lang="en-US" dirty="0" smtClean="0"/>
              <a:t>/ structure / focus</a:t>
            </a:r>
            <a:r>
              <a:rPr lang="en-US" dirty="0"/>
              <a:t>, </a:t>
            </a:r>
            <a:r>
              <a:rPr lang="en-US" dirty="0" smtClean="0"/>
              <a:t>multiple </a:t>
            </a:r>
            <a:r>
              <a:rPr lang="en-US" dirty="0"/>
              <a:t>languages </a:t>
            </a:r>
            <a:r>
              <a:rPr lang="en-US" dirty="0" smtClean="0"/>
              <a:t>/sublanguages</a:t>
            </a:r>
            <a:r>
              <a:rPr lang="en-US" dirty="0"/>
              <a:t>, </a:t>
            </a:r>
            <a:r>
              <a:rPr lang="en-US" dirty="0" smtClean="0"/>
              <a:t>and  their</a:t>
            </a:r>
          </a:p>
          <a:p>
            <a:pPr lvl="1"/>
            <a:r>
              <a:rPr lang="en-US" dirty="0" smtClean="0"/>
              <a:t>varying needs for </a:t>
            </a:r>
            <a:r>
              <a:rPr lang="en-US" dirty="0"/>
              <a:t>analyzing and </a:t>
            </a:r>
            <a:r>
              <a:rPr lang="en-US" dirty="0" smtClean="0"/>
              <a:t>representing/describing/summarizing </a:t>
            </a:r>
            <a:r>
              <a:rPr lang="en-US" dirty="0"/>
              <a:t>interesting content.</a:t>
            </a:r>
          </a:p>
          <a:p>
            <a:pPr lvl="0"/>
            <a:r>
              <a:rPr lang="en-US" sz="2400" dirty="0"/>
              <a:t>To </a:t>
            </a:r>
            <a:r>
              <a:rPr lang="en-US" sz="2400" b="1" dirty="0"/>
              <a:t>aid </a:t>
            </a:r>
            <a:r>
              <a:rPr lang="en-US" sz="2400" b="1" dirty="0" smtClean="0"/>
              <a:t>stakeholders, </a:t>
            </a:r>
            <a:r>
              <a:rPr lang="en-US" sz="2400" dirty="0" smtClean="0"/>
              <a:t>through </a:t>
            </a:r>
            <a:r>
              <a:rPr lang="en-US" sz="2400" dirty="0"/>
              <a:t>interactive </a:t>
            </a:r>
            <a:r>
              <a:rPr lang="en-US" sz="2400" dirty="0" smtClean="0"/>
              <a:t>interfaces, </a:t>
            </a:r>
            <a:r>
              <a:rPr lang="en-US" sz="2400" dirty="0"/>
              <a:t>to </a:t>
            </a:r>
            <a:r>
              <a:rPr lang="en-US" sz="2400" i="1" dirty="0" smtClean="0"/>
              <a:t>analyze, visualize, </a:t>
            </a:r>
            <a:r>
              <a:rPr lang="en-US" sz="2400" i="1" dirty="0"/>
              <a:t>and access </a:t>
            </a:r>
            <a:endParaRPr lang="en-US" sz="2400" i="1" dirty="0" smtClean="0"/>
          </a:p>
          <a:p>
            <a:pPr lvl="1"/>
            <a:r>
              <a:rPr lang="en-US" dirty="0" smtClean="0"/>
              <a:t>those collections </a:t>
            </a:r>
            <a:r>
              <a:rPr lang="en-US" dirty="0"/>
              <a:t>(with maps, timelines, </a:t>
            </a:r>
            <a:r>
              <a:rPr lang="en-US" dirty="0" smtClean="0"/>
              <a:t>social </a:t>
            </a:r>
            <a:r>
              <a:rPr lang="en-US" dirty="0"/>
              <a:t>networks, and faceted browse, search, and </a:t>
            </a:r>
            <a:endParaRPr lang="en-US" dirty="0" smtClean="0"/>
          </a:p>
          <a:p>
            <a:pPr lvl="1"/>
            <a:r>
              <a:rPr lang="en-US" dirty="0" smtClean="0"/>
              <a:t>exploration </a:t>
            </a:r>
            <a:r>
              <a:rPr lang="en-US" dirty="0"/>
              <a:t>of content), </a:t>
            </a:r>
            <a:r>
              <a:rPr lang="en-US" dirty="0" smtClean="0"/>
              <a:t>in </a:t>
            </a:r>
            <a:r>
              <a:rPr lang="en-US" dirty="0"/>
              <a:t>ways appropriate for their needs and disciplines, and </a:t>
            </a:r>
            <a:r>
              <a:rPr lang="en-US" dirty="0" smtClean="0"/>
              <a:t>to</a:t>
            </a:r>
          </a:p>
          <a:p>
            <a:pPr lvl="1"/>
            <a:r>
              <a:rPr lang="en-US" dirty="0" smtClean="0"/>
              <a:t>integrate the interaction </a:t>
            </a:r>
            <a:r>
              <a:rPr lang="en-US" dirty="0"/>
              <a:t>with the collection </a:t>
            </a:r>
            <a:r>
              <a:rPr lang="en-US" dirty="0" smtClean="0"/>
              <a:t>development </a:t>
            </a:r>
            <a:r>
              <a:rPr lang="en-US" dirty="0"/>
              <a:t>and curation activities.</a:t>
            </a:r>
          </a:p>
          <a:p>
            <a:pPr lvl="0"/>
            <a:r>
              <a:rPr lang="en-US" sz="2400" dirty="0"/>
              <a:t>To </a:t>
            </a:r>
            <a:r>
              <a:rPr lang="en-US" sz="2400" b="1" dirty="0"/>
              <a:t>integrate DL and archive methods </a:t>
            </a:r>
            <a:r>
              <a:rPr lang="en-US" sz="2400" dirty="0"/>
              <a:t>so collections can both be preserved </a:t>
            </a:r>
            <a:endParaRPr lang="en-US" sz="2400" dirty="0" smtClean="0"/>
          </a:p>
          <a:p>
            <a:pPr lvl="1"/>
            <a:r>
              <a:rPr lang="en-US" dirty="0" smtClean="0"/>
              <a:t>for </a:t>
            </a:r>
            <a:r>
              <a:rPr lang="en-US" dirty="0"/>
              <a:t>the long term, and easily accessed through highly interactive interfaces.</a:t>
            </a:r>
          </a:p>
          <a:p>
            <a:r>
              <a:rPr lang="en-US" sz="2400" dirty="0"/>
              <a:t>To </a:t>
            </a:r>
            <a:r>
              <a:rPr lang="en-US" sz="2400" b="1" dirty="0"/>
              <a:t>aid stakeholders </a:t>
            </a:r>
            <a:r>
              <a:rPr lang="en-US" sz="2400" dirty="0"/>
              <a:t>to advance </a:t>
            </a:r>
            <a:r>
              <a:rPr lang="en-US" sz="2400" i="1" dirty="0"/>
              <a:t>research and education concerning </a:t>
            </a:r>
            <a:r>
              <a:rPr lang="en-US" sz="2400" i="1" dirty="0" smtClean="0"/>
              <a:t>important </a:t>
            </a:r>
            <a:r>
              <a:rPr lang="en-US" sz="2400" i="1" dirty="0"/>
              <a:t>global events </a:t>
            </a:r>
            <a:endParaRPr lang="en-US" sz="2400" i="1" dirty="0" smtClean="0"/>
          </a:p>
          <a:p>
            <a:pPr lvl="1"/>
            <a:r>
              <a:rPr lang="en-US" dirty="0" smtClean="0"/>
              <a:t>and </a:t>
            </a:r>
            <a:r>
              <a:rPr lang="en-US" dirty="0"/>
              <a:t>trends, </a:t>
            </a:r>
            <a:r>
              <a:rPr lang="en-US" dirty="0" smtClean="0"/>
              <a:t>including </a:t>
            </a:r>
            <a:r>
              <a:rPr lang="en-US" dirty="0"/>
              <a:t>climate change, </a:t>
            </a:r>
            <a:r>
              <a:rPr lang="en-US" dirty="0" smtClean="0"/>
              <a:t>development</a:t>
            </a:r>
            <a:r>
              <a:rPr lang="en-US" dirty="0"/>
              <a:t>, </a:t>
            </a:r>
            <a:r>
              <a:rPr lang="en-US" dirty="0" smtClean="0"/>
              <a:t>disasters</a:t>
            </a:r>
            <a:r>
              <a:rPr lang="en-US" dirty="0"/>
              <a:t>, energy, globalization, </a:t>
            </a:r>
            <a:endParaRPr lang="en-US" dirty="0" smtClean="0"/>
          </a:p>
          <a:p>
            <a:pPr lvl="1"/>
            <a:r>
              <a:rPr lang="en-US" dirty="0" smtClean="0"/>
              <a:t>innovation</a:t>
            </a:r>
            <a:r>
              <a:rPr lang="en-US" dirty="0"/>
              <a:t>, policies, </a:t>
            </a:r>
            <a:r>
              <a:rPr lang="en-US" dirty="0" smtClean="0"/>
              <a:t>resilience</a:t>
            </a:r>
            <a:r>
              <a:rPr lang="en-US" dirty="0"/>
              <a:t>, social movements, and violence.</a:t>
            </a:r>
            <a:r>
              <a:rPr lang="en-US" dirty="0" smtClean="0">
                <a:effectLst/>
              </a:rPr>
              <a:t>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2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" y="718762"/>
            <a:ext cx="11109820" cy="6294434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48453"/>
              </p:ext>
            </p:extLst>
          </p:nvPr>
        </p:nvGraphicFramePr>
        <p:xfrm>
          <a:off x="3545746" y="18674"/>
          <a:ext cx="548640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Document" r:id="rId6" imgW="5486400" imgH="698500" progId="Word.Document.12">
                  <p:embed/>
                </p:oleObj>
              </mc:Choice>
              <mc:Fallback>
                <p:oleObj name="Document" r:id="rId6" imgW="5486400" imgH="698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45746" y="18674"/>
                        <a:ext cx="5486400" cy="70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66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320355"/>
              </p:ext>
            </p:extLst>
          </p:nvPr>
        </p:nvGraphicFramePr>
        <p:xfrm>
          <a:off x="506834" y="1236371"/>
          <a:ext cx="11187933" cy="578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Document" r:id="rId4" imgW="5943600" imgH="3073400" progId="Word.Document.12">
                  <p:embed/>
                </p:oleObj>
              </mc:Choice>
              <mc:Fallback>
                <p:oleObj name="Document" r:id="rId4" imgW="5943600" imgH="3073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834" y="1236371"/>
                        <a:ext cx="11187933" cy="5785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467492"/>
              </p:ext>
            </p:extLst>
          </p:nvPr>
        </p:nvGraphicFramePr>
        <p:xfrm>
          <a:off x="3352800" y="190500"/>
          <a:ext cx="5486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Document" r:id="rId7" imgW="5486400" imgH="762000" progId="Word.Document.12">
                  <p:embed/>
                </p:oleObj>
              </mc:Choice>
              <mc:Fallback>
                <p:oleObj name="Document" r:id="rId7" imgW="5486400" imgH="76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2800" y="190500"/>
                        <a:ext cx="54864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81668" y="1236371"/>
            <a:ext cx="25166" cy="546962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7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559265" y="817603"/>
            <a:ext cx="10933652" cy="5935535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83013"/>
              </p:ext>
            </p:extLst>
          </p:nvPr>
        </p:nvGraphicFramePr>
        <p:xfrm>
          <a:off x="3352800" y="60296"/>
          <a:ext cx="54864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Document" r:id="rId5" imgW="5486400" imgH="520700" progId="Word.Document.12">
                  <p:embed/>
                </p:oleObj>
              </mc:Choice>
              <mc:Fallback>
                <p:oleObj name="Document" r:id="rId5" imgW="5486400" imgH="520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2800" y="60296"/>
                        <a:ext cx="54864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83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1935</Words>
  <Application>Microsoft Macintosh PowerPoint</Application>
  <PresentationFormat>Widescreen</PresentationFormat>
  <Paragraphs>418</Paragraphs>
  <Slides>49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Arial</vt:lpstr>
      <vt:lpstr>ArialMT</vt:lpstr>
      <vt:lpstr>Batang</vt:lpstr>
      <vt:lpstr>Calibri</vt:lpstr>
      <vt:lpstr>Calibri Light</vt:lpstr>
      <vt:lpstr>Cambria</vt:lpstr>
      <vt:lpstr>ＭＳ 明朝</vt:lpstr>
      <vt:lpstr>Times New Roman</vt:lpstr>
      <vt:lpstr>Wingdings</vt:lpstr>
      <vt:lpstr>맑은 고딕</vt:lpstr>
      <vt:lpstr>바탕</vt:lpstr>
      <vt:lpstr>Office Theme</vt:lpstr>
      <vt:lpstr>Document</vt:lpstr>
      <vt:lpstr>GETAR Overview</vt:lpstr>
      <vt:lpstr>Part 1</vt:lpstr>
      <vt:lpstr>Problems / Questions</vt:lpstr>
      <vt:lpstr>Goals</vt:lpstr>
      <vt:lpstr>Objectives - 1</vt:lpstr>
      <vt:lpstr>Objectives - 2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</vt:lpstr>
      <vt:lpstr>Collecting Webpages</vt:lpstr>
      <vt:lpstr>Collecting tweets</vt:lpstr>
      <vt:lpstr>Collection Example: GETAR Prototype</vt:lpstr>
      <vt:lpstr>Collection Example: GETAR Prototype</vt:lpstr>
      <vt:lpstr>Archiving and Analyzing using  Bigdata Hadoop cluster</vt:lpstr>
      <vt:lpstr>IDEAL System Architecture</vt:lpstr>
      <vt:lpstr>External Tools</vt:lpstr>
      <vt:lpstr>Analysis  and Visuali- zation Example</vt:lpstr>
      <vt:lpstr>What causes Water Main Breaks?</vt:lpstr>
      <vt:lpstr>What causes Water Main Break?            =&gt; Earthquakes (USGS)</vt:lpstr>
      <vt:lpstr>Who is involved in a WMB ?</vt:lpstr>
      <vt:lpstr>Datasets for Geo-location Research</vt:lpstr>
      <vt:lpstr>States and population</vt:lpstr>
      <vt:lpstr>Features, combinations of features</vt:lpstr>
      <vt:lpstr>Comparison of Exp. 2.1-2.4 Results</vt:lpstr>
      <vt:lpstr>State Level Distribution </vt:lpstr>
      <vt:lpstr>State Level Distribution</vt:lpstr>
      <vt:lpstr>Part 3</vt:lpstr>
      <vt:lpstr>Archive-It Collection Quality</vt:lpstr>
      <vt:lpstr>Representative Event Types</vt:lpstr>
      <vt:lpstr>Data Flow</vt:lpstr>
      <vt:lpstr>Baseline Focused Crawler</vt:lpstr>
      <vt:lpstr>Event Focused Crawler</vt:lpstr>
      <vt:lpstr>Event Modeling and Representation</vt:lpstr>
      <vt:lpstr>Building Event Model</vt:lpstr>
      <vt:lpstr>California Shooting Model</vt:lpstr>
      <vt:lpstr>Datasets</vt:lpstr>
      <vt:lpstr>Large Scale: California Shooting</vt:lpstr>
      <vt:lpstr>Large Scale: Brussels Attack</vt:lpstr>
      <vt:lpstr>Large Scale: Egyptair Plane Crash</vt:lpstr>
      <vt:lpstr>Planned Activities – Welcoming Involvement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</cp:revision>
  <dcterms:created xsi:type="dcterms:W3CDTF">2017-02-02T00:49:48Z</dcterms:created>
  <dcterms:modified xsi:type="dcterms:W3CDTF">2017-02-02T03:08:13Z</dcterms:modified>
</cp:coreProperties>
</file>