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648" r:id="rId2"/>
    <p:sldId id="1297" r:id="rId3"/>
    <p:sldId id="719" r:id="rId4"/>
    <p:sldId id="1322" r:id="rId5"/>
    <p:sldId id="914" r:id="rId6"/>
    <p:sldId id="1309" r:id="rId7"/>
    <p:sldId id="1311" r:id="rId8"/>
    <p:sldId id="1312" r:id="rId9"/>
    <p:sldId id="1306" r:id="rId10"/>
    <p:sldId id="1307" r:id="rId11"/>
    <p:sldId id="1308" r:id="rId12"/>
    <p:sldId id="1313" r:id="rId13"/>
    <p:sldId id="1314" r:id="rId14"/>
    <p:sldId id="1320" r:id="rId15"/>
    <p:sldId id="1321" r:id="rId16"/>
    <p:sldId id="1315" r:id="rId17"/>
    <p:sldId id="1305" r:id="rId18"/>
    <p:sldId id="1319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89227" autoAdjust="0"/>
  </p:normalViewPr>
  <p:slideViewPr>
    <p:cSldViewPr>
      <p:cViewPr>
        <p:scale>
          <a:sx n="112" d="100"/>
          <a:sy n="112" d="100"/>
        </p:scale>
        <p:origin x="1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023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486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763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72EE-3808-3149-A553-F32DBB0885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8508C-FC34-7F4E-B122-69618F0672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8508C-FC34-7F4E-B122-69618F0672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vt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ox@v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00"/>
            <a:ext cx="8382000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b="1" dirty="0" smtClean="0"/>
              <a:t>Big Data Science Workshop</a:t>
            </a:r>
            <a:br>
              <a:rPr lang="en-US" sz="2800" b="1" dirty="0" smtClean="0"/>
            </a:br>
            <a:r>
              <a:rPr lang="en-US" sz="2800" b="1" dirty="0" smtClean="0"/>
              <a:t>1</a:t>
            </a:r>
            <a:r>
              <a:rPr lang="en-US" sz="2400" b="1" dirty="0" smtClean="0"/>
              <a:t>2 January 2017, Virginia Tech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7200" b="1" dirty="0" smtClean="0"/>
              <a:t>Digital Libraries</a:t>
            </a:r>
            <a:br>
              <a:rPr lang="en-US" sz="7200" b="1" dirty="0" smtClean="0"/>
            </a:br>
            <a:r>
              <a:rPr lang="en-US" sz="7200" b="1" dirty="0" smtClean="0"/>
              <a:t>and Big Data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dirty="0" smtClean="0"/>
              <a:t>Edward A. </a:t>
            </a:r>
            <a:r>
              <a:rPr lang="en-US" sz="2800" dirty="0" smtClean="0"/>
              <a:t>Fox (</a:t>
            </a:r>
            <a:r>
              <a:rPr lang="en-US" sz="2800" dirty="0" err="1" smtClean="0"/>
              <a:t>fox@vt.edu</a:t>
            </a:r>
            <a:r>
              <a:rPr lang="en-US" sz="2800" dirty="0" smtClean="0"/>
              <a:t>), </a:t>
            </a:r>
            <a:r>
              <a:rPr lang="en-US" sz="2800" dirty="0" smtClean="0"/>
              <a:t>Prashant </a:t>
            </a:r>
            <a:r>
              <a:rPr lang="en-US" sz="2800" dirty="0" err="1" smtClean="0"/>
              <a:t>Chandrasekar</a:t>
            </a:r>
            <a:r>
              <a:rPr lang="en-US" sz="2800" dirty="0" smtClean="0"/>
              <a:t>, Islam </a:t>
            </a:r>
            <a:r>
              <a:rPr lang="en-US" sz="2800" dirty="0" err="1" smtClean="0"/>
              <a:t>Harb</a:t>
            </a:r>
            <a:r>
              <a:rPr lang="en-US" sz="2800" dirty="0" smtClean="0"/>
              <a:t>, </a:t>
            </a:r>
            <a:r>
              <a:rPr lang="en-US" sz="2800" dirty="0" err="1" smtClean="0"/>
              <a:t>Liuqing</a:t>
            </a:r>
            <a:r>
              <a:rPr lang="en-US" sz="2800" dirty="0" smtClean="0"/>
              <a:t> Li, </a:t>
            </a:r>
            <a:r>
              <a:rPr lang="en-US" sz="2800" dirty="0" err="1" smtClean="0"/>
              <a:t>Sunshin</a:t>
            </a:r>
            <a:r>
              <a:rPr lang="en-US" sz="2800" dirty="0" smtClean="0"/>
              <a:t> </a:t>
            </a:r>
            <a:r>
              <a:rPr lang="en-US" sz="2800" dirty="0" smtClean="0"/>
              <a:t>Lee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Dept. of Computer Science, </a:t>
            </a:r>
            <a:r>
              <a:rPr lang="en-US" sz="2800" dirty="0" smtClean="0">
                <a:hlinkClick r:id="rId3"/>
              </a:rPr>
              <a:t>www.cs.vt.edu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http://</a:t>
            </a:r>
            <a:r>
              <a:rPr lang="en-US" sz="2000" dirty="0" err="1"/>
              <a:t>fox.cs.vt.edu</a:t>
            </a:r>
            <a:r>
              <a:rPr lang="en-US" sz="2000" dirty="0"/>
              <a:t>/talks/2017/20170112BigDataWkshpFoxEtAl.pptx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GETAR Architecture - 2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8763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607"/>
              </p:ext>
            </p:extLst>
          </p:nvPr>
        </p:nvGraphicFramePr>
        <p:xfrm>
          <a:off x="76200" y="76200"/>
          <a:ext cx="5257800" cy="672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73" name="Document" r:id="rId4" imgW="6044978" imgH="7734015" progId="Word.Document.12">
                  <p:embed/>
                </p:oleObj>
              </mc:Choice>
              <mc:Fallback>
                <p:oleObj name="Document" r:id="rId4" imgW="6044978" imgH="7734015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5257800" cy="6726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410200" y="1371600"/>
            <a:ext cx="385343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GETAR:</a:t>
            </a:r>
          </a:p>
          <a:p>
            <a:pPr algn="ctr"/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Areas,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Investigators,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CRISP, CREST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65237"/>
            <a:ext cx="8610600" cy="49831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CRISP</a:t>
            </a:r>
          </a:p>
          <a:p>
            <a:pPr lvl="1"/>
            <a:r>
              <a:rPr lang="en-US" sz="2000" dirty="0"/>
              <a:t>Multi-Agent Modeling </a:t>
            </a:r>
          </a:p>
          <a:p>
            <a:pPr lvl="1"/>
            <a:r>
              <a:rPr lang="en-US" sz="2000" dirty="0"/>
              <a:t>Social Media and WWW: Information Extraction and Data Mining </a:t>
            </a:r>
          </a:p>
          <a:p>
            <a:pPr lvl="1"/>
            <a:r>
              <a:rPr lang="en-US" sz="2000" dirty="0"/>
              <a:t>Coordinated, Behaviorally-Aware Recovery</a:t>
            </a:r>
          </a:p>
          <a:p>
            <a:pPr lvl="2"/>
            <a:r>
              <a:rPr lang="en-US" sz="2000" dirty="0"/>
              <a:t>Transportation and/or Power Disruptions</a:t>
            </a:r>
          </a:p>
          <a:p>
            <a:pPr lvl="1"/>
            <a:r>
              <a:rPr lang="en-US" sz="2000" dirty="0"/>
              <a:t>Simulation and </a:t>
            </a:r>
            <a:r>
              <a:rPr lang="en-US" sz="2000" dirty="0" smtClean="0"/>
              <a:t>Prediction</a:t>
            </a:r>
          </a:p>
          <a:p>
            <a:pPr lvl="1"/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CREST</a:t>
            </a:r>
          </a:p>
          <a:p>
            <a:pPr lvl="1"/>
            <a:r>
              <a:rPr lang="en-US" sz="2000" dirty="0" smtClean="0"/>
              <a:t>Semantic Web (Ontology + RDF + SPARQL)</a:t>
            </a:r>
          </a:p>
          <a:p>
            <a:pPr lvl="1"/>
            <a:r>
              <a:rPr lang="en-US" sz="2000" dirty="0" smtClean="0"/>
              <a:t>Data Integration (Autonomous Distributed Heterogeneous Data Sources)</a:t>
            </a:r>
          </a:p>
          <a:p>
            <a:pPr lvl="1"/>
            <a:r>
              <a:rPr lang="en-US" sz="2000" dirty="0" smtClean="0"/>
              <a:t>Education Domain (Student Success in Academia </a:t>
            </a:r>
            <a:r>
              <a:rPr lang="en-US" sz="2000" dirty="0" err="1" smtClean="0"/>
              <a:t>wrt</a:t>
            </a:r>
            <a:r>
              <a:rPr lang="en-US" sz="2000" dirty="0" smtClean="0"/>
              <a:t> Institutional Programs/Activities/Initiatives)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133600" cy="1143000"/>
          </a:xfrm>
        </p:spPr>
        <p:txBody>
          <a:bodyPr/>
          <a:lstStyle/>
          <a:p>
            <a:r>
              <a:rPr lang="en-US" dirty="0" smtClean="0"/>
              <a:t>CREST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402" name="Picture 2" descr="C:\Islam_LPTP\Drive_D\PostGrad Studies\Virginia Tech PhD\Digital Library Lab\CREST Project\Literature Review\Fig\ACCESS_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9332"/>
            <a:ext cx="5029200" cy="655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914400"/>
          </a:xfrm>
        </p:spPr>
        <p:txBody>
          <a:bodyPr/>
          <a:lstStyle/>
          <a:p>
            <a:r>
              <a:rPr lang="en-US" dirty="0"/>
              <a:t>Social </a:t>
            </a:r>
            <a:r>
              <a:rPr lang="en-US" dirty="0" err="1"/>
              <a:t>Interactome</a:t>
            </a:r>
            <a:r>
              <a:rPr lang="en-US" dirty="0"/>
              <a:t>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905933"/>
            <a:ext cx="3276600" cy="5418667"/>
          </a:xfrm>
        </p:spPr>
        <p:txBody>
          <a:bodyPr/>
          <a:lstStyle/>
          <a:p>
            <a:r>
              <a:rPr lang="en-US" sz="2400" dirty="0" smtClean="0"/>
              <a:t>2 networks: small-world, lattice</a:t>
            </a:r>
          </a:p>
          <a:p>
            <a:r>
              <a:rPr lang="en-US" sz="2400" dirty="0" smtClean="0"/>
              <a:t>128 per network, 6 buddies/person</a:t>
            </a:r>
          </a:p>
          <a:p>
            <a:r>
              <a:rPr lang="en-US" sz="2400" dirty="0" smtClean="0"/>
              <a:t>16 (12 constrained + 4 open) weeks</a:t>
            </a:r>
          </a:p>
          <a:p>
            <a:r>
              <a:rPr lang="en-US" sz="2400" dirty="0" smtClean="0"/>
              <a:t>Educational (TES, stories) resources, Video meetings, Assessments</a:t>
            </a:r>
          </a:p>
          <a:p>
            <a:r>
              <a:rPr lang="en-US" sz="2400" dirty="0" smtClean="0"/>
              <a:t>Moderator to stimulate engagement, deal with problems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05933"/>
            <a:ext cx="528325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7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S.I. Assessment Data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525963"/>
          </a:xfrm>
        </p:spPr>
        <p:txBody>
          <a:bodyPr/>
          <a:lstStyle/>
          <a:p>
            <a:r>
              <a:rPr lang="en-US" dirty="0" smtClean="0"/>
              <a:t>Big Five Inventory</a:t>
            </a:r>
          </a:p>
          <a:p>
            <a:pPr lvl="1"/>
            <a:r>
              <a:rPr lang="en-US" dirty="0" smtClean="0"/>
              <a:t>44 items =&gt; 5 dimensions of personality</a:t>
            </a:r>
          </a:p>
          <a:p>
            <a:pPr lvl="1"/>
            <a:r>
              <a:rPr lang="en-US" dirty="0" smtClean="0"/>
              <a:t>Personality facets within the 5 dimensions</a:t>
            </a:r>
          </a:p>
          <a:p>
            <a:r>
              <a:rPr lang="en-US" dirty="0" smtClean="0"/>
              <a:t>Social Connectedness Scale (w. buddies)</a:t>
            </a:r>
            <a:endParaRPr lang="en-US" dirty="0"/>
          </a:p>
          <a:p>
            <a:r>
              <a:rPr lang="en-US" dirty="0" smtClean="0"/>
              <a:t>Addiction Severity Index</a:t>
            </a:r>
          </a:p>
          <a:p>
            <a:pPr lvl="1"/>
            <a:r>
              <a:rPr lang="en-US" dirty="0" smtClean="0"/>
              <a:t>Assess stability based on drug/alcohol use, status (family/social, psychiatric, medical legal),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Recovery Capital Scale</a:t>
            </a:r>
          </a:p>
          <a:p>
            <a:pPr lvl="1"/>
            <a:r>
              <a:rPr lang="en-US" dirty="0" smtClean="0"/>
              <a:t>Internal/external assets to initiate and sustain recovery</a:t>
            </a:r>
          </a:p>
          <a:p>
            <a:r>
              <a:rPr lang="en-US" dirty="0" smtClean="0"/>
              <a:t>Relapse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S.I. Analysis: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45" y="1295400"/>
            <a:ext cx="90369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89778" cy="685800"/>
          </a:xfrm>
          <a:noFill/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Communication Analysis in the Social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Interactome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9805" y="973840"/>
            <a:ext cx="2541242" cy="45992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/>
              <a:t>Text Classification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9684" r="9479" b="9269"/>
          <a:stretch/>
        </p:blipFill>
        <p:spPr>
          <a:xfrm>
            <a:off x="6143478" y="5082302"/>
            <a:ext cx="2920527" cy="1522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488" y="4775974"/>
            <a:ext cx="2589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Small-Network with Administrator Removed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8224" r="9040" b="9545"/>
          <a:stretch/>
        </p:blipFill>
        <p:spPr>
          <a:xfrm>
            <a:off x="3087973" y="5048540"/>
            <a:ext cx="3035429" cy="1587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026" y="4775974"/>
            <a:ext cx="2692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Lattice Network with Administrator Removed</a:t>
            </a:r>
            <a:endParaRPr lang="en-US" sz="105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" y="3226981"/>
            <a:ext cx="3098682" cy="1480937"/>
          </a:xfrm>
        </p:spPr>
      </p:pic>
      <p:sp>
        <p:nvSpPr>
          <p:cNvPr id="23" name="TextBox 22"/>
          <p:cNvSpPr txBox="1"/>
          <p:nvPr/>
        </p:nvSpPr>
        <p:spPr>
          <a:xfrm>
            <a:off x="154111" y="1370947"/>
            <a:ext cx="2846041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Multinomial, naïve-Bayes classification considers the count for each feature name in making classifications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Training the classifier: built a corpus of 150 documents– 75 of which were sentences that were clearly indicative of belonging to a success story and 75 of which were sentences that were not indicative of a success story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Acknowledgements to Victoria Worrall for her efforts on this classifier last semester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301226" y="5201581"/>
            <a:ext cx="2438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"Since being in recovery I have not been around any drugs or alcohol but if I had to, such as a wedding or something I wouldn't have a problem saying that I don't drink or I'm in recovery." =&gt; success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226" y="5908666"/>
            <a:ext cx="24384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'Drove very drunk.' =&gt; </a:t>
            </a:r>
            <a:r>
              <a:rPr lang="en-US" sz="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not_success</a:t>
            </a:r>
            <a:endParaRPr lang="en-US" sz="5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026" y="4902094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Samples of Story Classification</a:t>
            </a:r>
            <a:endParaRPr 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3087974" y="838200"/>
            <a:ext cx="5965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Abigail Bartolome, Advised by Dr. Edward A Fox</a:t>
            </a:r>
          </a:p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NIH Grant: </a:t>
            </a:r>
            <a:r>
              <a:rPr lang="en-US" sz="1400" dirty="0" smtClean="0">
                <a:latin typeface="Century Gothic" panose="020B0502020202020204" pitchFamily="34" charset="0"/>
              </a:rPr>
              <a:t>1R01DA039456-01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The Social </a:t>
            </a:r>
            <a:r>
              <a:rPr lang="en-US" sz="1400" dirty="0" err="1">
                <a:latin typeface="Century Gothic" panose="020B0502020202020204" pitchFamily="34" charset="0"/>
              </a:rPr>
              <a:t>Interactome</a:t>
            </a:r>
            <a:r>
              <a:rPr lang="en-US" sz="1400" dirty="0">
                <a:latin typeface="Century Gothic" panose="020B0502020202020204" pitchFamily="34" charset="0"/>
              </a:rPr>
              <a:t> of Recovery: Social Media as Therapy Development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Acknowledgements to </a:t>
            </a:r>
            <a:r>
              <a:rPr lang="en" sz="1400" dirty="0">
                <a:latin typeface="Century Gothic" panose="020B0502020202020204" pitchFamily="34" charset="0"/>
              </a:rPr>
              <a:t>Dr. Chris Franck, Prashant Chandrasekar, Lexie </a:t>
            </a:r>
            <a:r>
              <a:rPr lang="en" sz="1400" dirty="0" smtClean="0">
                <a:latin typeface="Century Gothic" panose="020B0502020202020204" pitchFamily="34" charset="0"/>
              </a:rPr>
              <a:t>Mellis</a:t>
            </a:r>
          </a:p>
          <a:p>
            <a:r>
              <a:rPr lang="en" sz="1400" dirty="0" smtClean="0">
                <a:latin typeface="Century Gothic" panose="020B0502020202020204" pitchFamily="34" charset="0"/>
              </a:rPr>
              <a:t>Virginia Tech CS 4994, April 2016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57738"/>
              </p:ext>
            </p:extLst>
          </p:nvPr>
        </p:nvGraphicFramePr>
        <p:xfrm>
          <a:off x="5649711" y="2823836"/>
          <a:ext cx="33707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90"/>
                <a:gridCol w="1685390"/>
              </a:tblGrid>
              <a:tr h="596466">
                <a:tc>
                  <a:txBody>
                    <a:bodyPr/>
                    <a:lstStyle/>
                    <a:p>
                      <a:r>
                        <a:rPr lang="en-US" dirty="0" smtClean="0"/>
                        <a:t>Lattice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Small-world Network</a:t>
                      </a:r>
                      <a:endParaRPr lang="en-US" dirty="0"/>
                    </a:p>
                  </a:txBody>
                  <a:tcPr/>
                </a:tc>
              </a:tr>
              <a:tr h="251689">
                <a:tc>
                  <a:txBody>
                    <a:bodyPr/>
                    <a:lstStyle/>
                    <a:p>
                      <a:r>
                        <a:rPr lang="en-US" dirty="0" smtClean="0"/>
                        <a:t>128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participants</a:t>
                      </a:r>
                      <a:endParaRPr lang="en-US" dirty="0"/>
                    </a:p>
                  </a:txBody>
                  <a:tcPr/>
                </a:tc>
              </a:tr>
              <a:tr h="620603">
                <a:tc>
                  <a:txBody>
                    <a:bodyPr/>
                    <a:lstStyle/>
                    <a:p>
                      <a:r>
                        <a:rPr lang="en-US" dirty="0" smtClean="0"/>
                        <a:t>22 users in the most connected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users in the most connected component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9712" y="3401555"/>
            <a:ext cx="2119172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Queried the </a:t>
            </a:r>
            <a:r>
              <a:rPr lang="en-US" sz="1050" dirty="0" err="1" smtClean="0"/>
              <a:t>Friendica</a:t>
            </a:r>
            <a:r>
              <a:rPr lang="en-US" sz="1050" dirty="0" smtClean="0"/>
              <a:t> database to see who the participants wrote text to and who the participants received text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Generated graph of the private messaging communication in the lattice social network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idx="1"/>
          </p:nvPr>
        </p:nvSpPr>
        <p:spPr>
          <a:xfrm>
            <a:off x="3366168" y="2849146"/>
            <a:ext cx="2198128" cy="459921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Network Structures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62222" y="-218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3920"/>
            <a:ext cx="8839200" cy="4525963"/>
          </a:xfrm>
        </p:spPr>
        <p:txBody>
          <a:bodyPr/>
          <a:lstStyle/>
          <a:p>
            <a:r>
              <a:rPr lang="en-US" sz="2000" dirty="0" smtClean="0"/>
              <a:t>Big data is a characteristic of many digital library projects:</a:t>
            </a:r>
          </a:p>
          <a:p>
            <a:pPr lvl="1"/>
            <a:r>
              <a:rPr lang="en-US" sz="2000" dirty="0" smtClean="0"/>
              <a:t>Diverse range of types and instances of services</a:t>
            </a:r>
          </a:p>
          <a:p>
            <a:pPr lvl="1"/>
            <a:r>
              <a:rPr lang="en-US" sz="2000" dirty="0" smtClean="0"/>
              <a:t>Support for tailored needs of diverse user communities</a:t>
            </a:r>
          </a:p>
          <a:p>
            <a:pPr lvl="1"/>
            <a:r>
              <a:rPr lang="en-US" sz="2000" dirty="0" smtClean="0"/>
              <a:t>Connection with linked open data, Semantic Web</a:t>
            </a:r>
          </a:p>
          <a:p>
            <a:pPr lvl="1"/>
            <a:r>
              <a:rPr lang="en-US" sz="2000" dirty="0" smtClean="0"/>
              <a:t>Ex.:</a:t>
            </a:r>
          </a:p>
          <a:p>
            <a:pPr lvl="1"/>
            <a:r>
              <a:rPr lang="en-US" sz="2000" dirty="0"/>
              <a:t>Tweet </a:t>
            </a:r>
            <a:r>
              <a:rPr lang="en-US" sz="2000" dirty="0" smtClean="0"/>
              <a:t>&amp; </a:t>
            </a:r>
            <a:r>
              <a:rPr lang="en-US" sz="2000" dirty="0"/>
              <a:t>webpage collection, analysis, </a:t>
            </a:r>
            <a:r>
              <a:rPr lang="en-US" sz="2000" dirty="0" smtClean="0"/>
              <a:t>value-add, </a:t>
            </a:r>
            <a:r>
              <a:rPr lang="en-US" sz="2000" dirty="0"/>
              <a:t>search, visualization</a:t>
            </a:r>
          </a:p>
          <a:p>
            <a:pPr lvl="1"/>
            <a:r>
              <a:rPr lang="en-US" sz="2000" dirty="0" smtClean="0"/>
              <a:t>University education data integration and assessment</a:t>
            </a:r>
          </a:p>
          <a:p>
            <a:pPr lvl="1"/>
            <a:r>
              <a:rPr lang="en-US" sz="2000" dirty="0" smtClean="0"/>
              <a:t>Disaster management with events =&gt; modeling, simulation, prediction</a:t>
            </a:r>
          </a:p>
          <a:p>
            <a:pPr lvl="1"/>
            <a:r>
              <a:rPr lang="en-US" sz="2000" dirty="0" smtClean="0"/>
              <a:t>Clinical trials data collection, analysis – for social / behavioral sciences</a:t>
            </a:r>
          </a:p>
          <a:p>
            <a:endParaRPr lang="en-US" sz="2000" dirty="0" smtClean="0"/>
          </a:p>
          <a:p>
            <a:r>
              <a:rPr lang="en-US" sz="2000" dirty="0" smtClean="0"/>
              <a:t>This can be nicely integrated with</a:t>
            </a:r>
          </a:p>
          <a:p>
            <a:pPr lvl="1"/>
            <a:r>
              <a:rPr lang="en-US" sz="2000" dirty="0" smtClean="0"/>
              <a:t>Courses</a:t>
            </a:r>
          </a:p>
          <a:p>
            <a:pPr lvl="1"/>
            <a:r>
              <a:rPr lang="en-US" sz="2000" dirty="0" smtClean="0"/>
              <a:t>Team/student projects and </a:t>
            </a:r>
            <a:r>
              <a:rPr lang="en-US" sz="2000" dirty="0" smtClean="0"/>
              <a:t>research</a:t>
            </a:r>
          </a:p>
          <a:p>
            <a:r>
              <a:rPr lang="en-US" sz="2400" b="1" dirty="0" smtClean="0"/>
              <a:t>Invitation: Contact </a:t>
            </a:r>
            <a:r>
              <a:rPr lang="en-US" sz="2400" b="1" dirty="0" smtClean="0">
                <a:hlinkClick r:id="rId2"/>
              </a:rPr>
              <a:t>fox@vt.edu</a:t>
            </a:r>
            <a:r>
              <a:rPr lang="en-US" sz="2400" b="1" dirty="0" smtClean="0"/>
              <a:t> for team project this semester</a:t>
            </a:r>
            <a:r>
              <a:rPr lang="en-US" sz="2400" b="1" dirty="0"/>
              <a:t> </a:t>
            </a:r>
            <a:r>
              <a:rPr lang="en-US" sz="2400" b="1" dirty="0" smtClean="0"/>
              <a:t>(CS4624: Multimedia, Hypertexts, and Information Access)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Acknowledgments: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8610600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/>
              <a:t>NSF </a:t>
            </a:r>
            <a:r>
              <a:rPr lang="is-IS" sz="1600" dirty="0"/>
              <a:t>CMMI-1638207 </a:t>
            </a:r>
            <a:r>
              <a:rPr lang="en-US" sz="1600" dirty="0" smtClean="0"/>
              <a:t>CRISP: </a:t>
            </a:r>
            <a:r>
              <a:rPr lang="en-US" sz="1600" dirty="0"/>
              <a:t>Coordinated, Behaviorally-Aware Recovery for Transportation and Power Disruptions (CBAR-</a:t>
            </a:r>
            <a:r>
              <a:rPr lang="en-US" sz="1600" dirty="0" err="1"/>
              <a:t>tpd</a:t>
            </a:r>
            <a:r>
              <a:rPr lang="en-US" sz="1600" dirty="0"/>
              <a:t>), </a:t>
            </a:r>
            <a:r>
              <a:rPr lang="en-US" sz="1600" dirty="0" smtClean="0"/>
              <a:t>PI </a:t>
            </a:r>
            <a:r>
              <a:rPr lang="en-US" sz="1600" dirty="0"/>
              <a:t>Pamela Murray-</a:t>
            </a:r>
            <a:r>
              <a:rPr lang="en-US" sz="1600" dirty="0" err="1"/>
              <a:t>Tuite</a:t>
            </a:r>
            <a:r>
              <a:rPr lang="en-US" sz="1600" dirty="0"/>
              <a:t>, Co-PIs Edward Fox, Kris </a:t>
            </a:r>
            <a:r>
              <a:rPr lang="en-US" sz="1600" dirty="0" err="1"/>
              <a:t>Wernstedt</a:t>
            </a:r>
            <a:r>
              <a:rPr lang="en-US" sz="1600" dirty="0"/>
              <a:t>; </a:t>
            </a:r>
            <a:r>
              <a:rPr lang="en-US" sz="1600" dirty="0" smtClean="0"/>
              <a:t>U</a:t>
            </a:r>
            <a:r>
              <a:rPr lang="en-US" sz="1600" dirty="0"/>
              <a:t>. Mich. Ann Arbor, PI Seth </a:t>
            </a:r>
            <a:r>
              <a:rPr lang="en-US" sz="1600" dirty="0" err="1"/>
              <a:t>Guikema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NSF </a:t>
            </a:r>
            <a:r>
              <a:rPr lang="nb-NO" sz="1600" dirty="0" smtClean="0"/>
              <a:t>IIS-1619028</a:t>
            </a:r>
            <a:r>
              <a:rPr lang="en-US" sz="1600" dirty="0" smtClean="0"/>
              <a:t>: </a:t>
            </a:r>
            <a:r>
              <a:rPr lang="en-US" sz="1600" dirty="0"/>
              <a:t>Global Event and Trend Archive Research (GETAR), </a:t>
            </a:r>
            <a:r>
              <a:rPr lang="en-US" sz="1600" dirty="0" smtClean="0"/>
              <a:t>PI </a:t>
            </a:r>
            <a:r>
              <a:rPr lang="en-US" sz="1600" dirty="0"/>
              <a:t>Fox, </a:t>
            </a:r>
            <a:r>
              <a:rPr lang="en-US" sz="1600" dirty="0" smtClean="0"/>
              <a:t>Co-PIs </a:t>
            </a:r>
            <a:r>
              <a:rPr lang="en-US" sz="1600" dirty="0"/>
              <a:t>Andrea L. </a:t>
            </a:r>
            <a:r>
              <a:rPr lang="en-US" sz="1600" dirty="0" err="1"/>
              <a:t>Kavanaugh</a:t>
            </a:r>
            <a:r>
              <a:rPr lang="en-US" sz="1600" dirty="0"/>
              <a:t>, </a:t>
            </a:r>
            <a:r>
              <a:rPr lang="en-US" sz="1600" dirty="0" err="1" smtClean="0"/>
              <a:t>Chandan</a:t>
            </a:r>
            <a:r>
              <a:rPr lang="en-US" sz="1600" dirty="0" smtClean="0"/>
              <a:t> Reddy, Donald </a:t>
            </a:r>
            <a:r>
              <a:rPr lang="en-US" sz="1600" dirty="0"/>
              <a:t>J. Shoemaker; </a:t>
            </a:r>
            <a:r>
              <a:rPr lang="en-US" sz="1600" dirty="0" smtClean="0"/>
              <a:t>and Internet </a:t>
            </a:r>
            <a:r>
              <a:rPr lang="en-US" sz="1600" dirty="0"/>
              <a:t>Archive, PI Jefferson Bailey.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IMLS </a:t>
            </a:r>
            <a:r>
              <a:rPr lang="de-DE" sz="1600" dirty="0" smtClean="0"/>
              <a:t>LG-71-16-0037-16</a:t>
            </a:r>
            <a:r>
              <a:rPr lang="en-US" sz="1600" dirty="0" smtClean="0"/>
              <a:t>: </a:t>
            </a:r>
            <a:r>
              <a:rPr lang="en-US" sz="1600" dirty="0"/>
              <a:t>Developing Library </a:t>
            </a:r>
            <a:r>
              <a:rPr lang="en-US" sz="1600" dirty="0" err="1"/>
              <a:t>Cyberinfrastructure</a:t>
            </a:r>
            <a:r>
              <a:rPr lang="en-US" sz="1600" dirty="0"/>
              <a:t> Strategy for Big Data Sharing and Reuse; </a:t>
            </a:r>
            <a:r>
              <a:rPr lang="en-US" sz="1600" dirty="0" err="1" smtClean="0"/>
              <a:t>Zhiwu</a:t>
            </a:r>
            <a:r>
              <a:rPr lang="en-US" sz="1600" dirty="0" smtClean="0"/>
              <a:t> </a:t>
            </a:r>
            <a:r>
              <a:rPr lang="en-US" sz="1600" dirty="0" err="1"/>
              <a:t>Xie</a:t>
            </a:r>
            <a:r>
              <a:rPr lang="en-US" sz="1600" dirty="0"/>
              <a:t> (PI), Tyler Walters, Edward </a:t>
            </a:r>
            <a:r>
              <a:rPr lang="en-US" sz="1600" dirty="0" smtClean="0"/>
              <a:t>Fox (20%), </a:t>
            </a:r>
            <a:r>
              <a:rPr lang="en-US" sz="1600" dirty="0"/>
              <a:t>Pablo </a:t>
            </a:r>
            <a:r>
              <a:rPr lang="en-US" sz="1600" dirty="0" err="1" smtClean="0"/>
              <a:t>Tarazaga</a:t>
            </a:r>
            <a:r>
              <a:rPr lang="en-US" sz="1600" dirty="0" smtClean="0"/>
              <a:t>; with </a:t>
            </a:r>
            <a:r>
              <a:rPr lang="en-US" sz="1600" dirty="0" err="1" smtClean="0"/>
              <a:t>eval</a:t>
            </a:r>
            <a:r>
              <a:rPr lang="en-US" sz="1600" dirty="0" smtClean="0"/>
              <a:t>. from University </a:t>
            </a:r>
            <a:r>
              <a:rPr lang="en-US" sz="1600" dirty="0"/>
              <a:t>of North </a:t>
            </a:r>
            <a:r>
              <a:rPr lang="en-US" sz="1600" dirty="0" smtClean="0"/>
              <a:t>Texas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University of North Texas (NSF flow </a:t>
            </a:r>
            <a:r>
              <a:rPr lang="en-US" sz="1600" dirty="0" smtClean="0"/>
              <a:t>through): </a:t>
            </a:r>
            <a:r>
              <a:rPr lang="en-US" sz="1600" dirty="0"/>
              <a:t>CREST Partnership </a:t>
            </a:r>
            <a:r>
              <a:rPr lang="en-US" sz="1600" dirty="0" smtClean="0"/>
              <a:t>Supplement: </a:t>
            </a:r>
            <a:r>
              <a:rPr lang="en-US" sz="1600" dirty="0"/>
              <a:t>Building Capacity in Information Management through a Partnership with Virginia </a:t>
            </a:r>
            <a:r>
              <a:rPr lang="en-US" sz="1600" dirty="0" smtClean="0"/>
              <a:t>Tech </a:t>
            </a:r>
            <a:r>
              <a:rPr lang="is-IS" sz="1600" dirty="0" smtClean="0"/>
              <a:t>…</a:t>
            </a:r>
            <a:r>
              <a:rPr lang="en-US" sz="1600" dirty="0" smtClean="0"/>
              <a:t>, PI Fox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VT </a:t>
            </a:r>
            <a:r>
              <a:rPr lang="en-US" sz="1600" dirty="0"/>
              <a:t>ARC. VT-</a:t>
            </a:r>
            <a:r>
              <a:rPr lang="en-US" sz="1600" dirty="0" err="1"/>
              <a:t>Rnet</a:t>
            </a:r>
            <a:r>
              <a:rPr lang="en-US" sz="1600" dirty="0"/>
              <a:t>: A 10-Gbps Research Network for Virginia Tech. In-kind support to connect the Digital Library Research Laboratory Hadoop Cluster to VT's 10 </a:t>
            </a:r>
            <a:r>
              <a:rPr lang="en-US" sz="1600" dirty="0" err="1" smtClean="0"/>
              <a:t>gbps</a:t>
            </a:r>
            <a:r>
              <a:rPr lang="en-US" sz="1600" dirty="0" smtClean="0"/>
              <a:t> network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NIH </a:t>
            </a:r>
            <a:r>
              <a:rPr lang="fr-FR" sz="1600" dirty="0"/>
              <a:t>Grant </a:t>
            </a:r>
            <a:r>
              <a:rPr lang="fr-FR" sz="1600" dirty="0" smtClean="0"/>
              <a:t>1R01DA039456-01</a:t>
            </a:r>
            <a:r>
              <a:rPr lang="en-US" sz="1600" dirty="0" smtClean="0"/>
              <a:t>: </a:t>
            </a:r>
            <a:r>
              <a:rPr lang="en-US" sz="1600" dirty="0"/>
              <a:t>The Social </a:t>
            </a:r>
            <a:r>
              <a:rPr lang="en-US" sz="1600" dirty="0" err="1"/>
              <a:t>Interactome</a:t>
            </a:r>
            <a:r>
              <a:rPr lang="en-US" sz="1600" dirty="0"/>
              <a:t> of Recovery: Social Media as Therapy Development; </a:t>
            </a:r>
            <a:r>
              <a:rPr lang="en-US" sz="1600" dirty="0" smtClean="0"/>
              <a:t>PI </a:t>
            </a:r>
            <a:r>
              <a:rPr lang="en-US" sz="1600" dirty="0"/>
              <a:t>Warren K. Bickel (VTCRI), Fox as co-PI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NSF </a:t>
            </a:r>
            <a:r>
              <a:rPr lang="is-IS" sz="1600" dirty="0"/>
              <a:t>IIS - </a:t>
            </a:r>
            <a:r>
              <a:rPr lang="is-IS" sz="1600" dirty="0" smtClean="0"/>
              <a:t>1319578</a:t>
            </a:r>
            <a:r>
              <a:rPr lang="en-US" sz="1600" dirty="0" smtClean="0"/>
              <a:t>: Integrated </a:t>
            </a:r>
            <a:r>
              <a:rPr lang="en-US" sz="1600" dirty="0"/>
              <a:t>Digital Event Archiving and Library (IDEAL); </a:t>
            </a:r>
            <a:r>
              <a:rPr lang="en-US" sz="1600" dirty="0" smtClean="0"/>
              <a:t>PI Fox, </a:t>
            </a:r>
            <a:r>
              <a:rPr lang="en-US" sz="1600" dirty="0"/>
              <a:t>with co-PIs Donald Shoemaker, Andrea </a:t>
            </a:r>
            <a:r>
              <a:rPr lang="en-US" sz="1600" dirty="0" err="1"/>
              <a:t>Kavanaugh</a:t>
            </a:r>
            <a:r>
              <a:rPr lang="en-US" sz="1600" dirty="0"/>
              <a:t>, Steven Sheetz, and Kristine Hanna (Internet Archive)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334" y="5645060"/>
            <a:ext cx="8055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thanks for: </a:t>
            </a:r>
            <a:r>
              <a:rPr lang="en-US" dirty="0" err="1" smtClean="0"/>
              <a:t>XCaliber</a:t>
            </a:r>
            <a:r>
              <a:rPr lang="en-US" dirty="0" smtClean="0"/>
              <a:t> </a:t>
            </a:r>
            <a:r>
              <a:rPr lang="en-US" dirty="0"/>
              <a:t>Award 2016 </a:t>
            </a:r>
            <a:r>
              <a:rPr lang="en-US" b="0" dirty="0"/>
              <a:t>"for extraordinary contributions </a:t>
            </a:r>
            <a:r>
              <a:rPr lang="en-US" b="0" dirty="0" smtClean="0"/>
              <a:t>to</a:t>
            </a:r>
          </a:p>
          <a:p>
            <a:r>
              <a:rPr lang="en-US" b="0" dirty="0" smtClean="0"/>
              <a:t>technology-enriched</a:t>
            </a:r>
            <a:r>
              <a:rPr lang="en-US" b="0" dirty="0"/>
              <a:t> </a:t>
            </a:r>
            <a:r>
              <a:rPr lang="en-US" b="0" dirty="0" smtClean="0"/>
              <a:t>learning </a:t>
            </a:r>
            <a:r>
              <a:rPr lang="en-US" b="0" dirty="0"/>
              <a:t>activities" for project "Enhanced </a:t>
            </a:r>
            <a:r>
              <a:rPr lang="en-US" b="0" dirty="0" smtClean="0"/>
              <a:t>problem-based</a:t>
            </a:r>
          </a:p>
          <a:p>
            <a:r>
              <a:rPr lang="en-US" b="0" dirty="0" smtClean="0"/>
              <a:t>learning connecting big </a:t>
            </a:r>
            <a:r>
              <a:rPr lang="en-US" b="0" dirty="0"/>
              <a:t>data research with classes", with </a:t>
            </a:r>
            <a:r>
              <a:rPr lang="en-US" b="0" dirty="0" smtClean="0"/>
              <a:t>students:</a:t>
            </a:r>
          </a:p>
          <a:p>
            <a:r>
              <a:rPr lang="en-US" b="0" dirty="0" smtClean="0"/>
              <a:t>Mohamed </a:t>
            </a:r>
            <a:r>
              <a:rPr lang="en-US" b="0" dirty="0" err="1"/>
              <a:t>Farag</a:t>
            </a:r>
            <a:r>
              <a:rPr lang="en-US" b="0" dirty="0"/>
              <a:t>, Richard </a:t>
            </a:r>
            <a:r>
              <a:rPr lang="en-US" b="0" dirty="0" err="1"/>
              <a:t>Gruss</a:t>
            </a:r>
            <a:r>
              <a:rPr lang="en-US" b="0" dirty="0"/>
              <a:t>, Tarek </a:t>
            </a:r>
            <a:r>
              <a:rPr lang="en-US" b="0" dirty="0" err="1"/>
              <a:t>Kanan</a:t>
            </a:r>
            <a:r>
              <a:rPr lang="en-US" b="0" dirty="0"/>
              <a:t>, </a:t>
            </a:r>
            <a:r>
              <a:rPr lang="en-US" b="0" dirty="0" err="1"/>
              <a:t>Sunshin</a:t>
            </a:r>
            <a:r>
              <a:rPr lang="en-US" b="0" dirty="0"/>
              <a:t> Lee, Xuan Zhang</a:t>
            </a:r>
          </a:p>
        </p:txBody>
      </p:sp>
    </p:spTree>
    <p:extLst>
      <p:ext uri="{BB962C8B-B14F-4D97-AF65-F5344CB8AC3E}">
        <p14:creationId xmlns:p14="http://schemas.microsoft.com/office/powerpoint/2010/main" val="3187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206750" y="5507836"/>
            <a:ext cx="5726113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Note:</a:t>
            </a:r>
            <a:r>
              <a:rPr lang="en-US" sz="2400" b="0" dirty="0">
                <a:latin typeface="Times New Roman" pitchFamily="18" charset="0"/>
              </a:rPr>
              <a:t> we should consider </a:t>
            </a:r>
            <a:r>
              <a:rPr lang="en-US" sz="2400" b="0" dirty="0" smtClean="0">
                <a:latin typeface="Times New Roman" pitchFamily="18" charset="0"/>
              </a:rPr>
              <a:t>4 dimensions</a:t>
            </a:r>
            <a:r>
              <a:rPr lang="en-US" sz="2400" b="0" dirty="0">
                <a:latin typeface="Times New Roman" pitchFamily="18" charset="0"/>
              </a:rPr>
              <a:t>: computing, </a:t>
            </a:r>
            <a:r>
              <a:rPr lang="en-US" sz="2400" b="0" dirty="0" smtClean="0">
                <a:latin typeface="Times New Roman" pitchFamily="18" charset="0"/>
              </a:rPr>
              <a:t>communications, content</a:t>
            </a:r>
            <a:r>
              <a:rPr lang="en-US" sz="2400" b="0" dirty="0">
                <a:latin typeface="Times New Roman" pitchFamily="18" charset="0"/>
              </a:rPr>
              <a:t>, and community (people</a:t>
            </a:r>
            <a:r>
              <a:rPr lang="en-US" sz="2400" b="0" dirty="0" smtClean="0">
                <a:latin typeface="Times New Roman" pitchFamily="18" charset="0"/>
              </a:rPr>
              <a:t>). </a:t>
            </a:r>
            <a:r>
              <a:rPr lang="en-US" sz="2400" b="0" i="1" dirty="0" smtClean="0">
                <a:latin typeface="Times New Roman" pitchFamily="18" charset="0"/>
              </a:rPr>
              <a:t>From S. Griffin</a:t>
            </a:r>
            <a:endParaRPr lang="en-US" sz="2400" b="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6248400" cy="838200"/>
          </a:xfrm>
        </p:spPr>
        <p:txBody>
          <a:bodyPr/>
          <a:lstStyle/>
          <a:p>
            <a:r>
              <a:rPr lang="en-US" dirty="0" smtClean="0"/>
              <a:t>DLRL Hadoop Cluster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Cloudera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28600"/>
            <a:ext cx="2743200" cy="6400800"/>
          </a:xfrm>
        </p:spPr>
        <p:txBody>
          <a:bodyPr/>
          <a:lstStyle/>
          <a:p>
            <a:r>
              <a:rPr lang="en-US" b="1" dirty="0" smtClean="0"/>
              <a:t>RAM:</a:t>
            </a:r>
          </a:p>
          <a:p>
            <a:r>
              <a:rPr lang="en-US" dirty="0" smtClean="0"/>
              <a:t> 2 of 128G</a:t>
            </a:r>
          </a:p>
          <a:p>
            <a:r>
              <a:rPr lang="en-US" dirty="0" smtClean="0"/>
              <a:t> 2 of 64G</a:t>
            </a:r>
          </a:p>
          <a:p>
            <a:r>
              <a:rPr lang="en-US" dirty="0" smtClean="0"/>
              <a:t> 20 </a:t>
            </a:r>
            <a:r>
              <a:rPr lang="en-US" smtClean="0"/>
              <a:t>of 32G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Cores: </a:t>
            </a:r>
            <a:r>
              <a:rPr lang="en-US" dirty="0" smtClean="0"/>
              <a:t>108</a:t>
            </a:r>
          </a:p>
          <a:p>
            <a:endParaRPr lang="en-US" dirty="0"/>
          </a:p>
          <a:p>
            <a:r>
              <a:rPr lang="en-US" b="1" dirty="0" smtClean="0"/>
              <a:t>TB: </a:t>
            </a:r>
            <a:r>
              <a:rPr lang="en-US" dirty="0" smtClean="0"/>
              <a:t>160 +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://eventsarchive.org/sites/default/files/IMG_1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16002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0" kern="0" dirty="0" smtClean="0"/>
              <a:t>5S-based DL </a:t>
            </a:r>
            <a:r>
              <a:rPr lang="en-US" b="0" kern="0" smtClean="0"/>
              <a:t>Services Taxonomy</a:t>
            </a:r>
            <a:endParaRPr lang="en-US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(Integrated Digital Event Archiving and Library)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16" b="-10516"/>
          <a:stretch>
            <a:fillRect/>
          </a:stretch>
        </p:blipFill>
        <p:spPr bwMode="auto">
          <a:xfrm>
            <a:off x="138545" y="1600199"/>
            <a:ext cx="8924637" cy="4899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6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IDEAL Data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B753-1C0D-A84D-8C7A-ED8CC4D0987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95433"/>
            <a:ext cx="7980401" cy="5241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401369"/>
            <a:ext cx="841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ighlighted (as grey) are related to </a:t>
            </a:r>
            <a:r>
              <a:rPr lang="en-US" dirty="0" err="1" smtClean="0"/>
              <a:t>Sunshin</a:t>
            </a:r>
            <a:r>
              <a:rPr lang="en-US" dirty="0" smtClean="0"/>
              <a:t> Lee’s research on tweet geo-coding.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784"/>
            <a:ext cx="8229600" cy="1043015"/>
          </a:xfrm>
        </p:spPr>
        <p:txBody>
          <a:bodyPr>
            <a:normAutofit/>
          </a:bodyPr>
          <a:lstStyle/>
          <a:p>
            <a:r>
              <a:rPr lang="en-US" dirty="0" err="1" smtClean="0"/>
              <a:t>Sunshin</a:t>
            </a:r>
            <a:r>
              <a:rPr lang="en-US" dirty="0" smtClean="0"/>
              <a:t> Lee’s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B753-1C0D-A84D-8C7A-ED8CC4D0987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1062224"/>
            <a:ext cx="8915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GETAR Architecture - 1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296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15432</TotalTime>
  <Words>953</Words>
  <Application>Microsoft Macintosh PowerPoint</Application>
  <PresentationFormat>On-screen Show (4:3)</PresentationFormat>
  <Paragraphs>136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Courier New</vt:lpstr>
      <vt:lpstr>Helvetica</vt:lpstr>
      <vt:lpstr>Times New Roman</vt:lpstr>
      <vt:lpstr>Default Design</vt:lpstr>
      <vt:lpstr>Document</vt:lpstr>
      <vt:lpstr>Big Data Science Workshop 12 January 2017, Virginia Tech  Digital Libraries and Big Data  Edward A. Fox (fox@vt.edu), Prashant Chandrasekar, Islam Harb, Liuqing Li, Sunshin Lee  Dept. of Computer Science, www.cs.vt.edu  http://fox.cs.vt.edu/talks/2017/20170112BigDataWkshpFoxEtAl.pptx    </vt:lpstr>
      <vt:lpstr>Acknowledgments: Grants</vt:lpstr>
      <vt:lpstr>PowerPoint Presentation</vt:lpstr>
      <vt:lpstr>DLRL Hadoop Cluster (Cloudera)</vt:lpstr>
      <vt:lpstr>PowerPoint Presentation</vt:lpstr>
      <vt:lpstr>IDEAL (Integrated Digital Event Archiving and Library)</vt:lpstr>
      <vt:lpstr>IDEAL Data Architecture</vt:lpstr>
      <vt:lpstr>Sunshin Lee’s Data Flow</vt:lpstr>
      <vt:lpstr>GETAR Architecture - 1</vt:lpstr>
      <vt:lpstr>GETAR Architecture - 2</vt:lpstr>
      <vt:lpstr>PowerPoint Presentation</vt:lpstr>
      <vt:lpstr>CRISP, CREST</vt:lpstr>
      <vt:lpstr>CREST</vt:lpstr>
      <vt:lpstr>Social Interactome Experiment</vt:lpstr>
      <vt:lpstr>S.I. Assessment Data Collected</vt:lpstr>
      <vt:lpstr>S.I. Analysis: Data Flow</vt:lpstr>
      <vt:lpstr>Communication Analysis in the Social Interactome</vt:lpstr>
      <vt:lpstr>Summary &amp;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Microsoft Office User</cp:lastModifiedBy>
  <cp:revision>365</cp:revision>
  <dcterms:created xsi:type="dcterms:W3CDTF">2004-04-27T15:48:44Z</dcterms:created>
  <dcterms:modified xsi:type="dcterms:W3CDTF">2017-01-12T16:32:13Z</dcterms:modified>
</cp:coreProperties>
</file>