
<file path=[Content_Types].xml><?xml version="1.0" encoding="utf-8"?>
<Types xmlns="http://schemas.openxmlformats.org/package/2006/content-types">
  <Default Extension="jpg" ContentType="image/jpeg"/>
  <Default Extension="emf" ContentType="image/x-emf"/>
  <Default Extension="jpeg" ContentType="image/jpeg"/>
  <Default Extension="xml" ContentType="application/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Default Extension="docx" ContentType="application/vnd.openxmlformats-officedocument.wordprocessingml.document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33"/>
  </p:notesMasterIdLst>
  <p:handoutMasterIdLst>
    <p:handoutMasterId r:id="rId34"/>
  </p:handoutMasterIdLst>
  <p:sldIdLst>
    <p:sldId id="648" r:id="rId2"/>
    <p:sldId id="1235" r:id="rId3"/>
    <p:sldId id="719" r:id="rId4"/>
    <p:sldId id="716" r:id="rId5"/>
    <p:sldId id="717" r:id="rId6"/>
    <p:sldId id="718" r:id="rId7"/>
    <p:sldId id="904" r:id="rId8"/>
    <p:sldId id="1296" r:id="rId9"/>
    <p:sldId id="1295" r:id="rId10"/>
    <p:sldId id="1281" r:id="rId11"/>
    <p:sldId id="1186" r:id="rId12"/>
    <p:sldId id="684" r:id="rId13"/>
    <p:sldId id="685" r:id="rId14"/>
    <p:sldId id="914" r:id="rId15"/>
    <p:sldId id="1239" r:id="rId16"/>
    <p:sldId id="1292" r:id="rId17"/>
    <p:sldId id="1264" r:id="rId18"/>
    <p:sldId id="1297" r:id="rId19"/>
    <p:sldId id="1309" r:id="rId20"/>
    <p:sldId id="1305" r:id="rId21"/>
    <p:sldId id="1248" r:id="rId22"/>
    <p:sldId id="1298" r:id="rId23"/>
    <p:sldId id="1299" r:id="rId24"/>
    <p:sldId id="1300" r:id="rId25"/>
    <p:sldId id="1301" r:id="rId26"/>
    <p:sldId id="1302" r:id="rId27"/>
    <p:sldId id="1304" r:id="rId28"/>
    <p:sldId id="1306" r:id="rId29"/>
    <p:sldId id="1307" r:id="rId30"/>
    <p:sldId id="1308" r:id="rId31"/>
    <p:sldId id="1312" r:id="rId32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5620"/>
    <p:restoredTop sz="94689" autoAdjust="0"/>
  </p:normalViewPr>
  <p:slideViewPr>
    <p:cSldViewPr>
      <p:cViewPr varScale="1">
        <p:scale>
          <a:sx n="152" d="100"/>
          <a:sy n="152" d="100"/>
        </p:scale>
        <p:origin x="-357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913" y="0"/>
            <a:ext cx="40274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913" y="6659563"/>
            <a:ext cx="402748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67EB2300-8A6A-4BA1-8D8C-FE35CF7CB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7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330575"/>
            <a:ext cx="7437438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82ADF527-1118-42CE-B3E1-7116173D3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38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B8C27-9015-40D9-BAC9-F467628DCA7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6FB511-8B27-4C01-89ED-80C8F6BC98A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19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1950" y="530225"/>
            <a:ext cx="3492500" cy="2619375"/>
          </a:xfrm>
          <a:ln w="12700" cap="flat">
            <a:solidFill>
              <a:schemeClr val="tx1"/>
            </a:solidFill>
          </a:ln>
        </p:spPr>
      </p:sp>
      <p:sp>
        <p:nvSpPr>
          <p:cNvPr id="319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 lIns="93556" tIns="46778" rIns="93556" bIns="4677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814CD6-67D3-456D-899C-246BD84655A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23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896DB4-792F-45CD-9C51-115D0A88AD6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20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7BF944-B7DC-4909-88E6-07C04BA82A4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27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03F39B-55B7-46CB-8D77-68C1F8AFD310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8A3107-780C-4EBC-BB13-3EAAFA0B212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smtClean="0"/>
              <a:t>Help affected communities to recover more quickly and effectively </a:t>
            </a:r>
          </a:p>
          <a:p>
            <a:pPr lvl="1" eaLnBrk="1" hangingPunct="1"/>
            <a:r>
              <a:rPr lang="en-US" sz="1400" smtClean="0"/>
              <a:t>Provide global network with relevant information and resources</a:t>
            </a:r>
          </a:p>
          <a:p>
            <a:pPr eaLnBrk="1" hangingPunct="1"/>
            <a:r>
              <a:rPr lang="en-US" sz="1400" smtClean="0"/>
              <a:t>Support the research community, emergency personnel, decision makers, and the public in reacting to and recovering from crises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Search earthquake</a:t>
            </a:r>
          </a:p>
          <a:p>
            <a:r>
              <a:rPr lang="en-US" dirty="0" smtClean="0"/>
              <a:t>Histogram:</a:t>
            </a:r>
            <a:r>
              <a:rPr lang="en-US" baseline="0" dirty="0" smtClean="0"/>
              <a:t> March 2014, May 2015 =&gt; not Winter</a:t>
            </a:r>
          </a:p>
          <a:p>
            <a:r>
              <a:rPr lang="en-US" dirty="0" smtClean="0"/>
              <a:t>Location Name: Fullerton, CA; La Habra, CA; Brea CA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6EC4D-9A59-364A-89F2-0B26E12CCCF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287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“</a:t>
            </a:r>
            <a:r>
              <a:rPr lang="en-US" dirty="0" err="1" smtClean="0"/>
              <a:t>NewYork</a:t>
            </a:r>
            <a:r>
              <a:rPr lang="en-US" baseline="0" dirty="0" smtClean="0"/>
              <a:t>” in </a:t>
            </a:r>
            <a:r>
              <a:rPr lang="en-US" baseline="0" dirty="0" err="1" smtClean="0"/>
              <a:t>user_city_s</a:t>
            </a:r>
            <a:endParaRPr lang="en-US" baseline="0" dirty="0" smtClean="0"/>
          </a:p>
          <a:p>
            <a:r>
              <a:rPr lang="en-US" baseline="0" dirty="0" smtClean="0"/>
              <a:t>See organization: FDNY, MTA 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Metropolitan Transportation Authority), NYU</a:t>
            </a:r>
            <a:endParaRPr lang="en-US" baseline="0" dirty="0" smtClean="0"/>
          </a:p>
          <a:p>
            <a:r>
              <a:rPr lang="en-US" baseline="0" dirty="0" smtClean="0"/>
              <a:t>Person name: De Blasio</a:t>
            </a:r>
          </a:p>
          <a:p>
            <a:r>
              <a:rPr lang="en-US" baseline="0" dirty="0" smtClean="0"/>
              <a:t>Hashtags, Mentions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6EC4D-9A59-364A-89F2-0B26E12CCCF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31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9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9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8DD46-DF57-4D13-B16C-83E8EB4819E6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69E93D-7288-4465-8C93-3EBDF3A841F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 w="12700" cap="flat">
            <a:solidFill>
              <a:schemeClr val="tx1"/>
            </a:solidFill>
          </a:ln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5950"/>
          </a:xfrm>
          <a:noFill/>
          <a:ln/>
        </p:spPr>
        <p:txBody>
          <a:bodyPr lIns="92198" tIns="45290" rIns="92198" bIns="4529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612302-E2AC-44DD-A8EB-4113A3F9F4B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99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/>
        </p:spPr>
      </p:sp>
      <p:sp>
        <p:nvSpPr>
          <p:cNvPr id="299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892D90-1FEC-47A1-BE75-FCADCA810DB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07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1950" y="530225"/>
            <a:ext cx="3492500" cy="2619375"/>
          </a:xfrm>
          <a:ln/>
        </p:spPr>
      </p:sp>
      <p:sp>
        <p:nvSpPr>
          <p:cNvPr id="307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E813D1-DB07-4F95-A116-9C95E5F10B4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08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1950" y="530225"/>
            <a:ext cx="3492500" cy="2619375"/>
          </a:xfrm>
          <a:ln/>
        </p:spPr>
      </p:sp>
      <p:sp>
        <p:nvSpPr>
          <p:cNvPr id="308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C0494A-83C1-4A3D-8FA6-2E84C08B4FF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06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/>
        </p:spPr>
      </p:sp>
      <p:sp>
        <p:nvSpPr>
          <p:cNvPr id="306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is a simplification of the previous slide.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3E10EB-2426-43D2-9B07-95FA5CA8F58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91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404E5A-2EF4-4FE5-991E-9AA65584AB4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48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8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EF8B1-2757-4467-9B6F-C5BF0ED4B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A3773-3022-410A-A431-87F7E9B85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079E5-5D40-4801-BC84-1EDEE2FE8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0A994-9ED1-453D-B92F-23F120E8B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353D5-5AEE-41FD-B305-42705883A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F71B7-DEE9-4CBB-A0EB-58DB03CD7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29C45-284E-479D-9416-5F3E27A7C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284B6-4C7D-4E76-A5E8-3DD28B223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68D17-B40B-420D-BB94-32EC6CC10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64D9D-38AD-4D32-A802-7F9E5541B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831CD-AC03-426A-9E74-94AF6EA68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211AB-7BC2-4433-BB64-767FC2457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813B4-C5C8-42A2-8CD1-1F37B06AA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1ABF9-E654-43E8-BD98-865D43B19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60F5D-8947-4889-836E-884728F91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59098-6C34-456D-8955-BBC330983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A0A1B-F4D1-43C2-859A-E9317F3EE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C631C332-980B-41C9-BAD7-F44F060FE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3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wmf"/><Relationship Id="rId5" Type="http://schemas.openxmlformats.org/officeDocument/2006/relationships/image" Target="../media/image3.gif"/><Relationship Id="rId6" Type="http://schemas.openxmlformats.org/officeDocument/2006/relationships/image" Target="../media/image4.wmf"/><Relationship Id="rId7" Type="http://schemas.openxmlformats.org/officeDocument/2006/relationships/image" Target="../media/image5.wmf"/><Relationship Id="rId8" Type="http://schemas.openxmlformats.org/officeDocument/2006/relationships/image" Target="../media/image6.w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D50DAA-3F48-4D3A-813C-0320A471A23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ENGR 1014: Engineering Research Seminar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400" b="1" dirty="0" smtClean="0"/>
              <a:t>2 September 2016</a:t>
            </a:r>
            <a:r>
              <a:rPr lang="en-US" sz="2400" b="1" dirty="0" smtClean="0"/>
              <a:t>, Virginia Tech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7200" b="1" dirty="0" smtClean="0"/>
              <a:t>“Information Research”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dirty="0" smtClean="0"/>
              <a:t>by </a:t>
            </a:r>
            <a:r>
              <a:rPr lang="en-US" sz="3200" dirty="0" smtClean="0"/>
              <a:t>Edward A. Fox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4999038"/>
            <a:ext cx="8229600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3200" b="0" kern="0" dirty="0" err="1">
                <a:latin typeface="+mn-lt"/>
              </a:rPr>
              <a:t>fox@vt.edu</a:t>
            </a:r>
            <a:r>
              <a:rPr lang="en-US" sz="3200" b="0" kern="0" dirty="0">
                <a:latin typeface="+mn-lt"/>
              </a:rPr>
              <a:t>    http://</a:t>
            </a:r>
            <a:r>
              <a:rPr lang="en-US" sz="3200" b="0" kern="0" dirty="0" err="1">
                <a:latin typeface="+mn-lt"/>
              </a:rPr>
              <a:t>fox.cs.vt.edu</a:t>
            </a:r>
            <a:endParaRPr lang="en-US" sz="3200" b="0" kern="0" dirty="0">
              <a:latin typeface="+mn-lt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3200" b="0" kern="0" dirty="0">
                <a:latin typeface="+mn-lt"/>
              </a:rPr>
              <a:t>Dept. of Computer </a:t>
            </a:r>
            <a:r>
              <a:rPr lang="en-US" sz="3200" b="0" kern="0" dirty="0" smtClean="0">
                <a:latin typeface="+mn-lt"/>
              </a:rPr>
              <a:t>Science, </a:t>
            </a:r>
            <a:r>
              <a:rPr lang="en-US" sz="3200" b="0" kern="0" dirty="0" err="1" smtClean="0">
                <a:latin typeface="+mn-lt"/>
              </a:rPr>
              <a:t>www.cs.vt.edu</a:t>
            </a:r>
            <a:endParaRPr lang="en-US" sz="3200" b="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40360"/>
            <a:ext cx="8229600" cy="80264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DL Curriculum Framework</a:t>
            </a:r>
          </a:p>
        </p:txBody>
      </p:sp>
      <p:sp>
        <p:nvSpPr>
          <p:cNvPr id="102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DFE412-01EE-4823-B11D-F0C702B3026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1814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181632"/>
              </p:ext>
            </p:extLst>
          </p:nvPr>
        </p:nvGraphicFramePr>
        <p:xfrm>
          <a:off x="0" y="1143000"/>
          <a:ext cx="9144000" cy="5210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Visio" r:id="rId4" imgW="7121387" imgH="4061129" progId="">
                  <p:embed/>
                </p:oleObj>
              </mc:Choice>
              <mc:Fallback>
                <p:oleObj name="Visio" r:id="rId4" imgW="7121387" imgH="40611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43000"/>
                        <a:ext cx="9144000" cy="52104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0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i="1" dirty="0" smtClean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  <a:endParaRPr lang="en-US" sz="32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268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75F29A-81AE-4A12-AD9E-29880363C492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2723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28800" y="-533400"/>
            <a:ext cx="12573000" cy="785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F22272-4A2F-4E80-A27B-FB6F8E1E01EF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0"/>
            <a:ext cx="8153400" cy="685800"/>
          </a:xfrm>
          <a:noFill/>
        </p:spPr>
        <p:txBody>
          <a:bodyPr lIns="92075" tIns="46038" rIns="92075" bIns="46038"/>
          <a:lstStyle/>
          <a:p>
            <a:pPr algn="l" eaLnBrk="1" hangingPunct="1"/>
            <a:r>
              <a:rPr lang="en-US" dirty="0" smtClean="0"/>
              <a:t>   Informal </a:t>
            </a:r>
            <a:r>
              <a:rPr lang="en-US" sz="6600" dirty="0" smtClean="0"/>
              <a:t>5S</a:t>
            </a:r>
            <a:r>
              <a:rPr lang="en-US" dirty="0" smtClean="0"/>
              <a:t> &amp; DL Definitions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sz="3600" dirty="0" smtClean="0"/>
              <a:t>DLs are complex systems that</a:t>
            </a:r>
            <a:br>
              <a:rPr lang="en-US" sz="3600" dirty="0" smtClean="0"/>
            </a:br>
            <a:endParaRPr lang="en-US" sz="3600" dirty="0" smtClean="0"/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8305800" cy="35814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help satisfy info needs of users (</a:t>
            </a:r>
            <a:r>
              <a:rPr lang="en-US" b="1" smtClean="0"/>
              <a:t>societies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provide info services (</a:t>
            </a:r>
            <a:r>
              <a:rPr lang="en-US" b="1" smtClean="0"/>
              <a:t>scenarios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organize info in usable ways (</a:t>
            </a:r>
            <a:r>
              <a:rPr lang="en-US" b="1" smtClean="0"/>
              <a:t>structures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present info in usable ways (</a:t>
            </a:r>
            <a:r>
              <a:rPr lang="en-US" b="1" smtClean="0"/>
              <a:t>spaces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communicate info with users (</a:t>
            </a:r>
            <a:r>
              <a:rPr lang="en-US" b="1" smtClean="0"/>
              <a:t>streams</a:t>
            </a:r>
            <a:r>
              <a:rPr lang="en-US" smtClean="0"/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D95B78-5EA8-4C95-B489-1D8C1856E2C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>
          <a:xfrm>
            <a:off x="2716213" y="274638"/>
            <a:ext cx="2647950" cy="846137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5Ss</a:t>
            </a:r>
          </a:p>
        </p:txBody>
      </p:sp>
      <p:graphicFrame>
        <p:nvGraphicFramePr>
          <p:cNvPr id="55296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778447"/>
              </p:ext>
            </p:extLst>
          </p:nvPr>
        </p:nvGraphicFramePr>
        <p:xfrm>
          <a:off x="609600" y="1752600"/>
          <a:ext cx="8382000" cy="4859019"/>
        </p:xfrm>
        <a:graphic>
          <a:graphicData uri="http://schemas.openxmlformats.org/drawingml/2006/table">
            <a:tbl>
              <a:tblPr/>
              <a:tblGrid>
                <a:gridCol w="1516063"/>
                <a:gridCol w="3132137"/>
                <a:gridCol w="3733800"/>
              </a:tblGrid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Examples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Objectives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7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Streams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Text; video; audio; image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Describes properties of the DL content such as encoding and language for textual material or particular forms of multimedia data (see DL Book 4 Ch. 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1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Structures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Collection; catalog; hypertext; document; metadata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Specifies organizational aspects of the DL content; supports annotations including with subdocuments (see DL Book 3 Ch. 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Spaces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Measure; measurable, topological, vector, probabilistic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Defines logical and presentational views of several DL components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Scenarios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Searching, browsing, recommending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Details the behavior of DL services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8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Societies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Service managers, learners, teachers, etc.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Defines managers, responsible for running DL services; actors, that use those services; and relationships among them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0FC1AB-9F4E-44DB-A2C8-D97C3DED3187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1597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14400"/>
            <a:ext cx="8991600" cy="51530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3ABBBE-1183-40D9-8023-BD63D10B3B3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350" y="639763"/>
            <a:ext cx="7180263" cy="769937"/>
          </a:xfrm>
        </p:spPr>
        <p:txBody>
          <a:bodyPr/>
          <a:lstStyle/>
          <a:p>
            <a:pPr eaLnBrk="1" hangingPunct="1"/>
            <a:r>
              <a:rPr lang="en-US" sz="4800" smtClean="0">
                <a:solidFill>
                  <a:schemeClr val="tx1"/>
                </a:solidFill>
              </a:rPr>
              <a:t>ETANA-DL Architecture</a:t>
            </a:r>
            <a:r>
              <a:rPr lang="en-US" smtClean="0">
                <a:solidFill>
                  <a:schemeClr val="tx1"/>
                </a:solidFill>
              </a:rPr>
              <a:t/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>DigBase and DigKit</a:t>
            </a:r>
          </a:p>
        </p:txBody>
      </p:sp>
      <p:sp>
        <p:nvSpPr>
          <p:cNvPr id="79876" name="Rectangle 3"/>
          <p:cNvSpPr>
            <a:spLocks noChangeArrowheads="1"/>
          </p:cNvSpPr>
          <p:nvPr/>
        </p:nvSpPr>
        <p:spPr bwMode="auto">
          <a:xfrm>
            <a:off x="1219200" y="2755900"/>
            <a:ext cx="1295400" cy="3683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 dirty="0" err="1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Lahav</a:t>
            </a:r>
            <a:endParaRPr lang="en-US" b="0" dirty="0">
              <a:solidFill>
                <a:schemeClr val="accent1">
                  <a:lumMod val="90000"/>
                </a:schemeClr>
              </a:solidFill>
              <a:latin typeface="Tahoma" pitchFamily="34" charset="0"/>
            </a:endParaRPr>
          </a:p>
        </p:txBody>
      </p:sp>
      <p:sp>
        <p:nvSpPr>
          <p:cNvPr id="79877" name="Rectangle 4"/>
          <p:cNvSpPr>
            <a:spLocks noChangeArrowheads="1"/>
          </p:cNvSpPr>
          <p:nvPr/>
        </p:nvSpPr>
        <p:spPr bwMode="auto">
          <a:xfrm>
            <a:off x="1219200" y="3225800"/>
            <a:ext cx="1295400" cy="3810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 dirty="0" err="1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Nimrin</a:t>
            </a:r>
            <a:endParaRPr lang="en-US" b="0" dirty="0">
              <a:solidFill>
                <a:schemeClr val="accent1">
                  <a:lumMod val="90000"/>
                </a:schemeClr>
              </a:solidFill>
              <a:latin typeface="Tahoma" pitchFamily="34" charset="0"/>
            </a:endParaRPr>
          </a:p>
        </p:txBody>
      </p:sp>
      <p:sp>
        <p:nvSpPr>
          <p:cNvPr id="79878" name="Rectangle 5"/>
          <p:cNvSpPr>
            <a:spLocks noChangeArrowheads="1"/>
          </p:cNvSpPr>
          <p:nvPr/>
        </p:nvSpPr>
        <p:spPr bwMode="auto">
          <a:xfrm>
            <a:off x="1219200" y="3721100"/>
            <a:ext cx="1295400" cy="3810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 dirty="0" err="1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Umayri</a:t>
            </a:r>
            <a:endParaRPr lang="en-US" b="0" dirty="0">
              <a:solidFill>
                <a:schemeClr val="accent1">
                  <a:lumMod val="90000"/>
                </a:schemeClr>
              </a:solidFill>
              <a:latin typeface="Tahoma" pitchFamily="34" charset="0"/>
            </a:endParaRPr>
          </a:p>
        </p:txBody>
      </p:sp>
      <p:sp>
        <p:nvSpPr>
          <p:cNvPr id="79879" name="Rectangle 6"/>
          <p:cNvSpPr>
            <a:spLocks noChangeArrowheads="1"/>
          </p:cNvSpPr>
          <p:nvPr/>
        </p:nvSpPr>
        <p:spPr bwMode="auto">
          <a:xfrm>
            <a:off x="1219200" y="4216400"/>
            <a:ext cx="1295400" cy="342900"/>
          </a:xfrm>
          <a:prstGeom prst="rect">
            <a:avLst/>
          </a:prstGeom>
          <a:solidFill>
            <a:srgbClr val="C0C0C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rgbClr val="800000"/>
                </a:solidFill>
                <a:latin typeface="Tahoma" pitchFamily="34" charset="0"/>
              </a:rPr>
              <a:t>Hisban</a:t>
            </a:r>
          </a:p>
        </p:txBody>
      </p:sp>
      <p:sp>
        <p:nvSpPr>
          <p:cNvPr id="79880" name="Rectangle 7"/>
          <p:cNvSpPr>
            <a:spLocks noChangeArrowheads="1"/>
          </p:cNvSpPr>
          <p:nvPr/>
        </p:nvSpPr>
        <p:spPr bwMode="auto">
          <a:xfrm>
            <a:off x="1219200" y="4673600"/>
            <a:ext cx="1295400" cy="393700"/>
          </a:xfrm>
          <a:prstGeom prst="rect">
            <a:avLst/>
          </a:prstGeom>
          <a:solidFill>
            <a:srgbClr val="C0C0C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rgbClr val="800000"/>
                </a:solidFill>
                <a:latin typeface="Tahoma" pitchFamily="34" charset="0"/>
              </a:rPr>
              <a:t>Megiddo</a:t>
            </a:r>
          </a:p>
        </p:txBody>
      </p:sp>
      <p:sp>
        <p:nvSpPr>
          <p:cNvPr id="79881" name="Rectangle 8"/>
          <p:cNvSpPr>
            <a:spLocks noChangeArrowheads="1"/>
          </p:cNvSpPr>
          <p:nvPr/>
        </p:nvSpPr>
        <p:spPr bwMode="auto">
          <a:xfrm>
            <a:off x="1219200" y="5181600"/>
            <a:ext cx="1295400" cy="368300"/>
          </a:xfrm>
          <a:prstGeom prst="rect">
            <a:avLst/>
          </a:prstGeom>
          <a:solidFill>
            <a:srgbClr val="C0C0C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rgbClr val="800000"/>
                </a:solidFill>
                <a:latin typeface="Tahoma" pitchFamily="34" charset="0"/>
              </a:rPr>
              <a:t>Jalul</a:t>
            </a:r>
          </a:p>
        </p:txBody>
      </p:sp>
      <p:sp>
        <p:nvSpPr>
          <p:cNvPr id="79882" name="Rectangle 9"/>
          <p:cNvSpPr>
            <a:spLocks noChangeArrowheads="1"/>
          </p:cNvSpPr>
          <p:nvPr/>
        </p:nvSpPr>
        <p:spPr bwMode="auto">
          <a:xfrm>
            <a:off x="1219200" y="6096000"/>
            <a:ext cx="1905000" cy="3302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New Sites</a:t>
            </a:r>
          </a:p>
        </p:txBody>
      </p:sp>
      <p:sp>
        <p:nvSpPr>
          <p:cNvPr id="79883" name="Rectangle 10"/>
          <p:cNvSpPr>
            <a:spLocks noChangeArrowheads="1"/>
          </p:cNvSpPr>
          <p:nvPr/>
        </p:nvSpPr>
        <p:spPr bwMode="auto">
          <a:xfrm>
            <a:off x="2667000" y="2743200"/>
            <a:ext cx="457200" cy="32766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D</a:t>
            </a: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A</a:t>
            </a: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T</a:t>
            </a: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A</a:t>
            </a: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B</a:t>
            </a: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A</a:t>
            </a: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S</a:t>
            </a: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E</a:t>
            </a:r>
          </a:p>
          <a:p>
            <a:pPr algn="ctr"/>
            <a:endParaRPr lang="en-US" sz="1200" dirty="0">
              <a:solidFill>
                <a:schemeClr val="accent1">
                  <a:lumMod val="90000"/>
                </a:schemeClr>
              </a:solidFill>
              <a:latin typeface="Tahoma" pitchFamily="34" charset="0"/>
            </a:endParaRP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W</a:t>
            </a: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R</a:t>
            </a: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A</a:t>
            </a: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P</a:t>
            </a: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P</a:t>
            </a: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E</a:t>
            </a: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R</a:t>
            </a: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S</a:t>
            </a:r>
          </a:p>
        </p:txBody>
      </p:sp>
      <p:sp>
        <p:nvSpPr>
          <p:cNvPr id="79884" name="Rectangle 11"/>
          <p:cNvSpPr>
            <a:spLocks noChangeArrowheads="1"/>
          </p:cNvSpPr>
          <p:nvPr/>
        </p:nvSpPr>
        <p:spPr bwMode="auto">
          <a:xfrm>
            <a:off x="3657600" y="3733800"/>
            <a:ext cx="1295400" cy="12954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ETANA-DL</a:t>
            </a:r>
          </a:p>
          <a:p>
            <a:pPr algn="ctr"/>
            <a:r>
              <a:rPr lang="en-US" b="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UNION</a:t>
            </a:r>
          </a:p>
          <a:p>
            <a:pPr algn="ctr"/>
            <a:r>
              <a:rPr lang="en-US" b="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CATALOG</a:t>
            </a:r>
          </a:p>
        </p:txBody>
      </p:sp>
      <p:sp>
        <p:nvSpPr>
          <p:cNvPr id="79885" name="AutoShape 12"/>
          <p:cNvSpPr>
            <a:spLocks/>
          </p:cNvSpPr>
          <p:nvPr/>
        </p:nvSpPr>
        <p:spPr bwMode="auto">
          <a:xfrm>
            <a:off x="3175000" y="2768600"/>
            <a:ext cx="457200" cy="3251200"/>
          </a:xfrm>
          <a:prstGeom prst="rightBrace">
            <a:avLst>
              <a:gd name="adj1" fmla="val 59259"/>
              <a:gd name="adj2" fmla="val 50000"/>
            </a:avLst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6" name="Rectangle 13"/>
          <p:cNvSpPr>
            <a:spLocks noChangeArrowheads="1"/>
          </p:cNvSpPr>
          <p:nvPr/>
        </p:nvSpPr>
        <p:spPr bwMode="auto">
          <a:xfrm>
            <a:off x="5892800" y="2628900"/>
            <a:ext cx="1397000" cy="3048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Search</a:t>
            </a:r>
          </a:p>
        </p:txBody>
      </p:sp>
      <p:sp>
        <p:nvSpPr>
          <p:cNvPr id="79887" name="Rectangle 14"/>
          <p:cNvSpPr>
            <a:spLocks noChangeArrowheads="1"/>
          </p:cNvSpPr>
          <p:nvPr/>
        </p:nvSpPr>
        <p:spPr bwMode="auto">
          <a:xfrm>
            <a:off x="7620000" y="2641600"/>
            <a:ext cx="317500" cy="34290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U</a:t>
            </a:r>
          </a:p>
          <a:p>
            <a:pPr algn="ctr"/>
            <a:r>
              <a:rPr lang="en-US" sz="14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S</a:t>
            </a:r>
          </a:p>
          <a:p>
            <a:pPr algn="ctr"/>
            <a:r>
              <a:rPr lang="en-US" sz="14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E</a:t>
            </a:r>
          </a:p>
          <a:p>
            <a:pPr algn="ctr"/>
            <a:r>
              <a:rPr lang="en-US" sz="14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R</a:t>
            </a:r>
          </a:p>
          <a:p>
            <a:pPr algn="ctr"/>
            <a:endParaRPr lang="en-US" sz="1400" dirty="0">
              <a:solidFill>
                <a:schemeClr val="accent1">
                  <a:lumMod val="90000"/>
                </a:schemeClr>
              </a:solidFill>
              <a:latin typeface="Tahoma" pitchFamily="34" charset="0"/>
            </a:endParaRPr>
          </a:p>
          <a:p>
            <a:pPr algn="ctr"/>
            <a:r>
              <a:rPr lang="en-US" sz="14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I</a:t>
            </a:r>
          </a:p>
          <a:p>
            <a:pPr algn="ctr"/>
            <a:r>
              <a:rPr lang="en-US" sz="14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N</a:t>
            </a:r>
          </a:p>
          <a:p>
            <a:pPr algn="ctr"/>
            <a:r>
              <a:rPr lang="en-US" sz="14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T</a:t>
            </a:r>
          </a:p>
          <a:p>
            <a:pPr algn="ctr"/>
            <a:r>
              <a:rPr lang="en-US" sz="14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E</a:t>
            </a:r>
          </a:p>
          <a:p>
            <a:pPr algn="ctr"/>
            <a:r>
              <a:rPr lang="en-US" sz="14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R</a:t>
            </a:r>
          </a:p>
          <a:p>
            <a:pPr algn="ctr"/>
            <a:r>
              <a:rPr lang="en-US" sz="14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F</a:t>
            </a:r>
          </a:p>
          <a:p>
            <a:pPr algn="ctr"/>
            <a:r>
              <a:rPr lang="en-US" sz="14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A</a:t>
            </a:r>
          </a:p>
          <a:p>
            <a:pPr algn="ctr"/>
            <a:r>
              <a:rPr lang="en-US" sz="14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C</a:t>
            </a:r>
          </a:p>
          <a:p>
            <a:pPr algn="ctr"/>
            <a:r>
              <a:rPr lang="en-US" sz="14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E</a:t>
            </a:r>
          </a:p>
        </p:txBody>
      </p:sp>
      <p:sp>
        <p:nvSpPr>
          <p:cNvPr id="79888" name="Line 15"/>
          <p:cNvSpPr>
            <a:spLocks noChangeShapeType="1"/>
          </p:cNvSpPr>
          <p:nvPr/>
        </p:nvSpPr>
        <p:spPr bwMode="auto">
          <a:xfrm>
            <a:off x="4953000" y="4368800"/>
            <a:ext cx="3810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89" name="Line 16"/>
          <p:cNvSpPr>
            <a:spLocks noChangeShapeType="1"/>
          </p:cNvSpPr>
          <p:nvPr/>
        </p:nvSpPr>
        <p:spPr bwMode="auto">
          <a:xfrm>
            <a:off x="5346700" y="5740400"/>
            <a:ext cx="5334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90" name="Line 17"/>
          <p:cNvSpPr>
            <a:spLocks noChangeShapeType="1"/>
          </p:cNvSpPr>
          <p:nvPr/>
        </p:nvSpPr>
        <p:spPr bwMode="auto">
          <a:xfrm>
            <a:off x="5334000" y="5219700"/>
            <a:ext cx="5334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91" name="Line 18"/>
          <p:cNvSpPr>
            <a:spLocks noChangeShapeType="1"/>
          </p:cNvSpPr>
          <p:nvPr/>
        </p:nvSpPr>
        <p:spPr bwMode="auto">
          <a:xfrm>
            <a:off x="5334000" y="4813300"/>
            <a:ext cx="5334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92" name="Line 19"/>
          <p:cNvSpPr>
            <a:spLocks noChangeShapeType="1"/>
          </p:cNvSpPr>
          <p:nvPr/>
        </p:nvSpPr>
        <p:spPr bwMode="auto">
          <a:xfrm>
            <a:off x="5334000" y="4419600"/>
            <a:ext cx="5334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93" name="Line 20"/>
          <p:cNvSpPr>
            <a:spLocks noChangeShapeType="1"/>
          </p:cNvSpPr>
          <p:nvPr/>
        </p:nvSpPr>
        <p:spPr bwMode="auto">
          <a:xfrm>
            <a:off x="5346700" y="3987800"/>
            <a:ext cx="5334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94" name="Line 21"/>
          <p:cNvSpPr>
            <a:spLocks noChangeShapeType="1"/>
          </p:cNvSpPr>
          <p:nvPr/>
        </p:nvSpPr>
        <p:spPr bwMode="auto">
          <a:xfrm>
            <a:off x="5334000" y="3581400"/>
            <a:ext cx="5334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95" name="Line 22"/>
          <p:cNvSpPr>
            <a:spLocks noChangeShapeType="1"/>
          </p:cNvSpPr>
          <p:nvPr/>
        </p:nvSpPr>
        <p:spPr bwMode="auto">
          <a:xfrm>
            <a:off x="5346700" y="3200400"/>
            <a:ext cx="5334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96" name="Line 23"/>
          <p:cNvSpPr>
            <a:spLocks noChangeShapeType="1"/>
          </p:cNvSpPr>
          <p:nvPr/>
        </p:nvSpPr>
        <p:spPr bwMode="auto">
          <a:xfrm>
            <a:off x="5346700" y="2781300"/>
            <a:ext cx="5334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97" name="Rectangle 24"/>
          <p:cNvSpPr>
            <a:spLocks noChangeArrowheads="1"/>
          </p:cNvSpPr>
          <p:nvPr/>
        </p:nvSpPr>
        <p:spPr bwMode="auto">
          <a:xfrm>
            <a:off x="5892800" y="3035300"/>
            <a:ext cx="1397000" cy="3048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Browse</a:t>
            </a:r>
          </a:p>
        </p:txBody>
      </p:sp>
      <p:sp>
        <p:nvSpPr>
          <p:cNvPr id="79898" name="Rectangle 25"/>
          <p:cNvSpPr>
            <a:spLocks noChangeArrowheads="1"/>
          </p:cNvSpPr>
          <p:nvPr/>
        </p:nvSpPr>
        <p:spPr bwMode="auto">
          <a:xfrm>
            <a:off x="5892800" y="3441700"/>
            <a:ext cx="1397000" cy="3048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Recommend</a:t>
            </a:r>
          </a:p>
        </p:txBody>
      </p:sp>
      <p:sp>
        <p:nvSpPr>
          <p:cNvPr id="79899" name="Rectangle 26"/>
          <p:cNvSpPr>
            <a:spLocks noChangeArrowheads="1"/>
          </p:cNvSpPr>
          <p:nvPr/>
        </p:nvSpPr>
        <p:spPr bwMode="auto">
          <a:xfrm>
            <a:off x="5892800" y="3848100"/>
            <a:ext cx="1397000" cy="3048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Note</a:t>
            </a:r>
          </a:p>
        </p:txBody>
      </p:sp>
      <p:sp>
        <p:nvSpPr>
          <p:cNvPr id="79900" name="Rectangle 27"/>
          <p:cNvSpPr>
            <a:spLocks noChangeArrowheads="1"/>
          </p:cNvSpPr>
          <p:nvPr/>
        </p:nvSpPr>
        <p:spPr bwMode="auto">
          <a:xfrm>
            <a:off x="5892800" y="4254500"/>
            <a:ext cx="1397000" cy="3048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Personalize</a:t>
            </a:r>
          </a:p>
        </p:txBody>
      </p:sp>
      <p:sp>
        <p:nvSpPr>
          <p:cNvPr id="79901" name="Rectangle 28"/>
          <p:cNvSpPr>
            <a:spLocks noChangeArrowheads="1"/>
          </p:cNvSpPr>
          <p:nvPr/>
        </p:nvSpPr>
        <p:spPr bwMode="auto">
          <a:xfrm>
            <a:off x="5905500" y="4660900"/>
            <a:ext cx="1397000" cy="304800"/>
          </a:xfrm>
          <a:prstGeom prst="rect">
            <a:avLst/>
          </a:prstGeom>
          <a:solidFill>
            <a:srgbClr val="C0C0C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rgbClr val="800000"/>
                </a:solidFill>
                <a:latin typeface="Tahoma" pitchFamily="34" charset="0"/>
              </a:rPr>
              <a:t>Review</a:t>
            </a:r>
          </a:p>
        </p:txBody>
      </p:sp>
      <p:sp>
        <p:nvSpPr>
          <p:cNvPr id="79902" name="Rectangle 29"/>
          <p:cNvSpPr>
            <a:spLocks noChangeArrowheads="1"/>
          </p:cNvSpPr>
          <p:nvPr/>
        </p:nvSpPr>
        <p:spPr bwMode="auto">
          <a:xfrm>
            <a:off x="5918200" y="5067300"/>
            <a:ext cx="1397000" cy="304800"/>
          </a:xfrm>
          <a:prstGeom prst="rect">
            <a:avLst/>
          </a:prstGeom>
          <a:solidFill>
            <a:srgbClr val="C0C0C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rgbClr val="800000"/>
                </a:solidFill>
                <a:latin typeface="Tahoma" pitchFamily="34" charset="0"/>
              </a:rPr>
              <a:t>Visualizations</a:t>
            </a:r>
          </a:p>
        </p:txBody>
      </p:sp>
      <p:sp>
        <p:nvSpPr>
          <p:cNvPr id="79903" name="Rectangle 30"/>
          <p:cNvSpPr>
            <a:spLocks noChangeArrowheads="1"/>
          </p:cNvSpPr>
          <p:nvPr/>
        </p:nvSpPr>
        <p:spPr bwMode="auto">
          <a:xfrm>
            <a:off x="5930900" y="5486400"/>
            <a:ext cx="1397000" cy="6096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Archaeology</a:t>
            </a:r>
          </a:p>
          <a:p>
            <a:pPr algn="ctr"/>
            <a:r>
              <a:rPr lang="en-US" b="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Specific</a:t>
            </a:r>
          </a:p>
        </p:txBody>
      </p:sp>
      <p:sp>
        <p:nvSpPr>
          <p:cNvPr id="79904" name="Line 31"/>
          <p:cNvSpPr>
            <a:spLocks noChangeShapeType="1"/>
          </p:cNvSpPr>
          <p:nvPr/>
        </p:nvSpPr>
        <p:spPr bwMode="auto">
          <a:xfrm>
            <a:off x="5334000" y="2781300"/>
            <a:ext cx="0" cy="297180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905" name="Line 32"/>
          <p:cNvSpPr>
            <a:spLocks noChangeShapeType="1"/>
          </p:cNvSpPr>
          <p:nvPr/>
        </p:nvSpPr>
        <p:spPr bwMode="auto">
          <a:xfrm>
            <a:off x="7315200" y="2819400"/>
            <a:ext cx="3048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906" name="Line 33"/>
          <p:cNvSpPr>
            <a:spLocks noChangeShapeType="1"/>
          </p:cNvSpPr>
          <p:nvPr/>
        </p:nvSpPr>
        <p:spPr bwMode="auto">
          <a:xfrm>
            <a:off x="7315200" y="3200400"/>
            <a:ext cx="3048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907" name="Line 34"/>
          <p:cNvSpPr>
            <a:spLocks noChangeShapeType="1"/>
          </p:cNvSpPr>
          <p:nvPr/>
        </p:nvSpPr>
        <p:spPr bwMode="auto">
          <a:xfrm>
            <a:off x="7315200" y="3606800"/>
            <a:ext cx="3048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908" name="Line 35"/>
          <p:cNvSpPr>
            <a:spLocks noChangeShapeType="1"/>
          </p:cNvSpPr>
          <p:nvPr/>
        </p:nvSpPr>
        <p:spPr bwMode="auto">
          <a:xfrm>
            <a:off x="7315200" y="4013200"/>
            <a:ext cx="3048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909" name="Line 36"/>
          <p:cNvSpPr>
            <a:spLocks noChangeShapeType="1"/>
          </p:cNvSpPr>
          <p:nvPr/>
        </p:nvSpPr>
        <p:spPr bwMode="auto">
          <a:xfrm>
            <a:off x="7315200" y="4419600"/>
            <a:ext cx="3048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910" name="Line 37"/>
          <p:cNvSpPr>
            <a:spLocks noChangeShapeType="1"/>
          </p:cNvSpPr>
          <p:nvPr/>
        </p:nvSpPr>
        <p:spPr bwMode="auto">
          <a:xfrm>
            <a:off x="7315200" y="4838700"/>
            <a:ext cx="3048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911" name="Line 38"/>
          <p:cNvSpPr>
            <a:spLocks noChangeShapeType="1"/>
          </p:cNvSpPr>
          <p:nvPr/>
        </p:nvSpPr>
        <p:spPr bwMode="auto">
          <a:xfrm>
            <a:off x="7327900" y="5219700"/>
            <a:ext cx="3048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912" name="Line 39"/>
          <p:cNvSpPr>
            <a:spLocks noChangeShapeType="1"/>
          </p:cNvSpPr>
          <p:nvPr/>
        </p:nvSpPr>
        <p:spPr bwMode="auto">
          <a:xfrm>
            <a:off x="7327900" y="5791200"/>
            <a:ext cx="3048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913" name="Rectangle 40"/>
          <p:cNvSpPr>
            <a:spLocks noChangeArrowheads="1"/>
          </p:cNvSpPr>
          <p:nvPr/>
        </p:nvSpPr>
        <p:spPr bwMode="auto">
          <a:xfrm>
            <a:off x="3594100" y="2476500"/>
            <a:ext cx="4495800" cy="3733800"/>
          </a:xfrm>
          <a:prstGeom prst="rect">
            <a:avLst/>
          </a:prstGeom>
          <a:noFill/>
          <a:ln w="444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9914" name="Group 41"/>
          <p:cNvGrpSpPr>
            <a:grpSpLocks/>
          </p:cNvGrpSpPr>
          <p:nvPr/>
        </p:nvGrpSpPr>
        <p:grpSpPr bwMode="auto">
          <a:xfrm>
            <a:off x="8216900" y="3886200"/>
            <a:ext cx="609600" cy="609600"/>
            <a:chOff x="2160" y="2640"/>
            <a:chExt cx="1417" cy="1111"/>
          </a:xfrm>
        </p:grpSpPr>
        <p:grpSp>
          <p:nvGrpSpPr>
            <p:cNvPr id="79951" name="Group 42"/>
            <p:cNvGrpSpPr>
              <a:grpSpLocks/>
            </p:cNvGrpSpPr>
            <p:nvPr/>
          </p:nvGrpSpPr>
          <p:grpSpPr bwMode="auto">
            <a:xfrm flipH="1">
              <a:off x="2160" y="2640"/>
              <a:ext cx="410" cy="752"/>
              <a:chOff x="3300" y="2016"/>
              <a:chExt cx="410" cy="752"/>
            </a:xfrm>
          </p:grpSpPr>
          <p:grpSp>
            <p:nvGrpSpPr>
              <p:cNvPr id="79974" name="Group 43"/>
              <p:cNvGrpSpPr>
                <a:grpSpLocks/>
              </p:cNvGrpSpPr>
              <p:nvPr/>
            </p:nvGrpSpPr>
            <p:grpSpPr bwMode="auto">
              <a:xfrm>
                <a:off x="3300" y="2249"/>
                <a:ext cx="410" cy="519"/>
                <a:chOff x="3300" y="2249"/>
                <a:chExt cx="410" cy="519"/>
              </a:xfrm>
            </p:grpSpPr>
            <p:sp>
              <p:nvSpPr>
                <p:cNvPr id="79976" name="Rectangle 44"/>
                <p:cNvSpPr>
                  <a:spLocks noChangeArrowheads="1"/>
                </p:cNvSpPr>
                <p:nvPr/>
              </p:nvSpPr>
              <p:spPr bwMode="auto">
                <a:xfrm>
                  <a:off x="3369" y="2249"/>
                  <a:ext cx="275" cy="112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77" name="Rectangle 45"/>
                <p:cNvSpPr>
                  <a:spLocks noChangeArrowheads="1"/>
                </p:cNvSpPr>
                <p:nvPr/>
              </p:nvSpPr>
              <p:spPr bwMode="auto">
                <a:xfrm>
                  <a:off x="3300" y="2322"/>
                  <a:ext cx="410" cy="446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78" name="Arc 46"/>
                <p:cNvSpPr>
                  <a:spLocks/>
                </p:cNvSpPr>
                <p:nvPr/>
              </p:nvSpPr>
              <p:spPr bwMode="auto">
                <a:xfrm>
                  <a:off x="3300" y="2249"/>
                  <a:ext cx="75" cy="90"/>
                </a:xfrm>
                <a:custGeom>
                  <a:avLst/>
                  <a:gdLst>
                    <a:gd name="T0" fmla="*/ 0 w 21599"/>
                    <a:gd name="T1" fmla="*/ 0 h 21598"/>
                    <a:gd name="T2" fmla="*/ 0 w 21599"/>
                    <a:gd name="T3" fmla="*/ 0 h 21598"/>
                    <a:gd name="T4" fmla="*/ 0 w 21599"/>
                    <a:gd name="T5" fmla="*/ 0 h 21598"/>
                    <a:gd name="T6" fmla="*/ 0 60000 65536"/>
                    <a:gd name="T7" fmla="*/ 0 60000 65536"/>
                    <a:gd name="T8" fmla="*/ 0 60000 65536"/>
                    <a:gd name="T9" fmla="*/ 0 w 21599"/>
                    <a:gd name="T10" fmla="*/ 0 h 21598"/>
                    <a:gd name="T11" fmla="*/ 21599 w 21599"/>
                    <a:gd name="T12" fmla="*/ 21598 h 215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9" h="21598" fill="none" extrusionOk="0">
                      <a:moveTo>
                        <a:pt x="0" y="21358"/>
                      </a:moveTo>
                      <a:cubicBezTo>
                        <a:pt x="130" y="9635"/>
                        <a:pt x="9588" y="156"/>
                        <a:pt x="21310" y="-1"/>
                      </a:cubicBezTo>
                    </a:path>
                    <a:path w="21599" h="21598" stroke="0" extrusionOk="0">
                      <a:moveTo>
                        <a:pt x="0" y="21358"/>
                      </a:moveTo>
                      <a:cubicBezTo>
                        <a:pt x="130" y="9635"/>
                        <a:pt x="9588" y="156"/>
                        <a:pt x="21310" y="-1"/>
                      </a:cubicBezTo>
                      <a:lnTo>
                        <a:pt x="21599" y="21598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79" name="Arc 47"/>
                <p:cNvSpPr>
                  <a:spLocks/>
                </p:cNvSpPr>
                <p:nvPr/>
              </p:nvSpPr>
              <p:spPr bwMode="auto">
                <a:xfrm>
                  <a:off x="3632" y="2250"/>
                  <a:ext cx="77" cy="91"/>
                </a:xfrm>
                <a:custGeom>
                  <a:avLst/>
                  <a:gdLst>
                    <a:gd name="T0" fmla="*/ 0 w 21882"/>
                    <a:gd name="T1" fmla="*/ 0 h 21600"/>
                    <a:gd name="T2" fmla="*/ 0 w 21882"/>
                    <a:gd name="T3" fmla="*/ 0 h 21600"/>
                    <a:gd name="T4" fmla="*/ 0 w 2188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882"/>
                    <a:gd name="T10" fmla="*/ 0 h 21600"/>
                    <a:gd name="T11" fmla="*/ 21882 w 2188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82" h="21600" fill="none" extrusionOk="0">
                      <a:moveTo>
                        <a:pt x="-1" y="1"/>
                      </a:moveTo>
                      <a:cubicBezTo>
                        <a:pt x="94" y="0"/>
                        <a:pt x="188" y="-1"/>
                        <a:pt x="283" y="0"/>
                      </a:cubicBezTo>
                      <a:cubicBezTo>
                        <a:pt x="12116" y="0"/>
                        <a:pt x="21747" y="9521"/>
                        <a:pt x="21881" y="21355"/>
                      </a:cubicBezTo>
                    </a:path>
                    <a:path w="21882" h="21600" stroke="0" extrusionOk="0">
                      <a:moveTo>
                        <a:pt x="-1" y="1"/>
                      </a:moveTo>
                      <a:cubicBezTo>
                        <a:pt x="94" y="0"/>
                        <a:pt x="188" y="-1"/>
                        <a:pt x="283" y="0"/>
                      </a:cubicBezTo>
                      <a:cubicBezTo>
                        <a:pt x="12116" y="0"/>
                        <a:pt x="21747" y="9521"/>
                        <a:pt x="21881" y="21355"/>
                      </a:cubicBezTo>
                      <a:lnTo>
                        <a:pt x="283" y="2160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975" name="Oval 48"/>
              <p:cNvSpPr>
                <a:spLocks noChangeArrowheads="1"/>
              </p:cNvSpPr>
              <p:nvPr/>
            </p:nvSpPr>
            <p:spPr bwMode="auto">
              <a:xfrm>
                <a:off x="3392" y="2016"/>
                <a:ext cx="223" cy="215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952" name="Group 49"/>
            <p:cNvGrpSpPr>
              <a:grpSpLocks/>
            </p:cNvGrpSpPr>
            <p:nvPr/>
          </p:nvGrpSpPr>
          <p:grpSpPr bwMode="auto">
            <a:xfrm flipH="1">
              <a:off x="3168" y="2640"/>
              <a:ext cx="409" cy="752"/>
              <a:chOff x="2079" y="2016"/>
              <a:chExt cx="409" cy="752"/>
            </a:xfrm>
          </p:grpSpPr>
          <p:grpSp>
            <p:nvGrpSpPr>
              <p:cNvPr id="79968" name="Group 50"/>
              <p:cNvGrpSpPr>
                <a:grpSpLocks/>
              </p:cNvGrpSpPr>
              <p:nvPr/>
            </p:nvGrpSpPr>
            <p:grpSpPr bwMode="auto">
              <a:xfrm>
                <a:off x="2079" y="2249"/>
                <a:ext cx="409" cy="519"/>
                <a:chOff x="2079" y="2249"/>
                <a:chExt cx="409" cy="519"/>
              </a:xfrm>
            </p:grpSpPr>
            <p:sp>
              <p:nvSpPr>
                <p:cNvPr id="79970" name="Rectangle 51"/>
                <p:cNvSpPr>
                  <a:spLocks noChangeArrowheads="1"/>
                </p:cNvSpPr>
                <p:nvPr/>
              </p:nvSpPr>
              <p:spPr bwMode="auto">
                <a:xfrm>
                  <a:off x="2149" y="2249"/>
                  <a:ext cx="274" cy="112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71" name="Rectangle 52"/>
                <p:cNvSpPr>
                  <a:spLocks noChangeArrowheads="1"/>
                </p:cNvSpPr>
                <p:nvPr/>
              </p:nvSpPr>
              <p:spPr bwMode="auto">
                <a:xfrm>
                  <a:off x="2079" y="2322"/>
                  <a:ext cx="409" cy="446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72" name="Arc 53"/>
                <p:cNvSpPr>
                  <a:spLocks/>
                </p:cNvSpPr>
                <p:nvPr/>
              </p:nvSpPr>
              <p:spPr bwMode="auto">
                <a:xfrm>
                  <a:off x="2080" y="2249"/>
                  <a:ext cx="75" cy="90"/>
                </a:xfrm>
                <a:custGeom>
                  <a:avLst/>
                  <a:gdLst>
                    <a:gd name="T0" fmla="*/ 0 w 21599"/>
                    <a:gd name="T1" fmla="*/ 0 h 21592"/>
                    <a:gd name="T2" fmla="*/ 0 w 21599"/>
                    <a:gd name="T3" fmla="*/ 0 h 21592"/>
                    <a:gd name="T4" fmla="*/ 0 w 21599"/>
                    <a:gd name="T5" fmla="*/ 0 h 21592"/>
                    <a:gd name="T6" fmla="*/ 0 60000 65536"/>
                    <a:gd name="T7" fmla="*/ 0 60000 65536"/>
                    <a:gd name="T8" fmla="*/ 0 60000 65536"/>
                    <a:gd name="T9" fmla="*/ 0 w 21599"/>
                    <a:gd name="T10" fmla="*/ 0 h 21592"/>
                    <a:gd name="T11" fmla="*/ 21599 w 21599"/>
                    <a:gd name="T12" fmla="*/ 21592 h 215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9" h="21592" fill="none" extrusionOk="0">
                      <a:moveTo>
                        <a:pt x="0" y="21354"/>
                      </a:moveTo>
                      <a:cubicBezTo>
                        <a:pt x="128" y="9740"/>
                        <a:pt x="9416" y="307"/>
                        <a:pt x="21026" y="-1"/>
                      </a:cubicBezTo>
                    </a:path>
                    <a:path w="21599" h="21592" stroke="0" extrusionOk="0">
                      <a:moveTo>
                        <a:pt x="0" y="21354"/>
                      </a:moveTo>
                      <a:cubicBezTo>
                        <a:pt x="128" y="9740"/>
                        <a:pt x="9416" y="307"/>
                        <a:pt x="21026" y="-1"/>
                      </a:cubicBezTo>
                      <a:lnTo>
                        <a:pt x="21599" y="21592"/>
                      </a:lnTo>
                      <a:close/>
                    </a:path>
                  </a:pathLst>
                </a:cu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73" name="Arc 54"/>
                <p:cNvSpPr>
                  <a:spLocks/>
                </p:cNvSpPr>
                <p:nvPr/>
              </p:nvSpPr>
              <p:spPr bwMode="auto">
                <a:xfrm>
                  <a:off x="2412" y="2250"/>
                  <a:ext cx="75" cy="91"/>
                </a:xfrm>
                <a:custGeom>
                  <a:avLst/>
                  <a:gdLst>
                    <a:gd name="T0" fmla="*/ 0 w 21599"/>
                    <a:gd name="T1" fmla="*/ 0 h 21600"/>
                    <a:gd name="T2" fmla="*/ 0 w 21599"/>
                    <a:gd name="T3" fmla="*/ 0 h 21600"/>
                    <a:gd name="T4" fmla="*/ 0 w 2159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599"/>
                    <a:gd name="T10" fmla="*/ 0 h 21600"/>
                    <a:gd name="T11" fmla="*/ 21599 w 2159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9" h="21600" fill="none" extrusionOk="0">
                      <a:moveTo>
                        <a:pt x="-1" y="0"/>
                      </a:moveTo>
                      <a:cubicBezTo>
                        <a:pt x="11834" y="0"/>
                        <a:pt x="21465" y="9523"/>
                        <a:pt x="21598" y="21357"/>
                      </a:cubicBezTo>
                    </a:path>
                    <a:path w="21599" h="21600" stroke="0" extrusionOk="0">
                      <a:moveTo>
                        <a:pt x="-1" y="0"/>
                      </a:moveTo>
                      <a:cubicBezTo>
                        <a:pt x="11834" y="0"/>
                        <a:pt x="21465" y="9523"/>
                        <a:pt x="21598" y="2135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969" name="Oval 55"/>
              <p:cNvSpPr>
                <a:spLocks noChangeArrowheads="1"/>
              </p:cNvSpPr>
              <p:nvPr/>
            </p:nvSpPr>
            <p:spPr bwMode="auto">
              <a:xfrm>
                <a:off x="2172" y="2016"/>
                <a:ext cx="222" cy="215"/>
              </a:xfrm>
              <a:prstGeom prst="ellipse">
                <a:avLst/>
              </a:prstGeom>
              <a:solidFill>
                <a:srgbClr val="0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953" name="Group 56"/>
            <p:cNvGrpSpPr>
              <a:grpSpLocks/>
            </p:cNvGrpSpPr>
            <p:nvPr/>
          </p:nvGrpSpPr>
          <p:grpSpPr bwMode="auto">
            <a:xfrm>
              <a:off x="2352" y="2976"/>
              <a:ext cx="1031" cy="775"/>
              <a:chOff x="2339" y="2285"/>
              <a:chExt cx="1031" cy="775"/>
            </a:xfrm>
          </p:grpSpPr>
          <p:grpSp>
            <p:nvGrpSpPr>
              <p:cNvPr id="79954" name="Group 57"/>
              <p:cNvGrpSpPr>
                <a:grpSpLocks/>
              </p:cNvGrpSpPr>
              <p:nvPr/>
            </p:nvGrpSpPr>
            <p:grpSpPr bwMode="auto">
              <a:xfrm>
                <a:off x="2865" y="2292"/>
                <a:ext cx="505" cy="768"/>
                <a:chOff x="2865" y="2292"/>
                <a:chExt cx="505" cy="768"/>
              </a:xfrm>
            </p:grpSpPr>
            <p:sp>
              <p:nvSpPr>
                <p:cNvPr id="79962" name="Oval 58"/>
                <p:cNvSpPr>
                  <a:spLocks noChangeArrowheads="1"/>
                </p:cNvSpPr>
                <p:nvPr/>
              </p:nvSpPr>
              <p:spPr bwMode="auto">
                <a:xfrm>
                  <a:off x="2981" y="2292"/>
                  <a:ext cx="270" cy="261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9963" name="Group 59"/>
                <p:cNvGrpSpPr>
                  <a:grpSpLocks/>
                </p:cNvGrpSpPr>
                <p:nvPr/>
              </p:nvGrpSpPr>
              <p:grpSpPr bwMode="auto">
                <a:xfrm>
                  <a:off x="2865" y="2576"/>
                  <a:ext cx="505" cy="484"/>
                  <a:chOff x="2865" y="2576"/>
                  <a:chExt cx="505" cy="484"/>
                </a:xfrm>
              </p:grpSpPr>
              <p:sp>
                <p:nvSpPr>
                  <p:cNvPr id="79964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2950" y="2576"/>
                    <a:ext cx="334" cy="134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65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2866" y="2666"/>
                    <a:ext cx="504" cy="394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66" name="Arc 62"/>
                  <p:cNvSpPr>
                    <a:spLocks/>
                  </p:cNvSpPr>
                  <p:nvPr/>
                </p:nvSpPr>
                <p:spPr bwMode="auto">
                  <a:xfrm>
                    <a:off x="2865" y="2577"/>
                    <a:ext cx="93" cy="107"/>
                  </a:xfrm>
                  <a:custGeom>
                    <a:avLst/>
                    <a:gdLst>
                      <a:gd name="T0" fmla="*/ 0 w 21600"/>
                      <a:gd name="T1" fmla="*/ 0 h 21595"/>
                      <a:gd name="T2" fmla="*/ 0 w 21600"/>
                      <a:gd name="T3" fmla="*/ 0 h 21595"/>
                      <a:gd name="T4" fmla="*/ 0 w 21600"/>
                      <a:gd name="T5" fmla="*/ 0 h 21595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595"/>
                      <a:gd name="T11" fmla="*/ 21600 w 21600"/>
                      <a:gd name="T12" fmla="*/ 21595 h 215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595" fill="none" extrusionOk="0">
                        <a:moveTo>
                          <a:pt x="0" y="21595"/>
                        </a:moveTo>
                        <a:cubicBezTo>
                          <a:pt x="0" y="9846"/>
                          <a:pt x="9389" y="252"/>
                          <a:pt x="21135" y="0"/>
                        </a:cubicBezTo>
                      </a:path>
                      <a:path w="21600" h="21595" stroke="0" extrusionOk="0">
                        <a:moveTo>
                          <a:pt x="0" y="21595"/>
                        </a:moveTo>
                        <a:cubicBezTo>
                          <a:pt x="0" y="9846"/>
                          <a:pt x="9389" y="252"/>
                          <a:pt x="21135" y="0"/>
                        </a:cubicBezTo>
                        <a:lnTo>
                          <a:pt x="21600" y="21595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67" name="Arc 63"/>
                  <p:cNvSpPr>
                    <a:spLocks/>
                  </p:cNvSpPr>
                  <p:nvPr/>
                </p:nvSpPr>
                <p:spPr bwMode="auto">
                  <a:xfrm>
                    <a:off x="3275" y="2578"/>
                    <a:ext cx="93" cy="109"/>
                  </a:xfrm>
                  <a:custGeom>
                    <a:avLst/>
                    <a:gdLst>
                      <a:gd name="T0" fmla="*/ 0 w 21600"/>
                      <a:gd name="T1" fmla="*/ 0 h 21803"/>
                      <a:gd name="T2" fmla="*/ 0 w 21600"/>
                      <a:gd name="T3" fmla="*/ 0 h 21803"/>
                      <a:gd name="T4" fmla="*/ 0 w 21600"/>
                      <a:gd name="T5" fmla="*/ 0 h 21803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803"/>
                      <a:gd name="T11" fmla="*/ 21600 w 21600"/>
                      <a:gd name="T12" fmla="*/ 21803 h 2180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803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667"/>
                          <a:pt x="21599" y="21735"/>
                          <a:pt x="21599" y="21803"/>
                        </a:cubicBezTo>
                      </a:path>
                      <a:path w="21600" h="21803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667"/>
                          <a:pt x="21599" y="21735"/>
                          <a:pt x="21599" y="21803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9955" name="Group 64"/>
              <p:cNvGrpSpPr>
                <a:grpSpLocks/>
              </p:cNvGrpSpPr>
              <p:nvPr/>
            </p:nvGrpSpPr>
            <p:grpSpPr bwMode="auto">
              <a:xfrm>
                <a:off x="2339" y="2285"/>
                <a:ext cx="506" cy="768"/>
                <a:chOff x="2339" y="2285"/>
                <a:chExt cx="506" cy="768"/>
              </a:xfrm>
            </p:grpSpPr>
            <p:sp>
              <p:nvSpPr>
                <p:cNvPr id="79956" name="Oval 65"/>
                <p:cNvSpPr>
                  <a:spLocks noChangeArrowheads="1"/>
                </p:cNvSpPr>
                <p:nvPr/>
              </p:nvSpPr>
              <p:spPr bwMode="auto">
                <a:xfrm>
                  <a:off x="2456" y="2285"/>
                  <a:ext cx="269" cy="261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9957" name="Group 66"/>
                <p:cNvGrpSpPr>
                  <a:grpSpLocks/>
                </p:cNvGrpSpPr>
                <p:nvPr/>
              </p:nvGrpSpPr>
              <p:grpSpPr bwMode="auto">
                <a:xfrm>
                  <a:off x="2339" y="2569"/>
                  <a:ext cx="506" cy="484"/>
                  <a:chOff x="2339" y="2569"/>
                  <a:chExt cx="506" cy="484"/>
                </a:xfrm>
              </p:grpSpPr>
              <p:sp>
                <p:nvSpPr>
                  <p:cNvPr id="79958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2425" y="2569"/>
                    <a:ext cx="333" cy="134"/>
                  </a:xfrm>
                  <a:prstGeom prst="rect">
                    <a:avLst/>
                  </a:prstGeom>
                  <a:solidFill>
                    <a:srgbClr val="0080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59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2340" y="2659"/>
                    <a:ext cx="505" cy="394"/>
                  </a:xfrm>
                  <a:prstGeom prst="rect">
                    <a:avLst/>
                  </a:prstGeom>
                  <a:solidFill>
                    <a:srgbClr val="0080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60" name="Arc 69"/>
                  <p:cNvSpPr>
                    <a:spLocks/>
                  </p:cNvSpPr>
                  <p:nvPr/>
                </p:nvSpPr>
                <p:spPr bwMode="auto">
                  <a:xfrm>
                    <a:off x="2339" y="2570"/>
                    <a:ext cx="93" cy="107"/>
                  </a:xfrm>
                  <a:custGeom>
                    <a:avLst/>
                    <a:gdLst>
                      <a:gd name="T0" fmla="*/ 0 w 21600"/>
                      <a:gd name="T1" fmla="*/ 0 h 21599"/>
                      <a:gd name="T2" fmla="*/ 0 w 21600"/>
                      <a:gd name="T3" fmla="*/ 0 h 21599"/>
                      <a:gd name="T4" fmla="*/ 0 w 21600"/>
                      <a:gd name="T5" fmla="*/ 0 h 2159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599"/>
                      <a:gd name="T11" fmla="*/ 21600 w 21600"/>
                      <a:gd name="T12" fmla="*/ 21599 h 2159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599" fill="none" extrusionOk="0">
                        <a:moveTo>
                          <a:pt x="0" y="21599"/>
                        </a:moveTo>
                        <a:cubicBezTo>
                          <a:pt x="0" y="9760"/>
                          <a:pt x="9529" y="127"/>
                          <a:pt x="21368" y="0"/>
                        </a:cubicBezTo>
                      </a:path>
                      <a:path w="21600" h="21599" stroke="0" extrusionOk="0">
                        <a:moveTo>
                          <a:pt x="0" y="21599"/>
                        </a:moveTo>
                        <a:cubicBezTo>
                          <a:pt x="0" y="9760"/>
                          <a:pt x="9529" y="127"/>
                          <a:pt x="21368" y="0"/>
                        </a:cubicBezTo>
                        <a:lnTo>
                          <a:pt x="21600" y="21599"/>
                        </a:lnTo>
                        <a:close/>
                      </a:path>
                    </a:pathLst>
                  </a:custGeom>
                  <a:solidFill>
                    <a:srgbClr val="0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61" name="Arc 70"/>
                  <p:cNvSpPr>
                    <a:spLocks/>
                  </p:cNvSpPr>
                  <p:nvPr/>
                </p:nvSpPr>
                <p:spPr bwMode="auto">
                  <a:xfrm>
                    <a:off x="2752" y="2569"/>
                    <a:ext cx="93" cy="10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79915" name="Line 71"/>
          <p:cNvSpPr>
            <a:spLocks noChangeShapeType="1"/>
          </p:cNvSpPr>
          <p:nvPr/>
        </p:nvSpPr>
        <p:spPr bwMode="auto">
          <a:xfrm>
            <a:off x="7937500" y="42291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79916" name="Group 72"/>
          <p:cNvGrpSpPr>
            <a:grpSpLocks/>
          </p:cNvGrpSpPr>
          <p:nvPr/>
        </p:nvGrpSpPr>
        <p:grpSpPr bwMode="auto">
          <a:xfrm>
            <a:off x="304800" y="3937000"/>
            <a:ext cx="609600" cy="609600"/>
            <a:chOff x="2160" y="2640"/>
            <a:chExt cx="1417" cy="1111"/>
          </a:xfrm>
        </p:grpSpPr>
        <p:grpSp>
          <p:nvGrpSpPr>
            <p:cNvPr id="79922" name="Group 73"/>
            <p:cNvGrpSpPr>
              <a:grpSpLocks/>
            </p:cNvGrpSpPr>
            <p:nvPr/>
          </p:nvGrpSpPr>
          <p:grpSpPr bwMode="auto">
            <a:xfrm flipH="1">
              <a:off x="2160" y="2640"/>
              <a:ext cx="410" cy="752"/>
              <a:chOff x="3300" y="2016"/>
              <a:chExt cx="410" cy="752"/>
            </a:xfrm>
          </p:grpSpPr>
          <p:grpSp>
            <p:nvGrpSpPr>
              <p:cNvPr id="79945" name="Group 74"/>
              <p:cNvGrpSpPr>
                <a:grpSpLocks/>
              </p:cNvGrpSpPr>
              <p:nvPr/>
            </p:nvGrpSpPr>
            <p:grpSpPr bwMode="auto">
              <a:xfrm>
                <a:off x="3300" y="2249"/>
                <a:ext cx="410" cy="519"/>
                <a:chOff x="3300" y="2249"/>
                <a:chExt cx="410" cy="519"/>
              </a:xfrm>
            </p:grpSpPr>
            <p:sp>
              <p:nvSpPr>
                <p:cNvPr id="79947" name="Rectangle 75"/>
                <p:cNvSpPr>
                  <a:spLocks noChangeArrowheads="1"/>
                </p:cNvSpPr>
                <p:nvPr/>
              </p:nvSpPr>
              <p:spPr bwMode="auto">
                <a:xfrm>
                  <a:off x="3369" y="2249"/>
                  <a:ext cx="275" cy="112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48" name="Rectangle 76"/>
                <p:cNvSpPr>
                  <a:spLocks noChangeArrowheads="1"/>
                </p:cNvSpPr>
                <p:nvPr/>
              </p:nvSpPr>
              <p:spPr bwMode="auto">
                <a:xfrm>
                  <a:off x="3300" y="2322"/>
                  <a:ext cx="410" cy="446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49" name="Arc 77"/>
                <p:cNvSpPr>
                  <a:spLocks/>
                </p:cNvSpPr>
                <p:nvPr/>
              </p:nvSpPr>
              <p:spPr bwMode="auto">
                <a:xfrm>
                  <a:off x="3300" y="2249"/>
                  <a:ext cx="75" cy="90"/>
                </a:xfrm>
                <a:custGeom>
                  <a:avLst/>
                  <a:gdLst>
                    <a:gd name="T0" fmla="*/ 0 w 21599"/>
                    <a:gd name="T1" fmla="*/ 0 h 21598"/>
                    <a:gd name="T2" fmla="*/ 0 w 21599"/>
                    <a:gd name="T3" fmla="*/ 0 h 21598"/>
                    <a:gd name="T4" fmla="*/ 0 w 21599"/>
                    <a:gd name="T5" fmla="*/ 0 h 21598"/>
                    <a:gd name="T6" fmla="*/ 0 60000 65536"/>
                    <a:gd name="T7" fmla="*/ 0 60000 65536"/>
                    <a:gd name="T8" fmla="*/ 0 60000 65536"/>
                    <a:gd name="T9" fmla="*/ 0 w 21599"/>
                    <a:gd name="T10" fmla="*/ 0 h 21598"/>
                    <a:gd name="T11" fmla="*/ 21599 w 21599"/>
                    <a:gd name="T12" fmla="*/ 21598 h 215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9" h="21598" fill="none" extrusionOk="0">
                      <a:moveTo>
                        <a:pt x="0" y="21358"/>
                      </a:moveTo>
                      <a:cubicBezTo>
                        <a:pt x="130" y="9635"/>
                        <a:pt x="9588" y="156"/>
                        <a:pt x="21310" y="-1"/>
                      </a:cubicBezTo>
                    </a:path>
                    <a:path w="21599" h="21598" stroke="0" extrusionOk="0">
                      <a:moveTo>
                        <a:pt x="0" y="21358"/>
                      </a:moveTo>
                      <a:cubicBezTo>
                        <a:pt x="130" y="9635"/>
                        <a:pt x="9588" y="156"/>
                        <a:pt x="21310" y="-1"/>
                      </a:cubicBezTo>
                      <a:lnTo>
                        <a:pt x="21599" y="21598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50" name="Arc 78"/>
                <p:cNvSpPr>
                  <a:spLocks/>
                </p:cNvSpPr>
                <p:nvPr/>
              </p:nvSpPr>
              <p:spPr bwMode="auto">
                <a:xfrm>
                  <a:off x="3632" y="2250"/>
                  <a:ext cx="77" cy="91"/>
                </a:xfrm>
                <a:custGeom>
                  <a:avLst/>
                  <a:gdLst>
                    <a:gd name="T0" fmla="*/ 0 w 21882"/>
                    <a:gd name="T1" fmla="*/ 0 h 21600"/>
                    <a:gd name="T2" fmla="*/ 0 w 21882"/>
                    <a:gd name="T3" fmla="*/ 0 h 21600"/>
                    <a:gd name="T4" fmla="*/ 0 w 2188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882"/>
                    <a:gd name="T10" fmla="*/ 0 h 21600"/>
                    <a:gd name="T11" fmla="*/ 21882 w 2188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82" h="21600" fill="none" extrusionOk="0">
                      <a:moveTo>
                        <a:pt x="-1" y="1"/>
                      </a:moveTo>
                      <a:cubicBezTo>
                        <a:pt x="94" y="0"/>
                        <a:pt x="188" y="-1"/>
                        <a:pt x="283" y="0"/>
                      </a:cubicBezTo>
                      <a:cubicBezTo>
                        <a:pt x="12116" y="0"/>
                        <a:pt x="21747" y="9521"/>
                        <a:pt x="21881" y="21355"/>
                      </a:cubicBezTo>
                    </a:path>
                    <a:path w="21882" h="21600" stroke="0" extrusionOk="0">
                      <a:moveTo>
                        <a:pt x="-1" y="1"/>
                      </a:moveTo>
                      <a:cubicBezTo>
                        <a:pt x="94" y="0"/>
                        <a:pt x="188" y="-1"/>
                        <a:pt x="283" y="0"/>
                      </a:cubicBezTo>
                      <a:cubicBezTo>
                        <a:pt x="12116" y="0"/>
                        <a:pt x="21747" y="9521"/>
                        <a:pt x="21881" y="21355"/>
                      </a:cubicBezTo>
                      <a:lnTo>
                        <a:pt x="283" y="2160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946" name="Oval 79"/>
              <p:cNvSpPr>
                <a:spLocks noChangeArrowheads="1"/>
              </p:cNvSpPr>
              <p:nvPr/>
            </p:nvSpPr>
            <p:spPr bwMode="auto">
              <a:xfrm>
                <a:off x="3392" y="2016"/>
                <a:ext cx="223" cy="215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923" name="Group 80"/>
            <p:cNvGrpSpPr>
              <a:grpSpLocks/>
            </p:cNvGrpSpPr>
            <p:nvPr/>
          </p:nvGrpSpPr>
          <p:grpSpPr bwMode="auto">
            <a:xfrm flipH="1">
              <a:off x="3168" y="2640"/>
              <a:ext cx="409" cy="752"/>
              <a:chOff x="2079" y="2016"/>
              <a:chExt cx="409" cy="752"/>
            </a:xfrm>
          </p:grpSpPr>
          <p:grpSp>
            <p:nvGrpSpPr>
              <p:cNvPr id="79939" name="Group 81"/>
              <p:cNvGrpSpPr>
                <a:grpSpLocks/>
              </p:cNvGrpSpPr>
              <p:nvPr/>
            </p:nvGrpSpPr>
            <p:grpSpPr bwMode="auto">
              <a:xfrm>
                <a:off x="2079" y="2249"/>
                <a:ext cx="409" cy="519"/>
                <a:chOff x="2079" y="2249"/>
                <a:chExt cx="409" cy="519"/>
              </a:xfrm>
            </p:grpSpPr>
            <p:sp>
              <p:nvSpPr>
                <p:cNvPr id="79941" name="Rectangle 82"/>
                <p:cNvSpPr>
                  <a:spLocks noChangeArrowheads="1"/>
                </p:cNvSpPr>
                <p:nvPr/>
              </p:nvSpPr>
              <p:spPr bwMode="auto">
                <a:xfrm>
                  <a:off x="2149" y="2249"/>
                  <a:ext cx="274" cy="112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42" name="Rectangle 83"/>
                <p:cNvSpPr>
                  <a:spLocks noChangeArrowheads="1"/>
                </p:cNvSpPr>
                <p:nvPr/>
              </p:nvSpPr>
              <p:spPr bwMode="auto">
                <a:xfrm>
                  <a:off x="2079" y="2322"/>
                  <a:ext cx="409" cy="446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43" name="Arc 84"/>
                <p:cNvSpPr>
                  <a:spLocks/>
                </p:cNvSpPr>
                <p:nvPr/>
              </p:nvSpPr>
              <p:spPr bwMode="auto">
                <a:xfrm>
                  <a:off x="2080" y="2249"/>
                  <a:ext cx="75" cy="90"/>
                </a:xfrm>
                <a:custGeom>
                  <a:avLst/>
                  <a:gdLst>
                    <a:gd name="T0" fmla="*/ 0 w 21599"/>
                    <a:gd name="T1" fmla="*/ 0 h 21592"/>
                    <a:gd name="T2" fmla="*/ 0 w 21599"/>
                    <a:gd name="T3" fmla="*/ 0 h 21592"/>
                    <a:gd name="T4" fmla="*/ 0 w 21599"/>
                    <a:gd name="T5" fmla="*/ 0 h 21592"/>
                    <a:gd name="T6" fmla="*/ 0 60000 65536"/>
                    <a:gd name="T7" fmla="*/ 0 60000 65536"/>
                    <a:gd name="T8" fmla="*/ 0 60000 65536"/>
                    <a:gd name="T9" fmla="*/ 0 w 21599"/>
                    <a:gd name="T10" fmla="*/ 0 h 21592"/>
                    <a:gd name="T11" fmla="*/ 21599 w 21599"/>
                    <a:gd name="T12" fmla="*/ 21592 h 215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9" h="21592" fill="none" extrusionOk="0">
                      <a:moveTo>
                        <a:pt x="0" y="21354"/>
                      </a:moveTo>
                      <a:cubicBezTo>
                        <a:pt x="128" y="9740"/>
                        <a:pt x="9416" y="307"/>
                        <a:pt x="21026" y="-1"/>
                      </a:cubicBezTo>
                    </a:path>
                    <a:path w="21599" h="21592" stroke="0" extrusionOk="0">
                      <a:moveTo>
                        <a:pt x="0" y="21354"/>
                      </a:moveTo>
                      <a:cubicBezTo>
                        <a:pt x="128" y="9740"/>
                        <a:pt x="9416" y="307"/>
                        <a:pt x="21026" y="-1"/>
                      </a:cubicBezTo>
                      <a:lnTo>
                        <a:pt x="21599" y="21592"/>
                      </a:lnTo>
                      <a:close/>
                    </a:path>
                  </a:pathLst>
                </a:cu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44" name="Arc 85"/>
                <p:cNvSpPr>
                  <a:spLocks/>
                </p:cNvSpPr>
                <p:nvPr/>
              </p:nvSpPr>
              <p:spPr bwMode="auto">
                <a:xfrm>
                  <a:off x="2412" y="2250"/>
                  <a:ext cx="75" cy="91"/>
                </a:xfrm>
                <a:custGeom>
                  <a:avLst/>
                  <a:gdLst>
                    <a:gd name="T0" fmla="*/ 0 w 21599"/>
                    <a:gd name="T1" fmla="*/ 0 h 21600"/>
                    <a:gd name="T2" fmla="*/ 0 w 21599"/>
                    <a:gd name="T3" fmla="*/ 0 h 21600"/>
                    <a:gd name="T4" fmla="*/ 0 w 2159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599"/>
                    <a:gd name="T10" fmla="*/ 0 h 21600"/>
                    <a:gd name="T11" fmla="*/ 21599 w 2159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9" h="21600" fill="none" extrusionOk="0">
                      <a:moveTo>
                        <a:pt x="-1" y="0"/>
                      </a:moveTo>
                      <a:cubicBezTo>
                        <a:pt x="11834" y="0"/>
                        <a:pt x="21465" y="9523"/>
                        <a:pt x="21598" y="21357"/>
                      </a:cubicBezTo>
                    </a:path>
                    <a:path w="21599" h="21600" stroke="0" extrusionOk="0">
                      <a:moveTo>
                        <a:pt x="-1" y="0"/>
                      </a:moveTo>
                      <a:cubicBezTo>
                        <a:pt x="11834" y="0"/>
                        <a:pt x="21465" y="9523"/>
                        <a:pt x="21598" y="2135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940" name="Oval 86"/>
              <p:cNvSpPr>
                <a:spLocks noChangeArrowheads="1"/>
              </p:cNvSpPr>
              <p:nvPr/>
            </p:nvSpPr>
            <p:spPr bwMode="auto">
              <a:xfrm>
                <a:off x="2172" y="2016"/>
                <a:ext cx="222" cy="215"/>
              </a:xfrm>
              <a:prstGeom prst="ellipse">
                <a:avLst/>
              </a:prstGeom>
              <a:solidFill>
                <a:srgbClr val="0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924" name="Group 87"/>
            <p:cNvGrpSpPr>
              <a:grpSpLocks/>
            </p:cNvGrpSpPr>
            <p:nvPr/>
          </p:nvGrpSpPr>
          <p:grpSpPr bwMode="auto">
            <a:xfrm>
              <a:off x="2352" y="2976"/>
              <a:ext cx="1031" cy="775"/>
              <a:chOff x="2339" y="2285"/>
              <a:chExt cx="1031" cy="775"/>
            </a:xfrm>
          </p:grpSpPr>
          <p:grpSp>
            <p:nvGrpSpPr>
              <p:cNvPr id="79925" name="Group 88"/>
              <p:cNvGrpSpPr>
                <a:grpSpLocks/>
              </p:cNvGrpSpPr>
              <p:nvPr/>
            </p:nvGrpSpPr>
            <p:grpSpPr bwMode="auto">
              <a:xfrm>
                <a:off x="2865" y="2292"/>
                <a:ext cx="505" cy="768"/>
                <a:chOff x="2865" y="2292"/>
                <a:chExt cx="505" cy="768"/>
              </a:xfrm>
            </p:grpSpPr>
            <p:sp>
              <p:nvSpPr>
                <p:cNvPr id="79933" name="Oval 89"/>
                <p:cNvSpPr>
                  <a:spLocks noChangeArrowheads="1"/>
                </p:cNvSpPr>
                <p:nvPr/>
              </p:nvSpPr>
              <p:spPr bwMode="auto">
                <a:xfrm>
                  <a:off x="2981" y="2292"/>
                  <a:ext cx="270" cy="261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9934" name="Group 90"/>
                <p:cNvGrpSpPr>
                  <a:grpSpLocks/>
                </p:cNvGrpSpPr>
                <p:nvPr/>
              </p:nvGrpSpPr>
              <p:grpSpPr bwMode="auto">
                <a:xfrm>
                  <a:off x="2865" y="2576"/>
                  <a:ext cx="505" cy="484"/>
                  <a:chOff x="2865" y="2576"/>
                  <a:chExt cx="505" cy="484"/>
                </a:xfrm>
              </p:grpSpPr>
              <p:sp>
                <p:nvSpPr>
                  <p:cNvPr id="79935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2950" y="2576"/>
                    <a:ext cx="334" cy="134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36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2866" y="2666"/>
                    <a:ext cx="504" cy="394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37" name="Arc 93"/>
                  <p:cNvSpPr>
                    <a:spLocks/>
                  </p:cNvSpPr>
                  <p:nvPr/>
                </p:nvSpPr>
                <p:spPr bwMode="auto">
                  <a:xfrm>
                    <a:off x="2865" y="2577"/>
                    <a:ext cx="93" cy="107"/>
                  </a:xfrm>
                  <a:custGeom>
                    <a:avLst/>
                    <a:gdLst>
                      <a:gd name="T0" fmla="*/ 0 w 21600"/>
                      <a:gd name="T1" fmla="*/ 0 h 21595"/>
                      <a:gd name="T2" fmla="*/ 0 w 21600"/>
                      <a:gd name="T3" fmla="*/ 0 h 21595"/>
                      <a:gd name="T4" fmla="*/ 0 w 21600"/>
                      <a:gd name="T5" fmla="*/ 0 h 21595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595"/>
                      <a:gd name="T11" fmla="*/ 21600 w 21600"/>
                      <a:gd name="T12" fmla="*/ 21595 h 215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595" fill="none" extrusionOk="0">
                        <a:moveTo>
                          <a:pt x="0" y="21595"/>
                        </a:moveTo>
                        <a:cubicBezTo>
                          <a:pt x="0" y="9846"/>
                          <a:pt x="9389" y="252"/>
                          <a:pt x="21135" y="0"/>
                        </a:cubicBezTo>
                      </a:path>
                      <a:path w="21600" h="21595" stroke="0" extrusionOk="0">
                        <a:moveTo>
                          <a:pt x="0" y="21595"/>
                        </a:moveTo>
                        <a:cubicBezTo>
                          <a:pt x="0" y="9846"/>
                          <a:pt x="9389" y="252"/>
                          <a:pt x="21135" y="0"/>
                        </a:cubicBezTo>
                        <a:lnTo>
                          <a:pt x="21600" y="21595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38" name="Arc 94"/>
                  <p:cNvSpPr>
                    <a:spLocks/>
                  </p:cNvSpPr>
                  <p:nvPr/>
                </p:nvSpPr>
                <p:spPr bwMode="auto">
                  <a:xfrm>
                    <a:off x="3275" y="2578"/>
                    <a:ext cx="93" cy="109"/>
                  </a:xfrm>
                  <a:custGeom>
                    <a:avLst/>
                    <a:gdLst>
                      <a:gd name="T0" fmla="*/ 0 w 21600"/>
                      <a:gd name="T1" fmla="*/ 0 h 21803"/>
                      <a:gd name="T2" fmla="*/ 0 w 21600"/>
                      <a:gd name="T3" fmla="*/ 0 h 21803"/>
                      <a:gd name="T4" fmla="*/ 0 w 21600"/>
                      <a:gd name="T5" fmla="*/ 0 h 21803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803"/>
                      <a:gd name="T11" fmla="*/ 21600 w 21600"/>
                      <a:gd name="T12" fmla="*/ 21803 h 2180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803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667"/>
                          <a:pt x="21599" y="21735"/>
                          <a:pt x="21599" y="21803"/>
                        </a:cubicBezTo>
                      </a:path>
                      <a:path w="21600" h="21803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667"/>
                          <a:pt x="21599" y="21735"/>
                          <a:pt x="21599" y="21803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9926" name="Group 95"/>
              <p:cNvGrpSpPr>
                <a:grpSpLocks/>
              </p:cNvGrpSpPr>
              <p:nvPr/>
            </p:nvGrpSpPr>
            <p:grpSpPr bwMode="auto">
              <a:xfrm>
                <a:off x="2339" y="2285"/>
                <a:ext cx="506" cy="768"/>
                <a:chOff x="2339" y="2285"/>
                <a:chExt cx="506" cy="768"/>
              </a:xfrm>
            </p:grpSpPr>
            <p:sp>
              <p:nvSpPr>
                <p:cNvPr id="79927" name="Oval 96"/>
                <p:cNvSpPr>
                  <a:spLocks noChangeArrowheads="1"/>
                </p:cNvSpPr>
                <p:nvPr/>
              </p:nvSpPr>
              <p:spPr bwMode="auto">
                <a:xfrm>
                  <a:off x="2456" y="2285"/>
                  <a:ext cx="269" cy="261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9928" name="Group 97"/>
                <p:cNvGrpSpPr>
                  <a:grpSpLocks/>
                </p:cNvGrpSpPr>
                <p:nvPr/>
              </p:nvGrpSpPr>
              <p:grpSpPr bwMode="auto">
                <a:xfrm>
                  <a:off x="2339" y="2569"/>
                  <a:ext cx="506" cy="484"/>
                  <a:chOff x="2339" y="2569"/>
                  <a:chExt cx="506" cy="484"/>
                </a:xfrm>
              </p:grpSpPr>
              <p:sp>
                <p:nvSpPr>
                  <p:cNvPr id="79929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2425" y="2569"/>
                    <a:ext cx="333" cy="134"/>
                  </a:xfrm>
                  <a:prstGeom prst="rect">
                    <a:avLst/>
                  </a:prstGeom>
                  <a:solidFill>
                    <a:srgbClr val="0080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3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2340" y="2659"/>
                    <a:ext cx="505" cy="394"/>
                  </a:xfrm>
                  <a:prstGeom prst="rect">
                    <a:avLst/>
                  </a:prstGeom>
                  <a:solidFill>
                    <a:srgbClr val="0080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31" name="Arc 100"/>
                  <p:cNvSpPr>
                    <a:spLocks/>
                  </p:cNvSpPr>
                  <p:nvPr/>
                </p:nvSpPr>
                <p:spPr bwMode="auto">
                  <a:xfrm>
                    <a:off x="2339" y="2570"/>
                    <a:ext cx="93" cy="107"/>
                  </a:xfrm>
                  <a:custGeom>
                    <a:avLst/>
                    <a:gdLst>
                      <a:gd name="T0" fmla="*/ 0 w 21600"/>
                      <a:gd name="T1" fmla="*/ 0 h 21599"/>
                      <a:gd name="T2" fmla="*/ 0 w 21600"/>
                      <a:gd name="T3" fmla="*/ 0 h 21599"/>
                      <a:gd name="T4" fmla="*/ 0 w 21600"/>
                      <a:gd name="T5" fmla="*/ 0 h 2159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599"/>
                      <a:gd name="T11" fmla="*/ 21600 w 21600"/>
                      <a:gd name="T12" fmla="*/ 21599 h 2159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599" fill="none" extrusionOk="0">
                        <a:moveTo>
                          <a:pt x="0" y="21599"/>
                        </a:moveTo>
                        <a:cubicBezTo>
                          <a:pt x="0" y="9760"/>
                          <a:pt x="9529" y="127"/>
                          <a:pt x="21368" y="0"/>
                        </a:cubicBezTo>
                      </a:path>
                      <a:path w="21600" h="21599" stroke="0" extrusionOk="0">
                        <a:moveTo>
                          <a:pt x="0" y="21599"/>
                        </a:moveTo>
                        <a:cubicBezTo>
                          <a:pt x="0" y="9760"/>
                          <a:pt x="9529" y="127"/>
                          <a:pt x="21368" y="0"/>
                        </a:cubicBezTo>
                        <a:lnTo>
                          <a:pt x="21600" y="21599"/>
                        </a:lnTo>
                        <a:close/>
                      </a:path>
                    </a:pathLst>
                  </a:custGeom>
                  <a:solidFill>
                    <a:srgbClr val="0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32" name="Arc 101"/>
                  <p:cNvSpPr>
                    <a:spLocks/>
                  </p:cNvSpPr>
                  <p:nvPr/>
                </p:nvSpPr>
                <p:spPr bwMode="auto">
                  <a:xfrm>
                    <a:off x="2752" y="2569"/>
                    <a:ext cx="93" cy="10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79917" name="Line 102"/>
          <p:cNvSpPr>
            <a:spLocks noChangeShapeType="1"/>
          </p:cNvSpPr>
          <p:nvPr/>
        </p:nvSpPr>
        <p:spPr bwMode="auto">
          <a:xfrm>
            <a:off x="609600" y="42291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918" name="Rectangle 103"/>
          <p:cNvSpPr>
            <a:spLocks noChangeArrowheads="1"/>
          </p:cNvSpPr>
          <p:nvPr/>
        </p:nvSpPr>
        <p:spPr bwMode="auto">
          <a:xfrm>
            <a:off x="990600" y="2362200"/>
            <a:ext cx="2514600" cy="419100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21" name="Rectangle 106"/>
          <p:cNvSpPr>
            <a:spLocks noChangeArrowheads="1"/>
          </p:cNvSpPr>
          <p:nvPr/>
        </p:nvSpPr>
        <p:spPr bwMode="auto">
          <a:xfrm>
            <a:off x="1219200" y="5638800"/>
            <a:ext cx="1295400" cy="330200"/>
          </a:xfrm>
          <a:prstGeom prst="rect">
            <a:avLst/>
          </a:prstGeom>
          <a:solidFill>
            <a:srgbClr val="C0C0C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rgbClr val="800000"/>
                </a:solidFill>
                <a:latin typeface="Tahoma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8632" y="174382"/>
            <a:ext cx="8562728" cy="6226418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047" tIns="9524" rIns="19047" bIns="9524"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8113" y="2057400"/>
            <a:ext cx="8227031" cy="426720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9047" tIns="9524" rIns="19047" bIns="9524"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3432" y="2133600"/>
            <a:ext cx="8067167" cy="4114800"/>
          </a:xfrm>
          <a:solidFill>
            <a:schemeClr val="bg1"/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 algn="just">
              <a:spcBef>
                <a:spcPts val="125"/>
              </a:spcBef>
              <a:spcAft>
                <a:spcPts val="372"/>
              </a:spcAft>
              <a:buClr>
                <a:schemeClr val="accent2">
                  <a:lumMod val="50000"/>
                </a:schemeClr>
              </a:buClr>
              <a:buNone/>
            </a:pPr>
            <a:endParaRPr lang="en-US" sz="1100" dirty="0">
              <a:latin typeface="Cambria" panose="02040503050406030204" pitchFamily="18" charset="0"/>
            </a:endParaRPr>
          </a:p>
          <a:p>
            <a:pPr marL="0" indent="-141595" algn="just">
              <a:spcBef>
                <a:spcPts val="125"/>
              </a:spcBef>
              <a:spcAft>
                <a:spcPts val="372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en-US" sz="1100" dirty="0">
              <a:latin typeface="Cambria" panose="02040503050406030204" pitchFamily="18" charset="0"/>
            </a:endParaRPr>
          </a:p>
          <a:p>
            <a:pPr marL="0" indent="-141595" algn="just">
              <a:spcBef>
                <a:spcPts val="125"/>
              </a:spcBef>
              <a:spcAft>
                <a:spcPts val="372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en-US" sz="1100" dirty="0">
              <a:latin typeface="Cambria" panose="02040503050406030204" pitchFamily="18" charset="0"/>
            </a:endParaRPr>
          </a:p>
          <a:p>
            <a:pPr marL="0" indent="-141595" algn="just">
              <a:spcBef>
                <a:spcPts val="125"/>
              </a:spcBef>
              <a:spcAft>
                <a:spcPts val="372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en-US" sz="1100" dirty="0">
              <a:latin typeface="Cambria" panose="02040503050406030204" pitchFamily="18" charset="0"/>
            </a:endParaRPr>
          </a:p>
          <a:p>
            <a:pPr marL="65406" indent="-141595">
              <a:spcBef>
                <a:spcPts val="125"/>
              </a:spcBef>
              <a:spcAft>
                <a:spcPts val="250"/>
              </a:spcAft>
              <a:buFont typeface="Wingdings" panose="05000000000000000000" pitchFamily="2" charset="2"/>
              <a:buChar char="v"/>
            </a:pPr>
            <a:endParaRPr lang="en-US" sz="1100" dirty="0">
              <a:latin typeface="Cambria" panose="02040503050406030204" pitchFamily="18" charset="0"/>
            </a:endParaRPr>
          </a:p>
          <a:p>
            <a:pPr marL="65406" indent="-141595">
              <a:spcBef>
                <a:spcPts val="125"/>
              </a:spcBef>
              <a:spcAft>
                <a:spcPts val="250"/>
              </a:spcAft>
              <a:buFont typeface="Wingdings" panose="05000000000000000000" pitchFamily="2" charset="2"/>
              <a:buChar char="v"/>
            </a:pPr>
            <a:endParaRPr lang="en-US" sz="1100" dirty="0">
              <a:latin typeface="Cambria" panose="02040503050406030204" pitchFamily="18" charset="0"/>
            </a:endParaRPr>
          </a:p>
          <a:p>
            <a:pPr marL="65406" indent="-141595">
              <a:spcBef>
                <a:spcPts val="125"/>
              </a:spcBef>
              <a:spcAft>
                <a:spcPts val="250"/>
              </a:spcAft>
              <a:buFont typeface="Wingdings" panose="05000000000000000000" pitchFamily="2" charset="2"/>
              <a:buChar char="v"/>
            </a:pPr>
            <a:endParaRPr lang="en-US" sz="1100" dirty="0">
              <a:latin typeface="Cambria" panose="02040503050406030204" pitchFamily="18" charset="0"/>
            </a:endParaRPr>
          </a:p>
          <a:p>
            <a:pPr marL="65406" indent="-141595">
              <a:spcBef>
                <a:spcPts val="125"/>
              </a:spcBef>
              <a:spcAft>
                <a:spcPts val="250"/>
              </a:spcAft>
              <a:buFont typeface="Wingdings" panose="05000000000000000000" pitchFamily="2" charset="2"/>
              <a:buChar char="v"/>
            </a:pPr>
            <a:endParaRPr lang="en-US" sz="1100" dirty="0">
              <a:latin typeface="Cambria" panose="02040503050406030204" pitchFamily="18" charset="0"/>
            </a:endParaRPr>
          </a:p>
          <a:p>
            <a:pPr marL="0" indent="-76189">
              <a:spcBef>
                <a:spcPts val="125"/>
              </a:spcBef>
              <a:spcAft>
                <a:spcPts val="250"/>
              </a:spcAft>
            </a:pPr>
            <a:endParaRPr lang="en-US" sz="700" kern="0" dirty="0">
              <a:latin typeface="Cambria" charset="0"/>
              <a:ea typeface="ＭＳ Ｐゴシック" charset="-128"/>
              <a:cs typeface="ＭＳ Ｐゴシック" charset="-128"/>
            </a:endParaRPr>
          </a:p>
          <a:p>
            <a:pPr marL="0" indent="-76189">
              <a:spcBef>
                <a:spcPts val="125"/>
              </a:spcBef>
              <a:spcAft>
                <a:spcPts val="250"/>
              </a:spcAft>
            </a:pPr>
            <a:endParaRPr lang="en-US" sz="700" kern="0" dirty="0">
              <a:latin typeface="Cambria" charset="0"/>
              <a:ea typeface="ＭＳ Ｐゴシック" charset="-128"/>
              <a:cs typeface="ＭＳ Ｐゴシック" charset="-128"/>
            </a:endParaRPr>
          </a:p>
          <a:p>
            <a:pPr marL="0" indent="0">
              <a:spcBef>
                <a:spcPts val="125"/>
              </a:spcBef>
              <a:spcAft>
                <a:spcPts val="250"/>
              </a:spcAft>
              <a:buNone/>
            </a:pPr>
            <a:endParaRPr lang="en-US" sz="800" b="1" u="sng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 algn="ctr">
              <a:spcBef>
                <a:spcPts val="125"/>
              </a:spcBef>
              <a:spcAft>
                <a:spcPts val="250"/>
              </a:spcAft>
              <a:buNone/>
            </a:pPr>
            <a:endParaRPr lang="en-US" sz="800" b="1" u="sng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-76189" algn="ctr">
              <a:spcBef>
                <a:spcPts val="125"/>
              </a:spcBef>
              <a:spcAft>
                <a:spcPts val="250"/>
              </a:spcAft>
            </a:pPr>
            <a:endParaRPr lang="en-US" sz="600" kern="0" dirty="0">
              <a:latin typeface="Cambria" charset="0"/>
              <a:ea typeface="ＭＳ Ｐゴシック" charset="-128"/>
              <a:cs typeface="ＭＳ Ｐゴシック" charset="-128"/>
            </a:endParaRPr>
          </a:p>
          <a:p>
            <a:pPr marL="0" indent="0">
              <a:spcBef>
                <a:spcPts val="125"/>
              </a:spcBef>
              <a:spcAft>
                <a:spcPts val="250"/>
              </a:spcAft>
              <a:buNone/>
            </a:pPr>
            <a:endParaRPr lang="en-US" sz="800" b="1" u="sng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>
              <a:spcBef>
                <a:spcPts val="125"/>
              </a:spcBef>
              <a:spcAft>
                <a:spcPts val="250"/>
              </a:spcAft>
              <a:buNone/>
            </a:pPr>
            <a:endParaRPr lang="en-US" sz="800" b="1" u="sng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>
              <a:spcBef>
                <a:spcPts val="125"/>
              </a:spcBef>
              <a:spcAft>
                <a:spcPts val="250"/>
              </a:spcAft>
              <a:buNone/>
            </a:pPr>
            <a:endParaRPr lang="en-US" sz="800" b="1" u="sng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>
              <a:spcBef>
                <a:spcPts val="125"/>
              </a:spcBef>
              <a:spcAft>
                <a:spcPts val="250"/>
              </a:spcAft>
              <a:buNone/>
            </a:pPr>
            <a:endParaRPr lang="en-US" sz="800" b="1" u="sng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>
              <a:spcBef>
                <a:spcPts val="125"/>
              </a:spcBef>
              <a:spcAft>
                <a:spcPts val="250"/>
              </a:spcAft>
              <a:buNone/>
            </a:pPr>
            <a:endParaRPr lang="en-US" sz="800" b="1" u="sng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>
              <a:spcBef>
                <a:spcPts val="125"/>
              </a:spcBef>
              <a:spcAft>
                <a:spcPts val="250"/>
              </a:spcAft>
              <a:buNone/>
            </a:pPr>
            <a:endParaRPr lang="en-US" sz="800" b="1" u="sng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1100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1100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1100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1100" dirty="0">
              <a:latin typeface="Cambria" panose="02040503050406030204" pitchFamily="18" charset="0"/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>
          <a:xfrm>
            <a:off x="685800" y="6553200"/>
            <a:ext cx="1255385" cy="95250"/>
            <a:chOff x="3100388" y="5369379"/>
            <a:chExt cx="3016464" cy="262164"/>
          </a:xfrm>
        </p:grpSpPr>
        <p:pic>
          <p:nvPicPr>
            <p:cNvPr id="15" name="Picture 4" descr="C:\Users\hmortvei\Desktop\NDSSL-template\PPT_NDSSL-07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388" y="5450342"/>
              <a:ext cx="3016464" cy="18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 descr="C:\Users\hmortvei\Desktop\NDSSL-template\PPT_NDSSL-06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388" y="5369379"/>
              <a:ext cx="2986087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16" descr="C:\Users\hmortvei\Desktop\NDSSL-template\PPT_NDSSL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1" y="6460333"/>
            <a:ext cx="344814" cy="32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vt-logo-transparent-1200x25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5440" y="6477000"/>
            <a:ext cx="1459960" cy="3072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0999" y="228600"/>
            <a:ext cx="8227030" cy="1742783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9047" tIns="9524" rIns="19047" bIns="9524" rtlCol="0">
            <a:spAutoFit/>
          </a:bodyPr>
          <a:lstStyle/>
          <a:p>
            <a:pPr algn="ctr"/>
            <a:r>
              <a:rPr lang="en-US" sz="3000" b="1" dirty="0">
                <a:latin typeface="Cambria" panose="02040503050406030204" pitchFamily="18" charset="0"/>
              </a:rPr>
              <a:t>Data Mapping Framework in a Digital Library with Computational Epidemiology Datasets</a:t>
            </a:r>
          </a:p>
          <a:p>
            <a:pPr algn="ctr"/>
            <a:r>
              <a:rPr lang="en-US" sz="2400" dirty="0" err="1">
                <a:latin typeface="Cambria" panose="02040503050406030204" pitchFamily="18" charset="0"/>
                <a:cs typeface="Arial" pitchFamily="34" charset="0"/>
              </a:rPr>
              <a:t>S.M.Shamimul</a:t>
            </a:r>
            <a:r>
              <a:rPr lang="en-US" sz="2400" dirty="0"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cs typeface="Arial" pitchFamily="34" charset="0"/>
              </a:rPr>
              <a:t>Hasan</a:t>
            </a:r>
            <a:r>
              <a:rPr lang="en-US" sz="2400" dirty="0" smtClean="0">
                <a:latin typeface="Cambria" panose="02040503050406030204" pitchFamily="18" charset="0"/>
                <a:cs typeface="Arial" pitchFamily="34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cs typeface="Arial" pitchFamily="34" charset="0"/>
              </a:rPr>
              <a:t>Sandeep</a:t>
            </a:r>
            <a:r>
              <a:rPr lang="en-US" sz="2400" dirty="0"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en-US" sz="2400" dirty="0" smtClean="0">
                <a:latin typeface="Cambria" panose="02040503050406030204" pitchFamily="18" charset="0"/>
                <a:cs typeface="Arial" pitchFamily="34" charset="0"/>
              </a:rPr>
              <a:t>Gupta, </a:t>
            </a:r>
            <a:r>
              <a:rPr lang="en-US" sz="2400" dirty="0">
                <a:latin typeface="Cambria" panose="02040503050406030204" pitchFamily="18" charset="0"/>
                <a:cs typeface="Arial" pitchFamily="34" charset="0"/>
              </a:rPr>
              <a:t>Edward A. </a:t>
            </a:r>
            <a:r>
              <a:rPr lang="en-US" sz="2400" dirty="0" smtClean="0">
                <a:latin typeface="Cambria" panose="02040503050406030204" pitchFamily="18" charset="0"/>
                <a:cs typeface="Arial" pitchFamily="34" charset="0"/>
              </a:rPr>
              <a:t>Fox, </a:t>
            </a:r>
            <a:r>
              <a:rPr lang="en-US" sz="2400" dirty="0">
                <a:latin typeface="Cambria" panose="02040503050406030204" pitchFamily="18" charset="0"/>
                <a:cs typeface="Arial" pitchFamily="34" charset="0"/>
              </a:rPr>
              <a:t>Keith </a:t>
            </a:r>
            <a:r>
              <a:rPr lang="en-US" sz="2400" dirty="0" err="1" smtClean="0">
                <a:latin typeface="Cambria" panose="02040503050406030204" pitchFamily="18" charset="0"/>
                <a:cs typeface="Arial" pitchFamily="34" charset="0"/>
              </a:rPr>
              <a:t>Bisset</a:t>
            </a:r>
            <a:r>
              <a:rPr lang="en-US" sz="2400" dirty="0" smtClean="0">
                <a:latin typeface="Cambria" panose="02040503050406030204" pitchFamily="18" charset="0"/>
                <a:cs typeface="Arial" pitchFamily="34" charset="0"/>
              </a:rPr>
              <a:t>,</a:t>
            </a:r>
            <a:r>
              <a:rPr lang="en-US" sz="2400" baseline="30000" dirty="0" smtClean="0">
                <a:latin typeface="Cambria" panose="02040503050406030204" pitchFamily="18" charset="0"/>
                <a:cs typeface="Arial" pitchFamily="34" charset="0"/>
              </a:rPr>
              <a:t>  </a:t>
            </a:r>
            <a:r>
              <a:rPr lang="en-US" sz="2400" dirty="0" err="1">
                <a:latin typeface="Cambria" panose="02040503050406030204" pitchFamily="18" charset="0"/>
                <a:cs typeface="Arial" pitchFamily="34" charset="0"/>
              </a:rPr>
              <a:t>Madhav</a:t>
            </a:r>
            <a:r>
              <a:rPr lang="en-US" sz="2400" dirty="0"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cs typeface="Arial" pitchFamily="34" charset="0"/>
              </a:rPr>
              <a:t>Marathe</a:t>
            </a:r>
            <a:r>
              <a:rPr lang="en-US" sz="2400" baseline="30000" dirty="0"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en-US" sz="2400" baseline="30000" dirty="0" smtClean="0">
                <a:latin typeface="Cambria" panose="02040503050406030204" pitchFamily="18" charset="0"/>
                <a:cs typeface="Arial" pitchFamily="34" charset="0"/>
              </a:rPr>
              <a:t>---</a:t>
            </a:r>
            <a:r>
              <a:rPr lang="en-US" sz="2400" dirty="0" smtClean="0"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dirty="0" smtClean="0">
                <a:latin typeface="Cambria" panose="02040503050406030204" pitchFamily="18" charset="0"/>
                <a:cs typeface="Arial" pitchFamily="34" charset="0"/>
              </a:rPr>
              <a:t>Virginia Tech (CS, </a:t>
            </a:r>
            <a:r>
              <a:rPr lang="en-US" sz="2800" dirty="0" smtClean="0">
                <a:latin typeface="Cambria" panose="02040503050406030204" pitchFamily="18" charset="0"/>
                <a:cs typeface="Arial" pitchFamily="34" charset="0"/>
              </a:rPr>
              <a:t>BI</a:t>
            </a:r>
            <a:r>
              <a:rPr lang="en-US" sz="2800" dirty="0" smtClean="0">
                <a:latin typeface="Cambria" panose="02040503050406030204" pitchFamily="18" charset="0"/>
                <a:cs typeface="Arial" pitchFamily="34" charset="0"/>
              </a:rPr>
              <a:t>)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54" y="2209800"/>
            <a:ext cx="7899745" cy="3962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6477000"/>
            <a:ext cx="1447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82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/>
          <p:cNvSpPr>
            <a:spLocks noChangeArrowheads="1"/>
          </p:cNvSpPr>
          <p:nvPr/>
        </p:nvSpPr>
        <p:spPr bwMode="auto">
          <a:xfrm>
            <a:off x="457200" y="1177925"/>
            <a:ext cx="1427163" cy="839788"/>
          </a:xfrm>
          <a:prstGeom prst="roundRect">
            <a:avLst>
              <a:gd name="adj" fmla="val 16667"/>
            </a:avLst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635000" y="1270000"/>
            <a:ext cx="16049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Category</a:t>
            </a:r>
            <a:endParaRPr lang="en-US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Tree</a:t>
            </a:r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635000" y="4816475"/>
            <a:ext cx="1160463" cy="1212850"/>
          </a:xfrm>
          <a:prstGeom prst="can">
            <a:avLst>
              <a:gd name="adj" fmla="val 29506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635000" y="5189538"/>
            <a:ext cx="1338263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Document </a:t>
            </a:r>
          </a:p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  Sets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457200" y="3136900"/>
            <a:ext cx="1427163" cy="56038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635000" y="3230563"/>
            <a:ext cx="981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Google</a:t>
            </a:r>
          </a:p>
        </p:txBody>
      </p:sp>
      <p:sp>
        <p:nvSpPr>
          <p:cNvPr id="59400" name="AutoShape 8"/>
          <p:cNvSpPr>
            <a:spLocks noChangeArrowheads="1"/>
          </p:cNvSpPr>
          <p:nvPr/>
        </p:nvSpPr>
        <p:spPr bwMode="auto">
          <a:xfrm>
            <a:off x="3221038" y="3136900"/>
            <a:ext cx="1427162" cy="65405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3221038" y="3230563"/>
            <a:ext cx="1516062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Verdana" pitchFamily="34" charset="0"/>
              </a:rPr>
              <a:t>Naïve Bayes Classifiers</a:t>
            </a:r>
          </a:p>
        </p:txBody>
      </p:sp>
      <p:sp>
        <p:nvSpPr>
          <p:cNvPr id="59402" name="AutoShape 10"/>
          <p:cNvSpPr>
            <a:spLocks noChangeArrowheads="1"/>
          </p:cNvSpPr>
          <p:nvPr/>
        </p:nvSpPr>
        <p:spPr bwMode="auto">
          <a:xfrm>
            <a:off x="3400425" y="4816475"/>
            <a:ext cx="979488" cy="1212850"/>
          </a:xfrm>
          <a:prstGeom prst="can">
            <a:avLst>
              <a:gd name="adj" fmla="val 29580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3400425" y="5189538"/>
            <a:ext cx="13366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Training </a:t>
            </a:r>
          </a:p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  Sets</a:t>
            </a:r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6164263" y="4722813"/>
            <a:ext cx="1871662" cy="121443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6253163" y="5003800"/>
            <a:ext cx="1604962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      Web     </a:t>
            </a:r>
          </a:p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    Interface</a:t>
            </a:r>
          </a:p>
        </p:txBody>
      </p:sp>
      <p:sp>
        <p:nvSpPr>
          <p:cNvPr id="59406" name="AutoShape 14"/>
          <p:cNvSpPr>
            <a:spLocks noChangeArrowheads="1"/>
          </p:cNvSpPr>
          <p:nvPr/>
        </p:nvSpPr>
        <p:spPr bwMode="auto">
          <a:xfrm>
            <a:off x="3400425" y="990600"/>
            <a:ext cx="1336675" cy="1119188"/>
          </a:xfrm>
          <a:prstGeom prst="flowChartMultidocumen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7" name="AutoShape 15"/>
          <p:cNvSpPr>
            <a:spLocks noChangeArrowheads="1"/>
          </p:cNvSpPr>
          <p:nvPr/>
        </p:nvSpPr>
        <p:spPr bwMode="auto">
          <a:xfrm>
            <a:off x="6342063" y="2484438"/>
            <a:ext cx="1604962" cy="1212850"/>
          </a:xfrm>
          <a:prstGeom prst="flowChartMultidocumen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3400425" y="1270000"/>
            <a:ext cx="1247775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ETD Collection</a:t>
            </a:r>
          </a:p>
        </p:txBody>
      </p:sp>
      <p:sp>
        <p:nvSpPr>
          <p:cNvPr id="59409" name="Line 17"/>
          <p:cNvSpPr>
            <a:spLocks noChangeShapeType="1"/>
          </p:cNvSpPr>
          <p:nvPr/>
        </p:nvSpPr>
        <p:spPr bwMode="auto">
          <a:xfrm>
            <a:off x="1081088" y="229711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>
            <a:off x="1081088" y="3883025"/>
            <a:ext cx="0" cy="65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11" name="Line 19"/>
          <p:cNvSpPr>
            <a:spLocks noChangeShapeType="1"/>
          </p:cNvSpPr>
          <p:nvPr/>
        </p:nvSpPr>
        <p:spPr bwMode="auto">
          <a:xfrm>
            <a:off x="3935413" y="229711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12" name="Line 20"/>
          <p:cNvSpPr>
            <a:spLocks noChangeShapeType="1"/>
          </p:cNvSpPr>
          <p:nvPr/>
        </p:nvSpPr>
        <p:spPr bwMode="auto">
          <a:xfrm flipV="1">
            <a:off x="3935413" y="3976688"/>
            <a:ext cx="0" cy="65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13" name="Line 21"/>
          <p:cNvSpPr>
            <a:spLocks noChangeShapeType="1"/>
          </p:cNvSpPr>
          <p:nvPr/>
        </p:nvSpPr>
        <p:spPr bwMode="auto">
          <a:xfrm>
            <a:off x="2062163" y="5376863"/>
            <a:ext cx="1069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14" name="Line 22"/>
          <p:cNvSpPr>
            <a:spLocks noChangeShapeType="1"/>
          </p:cNvSpPr>
          <p:nvPr/>
        </p:nvSpPr>
        <p:spPr bwMode="auto">
          <a:xfrm>
            <a:off x="4826000" y="3324225"/>
            <a:ext cx="1069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15" name="Line 23"/>
          <p:cNvSpPr>
            <a:spLocks noChangeShapeType="1"/>
          </p:cNvSpPr>
          <p:nvPr/>
        </p:nvSpPr>
        <p:spPr bwMode="auto">
          <a:xfrm>
            <a:off x="6877050" y="3883025"/>
            <a:ext cx="0" cy="65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16" name="Text Box 24"/>
          <p:cNvSpPr txBox="1">
            <a:spLocks noChangeArrowheads="1"/>
          </p:cNvSpPr>
          <p:nvPr/>
        </p:nvSpPr>
        <p:spPr bwMode="auto">
          <a:xfrm>
            <a:off x="6342063" y="2763838"/>
            <a:ext cx="1427162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Categorized  </a:t>
            </a:r>
          </a:p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     ETDs</a:t>
            </a:r>
          </a:p>
        </p:txBody>
      </p:sp>
      <p:sp>
        <p:nvSpPr>
          <p:cNvPr id="59417" name="Text Box 25"/>
          <p:cNvSpPr txBox="1">
            <a:spLocks noChangeArrowheads="1"/>
          </p:cNvSpPr>
          <p:nvPr/>
        </p:nvSpPr>
        <p:spPr bwMode="auto">
          <a:xfrm>
            <a:off x="1081088" y="2203450"/>
            <a:ext cx="18732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Category label for each node used as query</a:t>
            </a:r>
          </a:p>
        </p:txBody>
      </p:sp>
      <p:sp>
        <p:nvSpPr>
          <p:cNvPr id="59418" name="Text Box 26"/>
          <p:cNvSpPr txBox="1">
            <a:spLocks noChangeArrowheads="1"/>
          </p:cNvSpPr>
          <p:nvPr/>
        </p:nvSpPr>
        <p:spPr bwMode="auto">
          <a:xfrm>
            <a:off x="1081088" y="3883025"/>
            <a:ext cx="18732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Top 50 webpages (for each node in the tree)</a:t>
            </a:r>
          </a:p>
        </p:txBody>
      </p:sp>
      <p:sp>
        <p:nvSpPr>
          <p:cNvPr id="59419" name="Text Box 27"/>
          <p:cNvSpPr txBox="1">
            <a:spLocks noChangeArrowheads="1"/>
          </p:cNvSpPr>
          <p:nvPr/>
        </p:nvSpPr>
        <p:spPr bwMode="auto">
          <a:xfrm>
            <a:off x="1795463" y="5470525"/>
            <a:ext cx="18716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Cleanup </a:t>
            </a:r>
          </a:p>
          <a:p>
            <a:r>
              <a:rPr lang="en-US" sz="1200">
                <a:latin typeface="Verdana" pitchFamily="34" charset="0"/>
              </a:rPr>
              <a:t>(stemming, </a:t>
            </a:r>
          </a:p>
          <a:p>
            <a:r>
              <a:rPr lang="en-US" sz="1200">
                <a:latin typeface="Verdana" pitchFamily="34" charset="0"/>
              </a:rPr>
              <a:t>stopword removal, </a:t>
            </a:r>
          </a:p>
          <a:p>
            <a:r>
              <a:rPr lang="en-US" sz="1200">
                <a:latin typeface="Verdana" pitchFamily="34" charset="0"/>
              </a:rPr>
              <a:t>etc.)</a:t>
            </a:r>
          </a:p>
        </p:txBody>
      </p:sp>
      <p:sp>
        <p:nvSpPr>
          <p:cNvPr id="59420" name="Text Box 28"/>
          <p:cNvSpPr txBox="1">
            <a:spLocks noChangeArrowheads="1"/>
          </p:cNvSpPr>
          <p:nvPr/>
        </p:nvSpPr>
        <p:spPr bwMode="auto">
          <a:xfrm>
            <a:off x="4737100" y="3416300"/>
            <a:ext cx="187325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Level-wise categorization</a:t>
            </a:r>
          </a:p>
        </p:txBody>
      </p:sp>
      <p:sp>
        <p:nvSpPr>
          <p:cNvPr id="59421" name="Text Box 29"/>
          <p:cNvSpPr txBox="1">
            <a:spLocks noChangeArrowheads="1"/>
          </p:cNvSpPr>
          <p:nvPr/>
        </p:nvSpPr>
        <p:spPr bwMode="auto">
          <a:xfrm>
            <a:off x="3935413" y="2203450"/>
            <a:ext cx="18716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ETD metadata used for categorization</a:t>
            </a:r>
          </a:p>
        </p:txBody>
      </p:sp>
      <p:sp>
        <p:nvSpPr>
          <p:cNvPr id="59422" name="Text Box 30"/>
          <p:cNvSpPr txBox="1">
            <a:spLocks noChangeArrowheads="1"/>
          </p:cNvSpPr>
          <p:nvPr/>
        </p:nvSpPr>
        <p:spPr bwMode="auto">
          <a:xfrm>
            <a:off x="6965950" y="4070350"/>
            <a:ext cx="1160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Browsing</a:t>
            </a:r>
          </a:p>
        </p:txBody>
      </p:sp>
      <p:sp>
        <p:nvSpPr>
          <p:cNvPr id="59423" name="Text Box 31"/>
          <p:cNvSpPr txBox="1">
            <a:spLocks noChangeArrowheads="1"/>
          </p:cNvSpPr>
          <p:nvPr/>
        </p:nvSpPr>
        <p:spPr bwMode="auto">
          <a:xfrm>
            <a:off x="3886200" y="4191000"/>
            <a:ext cx="1069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Training</a:t>
            </a:r>
          </a:p>
        </p:txBody>
      </p:sp>
      <p:sp>
        <p:nvSpPr>
          <p:cNvPr id="59424" name="Line 32"/>
          <p:cNvSpPr>
            <a:spLocks noChangeShapeType="1"/>
          </p:cNvSpPr>
          <p:nvPr/>
        </p:nvSpPr>
        <p:spPr bwMode="auto">
          <a:xfrm>
            <a:off x="5094288" y="1363663"/>
            <a:ext cx="17827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25" name="Line 33"/>
          <p:cNvSpPr>
            <a:spLocks noChangeShapeType="1"/>
          </p:cNvSpPr>
          <p:nvPr/>
        </p:nvSpPr>
        <p:spPr bwMode="auto">
          <a:xfrm>
            <a:off x="6877050" y="1363663"/>
            <a:ext cx="0" cy="83978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26" name="Text Box 34"/>
          <p:cNvSpPr txBox="1">
            <a:spLocks noChangeArrowheads="1"/>
          </p:cNvSpPr>
          <p:nvPr/>
        </p:nvSpPr>
        <p:spPr bwMode="auto">
          <a:xfrm>
            <a:off x="6965950" y="990600"/>
            <a:ext cx="18732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ETDs categorized into a node of the category tree (after classification)</a:t>
            </a:r>
          </a:p>
        </p:txBody>
      </p:sp>
      <p:sp>
        <p:nvSpPr>
          <p:cNvPr id="23587" name="Rectangle 35"/>
          <p:cNvSpPr>
            <a:spLocks noChangeArrowheads="1"/>
          </p:cNvSpPr>
          <p:nvPr/>
        </p:nvSpPr>
        <p:spPr bwMode="auto">
          <a:xfrm>
            <a:off x="0" y="0"/>
            <a:ext cx="3886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ETD Classification:</a:t>
            </a:r>
          </a:p>
        </p:txBody>
      </p:sp>
      <p:sp>
        <p:nvSpPr>
          <p:cNvPr id="23588" name="Rectangle 36"/>
          <p:cNvSpPr>
            <a:spLocks noChangeArrowheads="1"/>
          </p:cNvSpPr>
          <p:nvPr/>
        </p:nvSpPr>
        <p:spPr bwMode="auto">
          <a:xfrm>
            <a:off x="5105400" y="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Algorithm Pipeline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9000" y="6324600"/>
            <a:ext cx="2819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Venkat</a:t>
            </a:r>
            <a:r>
              <a:rPr lang="en-US" sz="2400" dirty="0" smtClean="0"/>
              <a:t> </a:t>
            </a:r>
            <a:r>
              <a:rPr lang="en-US" sz="2400" dirty="0" err="1" smtClean="0"/>
              <a:t>Srinivasan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Funded 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4525963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600" dirty="0"/>
              <a:t>NSF </a:t>
            </a:r>
            <a:r>
              <a:rPr lang="en-US" sz="1600" dirty="0" smtClean="0"/>
              <a:t>CRISP : </a:t>
            </a:r>
            <a:r>
              <a:rPr lang="en-US" sz="1600" dirty="0"/>
              <a:t>Coordinated, Behaviorally-Aware Recovery for Transportation and Power Disruptions (CBAR-</a:t>
            </a:r>
            <a:r>
              <a:rPr lang="en-US" sz="1600" dirty="0" err="1"/>
              <a:t>tpd</a:t>
            </a:r>
            <a:r>
              <a:rPr lang="en-US" sz="1600" dirty="0"/>
              <a:t>), </a:t>
            </a:r>
            <a:r>
              <a:rPr lang="en-US" sz="1600" dirty="0" smtClean="0"/>
              <a:t>PI </a:t>
            </a:r>
            <a:r>
              <a:rPr lang="en-US" sz="1600" dirty="0"/>
              <a:t>Pamela Murray-</a:t>
            </a:r>
            <a:r>
              <a:rPr lang="en-US" sz="1600" dirty="0" err="1"/>
              <a:t>Tuite</a:t>
            </a:r>
            <a:r>
              <a:rPr lang="en-US" sz="1600" dirty="0"/>
              <a:t>, Co-PIs Edward Fox, Kris </a:t>
            </a:r>
            <a:r>
              <a:rPr lang="en-US" sz="1600" dirty="0" err="1"/>
              <a:t>Wernstedt</a:t>
            </a:r>
            <a:r>
              <a:rPr lang="en-US" sz="1600" dirty="0"/>
              <a:t>; </a:t>
            </a:r>
            <a:r>
              <a:rPr lang="en-US" sz="1600" dirty="0" smtClean="0"/>
              <a:t>U</a:t>
            </a:r>
            <a:r>
              <a:rPr lang="en-US" sz="1600" dirty="0"/>
              <a:t>. Mich. Ann Arbor, PI Seth </a:t>
            </a:r>
            <a:r>
              <a:rPr lang="en-US" sz="1600" dirty="0" err="1"/>
              <a:t>Guikema</a:t>
            </a:r>
            <a:r>
              <a:rPr lang="en-US" sz="1600" dirty="0"/>
              <a:t> </a:t>
            </a:r>
            <a:endParaRPr lang="en-US" sz="1600" dirty="0" smtClean="0"/>
          </a:p>
          <a:p>
            <a:pPr>
              <a:buFont typeface="+mj-lt"/>
              <a:buAutoNum type="arabicPeriod"/>
            </a:pPr>
            <a:r>
              <a:rPr lang="en-US" sz="1600" dirty="0" smtClean="0"/>
              <a:t>NSF IIS: </a:t>
            </a:r>
            <a:r>
              <a:rPr lang="en-US" sz="1600" dirty="0"/>
              <a:t>Global Event and Trend Archive Research (GETAR), </a:t>
            </a:r>
            <a:r>
              <a:rPr lang="en-US" sz="1600" dirty="0" smtClean="0"/>
              <a:t>PI </a:t>
            </a:r>
            <a:r>
              <a:rPr lang="en-US" sz="1600" dirty="0"/>
              <a:t>Fox, Co-PIs </a:t>
            </a:r>
            <a:r>
              <a:rPr lang="en-US" sz="1600" dirty="0" err="1"/>
              <a:t>Alla</a:t>
            </a:r>
            <a:r>
              <a:rPr lang="en-US" sz="1600" dirty="0"/>
              <a:t> </a:t>
            </a:r>
            <a:r>
              <a:rPr lang="en-US" sz="1600" dirty="0" err="1"/>
              <a:t>Rozovskaya</a:t>
            </a:r>
            <a:r>
              <a:rPr lang="en-US" sz="1600" dirty="0"/>
              <a:t>, Andrea L. </a:t>
            </a:r>
            <a:r>
              <a:rPr lang="en-US" sz="1600" dirty="0" err="1"/>
              <a:t>Kavanaugh</a:t>
            </a:r>
            <a:r>
              <a:rPr lang="en-US" sz="1600" dirty="0"/>
              <a:t>, Donald J. Shoemaker; </a:t>
            </a:r>
            <a:r>
              <a:rPr lang="en-US" sz="1600" dirty="0" smtClean="0"/>
              <a:t>Internet </a:t>
            </a:r>
            <a:r>
              <a:rPr lang="en-US" sz="1600" dirty="0"/>
              <a:t>Archive, PI Jefferson Bailey. </a:t>
            </a:r>
            <a:endParaRPr lang="en-US" sz="1600" dirty="0" smtClean="0"/>
          </a:p>
          <a:p>
            <a:pPr>
              <a:buFont typeface="+mj-lt"/>
              <a:buAutoNum type="arabicPeriod"/>
            </a:pPr>
            <a:r>
              <a:rPr lang="en-US" sz="1600" dirty="0" smtClean="0"/>
              <a:t>IMLS LG: </a:t>
            </a:r>
            <a:r>
              <a:rPr lang="en-US" sz="1600" dirty="0"/>
              <a:t>Developing Library </a:t>
            </a:r>
            <a:r>
              <a:rPr lang="en-US" sz="1600" dirty="0" err="1"/>
              <a:t>Cyberinfrastructure</a:t>
            </a:r>
            <a:r>
              <a:rPr lang="en-US" sz="1600" dirty="0"/>
              <a:t> Strategy for Big Data Sharing and Reuse; </a:t>
            </a:r>
            <a:r>
              <a:rPr lang="en-US" sz="1600" dirty="0" err="1" smtClean="0"/>
              <a:t>Zhiwu</a:t>
            </a:r>
            <a:r>
              <a:rPr lang="en-US" sz="1600" dirty="0" smtClean="0"/>
              <a:t> </a:t>
            </a:r>
            <a:r>
              <a:rPr lang="en-US" sz="1600" dirty="0" err="1"/>
              <a:t>Xie</a:t>
            </a:r>
            <a:r>
              <a:rPr lang="en-US" sz="1600" dirty="0"/>
              <a:t> (PI), Tyler Walters, Edward </a:t>
            </a:r>
            <a:r>
              <a:rPr lang="en-US" sz="1600" dirty="0" smtClean="0"/>
              <a:t>Fox (20%), </a:t>
            </a:r>
            <a:r>
              <a:rPr lang="en-US" sz="1600" dirty="0"/>
              <a:t>Pablo </a:t>
            </a:r>
            <a:r>
              <a:rPr lang="en-US" sz="1600" dirty="0" err="1" smtClean="0"/>
              <a:t>Tarazaga</a:t>
            </a:r>
            <a:r>
              <a:rPr lang="en-US" sz="1600" dirty="0" smtClean="0"/>
              <a:t>; with </a:t>
            </a:r>
            <a:r>
              <a:rPr lang="en-US" sz="1600" dirty="0" err="1" smtClean="0"/>
              <a:t>eval</a:t>
            </a:r>
            <a:r>
              <a:rPr lang="en-US" sz="1600" dirty="0" smtClean="0"/>
              <a:t>. from University </a:t>
            </a:r>
            <a:r>
              <a:rPr lang="en-US" sz="1600" dirty="0"/>
              <a:t>of North </a:t>
            </a:r>
            <a:r>
              <a:rPr lang="en-US" sz="1600" dirty="0" smtClean="0"/>
              <a:t>Texas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NSF CREST: </a:t>
            </a:r>
            <a:r>
              <a:rPr lang="en-US" sz="1600" dirty="0"/>
              <a:t>Building Capacity in Information Management through a Partnership with Virginia Tech's Digital Library Technology Center, </a:t>
            </a:r>
            <a:r>
              <a:rPr lang="en-US" sz="1600" dirty="0" smtClean="0"/>
              <a:t>PI Fox (</a:t>
            </a:r>
            <a:r>
              <a:rPr lang="en-US" sz="1600" dirty="0"/>
              <a:t>with main grant to UTEP</a:t>
            </a:r>
            <a:r>
              <a:rPr lang="en-US" sz="1600" dirty="0" smtClean="0"/>
              <a:t>)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VT </a:t>
            </a:r>
            <a:r>
              <a:rPr lang="en-US" sz="1600" dirty="0"/>
              <a:t>ARC. VT-</a:t>
            </a:r>
            <a:r>
              <a:rPr lang="en-US" sz="1600" dirty="0" err="1"/>
              <a:t>Rnet</a:t>
            </a:r>
            <a:r>
              <a:rPr lang="en-US" sz="1600" dirty="0"/>
              <a:t>: A 10-Gbps Research Network for Virginia Tech. In-kind support to connect the Digital Library Research Laboratory </a:t>
            </a:r>
            <a:r>
              <a:rPr lang="en-US" sz="1600" dirty="0" err="1"/>
              <a:t>Hadoop</a:t>
            </a:r>
            <a:r>
              <a:rPr lang="en-US" sz="1600" dirty="0"/>
              <a:t> Cluster to VT's 10 gigabits per second </a:t>
            </a:r>
            <a:r>
              <a:rPr lang="en-US" sz="1600" dirty="0" smtClean="0"/>
              <a:t>network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NEH EH: </a:t>
            </a:r>
            <a:r>
              <a:rPr lang="en-US" sz="1600" dirty="0"/>
              <a:t>Veterans in Society Summer Institute for College Teachers, </a:t>
            </a:r>
            <a:r>
              <a:rPr lang="en-US" sz="1600" dirty="0" smtClean="0"/>
              <a:t>PI </a:t>
            </a:r>
            <a:r>
              <a:rPr lang="en-US" sz="1600" dirty="0"/>
              <a:t>James M. Dubinsky, co-PI Bruce E. </a:t>
            </a:r>
            <a:r>
              <a:rPr lang="en-US" sz="1600" dirty="0" err="1"/>
              <a:t>Pencek</a:t>
            </a:r>
            <a:r>
              <a:rPr lang="en-US" sz="1600" dirty="0"/>
              <a:t>, </a:t>
            </a:r>
            <a:r>
              <a:rPr lang="en-US" sz="1600" dirty="0" smtClean="0"/>
              <a:t>Investigator Fox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NIH: </a:t>
            </a:r>
            <a:r>
              <a:rPr lang="en-US" sz="1600" dirty="0"/>
              <a:t>The Social </a:t>
            </a:r>
            <a:r>
              <a:rPr lang="en-US" sz="1600" dirty="0" err="1"/>
              <a:t>Interactome</a:t>
            </a:r>
            <a:r>
              <a:rPr lang="en-US" sz="1600" dirty="0"/>
              <a:t> of Recovery: Social Media as Therapy Development; </a:t>
            </a:r>
            <a:r>
              <a:rPr lang="en-US" sz="1600" dirty="0" smtClean="0"/>
              <a:t>PI </a:t>
            </a:r>
            <a:r>
              <a:rPr lang="en-US" sz="1600" dirty="0"/>
              <a:t>Warren K. Bickel (VTCRI), Fox as co-PI </a:t>
            </a:r>
            <a:endParaRPr lang="en-US" sz="1600" dirty="0" smtClean="0"/>
          </a:p>
          <a:p>
            <a:pPr>
              <a:buFont typeface="+mj-lt"/>
              <a:buAutoNum type="arabicPeriod"/>
            </a:pPr>
            <a:r>
              <a:rPr lang="en-US" sz="1600" dirty="0" smtClean="0"/>
              <a:t>NSF IIS: Integrated </a:t>
            </a:r>
            <a:r>
              <a:rPr lang="en-US" sz="1600" dirty="0"/>
              <a:t>Digital Event Archiving and Library (IDEAL); </a:t>
            </a:r>
            <a:r>
              <a:rPr lang="en-US" sz="1600" dirty="0" smtClean="0"/>
              <a:t>PI Fox, </a:t>
            </a:r>
            <a:r>
              <a:rPr lang="en-US" sz="1600" dirty="0"/>
              <a:t>with co-PIs Donald Shoemaker, Andrea </a:t>
            </a:r>
            <a:r>
              <a:rPr lang="en-US" sz="1600" dirty="0" err="1"/>
              <a:t>Kavanaugh</a:t>
            </a:r>
            <a:r>
              <a:rPr lang="en-US" sz="1600" dirty="0"/>
              <a:t>, Steven </a:t>
            </a:r>
            <a:r>
              <a:rPr lang="en-US" sz="1600" dirty="0" err="1"/>
              <a:t>Sheetz</a:t>
            </a:r>
            <a:r>
              <a:rPr lang="en-US" sz="1600" dirty="0"/>
              <a:t>, and Kristine Hanna (Internet Archive)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64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152400"/>
            <a:ext cx="8458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IMLS: Developing Library </a:t>
            </a:r>
            <a:r>
              <a:rPr lang="en-US" sz="2800" dirty="0" err="1" smtClean="0"/>
              <a:t>Cyberinfrastructure</a:t>
            </a:r>
            <a:endParaRPr lang="en-US" sz="2800" dirty="0"/>
          </a:p>
          <a:p>
            <a:pPr algn="ctr"/>
            <a:r>
              <a:rPr lang="en-US" sz="2800" dirty="0" smtClean="0"/>
              <a:t>Strategy for Big Data Sharing and Reuse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3 patterns for Library Big Data Services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1828800"/>
            <a:ext cx="8687435" cy="47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20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/>
            <a:r>
              <a:rPr lang="en-US" b="1" dirty="0" smtClean="0"/>
              <a:t>Acknowledgements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4525963"/>
          </a:xfrm>
        </p:spPr>
        <p:txBody>
          <a:bodyPr/>
          <a:lstStyle/>
          <a:p>
            <a:pPr eaLnBrk="1" hangingPunct="1">
              <a:spcBef>
                <a:spcPts val="300"/>
              </a:spcBef>
            </a:pPr>
            <a:r>
              <a:rPr lang="en-US" sz="2000" dirty="0" smtClean="0"/>
              <a:t>Mentors (</a:t>
            </a:r>
            <a:r>
              <a:rPr lang="en-US" sz="2000" dirty="0" err="1" smtClean="0"/>
              <a:t>Licklider</a:t>
            </a:r>
            <a:r>
              <a:rPr lang="en-US" sz="2000" dirty="0" smtClean="0"/>
              <a:t>, Kessler, Salton)</a:t>
            </a:r>
          </a:p>
          <a:p>
            <a:pPr eaLnBrk="1" hangingPunct="1">
              <a:spcBef>
                <a:spcPts val="300"/>
              </a:spcBef>
            </a:pPr>
            <a:endParaRPr lang="en-US" sz="2000" dirty="0" smtClean="0"/>
          </a:p>
          <a:p>
            <a:pPr eaLnBrk="1" hangingPunct="1">
              <a:spcBef>
                <a:spcPts val="300"/>
              </a:spcBef>
            </a:pPr>
            <a:r>
              <a:rPr lang="en-US" sz="2000" dirty="0" smtClean="0"/>
              <a:t>Virginia Tech, CS, Digital Library Research Laboratory (DLRL)</a:t>
            </a:r>
          </a:p>
          <a:p>
            <a:pPr eaLnBrk="1" hangingPunct="1">
              <a:spcBef>
                <a:spcPts val="300"/>
              </a:spcBef>
            </a:pPr>
            <a:r>
              <a:rPr lang="en-US" sz="2000" dirty="0" smtClean="0"/>
              <a:t>NSF and other sponsors</a:t>
            </a:r>
          </a:p>
          <a:p>
            <a:pPr eaLnBrk="1" hangingPunct="1">
              <a:spcBef>
                <a:spcPts val="300"/>
              </a:spcBef>
            </a:pPr>
            <a:endParaRPr lang="en-US" sz="2000" dirty="0" smtClean="0"/>
          </a:p>
          <a:p>
            <a:pPr eaLnBrk="1" hangingPunct="1">
              <a:spcBef>
                <a:spcPts val="300"/>
              </a:spcBef>
            </a:pPr>
            <a:r>
              <a:rPr lang="en-US" sz="2000" dirty="0" smtClean="0"/>
              <a:t>Students, colleagues, co-investigators (selected):</a:t>
            </a:r>
          </a:p>
          <a:p>
            <a:pPr eaLnBrk="1" hangingPunct="1">
              <a:spcBef>
                <a:spcPts val="300"/>
              </a:spcBef>
            </a:pPr>
            <a:r>
              <a:rPr lang="en-US" sz="2000" dirty="0" smtClean="0"/>
              <a:t>Monika Akbar, </a:t>
            </a:r>
            <a:r>
              <a:rPr lang="en-US" sz="2000" dirty="0" err="1" smtClean="0"/>
              <a:t>Hamed</a:t>
            </a:r>
            <a:r>
              <a:rPr lang="en-US" sz="2000" dirty="0" smtClean="0"/>
              <a:t> </a:t>
            </a:r>
            <a:r>
              <a:rPr lang="en-US" sz="2000" dirty="0" err="1" smtClean="0"/>
              <a:t>Alhoori</a:t>
            </a:r>
            <a:r>
              <a:rPr lang="en-US" sz="2000" dirty="0" smtClean="0"/>
              <a:t>, </a:t>
            </a:r>
            <a:r>
              <a:rPr lang="en-US" sz="2000" dirty="0" err="1" smtClean="0"/>
              <a:t>Pranav</a:t>
            </a:r>
            <a:r>
              <a:rPr lang="en-US" sz="2000" dirty="0" smtClean="0"/>
              <a:t> Angara, Warren Bickel, Boots Cassel, </a:t>
            </a:r>
            <a:r>
              <a:rPr lang="en-US" sz="2000" dirty="0" err="1" smtClean="0"/>
              <a:t>Prashant</a:t>
            </a:r>
            <a:r>
              <a:rPr lang="en-US" sz="2000" dirty="0" smtClean="0"/>
              <a:t> </a:t>
            </a:r>
            <a:r>
              <a:rPr lang="en-US" sz="2000" dirty="0" err="1" smtClean="0"/>
              <a:t>Chandrasekar</a:t>
            </a:r>
            <a:r>
              <a:rPr lang="en-US" sz="2000" dirty="0" smtClean="0"/>
              <a:t>, </a:t>
            </a:r>
            <a:r>
              <a:rPr lang="en-US" sz="2000" dirty="0" err="1" smtClean="0"/>
              <a:t>Yinlin</a:t>
            </a:r>
            <a:r>
              <a:rPr lang="en-US" sz="2000" dirty="0" smtClean="0"/>
              <a:t> Chen, </a:t>
            </a:r>
            <a:r>
              <a:rPr lang="en-US" sz="2000" dirty="0" err="1" smtClean="0"/>
              <a:t>Kiran</a:t>
            </a:r>
            <a:r>
              <a:rPr lang="en-US" sz="2000" dirty="0" smtClean="0"/>
              <a:t> </a:t>
            </a:r>
            <a:r>
              <a:rPr lang="en-US" sz="2000" dirty="0" err="1" smtClean="0"/>
              <a:t>Chitturi</a:t>
            </a:r>
            <a:r>
              <a:rPr lang="en-US" sz="2000" dirty="0" smtClean="0"/>
              <a:t>,  Lois </a:t>
            </a:r>
            <a:r>
              <a:rPr lang="en-US" sz="2000" dirty="0" err="1" smtClean="0"/>
              <a:t>Delcambre</a:t>
            </a:r>
            <a:r>
              <a:rPr lang="en-US" sz="2000" dirty="0" smtClean="0"/>
              <a:t>, </a:t>
            </a:r>
            <a:r>
              <a:rPr lang="en-US" sz="2000" dirty="0" err="1" smtClean="0"/>
              <a:t>Noha</a:t>
            </a:r>
            <a:r>
              <a:rPr lang="en-US" sz="2000" dirty="0" smtClean="0"/>
              <a:t> </a:t>
            </a:r>
            <a:r>
              <a:rPr lang="en-US" sz="2000" dirty="0" err="1" smtClean="0"/>
              <a:t>ElSherbiny</a:t>
            </a:r>
            <a:r>
              <a:rPr lang="en-US" sz="2000" dirty="0" smtClean="0"/>
              <a:t>, </a:t>
            </a:r>
            <a:r>
              <a:rPr lang="en-US" sz="2000" dirty="0" err="1" smtClean="0"/>
              <a:t>Alexandre</a:t>
            </a:r>
            <a:r>
              <a:rPr lang="en-US" sz="2000" dirty="0" smtClean="0"/>
              <a:t> </a:t>
            </a:r>
            <a:r>
              <a:rPr lang="en-US" sz="2000" dirty="0" err="1" smtClean="0"/>
              <a:t>Falcao</a:t>
            </a:r>
            <a:r>
              <a:rPr lang="en-US" sz="2000" dirty="0" smtClean="0"/>
              <a:t>, Eric </a:t>
            </a:r>
            <a:r>
              <a:rPr lang="en-US" sz="2000" dirty="0" err="1" smtClean="0"/>
              <a:t>Fouh</a:t>
            </a:r>
            <a:r>
              <a:rPr lang="en-US" sz="2000" dirty="0" smtClean="0"/>
              <a:t>, </a:t>
            </a:r>
            <a:r>
              <a:rPr lang="en-US" sz="2000" dirty="0"/>
              <a:t>C</a:t>
            </a:r>
            <a:r>
              <a:rPr lang="en-US" sz="2000" dirty="0" smtClean="0"/>
              <a:t>hris Franck, Rick </a:t>
            </a:r>
            <a:r>
              <a:rPr lang="en-US" sz="2000" dirty="0" err="1" smtClean="0"/>
              <a:t>Furuta</a:t>
            </a:r>
            <a:r>
              <a:rPr lang="en-US" sz="2000" dirty="0" smtClean="0"/>
              <a:t>, Lee Giles, Marcos André </a:t>
            </a:r>
            <a:r>
              <a:rPr lang="en-US" sz="2000" dirty="0" err="1" smtClean="0"/>
              <a:t>Gonçalves</a:t>
            </a:r>
            <a:r>
              <a:rPr lang="en-US" sz="2000" dirty="0" smtClean="0"/>
              <a:t>, Doug Gorton, Islam </a:t>
            </a:r>
            <a:r>
              <a:rPr lang="en-US" sz="2000" dirty="0" err="1" smtClean="0"/>
              <a:t>Harb</a:t>
            </a:r>
            <a:r>
              <a:rPr lang="en-US" sz="2000" dirty="0" smtClean="0"/>
              <a:t>, </a:t>
            </a:r>
            <a:r>
              <a:rPr lang="en-US" sz="2000" dirty="0" err="1" smtClean="0"/>
              <a:t>Tarek</a:t>
            </a:r>
            <a:r>
              <a:rPr lang="en-US" sz="2000" dirty="0" smtClean="0"/>
              <a:t> </a:t>
            </a:r>
            <a:r>
              <a:rPr lang="en-US" sz="2000" dirty="0" err="1" smtClean="0"/>
              <a:t>Kanan</a:t>
            </a:r>
            <a:r>
              <a:rPr lang="en-US" sz="2000" dirty="0" smtClean="0"/>
              <a:t>, Andrea </a:t>
            </a:r>
            <a:r>
              <a:rPr lang="en-US" sz="2000" dirty="0" err="1" smtClean="0"/>
              <a:t>Kavanaugh</a:t>
            </a:r>
            <a:r>
              <a:rPr lang="en-US" sz="2000" dirty="0" smtClean="0"/>
              <a:t>, Nadia </a:t>
            </a:r>
            <a:r>
              <a:rPr lang="en-US" sz="2000" dirty="0" err="1" smtClean="0"/>
              <a:t>Kozievitch</a:t>
            </a:r>
            <a:r>
              <a:rPr lang="en-US" sz="2000" dirty="0" smtClean="0"/>
              <a:t>, Spencer Lee, </a:t>
            </a:r>
            <a:r>
              <a:rPr lang="en-US" sz="2000" dirty="0" err="1" smtClean="0"/>
              <a:t>Sunshin</a:t>
            </a:r>
            <a:r>
              <a:rPr lang="en-US" sz="2000" dirty="0" smtClean="0"/>
              <a:t> Lee, Jonathan </a:t>
            </a:r>
            <a:r>
              <a:rPr lang="en-US" sz="2000" dirty="0" err="1" smtClean="0"/>
              <a:t>Leidig</a:t>
            </a:r>
            <a:r>
              <a:rPr lang="en-US" sz="2000" dirty="0" smtClean="0"/>
              <a:t>, Lin </a:t>
            </a:r>
            <a:r>
              <a:rPr lang="en-US" sz="2000" dirty="0" err="1" smtClean="0"/>
              <a:t>Tzy</a:t>
            </a:r>
            <a:r>
              <a:rPr lang="en-US" sz="2000" dirty="0" smtClean="0"/>
              <a:t> Li, Yi Ma, Mohamed </a:t>
            </a:r>
            <a:r>
              <a:rPr lang="en-US" sz="2000" dirty="0" err="1" smtClean="0"/>
              <a:t>Magdy</a:t>
            </a:r>
            <a:r>
              <a:rPr lang="en-US" sz="2000" dirty="0" smtClean="0"/>
              <a:t>, Uma Murthy, </a:t>
            </a:r>
            <a:r>
              <a:rPr lang="en-US" sz="2000" dirty="0" err="1" smtClean="0"/>
              <a:t>Pranav</a:t>
            </a:r>
            <a:r>
              <a:rPr lang="en-US" sz="2000" dirty="0" smtClean="0"/>
              <a:t> </a:t>
            </a:r>
            <a:r>
              <a:rPr lang="en-US" sz="2000" dirty="0" err="1" smtClean="0"/>
              <a:t>Nakate</a:t>
            </a:r>
            <a:r>
              <a:rPr lang="en-US" sz="2000" dirty="0" smtClean="0"/>
              <a:t>, Sung </a:t>
            </a:r>
            <a:r>
              <a:rPr lang="en-US" sz="2000" dirty="0" err="1" smtClean="0"/>
              <a:t>Hee</a:t>
            </a:r>
            <a:r>
              <a:rPr lang="en-US" sz="2000" dirty="0" smtClean="0"/>
              <a:t> Park, </a:t>
            </a:r>
            <a:r>
              <a:rPr lang="en-US" sz="2000" dirty="0" err="1" smtClean="0"/>
              <a:t>Sagnik</a:t>
            </a:r>
            <a:r>
              <a:rPr lang="en-US" sz="2000" dirty="0" smtClean="0"/>
              <a:t> Ray </a:t>
            </a:r>
            <a:r>
              <a:rPr lang="en-US" sz="2000" dirty="0" err="1" smtClean="0"/>
              <a:t>Choudhury</a:t>
            </a:r>
            <a:r>
              <a:rPr lang="en-US" sz="2000" dirty="0" smtClean="0"/>
              <a:t>, </a:t>
            </a:r>
            <a:r>
              <a:rPr lang="en-US" sz="2000" dirty="0" err="1" smtClean="0"/>
              <a:t>Rao</a:t>
            </a:r>
            <a:r>
              <a:rPr lang="en-US" sz="2000" dirty="0" smtClean="0"/>
              <a:t> </a:t>
            </a:r>
            <a:r>
              <a:rPr lang="en-US" sz="2000" dirty="0" err="1" smtClean="0"/>
              <a:t>Shen</a:t>
            </a:r>
            <a:r>
              <a:rPr lang="en-US" sz="2000" dirty="0" smtClean="0"/>
              <a:t>, Clifford Shaffer, Steve </a:t>
            </a:r>
            <a:r>
              <a:rPr lang="en-US" sz="2000" dirty="0" err="1" smtClean="0"/>
              <a:t>Sheetz</a:t>
            </a:r>
            <a:r>
              <a:rPr lang="en-US" sz="2000" dirty="0" smtClean="0"/>
              <a:t>, Don Shoemaker, </a:t>
            </a:r>
            <a:r>
              <a:rPr lang="en-US" sz="2000" dirty="0" err="1" smtClean="0"/>
              <a:t>Venkat</a:t>
            </a:r>
            <a:r>
              <a:rPr lang="en-US" sz="2000" dirty="0" smtClean="0"/>
              <a:t> </a:t>
            </a:r>
            <a:r>
              <a:rPr lang="en-US" sz="2000" dirty="0" err="1" smtClean="0"/>
              <a:t>Srinivasan</a:t>
            </a:r>
            <a:r>
              <a:rPr lang="en-US" sz="2000" dirty="0" smtClean="0"/>
              <a:t>, Ricardo Torres, </a:t>
            </a:r>
            <a:r>
              <a:rPr lang="en-US" sz="2000" dirty="0" err="1" smtClean="0"/>
              <a:t>Zhiwu</a:t>
            </a:r>
            <a:r>
              <a:rPr lang="en-US" sz="2000" dirty="0" smtClean="0"/>
              <a:t> </a:t>
            </a:r>
            <a:r>
              <a:rPr lang="en-US" sz="2000" dirty="0" err="1" smtClean="0"/>
              <a:t>Xie</a:t>
            </a:r>
            <a:r>
              <a:rPr lang="en-US" sz="2000" dirty="0" smtClean="0"/>
              <a:t>, </a:t>
            </a:r>
            <a:r>
              <a:rPr lang="en-US" sz="2000" dirty="0" err="1" smtClean="0"/>
              <a:t>Xiaoyan</a:t>
            </a:r>
            <a:r>
              <a:rPr lang="en-US" sz="2000" dirty="0" smtClean="0"/>
              <a:t> Yu, </a:t>
            </a:r>
            <a:r>
              <a:rPr lang="en-US" sz="2000" dirty="0" err="1" smtClean="0"/>
              <a:t>Xuan</a:t>
            </a:r>
            <a:r>
              <a:rPr lang="en-US" sz="2000" dirty="0" smtClean="0"/>
              <a:t> Zhang, ...</a:t>
            </a:r>
          </a:p>
          <a:p>
            <a:pPr eaLnBrk="1" hangingPunct="1">
              <a:spcBef>
                <a:spcPts val="300"/>
              </a:spcBef>
            </a:pPr>
            <a:endParaRPr lang="en-US" sz="2000" dirty="0" smtClean="0"/>
          </a:p>
          <a:p>
            <a:pPr eaLnBrk="1" hangingPunct="1">
              <a:spcBef>
                <a:spcPts val="300"/>
              </a:spcBef>
            </a:pPr>
            <a:r>
              <a:rPr lang="en-US" sz="2000" dirty="0" smtClean="0"/>
              <a:t>DL Curriculum: </a:t>
            </a:r>
            <a:r>
              <a:rPr lang="en-US" sz="2000" dirty="0" err="1" smtClean="0"/>
              <a:t>Sanghee</a:t>
            </a:r>
            <a:r>
              <a:rPr lang="en-US" sz="2000" dirty="0" smtClean="0"/>
              <a:t> Oh, </a:t>
            </a:r>
            <a:r>
              <a:rPr lang="en-US" sz="2000" dirty="0"/>
              <a:t>Jeffrey </a:t>
            </a:r>
            <a:r>
              <a:rPr lang="en-US" sz="2000" dirty="0" err="1"/>
              <a:t>Pomerantz</a:t>
            </a:r>
            <a:r>
              <a:rPr lang="en-US" sz="2000" dirty="0"/>
              <a:t>, </a:t>
            </a:r>
            <a:r>
              <a:rPr lang="en-US" sz="2000" dirty="0" smtClean="0"/>
              <a:t>Barbara </a:t>
            </a:r>
            <a:r>
              <a:rPr lang="en-US" sz="2000" dirty="0" err="1"/>
              <a:t>Wildemuth</a:t>
            </a:r>
            <a:r>
              <a:rPr lang="en-US" sz="2000" dirty="0"/>
              <a:t>, </a:t>
            </a:r>
            <a:r>
              <a:rPr lang="en-US" sz="2000" dirty="0" err="1"/>
              <a:t>Seungwon</a:t>
            </a:r>
            <a:r>
              <a:rPr lang="en-US" sz="2000" dirty="0"/>
              <a:t> </a:t>
            </a:r>
            <a:r>
              <a:rPr lang="en-US" sz="2000" dirty="0" smtClean="0"/>
              <a:t>Yang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3DDA1F-0413-4131-80F3-0C5256F7415C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89778" cy="685800"/>
          </a:xfrm>
          <a:noFill/>
        </p:spPr>
        <p:txBody>
          <a:bodyPr>
            <a:no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Helvetica" panose="020B0604020202020204" pitchFamily="34" charset="0"/>
              </a:rPr>
              <a:t>Communication Analysis in the Social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Helvetica" panose="020B0604020202020204" pitchFamily="34" charset="0"/>
              </a:rPr>
              <a:t>Interactome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49805" y="973840"/>
            <a:ext cx="2541242" cy="459921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000" dirty="0" smtClean="0"/>
              <a:t>Text Classification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4" t="9684" r="9479" b="9269"/>
          <a:stretch/>
        </p:blipFill>
        <p:spPr>
          <a:xfrm>
            <a:off x="6143478" y="5082302"/>
            <a:ext cx="2920527" cy="15227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95488" y="4775974"/>
            <a:ext cx="25895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Small-Network with Administrator Removed</a:t>
            </a:r>
            <a:endParaRPr lang="en-US" sz="105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0" t="8224" r="9040" b="9545"/>
          <a:stretch/>
        </p:blipFill>
        <p:spPr>
          <a:xfrm>
            <a:off x="3087973" y="5048540"/>
            <a:ext cx="3035429" cy="158775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337026" y="4775974"/>
            <a:ext cx="26925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Lattice Network with Administrator Removed</a:t>
            </a:r>
            <a:endParaRPr lang="en-US" sz="1050" dirty="0"/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1" y="3226981"/>
            <a:ext cx="3098682" cy="1480937"/>
          </a:xfrm>
        </p:spPr>
      </p:pic>
      <p:sp>
        <p:nvSpPr>
          <p:cNvPr id="23" name="TextBox 22"/>
          <p:cNvSpPr txBox="1"/>
          <p:nvPr/>
        </p:nvSpPr>
        <p:spPr>
          <a:xfrm>
            <a:off x="154111" y="1370947"/>
            <a:ext cx="2846041" cy="1708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Multinomial, naïve-Bayes classification considers the count for each feature name in making classifications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Training the classifier: built a corpus of 150 documents– 75 of which were sentences that were clearly indicative of belonging to a success story and 75 of which were sentences that were not indicative of a success story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smtClean="0"/>
              <a:t>Acknowledgements </a:t>
            </a:r>
            <a:r>
              <a:rPr lang="en-US" sz="1050" dirty="0" smtClean="0"/>
              <a:t>to Victoria Worrall for her efforts on this classifier last semester</a:t>
            </a:r>
            <a:endParaRPr lang="en-US" sz="1050" dirty="0"/>
          </a:p>
        </p:txBody>
      </p:sp>
      <p:sp>
        <p:nvSpPr>
          <p:cNvPr id="24" name="TextBox 23"/>
          <p:cNvSpPr txBox="1"/>
          <p:nvPr/>
        </p:nvSpPr>
        <p:spPr>
          <a:xfrm>
            <a:off x="301226" y="5201581"/>
            <a:ext cx="2438400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"Since being in recovery I have not been around any drugs or alcohol but if I had to, such as a wedding or something I wouldn't have a problem saying that I don't drink or I'm in recovery." =&gt; success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1226" y="5908666"/>
            <a:ext cx="2438400" cy="20005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'Drove very drunk.' =&gt; </a:t>
            </a:r>
            <a:r>
              <a:rPr lang="en-US" sz="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not_success</a:t>
            </a:r>
            <a:endParaRPr lang="en-US" sz="5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5026" y="4902094"/>
            <a:ext cx="2438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Samples of Story Classification</a:t>
            </a:r>
            <a:endParaRPr lang="en-US" sz="1050" dirty="0"/>
          </a:p>
        </p:txBody>
      </p:sp>
      <p:sp>
        <p:nvSpPr>
          <p:cNvPr id="2" name="TextBox 1"/>
          <p:cNvSpPr txBox="1"/>
          <p:nvPr/>
        </p:nvSpPr>
        <p:spPr>
          <a:xfrm>
            <a:off x="3087974" y="838200"/>
            <a:ext cx="596539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Abigail Bartolome, Advised by Dr. Edward A Fox</a:t>
            </a:r>
          </a:p>
          <a:p>
            <a:r>
              <a:rPr lang="en-US" sz="14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NIH Grant: </a:t>
            </a:r>
            <a:r>
              <a:rPr lang="en-US" sz="1400" dirty="0" smtClean="0">
                <a:latin typeface="Century Gothic" panose="020B0502020202020204" pitchFamily="34" charset="0"/>
              </a:rPr>
              <a:t>1R01DA039456-01</a:t>
            </a:r>
          </a:p>
          <a:p>
            <a:r>
              <a:rPr lang="en-US" sz="1400" dirty="0">
                <a:latin typeface="Century Gothic" panose="020B0502020202020204" pitchFamily="34" charset="0"/>
              </a:rPr>
              <a:t>The Social </a:t>
            </a:r>
            <a:r>
              <a:rPr lang="en-US" sz="1400" dirty="0" err="1">
                <a:latin typeface="Century Gothic" panose="020B0502020202020204" pitchFamily="34" charset="0"/>
              </a:rPr>
              <a:t>Interactome</a:t>
            </a:r>
            <a:r>
              <a:rPr lang="en-US" sz="1400" dirty="0">
                <a:latin typeface="Century Gothic" panose="020B0502020202020204" pitchFamily="34" charset="0"/>
              </a:rPr>
              <a:t> of Recovery: Social Media as Therapy Development</a:t>
            </a:r>
            <a:endParaRPr lang="en-US" sz="1400" dirty="0" smtClean="0">
              <a:latin typeface="Century Gothic" panose="020B0502020202020204" pitchFamily="34" charset="0"/>
            </a:endParaRPr>
          </a:p>
          <a:p>
            <a:r>
              <a:rPr lang="en-US" sz="14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Acknowledgements to </a:t>
            </a:r>
            <a:r>
              <a:rPr lang="en" sz="1400" dirty="0">
                <a:latin typeface="Century Gothic" panose="020B0502020202020204" pitchFamily="34" charset="0"/>
              </a:rPr>
              <a:t>Dr. Chris Franck, Prashant Chandrasekar, Lexie </a:t>
            </a:r>
            <a:r>
              <a:rPr lang="en" sz="1400" dirty="0" smtClean="0">
                <a:latin typeface="Century Gothic" panose="020B0502020202020204" pitchFamily="34" charset="0"/>
              </a:rPr>
              <a:t>Mellis</a:t>
            </a:r>
          </a:p>
          <a:p>
            <a:r>
              <a:rPr lang="en" sz="1400" dirty="0" smtClean="0">
                <a:latin typeface="Century Gothic" panose="020B0502020202020204" pitchFamily="34" charset="0"/>
              </a:rPr>
              <a:t>Virginia Tech CS 4994, April 2016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357738"/>
              </p:ext>
            </p:extLst>
          </p:nvPr>
        </p:nvGraphicFramePr>
        <p:xfrm>
          <a:off x="5649711" y="2823836"/>
          <a:ext cx="337078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390"/>
                <a:gridCol w="1685390"/>
              </a:tblGrid>
              <a:tr h="596466">
                <a:tc>
                  <a:txBody>
                    <a:bodyPr/>
                    <a:lstStyle/>
                    <a:p>
                      <a:r>
                        <a:rPr lang="en-US" dirty="0" smtClean="0"/>
                        <a:t>Lattice</a:t>
                      </a:r>
                      <a:r>
                        <a:rPr lang="en-US" baseline="0" dirty="0" smtClean="0"/>
                        <a:t> Network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Small-world Network</a:t>
                      </a:r>
                      <a:endParaRPr lang="en-US" dirty="0"/>
                    </a:p>
                  </a:txBody>
                  <a:tcPr/>
                </a:tc>
              </a:tr>
              <a:tr h="251689">
                <a:tc>
                  <a:txBody>
                    <a:bodyPr/>
                    <a:lstStyle/>
                    <a:p>
                      <a:r>
                        <a:rPr lang="en-US" dirty="0" smtClean="0"/>
                        <a:t>128 participants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128 participants</a:t>
                      </a:r>
                      <a:endParaRPr lang="en-US" dirty="0"/>
                    </a:p>
                  </a:txBody>
                  <a:tcPr/>
                </a:tc>
              </a:tr>
              <a:tr h="620603">
                <a:tc>
                  <a:txBody>
                    <a:bodyPr/>
                    <a:lstStyle/>
                    <a:p>
                      <a:r>
                        <a:rPr lang="en-US" dirty="0" smtClean="0"/>
                        <a:t>22 users in the most connected 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users in the most connected component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369712" y="3401555"/>
            <a:ext cx="2119172" cy="12234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Queried the </a:t>
            </a:r>
            <a:r>
              <a:rPr lang="en-US" sz="1050" dirty="0" err="1" smtClean="0"/>
              <a:t>Friendica</a:t>
            </a:r>
            <a:r>
              <a:rPr lang="en-US" sz="1050" dirty="0" smtClean="0"/>
              <a:t> database to see who the participants wrote text to and who the participants received text from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Generated graph of the private messaging communication in the lattice social network</a:t>
            </a:r>
          </a:p>
        </p:txBody>
      </p:sp>
      <p:sp>
        <p:nvSpPr>
          <p:cNvPr id="31" name="Text Placeholder 4"/>
          <p:cNvSpPr>
            <a:spLocks noGrp="1"/>
          </p:cNvSpPr>
          <p:nvPr>
            <p:ph type="body" idx="1"/>
          </p:nvPr>
        </p:nvSpPr>
        <p:spPr>
          <a:xfrm>
            <a:off x="3366168" y="2849146"/>
            <a:ext cx="2198128" cy="459921"/>
          </a:xfrm>
          <a:ln>
            <a:noFill/>
          </a:ln>
        </p:spPr>
        <p:txBody>
          <a:bodyPr>
            <a:normAutofit fontScale="85000" lnSpcReduction="10000"/>
          </a:bodyPr>
          <a:lstStyle/>
          <a:p>
            <a:r>
              <a:rPr lang="en-US" sz="2000" dirty="0" smtClean="0"/>
              <a:t>Network Structures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362222" y="-21872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58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34AF98-598C-4AB4-B378-6FCE9330AB62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3"/>
          </a:xfrm>
        </p:spPr>
        <p:txBody>
          <a:bodyPr/>
          <a:lstStyle/>
          <a:p>
            <a:pPr eaLnBrk="1" hangingPunct="1"/>
            <a:r>
              <a:rPr lang="en-US" dirty="0" smtClean="0"/>
              <a:t>IDEAL stakeholders</a:t>
            </a:r>
            <a:endParaRPr lang="en-US" dirty="0" smtClean="0"/>
          </a:p>
        </p:txBody>
      </p:sp>
      <p:pic>
        <p:nvPicPr>
          <p:cNvPr id="16388" name="Picture 5" descr="user info exchan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762000"/>
            <a:ext cx="8128000" cy="6096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2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Archiving and Analyzing </a:t>
            </a:r>
            <a:br>
              <a:rPr lang="en-US" dirty="0" smtClean="0"/>
            </a:br>
            <a:r>
              <a:rPr lang="en-US" dirty="0" smtClean="0"/>
              <a:t>using Bigdata Hadoop cluster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238" y="1417638"/>
            <a:ext cx="7301523" cy="486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45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8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</a:t>
            </a:r>
            <a:r>
              <a:rPr lang="en-US" dirty="0" smtClean="0"/>
              <a:t>Causes </a:t>
            </a:r>
            <a:r>
              <a:rPr lang="en-US" dirty="0"/>
              <a:t>Water Main </a:t>
            </a:r>
            <a:r>
              <a:rPr lang="en-US" dirty="0" smtClean="0"/>
              <a:t>Breaks? Earthquakes (USGS)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26420" y="1230868"/>
            <a:ext cx="2160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Mar. 1 – Apr. 5, 2012</a:t>
            </a:r>
            <a:endParaRPr lang="en-US" dirty="0"/>
          </a:p>
        </p:txBody>
      </p:sp>
      <p:pic>
        <p:nvPicPr>
          <p:cNvPr id="4" name="Content Placeholder 3" descr="Screen Shot 2012-04-10 at 12.53.42 PM.pn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59724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098127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026472" y="761943"/>
            <a:ext cx="642097" cy="28087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/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710506" y="2823210"/>
            <a:ext cx="326091" cy="1771649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/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278221" y="3176868"/>
            <a:ext cx="326091" cy="141799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/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7200" y="2823211"/>
            <a:ext cx="1245870" cy="139244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2376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098127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419586" y="3566161"/>
            <a:ext cx="3278393" cy="18288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8673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 water pipe</a:t>
            </a:r>
          </a:p>
          <a:p>
            <a:pPr lvl="1"/>
            <a:r>
              <a:rPr lang="en-US" dirty="0" smtClean="0"/>
              <a:t>Water utility</a:t>
            </a:r>
          </a:p>
          <a:p>
            <a:pPr lvl="1"/>
            <a:r>
              <a:rPr lang="en-US" dirty="0" smtClean="0"/>
              <a:t>city/town utility</a:t>
            </a:r>
          </a:p>
          <a:p>
            <a:r>
              <a:rPr lang="en-US" dirty="0" smtClean="0"/>
              <a:t>Traffic</a:t>
            </a:r>
          </a:p>
          <a:p>
            <a:pPr lvl="1"/>
            <a:r>
              <a:rPr lang="en-US" dirty="0" smtClean="0"/>
              <a:t>Police</a:t>
            </a:r>
          </a:p>
          <a:p>
            <a:r>
              <a:rPr lang="en-US" dirty="0" smtClean="0"/>
              <a:t>Affected</a:t>
            </a:r>
          </a:p>
          <a:p>
            <a:pPr lvl="1"/>
            <a:r>
              <a:rPr lang="en-US" dirty="0" smtClean="0"/>
              <a:t>Citizen</a:t>
            </a:r>
          </a:p>
          <a:p>
            <a:r>
              <a:rPr lang="en-US" dirty="0" smtClean="0"/>
              <a:t>Others 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67"/>
            <a:ext cx="8229600" cy="1143000"/>
          </a:xfrm>
        </p:spPr>
        <p:txBody>
          <a:bodyPr/>
          <a:lstStyle/>
          <a:p>
            <a:r>
              <a:rPr lang="en-US" dirty="0" smtClean="0"/>
              <a:t>Who is involved in a WMB 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1600200"/>
            <a:ext cx="3429000" cy="23749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837080" y="5414455"/>
            <a:ext cx="20042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latin typeface="ArialMT" charset="0"/>
              </a:rPr>
              <a:t>Lakewood, NJ, </a:t>
            </a:r>
            <a:r>
              <a:rPr lang="en-US" sz="1200" dirty="0" smtClean="0">
                <a:latin typeface="ArialMT" charset="0"/>
              </a:rPr>
              <a:t>June. 2014</a:t>
            </a:r>
            <a:endParaRPr lang="en-US" sz="1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797" y="4191017"/>
            <a:ext cx="3145003" cy="23587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18773" y="6308725"/>
            <a:ext cx="26116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MT" charset="0"/>
              </a:rPr>
              <a:t>West Philadelphia, </a:t>
            </a:r>
            <a:r>
              <a:rPr lang="en-US" sz="1200" dirty="0" smtClean="0">
                <a:latin typeface="ArialMT" charset="0"/>
              </a:rPr>
              <a:t>PA, June. 2015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2737" y="3328201"/>
            <a:ext cx="3173252" cy="204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51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098127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34340" y="1188720"/>
            <a:ext cx="1142999" cy="78867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34339" y="3234690"/>
            <a:ext cx="1142999" cy="202311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0024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GETAR Architecture - 1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296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67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GETAR Architecture - 2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1981200"/>
            <a:ext cx="8763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54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590800" y="2743200"/>
            <a:ext cx="2286000" cy="22098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CCCCE0"/>
              </a:gs>
            </a:gsLst>
            <a:path path="rect">
              <a:fillToRect l="100000" b="100000"/>
            </a:path>
          </a:gra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AutoShape 5"/>
          <p:cNvSpPr>
            <a:spLocks noChangeArrowheads="1"/>
          </p:cNvSpPr>
          <p:nvPr/>
        </p:nvSpPr>
        <p:spPr bwMode="auto">
          <a:xfrm>
            <a:off x="2590800" y="1911350"/>
            <a:ext cx="3054350" cy="838200"/>
          </a:xfrm>
          <a:prstGeom prst="parallelogram">
            <a:avLst>
              <a:gd name="adj" fmla="val 91031"/>
            </a:avLst>
          </a:prstGeom>
          <a:gradFill rotWithShape="0">
            <a:gsLst>
              <a:gs pos="0">
                <a:srgbClr val="333399"/>
              </a:gs>
              <a:gs pos="100000">
                <a:srgbClr val="D6D6EB"/>
              </a:gs>
            </a:gsLst>
            <a:lin ang="5400000" scaled="1"/>
          </a:gra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AutoShape 6"/>
          <p:cNvSpPr>
            <a:spLocks noChangeArrowheads="1"/>
          </p:cNvSpPr>
          <p:nvPr/>
        </p:nvSpPr>
        <p:spPr bwMode="auto">
          <a:xfrm rot="16200000" flipH="1">
            <a:off x="3733800" y="3060700"/>
            <a:ext cx="3041650" cy="742950"/>
          </a:xfrm>
          <a:prstGeom prst="parallelogram">
            <a:avLst>
              <a:gd name="adj" fmla="val 116547"/>
            </a:avLst>
          </a:prstGeom>
          <a:gradFill rotWithShape="0">
            <a:gsLst>
              <a:gs pos="0">
                <a:srgbClr val="CCCCE0"/>
              </a:gs>
              <a:gs pos="100000">
                <a:srgbClr val="000066"/>
              </a:gs>
            </a:gsLst>
            <a:lin ang="0" scaled="1"/>
          </a:gra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>
            <a:off x="2565400" y="1517650"/>
            <a:ext cx="0" cy="3768725"/>
          </a:xfrm>
          <a:prstGeom prst="line">
            <a:avLst/>
          </a:prstGeom>
          <a:noFill/>
          <a:ln w="50800">
            <a:solidFill>
              <a:srgbClr val="5F5F5F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 flipH="1">
            <a:off x="2187575" y="4953000"/>
            <a:ext cx="4022725" cy="0"/>
          </a:xfrm>
          <a:prstGeom prst="line">
            <a:avLst/>
          </a:prstGeom>
          <a:noFill/>
          <a:ln w="50800">
            <a:solidFill>
              <a:srgbClr val="5F5F5F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 flipH="1">
            <a:off x="2162175" y="4981575"/>
            <a:ext cx="428625" cy="327025"/>
          </a:xfrm>
          <a:prstGeom prst="line">
            <a:avLst/>
          </a:prstGeom>
          <a:noFill/>
          <a:ln w="50800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3810000" y="5029200"/>
            <a:ext cx="198913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0">
                <a:latin typeface="Times New Roman" pitchFamily="18" charset="0"/>
              </a:rPr>
              <a:t>Computing</a:t>
            </a:r>
            <a:r>
              <a:rPr lang="en-US" b="0">
                <a:latin typeface="Times New Roman" pitchFamily="18" charset="0"/>
              </a:rPr>
              <a:t> (flops)</a:t>
            </a: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1371600" y="5334000"/>
            <a:ext cx="167163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0">
                <a:latin typeface="Times New Roman" pitchFamily="18" charset="0"/>
              </a:rPr>
              <a:t>Digital</a:t>
            </a:r>
            <a:r>
              <a:rPr lang="en-US" b="0">
                <a:latin typeface="Times New Roman" pitchFamily="18" charset="0"/>
              </a:rPr>
              <a:t> content </a:t>
            </a: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 rot="-5400000">
            <a:off x="770731" y="3031332"/>
            <a:ext cx="254317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0">
                <a:latin typeface="Times New Roman" pitchFamily="18" charset="0"/>
              </a:rPr>
              <a:t>Communicat</a:t>
            </a:r>
            <a:r>
              <a:rPr lang="en-US" sz="2000" b="0">
                <a:latin typeface="Times New Roman" pitchFamily="18" charset="0"/>
              </a:rPr>
              <a:t>i</a:t>
            </a:r>
            <a:r>
              <a:rPr lang="en-US" b="0">
                <a:latin typeface="Times New Roman" pitchFamily="18" charset="0"/>
              </a:rPr>
              <a:t>ons</a:t>
            </a:r>
          </a:p>
          <a:p>
            <a:pPr eaLnBrk="0" hangingPunct="0"/>
            <a:r>
              <a:rPr lang="en-US" b="0">
                <a:latin typeface="Times New Roman" pitchFamily="18" charset="0"/>
              </a:rPr>
              <a:t>(bandwidth, connectivity)</a:t>
            </a: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307975" y="366713"/>
            <a:ext cx="83724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3600" b="0">
                <a:latin typeface="Times New Roman" pitchFamily="18" charset="0"/>
              </a:rPr>
              <a:t>Locating Digital Libraries in Computing and</a:t>
            </a:r>
          </a:p>
          <a:p>
            <a:pPr algn="ctr" eaLnBrk="0" hangingPunct="0"/>
            <a:r>
              <a:rPr lang="en-US" sz="3600" b="0">
                <a:latin typeface="Times New Roman" pitchFamily="18" charset="0"/>
              </a:rPr>
              <a:t>Communications Technology Space</a:t>
            </a:r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 flipV="1">
            <a:off x="4808538" y="2967038"/>
            <a:ext cx="1357312" cy="1001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359" name="Group 15"/>
          <p:cNvGrpSpPr>
            <a:grpSpLocks/>
          </p:cNvGrpSpPr>
          <p:nvPr/>
        </p:nvGrpSpPr>
        <p:grpSpPr bwMode="auto">
          <a:xfrm>
            <a:off x="2878138" y="3498850"/>
            <a:ext cx="1878012" cy="1328738"/>
            <a:chOff x="1813" y="2204"/>
            <a:chExt cx="1183" cy="837"/>
          </a:xfrm>
        </p:grpSpPr>
        <p:sp>
          <p:nvSpPr>
            <p:cNvPr id="57368" name="Arc 16"/>
            <p:cNvSpPr>
              <a:spLocks/>
            </p:cNvSpPr>
            <p:nvPr/>
          </p:nvSpPr>
          <p:spPr bwMode="auto">
            <a:xfrm>
              <a:off x="1813" y="2400"/>
              <a:ext cx="1133" cy="641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369" name="Group 17"/>
            <p:cNvGrpSpPr>
              <a:grpSpLocks/>
            </p:cNvGrpSpPr>
            <p:nvPr/>
          </p:nvGrpSpPr>
          <p:grpSpPr bwMode="auto">
            <a:xfrm>
              <a:off x="1814" y="2204"/>
              <a:ext cx="1182" cy="836"/>
              <a:chOff x="1814" y="2204"/>
              <a:chExt cx="1182" cy="836"/>
            </a:xfrm>
          </p:grpSpPr>
          <p:sp>
            <p:nvSpPr>
              <p:cNvPr id="57370" name="Arc 18"/>
              <p:cNvSpPr>
                <a:spLocks/>
              </p:cNvSpPr>
              <p:nvPr/>
            </p:nvSpPr>
            <p:spPr bwMode="auto">
              <a:xfrm>
                <a:off x="1814" y="2403"/>
                <a:ext cx="882" cy="637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71" name="Freeform 19"/>
              <p:cNvSpPr>
                <a:spLocks/>
              </p:cNvSpPr>
              <p:nvPr/>
            </p:nvSpPr>
            <p:spPr bwMode="auto">
              <a:xfrm>
                <a:off x="2658" y="2204"/>
                <a:ext cx="338" cy="201"/>
              </a:xfrm>
              <a:custGeom>
                <a:avLst/>
                <a:gdLst>
                  <a:gd name="T0" fmla="*/ 42 w 338"/>
                  <a:gd name="T1" fmla="*/ 200 h 201"/>
                  <a:gd name="T2" fmla="*/ 0 w 338"/>
                  <a:gd name="T3" fmla="*/ 200 h 201"/>
                  <a:gd name="T4" fmla="*/ 211 w 338"/>
                  <a:gd name="T5" fmla="*/ 0 h 201"/>
                  <a:gd name="T6" fmla="*/ 337 w 338"/>
                  <a:gd name="T7" fmla="*/ 200 h 201"/>
                  <a:gd name="T8" fmla="*/ 295 w 338"/>
                  <a:gd name="T9" fmla="*/ 200 h 2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8"/>
                  <a:gd name="T16" fmla="*/ 0 h 201"/>
                  <a:gd name="T17" fmla="*/ 338 w 338"/>
                  <a:gd name="T18" fmla="*/ 201 h 2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8" h="201">
                    <a:moveTo>
                      <a:pt x="42" y="200"/>
                    </a:moveTo>
                    <a:lnTo>
                      <a:pt x="0" y="200"/>
                    </a:lnTo>
                    <a:lnTo>
                      <a:pt x="211" y="0"/>
                    </a:lnTo>
                    <a:lnTo>
                      <a:pt x="337" y="200"/>
                    </a:lnTo>
                    <a:lnTo>
                      <a:pt x="295" y="200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7360" name="Rectangle 20"/>
          <p:cNvSpPr>
            <a:spLocks noChangeArrowheads="1"/>
          </p:cNvSpPr>
          <p:nvPr/>
        </p:nvSpPr>
        <p:spPr bwMode="auto">
          <a:xfrm>
            <a:off x="6157913" y="2424113"/>
            <a:ext cx="2833687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Digital Libraries technology</a:t>
            </a:r>
          </a:p>
          <a:p>
            <a:pPr eaLnBrk="0" hangingPunct="0"/>
            <a:r>
              <a:rPr lang="en-US" sz="2000">
                <a:latin typeface="Times New Roman" pitchFamily="18" charset="0"/>
              </a:rPr>
              <a:t>trajectory:  </a:t>
            </a:r>
            <a:r>
              <a:rPr lang="en-US" sz="2000" i="1">
                <a:latin typeface="Times New Roman" pitchFamily="18" charset="0"/>
              </a:rPr>
              <a:t>intellectual</a:t>
            </a:r>
          </a:p>
          <a:p>
            <a:pPr eaLnBrk="0" hangingPunct="0"/>
            <a:r>
              <a:rPr lang="en-US" sz="2000" i="1">
                <a:latin typeface="Times New Roman" pitchFamily="18" charset="0"/>
              </a:rPr>
              <a:t>access to globally distributed information</a:t>
            </a:r>
            <a:endParaRPr lang="en-US" b="0" i="1">
              <a:latin typeface="Times New Roman" pitchFamily="18" charset="0"/>
            </a:endParaRPr>
          </a:p>
        </p:txBody>
      </p:sp>
      <p:sp>
        <p:nvSpPr>
          <p:cNvPr id="57361" name="Line 21"/>
          <p:cNvSpPr>
            <a:spLocks noChangeShapeType="1"/>
          </p:cNvSpPr>
          <p:nvPr/>
        </p:nvSpPr>
        <p:spPr bwMode="auto">
          <a:xfrm flipV="1">
            <a:off x="2617788" y="3376613"/>
            <a:ext cx="1522412" cy="1601787"/>
          </a:xfrm>
          <a:prstGeom prst="line">
            <a:avLst/>
          </a:prstGeom>
          <a:noFill/>
          <a:ln w="50800">
            <a:solidFill>
              <a:srgbClr val="777777"/>
            </a:solidFill>
            <a:prstDash val="sysDot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2" name="Rectangle 22"/>
          <p:cNvSpPr>
            <a:spLocks noChangeArrowheads="1"/>
          </p:cNvSpPr>
          <p:nvPr/>
        </p:nvSpPr>
        <p:spPr bwMode="auto">
          <a:xfrm>
            <a:off x="1524000" y="5715000"/>
            <a:ext cx="1219200" cy="152400"/>
          </a:xfrm>
          <a:prstGeom prst="rect">
            <a:avLst/>
          </a:prstGeom>
          <a:gradFill rotWithShape="0">
            <a:gsLst>
              <a:gs pos="0">
                <a:srgbClr val="D6D6EB"/>
              </a:gs>
              <a:gs pos="100000">
                <a:srgbClr val="3333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3" name="Rectangle 23"/>
          <p:cNvSpPr>
            <a:spLocks noChangeArrowheads="1"/>
          </p:cNvSpPr>
          <p:nvPr/>
        </p:nvSpPr>
        <p:spPr bwMode="auto">
          <a:xfrm>
            <a:off x="1433513" y="5861050"/>
            <a:ext cx="4492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0">
                <a:latin typeface="Times New Roman" pitchFamily="18" charset="0"/>
              </a:rPr>
              <a:t>less</a:t>
            </a:r>
            <a:endParaRPr lang="en-US" sz="1000" b="0">
              <a:latin typeface="Times New Roman" pitchFamily="18" charset="0"/>
            </a:endParaRPr>
          </a:p>
        </p:txBody>
      </p:sp>
      <p:sp>
        <p:nvSpPr>
          <p:cNvPr id="57364" name="Rectangle 24"/>
          <p:cNvSpPr>
            <a:spLocks noChangeArrowheads="1"/>
          </p:cNvSpPr>
          <p:nvPr/>
        </p:nvSpPr>
        <p:spPr bwMode="auto">
          <a:xfrm>
            <a:off x="2498725" y="5859463"/>
            <a:ext cx="320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5" name="Rectangle 25"/>
          <p:cNvSpPr>
            <a:spLocks noChangeArrowheads="1"/>
          </p:cNvSpPr>
          <p:nvPr/>
        </p:nvSpPr>
        <p:spPr bwMode="auto">
          <a:xfrm>
            <a:off x="2424113" y="5861050"/>
            <a:ext cx="5461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0">
                <a:latin typeface="Times New Roman" pitchFamily="18" charset="0"/>
              </a:rPr>
              <a:t>more</a:t>
            </a:r>
          </a:p>
        </p:txBody>
      </p:sp>
      <p:sp>
        <p:nvSpPr>
          <p:cNvPr id="57366" name="Arc 26"/>
          <p:cNvSpPr>
            <a:spLocks/>
          </p:cNvSpPr>
          <p:nvPr/>
        </p:nvSpPr>
        <p:spPr bwMode="auto">
          <a:xfrm>
            <a:off x="2921000" y="3765550"/>
            <a:ext cx="1555750" cy="10541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7" name="Rectangle 27"/>
          <p:cNvSpPr>
            <a:spLocks noChangeArrowheads="1"/>
          </p:cNvSpPr>
          <p:nvPr/>
        </p:nvSpPr>
        <p:spPr bwMode="auto">
          <a:xfrm>
            <a:off x="3581400" y="5562600"/>
            <a:ext cx="5351463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Note:</a:t>
            </a:r>
            <a:r>
              <a:rPr lang="en-US" sz="2400" b="0">
                <a:latin typeface="Times New Roman" pitchFamily="18" charset="0"/>
              </a:rPr>
              <a:t> we should consider 4 dimensions: computing, communications,</a:t>
            </a:r>
          </a:p>
          <a:p>
            <a:pPr eaLnBrk="0" hangingPunct="0"/>
            <a:r>
              <a:rPr lang="en-US" sz="2400" b="0">
                <a:latin typeface="Times New Roman" pitchFamily="18" charset="0"/>
              </a:rPr>
              <a:t>content, and community (people)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813B4-C5C8-42A2-8CD1-1F37B06AA26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2607"/>
              </p:ext>
            </p:extLst>
          </p:nvPr>
        </p:nvGraphicFramePr>
        <p:xfrm>
          <a:off x="76200" y="76200"/>
          <a:ext cx="5257800" cy="6726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544" name="Document" r:id="rId3" imgW="6045200" imgH="7734300" progId="Word.Document.12">
                  <p:embed/>
                </p:oleObj>
              </mc:Choice>
              <mc:Fallback>
                <p:oleObj name="Document" r:id="rId3" imgW="6045200" imgH="7734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76200"/>
                        <a:ext cx="5257800" cy="67266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410200" y="1371600"/>
            <a:ext cx="3853439" cy="36009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GETAR:</a:t>
            </a:r>
          </a:p>
          <a:p>
            <a:pPr algn="ctr"/>
            <a:endParaRPr lang="en-US" sz="4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Areas,</a:t>
            </a:r>
          </a:p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Investigators,</a:t>
            </a:r>
          </a:p>
          <a:p>
            <a:pPr algn="ctr"/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Courses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9941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Can You Fit in CS?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CS – Looking Inside: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HPC </a:t>
            </a:r>
            <a:r>
              <a:rPr lang="en-US" dirty="0"/>
              <a:t>&lt;-&gt; PC &lt;-&gt; GPU</a:t>
            </a:r>
          </a:p>
          <a:p>
            <a:r>
              <a:rPr lang="en-US" dirty="0"/>
              <a:t>Networking</a:t>
            </a:r>
          </a:p>
          <a:p>
            <a:r>
              <a:rPr lang="en-US" dirty="0" smtClean="0"/>
              <a:t>Programming</a:t>
            </a:r>
          </a:p>
          <a:p>
            <a:pPr lvl="1"/>
            <a:r>
              <a:rPr lang="en-US" dirty="0" smtClean="0"/>
              <a:t>Algorithms,</a:t>
            </a:r>
          </a:p>
          <a:p>
            <a:pPr lvl="1"/>
            <a:r>
              <a:rPr lang="en-US" dirty="0" smtClean="0"/>
              <a:t>Languages,</a:t>
            </a:r>
          </a:p>
          <a:p>
            <a:pPr lvl="1"/>
            <a:r>
              <a:rPr lang="en-US" dirty="0" smtClean="0"/>
              <a:t>Problem Solving</a:t>
            </a:r>
            <a:endParaRPr lang="en-US" dirty="0"/>
          </a:p>
          <a:p>
            <a:pPr lvl="1"/>
            <a:r>
              <a:rPr lang="en-US" dirty="0" smtClean="0"/>
              <a:t>Workflows</a:t>
            </a:r>
            <a:endParaRPr lang="en-US" dirty="0"/>
          </a:p>
          <a:p>
            <a:r>
              <a:rPr lang="en-US" dirty="0" smtClean="0"/>
              <a:t>Systems</a:t>
            </a:r>
            <a:endParaRPr lang="en-US" dirty="0"/>
          </a:p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813B4-C5C8-42A2-8CD1-1F37B06AA26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457200" y="1524000"/>
            <a:ext cx="40417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CS Looking Outward: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457200" y="2163762"/>
            <a:ext cx="4041775" cy="3951288"/>
          </a:xfrm>
        </p:spPr>
        <p:txBody>
          <a:bodyPr/>
          <a:lstStyle/>
          <a:p>
            <a:r>
              <a:rPr lang="en-US" dirty="0"/>
              <a:t>Interaction: Games, Graphics, HCI, VR/AR</a:t>
            </a:r>
          </a:p>
          <a:p>
            <a:r>
              <a:rPr lang="en-US" dirty="0"/>
              <a:t>Programming: Algorithms,  Languages, Problem Solving, Workflows</a:t>
            </a:r>
          </a:p>
          <a:p>
            <a:r>
              <a:rPr lang="en-US" dirty="0"/>
              <a:t>Simulation: Agents, Modeling: Epidemiology </a:t>
            </a:r>
          </a:p>
          <a:p>
            <a:r>
              <a:rPr lang="en-US" dirty="0"/>
              <a:t>KID: Knowledge, Information, Data: AI, Machine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430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69BCB5-1337-4127-9DA8-5412325B275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Asynchronous, Digital Library Mediated Scholarly Communication</a:t>
            </a:r>
          </a:p>
        </p:txBody>
      </p:sp>
      <p:pic>
        <p:nvPicPr>
          <p:cNvPr id="53252" name="Picture 3" descr="j030125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3429000"/>
            <a:ext cx="1830388" cy="1565275"/>
          </a:xfrm>
          <a:noFill/>
        </p:spPr>
      </p:pic>
      <p:pic>
        <p:nvPicPr>
          <p:cNvPr id="53253" name="Picture 4" descr="j029912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477125" y="2794000"/>
            <a:ext cx="1163638" cy="1985963"/>
          </a:xfrm>
          <a:noFill/>
        </p:spPr>
      </p:pic>
      <p:pic>
        <p:nvPicPr>
          <p:cNvPr id="53254" name="Picture 5" descr="j0300520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281363" y="2543175"/>
            <a:ext cx="1290637" cy="1152525"/>
          </a:xfrm>
          <a:noFill/>
        </p:spPr>
      </p:pic>
      <p:sp>
        <p:nvSpPr>
          <p:cNvPr id="53255" name="AutoShape 6"/>
          <p:cNvSpPr>
            <a:spLocks noChangeArrowheads="1"/>
          </p:cNvSpPr>
          <p:nvPr/>
        </p:nvSpPr>
        <p:spPr bwMode="auto">
          <a:xfrm>
            <a:off x="2362200" y="3810000"/>
            <a:ext cx="4953000" cy="304800"/>
          </a:xfrm>
          <a:prstGeom prst="leftRightArrow">
            <a:avLst>
              <a:gd name="adj1" fmla="val 50000"/>
              <a:gd name="adj2" fmla="val 325000"/>
            </a:avLst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53256" name="Picture 7" descr="j02353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2362200"/>
            <a:ext cx="1262063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Picture 8" descr="j028575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4495800"/>
            <a:ext cx="14478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8" name="Picture 9" descr="j020546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4267200"/>
            <a:ext cx="12954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9" name="Text Box 10"/>
          <p:cNvSpPr txBox="1">
            <a:spLocks noChangeArrowheads="1"/>
          </p:cNvSpPr>
          <p:nvPr/>
        </p:nvSpPr>
        <p:spPr bwMode="auto">
          <a:xfrm>
            <a:off x="2286000" y="5943600"/>
            <a:ext cx="4040188" cy="5191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0">
                <a:latin typeface="Times New Roman" pitchFamily="18" charset="0"/>
              </a:rPr>
              <a:t>Different time and/or place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D32B28-A834-4ED5-954A-5A2E1D2D726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152400"/>
            <a:ext cx="6400800" cy="1143000"/>
          </a:xfrm>
        </p:spPr>
        <p:txBody>
          <a:bodyPr/>
          <a:lstStyle/>
          <a:p>
            <a:pPr algn="l" eaLnBrk="1" hangingPunct="1"/>
            <a:r>
              <a:rPr lang="en-US" b="1" smtClean="0"/>
              <a:t>Digital Libraries</a:t>
            </a:r>
            <a:br>
              <a:rPr lang="en-US" b="1" smtClean="0"/>
            </a:br>
            <a:r>
              <a:rPr lang="en-US" b="1" smtClean="0"/>
              <a:t>Shorten the Chain from</a:t>
            </a:r>
          </a:p>
        </p:txBody>
      </p:sp>
      <p:sp>
        <p:nvSpPr>
          <p:cNvPr id="61444" name="WordArt 3"/>
          <p:cNvSpPr>
            <a:spLocks noChangeArrowheads="1" noChangeShapeType="1" noTextEdit="1"/>
          </p:cNvSpPr>
          <p:nvPr/>
        </p:nvSpPr>
        <p:spPr bwMode="auto">
          <a:xfrm>
            <a:off x="152400" y="1219200"/>
            <a:ext cx="16668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Author</a:t>
            </a:r>
          </a:p>
        </p:txBody>
      </p:sp>
      <p:sp>
        <p:nvSpPr>
          <p:cNvPr id="61445" name="Text Box 4"/>
          <p:cNvSpPr txBox="1">
            <a:spLocks noChangeArrowheads="1"/>
          </p:cNvSpPr>
          <p:nvPr/>
        </p:nvSpPr>
        <p:spPr bwMode="auto">
          <a:xfrm>
            <a:off x="1828800" y="1981200"/>
            <a:ext cx="1098550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Editor</a:t>
            </a:r>
          </a:p>
        </p:txBody>
      </p:sp>
      <p:sp>
        <p:nvSpPr>
          <p:cNvPr id="61446" name="Text Box 5"/>
          <p:cNvSpPr txBox="1">
            <a:spLocks noChangeArrowheads="1"/>
          </p:cNvSpPr>
          <p:nvPr/>
        </p:nvSpPr>
        <p:spPr bwMode="auto">
          <a:xfrm>
            <a:off x="2590800" y="2819400"/>
            <a:ext cx="1552575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Publisher</a:t>
            </a:r>
          </a:p>
        </p:txBody>
      </p:sp>
      <p:sp>
        <p:nvSpPr>
          <p:cNvPr id="61447" name="Text Box 6"/>
          <p:cNvSpPr txBox="1">
            <a:spLocks noChangeArrowheads="1"/>
          </p:cNvSpPr>
          <p:nvPr/>
        </p:nvSpPr>
        <p:spPr bwMode="auto">
          <a:xfrm>
            <a:off x="3733800" y="3581400"/>
            <a:ext cx="862013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A&amp;I</a:t>
            </a:r>
          </a:p>
        </p:txBody>
      </p:sp>
      <p:sp>
        <p:nvSpPr>
          <p:cNvPr id="61448" name="Text Box 7"/>
          <p:cNvSpPr txBox="1">
            <a:spLocks noChangeArrowheads="1"/>
          </p:cNvSpPr>
          <p:nvPr/>
        </p:nvSpPr>
        <p:spPr bwMode="auto">
          <a:xfrm>
            <a:off x="4191000" y="4419600"/>
            <a:ext cx="2044700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Consolidator</a:t>
            </a:r>
          </a:p>
        </p:txBody>
      </p:sp>
      <p:sp>
        <p:nvSpPr>
          <p:cNvPr id="61449" name="Text Box 8"/>
          <p:cNvSpPr txBox="1">
            <a:spLocks noChangeArrowheads="1"/>
          </p:cNvSpPr>
          <p:nvPr/>
        </p:nvSpPr>
        <p:spPr bwMode="auto">
          <a:xfrm>
            <a:off x="5943600" y="5181600"/>
            <a:ext cx="1276350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Library</a:t>
            </a:r>
          </a:p>
        </p:txBody>
      </p:sp>
      <p:sp>
        <p:nvSpPr>
          <p:cNvPr id="61450" name="WordArt 9"/>
          <p:cNvSpPr>
            <a:spLocks noChangeArrowheads="1" noChangeShapeType="1" noTextEdit="1"/>
          </p:cNvSpPr>
          <p:nvPr/>
        </p:nvSpPr>
        <p:spPr bwMode="auto">
          <a:xfrm>
            <a:off x="7315200" y="5943600"/>
            <a:ext cx="16668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Reader</a:t>
            </a:r>
          </a:p>
        </p:txBody>
      </p:sp>
      <p:sp>
        <p:nvSpPr>
          <p:cNvPr id="61451" name="Text Box 10"/>
          <p:cNvSpPr txBox="1">
            <a:spLocks noChangeArrowheads="1"/>
          </p:cNvSpPr>
          <p:nvPr/>
        </p:nvSpPr>
        <p:spPr bwMode="auto">
          <a:xfrm>
            <a:off x="3124200" y="2057400"/>
            <a:ext cx="1182688" cy="422275"/>
          </a:xfrm>
          <a:prstGeom prst="rect">
            <a:avLst/>
          </a:prstGeom>
          <a:noFill/>
          <a:ln w="25400" cap="rnd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0">
                <a:latin typeface="Times New Roman" pitchFamily="18" charset="0"/>
              </a:rPr>
              <a:t>Reviewer</a:t>
            </a:r>
            <a:endParaRPr lang="en-US" sz="2800" b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DB9531-8F30-49C9-A0DE-CB388C305F6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467600" cy="857250"/>
          </a:xfrm>
        </p:spPr>
        <p:txBody>
          <a:bodyPr/>
          <a:lstStyle/>
          <a:p>
            <a:pPr eaLnBrk="1" hangingPunct="1"/>
            <a:r>
              <a:rPr lang="en-US" b="1" smtClean="0"/>
              <a:t>DLs Shorten the Chain to</a:t>
            </a:r>
          </a:p>
        </p:txBody>
      </p:sp>
      <p:sp>
        <p:nvSpPr>
          <p:cNvPr id="62468" name="WordArt 3"/>
          <p:cNvSpPr>
            <a:spLocks noChangeArrowheads="1" noChangeShapeType="1" noTextEdit="1"/>
          </p:cNvSpPr>
          <p:nvPr/>
        </p:nvSpPr>
        <p:spPr bwMode="auto">
          <a:xfrm>
            <a:off x="2590800" y="3048000"/>
            <a:ext cx="16668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User</a:t>
            </a:r>
          </a:p>
        </p:txBody>
      </p:sp>
      <p:sp>
        <p:nvSpPr>
          <p:cNvPr id="62469" name="Text Box 4"/>
          <p:cNvSpPr txBox="1">
            <a:spLocks noChangeArrowheads="1"/>
          </p:cNvSpPr>
          <p:nvPr/>
        </p:nvSpPr>
        <p:spPr bwMode="auto">
          <a:xfrm>
            <a:off x="762000" y="2209800"/>
            <a:ext cx="1217613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Author</a:t>
            </a:r>
          </a:p>
        </p:txBody>
      </p:sp>
      <p:sp>
        <p:nvSpPr>
          <p:cNvPr id="62470" name="Text Box 5"/>
          <p:cNvSpPr txBox="1">
            <a:spLocks noChangeArrowheads="1"/>
          </p:cNvSpPr>
          <p:nvPr/>
        </p:nvSpPr>
        <p:spPr bwMode="auto">
          <a:xfrm>
            <a:off x="762000" y="3200400"/>
            <a:ext cx="1214438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Reader</a:t>
            </a:r>
          </a:p>
        </p:txBody>
      </p:sp>
      <p:sp>
        <p:nvSpPr>
          <p:cNvPr id="62471" name="Text Box 6"/>
          <p:cNvSpPr txBox="1">
            <a:spLocks noChangeArrowheads="1"/>
          </p:cNvSpPr>
          <p:nvPr/>
        </p:nvSpPr>
        <p:spPr bwMode="auto">
          <a:xfrm>
            <a:off x="5334000" y="2057400"/>
            <a:ext cx="2952750" cy="2860675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7200" b="0">
                <a:latin typeface="Times New Roman" pitchFamily="18" charset="0"/>
              </a:rPr>
              <a:t>Digital</a:t>
            </a:r>
          </a:p>
          <a:p>
            <a:pPr eaLnBrk="0" hangingPunct="0">
              <a:spcBef>
                <a:spcPct val="50000"/>
              </a:spcBef>
            </a:pPr>
            <a:r>
              <a:rPr lang="en-US" sz="7200" b="0">
                <a:latin typeface="Times New Roman" pitchFamily="18" charset="0"/>
              </a:rPr>
              <a:t>Library</a:t>
            </a:r>
            <a:endParaRPr lang="en-US" sz="2800" b="0">
              <a:latin typeface="Times New Roman" pitchFamily="18" charset="0"/>
            </a:endParaRPr>
          </a:p>
        </p:txBody>
      </p:sp>
      <p:sp>
        <p:nvSpPr>
          <p:cNvPr id="62472" name="AutoShape 7"/>
          <p:cNvSpPr>
            <a:spLocks noChangeArrowheads="1"/>
          </p:cNvSpPr>
          <p:nvPr/>
        </p:nvSpPr>
        <p:spPr bwMode="auto">
          <a:xfrm>
            <a:off x="4343400" y="3429000"/>
            <a:ext cx="914400" cy="76200"/>
          </a:xfrm>
          <a:prstGeom prst="leftRightArrow">
            <a:avLst>
              <a:gd name="adj1" fmla="val 50000"/>
              <a:gd name="adj2" fmla="val 240000"/>
            </a:avLst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73" name="Text Box 8"/>
          <p:cNvSpPr txBox="1">
            <a:spLocks noChangeArrowheads="1"/>
          </p:cNvSpPr>
          <p:nvPr/>
        </p:nvSpPr>
        <p:spPr bwMode="auto">
          <a:xfrm>
            <a:off x="762000" y="4114800"/>
            <a:ext cx="1098550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Editor</a:t>
            </a:r>
          </a:p>
        </p:txBody>
      </p:sp>
      <p:sp>
        <p:nvSpPr>
          <p:cNvPr id="62474" name="Text Box 9"/>
          <p:cNvSpPr txBox="1">
            <a:spLocks noChangeArrowheads="1"/>
          </p:cNvSpPr>
          <p:nvPr/>
        </p:nvSpPr>
        <p:spPr bwMode="auto">
          <a:xfrm>
            <a:off x="762000" y="5105400"/>
            <a:ext cx="1570038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Reviewer</a:t>
            </a:r>
          </a:p>
        </p:txBody>
      </p:sp>
      <p:sp>
        <p:nvSpPr>
          <p:cNvPr id="62475" name="Text Box 10"/>
          <p:cNvSpPr txBox="1">
            <a:spLocks noChangeArrowheads="1"/>
          </p:cNvSpPr>
          <p:nvPr/>
        </p:nvSpPr>
        <p:spPr bwMode="auto">
          <a:xfrm>
            <a:off x="2667000" y="2209800"/>
            <a:ext cx="1352550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Teacher</a:t>
            </a:r>
          </a:p>
        </p:txBody>
      </p:sp>
      <p:sp>
        <p:nvSpPr>
          <p:cNvPr id="62476" name="Text Box 11"/>
          <p:cNvSpPr txBox="1">
            <a:spLocks noChangeArrowheads="1"/>
          </p:cNvSpPr>
          <p:nvPr/>
        </p:nvSpPr>
        <p:spPr bwMode="auto">
          <a:xfrm>
            <a:off x="2667000" y="4114800"/>
            <a:ext cx="1314450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Learner</a:t>
            </a:r>
          </a:p>
        </p:txBody>
      </p:sp>
      <p:sp>
        <p:nvSpPr>
          <p:cNvPr id="62477" name="Line 12"/>
          <p:cNvSpPr>
            <a:spLocks noChangeShapeType="1"/>
          </p:cNvSpPr>
          <p:nvPr/>
        </p:nvSpPr>
        <p:spPr bwMode="auto">
          <a:xfrm>
            <a:off x="3352800" y="27432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78" name="Line 13"/>
          <p:cNvSpPr>
            <a:spLocks noChangeShapeType="1"/>
          </p:cNvSpPr>
          <p:nvPr/>
        </p:nvSpPr>
        <p:spPr bwMode="auto">
          <a:xfrm flipV="1">
            <a:off x="3352800" y="3810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79" name="Line 14"/>
          <p:cNvSpPr>
            <a:spLocks noChangeShapeType="1"/>
          </p:cNvSpPr>
          <p:nvPr/>
        </p:nvSpPr>
        <p:spPr bwMode="auto">
          <a:xfrm>
            <a:off x="1981200" y="2743200"/>
            <a:ext cx="533400" cy="307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0" name="Line 15"/>
          <p:cNvSpPr>
            <a:spLocks noChangeShapeType="1"/>
          </p:cNvSpPr>
          <p:nvPr/>
        </p:nvSpPr>
        <p:spPr bwMode="auto">
          <a:xfrm>
            <a:off x="1981200" y="34290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1" name="Line 16"/>
          <p:cNvSpPr>
            <a:spLocks noChangeShapeType="1"/>
          </p:cNvSpPr>
          <p:nvPr/>
        </p:nvSpPr>
        <p:spPr bwMode="auto">
          <a:xfrm flipV="1">
            <a:off x="1905000" y="3505200"/>
            <a:ext cx="685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2" name="Line 17"/>
          <p:cNvSpPr>
            <a:spLocks noChangeShapeType="1"/>
          </p:cNvSpPr>
          <p:nvPr/>
        </p:nvSpPr>
        <p:spPr bwMode="auto">
          <a:xfrm flipV="1">
            <a:off x="1828800" y="3733800"/>
            <a:ext cx="790575" cy="137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3" name="Text Box 18"/>
          <p:cNvSpPr txBox="1">
            <a:spLocks noChangeArrowheads="1"/>
          </p:cNvSpPr>
          <p:nvPr/>
        </p:nvSpPr>
        <p:spPr bwMode="auto">
          <a:xfrm>
            <a:off x="3505200" y="5105400"/>
            <a:ext cx="1531938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Librarian</a:t>
            </a:r>
          </a:p>
        </p:txBody>
      </p:sp>
      <p:sp>
        <p:nvSpPr>
          <p:cNvPr id="62484" name="Line 19"/>
          <p:cNvSpPr>
            <a:spLocks noChangeShapeType="1"/>
          </p:cNvSpPr>
          <p:nvPr/>
        </p:nvSpPr>
        <p:spPr bwMode="auto">
          <a:xfrm>
            <a:off x="4114800" y="3810000"/>
            <a:ext cx="747713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5" name="WordArt 20"/>
          <p:cNvSpPr>
            <a:spLocks noChangeArrowheads="1" noChangeShapeType="1" noTextEdit="1"/>
          </p:cNvSpPr>
          <p:nvPr/>
        </p:nvSpPr>
        <p:spPr bwMode="auto">
          <a:xfrm>
            <a:off x="1676400" y="1752600"/>
            <a:ext cx="1390650" cy="647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 Black"/>
              </a:rPr>
              <a:t>Roles</a:t>
            </a:r>
          </a:p>
        </p:txBody>
      </p:sp>
      <p:sp>
        <p:nvSpPr>
          <p:cNvPr id="62486" name="Rectangle 21"/>
          <p:cNvSpPr>
            <a:spLocks noChangeArrowheads="1"/>
          </p:cNvSpPr>
          <p:nvPr/>
        </p:nvSpPr>
        <p:spPr bwMode="auto">
          <a:xfrm>
            <a:off x="381000" y="1295400"/>
            <a:ext cx="8458200" cy="5181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8423E3-9458-495A-B96C-3C2998F43C9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28650"/>
          </a:xfrm>
        </p:spPr>
        <p:txBody>
          <a:bodyPr/>
          <a:lstStyle/>
          <a:p>
            <a:pPr eaLnBrk="1" hangingPunct="1"/>
            <a:r>
              <a:rPr lang="en-US" smtClean="0"/>
              <a:t>Information Life Cycle</a:t>
            </a:r>
          </a:p>
        </p:txBody>
      </p:sp>
      <p:sp>
        <p:nvSpPr>
          <p:cNvPr id="60420" name="Text Box 3"/>
          <p:cNvSpPr txBox="1">
            <a:spLocks noChangeArrowheads="1"/>
          </p:cNvSpPr>
          <p:nvPr/>
        </p:nvSpPr>
        <p:spPr bwMode="auto">
          <a:xfrm>
            <a:off x="3810000" y="1447800"/>
            <a:ext cx="1487488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Authoring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Modifying</a:t>
            </a:r>
          </a:p>
        </p:txBody>
      </p:sp>
      <p:sp>
        <p:nvSpPr>
          <p:cNvPr id="60421" name="Text Box 4"/>
          <p:cNvSpPr txBox="1">
            <a:spLocks noChangeArrowheads="1"/>
          </p:cNvSpPr>
          <p:nvPr/>
        </p:nvSpPr>
        <p:spPr bwMode="auto">
          <a:xfrm>
            <a:off x="5334000" y="2514600"/>
            <a:ext cx="1554163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Organizing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Indexing</a:t>
            </a:r>
          </a:p>
        </p:txBody>
      </p:sp>
      <p:sp>
        <p:nvSpPr>
          <p:cNvPr id="60422" name="Text Box 5"/>
          <p:cNvSpPr txBox="1">
            <a:spLocks noChangeArrowheads="1"/>
          </p:cNvSpPr>
          <p:nvPr/>
        </p:nvSpPr>
        <p:spPr bwMode="auto">
          <a:xfrm>
            <a:off x="5486400" y="3810000"/>
            <a:ext cx="1468438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Storing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Retrieving</a:t>
            </a:r>
          </a:p>
        </p:txBody>
      </p:sp>
      <p:sp>
        <p:nvSpPr>
          <p:cNvPr id="60423" name="Text Box 6"/>
          <p:cNvSpPr txBox="1">
            <a:spLocks noChangeArrowheads="1"/>
          </p:cNvSpPr>
          <p:nvPr/>
        </p:nvSpPr>
        <p:spPr bwMode="auto">
          <a:xfrm>
            <a:off x="3810000" y="5257800"/>
            <a:ext cx="1655763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Distributing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Networking</a:t>
            </a:r>
          </a:p>
        </p:txBody>
      </p:sp>
      <p:sp>
        <p:nvSpPr>
          <p:cNvPr id="60424" name="Text Box 7"/>
          <p:cNvSpPr txBox="1">
            <a:spLocks noChangeArrowheads="1"/>
          </p:cNvSpPr>
          <p:nvPr/>
        </p:nvSpPr>
        <p:spPr bwMode="auto">
          <a:xfrm>
            <a:off x="609600" y="3124200"/>
            <a:ext cx="1366838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Retention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/ Mining</a:t>
            </a:r>
          </a:p>
        </p:txBody>
      </p:sp>
      <p:sp>
        <p:nvSpPr>
          <p:cNvPr id="60425" name="Text Box 8"/>
          <p:cNvSpPr txBox="1">
            <a:spLocks noChangeArrowheads="1"/>
          </p:cNvSpPr>
          <p:nvPr/>
        </p:nvSpPr>
        <p:spPr bwMode="auto">
          <a:xfrm>
            <a:off x="2057400" y="3733800"/>
            <a:ext cx="1436688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Accessing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Filtering</a:t>
            </a:r>
          </a:p>
        </p:txBody>
      </p:sp>
      <p:sp>
        <p:nvSpPr>
          <p:cNvPr id="60426" name="Text Box 9"/>
          <p:cNvSpPr txBox="1">
            <a:spLocks noChangeArrowheads="1"/>
          </p:cNvSpPr>
          <p:nvPr/>
        </p:nvSpPr>
        <p:spPr bwMode="auto">
          <a:xfrm>
            <a:off x="2514600" y="2362200"/>
            <a:ext cx="1231900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Using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Creating</a:t>
            </a:r>
          </a:p>
        </p:txBody>
      </p:sp>
      <p:sp>
        <p:nvSpPr>
          <p:cNvPr id="60427" name="WordArt 10"/>
          <p:cNvSpPr>
            <a:spLocks noChangeArrowheads="1" noChangeShapeType="1" noTextEdit="1"/>
          </p:cNvSpPr>
          <p:nvPr/>
        </p:nvSpPr>
        <p:spPr bwMode="auto">
          <a:xfrm>
            <a:off x="3733800" y="914400"/>
            <a:ext cx="1647825" cy="4953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</a:rPr>
              <a:t>Creation</a:t>
            </a:r>
          </a:p>
        </p:txBody>
      </p:sp>
      <p:sp>
        <p:nvSpPr>
          <p:cNvPr id="60428" name="WordArt 11"/>
          <p:cNvSpPr>
            <a:spLocks noChangeArrowheads="1" noChangeShapeType="1" noTextEdit="1"/>
          </p:cNvSpPr>
          <p:nvPr/>
        </p:nvSpPr>
        <p:spPr bwMode="auto">
          <a:xfrm>
            <a:off x="6629400" y="5638800"/>
            <a:ext cx="1657350" cy="6588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</a:rPr>
              <a:t>Searching</a:t>
            </a:r>
          </a:p>
        </p:txBody>
      </p:sp>
      <p:sp>
        <p:nvSpPr>
          <p:cNvPr id="60429" name="WordArt 12"/>
          <p:cNvSpPr>
            <a:spLocks noChangeArrowheads="1" noChangeShapeType="1" noTextEdit="1"/>
          </p:cNvSpPr>
          <p:nvPr/>
        </p:nvSpPr>
        <p:spPr bwMode="auto">
          <a:xfrm>
            <a:off x="152400" y="4267200"/>
            <a:ext cx="1657350" cy="6588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</a:rPr>
              <a:t>Utilization</a:t>
            </a:r>
          </a:p>
        </p:txBody>
      </p:sp>
      <p:sp>
        <p:nvSpPr>
          <p:cNvPr id="60430" name="Oval 13"/>
          <p:cNvSpPr>
            <a:spLocks noChangeArrowheads="1"/>
          </p:cNvSpPr>
          <p:nvPr/>
        </p:nvSpPr>
        <p:spPr bwMode="auto">
          <a:xfrm>
            <a:off x="2057400" y="1295400"/>
            <a:ext cx="5105400" cy="5105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431" name="Line 14"/>
          <p:cNvSpPr>
            <a:spLocks noChangeShapeType="1"/>
          </p:cNvSpPr>
          <p:nvPr/>
        </p:nvSpPr>
        <p:spPr bwMode="auto">
          <a:xfrm flipH="1">
            <a:off x="2133600" y="3810000"/>
            <a:ext cx="243840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0432" name="Line 15"/>
          <p:cNvSpPr>
            <a:spLocks noChangeShapeType="1"/>
          </p:cNvSpPr>
          <p:nvPr/>
        </p:nvSpPr>
        <p:spPr bwMode="auto">
          <a:xfrm flipH="1" flipV="1">
            <a:off x="0" y="2667000"/>
            <a:ext cx="457200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0433" name="Line 16"/>
          <p:cNvSpPr>
            <a:spLocks noChangeShapeType="1"/>
          </p:cNvSpPr>
          <p:nvPr/>
        </p:nvSpPr>
        <p:spPr bwMode="auto">
          <a:xfrm flipV="1">
            <a:off x="4572000" y="3276600"/>
            <a:ext cx="4572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0434" name="WordArt 17"/>
          <p:cNvSpPr>
            <a:spLocks noChangeArrowheads="1" noChangeShapeType="1" noTextEdit="1"/>
          </p:cNvSpPr>
          <p:nvPr/>
        </p:nvSpPr>
        <p:spPr bwMode="auto">
          <a:xfrm>
            <a:off x="1752600" y="1219200"/>
            <a:ext cx="12954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Active</a:t>
            </a:r>
          </a:p>
        </p:txBody>
      </p:sp>
      <p:sp>
        <p:nvSpPr>
          <p:cNvPr id="60435" name="WordArt 18"/>
          <p:cNvSpPr>
            <a:spLocks noChangeArrowheads="1" noChangeShapeType="1" noTextEdit="1"/>
          </p:cNvSpPr>
          <p:nvPr/>
        </p:nvSpPr>
        <p:spPr bwMode="auto">
          <a:xfrm>
            <a:off x="1295400" y="5638800"/>
            <a:ext cx="12954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Inactive</a:t>
            </a:r>
          </a:p>
        </p:txBody>
      </p:sp>
      <p:sp>
        <p:nvSpPr>
          <p:cNvPr id="60436" name="WordArt 19"/>
          <p:cNvSpPr>
            <a:spLocks noChangeArrowheads="1" noChangeShapeType="1" noTextEdit="1"/>
          </p:cNvSpPr>
          <p:nvPr/>
        </p:nvSpPr>
        <p:spPr bwMode="auto">
          <a:xfrm>
            <a:off x="7162800" y="4038600"/>
            <a:ext cx="14287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Semi-</a:t>
            </a:r>
          </a:p>
          <a:p>
            <a:pPr algn="ctr"/>
            <a:r>
              <a:rPr lang="en-US" sz="32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Active</a:t>
            </a:r>
          </a:p>
        </p:txBody>
      </p:sp>
      <p:sp>
        <p:nvSpPr>
          <p:cNvPr id="60437" name="Line 20"/>
          <p:cNvSpPr>
            <a:spLocks noChangeShapeType="1"/>
          </p:cNvSpPr>
          <p:nvPr/>
        </p:nvSpPr>
        <p:spPr bwMode="auto">
          <a:xfrm flipH="1" flipV="1">
            <a:off x="914400" y="5410200"/>
            <a:ext cx="1905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0438" name="WordArt 21"/>
          <p:cNvSpPr>
            <a:spLocks noChangeArrowheads="1" noChangeShapeType="1" noTextEdit="1"/>
          </p:cNvSpPr>
          <p:nvPr/>
        </p:nvSpPr>
        <p:spPr bwMode="auto">
          <a:xfrm rot="3300000">
            <a:off x="5548313" y="2147887"/>
            <a:ext cx="2438400" cy="4286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400" kern="10" dirty="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</a:rPr>
              <a:t>Social Context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wordl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0" b="6960"/>
          <a:stretch>
            <a:fillRect/>
          </a:stretch>
        </p:blipFill>
        <p:spPr>
          <a:xfrm>
            <a:off x="228600" y="1295400"/>
            <a:ext cx="8728975" cy="4800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95400" y="228600"/>
            <a:ext cx="6827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Wordle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from Fox CV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9715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33600" y="304800"/>
            <a:ext cx="50186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INFORMATION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1295400"/>
            <a:ext cx="115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Retrieval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67600" y="12954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1295400"/>
            <a:ext cx="1313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Extraction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1295400"/>
            <a:ext cx="11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129540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05800" y="1295400"/>
            <a:ext cx="526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Viz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1295400"/>
            <a:ext cx="99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Access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22860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Design of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0" y="1295400"/>
            <a:ext cx="1864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Representation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28600" y="5867400"/>
            <a:ext cx="1685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Data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0" y="5867400"/>
            <a:ext cx="38780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Knowledge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5562600"/>
            <a:ext cx="121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553200" y="54864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828800" y="2514600"/>
            <a:ext cx="1557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Text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24400" y="2514600"/>
            <a:ext cx="2146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43600" y="365760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Webpage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76400" y="4495800"/>
            <a:ext cx="9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Mining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657600" y="4495800"/>
            <a:ext cx="1211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Analytics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867400" y="4495800"/>
            <a:ext cx="2147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924800" y="5105400"/>
            <a:ext cx="1211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886200" y="5257800"/>
            <a:ext cx="64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NLP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133600" y="5562600"/>
            <a:ext cx="898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Tables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6200" y="5029200"/>
            <a:ext cx="1287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Relational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28600" y="2438400"/>
            <a:ext cx="1390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Multimedia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04800" y="3124200"/>
            <a:ext cx="980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04800" y="3886200"/>
            <a:ext cx="950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Videos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543800" y="2362200"/>
            <a:ext cx="150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Hypermedia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467600" y="2971800"/>
            <a:ext cx="124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Hypertext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696200" y="3657600"/>
            <a:ext cx="78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200400" y="1981200"/>
            <a:ext cx="1159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Libraries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876800" y="1981200"/>
            <a:ext cx="115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Archives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419600" y="3657600"/>
            <a:ext cx="1159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Crawling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286000" y="3657600"/>
            <a:ext cx="1788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Search Engine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599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15233</TotalTime>
  <Words>1563</Words>
  <Application>Microsoft Macintosh PowerPoint</Application>
  <PresentationFormat>On-screen Show (4:3)</PresentationFormat>
  <Paragraphs>364</Paragraphs>
  <Slides>31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Default Design</vt:lpstr>
      <vt:lpstr>Visio</vt:lpstr>
      <vt:lpstr>Microsoft Word Document</vt:lpstr>
      <vt:lpstr>ENGR 1014: Engineering Research Seminar 2 September 2016, Virginia Tech   “Information Research”  by Edward A. Fox   </vt:lpstr>
      <vt:lpstr>Acknowledgements</vt:lpstr>
      <vt:lpstr>PowerPoint Presentation</vt:lpstr>
      <vt:lpstr>Asynchronous, Digital Library Mediated Scholarly Communication</vt:lpstr>
      <vt:lpstr>Digital Libraries Shorten the Chain from</vt:lpstr>
      <vt:lpstr>DLs Shorten the Chain to</vt:lpstr>
      <vt:lpstr>Information Life Cycle</vt:lpstr>
      <vt:lpstr>PowerPoint Presentation</vt:lpstr>
      <vt:lpstr>PowerPoint Presentation</vt:lpstr>
      <vt:lpstr>DL Curriculum Framework</vt:lpstr>
      <vt:lpstr>PowerPoint Presentation</vt:lpstr>
      <vt:lpstr>   Informal 5S &amp; DL Definitions    DLs are complex systems that </vt:lpstr>
      <vt:lpstr>5Ss</vt:lpstr>
      <vt:lpstr>PowerPoint Presentation</vt:lpstr>
      <vt:lpstr>ETANA-DL Architecture DigBase and DigKit</vt:lpstr>
      <vt:lpstr>PowerPoint Presentation</vt:lpstr>
      <vt:lpstr>PowerPoint Presentation</vt:lpstr>
      <vt:lpstr>Funded Grants</vt:lpstr>
      <vt:lpstr>PowerPoint Presentation</vt:lpstr>
      <vt:lpstr>Communication Analysis in the Social Interactome</vt:lpstr>
      <vt:lpstr>IDEAL stakeholders</vt:lpstr>
      <vt:lpstr>Archiving and Analyzing  using Bigdata Hadoop cluster</vt:lpstr>
      <vt:lpstr>What Causes Water Main Breaks? Earthquakes (USGS)</vt:lpstr>
      <vt:lpstr>PowerPoint Presentation</vt:lpstr>
      <vt:lpstr>PowerPoint Presentation</vt:lpstr>
      <vt:lpstr>Who is involved in a WMB ?</vt:lpstr>
      <vt:lpstr>PowerPoint Presentation</vt:lpstr>
      <vt:lpstr>GETAR Architecture - 1</vt:lpstr>
      <vt:lpstr>GETAR Architecture - 2</vt:lpstr>
      <vt:lpstr>PowerPoint Presentation</vt:lpstr>
      <vt:lpstr>Where Can You Fit in CS?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Streams, Structures, Spaces, Scenarios, and Societies (5S): A Formal Digital Library Framework and Its Applications- Progress Report</dc:title>
  <dc:creator>eNumerate</dc:creator>
  <cp:lastModifiedBy>Ed Fox</cp:lastModifiedBy>
  <cp:revision>333</cp:revision>
  <dcterms:created xsi:type="dcterms:W3CDTF">2004-04-27T15:48:44Z</dcterms:created>
  <dcterms:modified xsi:type="dcterms:W3CDTF">2016-09-02T03:52:33Z</dcterms:modified>
</cp:coreProperties>
</file>