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56" r:id="rId2"/>
    <p:sldId id="315" r:id="rId3"/>
    <p:sldId id="305" r:id="rId4"/>
    <p:sldId id="306" r:id="rId5"/>
    <p:sldId id="307" r:id="rId6"/>
    <p:sldId id="308" r:id="rId7"/>
    <p:sldId id="309" r:id="rId8"/>
    <p:sldId id="310" r:id="rId9"/>
    <p:sldId id="311" r:id="rId10"/>
    <p:sldId id="312" r:id="rId11"/>
    <p:sldId id="313" r:id="rId12"/>
    <p:sldId id="314" r:id="rId13"/>
    <p:sldId id="316" r:id="rId14"/>
    <p:sldId id="328" r:id="rId15"/>
    <p:sldId id="329" r:id="rId16"/>
    <p:sldId id="330" r:id="rId17"/>
    <p:sldId id="331" r:id="rId18"/>
    <p:sldId id="332" r:id="rId19"/>
    <p:sldId id="288" r:id="rId20"/>
    <p:sldId id="289" r:id="rId21"/>
    <p:sldId id="290" r:id="rId22"/>
    <p:sldId id="302" r:id="rId23"/>
    <p:sldId id="303" r:id="rId24"/>
    <p:sldId id="257" r:id="rId25"/>
    <p:sldId id="277" r:id="rId26"/>
    <p:sldId id="292" r:id="rId27"/>
    <p:sldId id="274" r:id="rId28"/>
    <p:sldId id="291" r:id="rId29"/>
    <p:sldId id="279" r:id="rId30"/>
    <p:sldId id="295" r:id="rId31"/>
    <p:sldId id="299" r:id="rId32"/>
    <p:sldId id="317" r:id="rId33"/>
    <p:sldId id="318" r:id="rId34"/>
    <p:sldId id="319" r:id="rId35"/>
    <p:sldId id="320" r:id="rId36"/>
    <p:sldId id="321" r:id="rId37"/>
    <p:sldId id="322" r:id="rId38"/>
    <p:sldId id="323" r:id="rId39"/>
    <p:sldId id="324" r:id="rId40"/>
    <p:sldId id="325" r:id="rId41"/>
    <p:sldId id="326" r:id="rId42"/>
    <p:sldId id="327" r:id="rId43"/>
    <p:sldId id="293" r:id="rId4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0174"/>
    <p:restoredTop sz="86437" autoAdjust="0"/>
  </p:normalViewPr>
  <p:slideViewPr>
    <p:cSldViewPr snapToGrid="0" snapToObjects="1">
      <p:cViewPr varScale="1">
        <p:scale>
          <a:sx n="148" d="100"/>
          <a:sy n="148" d="100"/>
        </p:scale>
        <p:origin x="-1408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0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8" d="100"/>
        <a:sy n="98" d="100"/>
      </p:scale>
      <p:origin x="0" y="0"/>
    </p:cViewPr>
  </p:sorterViewPr>
  <p:notesViewPr>
    <p:cSldViewPr snapToGrid="0" snapToObjects="1">
      <p:cViewPr varScale="1">
        <p:scale>
          <a:sx n="96" d="100"/>
          <a:sy n="96" d="100"/>
        </p:scale>
        <p:origin x="3192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handoutMaster" Target="handoutMasters/handoutMaster1.xml"/><Relationship Id="rId47" Type="http://schemas.openxmlformats.org/officeDocument/2006/relationships/printerSettings" Target="printerSettings/printerSettings1.bin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file:///C:\Users\Steve%20Sheetz\Documents\Service\VT416\CCSR\ArlingtonFB_GovtPost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oleObject" Target="file:///C:\Users\Steve%20Sheetz\Documents\Service\VT416\CCSR\ArlingtonFB_GovtPost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oleObject" Target="file:///C:\Users\Steve%20Sheetz\Documents\Service\VT416\CCSR\Facebook%20Posts%20-%20Citizen%20Responses%20to%20Govt%20Pos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0382139568080306"/>
          <c:y val="0.0421950245349767"/>
          <c:w val="0.936154020520162"/>
          <c:h val="0.859327222769029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Sheet3!$A$4:$A$13</c:f>
              <c:strCache>
                <c:ptCount val="10"/>
                <c:pt idx="0">
                  <c:v>Traffic</c:v>
                </c:pt>
                <c:pt idx="1">
                  <c:v>PSA</c:v>
                </c:pt>
                <c:pt idx="2">
                  <c:v>News</c:v>
                </c:pt>
                <c:pt idx="3">
                  <c:v>Weather</c:v>
                </c:pt>
                <c:pt idx="4">
                  <c:v>Misc Event</c:v>
                </c:pt>
                <c:pt idx="5">
                  <c:v>Food Event</c:v>
                </c:pt>
                <c:pt idx="6">
                  <c:v>Exercise Event</c:v>
                </c:pt>
                <c:pt idx="7">
                  <c:v>Music/Film Event</c:v>
                </c:pt>
                <c:pt idx="8">
                  <c:v>Education</c:v>
                </c:pt>
                <c:pt idx="9">
                  <c:v>Library</c:v>
                </c:pt>
              </c:strCache>
            </c:strRef>
          </c:cat>
          <c:val>
            <c:numRef>
              <c:f>Sheet3!$B$4:$B$13</c:f>
              <c:numCache>
                <c:formatCode>General</c:formatCode>
                <c:ptCount val="10"/>
                <c:pt idx="0">
                  <c:v>27.0</c:v>
                </c:pt>
                <c:pt idx="1">
                  <c:v>15.0</c:v>
                </c:pt>
                <c:pt idx="2">
                  <c:v>14.0</c:v>
                </c:pt>
                <c:pt idx="3">
                  <c:v>12.0</c:v>
                </c:pt>
                <c:pt idx="4">
                  <c:v>9.0</c:v>
                </c:pt>
                <c:pt idx="5">
                  <c:v>9.0</c:v>
                </c:pt>
                <c:pt idx="6">
                  <c:v>8.0</c:v>
                </c:pt>
                <c:pt idx="7">
                  <c:v>8.0</c:v>
                </c:pt>
                <c:pt idx="8">
                  <c:v>6.0</c:v>
                </c:pt>
                <c:pt idx="9">
                  <c:v>4.0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87114104"/>
        <c:axId val="-2087111160"/>
      </c:barChart>
      <c:catAx>
        <c:axId val="-2087114104"/>
        <c:scaling>
          <c:orientation val="minMax"/>
        </c:scaling>
        <c:delete val="0"/>
        <c:axPos val="b"/>
        <c:majorTickMark val="out"/>
        <c:minorTickMark val="none"/>
        <c:tickLblPos val="nextTo"/>
        <c:crossAx val="-2087111160"/>
        <c:crosses val="autoZero"/>
        <c:auto val="1"/>
        <c:lblAlgn val="ctr"/>
        <c:lblOffset val="100"/>
        <c:noMultiLvlLbl val="0"/>
      </c:catAx>
      <c:valAx>
        <c:axId val="-2087111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08711410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'Sheet3 (2)'!$A$4:$A$13</c:f>
              <c:strCache>
                <c:ptCount val="10"/>
                <c:pt idx="0">
                  <c:v>Traffic</c:v>
                </c:pt>
                <c:pt idx="1">
                  <c:v>PSA</c:v>
                </c:pt>
                <c:pt idx="2">
                  <c:v>News</c:v>
                </c:pt>
                <c:pt idx="3">
                  <c:v>Weather</c:v>
                </c:pt>
                <c:pt idx="4">
                  <c:v>Misc Event</c:v>
                </c:pt>
                <c:pt idx="5">
                  <c:v>Food Event</c:v>
                </c:pt>
                <c:pt idx="6">
                  <c:v>Exercise Event</c:v>
                </c:pt>
                <c:pt idx="7">
                  <c:v>Music/Film Event</c:v>
                </c:pt>
                <c:pt idx="8">
                  <c:v>Education</c:v>
                </c:pt>
                <c:pt idx="9">
                  <c:v>Library</c:v>
                </c:pt>
              </c:strCache>
            </c:strRef>
          </c:cat>
          <c:val>
            <c:numRef>
              <c:f>'Sheet3 (2)'!$B$4:$B$13</c:f>
              <c:numCache>
                <c:formatCode>General</c:formatCode>
                <c:ptCount val="10"/>
                <c:pt idx="0">
                  <c:v>94.0</c:v>
                </c:pt>
                <c:pt idx="1">
                  <c:v>46.0</c:v>
                </c:pt>
                <c:pt idx="2">
                  <c:v>60.0</c:v>
                </c:pt>
                <c:pt idx="3">
                  <c:v>15.0</c:v>
                </c:pt>
                <c:pt idx="4">
                  <c:v>92.0</c:v>
                </c:pt>
                <c:pt idx="5">
                  <c:v>30.0</c:v>
                </c:pt>
                <c:pt idx="6">
                  <c:v>56.0</c:v>
                </c:pt>
                <c:pt idx="7">
                  <c:v>0.0</c:v>
                </c:pt>
                <c:pt idx="8">
                  <c:v>34.0</c:v>
                </c:pt>
                <c:pt idx="9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86606520"/>
        <c:axId val="-2086609512"/>
      </c:barChart>
      <c:catAx>
        <c:axId val="-20866065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2086609512"/>
        <c:crosses val="autoZero"/>
        <c:auto val="1"/>
        <c:lblAlgn val="ctr"/>
        <c:lblOffset val="100"/>
        <c:noMultiLvlLbl val="0"/>
      </c:catAx>
      <c:valAx>
        <c:axId val="-20866095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08660652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Sheet2!$A$5:$A$8</c:f>
              <c:strCache>
                <c:ptCount val="4"/>
                <c:pt idx="0">
                  <c:v>Mixed</c:v>
                </c:pt>
                <c:pt idx="1">
                  <c:v>Negative</c:v>
                </c:pt>
                <c:pt idx="2">
                  <c:v>Positive</c:v>
                </c:pt>
                <c:pt idx="3">
                  <c:v>None</c:v>
                </c:pt>
              </c:strCache>
            </c:strRef>
          </c:cat>
          <c:val>
            <c:numRef>
              <c:f>Sheet2!$B$5:$B$8</c:f>
              <c:numCache>
                <c:formatCode>General</c:formatCode>
                <c:ptCount val="4"/>
                <c:pt idx="0">
                  <c:v>9.0</c:v>
                </c:pt>
                <c:pt idx="1">
                  <c:v>3.0</c:v>
                </c:pt>
                <c:pt idx="2">
                  <c:v>70.0</c:v>
                </c:pt>
                <c:pt idx="3">
                  <c:v>30.0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4786072"/>
        <c:axId val="-2134767400"/>
      </c:barChart>
      <c:catAx>
        <c:axId val="-21347860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2134767400"/>
        <c:crosses val="autoZero"/>
        <c:auto val="1"/>
        <c:lblAlgn val="ctr"/>
        <c:lblOffset val="100"/>
        <c:noMultiLvlLbl val="0"/>
      </c:catAx>
      <c:valAx>
        <c:axId val="-21347674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3478607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6E3654-B70E-E94C-B992-31BE0F99D7DE}" type="datetimeFigureOut">
              <a:rPr lang="en-US" smtClean="0"/>
              <a:t>2/11/16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7C2732-6C81-FF40-AA67-8BE949888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5169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AC6114-57CE-8744-B2CC-3FA482E9E585}" type="datetimeFigureOut">
              <a:rPr lang="en-US" smtClean="0"/>
              <a:t>2/11/16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B6EC4D-9A59-364A-89F2-0B26E12CC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969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DLRL;</a:t>
            </a:r>
            <a:r>
              <a:rPr lang="en-US" baseline="0" dirty="0" smtClean="0"/>
              <a:t> digital library research lab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6EC4D-9A59-364A-89F2-0B26E12CCCF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8074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475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747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 eaLnBrk="0" hangingPunct="0">
              <a:defRPr sz="1800">
                <a:solidFill>
                  <a:schemeClr val="tx1"/>
                </a:solidFill>
                <a:latin typeface="Book Antiqua" charset="0"/>
                <a:ea typeface="ＭＳ Ｐゴシック" charset="0"/>
                <a:cs typeface="ＭＳ Ｐゴシック" charset="0"/>
              </a:defRPr>
            </a:lvl1pPr>
            <a:lvl2pPr marL="685817" indent="-263776" defTabSz="914423" eaLnBrk="0" hangingPunct="0">
              <a:defRPr sz="18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2pPr>
            <a:lvl3pPr marL="1055103" indent="-211021" defTabSz="914423" eaLnBrk="0" hangingPunct="0">
              <a:defRPr sz="18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3pPr>
            <a:lvl4pPr marL="1477145" indent="-211021" defTabSz="914423" eaLnBrk="0" hangingPunct="0">
              <a:defRPr sz="18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4pPr>
            <a:lvl5pPr marL="1899186" indent="-211021" defTabSz="914423" eaLnBrk="0" hangingPunct="0">
              <a:defRPr sz="18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5pPr>
            <a:lvl6pPr marL="2321227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6pPr>
            <a:lvl7pPr marL="2743269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7pPr>
            <a:lvl8pPr marL="3165310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8pPr>
            <a:lvl9pPr marL="3587351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9pPr>
          </a:lstStyle>
          <a:p>
            <a:pPr eaLnBrk="1" hangingPunct="1"/>
            <a:fld id="{F83B9308-57AB-134C-876D-B6795A2613D5}" type="slidenum">
              <a:rPr lang="en-US" sz="1200">
                <a:latin typeface="Arial" charset="0"/>
              </a:rPr>
              <a:pPr eaLnBrk="1" hangingPunct="1"/>
              <a:t>11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680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768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 eaLnBrk="0" hangingPunct="0">
              <a:defRPr sz="1800">
                <a:solidFill>
                  <a:schemeClr val="tx1"/>
                </a:solidFill>
                <a:latin typeface="Book Antiqua" charset="0"/>
                <a:ea typeface="ＭＳ Ｐゴシック" charset="0"/>
                <a:cs typeface="ＭＳ Ｐゴシック" charset="0"/>
              </a:defRPr>
            </a:lvl1pPr>
            <a:lvl2pPr marL="685817" indent="-263776" defTabSz="914423" eaLnBrk="0" hangingPunct="0">
              <a:defRPr sz="18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2pPr>
            <a:lvl3pPr marL="1055103" indent="-211021" defTabSz="914423" eaLnBrk="0" hangingPunct="0">
              <a:defRPr sz="18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3pPr>
            <a:lvl4pPr marL="1477145" indent="-211021" defTabSz="914423" eaLnBrk="0" hangingPunct="0">
              <a:defRPr sz="18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4pPr>
            <a:lvl5pPr marL="1899186" indent="-211021" defTabSz="914423" eaLnBrk="0" hangingPunct="0">
              <a:defRPr sz="18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5pPr>
            <a:lvl6pPr marL="2321227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6pPr>
            <a:lvl7pPr marL="2743269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7pPr>
            <a:lvl8pPr marL="3165310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8pPr>
            <a:lvl9pPr marL="3587351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9pPr>
          </a:lstStyle>
          <a:p>
            <a:pPr eaLnBrk="1" hangingPunct="1"/>
            <a:fld id="{F0FD52A2-AE0B-BB46-8A9F-D15D7A063F99}" type="slidenum">
              <a:rPr lang="en-US" sz="1200">
                <a:latin typeface="Arial" charset="0"/>
              </a:rPr>
              <a:pPr eaLnBrk="1" hangingPunct="1"/>
              <a:t>12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Doug Cutting created open-source </a:t>
            </a:r>
            <a:r>
              <a:rPr lang="en-US" dirty="0" err="1" smtClean="0"/>
              <a:t>Hadoop</a:t>
            </a:r>
            <a:r>
              <a:rPr lang="en-US" dirty="0" smtClean="0"/>
              <a:t> Framework.</a:t>
            </a:r>
          </a:p>
          <a:p>
            <a:r>
              <a:rPr lang="en-US" dirty="0" err="1" smtClean="0"/>
              <a:t>BigData</a:t>
            </a:r>
            <a:endParaRPr lang="en-US" dirty="0" smtClean="0"/>
          </a:p>
          <a:p>
            <a:r>
              <a:rPr lang="en-US" dirty="0" err="1" smtClean="0"/>
              <a:t>Hadoop</a:t>
            </a:r>
            <a:endParaRPr lang="en-US" dirty="0" smtClean="0"/>
          </a:p>
          <a:p>
            <a:r>
              <a:rPr lang="en-US" dirty="0" smtClean="0"/>
              <a:t>So,</a:t>
            </a:r>
            <a:r>
              <a:rPr lang="en-US" baseline="0" dirty="0" smtClean="0"/>
              <a:t> Apache Hadoop is one of the best solution for </a:t>
            </a:r>
            <a:r>
              <a:rPr lang="en-US" baseline="0" dirty="0" err="1" smtClean="0"/>
              <a:t>BigData</a:t>
            </a:r>
            <a:endParaRPr lang="en-US" baseline="0" dirty="0" smtClean="0"/>
          </a:p>
          <a:p>
            <a:endParaRPr lang="en-US" dirty="0" smtClean="0"/>
          </a:p>
          <a:p>
            <a:r>
              <a:rPr lang="en-US" dirty="0" smtClean="0"/>
              <a:t>Let’s look at main two components in </a:t>
            </a:r>
            <a:r>
              <a:rPr lang="en-US" dirty="0" err="1" smtClean="0"/>
              <a:t>Hadoop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6EC4D-9A59-364A-89F2-0B26E12CCCF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8004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Main Two</a:t>
            </a:r>
            <a:r>
              <a:rPr lang="en-US" baseline="0" dirty="0" smtClean="0"/>
              <a:t> Component</a:t>
            </a:r>
          </a:p>
          <a:p>
            <a:pPr marL="171450" indent="-171450">
              <a:buFontTx/>
              <a:buChar char="-"/>
            </a:pPr>
            <a:r>
              <a:rPr lang="en-US" baseline="0" dirty="0" err="1" smtClean="0"/>
              <a:t>MapReduce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HDFS</a:t>
            </a:r>
          </a:p>
          <a:p>
            <a:pPr marL="0" indent="0">
              <a:buFontTx/>
              <a:buNone/>
            </a:pPr>
            <a:endParaRPr lang="en-US" baseline="0" dirty="0" smtClean="0"/>
          </a:p>
          <a:p>
            <a:pPr marL="0" indent="0">
              <a:buFontTx/>
              <a:buNone/>
            </a:pPr>
            <a:r>
              <a:rPr lang="en-US" baseline="0" dirty="0" smtClean="0"/>
              <a:t>But this </a:t>
            </a:r>
            <a:r>
              <a:rPr lang="en-US" baseline="0" dirty="0" err="1" smtClean="0"/>
              <a:t>Hadoop</a:t>
            </a:r>
            <a:r>
              <a:rPr lang="en-US" baseline="0" dirty="0" smtClean="0"/>
              <a:t> is inspired by Google’s papers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6EC4D-9A59-364A-89F2-0B26E12CCCF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8872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Hadoop Streaming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The utility allows you to create and run Map/Reduce jobs with any executable or script as the mapper and/or the reducer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6EC4D-9A59-364A-89F2-0B26E12CCCF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9959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 WMB</a:t>
            </a:r>
            <a:r>
              <a:rPr lang="en-US" baseline="0" dirty="0" smtClean="0"/>
              <a:t> happened more? Winter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6EC4D-9A59-364A-89F2-0B26E12CCCF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3917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Many people</a:t>
            </a:r>
            <a:r>
              <a:rPr lang="en-US" baseline="0" dirty="0" smtClean="0"/>
              <a:t> think that there is a correlation between earthquake or severe weather and water main break.</a:t>
            </a:r>
          </a:p>
          <a:p>
            <a:r>
              <a:rPr lang="en-US" baseline="0" dirty="0" smtClean="0"/>
              <a:t>We can easily find many example.</a:t>
            </a:r>
          </a:p>
          <a:p>
            <a:r>
              <a:rPr lang="en-US" baseline="0" dirty="0" smtClean="0"/>
              <a:t>For example, Expert Senior Meteorologist said “Extreme Temperature, Water Main Breaks Go Together”.</a:t>
            </a:r>
          </a:p>
          <a:p>
            <a:r>
              <a:rPr lang="en-US" baseline="0" dirty="0" smtClean="0"/>
              <a:t>Vickie Frantz, </a:t>
            </a:r>
            <a:r>
              <a:rPr lang="en-US" baseline="0" dirty="0" err="1" smtClean="0"/>
              <a:t>Accuweather.com</a:t>
            </a:r>
            <a:r>
              <a:rPr lang="en-US" baseline="0" dirty="0" smtClean="0"/>
              <a:t> Staff writer, also said “Heat causes 700 water main breaks daily in Houston”</a:t>
            </a:r>
          </a:p>
          <a:p>
            <a:r>
              <a:rPr lang="en-US" baseline="0" dirty="0" smtClean="0"/>
              <a:t>Two news channels reporter mentioned about the correlation between earthquake and water main break. “</a:t>
            </a:r>
            <a:r>
              <a:rPr lang="en-US" baseline="0" dirty="0" err="1" smtClean="0"/>
              <a:t>Montco</a:t>
            </a:r>
            <a:r>
              <a:rPr lang="en-US" baseline="0" dirty="0" smtClean="0"/>
              <a:t> water main…”, “Palmer water…”</a:t>
            </a:r>
          </a:p>
          <a:p>
            <a:r>
              <a:rPr lang="en-US" baseline="0" dirty="0" smtClean="0"/>
              <a:t>Alex, Meteorologist defines causes of water main breaks like this. 1. 2. 3 </a:t>
            </a:r>
          </a:p>
          <a:p>
            <a:endParaRPr lang="en-US" baseline="0" dirty="0" smtClean="0"/>
          </a:p>
          <a:p>
            <a:r>
              <a:rPr lang="en-US" baseline="0" dirty="0" smtClean="0"/>
              <a:t>Let’s try to find some evidences or correlation in tweet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845AF-00E6-3B43-B06C-8FAF9D433B6A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9800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Search earthquake</a:t>
            </a:r>
          </a:p>
          <a:p>
            <a:r>
              <a:rPr lang="en-US" dirty="0" smtClean="0"/>
              <a:t>Histogram:</a:t>
            </a:r>
            <a:r>
              <a:rPr lang="en-US" baseline="0" dirty="0" smtClean="0"/>
              <a:t> March 2014, May 2015 =&gt; not Winter</a:t>
            </a:r>
          </a:p>
          <a:p>
            <a:r>
              <a:rPr lang="en-US" dirty="0" smtClean="0"/>
              <a:t>Location Name: Fullerton, CA; La Habra, CA; Brea CA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6EC4D-9A59-364A-89F2-0B26E12CCCF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287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Click “</a:t>
            </a:r>
            <a:r>
              <a:rPr lang="en-US" dirty="0" err="1" smtClean="0"/>
              <a:t>NewYork</a:t>
            </a:r>
            <a:r>
              <a:rPr lang="en-US" baseline="0" dirty="0" smtClean="0"/>
              <a:t>” in </a:t>
            </a:r>
            <a:r>
              <a:rPr lang="en-US" baseline="0" dirty="0" err="1" smtClean="0"/>
              <a:t>user_city_s</a:t>
            </a:r>
            <a:endParaRPr lang="en-US" baseline="0" dirty="0" smtClean="0"/>
          </a:p>
          <a:p>
            <a:r>
              <a:rPr lang="en-US" baseline="0" dirty="0" smtClean="0"/>
              <a:t>See organization: FDNY, MTA (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Metropolitan Transportation Authority), NYU</a:t>
            </a:r>
            <a:endParaRPr lang="en-US" baseline="0" dirty="0" smtClean="0"/>
          </a:p>
          <a:p>
            <a:r>
              <a:rPr lang="en-US" baseline="0" dirty="0" smtClean="0"/>
              <a:t>Person name: De Blasio</a:t>
            </a:r>
          </a:p>
          <a:p>
            <a:r>
              <a:rPr lang="en-US" baseline="0" dirty="0" smtClean="0"/>
              <a:t>Hashtags, Mentions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6EC4D-9A59-364A-89F2-0B26E12CCCF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31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 eaLnBrk="0" hangingPunct="0">
              <a:defRPr sz="1800">
                <a:solidFill>
                  <a:schemeClr val="tx1"/>
                </a:solidFill>
                <a:latin typeface="Book Antiqua" charset="0"/>
                <a:ea typeface="ＭＳ Ｐゴシック" charset="0"/>
                <a:cs typeface="ＭＳ Ｐゴシック" charset="0"/>
              </a:defRPr>
            </a:lvl1pPr>
            <a:lvl2pPr marL="685817" indent="-263776" defTabSz="914423" eaLnBrk="0" hangingPunct="0">
              <a:defRPr sz="18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2pPr>
            <a:lvl3pPr marL="1055103" indent="-211021" defTabSz="914423" eaLnBrk="0" hangingPunct="0">
              <a:defRPr sz="18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3pPr>
            <a:lvl4pPr marL="1477145" indent="-211021" defTabSz="914423" eaLnBrk="0" hangingPunct="0">
              <a:defRPr sz="18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4pPr>
            <a:lvl5pPr marL="1899186" indent="-211021" defTabSz="914423" eaLnBrk="0" hangingPunct="0">
              <a:defRPr sz="18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5pPr>
            <a:lvl6pPr marL="2321227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6pPr>
            <a:lvl7pPr marL="2743269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7pPr>
            <a:lvl8pPr marL="3165310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8pPr>
            <a:lvl9pPr marL="3587351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9pPr>
          </a:lstStyle>
          <a:p>
            <a:pPr eaLnBrk="1" hangingPunct="1"/>
            <a:fld id="{A366BAAF-054B-2741-8589-1C3A97366B5C}" type="slidenum">
              <a:rPr lang="en-US" sz="1200">
                <a:latin typeface="Arial" charset="0"/>
              </a:rPr>
              <a:pPr eaLnBrk="1" hangingPunct="1"/>
              <a:t>3</a:t>
            </a:fld>
            <a:endParaRPr lang="en-US" sz="1200">
              <a:latin typeface="Arial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8465" y="686474"/>
            <a:ext cx="4941072" cy="3428114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58465" y="686474"/>
            <a:ext cx="4941072" cy="3428114"/>
          </a:xfrm>
          <a:ln/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 eaLnBrk="0" hangingPunct="0">
              <a:defRPr sz="1800">
                <a:solidFill>
                  <a:schemeClr val="tx1"/>
                </a:solidFill>
                <a:latin typeface="Book Antiqua" charset="0"/>
                <a:ea typeface="ＭＳ Ｐゴシック" charset="0"/>
                <a:cs typeface="ＭＳ Ｐゴシック" charset="0"/>
              </a:defRPr>
            </a:lvl1pPr>
            <a:lvl2pPr marL="685817" indent="-263776" defTabSz="914423" eaLnBrk="0" hangingPunct="0">
              <a:defRPr sz="18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2pPr>
            <a:lvl3pPr marL="1055103" indent="-211021" defTabSz="914423" eaLnBrk="0" hangingPunct="0">
              <a:defRPr sz="18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3pPr>
            <a:lvl4pPr marL="1477145" indent="-211021" defTabSz="914423" eaLnBrk="0" hangingPunct="0">
              <a:defRPr sz="18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4pPr>
            <a:lvl5pPr marL="1899186" indent="-211021" defTabSz="914423" eaLnBrk="0" hangingPunct="0">
              <a:defRPr sz="18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5pPr>
            <a:lvl6pPr marL="2321227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6pPr>
            <a:lvl7pPr marL="2743269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7pPr>
            <a:lvl8pPr marL="3165310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8pPr>
            <a:lvl9pPr marL="3587351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9pPr>
          </a:lstStyle>
          <a:p>
            <a:pPr eaLnBrk="1" hangingPunct="1"/>
            <a:fld id="{784B838F-8683-CD48-8331-098C06EEE978}" type="slidenum">
              <a:rPr lang="en-US" sz="1200">
                <a:latin typeface="Arial" charset="0"/>
              </a:rPr>
              <a:pPr eaLnBrk="1" hangingPunct="1"/>
              <a:t>4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58465" y="686474"/>
            <a:ext cx="4941072" cy="3428114"/>
          </a:xfrm>
          <a:ln/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>
                <a:ea typeface="ＭＳ Ｐゴシック" charset="0"/>
                <a:cs typeface="ＭＳ Ｐゴシック" charset="0"/>
              </a:rPr>
              <a:t> zappos: shoes, clothing company </a:t>
            </a:r>
          </a:p>
          <a:p>
            <a:pPr eaLnBrk="1" hangingPunct="1">
              <a:buFontTx/>
              <a:buChar char="•"/>
            </a:pPr>
            <a:r>
              <a:rPr lang="en-US">
                <a:ea typeface="ＭＳ Ｐゴシック" charset="0"/>
                <a:cs typeface="ＭＳ Ｐゴシック" charset="0"/>
              </a:rPr>
              <a:t> BarackObama: president of the US </a:t>
            </a:r>
          </a:p>
          <a:p>
            <a:pPr eaLnBrk="1" hangingPunct="1">
              <a:buFontTx/>
              <a:buChar char="•"/>
            </a:pPr>
            <a:r>
              <a:rPr lang="en-US">
                <a:ea typeface="ＭＳ Ｐゴシック" charset="0"/>
                <a:cs typeface="ＭＳ Ｐゴシック" charset="0"/>
              </a:rPr>
              <a:t> GuyKawasaki: alltop.com, former chief evangelist of Apple </a:t>
            </a:r>
          </a:p>
          <a:p>
            <a:pPr eaLnBrk="1" hangingPunct="1">
              <a:buFontTx/>
              <a:buChar char="•"/>
            </a:pPr>
            <a:r>
              <a:rPr lang="en-US">
                <a:ea typeface="ＭＳ Ｐゴシック" charset="0"/>
                <a:cs typeface="ＭＳ Ｐゴシック" charset="0"/>
              </a:rPr>
              <a:t>MrTweet: service that connects people with the same interests </a:t>
            </a:r>
          </a:p>
          <a:p>
            <a:pPr eaLnBrk="1" hangingPunct="1">
              <a:buFontTx/>
              <a:buChar char="•"/>
            </a:pPr>
            <a:r>
              <a:rPr lang="en-US">
                <a:ea typeface="ＭＳ Ｐゴシック" charset="0"/>
                <a:cs typeface="ＭＳ Ｐゴシック" charset="0"/>
              </a:rPr>
              <a:t>Noaheverett: founder of twitpic </a:t>
            </a:r>
          </a:p>
          <a:p>
            <a:pPr eaLnBrk="1" hangingPunct="1">
              <a:buFontTx/>
              <a:buChar char="•"/>
            </a:pPr>
            <a:r>
              <a:rPr lang="en-US">
                <a:ea typeface="ＭＳ Ｐゴシック" charset="0"/>
                <a:cs typeface="ＭＳ Ｐゴシック" charset="0"/>
              </a:rPr>
              <a:t>Nprpolitics: Political news</a:t>
            </a:r>
          </a:p>
          <a:p>
            <a:pPr eaLnBrk="1" hangingPunct="1">
              <a:buFontTx/>
              <a:buChar char="•"/>
            </a:pPr>
            <a:r>
              <a:rPr lang="en-US">
                <a:ea typeface="ＭＳ Ｐゴシック" charset="0"/>
                <a:cs typeface="ＭＳ Ｐゴシック" charset="0"/>
              </a:rPr>
              <a:t>MCHammer: musician</a:t>
            </a:r>
          </a:p>
          <a:p>
            <a:pPr eaLnBrk="1" hangingPunct="1">
              <a:buFontTx/>
              <a:buChar char="•"/>
            </a:pPr>
            <a:r>
              <a:rPr lang="en-US">
                <a:ea typeface="ＭＳ Ｐゴシック" charset="0"/>
                <a:cs typeface="ＭＳ Ｐゴシック" charset="0"/>
              </a:rPr>
              <a:t>RedCross: </a:t>
            </a:r>
          </a:p>
          <a:p>
            <a:pPr eaLnBrk="1" hangingPunct="1">
              <a:buFontTx/>
              <a:buChar char="•"/>
            </a:pPr>
            <a:r>
              <a:rPr lang="en-US">
                <a:ea typeface="ＭＳ Ｐゴシック" charset="0"/>
                <a:cs typeface="ＭＳ Ｐゴシック" charset="0"/>
              </a:rPr>
              <a:t>GMA: ABC's Good Morning America </a:t>
            </a:r>
          </a:p>
          <a:p>
            <a:pPr eaLnBrk="1" hangingPunct="1">
              <a:buFontTx/>
              <a:buChar char="•"/>
            </a:pPr>
            <a:r>
              <a:rPr lang="en-US">
                <a:ea typeface="ＭＳ Ｐゴシック" charset="0"/>
                <a:cs typeface="ＭＳ Ｐゴシック" charset="0"/>
              </a:rPr>
              <a:t>Radioblogger:</a:t>
            </a: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 eaLnBrk="0" hangingPunct="0">
              <a:defRPr sz="1800">
                <a:solidFill>
                  <a:schemeClr val="tx1"/>
                </a:solidFill>
                <a:latin typeface="Book Antiqua" charset="0"/>
                <a:ea typeface="ＭＳ Ｐゴシック" charset="0"/>
                <a:cs typeface="ＭＳ Ｐゴシック" charset="0"/>
              </a:defRPr>
            </a:lvl1pPr>
            <a:lvl2pPr marL="685817" indent="-263776" defTabSz="914423" eaLnBrk="0" hangingPunct="0">
              <a:defRPr sz="18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2pPr>
            <a:lvl3pPr marL="1055103" indent="-211021" defTabSz="914423" eaLnBrk="0" hangingPunct="0">
              <a:defRPr sz="18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3pPr>
            <a:lvl4pPr marL="1477145" indent="-211021" defTabSz="914423" eaLnBrk="0" hangingPunct="0">
              <a:defRPr sz="18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4pPr>
            <a:lvl5pPr marL="1899186" indent="-211021" defTabSz="914423" eaLnBrk="0" hangingPunct="0">
              <a:defRPr sz="18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5pPr>
            <a:lvl6pPr marL="2321227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6pPr>
            <a:lvl7pPr marL="2743269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7pPr>
            <a:lvl8pPr marL="3165310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8pPr>
            <a:lvl9pPr marL="3587351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9pPr>
          </a:lstStyle>
          <a:p>
            <a:pPr eaLnBrk="1" hangingPunct="1"/>
            <a:fld id="{BB73F78C-1C9C-1747-9A43-117B1BAB3D83}" type="slidenum">
              <a:rPr lang="en-US" sz="1200">
                <a:latin typeface="Arial" charset="0"/>
              </a:rPr>
              <a:pPr eaLnBrk="1" hangingPunct="1"/>
              <a:t>5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58465" y="686474"/>
            <a:ext cx="4941072" cy="3428114"/>
          </a:xfrm>
          <a:ln/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 eaLnBrk="0" hangingPunct="0">
              <a:defRPr sz="1800">
                <a:solidFill>
                  <a:schemeClr val="tx1"/>
                </a:solidFill>
                <a:latin typeface="Book Antiqua" charset="0"/>
                <a:ea typeface="ＭＳ Ｐゴシック" charset="0"/>
                <a:cs typeface="ＭＳ Ｐゴシック" charset="0"/>
              </a:defRPr>
            </a:lvl1pPr>
            <a:lvl2pPr marL="685817" indent="-263776" defTabSz="914423" eaLnBrk="0" hangingPunct="0">
              <a:defRPr sz="18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2pPr>
            <a:lvl3pPr marL="1055103" indent="-211021" defTabSz="914423" eaLnBrk="0" hangingPunct="0">
              <a:defRPr sz="18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3pPr>
            <a:lvl4pPr marL="1477145" indent="-211021" defTabSz="914423" eaLnBrk="0" hangingPunct="0">
              <a:defRPr sz="18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4pPr>
            <a:lvl5pPr marL="1899186" indent="-211021" defTabSz="914423" eaLnBrk="0" hangingPunct="0">
              <a:defRPr sz="18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5pPr>
            <a:lvl6pPr marL="2321227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6pPr>
            <a:lvl7pPr marL="2743269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7pPr>
            <a:lvl8pPr marL="3165310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8pPr>
            <a:lvl9pPr marL="3587351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9pPr>
          </a:lstStyle>
          <a:p>
            <a:pPr eaLnBrk="1" hangingPunct="1"/>
            <a:fld id="{E7A76B46-5080-BA43-B390-B8F5C2DEFE37}" type="slidenum">
              <a:rPr lang="en-US" sz="1200">
                <a:latin typeface="Arial" charset="0"/>
              </a:rPr>
              <a:pPr eaLnBrk="1" hangingPunct="1"/>
              <a:t>6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58465" y="686474"/>
            <a:ext cx="4941072" cy="3428114"/>
          </a:xfrm>
          <a:ln/>
        </p:spPr>
      </p:sp>
      <p:sp>
        <p:nvSpPr>
          <p:cNvPr id="6451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645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 eaLnBrk="0" hangingPunct="0">
              <a:defRPr sz="1800">
                <a:solidFill>
                  <a:schemeClr val="tx1"/>
                </a:solidFill>
                <a:latin typeface="Book Antiqua" charset="0"/>
                <a:ea typeface="ＭＳ Ｐゴシック" charset="0"/>
                <a:cs typeface="ＭＳ Ｐゴシック" charset="0"/>
              </a:defRPr>
            </a:lvl1pPr>
            <a:lvl2pPr marL="685817" indent="-263776" defTabSz="914423" eaLnBrk="0" hangingPunct="0">
              <a:defRPr sz="18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2pPr>
            <a:lvl3pPr marL="1055103" indent="-211021" defTabSz="914423" eaLnBrk="0" hangingPunct="0">
              <a:defRPr sz="18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3pPr>
            <a:lvl4pPr marL="1477145" indent="-211021" defTabSz="914423" eaLnBrk="0" hangingPunct="0">
              <a:defRPr sz="18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4pPr>
            <a:lvl5pPr marL="1899186" indent="-211021" defTabSz="914423" eaLnBrk="0" hangingPunct="0">
              <a:defRPr sz="18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5pPr>
            <a:lvl6pPr marL="2321227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6pPr>
            <a:lvl7pPr marL="2743269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7pPr>
            <a:lvl8pPr marL="3165310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8pPr>
            <a:lvl9pPr marL="3587351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9pPr>
          </a:lstStyle>
          <a:p>
            <a:pPr eaLnBrk="1" hangingPunct="1"/>
            <a:fld id="{8C841BC4-A125-DF42-92A1-41B24F4777D2}" type="slidenum">
              <a:rPr lang="en-US" sz="1200">
                <a:latin typeface="Arial" charset="0"/>
              </a:rPr>
              <a:pPr eaLnBrk="1" hangingPunct="1"/>
              <a:t>7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861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686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 eaLnBrk="0" hangingPunct="0">
              <a:defRPr sz="1800">
                <a:solidFill>
                  <a:schemeClr val="tx1"/>
                </a:solidFill>
                <a:latin typeface="Book Antiqua" charset="0"/>
                <a:ea typeface="ＭＳ Ｐゴシック" charset="0"/>
                <a:cs typeface="ＭＳ Ｐゴシック" charset="0"/>
              </a:defRPr>
            </a:lvl1pPr>
            <a:lvl2pPr marL="685817" indent="-263776" defTabSz="914423" eaLnBrk="0" hangingPunct="0">
              <a:defRPr sz="18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2pPr>
            <a:lvl3pPr marL="1055103" indent="-211021" defTabSz="914423" eaLnBrk="0" hangingPunct="0">
              <a:defRPr sz="18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3pPr>
            <a:lvl4pPr marL="1477145" indent="-211021" defTabSz="914423" eaLnBrk="0" hangingPunct="0">
              <a:defRPr sz="18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4pPr>
            <a:lvl5pPr marL="1899186" indent="-211021" defTabSz="914423" eaLnBrk="0" hangingPunct="0">
              <a:defRPr sz="18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5pPr>
            <a:lvl6pPr marL="2321227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6pPr>
            <a:lvl7pPr marL="2743269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7pPr>
            <a:lvl8pPr marL="3165310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8pPr>
            <a:lvl9pPr marL="3587351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9pPr>
          </a:lstStyle>
          <a:p>
            <a:pPr eaLnBrk="1" hangingPunct="1"/>
            <a:fld id="{9A12A015-D266-8E42-963B-118E5460ADFC}" type="slidenum">
              <a:rPr lang="en-US" sz="1200">
                <a:latin typeface="Arial" charset="0"/>
              </a:rPr>
              <a:pPr eaLnBrk="1" hangingPunct="1"/>
              <a:t>8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58465" y="686474"/>
            <a:ext cx="4941072" cy="3428114"/>
          </a:xfrm>
          <a:ln/>
        </p:spPr>
      </p:sp>
      <p:sp>
        <p:nvSpPr>
          <p:cNvPr id="7065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706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 eaLnBrk="0" hangingPunct="0">
              <a:defRPr sz="1800">
                <a:solidFill>
                  <a:schemeClr val="tx1"/>
                </a:solidFill>
                <a:latin typeface="Book Antiqua" charset="0"/>
                <a:ea typeface="ＭＳ Ｐゴシック" charset="0"/>
                <a:cs typeface="ＭＳ Ｐゴシック" charset="0"/>
              </a:defRPr>
            </a:lvl1pPr>
            <a:lvl2pPr marL="685817" indent="-263776" defTabSz="914423" eaLnBrk="0" hangingPunct="0">
              <a:defRPr sz="18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2pPr>
            <a:lvl3pPr marL="1055103" indent="-211021" defTabSz="914423" eaLnBrk="0" hangingPunct="0">
              <a:defRPr sz="18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3pPr>
            <a:lvl4pPr marL="1477145" indent="-211021" defTabSz="914423" eaLnBrk="0" hangingPunct="0">
              <a:defRPr sz="18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4pPr>
            <a:lvl5pPr marL="1899186" indent="-211021" defTabSz="914423" eaLnBrk="0" hangingPunct="0">
              <a:defRPr sz="18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5pPr>
            <a:lvl6pPr marL="2321227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6pPr>
            <a:lvl7pPr marL="2743269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7pPr>
            <a:lvl8pPr marL="3165310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8pPr>
            <a:lvl9pPr marL="3587351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9pPr>
          </a:lstStyle>
          <a:p>
            <a:pPr eaLnBrk="1" hangingPunct="1"/>
            <a:fld id="{2CB62322-6E87-E54D-8272-60DF95360D2F}" type="slidenum">
              <a:rPr lang="en-US" sz="1200">
                <a:latin typeface="Arial" charset="0"/>
              </a:rPr>
              <a:pPr eaLnBrk="1" hangingPunct="1"/>
              <a:t>9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270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727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 eaLnBrk="0" hangingPunct="0">
              <a:defRPr sz="1800">
                <a:solidFill>
                  <a:schemeClr val="tx1"/>
                </a:solidFill>
                <a:latin typeface="Book Antiqua" charset="0"/>
                <a:ea typeface="ＭＳ Ｐゴシック" charset="0"/>
                <a:cs typeface="ＭＳ Ｐゴシック" charset="0"/>
              </a:defRPr>
            </a:lvl1pPr>
            <a:lvl2pPr marL="685817" indent="-263776" defTabSz="914423" eaLnBrk="0" hangingPunct="0">
              <a:defRPr sz="18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2pPr>
            <a:lvl3pPr marL="1055103" indent="-211021" defTabSz="914423" eaLnBrk="0" hangingPunct="0">
              <a:defRPr sz="18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3pPr>
            <a:lvl4pPr marL="1477145" indent="-211021" defTabSz="914423" eaLnBrk="0" hangingPunct="0">
              <a:defRPr sz="18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4pPr>
            <a:lvl5pPr marL="1899186" indent="-211021" defTabSz="914423" eaLnBrk="0" hangingPunct="0">
              <a:defRPr sz="18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5pPr>
            <a:lvl6pPr marL="2321227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6pPr>
            <a:lvl7pPr marL="2743269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7pPr>
            <a:lvl8pPr marL="3165310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8pPr>
            <a:lvl9pPr marL="3587351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9pPr>
          </a:lstStyle>
          <a:p>
            <a:pPr eaLnBrk="1" hangingPunct="1"/>
            <a:fld id="{14617CFE-5B11-C94F-BA38-4EB72F79BA92}" type="slidenum">
              <a:rPr lang="en-US" sz="1200">
                <a:latin typeface="Arial" charset="0"/>
              </a:rPr>
              <a:pPr eaLnBrk="1" hangingPunct="1"/>
              <a:t>10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1ED5E-BB90-CF4D-85FA-49B04BD0152D}" type="datetimeFigureOut">
              <a:rPr lang="en-US" smtClean="0"/>
              <a:t>2/11/16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1E29A-86FE-E347-A013-CA1F19B53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803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1ED5E-BB90-CF4D-85FA-49B04BD0152D}" type="datetimeFigureOut">
              <a:rPr lang="en-US" smtClean="0"/>
              <a:t>2/11/16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1E29A-86FE-E347-A013-CA1F19B53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69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1ED5E-BB90-CF4D-85FA-49B04BD0152D}" type="datetimeFigureOut">
              <a:rPr lang="en-US" smtClean="0"/>
              <a:t>2/11/16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1E29A-86FE-E347-A013-CA1F19B53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4331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A0AB3E-1DFA-1940-8E91-21F4DA8B97D3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82569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1ED5E-BB90-CF4D-85FA-49B04BD0152D}" type="datetimeFigureOut">
              <a:rPr lang="en-US" smtClean="0"/>
              <a:t>2/11/16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1E29A-86FE-E347-A013-CA1F19B53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346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1ED5E-BB90-CF4D-85FA-49B04BD0152D}" type="datetimeFigureOut">
              <a:rPr lang="en-US" smtClean="0"/>
              <a:t>2/11/16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1E29A-86FE-E347-A013-CA1F19B53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41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1ED5E-BB90-CF4D-85FA-49B04BD0152D}" type="datetimeFigureOut">
              <a:rPr lang="en-US" smtClean="0"/>
              <a:t>2/11/16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1E29A-86FE-E347-A013-CA1F19B53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253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1ED5E-BB90-CF4D-85FA-49B04BD0152D}" type="datetimeFigureOut">
              <a:rPr lang="en-US" smtClean="0"/>
              <a:t>2/11/16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1E29A-86FE-E347-A013-CA1F19B53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593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1ED5E-BB90-CF4D-85FA-49B04BD0152D}" type="datetimeFigureOut">
              <a:rPr lang="en-US" smtClean="0"/>
              <a:t>2/11/16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1E29A-86FE-E347-A013-CA1F19B53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882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1ED5E-BB90-CF4D-85FA-49B04BD0152D}" type="datetimeFigureOut">
              <a:rPr lang="en-US" smtClean="0"/>
              <a:t>2/11/16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1E29A-86FE-E347-A013-CA1F19B53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640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1ED5E-BB90-CF4D-85FA-49B04BD0152D}" type="datetimeFigureOut">
              <a:rPr lang="en-US" smtClean="0"/>
              <a:t>2/11/16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1E29A-86FE-E347-A013-CA1F19B53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363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1ED5E-BB90-CF4D-85FA-49B04BD0152D}" type="datetimeFigureOut">
              <a:rPr lang="en-US" smtClean="0"/>
              <a:t>2/11/16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1E29A-86FE-E347-A013-CA1F19B53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020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1ED5E-BB90-CF4D-85FA-49B04BD0152D}" type="datetimeFigureOut">
              <a:rPr lang="en-US" smtClean="0"/>
              <a:t>2/11/16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21E29A-86FE-E347-A013-CA1F19B53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218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chart" Target="../charts/chart2.xm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chart" Target="../charts/chart3.xm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ventsarchive.org/" TargetMode="External"/><Relationship Id="rId3" Type="http://schemas.openxmlformats.org/officeDocument/2006/relationships/hyperlink" Target="http://hadoop.dlib.vt.edu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4" Type="http://schemas.openxmlformats.org/officeDocument/2006/relationships/image" Target="../media/image36.jpeg"/><Relationship Id="rId5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06071"/>
            <a:ext cx="7772400" cy="209005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GFURR seminar</a:t>
            </a:r>
            <a:br>
              <a:rPr lang="en-US" dirty="0" smtClean="0"/>
            </a:br>
            <a:r>
              <a:rPr lang="en-US" sz="3200" dirty="0" smtClean="0"/>
              <a:t>Can Collecting, Archiving, Analyzing, and Accessing Webpages and Tweets Enhance Resilience Research and Education?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97629"/>
            <a:ext cx="6400800" cy="17526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Edward A. Fox, Andrea </a:t>
            </a:r>
            <a:r>
              <a:rPr lang="en-US" dirty="0" err="1" smtClean="0"/>
              <a:t>Kavanaugh</a:t>
            </a:r>
            <a:r>
              <a:rPr lang="en-US" dirty="0" smtClean="0"/>
              <a:t>, </a:t>
            </a:r>
          </a:p>
          <a:p>
            <a:r>
              <a:rPr lang="en-US" dirty="0" smtClean="0"/>
              <a:t>Donald Shoemaker, Steven Sheetz, Mohamed </a:t>
            </a:r>
            <a:r>
              <a:rPr lang="en-US" dirty="0" err="1" smtClean="0"/>
              <a:t>Magdy</a:t>
            </a:r>
            <a:r>
              <a:rPr lang="en-US" dirty="0"/>
              <a:t> </a:t>
            </a:r>
            <a:r>
              <a:rPr lang="en-US" dirty="0" smtClean="0"/>
              <a:t>and Sunshin Lee</a:t>
            </a:r>
          </a:p>
          <a:p>
            <a:r>
              <a:rPr lang="en-US" dirty="0" smtClean="0"/>
              <a:t>IDEAL project, DLRL, CS, Virginia Tech</a:t>
            </a:r>
          </a:p>
          <a:p>
            <a:r>
              <a:rPr lang="en-US" dirty="0" smtClean="0"/>
              <a:t>Feb. 11, 2016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732643" y="5099957"/>
            <a:ext cx="5941786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chemeClr val="tx1"/>
                </a:solidFill>
              </a:rPr>
              <a:t>Acknowledgments: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CS@VT, CHCI, CCSR </a:t>
            </a:r>
            <a:r>
              <a:rPr lang="en-US" sz="2000" dirty="0">
                <a:solidFill>
                  <a:schemeClr val="tx1"/>
                </a:solidFill>
              </a:rPr>
              <a:t>#448371-</a:t>
            </a:r>
            <a:r>
              <a:rPr lang="en-US" sz="2000" dirty="0" smtClean="0">
                <a:solidFill>
                  <a:schemeClr val="tx1"/>
                </a:solidFill>
              </a:rPr>
              <a:t>19912 and NSF grants </a:t>
            </a:r>
            <a:r>
              <a:rPr lang="is-IS" sz="2000" dirty="0" smtClean="0">
                <a:solidFill>
                  <a:schemeClr val="tx1"/>
                </a:solidFill>
              </a:rPr>
              <a:t>IIS-1319578</a:t>
            </a:r>
            <a:r>
              <a:rPr lang="is-IS" sz="2000" dirty="0">
                <a:solidFill>
                  <a:schemeClr val="tx1"/>
                </a:solidFill>
              </a:rPr>
              <a:t>, IIS-0916733, IIS-</a:t>
            </a:r>
            <a:r>
              <a:rPr lang="is-IS" sz="2000" dirty="0" smtClean="0">
                <a:solidFill>
                  <a:schemeClr val="tx1"/>
                </a:solidFill>
              </a:rPr>
              <a:t>0736055, </a:t>
            </a:r>
            <a:r>
              <a:rPr lang="de-DE" sz="2000" dirty="0">
                <a:solidFill>
                  <a:schemeClr val="tx1"/>
                </a:solidFill>
              </a:rPr>
              <a:t>DUE-1141209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284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ChangeArrowheads="1"/>
          </p:cNvSpPr>
          <p:nvPr/>
        </p:nvSpPr>
        <p:spPr bwMode="auto">
          <a:xfrm>
            <a:off x="0" y="6324600"/>
            <a:ext cx="9144000" cy="381000"/>
          </a:xfrm>
          <a:prstGeom prst="rect">
            <a:avLst/>
          </a:prstGeom>
          <a:solidFill>
            <a:srgbClr val="33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682" name="Rectangle 3"/>
          <p:cNvSpPr>
            <a:spLocks noChangeArrowheads="1"/>
          </p:cNvSpPr>
          <p:nvPr/>
        </p:nvSpPr>
        <p:spPr bwMode="auto">
          <a:xfrm>
            <a:off x="0" y="152400"/>
            <a:ext cx="9144000" cy="533400"/>
          </a:xfrm>
          <a:prstGeom prst="rect">
            <a:avLst/>
          </a:prstGeom>
          <a:solidFill>
            <a:srgbClr val="33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71683" name="Picture 5" descr="vt_shield_notag_onwhite230.gif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29400" y="6324600"/>
            <a:ext cx="2419350" cy="304800"/>
          </a:xfrm>
          <a:noFill/>
        </p:spPr>
      </p:pic>
      <p:sp>
        <p:nvSpPr>
          <p:cNvPr id="71684" name="Text Box 7"/>
          <p:cNvSpPr txBox="1">
            <a:spLocks noChangeArrowheads="1"/>
          </p:cNvSpPr>
          <p:nvPr/>
        </p:nvSpPr>
        <p:spPr bwMode="auto">
          <a:xfrm>
            <a:off x="228600" y="1752600"/>
            <a:ext cx="87630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charset="0"/>
              <a:buBlip>
                <a:blip r:embed="rId4"/>
              </a:buBlip>
            </a:pPr>
            <a:endParaRPr lang="en-US"/>
          </a:p>
          <a:p>
            <a:pPr lvl="1" eaLnBrk="1" hangingPunct="1">
              <a:spcBef>
                <a:spcPct val="50000"/>
              </a:spcBef>
              <a:buFont typeface="Wingdings" charset="0"/>
              <a:buNone/>
            </a:pPr>
            <a:endParaRPr lang="en-US"/>
          </a:p>
        </p:txBody>
      </p:sp>
      <p:sp>
        <p:nvSpPr>
          <p:cNvPr id="71685" name="Rectangle 4"/>
          <p:cNvSpPr txBox="1">
            <a:spLocks noChangeArrowheads="1"/>
          </p:cNvSpPr>
          <p:nvPr/>
        </p:nvSpPr>
        <p:spPr bwMode="auto">
          <a:xfrm>
            <a:off x="0" y="228600"/>
            <a:ext cx="883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9pPr>
          </a:lstStyle>
          <a:p>
            <a:pPr algn="ctr"/>
            <a:r>
              <a:rPr lang="en-US" sz="2800" b="1">
                <a:solidFill>
                  <a:schemeClr val="bg1"/>
                </a:solidFill>
              </a:rPr>
              <a:t>Facebook Analysis Top 21 Post Responses by Topic</a:t>
            </a:r>
          </a:p>
        </p:txBody>
      </p:sp>
      <p:graphicFrame>
        <p:nvGraphicFramePr>
          <p:cNvPr id="9" name="Chart 8"/>
          <p:cNvGraphicFramePr/>
          <p:nvPr/>
        </p:nvGraphicFramePr>
        <p:xfrm>
          <a:off x="533400" y="838200"/>
          <a:ext cx="83820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1687" name="Text Box 6"/>
          <p:cNvSpPr txBox="1">
            <a:spLocks noChangeArrowheads="1"/>
          </p:cNvSpPr>
          <p:nvPr/>
        </p:nvSpPr>
        <p:spPr bwMode="auto">
          <a:xfrm>
            <a:off x="0" y="6308725"/>
            <a:ext cx="510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Arlington Facebook Analysis</a:t>
            </a:r>
          </a:p>
        </p:txBody>
      </p:sp>
    </p:spTree>
    <p:extLst>
      <p:ext uri="{BB962C8B-B14F-4D97-AF65-F5344CB8AC3E}">
        <p14:creationId xmlns:p14="http://schemas.microsoft.com/office/powerpoint/2010/main" val="1860545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ChangeArrowheads="1"/>
          </p:cNvSpPr>
          <p:nvPr/>
        </p:nvSpPr>
        <p:spPr bwMode="auto">
          <a:xfrm>
            <a:off x="0" y="6324600"/>
            <a:ext cx="9144000" cy="381000"/>
          </a:xfrm>
          <a:prstGeom prst="rect">
            <a:avLst/>
          </a:prstGeom>
          <a:solidFill>
            <a:srgbClr val="33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30" name="Rectangle 3"/>
          <p:cNvSpPr>
            <a:spLocks noChangeArrowheads="1"/>
          </p:cNvSpPr>
          <p:nvPr/>
        </p:nvSpPr>
        <p:spPr bwMode="auto">
          <a:xfrm>
            <a:off x="0" y="152400"/>
            <a:ext cx="9144000" cy="533400"/>
          </a:xfrm>
          <a:prstGeom prst="rect">
            <a:avLst/>
          </a:prstGeom>
          <a:solidFill>
            <a:srgbClr val="33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73731" name="Picture 5" descr="vt_shield_notag_onwhite230.gif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29400" y="6324600"/>
            <a:ext cx="2419350" cy="304800"/>
          </a:xfrm>
          <a:noFill/>
        </p:spPr>
      </p:pic>
      <p:sp>
        <p:nvSpPr>
          <p:cNvPr id="73732" name="Text Box 7"/>
          <p:cNvSpPr txBox="1">
            <a:spLocks noChangeArrowheads="1"/>
          </p:cNvSpPr>
          <p:nvPr/>
        </p:nvSpPr>
        <p:spPr bwMode="auto">
          <a:xfrm>
            <a:off x="228600" y="1752600"/>
            <a:ext cx="87630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charset="0"/>
              <a:buBlip>
                <a:blip r:embed="rId4"/>
              </a:buBlip>
            </a:pPr>
            <a:endParaRPr lang="en-US"/>
          </a:p>
          <a:p>
            <a:pPr lvl="1" eaLnBrk="1" hangingPunct="1">
              <a:spcBef>
                <a:spcPct val="50000"/>
              </a:spcBef>
              <a:buFont typeface="Wingdings" charset="0"/>
              <a:buNone/>
            </a:pPr>
            <a:endParaRPr lang="en-US"/>
          </a:p>
        </p:txBody>
      </p:sp>
      <p:sp>
        <p:nvSpPr>
          <p:cNvPr id="73733" name="Rectangle 4"/>
          <p:cNvSpPr txBox="1">
            <a:spLocks noChangeArrowheads="1"/>
          </p:cNvSpPr>
          <p:nvPr/>
        </p:nvSpPr>
        <p:spPr bwMode="auto">
          <a:xfrm>
            <a:off x="0" y="228600"/>
            <a:ext cx="883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9pPr>
          </a:lstStyle>
          <a:p>
            <a:pPr algn="ctr"/>
            <a:r>
              <a:rPr lang="en-US" sz="2800" b="1">
                <a:solidFill>
                  <a:schemeClr val="bg1"/>
                </a:solidFill>
              </a:rPr>
              <a:t>Facebook Analysis Overall Response to Post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457200" y="838200"/>
          <a:ext cx="80772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3735" name="Text Box 6"/>
          <p:cNvSpPr txBox="1">
            <a:spLocks noChangeArrowheads="1"/>
          </p:cNvSpPr>
          <p:nvPr/>
        </p:nvSpPr>
        <p:spPr bwMode="auto">
          <a:xfrm>
            <a:off x="0" y="6308725"/>
            <a:ext cx="510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Arlington Facebook Analysis</a:t>
            </a:r>
          </a:p>
        </p:txBody>
      </p:sp>
    </p:spTree>
    <p:extLst>
      <p:ext uri="{BB962C8B-B14F-4D97-AF65-F5344CB8AC3E}">
        <p14:creationId xmlns:p14="http://schemas.microsoft.com/office/powerpoint/2010/main" val="4273386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ChangeArrowheads="1"/>
          </p:cNvSpPr>
          <p:nvPr/>
        </p:nvSpPr>
        <p:spPr bwMode="auto">
          <a:xfrm>
            <a:off x="0" y="5867400"/>
            <a:ext cx="9144000" cy="381000"/>
          </a:xfrm>
          <a:prstGeom prst="rect">
            <a:avLst/>
          </a:prstGeom>
          <a:solidFill>
            <a:srgbClr val="33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78" name="Rectangle 3"/>
          <p:cNvSpPr>
            <a:spLocks noChangeArrowheads="1"/>
          </p:cNvSpPr>
          <p:nvPr/>
        </p:nvSpPr>
        <p:spPr bwMode="auto">
          <a:xfrm>
            <a:off x="0" y="609600"/>
            <a:ext cx="9144000" cy="533400"/>
          </a:xfrm>
          <a:prstGeom prst="rect">
            <a:avLst/>
          </a:prstGeom>
          <a:solidFill>
            <a:srgbClr val="33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79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685800"/>
            <a:ext cx="8137525" cy="457200"/>
          </a:xfrm>
        </p:spPr>
        <p:txBody>
          <a:bodyPr/>
          <a:lstStyle/>
          <a:p>
            <a:pPr algn="l"/>
            <a:r>
              <a:rPr lang="en-US" sz="2300" b="1">
                <a:solidFill>
                  <a:schemeClr val="bg1"/>
                </a:solidFill>
                <a:latin typeface="Book Antiqua" charset="0"/>
                <a:ea typeface="ＭＳ Ｐゴシック" charset="0"/>
                <a:cs typeface="ＭＳ Ｐゴシック" charset="0"/>
              </a:rPr>
              <a:t>Tag Clouds for Arlington County</a:t>
            </a:r>
          </a:p>
        </p:txBody>
      </p:sp>
      <p:pic>
        <p:nvPicPr>
          <p:cNvPr id="75780" name="Picture 5" descr="vt_shield_notag_onwhite230.gif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48450" y="5943600"/>
            <a:ext cx="2419350" cy="304800"/>
          </a:xfrm>
          <a:noFill/>
        </p:spPr>
      </p:pic>
      <p:sp>
        <p:nvSpPr>
          <p:cNvPr id="75781" name="Text Box 7"/>
          <p:cNvSpPr txBox="1">
            <a:spLocks noChangeArrowheads="1"/>
          </p:cNvSpPr>
          <p:nvPr/>
        </p:nvSpPr>
        <p:spPr bwMode="auto">
          <a:xfrm>
            <a:off x="228600" y="1752600"/>
            <a:ext cx="87630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charset="0"/>
              <a:buBlip>
                <a:blip r:embed="rId4"/>
              </a:buBlip>
            </a:pPr>
            <a:endParaRPr lang="en-US"/>
          </a:p>
          <a:p>
            <a:pPr lvl="1" eaLnBrk="1" hangingPunct="1">
              <a:spcBef>
                <a:spcPct val="50000"/>
              </a:spcBef>
              <a:buFont typeface="Wingdings" charset="0"/>
              <a:buNone/>
            </a:pPr>
            <a:endParaRPr lang="en-US"/>
          </a:p>
        </p:txBody>
      </p:sp>
      <p:sp>
        <p:nvSpPr>
          <p:cNvPr id="75782" name="TextBox 7"/>
          <p:cNvSpPr txBox="1">
            <a:spLocks noChangeArrowheads="1"/>
          </p:cNvSpPr>
          <p:nvPr/>
        </p:nvSpPr>
        <p:spPr bwMode="auto">
          <a:xfrm>
            <a:off x="228600" y="1317625"/>
            <a:ext cx="883920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b="1" dirty="0"/>
              <a:t>  </a:t>
            </a:r>
            <a:r>
              <a:rPr lang="en-US" dirty="0"/>
              <a:t>Produced from 1,800 YouTube Videos</a:t>
            </a:r>
          </a:p>
          <a:p>
            <a:pPr eaLnBrk="1" hangingPunct="1">
              <a:buFont typeface="Arial" charset="0"/>
              <a:buChar char="•"/>
            </a:pPr>
            <a:r>
              <a:rPr lang="en-US" dirty="0"/>
              <a:t>  Search for videos containing the phrase </a:t>
            </a:r>
            <a:r>
              <a:rPr lang="ja-JP" altLang="en-US" dirty="0"/>
              <a:t>“</a:t>
            </a:r>
            <a:r>
              <a:rPr lang="en-US" altLang="ja-JP" dirty="0"/>
              <a:t>Arlington County</a:t>
            </a:r>
            <a:r>
              <a:rPr lang="ja-JP" altLang="en-US" dirty="0"/>
              <a:t>”</a:t>
            </a:r>
            <a:endParaRPr lang="en-US" altLang="ja-JP" dirty="0"/>
          </a:p>
          <a:p>
            <a:pPr lvl="1" eaLnBrk="1" hangingPunct="1">
              <a:buFont typeface="Courier New" charset="0"/>
              <a:buChar char="o"/>
            </a:pPr>
            <a:r>
              <a:rPr lang="en-US" dirty="0" smtClean="0"/>
              <a:t> Search </a:t>
            </a:r>
            <a:r>
              <a:rPr lang="en-US" dirty="0"/>
              <a:t>performed using a Perl Script</a:t>
            </a:r>
          </a:p>
          <a:p>
            <a:pPr lvl="1" eaLnBrk="1" hangingPunct="1">
              <a:buFont typeface="Courier New" charset="0"/>
              <a:buChar char="o"/>
            </a:pPr>
            <a:r>
              <a:rPr lang="en-US" dirty="0" smtClean="0"/>
              <a:t> Generated </a:t>
            </a:r>
            <a:r>
              <a:rPr lang="en-US" dirty="0"/>
              <a:t>from all videos that met these criteria</a:t>
            </a:r>
          </a:p>
          <a:p>
            <a:pPr lvl="1" eaLnBrk="1" hangingPunct="1"/>
            <a:endParaRPr lang="en-US" dirty="0"/>
          </a:p>
          <a:p>
            <a:pPr eaLnBrk="1" hangingPunct="1">
              <a:buFont typeface="Arial" charset="0"/>
              <a:buChar char="•"/>
            </a:pPr>
            <a:r>
              <a:rPr lang="en-US" dirty="0"/>
              <a:t>  2 Types of Tag Clouds Generated:</a:t>
            </a:r>
          </a:p>
          <a:p>
            <a:pPr lvl="1" eaLnBrk="1" hangingPunct="1"/>
            <a:r>
              <a:rPr lang="en-US" dirty="0"/>
              <a:t>1) Using video titles</a:t>
            </a:r>
          </a:p>
          <a:p>
            <a:pPr lvl="1" eaLnBrk="1" hangingPunct="1"/>
            <a:r>
              <a:rPr lang="en-US" dirty="0"/>
              <a:t>2) Using video tags (presented in next slide)</a:t>
            </a:r>
          </a:p>
          <a:p>
            <a:pPr lvl="2" eaLnBrk="1" hangingPunct="1"/>
            <a:endParaRPr lang="en-US" dirty="0"/>
          </a:p>
          <a:p>
            <a:pPr eaLnBrk="1" hangingPunct="1">
              <a:buFont typeface="Arial" charset="0"/>
              <a:buChar char="•"/>
            </a:pPr>
            <a:r>
              <a:rPr lang="en-US" dirty="0"/>
              <a:t>  What can we learn from these representations of social media use?</a:t>
            </a:r>
          </a:p>
          <a:p>
            <a:pPr lvl="1" eaLnBrk="1" hangingPunct="1">
              <a:buFont typeface="Courier New" charset="0"/>
              <a:buChar char="o"/>
            </a:pPr>
            <a:r>
              <a:rPr lang="en-US" dirty="0" smtClean="0"/>
              <a:t> Size of words represents the frequency with which each term </a:t>
            </a:r>
            <a:endParaRPr lang="en-US" dirty="0"/>
          </a:p>
          <a:p>
            <a:pPr lvl="1" eaLnBrk="1" hangingPunct="1"/>
            <a:r>
              <a:rPr lang="en-US" dirty="0"/>
              <a:t>   appeared in the search</a:t>
            </a:r>
          </a:p>
          <a:p>
            <a:pPr lvl="1" eaLnBrk="1" hangingPunct="1">
              <a:buFont typeface="Courier New" charset="0"/>
              <a:buChar char="o"/>
            </a:pPr>
            <a:r>
              <a:rPr lang="en-US" dirty="0" smtClean="0"/>
              <a:t> Provides </a:t>
            </a:r>
            <a:r>
              <a:rPr lang="en-US" dirty="0"/>
              <a:t>some indication of the importance of certain civic issues to  </a:t>
            </a:r>
          </a:p>
          <a:p>
            <a:pPr lvl="1" eaLnBrk="1" hangingPunct="1"/>
            <a:r>
              <a:rPr lang="en-US" dirty="0"/>
              <a:t>   members of the community</a:t>
            </a:r>
          </a:p>
          <a:p>
            <a:pPr lvl="2" eaLnBrk="1" hangingPunct="1"/>
            <a:endParaRPr lang="en-US" dirty="0"/>
          </a:p>
          <a:p>
            <a:pPr eaLnBrk="1" hangingPunct="1"/>
            <a:r>
              <a:rPr lang="en-US" b="1" dirty="0"/>
              <a:t> </a:t>
            </a:r>
          </a:p>
        </p:txBody>
      </p:sp>
      <p:sp>
        <p:nvSpPr>
          <p:cNvPr id="75783" name="Text Box 6"/>
          <p:cNvSpPr txBox="1">
            <a:spLocks noChangeArrowheads="1"/>
          </p:cNvSpPr>
          <p:nvPr/>
        </p:nvSpPr>
        <p:spPr bwMode="auto">
          <a:xfrm>
            <a:off x="0" y="5867400"/>
            <a:ext cx="510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Arlington YouTube Tag Analysis</a:t>
            </a:r>
          </a:p>
        </p:txBody>
      </p:sp>
    </p:spTree>
    <p:extLst>
      <p:ext uri="{BB962C8B-B14F-4D97-AF65-F5344CB8AC3E}">
        <p14:creationId xmlns:p14="http://schemas.microsoft.com/office/powerpoint/2010/main" val="3475064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 History, Studies, Connections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Prior grants related to:</a:t>
            </a:r>
          </a:p>
          <a:p>
            <a:pPr lvl="1"/>
            <a:r>
              <a:rPr lang="en-US" dirty="0" smtClean="0"/>
              <a:t>4/16 archiving</a:t>
            </a:r>
          </a:p>
          <a:p>
            <a:pPr lvl="1"/>
            <a:r>
              <a:rPr lang="en-US" dirty="0" smtClean="0"/>
              <a:t>Collection and infrastructure for events related to crises, tragedies, and community recovery</a:t>
            </a:r>
          </a:p>
          <a:p>
            <a:r>
              <a:rPr lang="en-US" dirty="0" smtClean="0"/>
              <a:t>Ontologies, emergency management, civil unrest</a:t>
            </a:r>
          </a:p>
          <a:p>
            <a:r>
              <a:rPr lang="en-US" dirty="0" smtClean="0"/>
              <a:t>Education connections</a:t>
            </a:r>
          </a:p>
          <a:p>
            <a:pPr lvl="1"/>
            <a:r>
              <a:rPr lang="en-US" dirty="0" smtClean="0"/>
              <a:t>Problem/project based learning (PBL)</a:t>
            </a:r>
          </a:p>
          <a:p>
            <a:pPr lvl="1"/>
            <a:r>
              <a:rPr lang="en-US" dirty="0" smtClean="0"/>
              <a:t>Computational linguistics (NLP): CS4984</a:t>
            </a:r>
          </a:p>
          <a:p>
            <a:pPr lvl="1"/>
            <a:r>
              <a:rPr lang="en-US" dirty="0" smtClean="0"/>
              <a:t>Information retrieval (search engines): CS5604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6698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199" y="0"/>
            <a:ext cx="47216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240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721" y="0"/>
            <a:ext cx="48325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757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622" y="-85767"/>
            <a:ext cx="5085192" cy="6943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744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86" y="0"/>
            <a:ext cx="34230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712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251" y="0"/>
            <a:ext cx="58632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944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Integrated Digital Events Archiving and Library (IDEAL)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Collections</a:t>
            </a:r>
          </a:p>
          <a:p>
            <a:pPr lvl="1"/>
            <a:r>
              <a:rPr lang="en-US" dirty="0" smtClean="0"/>
              <a:t>66 webpage </a:t>
            </a:r>
            <a:r>
              <a:rPr lang="en-US" dirty="0"/>
              <a:t>collections hosted by the Internet Archive through Archive-It, curated by Virginia </a:t>
            </a:r>
            <a:r>
              <a:rPr lang="en-US" dirty="0" smtClean="0"/>
              <a:t>Tech (11TB in size)</a:t>
            </a:r>
          </a:p>
          <a:p>
            <a:pPr lvl="1"/>
            <a:r>
              <a:rPr lang="en-US" dirty="0" smtClean="0"/>
              <a:t>1.1 billion tweets (across about 1000 collections): many related to important local, national, and global events /concerns</a:t>
            </a:r>
          </a:p>
          <a:p>
            <a:r>
              <a:rPr lang="en-US" dirty="0" smtClean="0"/>
              <a:t>Services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ollecting, archiving, analyzing, searching, browsing, and visualizing -- utilizing our Hadoop </a:t>
            </a:r>
            <a:r>
              <a:rPr lang="en-US" dirty="0"/>
              <a:t>cluster to aid researchers and other interested parties</a:t>
            </a:r>
            <a:r>
              <a:rPr lang="en-US" dirty="0" smtClean="0"/>
              <a:t>.</a:t>
            </a:r>
          </a:p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eventsarchive.org</a:t>
            </a:r>
            <a:r>
              <a:rPr lang="en-US" dirty="0"/>
              <a:t>,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hadoop.dlib.vt.edu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738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CCSR project with Arlington and IBM</a:t>
            </a:r>
          </a:p>
          <a:p>
            <a:r>
              <a:rPr lang="en-US" dirty="0" smtClean="0"/>
              <a:t>IDEAL: project, example collections</a:t>
            </a:r>
          </a:p>
          <a:p>
            <a:r>
              <a:rPr lang="en-US" dirty="0"/>
              <a:t>Big data collection, processing, tools</a:t>
            </a:r>
          </a:p>
          <a:p>
            <a:r>
              <a:rPr lang="en-US" dirty="0" smtClean="0"/>
              <a:t>Case study, demo: water main breaks</a:t>
            </a:r>
          </a:p>
          <a:p>
            <a:r>
              <a:rPr lang="en-US" dirty="0" smtClean="0"/>
              <a:t>Discussion: connecting IDEAL &amp; GFURR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6343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Collecting Webpages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396364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Started 2007</a:t>
            </a:r>
          </a:p>
          <a:p>
            <a:r>
              <a:rPr lang="en-US" dirty="0" smtClean="0"/>
              <a:t>Used Internet Archive (IA)</a:t>
            </a:r>
          </a:p>
          <a:p>
            <a:pPr lvl="1"/>
            <a:r>
              <a:rPr lang="en-US" dirty="0" smtClean="0"/>
              <a:t>66 collections</a:t>
            </a:r>
          </a:p>
          <a:p>
            <a:pPr lvl="1"/>
            <a:r>
              <a:rPr lang="en-US" dirty="0" smtClean="0"/>
              <a:t>11TB</a:t>
            </a:r>
          </a:p>
          <a:p>
            <a:r>
              <a:rPr lang="en-US" dirty="0" smtClean="0"/>
              <a:t>Shootings, earthquakes, bombings, hurricanes, </a:t>
            </a:r>
            <a:r>
              <a:rPr lang="is-IS" dirty="0" smtClean="0"/>
              <a:t>…</a:t>
            </a: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3564" y="1600200"/>
            <a:ext cx="4932288" cy="4636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621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Collecting tweets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561"/>
          <a:stretch/>
        </p:blipFill>
        <p:spPr>
          <a:xfrm>
            <a:off x="266156" y="2780778"/>
            <a:ext cx="8420644" cy="3633782"/>
          </a:xfrm>
          <a:prstGeom prst="rect">
            <a:avLst/>
          </a:prstGeom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180578"/>
          </a:xfrm>
        </p:spPr>
        <p:txBody>
          <a:bodyPr/>
          <a:lstStyle/>
          <a:p>
            <a:r>
              <a:rPr lang="en-US" dirty="0" smtClean="0"/>
              <a:t>Collections for multiple projects</a:t>
            </a:r>
          </a:p>
          <a:p>
            <a:pPr lvl="1"/>
            <a:r>
              <a:rPr lang="en-US" dirty="0" smtClean="0"/>
              <a:t>Tweets from </a:t>
            </a:r>
            <a:r>
              <a:rPr lang="en-US" dirty="0" err="1" smtClean="0"/>
              <a:t>YourTwapperKeeper</a:t>
            </a:r>
            <a:r>
              <a:rPr lang="en-US" dirty="0" smtClean="0"/>
              <a:t>, DMI-TCAT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60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Collection Example 1:</a:t>
            </a:r>
            <a:br>
              <a:rPr lang="en-US" dirty="0"/>
            </a:br>
            <a:r>
              <a:rPr lang="en-US" dirty="0"/>
              <a:t>School Shooting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Collection </a:t>
            </a:r>
          </a:p>
          <a:p>
            <a:pPr lvl="1"/>
            <a:r>
              <a:rPr lang="en-US" dirty="0" smtClean="0"/>
              <a:t>Over 1 million tweets concerning school shootings</a:t>
            </a:r>
          </a:p>
          <a:p>
            <a:pPr lvl="1"/>
            <a:r>
              <a:rPr lang="en-US" dirty="0"/>
              <a:t>A map of worldwide school shootings and a timeline of international school shootings</a:t>
            </a:r>
          </a:p>
          <a:p>
            <a:r>
              <a:rPr lang="en-US" dirty="0" smtClean="0"/>
              <a:t>Users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irst responders</a:t>
            </a:r>
          </a:p>
          <a:p>
            <a:pPr lvl="1"/>
            <a:r>
              <a:rPr lang="en-US" dirty="0"/>
              <a:t>U</a:t>
            </a:r>
            <a:r>
              <a:rPr lang="en-US" dirty="0" smtClean="0"/>
              <a:t>rban and emergency planners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reatment and counseling therapists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ocial science researchers studying tragic events and their aftermaths (including personal and community resilience and recovery)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310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56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Collection </a:t>
            </a:r>
            <a:r>
              <a:rPr lang="en-US" dirty="0"/>
              <a:t>Example</a:t>
            </a:r>
            <a:r>
              <a:rPr lang="en-US" dirty="0" smtClean="0"/>
              <a:t> 2:</a:t>
            </a:r>
            <a:br>
              <a:rPr lang="en-US" dirty="0" smtClean="0"/>
            </a:br>
            <a:r>
              <a:rPr lang="en-US" dirty="0" smtClean="0"/>
              <a:t>GETAR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343" y="1295401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Global Event and Trend Archive </a:t>
            </a:r>
            <a:r>
              <a:rPr lang="en-US" dirty="0" smtClean="0"/>
              <a:t>Research</a:t>
            </a:r>
          </a:p>
          <a:p>
            <a:pPr lvl="1"/>
            <a:r>
              <a:rPr lang="en-US" dirty="0" smtClean="0"/>
              <a:t>Tackle </a:t>
            </a:r>
            <a:r>
              <a:rPr lang="en-US" dirty="0"/>
              <a:t>key global challenges, e.g., climate </a:t>
            </a:r>
            <a:r>
              <a:rPr lang="en-US" dirty="0" smtClean="0"/>
              <a:t>change (as </a:t>
            </a:r>
            <a:r>
              <a:rPr lang="en-US" dirty="0"/>
              <a:t>well as </a:t>
            </a:r>
            <a:r>
              <a:rPr lang="en-US" dirty="0" smtClean="0"/>
              <a:t>opportunities), innovation and resilience </a:t>
            </a:r>
          </a:p>
          <a:p>
            <a:r>
              <a:rPr lang="en-US" dirty="0" smtClean="0"/>
              <a:t>Collection</a:t>
            </a:r>
          </a:p>
          <a:p>
            <a:pPr lvl="1"/>
            <a:r>
              <a:rPr lang="en-US" dirty="0" smtClean="0"/>
              <a:t>Started 10/8/2015</a:t>
            </a:r>
          </a:p>
          <a:p>
            <a:pPr lvl="1"/>
            <a:r>
              <a:rPr lang="en-US" dirty="0" smtClean="0"/>
              <a:t>306 collections</a:t>
            </a:r>
          </a:p>
          <a:p>
            <a:pPr lvl="1"/>
            <a:r>
              <a:rPr lang="en-US" dirty="0" smtClean="0"/>
              <a:t>30,961,650 tweets </a:t>
            </a:r>
            <a:r>
              <a:rPr lang="en-US" sz="2200" dirty="0" smtClean="0"/>
              <a:t>(as of 2/10/2016)</a:t>
            </a:r>
          </a:p>
          <a:p>
            <a:pPr lvl="1"/>
            <a:r>
              <a:rPr lang="en-US" dirty="0" smtClean="0"/>
              <a:t>Including global warming, </a:t>
            </a:r>
            <a:br>
              <a:rPr lang="en-US" dirty="0" smtClean="0"/>
            </a:br>
            <a:r>
              <a:rPr lang="en-US" dirty="0" smtClean="0"/>
              <a:t>Internet of things, population, </a:t>
            </a:r>
            <a:br>
              <a:rPr lang="en-US" dirty="0" smtClean="0"/>
            </a:br>
            <a:r>
              <a:rPr lang="en-US" dirty="0" smtClean="0"/>
              <a:t>and environment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13343" y="2668212"/>
            <a:ext cx="4266514" cy="456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436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7638"/>
            <a:ext cx="8229600" cy="1143000"/>
          </a:xfrm>
        </p:spPr>
        <p:txBody>
          <a:bodyPr/>
          <a:lstStyle/>
          <a:p>
            <a:r>
              <a:rPr lang="en-US" dirty="0" smtClean="0"/>
              <a:t>What is Big Data and Hadoop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343" y="1603829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Definition</a:t>
            </a:r>
          </a:p>
          <a:p>
            <a:pPr lvl="1"/>
            <a:r>
              <a:rPr lang="en-US" dirty="0"/>
              <a:t>Big </a:t>
            </a:r>
            <a:r>
              <a:rPr lang="en-US" dirty="0" smtClean="0"/>
              <a:t>data</a:t>
            </a:r>
          </a:p>
          <a:p>
            <a:pPr lvl="2"/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collection of data sets so large and </a:t>
            </a:r>
            <a:r>
              <a:rPr lang="en-US" b="1" dirty="0" smtClean="0">
                <a:solidFill>
                  <a:srgbClr val="FF0000"/>
                </a:solidFill>
              </a:rPr>
              <a:t>complex</a:t>
            </a:r>
            <a:r>
              <a:rPr lang="en-US" dirty="0" smtClean="0"/>
              <a:t> </a:t>
            </a:r>
            <a:r>
              <a:rPr lang="en-US" dirty="0"/>
              <a:t>that it becomes </a:t>
            </a:r>
            <a:r>
              <a:rPr lang="en-US" b="1" dirty="0" smtClean="0">
                <a:solidFill>
                  <a:srgbClr val="0000FF"/>
                </a:solidFill>
              </a:rPr>
              <a:t>difficult </a:t>
            </a:r>
            <a:r>
              <a:rPr lang="en-US" b="1" dirty="0">
                <a:solidFill>
                  <a:srgbClr val="0000FF"/>
                </a:solidFill>
              </a:rPr>
              <a:t>to </a:t>
            </a:r>
            <a:r>
              <a:rPr lang="en-US" b="1" dirty="0" smtClean="0">
                <a:solidFill>
                  <a:srgbClr val="0000FF"/>
                </a:solidFill>
              </a:rPr>
              <a:t>process </a:t>
            </a:r>
            <a:r>
              <a:rPr lang="en-US" dirty="0"/>
              <a:t>using on-hand database management tools or traditional data processing applications</a:t>
            </a:r>
            <a:r>
              <a:rPr lang="en-US" dirty="0" smtClean="0"/>
              <a:t>.</a:t>
            </a:r>
            <a:r>
              <a:rPr lang="en-US" baseline="30000" dirty="0" smtClean="0"/>
              <a:t>1)</a:t>
            </a:r>
          </a:p>
          <a:p>
            <a:pPr lvl="1"/>
            <a:r>
              <a:rPr lang="en-US" dirty="0" smtClean="0"/>
              <a:t>Apache </a:t>
            </a:r>
            <a:r>
              <a:rPr lang="en-US" dirty="0" err="1" smtClean="0"/>
              <a:t>Hadoop</a:t>
            </a:r>
            <a:endParaRPr lang="en-US" dirty="0" smtClean="0"/>
          </a:p>
          <a:p>
            <a:pPr lvl="2"/>
            <a:r>
              <a:rPr lang="en-US" dirty="0" smtClean="0"/>
              <a:t>a </a:t>
            </a:r>
            <a:r>
              <a:rPr lang="en-US" b="1" dirty="0"/>
              <a:t>framework</a:t>
            </a:r>
            <a:r>
              <a:rPr lang="en-US" dirty="0"/>
              <a:t> </a:t>
            </a:r>
            <a:r>
              <a:rPr lang="en-US" dirty="0" smtClean="0"/>
              <a:t>for </a:t>
            </a:r>
            <a:r>
              <a:rPr lang="en-US" b="1" dirty="0" smtClean="0">
                <a:solidFill>
                  <a:srgbClr val="0000FF"/>
                </a:solidFill>
              </a:rPr>
              <a:t>distributed </a:t>
            </a:r>
            <a:r>
              <a:rPr lang="en-US" b="1" dirty="0">
                <a:solidFill>
                  <a:srgbClr val="0000FF"/>
                </a:solidFill>
              </a:rPr>
              <a:t>processing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/>
              <a:t>of </a:t>
            </a:r>
            <a:r>
              <a:rPr lang="en-US" b="1" dirty="0">
                <a:solidFill>
                  <a:srgbClr val="FF0000"/>
                </a:solidFill>
              </a:rPr>
              <a:t>large data sets</a:t>
            </a:r>
            <a:r>
              <a:rPr lang="en-US" dirty="0"/>
              <a:t> across </a:t>
            </a:r>
            <a:r>
              <a:rPr lang="en-US" b="1" dirty="0"/>
              <a:t>clusters of computers </a:t>
            </a:r>
            <a:r>
              <a:rPr lang="en-US" dirty="0"/>
              <a:t>using simple programming models</a:t>
            </a:r>
            <a:r>
              <a:rPr lang="en-US" dirty="0" smtClean="0"/>
              <a:t>.</a:t>
            </a:r>
            <a:r>
              <a:rPr lang="en-US" baseline="30000" dirty="0" smtClean="0"/>
              <a:t>2)</a:t>
            </a:r>
            <a:endParaRPr lang="en-US" baseline="30000" dirty="0"/>
          </a:p>
        </p:txBody>
      </p:sp>
      <p:sp>
        <p:nvSpPr>
          <p:cNvPr id="4" name="TextBox 3"/>
          <p:cNvSpPr txBox="1"/>
          <p:nvPr/>
        </p:nvSpPr>
        <p:spPr>
          <a:xfrm>
            <a:off x="840617" y="6126163"/>
            <a:ext cx="40559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1) Big data definition: </a:t>
            </a:r>
            <a:r>
              <a:rPr lang="en-US" dirty="0" err="1" smtClean="0"/>
              <a:t>wikipedia.org</a:t>
            </a:r>
            <a:endParaRPr lang="en-US" dirty="0" smtClean="0"/>
          </a:p>
          <a:p>
            <a:r>
              <a:rPr lang="en-US" dirty="0" smtClean="0"/>
              <a:t>2) Hadoop definition: </a:t>
            </a:r>
            <a:r>
              <a:rPr lang="en-US" dirty="0" err="1" smtClean="0"/>
              <a:t>hadoop.apache.org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6775" y="1144506"/>
            <a:ext cx="2369631" cy="158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904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Hadoop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Hadoop</a:t>
            </a:r>
            <a:endParaRPr lang="en-US" dirty="0" smtClean="0"/>
          </a:p>
          <a:p>
            <a:pPr lvl="1"/>
            <a:r>
              <a:rPr lang="en-US" dirty="0" err="1" smtClean="0"/>
              <a:t>Cloudera</a:t>
            </a:r>
            <a:r>
              <a:rPr lang="en-US" dirty="0" smtClean="0"/>
              <a:t> Academic Partnership, software</a:t>
            </a:r>
          </a:p>
          <a:p>
            <a:pPr lvl="1"/>
            <a:r>
              <a:rPr lang="en-US" dirty="0" err="1" smtClean="0">
                <a:solidFill>
                  <a:srgbClr val="0000FF"/>
                </a:solidFill>
              </a:rPr>
              <a:t>MapReduce</a:t>
            </a:r>
            <a:r>
              <a:rPr lang="en-US" dirty="0" smtClean="0">
                <a:solidFill>
                  <a:srgbClr val="0000FF"/>
                </a:solidFill>
              </a:rPr>
              <a:t> (YARN: MapReduce V2)</a:t>
            </a:r>
          </a:p>
          <a:p>
            <a:pPr lvl="2"/>
            <a:r>
              <a:rPr lang="en-US" dirty="0"/>
              <a:t>a programming model for processing large data sets with a parallel, distributed algorithm on a </a:t>
            </a:r>
            <a:r>
              <a:rPr lang="en-US" dirty="0" smtClean="0"/>
              <a:t>cluster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HDFS</a:t>
            </a:r>
          </a:p>
          <a:p>
            <a:pPr lvl="2"/>
            <a:r>
              <a:rPr lang="en-US" dirty="0"/>
              <a:t>a distributed, scalable, </a:t>
            </a:r>
            <a:r>
              <a:rPr lang="en-US" dirty="0" smtClean="0"/>
              <a:t>reliable, and </a:t>
            </a:r>
            <a:r>
              <a:rPr lang="en-US" dirty="0"/>
              <a:t>portable file-system written in Java for the Hadoop framework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3460" y="5619598"/>
            <a:ext cx="2503579" cy="59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868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Archiving and Analyzing </a:t>
            </a:r>
            <a:br>
              <a:rPr lang="en-US" dirty="0"/>
            </a:br>
            <a:r>
              <a:rPr lang="en-US" dirty="0"/>
              <a:t>using Bigdata Hadoop cluster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18"/>
          <a:stretch/>
        </p:blipFill>
        <p:spPr>
          <a:xfrm>
            <a:off x="4970585" y="1723292"/>
            <a:ext cx="3399692" cy="4516285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37538" cy="4639377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Hadoop (using Desktop PC)</a:t>
            </a:r>
          </a:p>
          <a:p>
            <a:pPr lvl="1"/>
            <a:r>
              <a:rPr lang="en-US" dirty="0" smtClean="0"/>
              <a:t># </a:t>
            </a:r>
            <a:r>
              <a:rPr lang="en-US" dirty="0"/>
              <a:t>of </a:t>
            </a:r>
            <a:r>
              <a:rPr lang="en-US" dirty="0" smtClean="0"/>
              <a:t>Nodes</a:t>
            </a:r>
            <a:r>
              <a:rPr lang="en-US" dirty="0"/>
              <a:t>: </a:t>
            </a:r>
            <a:r>
              <a:rPr lang="en-US" dirty="0" smtClean="0">
                <a:solidFill>
                  <a:schemeClr val="accent1"/>
                </a:solidFill>
              </a:rPr>
              <a:t>20</a:t>
            </a:r>
            <a:endParaRPr lang="en-US" dirty="0">
              <a:solidFill>
                <a:schemeClr val="accent1"/>
              </a:solidFill>
            </a:endParaRPr>
          </a:p>
          <a:p>
            <a:pPr lvl="1"/>
            <a:r>
              <a:rPr lang="en-US" dirty="0" smtClean="0"/>
              <a:t>CPU: </a:t>
            </a:r>
            <a:r>
              <a:rPr lang="en-US" dirty="0" smtClean="0">
                <a:solidFill>
                  <a:schemeClr val="accent1"/>
                </a:solidFill>
              </a:rPr>
              <a:t>Intel i5 Haswell </a:t>
            </a:r>
            <a:r>
              <a:rPr lang="en-US" dirty="0" smtClean="0"/>
              <a:t>Quad core 3.3Ghz</a:t>
            </a:r>
          </a:p>
          <a:p>
            <a:pPr lvl="1"/>
            <a:r>
              <a:rPr lang="en-US" dirty="0" smtClean="0"/>
              <a:t>RAM</a:t>
            </a:r>
            <a:r>
              <a:rPr lang="en-US" dirty="0" smtClean="0">
                <a:solidFill>
                  <a:srgbClr val="000000"/>
                </a:solidFill>
              </a:rPr>
              <a:t>: </a:t>
            </a:r>
            <a:r>
              <a:rPr lang="en-US" dirty="0" smtClean="0">
                <a:solidFill>
                  <a:schemeClr val="accent1"/>
                </a:solidFill>
              </a:rPr>
              <a:t>640 GB </a:t>
            </a:r>
            <a:r>
              <a:rPr lang="en-US" sz="2100" dirty="0" smtClean="0"/>
              <a:t>(20 * 32GB RAM)</a:t>
            </a:r>
            <a:endParaRPr lang="en-US" dirty="0" smtClean="0"/>
          </a:p>
          <a:p>
            <a:pPr lvl="1"/>
            <a:r>
              <a:rPr lang="en-US" dirty="0" smtClean="0"/>
              <a:t>HDD: </a:t>
            </a:r>
            <a:r>
              <a:rPr lang="en-US" dirty="0" smtClean="0">
                <a:solidFill>
                  <a:schemeClr val="accent1"/>
                </a:solidFill>
              </a:rPr>
              <a:t>60 TB </a:t>
            </a:r>
            <a:r>
              <a:rPr lang="en-US" sz="2100" dirty="0" smtClean="0"/>
              <a:t>(20 * 3TB HDD)</a:t>
            </a:r>
            <a:endParaRPr lang="en-US" sz="1900" dirty="0" smtClean="0"/>
          </a:p>
          <a:p>
            <a:pPr lvl="1"/>
            <a:r>
              <a:rPr lang="en-US" dirty="0" smtClean="0"/>
              <a:t>Backup: 12TB, 8.3TB NAS</a:t>
            </a:r>
          </a:p>
          <a:p>
            <a:r>
              <a:rPr lang="en-US" dirty="0" smtClean="0"/>
              <a:t>Servers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weet collecting</a:t>
            </a:r>
          </a:p>
          <a:p>
            <a:pPr lvl="1"/>
            <a:r>
              <a:rPr lang="en-US" dirty="0"/>
              <a:t>Web </a:t>
            </a:r>
            <a:r>
              <a:rPr lang="en-US" dirty="0" smtClean="0"/>
              <a:t>crawling</a:t>
            </a:r>
          </a:p>
          <a:p>
            <a:pPr lvl="1"/>
            <a:r>
              <a:rPr lang="en-US" dirty="0" smtClean="0"/>
              <a:t>Geocoding</a:t>
            </a:r>
          </a:p>
          <a:p>
            <a:pPr lvl="1"/>
            <a:r>
              <a:rPr lang="en-US" dirty="0" smtClean="0"/>
              <a:t>Search (Solr)</a:t>
            </a:r>
          </a:p>
        </p:txBody>
      </p:sp>
    </p:spTree>
    <p:extLst>
      <p:ext uri="{BB962C8B-B14F-4D97-AF65-F5344CB8AC3E}">
        <p14:creationId xmlns:p14="http://schemas.microsoft.com/office/powerpoint/2010/main" val="1222786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8"/>
            <a:ext cx="8229600" cy="1143000"/>
          </a:xfrm>
        </p:spPr>
        <p:txBody>
          <a:bodyPr/>
          <a:lstStyle/>
          <a:p>
            <a:r>
              <a:rPr lang="en-US" dirty="0" smtClean="0"/>
              <a:t>DLRL cluster -  Services</a:t>
            </a:r>
            <a:endParaRPr lang="en-US" dirty="0"/>
          </a:p>
        </p:txBody>
      </p:sp>
      <p:pic>
        <p:nvPicPr>
          <p:cNvPr id="6" name="Content Placeholder 5" descr="Screen Shot 2014-04-09 at 1.02.39 PM.png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6395" y="1148805"/>
            <a:ext cx="8602675" cy="5625101"/>
          </a:xfrm>
        </p:spPr>
      </p:pic>
    </p:spTree>
    <p:extLst>
      <p:ext uri="{BB962C8B-B14F-4D97-AF65-F5344CB8AC3E}">
        <p14:creationId xmlns:p14="http://schemas.microsoft.com/office/powerpoint/2010/main" val="737618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20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Archiving and Analyzing </a:t>
            </a:r>
            <a:br>
              <a:rPr lang="en-US" dirty="0" smtClean="0"/>
            </a:br>
            <a:r>
              <a:rPr lang="en-US" dirty="0" smtClean="0"/>
              <a:t>using Bigdata Hadoop cluster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238" y="1417638"/>
            <a:ext cx="7301523" cy="4864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490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 for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Spark or Mahout for machine learning: </a:t>
            </a:r>
          </a:p>
          <a:p>
            <a:pPr lvl="1"/>
            <a:r>
              <a:rPr lang="en-US" dirty="0" smtClean="0"/>
              <a:t>Classification, clustering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opic analysis (LDA), Frequent </a:t>
            </a:r>
            <a:r>
              <a:rPr lang="en-US" dirty="0"/>
              <a:t>P</a:t>
            </a:r>
            <a:r>
              <a:rPr lang="en-US" dirty="0" smtClean="0"/>
              <a:t>atterns</a:t>
            </a:r>
            <a:r>
              <a:rPr lang="ko-KR" altLang="en-US" dirty="0" smtClean="0"/>
              <a:t> </a:t>
            </a:r>
            <a:r>
              <a:rPr lang="en-US" altLang="ko-KR" dirty="0"/>
              <a:t>M</a:t>
            </a:r>
            <a:r>
              <a:rPr lang="en-US" altLang="ko-KR" dirty="0" smtClean="0"/>
              <a:t>ining</a:t>
            </a:r>
            <a:endParaRPr lang="en-US" dirty="0" smtClean="0"/>
          </a:p>
          <a:p>
            <a:r>
              <a:rPr lang="en-US" dirty="0" err="1" smtClean="0"/>
              <a:t>Solr</a:t>
            </a:r>
            <a:r>
              <a:rPr lang="en-US" dirty="0" smtClean="0"/>
              <a:t>/</a:t>
            </a:r>
            <a:r>
              <a:rPr lang="en-US" dirty="0" err="1" smtClean="0"/>
              <a:t>Lucene</a:t>
            </a:r>
            <a:r>
              <a:rPr lang="en-US" dirty="0" smtClean="0"/>
              <a:t>: Search/(Faceted) Browse</a:t>
            </a:r>
          </a:p>
          <a:p>
            <a:r>
              <a:rPr lang="en-US" dirty="0" smtClean="0"/>
              <a:t>Natural Language Processing and Named Entity Recognition: NLTK (Python), SNER</a:t>
            </a:r>
            <a:endParaRPr lang="en-US" dirty="0"/>
          </a:p>
          <a:p>
            <a:r>
              <a:rPr lang="en-US" dirty="0" smtClean="0"/>
              <a:t>Information visualization (social networks)</a:t>
            </a:r>
          </a:p>
          <a:p>
            <a:r>
              <a:rPr lang="en-US" dirty="0" smtClean="0"/>
              <a:t>Connections with GIS, other data/info systems</a:t>
            </a:r>
          </a:p>
        </p:txBody>
      </p:sp>
    </p:spTree>
    <p:extLst>
      <p:ext uri="{BB962C8B-B14F-4D97-AF65-F5344CB8AC3E}">
        <p14:creationId xmlns:p14="http://schemas.microsoft.com/office/powerpoint/2010/main" val="2269799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4"/>
          <p:cNvSpPr>
            <a:spLocks noChangeArrowheads="1"/>
          </p:cNvSpPr>
          <p:nvPr/>
        </p:nvSpPr>
        <p:spPr bwMode="auto">
          <a:xfrm>
            <a:off x="0" y="609600"/>
            <a:ext cx="9144000" cy="533400"/>
          </a:xfrm>
          <a:prstGeom prst="rect">
            <a:avLst/>
          </a:prstGeom>
          <a:solidFill>
            <a:srgbClr val="33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6" name="Rectangle 46"/>
          <p:cNvSpPr>
            <a:spLocks noGrp="1" noChangeArrowheads="1"/>
          </p:cNvSpPr>
          <p:nvPr>
            <p:ph type="title" sz="quarter"/>
          </p:nvPr>
        </p:nvSpPr>
        <p:spPr>
          <a:xfrm>
            <a:off x="152400" y="457200"/>
            <a:ext cx="8991600" cy="914400"/>
          </a:xfrm>
          <a:noFill/>
        </p:spPr>
        <p:txBody>
          <a:bodyPr/>
          <a:lstStyle/>
          <a:p>
            <a:r>
              <a:rPr lang="en-US" sz="2400" b="1">
                <a:solidFill>
                  <a:schemeClr val="bg1"/>
                </a:solidFill>
                <a:latin typeface="Book Antiqua" charset="0"/>
                <a:ea typeface="ＭＳ Ｐゴシック" charset="0"/>
                <a:cs typeface="ＭＳ Ｐゴシック" charset="0"/>
              </a:rPr>
              <a:t>Center for Community Security &amp; Resilience (CCSR)</a:t>
            </a:r>
          </a:p>
        </p:txBody>
      </p:sp>
      <p:pic>
        <p:nvPicPr>
          <p:cNvPr id="16387" name="Picture 5" descr="vt_shield_notag_onwhite230.gif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4800600"/>
            <a:ext cx="3094038" cy="533400"/>
          </a:xfrm>
          <a:noFill/>
        </p:spPr>
      </p:pic>
      <p:sp>
        <p:nvSpPr>
          <p:cNvPr id="16388" name="Text Box 30"/>
          <p:cNvSpPr txBox="1">
            <a:spLocks noChangeArrowheads="1"/>
          </p:cNvSpPr>
          <p:nvPr/>
        </p:nvSpPr>
        <p:spPr bwMode="auto">
          <a:xfrm>
            <a:off x="457200" y="1447800"/>
            <a:ext cx="85344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/>
              <a:t>Social Media for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3200" b="1"/>
              <a:t>Cities, Counties and Communities</a:t>
            </a:r>
          </a:p>
        </p:txBody>
      </p:sp>
      <p:sp>
        <p:nvSpPr>
          <p:cNvPr id="16389" name="Text Box 15"/>
          <p:cNvSpPr txBox="1">
            <a:spLocks noChangeArrowheads="1"/>
          </p:cNvSpPr>
          <p:nvPr/>
        </p:nvSpPr>
        <p:spPr bwMode="auto">
          <a:xfrm>
            <a:off x="3087688" y="3962400"/>
            <a:ext cx="2895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 b="1" dirty="0"/>
              <a:t>Funded by CCSR #448371-19912</a:t>
            </a:r>
          </a:p>
        </p:txBody>
      </p:sp>
      <p:sp>
        <p:nvSpPr>
          <p:cNvPr id="16390" name="Text Box 55"/>
          <p:cNvSpPr txBox="1">
            <a:spLocks noChangeArrowheads="1"/>
          </p:cNvSpPr>
          <p:nvPr/>
        </p:nvSpPr>
        <p:spPr bwMode="auto">
          <a:xfrm>
            <a:off x="152400" y="3124200"/>
            <a:ext cx="8991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>
                <a:latin typeface="Arial" charset="0"/>
                <a:cs typeface="Arial" charset="0"/>
              </a:rPr>
              <a:t>2010-2011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1600">
                <a:latin typeface="Arial" charset="0"/>
                <a:cs typeface="Arial" charset="0"/>
              </a:rPr>
              <a:t>with Arlington County, VA</a:t>
            </a:r>
          </a:p>
        </p:txBody>
      </p:sp>
      <p:pic>
        <p:nvPicPr>
          <p:cNvPr id="16391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4196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8146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016" y="29709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Demo: </a:t>
            </a:r>
            <a:r>
              <a:rPr lang="en-US" dirty="0"/>
              <a:t>A</a:t>
            </a:r>
            <a:r>
              <a:rPr lang="en-US" dirty="0" smtClean="0"/>
              <a:t>nalyze a tweet collection for water main breaks (WMBs)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644" y="1155886"/>
            <a:ext cx="7143704" cy="592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096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Processing (also for CS5604)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60" y="1417637"/>
            <a:ext cx="8856253" cy="535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429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0"/>
            <a:ext cx="90981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171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0"/>
            <a:ext cx="90981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1998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0"/>
            <a:ext cx="90981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8304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0065"/>
            <a:ext cx="8229600" cy="1143000"/>
          </a:xfrm>
        </p:spPr>
        <p:txBody>
          <a:bodyPr/>
          <a:lstStyle/>
          <a:p>
            <a:r>
              <a:rPr lang="en-US" dirty="0" smtClean="0"/>
              <a:t>What Causes Water Main Breaks?</a:t>
            </a:r>
            <a:endParaRPr lang="en-US" dirty="0"/>
          </a:p>
        </p:txBody>
      </p:sp>
      <p:pic>
        <p:nvPicPr>
          <p:cNvPr id="7" name="Picture 6" descr="Screen Shot 2012-04-05 at 1.52.2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166" y="1223065"/>
            <a:ext cx="4080482" cy="1577393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8" name="Picture 7" descr="Screen Shot 2012-04-05 at 1.53.49 PM.pn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81105" y="1223065"/>
            <a:ext cx="4305189" cy="2030073"/>
          </a:xfrm>
          <a:prstGeom prst="rect">
            <a:avLst/>
          </a:prstGeom>
          <a:ln>
            <a:solidFill>
              <a:srgbClr val="1F497D"/>
            </a:solidFill>
          </a:ln>
        </p:spPr>
      </p:pic>
      <p:pic>
        <p:nvPicPr>
          <p:cNvPr id="9" name="Picture 8" descr="Screen Shot 2012-04-05 at 1.54.31 PM.pn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67434" y="3330352"/>
            <a:ext cx="4318860" cy="958826"/>
          </a:xfrm>
          <a:prstGeom prst="rect">
            <a:avLst/>
          </a:prstGeom>
          <a:ln>
            <a:solidFill>
              <a:srgbClr val="1F497D"/>
            </a:solidFill>
          </a:ln>
        </p:spPr>
      </p:pic>
      <p:pic>
        <p:nvPicPr>
          <p:cNvPr id="3" name="Picture 2" descr="Screen Shot 2012-04-10 at 10.01.54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166" y="3130892"/>
            <a:ext cx="4080482" cy="3164990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10" name="Picture 9" descr="Screen Shot 2012-04-05 at 1.52.28 PM.png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81104" y="4390944"/>
            <a:ext cx="3217819" cy="2177017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7338201" y="3240448"/>
            <a:ext cx="1504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MassLive.com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46002" y="1557649"/>
            <a:ext cx="1921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AccuWeather.com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201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0"/>
            <a:ext cx="9098127" cy="6858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423409" y="4549140"/>
            <a:ext cx="222265" cy="33147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9" name="Rounded Rectangle 8"/>
          <p:cNvSpPr/>
          <p:nvPr/>
        </p:nvSpPr>
        <p:spPr>
          <a:xfrm>
            <a:off x="6567032" y="4583430"/>
            <a:ext cx="622437" cy="29718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50"/>
              <a:t> </a:t>
            </a:r>
          </a:p>
        </p:txBody>
      </p:sp>
      <p:sp>
        <p:nvSpPr>
          <p:cNvPr id="10" name="Freeform 9"/>
          <p:cNvSpPr/>
          <p:nvPr/>
        </p:nvSpPr>
        <p:spPr>
          <a:xfrm>
            <a:off x="4157662" y="2871788"/>
            <a:ext cx="686027" cy="720090"/>
          </a:xfrm>
          <a:custGeom>
            <a:avLst/>
            <a:gdLst>
              <a:gd name="connsiteX0" fmla="*/ 0 w 914702"/>
              <a:gd name="connsiteY0" fmla="*/ 960120 h 960120"/>
              <a:gd name="connsiteX1" fmla="*/ 11430 w 914702"/>
              <a:gd name="connsiteY1" fmla="*/ 891540 h 960120"/>
              <a:gd name="connsiteX2" fmla="*/ 45720 w 914702"/>
              <a:gd name="connsiteY2" fmla="*/ 800100 h 960120"/>
              <a:gd name="connsiteX3" fmla="*/ 68580 w 914702"/>
              <a:gd name="connsiteY3" fmla="*/ 720090 h 960120"/>
              <a:gd name="connsiteX4" fmla="*/ 114300 w 914702"/>
              <a:gd name="connsiteY4" fmla="*/ 594360 h 960120"/>
              <a:gd name="connsiteX5" fmla="*/ 125730 w 914702"/>
              <a:gd name="connsiteY5" fmla="*/ 548640 h 960120"/>
              <a:gd name="connsiteX6" fmla="*/ 137160 w 914702"/>
              <a:gd name="connsiteY6" fmla="*/ 514350 h 960120"/>
              <a:gd name="connsiteX7" fmla="*/ 160020 w 914702"/>
              <a:gd name="connsiteY7" fmla="*/ 400050 h 960120"/>
              <a:gd name="connsiteX8" fmla="*/ 182880 w 914702"/>
              <a:gd name="connsiteY8" fmla="*/ 342900 h 960120"/>
              <a:gd name="connsiteX9" fmla="*/ 205740 w 914702"/>
              <a:gd name="connsiteY9" fmla="*/ 262890 h 960120"/>
              <a:gd name="connsiteX10" fmla="*/ 274320 w 914702"/>
              <a:gd name="connsiteY10" fmla="*/ 171450 h 960120"/>
              <a:gd name="connsiteX11" fmla="*/ 365760 w 914702"/>
              <a:gd name="connsiteY11" fmla="*/ 68580 h 960120"/>
              <a:gd name="connsiteX12" fmla="*/ 434340 w 914702"/>
              <a:gd name="connsiteY12" fmla="*/ 11430 h 960120"/>
              <a:gd name="connsiteX13" fmla="*/ 468630 w 914702"/>
              <a:gd name="connsiteY13" fmla="*/ 0 h 960120"/>
              <a:gd name="connsiteX14" fmla="*/ 571500 w 914702"/>
              <a:gd name="connsiteY14" fmla="*/ 11430 h 960120"/>
              <a:gd name="connsiteX15" fmla="*/ 617220 w 914702"/>
              <a:gd name="connsiteY15" fmla="*/ 34290 h 960120"/>
              <a:gd name="connsiteX16" fmla="*/ 754380 w 914702"/>
              <a:gd name="connsiteY16" fmla="*/ 194310 h 960120"/>
              <a:gd name="connsiteX17" fmla="*/ 822960 w 914702"/>
              <a:gd name="connsiteY17" fmla="*/ 320040 h 960120"/>
              <a:gd name="connsiteX18" fmla="*/ 845820 w 914702"/>
              <a:gd name="connsiteY18" fmla="*/ 365760 h 960120"/>
              <a:gd name="connsiteX19" fmla="*/ 868680 w 914702"/>
              <a:gd name="connsiteY19" fmla="*/ 491490 h 960120"/>
              <a:gd name="connsiteX20" fmla="*/ 891540 w 914702"/>
              <a:gd name="connsiteY20" fmla="*/ 640080 h 960120"/>
              <a:gd name="connsiteX21" fmla="*/ 902970 w 914702"/>
              <a:gd name="connsiteY21" fmla="*/ 674370 h 960120"/>
              <a:gd name="connsiteX22" fmla="*/ 914400 w 914702"/>
              <a:gd name="connsiteY22" fmla="*/ 822960 h 96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914702" h="960120">
                <a:moveTo>
                  <a:pt x="0" y="960120"/>
                </a:moveTo>
                <a:cubicBezTo>
                  <a:pt x="3810" y="937260"/>
                  <a:pt x="6403" y="914163"/>
                  <a:pt x="11430" y="891540"/>
                </a:cubicBezTo>
                <a:cubicBezTo>
                  <a:pt x="16780" y="867463"/>
                  <a:pt x="39787" y="817898"/>
                  <a:pt x="45720" y="800100"/>
                </a:cubicBezTo>
                <a:cubicBezTo>
                  <a:pt x="81749" y="692014"/>
                  <a:pt x="35557" y="808151"/>
                  <a:pt x="68580" y="720090"/>
                </a:cubicBezTo>
                <a:cubicBezTo>
                  <a:pt x="85624" y="674640"/>
                  <a:pt x="102293" y="642387"/>
                  <a:pt x="114300" y="594360"/>
                </a:cubicBezTo>
                <a:cubicBezTo>
                  <a:pt x="118110" y="579120"/>
                  <a:pt x="121414" y="563745"/>
                  <a:pt x="125730" y="548640"/>
                </a:cubicBezTo>
                <a:cubicBezTo>
                  <a:pt x="129040" y="537055"/>
                  <a:pt x="134546" y="526111"/>
                  <a:pt x="137160" y="514350"/>
                </a:cubicBezTo>
                <a:cubicBezTo>
                  <a:pt x="148415" y="463702"/>
                  <a:pt x="144838" y="445595"/>
                  <a:pt x="160020" y="400050"/>
                </a:cubicBezTo>
                <a:cubicBezTo>
                  <a:pt x="166508" y="380585"/>
                  <a:pt x="176392" y="362365"/>
                  <a:pt x="182880" y="342900"/>
                </a:cubicBezTo>
                <a:cubicBezTo>
                  <a:pt x="185899" y="333844"/>
                  <a:pt x="198035" y="274998"/>
                  <a:pt x="205740" y="262890"/>
                </a:cubicBezTo>
                <a:cubicBezTo>
                  <a:pt x="226195" y="230746"/>
                  <a:pt x="253186" y="203151"/>
                  <a:pt x="274320" y="171450"/>
                </a:cubicBezTo>
                <a:cubicBezTo>
                  <a:pt x="315113" y="110261"/>
                  <a:pt x="287466" y="146874"/>
                  <a:pt x="365760" y="68580"/>
                </a:cubicBezTo>
                <a:cubicBezTo>
                  <a:pt x="391039" y="43301"/>
                  <a:pt x="402514" y="27343"/>
                  <a:pt x="434340" y="11430"/>
                </a:cubicBezTo>
                <a:cubicBezTo>
                  <a:pt x="445116" y="6042"/>
                  <a:pt x="457200" y="3810"/>
                  <a:pt x="468630" y="0"/>
                </a:cubicBezTo>
                <a:cubicBezTo>
                  <a:pt x="502920" y="3810"/>
                  <a:pt x="537883" y="3672"/>
                  <a:pt x="571500" y="11430"/>
                </a:cubicBezTo>
                <a:cubicBezTo>
                  <a:pt x="588102" y="15261"/>
                  <a:pt x="603915" y="23646"/>
                  <a:pt x="617220" y="34290"/>
                </a:cubicBezTo>
                <a:cubicBezTo>
                  <a:pt x="667675" y="74654"/>
                  <a:pt x="719513" y="142010"/>
                  <a:pt x="754380" y="194310"/>
                </a:cubicBezTo>
                <a:cubicBezTo>
                  <a:pt x="796143" y="256954"/>
                  <a:pt x="771097" y="216313"/>
                  <a:pt x="822960" y="320040"/>
                </a:cubicBezTo>
                <a:lnTo>
                  <a:pt x="845820" y="365760"/>
                </a:lnTo>
                <a:cubicBezTo>
                  <a:pt x="857709" y="425204"/>
                  <a:pt x="858931" y="428120"/>
                  <a:pt x="868680" y="491490"/>
                </a:cubicBezTo>
                <a:cubicBezTo>
                  <a:pt x="873238" y="521114"/>
                  <a:pt x="884412" y="608005"/>
                  <a:pt x="891540" y="640080"/>
                </a:cubicBezTo>
                <a:cubicBezTo>
                  <a:pt x="894154" y="651841"/>
                  <a:pt x="899160" y="662940"/>
                  <a:pt x="902970" y="674370"/>
                </a:cubicBezTo>
                <a:cubicBezTo>
                  <a:pt x="917633" y="777010"/>
                  <a:pt x="914400" y="727439"/>
                  <a:pt x="914400" y="82296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1" name="Freeform 10"/>
          <p:cNvSpPr/>
          <p:nvPr/>
        </p:nvSpPr>
        <p:spPr>
          <a:xfrm>
            <a:off x="6567032" y="3111818"/>
            <a:ext cx="531993" cy="480060"/>
          </a:xfrm>
          <a:custGeom>
            <a:avLst/>
            <a:gdLst>
              <a:gd name="connsiteX0" fmla="*/ 0 w 709324"/>
              <a:gd name="connsiteY0" fmla="*/ 640080 h 640080"/>
              <a:gd name="connsiteX1" fmla="*/ 22860 w 709324"/>
              <a:gd name="connsiteY1" fmla="*/ 480060 h 640080"/>
              <a:gd name="connsiteX2" fmla="*/ 80010 w 709324"/>
              <a:gd name="connsiteY2" fmla="*/ 297180 h 640080"/>
              <a:gd name="connsiteX3" fmla="*/ 102870 w 709324"/>
              <a:gd name="connsiteY3" fmla="*/ 251460 h 640080"/>
              <a:gd name="connsiteX4" fmla="*/ 137160 w 709324"/>
              <a:gd name="connsiteY4" fmla="*/ 171450 h 640080"/>
              <a:gd name="connsiteX5" fmla="*/ 171450 w 709324"/>
              <a:gd name="connsiteY5" fmla="*/ 125730 h 640080"/>
              <a:gd name="connsiteX6" fmla="*/ 251460 w 709324"/>
              <a:gd name="connsiteY6" fmla="*/ 22860 h 640080"/>
              <a:gd name="connsiteX7" fmla="*/ 320040 w 709324"/>
              <a:gd name="connsiteY7" fmla="*/ 0 h 640080"/>
              <a:gd name="connsiteX8" fmla="*/ 400050 w 709324"/>
              <a:gd name="connsiteY8" fmla="*/ 11430 h 640080"/>
              <a:gd name="connsiteX9" fmla="*/ 468630 w 709324"/>
              <a:gd name="connsiteY9" fmla="*/ 57150 h 640080"/>
              <a:gd name="connsiteX10" fmla="*/ 491490 w 709324"/>
              <a:gd name="connsiteY10" fmla="*/ 91440 h 640080"/>
              <a:gd name="connsiteX11" fmla="*/ 525780 w 709324"/>
              <a:gd name="connsiteY11" fmla="*/ 125730 h 640080"/>
              <a:gd name="connsiteX12" fmla="*/ 537210 w 709324"/>
              <a:gd name="connsiteY12" fmla="*/ 160020 h 640080"/>
              <a:gd name="connsiteX13" fmla="*/ 560070 w 709324"/>
              <a:gd name="connsiteY13" fmla="*/ 217170 h 640080"/>
              <a:gd name="connsiteX14" fmla="*/ 594360 w 709324"/>
              <a:gd name="connsiteY14" fmla="*/ 251460 h 640080"/>
              <a:gd name="connsiteX15" fmla="*/ 617220 w 709324"/>
              <a:gd name="connsiteY15" fmla="*/ 331470 h 640080"/>
              <a:gd name="connsiteX16" fmla="*/ 640080 w 709324"/>
              <a:gd name="connsiteY16" fmla="*/ 377190 h 640080"/>
              <a:gd name="connsiteX17" fmla="*/ 662940 w 709324"/>
              <a:gd name="connsiteY17" fmla="*/ 445770 h 640080"/>
              <a:gd name="connsiteX18" fmla="*/ 674370 w 709324"/>
              <a:gd name="connsiteY18" fmla="*/ 480060 h 640080"/>
              <a:gd name="connsiteX19" fmla="*/ 708660 w 709324"/>
              <a:gd name="connsiteY19" fmla="*/ 548640 h 640080"/>
              <a:gd name="connsiteX20" fmla="*/ 708660 w 709324"/>
              <a:gd name="connsiteY20" fmla="*/ 571500 h 64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09324" h="640080">
                <a:moveTo>
                  <a:pt x="0" y="640080"/>
                </a:moveTo>
                <a:cubicBezTo>
                  <a:pt x="30937" y="485397"/>
                  <a:pt x="-13341" y="715367"/>
                  <a:pt x="22860" y="480060"/>
                </a:cubicBezTo>
                <a:cubicBezTo>
                  <a:pt x="29463" y="437138"/>
                  <a:pt x="79989" y="297222"/>
                  <a:pt x="80010" y="297180"/>
                </a:cubicBezTo>
                <a:cubicBezTo>
                  <a:pt x="87630" y="281940"/>
                  <a:pt x="96887" y="267414"/>
                  <a:pt x="102870" y="251460"/>
                </a:cubicBezTo>
                <a:cubicBezTo>
                  <a:pt x="130320" y="178260"/>
                  <a:pt x="94491" y="231187"/>
                  <a:pt x="137160" y="171450"/>
                </a:cubicBezTo>
                <a:cubicBezTo>
                  <a:pt x="148233" y="155948"/>
                  <a:pt x="160526" y="141336"/>
                  <a:pt x="171450" y="125730"/>
                </a:cubicBezTo>
                <a:cubicBezTo>
                  <a:pt x="184130" y="107616"/>
                  <a:pt x="222457" y="38973"/>
                  <a:pt x="251460" y="22860"/>
                </a:cubicBezTo>
                <a:cubicBezTo>
                  <a:pt x="272524" y="11158"/>
                  <a:pt x="320040" y="0"/>
                  <a:pt x="320040" y="0"/>
                </a:cubicBezTo>
                <a:cubicBezTo>
                  <a:pt x="346710" y="3810"/>
                  <a:pt x="374905" y="1759"/>
                  <a:pt x="400050" y="11430"/>
                </a:cubicBezTo>
                <a:cubicBezTo>
                  <a:pt x="425693" y="21293"/>
                  <a:pt x="468630" y="57150"/>
                  <a:pt x="468630" y="57150"/>
                </a:cubicBezTo>
                <a:cubicBezTo>
                  <a:pt x="476250" y="68580"/>
                  <a:pt x="482696" y="80887"/>
                  <a:pt x="491490" y="91440"/>
                </a:cubicBezTo>
                <a:cubicBezTo>
                  <a:pt x="501838" y="103858"/>
                  <a:pt x="516814" y="112280"/>
                  <a:pt x="525780" y="125730"/>
                </a:cubicBezTo>
                <a:cubicBezTo>
                  <a:pt x="532463" y="135755"/>
                  <a:pt x="532980" y="148739"/>
                  <a:pt x="537210" y="160020"/>
                </a:cubicBezTo>
                <a:cubicBezTo>
                  <a:pt x="544414" y="179231"/>
                  <a:pt x="549196" y="199771"/>
                  <a:pt x="560070" y="217170"/>
                </a:cubicBezTo>
                <a:cubicBezTo>
                  <a:pt x="568637" y="230877"/>
                  <a:pt x="582930" y="240030"/>
                  <a:pt x="594360" y="251460"/>
                </a:cubicBezTo>
                <a:cubicBezTo>
                  <a:pt x="600160" y="274661"/>
                  <a:pt x="607381" y="308513"/>
                  <a:pt x="617220" y="331470"/>
                </a:cubicBezTo>
                <a:cubicBezTo>
                  <a:pt x="623932" y="347131"/>
                  <a:pt x="633752" y="361370"/>
                  <a:pt x="640080" y="377190"/>
                </a:cubicBezTo>
                <a:cubicBezTo>
                  <a:pt x="649029" y="399563"/>
                  <a:pt x="655320" y="422910"/>
                  <a:pt x="662940" y="445770"/>
                </a:cubicBezTo>
                <a:cubicBezTo>
                  <a:pt x="666750" y="457200"/>
                  <a:pt x="667687" y="470035"/>
                  <a:pt x="674370" y="480060"/>
                </a:cubicBezTo>
                <a:cubicBezTo>
                  <a:pt x="693636" y="508959"/>
                  <a:pt x="701900" y="514838"/>
                  <a:pt x="708660" y="548640"/>
                </a:cubicBezTo>
                <a:cubicBezTo>
                  <a:pt x="710154" y="556112"/>
                  <a:pt x="708660" y="563880"/>
                  <a:pt x="708660" y="57150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025083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78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</a:t>
            </a:r>
            <a:r>
              <a:rPr lang="en-US" dirty="0" smtClean="0"/>
              <a:t>Causes </a:t>
            </a:r>
            <a:r>
              <a:rPr lang="en-US" dirty="0"/>
              <a:t>Water Main </a:t>
            </a:r>
            <a:r>
              <a:rPr lang="en-US" dirty="0" smtClean="0"/>
              <a:t>Breaks? Earthquakes (USGS)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526420" y="1230868"/>
            <a:ext cx="2160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Mar. 1 – Apr. 5, 2012</a:t>
            </a:r>
            <a:endParaRPr lang="en-US" dirty="0"/>
          </a:p>
        </p:txBody>
      </p:sp>
      <p:pic>
        <p:nvPicPr>
          <p:cNvPr id="4" name="Content Placeholder 3" descr="Screen Shot 2012-04-10 at 12.53.42 PM.png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51512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0"/>
            <a:ext cx="9098127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026472" y="761943"/>
            <a:ext cx="642097" cy="280876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50"/>
              <a:t>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710506" y="2823210"/>
            <a:ext cx="326091" cy="1771649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50"/>
              <a:t>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278221" y="3176868"/>
            <a:ext cx="326091" cy="1417991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50"/>
              <a:t>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57200" y="2823211"/>
            <a:ext cx="1245870" cy="1392444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5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879300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0"/>
            <a:ext cx="9098127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419586" y="3566161"/>
            <a:ext cx="3278393" cy="182880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5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85015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8458200" cy="304800"/>
          </a:xfrm>
        </p:spPr>
        <p:txBody>
          <a:bodyPr>
            <a:normAutofit fontScale="90000"/>
          </a:bodyPr>
          <a:lstStyle/>
          <a:p>
            <a:r>
              <a:rPr lang="en-US" sz="2800" b="1">
                <a:solidFill>
                  <a:schemeClr val="tx1"/>
                </a:solidFill>
                <a:latin typeface="Book Antiqua" charset="0"/>
                <a:ea typeface="ＭＳ Ｐゴシック" charset="0"/>
                <a:cs typeface="ＭＳ Ｐゴシック" charset="0"/>
              </a:rPr>
              <a:t>Number of Followers for 34 Civic Orgs. </a:t>
            </a:r>
          </a:p>
        </p:txBody>
      </p:sp>
      <p:sp>
        <p:nvSpPr>
          <p:cNvPr id="44034" name="Text Box 6"/>
          <p:cNvSpPr txBox="1">
            <a:spLocks noChangeArrowheads="1"/>
          </p:cNvSpPr>
          <p:nvPr/>
        </p:nvSpPr>
        <p:spPr bwMode="auto">
          <a:xfrm>
            <a:off x="0" y="5867400"/>
            <a:ext cx="510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Crisis, Tragedy, and Recovery Network</a:t>
            </a:r>
          </a:p>
        </p:txBody>
      </p:sp>
      <p:pic>
        <p:nvPicPr>
          <p:cNvPr id="4403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12850"/>
            <a:ext cx="7696200" cy="564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TextBox 8"/>
          <p:cNvSpPr txBox="1">
            <a:spLocks noChangeArrowheads="1"/>
          </p:cNvSpPr>
          <p:nvPr/>
        </p:nvSpPr>
        <p:spPr bwMode="auto">
          <a:xfrm>
            <a:off x="2971800" y="696913"/>
            <a:ext cx="2971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>
                <a:latin typeface="Arial" charset="0"/>
              </a:rPr>
              <a:t>Unique Followers:   22,325</a:t>
            </a:r>
          </a:p>
        </p:txBody>
      </p:sp>
    </p:spTree>
    <p:extLst>
      <p:ext uri="{BB962C8B-B14F-4D97-AF65-F5344CB8AC3E}">
        <p14:creationId xmlns:p14="http://schemas.microsoft.com/office/powerpoint/2010/main" val="28867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Fix water pipe</a:t>
            </a:r>
          </a:p>
          <a:p>
            <a:pPr lvl="1"/>
            <a:r>
              <a:rPr lang="en-US" dirty="0" smtClean="0"/>
              <a:t>Water utility</a:t>
            </a:r>
          </a:p>
          <a:p>
            <a:pPr lvl="1"/>
            <a:r>
              <a:rPr lang="en-US" dirty="0" smtClean="0"/>
              <a:t>city/town utility</a:t>
            </a:r>
          </a:p>
          <a:p>
            <a:r>
              <a:rPr lang="en-US" dirty="0" smtClean="0"/>
              <a:t>Traffic</a:t>
            </a:r>
          </a:p>
          <a:p>
            <a:pPr lvl="1"/>
            <a:r>
              <a:rPr lang="en-US" dirty="0" smtClean="0"/>
              <a:t>Police</a:t>
            </a:r>
          </a:p>
          <a:p>
            <a:r>
              <a:rPr lang="en-US" dirty="0" smtClean="0"/>
              <a:t>Affected</a:t>
            </a:r>
          </a:p>
          <a:p>
            <a:pPr lvl="1"/>
            <a:r>
              <a:rPr lang="en-US" dirty="0" smtClean="0"/>
              <a:t>Citizen</a:t>
            </a:r>
          </a:p>
          <a:p>
            <a:r>
              <a:rPr lang="en-US" dirty="0" smtClean="0"/>
              <a:t>Others 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567"/>
            <a:ext cx="8229600" cy="1143000"/>
          </a:xfrm>
        </p:spPr>
        <p:txBody>
          <a:bodyPr/>
          <a:lstStyle/>
          <a:p>
            <a:r>
              <a:rPr lang="en-US" dirty="0" smtClean="0"/>
              <a:t>Who is involved in a WMB 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7800" y="1600200"/>
            <a:ext cx="3429000" cy="23749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837080" y="5414455"/>
            <a:ext cx="200423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smtClean="0">
                <a:latin typeface="ArialMT" charset="0"/>
              </a:rPr>
              <a:t>Lakewood, NJ, </a:t>
            </a:r>
            <a:r>
              <a:rPr lang="en-US" sz="1200" dirty="0" smtClean="0">
                <a:latin typeface="ArialMT" charset="0"/>
              </a:rPr>
              <a:t>June. 2014</a:t>
            </a:r>
            <a:endParaRPr lang="en-US" sz="12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1797" y="4191017"/>
            <a:ext cx="3145003" cy="235875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018773" y="6308725"/>
            <a:ext cx="26116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ArialMT" charset="0"/>
              </a:rPr>
              <a:t>West Philadelphia, </a:t>
            </a:r>
            <a:r>
              <a:rPr lang="en-US" sz="1200" dirty="0" smtClean="0">
                <a:latin typeface="ArialMT" charset="0"/>
              </a:rPr>
              <a:t>PA, June. 2015</a:t>
            </a:r>
            <a:endParaRPr lang="en-US" sz="1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2737" y="3328201"/>
            <a:ext cx="3173252" cy="2042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555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0"/>
            <a:ext cx="9098127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341567" y="2937510"/>
            <a:ext cx="326091" cy="1771649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50"/>
              <a:t>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440931" y="5875020"/>
            <a:ext cx="762408" cy="220979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50"/>
              <a:t>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80060" y="1108710"/>
            <a:ext cx="1142999" cy="1451610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50"/>
              <a:t>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80059" y="4080509"/>
            <a:ext cx="1142999" cy="1354455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5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0174480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0"/>
            <a:ext cx="9098127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34340" y="1188720"/>
            <a:ext cx="1142999" cy="788670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50"/>
              <a:t>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34339" y="3234690"/>
            <a:ext cx="1142999" cy="2023110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5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795091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</a:p>
          <a:p>
            <a:r>
              <a:rPr lang="en-US" dirty="0" smtClean="0"/>
              <a:t>How can IDEAL help GFURR?</a:t>
            </a:r>
          </a:p>
          <a:p>
            <a:r>
              <a:rPr lang="en-US" dirty="0" smtClean="0"/>
              <a:t>How can GFURR help IDEAL?</a:t>
            </a:r>
          </a:p>
          <a:p>
            <a:r>
              <a:rPr lang="en-US" dirty="0" smtClean="0"/>
              <a:t>Collaborations, proposals, partners, </a:t>
            </a:r>
            <a:r>
              <a:rPr lang="is-IS" dirty="0" smtClean="0"/>
              <a:t>…</a:t>
            </a:r>
          </a:p>
          <a:p>
            <a:endParaRPr lang="is-IS" dirty="0"/>
          </a:p>
          <a:p>
            <a:r>
              <a:rPr lang="is-IS" dirty="0" smtClean="0"/>
              <a:t>(Possible supplement related to smart and connected communities)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3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8610600" cy="304800"/>
          </a:xfrm>
        </p:spPr>
        <p:txBody>
          <a:bodyPr>
            <a:normAutofit fontScale="90000"/>
          </a:bodyPr>
          <a:lstStyle/>
          <a:p>
            <a:r>
              <a:rPr lang="en-US" sz="2800" b="1">
                <a:solidFill>
                  <a:schemeClr val="tx1"/>
                </a:solidFill>
                <a:latin typeface="Book Antiqua" charset="0"/>
                <a:ea typeface="ＭＳ Ｐゴシック" charset="0"/>
                <a:cs typeface="ＭＳ Ｐゴシック" charset="0"/>
              </a:rPr>
              <a:t>Orgs Followers</a:t>
            </a:r>
            <a:r>
              <a:rPr lang="ja-JP" altLang="en-US" sz="2800" b="1">
                <a:solidFill>
                  <a:schemeClr val="tx1"/>
                </a:solidFill>
                <a:latin typeface="Book Antiqua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sz="2800" b="1">
                <a:solidFill>
                  <a:schemeClr val="tx1"/>
                </a:solidFill>
                <a:latin typeface="Book Antiqua" charset="0"/>
                <a:ea typeface="ＭＳ Ｐゴシック" charset="0"/>
                <a:cs typeface="ＭＳ Ｐゴシック" charset="0"/>
              </a:rPr>
              <a:t> Followers Count</a:t>
            </a:r>
            <a:endParaRPr lang="en-US" sz="2800" b="1">
              <a:solidFill>
                <a:schemeClr val="tx1"/>
              </a:solidFill>
              <a:latin typeface="Book Antiqu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6082" name="Text Box 6"/>
          <p:cNvSpPr txBox="1">
            <a:spLocks noChangeArrowheads="1"/>
          </p:cNvSpPr>
          <p:nvPr/>
        </p:nvSpPr>
        <p:spPr bwMode="auto">
          <a:xfrm>
            <a:off x="0" y="5867400"/>
            <a:ext cx="510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Crisis, Tragedy, and Recovery Network</a:t>
            </a:r>
          </a:p>
        </p:txBody>
      </p:sp>
      <p:pic>
        <p:nvPicPr>
          <p:cNvPr id="4608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1219200"/>
            <a:ext cx="8609013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3762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ChangeArrowheads="1"/>
          </p:cNvSpPr>
          <p:nvPr/>
        </p:nvSpPr>
        <p:spPr bwMode="auto">
          <a:xfrm>
            <a:off x="0" y="5867400"/>
            <a:ext cx="9144000" cy="381000"/>
          </a:xfrm>
          <a:prstGeom prst="rect">
            <a:avLst/>
          </a:prstGeom>
          <a:solidFill>
            <a:srgbClr val="33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0" name="Rectangle 3"/>
          <p:cNvSpPr>
            <a:spLocks noChangeArrowheads="1"/>
          </p:cNvSpPr>
          <p:nvPr/>
        </p:nvSpPr>
        <p:spPr bwMode="auto">
          <a:xfrm>
            <a:off x="0" y="609600"/>
            <a:ext cx="9144000" cy="533400"/>
          </a:xfrm>
          <a:prstGeom prst="rect">
            <a:avLst/>
          </a:prstGeom>
          <a:solidFill>
            <a:srgbClr val="33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1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685800"/>
            <a:ext cx="8839200" cy="304800"/>
          </a:xfrm>
        </p:spPr>
        <p:txBody>
          <a:bodyPr>
            <a:normAutofit fontScale="90000"/>
          </a:bodyPr>
          <a:lstStyle/>
          <a:p>
            <a:r>
              <a:rPr lang="en-US" sz="2800" b="1">
                <a:solidFill>
                  <a:schemeClr val="bg1"/>
                </a:solidFill>
                <a:latin typeface="Book Antiqua" charset="0"/>
                <a:ea typeface="ＭＳ Ｐゴシック" charset="0"/>
                <a:cs typeface="ＭＳ Ｐゴシック" charset="0"/>
              </a:rPr>
              <a:t>ArlingtonUW (ArlingtonUnwired.com)</a:t>
            </a:r>
          </a:p>
        </p:txBody>
      </p:sp>
      <p:pic>
        <p:nvPicPr>
          <p:cNvPr id="48132" name="Picture 5" descr="vt_shield_notag_onwhite230.gi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86600" y="5943600"/>
            <a:ext cx="1962150" cy="296863"/>
          </a:xfrm>
          <a:noFill/>
        </p:spPr>
      </p:pic>
      <p:sp>
        <p:nvSpPr>
          <p:cNvPr id="48133" name="Text Box 7"/>
          <p:cNvSpPr txBox="1">
            <a:spLocks noChangeArrowheads="1"/>
          </p:cNvSpPr>
          <p:nvPr/>
        </p:nvSpPr>
        <p:spPr bwMode="auto">
          <a:xfrm>
            <a:off x="228600" y="1600200"/>
            <a:ext cx="8763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charset="0"/>
              <a:buBlip>
                <a:blip r:embed="rId4"/>
              </a:buBlip>
            </a:pPr>
            <a:r>
              <a:rPr lang="en-US"/>
              <a:t> </a:t>
            </a:r>
          </a:p>
        </p:txBody>
      </p:sp>
      <p:pic>
        <p:nvPicPr>
          <p:cNvPr id="4813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71600"/>
            <a:ext cx="421481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5" name="Rectangle 3"/>
          <p:cNvSpPr>
            <a:spLocks noChangeArrowheads="1"/>
          </p:cNvSpPr>
          <p:nvPr/>
        </p:nvSpPr>
        <p:spPr bwMode="auto">
          <a:xfrm>
            <a:off x="4267200" y="1447800"/>
            <a:ext cx="4419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 b="1"/>
              <a:t>Org bio</a:t>
            </a:r>
            <a:r>
              <a:rPr lang="en-US"/>
              <a:t>: Active. Mobile. Community. Your source for everything Arlington </a:t>
            </a:r>
          </a:p>
        </p:txBody>
      </p:sp>
      <p:pic>
        <p:nvPicPr>
          <p:cNvPr id="4813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438400"/>
            <a:ext cx="4419600" cy="273367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7" name="TextBox 10"/>
          <p:cNvSpPr txBox="1">
            <a:spLocks noChangeArrowheads="1"/>
          </p:cNvSpPr>
          <p:nvPr/>
        </p:nvSpPr>
        <p:spPr bwMode="auto">
          <a:xfrm>
            <a:off x="1143000" y="4114800"/>
            <a:ext cx="1905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002060"/>
                </a:solidFill>
                <a:latin typeface="Arial" charset="0"/>
              </a:rPr>
              <a:t>Followers</a:t>
            </a:r>
            <a:r>
              <a:rPr lang="ja-JP" altLang="en-US">
                <a:solidFill>
                  <a:srgbClr val="002060"/>
                </a:solidFill>
                <a:latin typeface="Arial" charset="0"/>
              </a:rPr>
              <a:t>’</a:t>
            </a:r>
            <a:r>
              <a:rPr lang="en-US" altLang="ja-JP">
                <a:solidFill>
                  <a:srgbClr val="002060"/>
                </a:solidFill>
                <a:latin typeface="Arial" charset="0"/>
              </a:rPr>
              <a:t> bio</a:t>
            </a:r>
            <a:endParaRPr lang="en-US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48138" name="TextBox 11"/>
          <p:cNvSpPr txBox="1">
            <a:spLocks noChangeArrowheads="1"/>
          </p:cNvSpPr>
          <p:nvPr/>
        </p:nvSpPr>
        <p:spPr bwMode="auto">
          <a:xfrm>
            <a:off x="4953000" y="5257800"/>
            <a:ext cx="3429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002060"/>
                </a:solidFill>
                <a:latin typeface="Arial" charset="0"/>
              </a:rPr>
              <a:t>Followers</a:t>
            </a:r>
            <a:r>
              <a:rPr lang="ja-JP" altLang="en-US">
                <a:solidFill>
                  <a:srgbClr val="002060"/>
                </a:solidFill>
                <a:latin typeface="Arial" charset="0"/>
              </a:rPr>
              <a:t>’</a:t>
            </a:r>
            <a:r>
              <a:rPr lang="en-US" altLang="ja-JP">
                <a:solidFill>
                  <a:srgbClr val="002060"/>
                </a:solidFill>
                <a:latin typeface="Arial" charset="0"/>
              </a:rPr>
              <a:t> recent 20 tweets</a:t>
            </a:r>
            <a:endParaRPr lang="en-US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48139" name="Text Box 6"/>
          <p:cNvSpPr txBox="1">
            <a:spLocks noChangeArrowheads="1"/>
          </p:cNvSpPr>
          <p:nvPr/>
        </p:nvSpPr>
        <p:spPr bwMode="auto">
          <a:xfrm>
            <a:off x="0" y="5867400"/>
            <a:ext cx="510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Arlington Tweet Analysis</a:t>
            </a:r>
          </a:p>
        </p:txBody>
      </p:sp>
    </p:spTree>
    <p:extLst>
      <p:ext uri="{BB962C8B-B14F-4D97-AF65-F5344CB8AC3E}">
        <p14:creationId xmlns:p14="http://schemas.microsoft.com/office/powerpoint/2010/main" val="3463840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ChangeArrowheads="1"/>
          </p:cNvSpPr>
          <p:nvPr/>
        </p:nvSpPr>
        <p:spPr bwMode="auto">
          <a:xfrm>
            <a:off x="0" y="5867400"/>
            <a:ext cx="9144000" cy="381000"/>
          </a:xfrm>
          <a:prstGeom prst="rect">
            <a:avLst/>
          </a:prstGeom>
          <a:solidFill>
            <a:srgbClr val="33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490" name="Rectangle 3"/>
          <p:cNvSpPr>
            <a:spLocks noChangeArrowheads="1"/>
          </p:cNvSpPr>
          <p:nvPr/>
        </p:nvSpPr>
        <p:spPr bwMode="auto">
          <a:xfrm>
            <a:off x="0" y="609600"/>
            <a:ext cx="9144000" cy="533400"/>
          </a:xfrm>
          <a:prstGeom prst="rect">
            <a:avLst/>
          </a:prstGeom>
          <a:solidFill>
            <a:srgbClr val="33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491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685800"/>
            <a:ext cx="4191000" cy="457200"/>
          </a:xfrm>
        </p:spPr>
        <p:txBody>
          <a:bodyPr>
            <a:normAutofit fontScale="90000"/>
          </a:bodyPr>
          <a:lstStyle/>
          <a:p>
            <a:r>
              <a:rPr lang="en-US" sz="2800" b="1">
                <a:solidFill>
                  <a:schemeClr val="bg1"/>
                </a:solidFill>
                <a:latin typeface="Book Antiqua" charset="0"/>
                <a:ea typeface="ＭＳ Ｐゴシック" charset="0"/>
                <a:cs typeface="ＭＳ Ｐゴシック" charset="0"/>
              </a:rPr>
              <a:t>Facebook Analysis</a:t>
            </a:r>
          </a:p>
        </p:txBody>
      </p:sp>
      <p:pic>
        <p:nvPicPr>
          <p:cNvPr id="63492" name="Picture 5" descr="vt_shield_notag_onwhite230.gif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48450" y="5943600"/>
            <a:ext cx="2419350" cy="304800"/>
          </a:xfrm>
          <a:noFill/>
        </p:spPr>
      </p:pic>
      <p:sp>
        <p:nvSpPr>
          <p:cNvPr id="63493" name="Text Box 6"/>
          <p:cNvSpPr txBox="1">
            <a:spLocks noChangeArrowheads="1"/>
          </p:cNvSpPr>
          <p:nvPr/>
        </p:nvSpPr>
        <p:spPr bwMode="auto">
          <a:xfrm>
            <a:off x="0" y="5867400"/>
            <a:ext cx="510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Arlington Facebook Analysis</a:t>
            </a:r>
          </a:p>
        </p:txBody>
      </p:sp>
      <p:sp>
        <p:nvSpPr>
          <p:cNvPr id="63494" name="Text Box 7"/>
          <p:cNvSpPr txBox="1">
            <a:spLocks noChangeArrowheads="1"/>
          </p:cNvSpPr>
          <p:nvPr/>
        </p:nvSpPr>
        <p:spPr bwMode="auto">
          <a:xfrm>
            <a:off x="228600" y="1752600"/>
            <a:ext cx="87630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charset="0"/>
              <a:buBlip>
                <a:blip r:embed="rId4"/>
              </a:buBlip>
            </a:pPr>
            <a:endParaRPr lang="en-US"/>
          </a:p>
          <a:p>
            <a:pPr lvl="1" eaLnBrk="1" hangingPunct="1">
              <a:spcBef>
                <a:spcPct val="50000"/>
              </a:spcBef>
              <a:buFont typeface="Wingdings" charset="0"/>
              <a:buNone/>
            </a:pPr>
            <a:endParaRPr lang="en-US"/>
          </a:p>
        </p:txBody>
      </p:sp>
      <p:sp>
        <p:nvSpPr>
          <p:cNvPr id="63495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4525963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Posts by Arlington County</a:t>
            </a:r>
          </a:p>
          <a:p>
            <a:pPr lvl="1">
              <a:buFont typeface="Courier New" charset="0"/>
              <a:buChar char="o"/>
            </a:pPr>
            <a:r>
              <a:rPr lang="en-US">
                <a:latin typeface="Arial" charset="0"/>
                <a:ea typeface="ＭＳ Ｐゴシック" charset="0"/>
              </a:rPr>
              <a:t>112 posts over August and September 2010</a:t>
            </a:r>
          </a:p>
          <a:p>
            <a:pPr lvl="1">
              <a:buFont typeface="Courier New" charset="0"/>
              <a:buChar char="o"/>
            </a:pPr>
            <a:r>
              <a:rPr lang="en-US">
                <a:latin typeface="Arial" charset="0"/>
                <a:ea typeface="ＭＳ Ｐゴシック" charset="0"/>
              </a:rPr>
              <a:t>824 responses to those posts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Posts highly consistent with Social Media Policy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Evaluated county posts to identify the topics being communicated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Identified the number and overall nature (positive or negative) of responses for each post</a:t>
            </a:r>
          </a:p>
        </p:txBody>
      </p:sp>
    </p:spTree>
    <p:extLst>
      <p:ext uri="{BB962C8B-B14F-4D97-AF65-F5344CB8AC3E}">
        <p14:creationId xmlns:p14="http://schemas.microsoft.com/office/powerpoint/2010/main" val="292514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ChangeArrowheads="1"/>
          </p:cNvSpPr>
          <p:nvPr/>
        </p:nvSpPr>
        <p:spPr bwMode="auto">
          <a:xfrm>
            <a:off x="0" y="6324600"/>
            <a:ext cx="9144000" cy="381000"/>
          </a:xfrm>
          <a:prstGeom prst="rect">
            <a:avLst/>
          </a:prstGeom>
          <a:solidFill>
            <a:srgbClr val="33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86" name="Rectangle 3"/>
          <p:cNvSpPr>
            <a:spLocks noChangeArrowheads="1"/>
          </p:cNvSpPr>
          <p:nvPr/>
        </p:nvSpPr>
        <p:spPr bwMode="auto">
          <a:xfrm>
            <a:off x="0" y="152400"/>
            <a:ext cx="9144000" cy="533400"/>
          </a:xfrm>
          <a:prstGeom prst="rect">
            <a:avLst/>
          </a:prstGeom>
          <a:solidFill>
            <a:srgbClr val="33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7587" name="Picture 5" descr="vt_shield_notag_onwhite230.gif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29400" y="6324600"/>
            <a:ext cx="2419350" cy="304800"/>
          </a:xfrm>
          <a:noFill/>
        </p:spPr>
      </p:pic>
      <p:sp>
        <p:nvSpPr>
          <p:cNvPr id="67588" name="Text Box 7"/>
          <p:cNvSpPr txBox="1">
            <a:spLocks noChangeArrowheads="1"/>
          </p:cNvSpPr>
          <p:nvPr/>
        </p:nvSpPr>
        <p:spPr bwMode="auto">
          <a:xfrm>
            <a:off x="228600" y="1752600"/>
            <a:ext cx="87630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charset="0"/>
              <a:buBlip>
                <a:blip r:embed="rId4"/>
              </a:buBlip>
            </a:pPr>
            <a:endParaRPr lang="en-US"/>
          </a:p>
          <a:p>
            <a:pPr lvl="1" eaLnBrk="1" hangingPunct="1">
              <a:spcBef>
                <a:spcPct val="50000"/>
              </a:spcBef>
              <a:buFont typeface="Wingdings" charset="0"/>
              <a:buNone/>
            </a:pPr>
            <a:endParaRPr lang="en-US"/>
          </a:p>
        </p:txBody>
      </p:sp>
      <p:sp>
        <p:nvSpPr>
          <p:cNvPr id="67589" name="Rectangle 4"/>
          <p:cNvSpPr txBox="1">
            <a:spLocks noChangeArrowheads="1"/>
          </p:cNvSpPr>
          <p:nvPr/>
        </p:nvSpPr>
        <p:spPr bwMode="auto">
          <a:xfrm>
            <a:off x="0" y="228600"/>
            <a:ext cx="701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9pPr>
          </a:lstStyle>
          <a:p>
            <a:pPr algn="ctr"/>
            <a:r>
              <a:rPr lang="en-US" sz="2800" b="1">
                <a:solidFill>
                  <a:schemeClr val="bg1"/>
                </a:solidFill>
              </a:rPr>
              <a:t>Facebook Analysis Topic Frequency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228600" y="838200"/>
          <a:ext cx="86868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7591" name="Text Box 6"/>
          <p:cNvSpPr txBox="1">
            <a:spLocks noChangeArrowheads="1"/>
          </p:cNvSpPr>
          <p:nvPr/>
        </p:nvSpPr>
        <p:spPr bwMode="auto">
          <a:xfrm>
            <a:off x="0" y="6308725"/>
            <a:ext cx="510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Arlington Facebook Analysis</a:t>
            </a:r>
          </a:p>
        </p:txBody>
      </p:sp>
    </p:spTree>
    <p:extLst>
      <p:ext uri="{BB962C8B-B14F-4D97-AF65-F5344CB8AC3E}">
        <p14:creationId xmlns:p14="http://schemas.microsoft.com/office/powerpoint/2010/main" val="4044423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ChangeArrowheads="1"/>
          </p:cNvSpPr>
          <p:nvPr/>
        </p:nvSpPr>
        <p:spPr bwMode="auto">
          <a:xfrm>
            <a:off x="0" y="6324600"/>
            <a:ext cx="9144000" cy="381000"/>
          </a:xfrm>
          <a:prstGeom prst="rect">
            <a:avLst/>
          </a:prstGeom>
          <a:solidFill>
            <a:srgbClr val="33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34" name="Rectangle 3"/>
          <p:cNvSpPr>
            <a:spLocks noChangeArrowheads="1"/>
          </p:cNvSpPr>
          <p:nvPr/>
        </p:nvSpPr>
        <p:spPr bwMode="auto">
          <a:xfrm>
            <a:off x="0" y="152400"/>
            <a:ext cx="9144000" cy="533400"/>
          </a:xfrm>
          <a:prstGeom prst="rect">
            <a:avLst/>
          </a:prstGeom>
          <a:solidFill>
            <a:srgbClr val="33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9635" name="Picture 5" descr="vt_shield_notag_onwhite230.gif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29400" y="6400800"/>
            <a:ext cx="2419350" cy="304800"/>
          </a:xfrm>
          <a:noFill/>
        </p:spPr>
      </p:pic>
      <p:sp>
        <p:nvSpPr>
          <p:cNvPr id="69636" name="Text Box 7"/>
          <p:cNvSpPr txBox="1">
            <a:spLocks noChangeArrowheads="1"/>
          </p:cNvSpPr>
          <p:nvPr/>
        </p:nvSpPr>
        <p:spPr bwMode="auto">
          <a:xfrm>
            <a:off x="228600" y="1752600"/>
            <a:ext cx="87630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charset="0"/>
              <a:buBlip>
                <a:blip r:embed="rId4"/>
              </a:buBlip>
            </a:pPr>
            <a:endParaRPr lang="en-US"/>
          </a:p>
          <a:p>
            <a:pPr lvl="1" eaLnBrk="1" hangingPunct="1">
              <a:spcBef>
                <a:spcPct val="50000"/>
              </a:spcBef>
              <a:buFont typeface="Wingdings" charset="0"/>
              <a:buNone/>
            </a:pPr>
            <a:endParaRPr lang="en-US"/>
          </a:p>
        </p:txBody>
      </p:sp>
      <p:sp>
        <p:nvSpPr>
          <p:cNvPr id="69637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229600" cy="4525963"/>
          </a:xfrm>
        </p:spPr>
        <p:txBody>
          <a:bodyPr/>
          <a:lstStyle/>
          <a:p>
            <a:r>
              <a:rPr lang="en-US" sz="2200">
                <a:latin typeface="Arial" charset="0"/>
                <a:ea typeface="ＭＳ Ｐゴシック" charset="0"/>
                <a:cs typeface="ＭＳ Ｐゴシック" charset="0"/>
              </a:rPr>
              <a:t>824 Responses</a:t>
            </a:r>
          </a:p>
          <a:p>
            <a:pPr lvl="1"/>
            <a:endParaRPr lang="en-US" sz="1800">
              <a:latin typeface="Arial" charset="0"/>
              <a:ea typeface="ＭＳ Ｐゴシック" charset="0"/>
            </a:endParaRPr>
          </a:p>
          <a:p>
            <a:r>
              <a:rPr lang="en-US" sz="2200">
                <a:latin typeface="Arial" charset="0"/>
                <a:ea typeface="ＭＳ Ｐゴシック" charset="0"/>
                <a:cs typeface="ＭＳ Ｐゴシック" charset="0"/>
              </a:rPr>
              <a:t>18% of the 4500 fans on Facebook</a:t>
            </a:r>
          </a:p>
          <a:p>
            <a:pPr lvl="1"/>
            <a:r>
              <a:rPr lang="en-US" sz="1800">
                <a:latin typeface="Arial" charset="0"/>
                <a:ea typeface="ＭＳ Ｐゴシック" charset="0"/>
              </a:rPr>
              <a:t>Responded in last 2 months (assuming 1 post per person)</a:t>
            </a:r>
          </a:p>
          <a:p>
            <a:endParaRPr lang="en-US" sz="220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2200">
                <a:latin typeface="Arial" charset="0"/>
                <a:ea typeface="ＭＳ Ｐゴシック" charset="0"/>
                <a:cs typeface="ＭＳ Ｐゴシック" charset="0"/>
              </a:rPr>
              <a:t>Mostly Positive Responses</a:t>
            </a:r>
          </a:p>
          <a:p>
            <a:pPr lvl="1"/>
            <a:r>
              <a:rPr lang="en-US" sz="1800">
                <a:latin typeface="Arial" charset="0"/>
                <a:ea typeface="ＭＳ Ｐゴシック" charset="0"/>
              </a:rPr>
              <a:t>Many </a:t>
            </a:r>
            <a:r>
              <a:rPr lang="ja-JP" altLang="en-US" sz="1800">
                <a:latin typeface="Arial" charset="0"/>
                <a:ea typeface="ＭＳ Ｐゴシック" charset="0"/>
              </a:rPr>
              <a:t>“</a:t>
            </a:r>
            <a:r>
              <a:rPr lang="en-US" altLang="ja-JP" sz="1800">
                <a:latin typeface="Arial" charset="0"/>
                <a:ea typeface="ＭＳ Ｐゴシック" charset="0"/>
              </a:rPr>
              <a:t>LIKES</a:t>
            </a:r>
            <a:r>
              <a:rPr lang="ja-JP" altLang="en-US" sz="1800">
                <a:latin typeface="Arial" charset="0"/>
                <a:ea typeface="ＭＳ Ｐゴシック" charset="0"/>
              </a:rPr>
              <a:t>”</a:t>
            </a:r>
            <a:r>
              <a:rPr lang="en-US" altLang="ja-JP" sz="1800">
                <a:latin typeface="Arial" charset="0"/>
                <a:ea typeface="ＭＳ Ｐゴシック" charset="0"/>
              </a:rPr>
              <a:t> (button on Facebook)</a:t>
            </a:r>
          </a:p>
          <a:p>
            <a:endParaRPr lang="en-US" sz="220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2200">
                <a:latin typeface="Arial" charset="0"/>
                <a:ea typeface="ＭＳ Ｐゴシック" charset="0"/>
                <a:cs typeface="ＭＳ Ｐゴシック" charset="0"/>
              </a:rPr>
              <a:t>Top 21 (19%) posts received 50% of responses</a:t>
            </a:r>
          </a:p>
        </p:txBody>
      </p:sp>
      <p:sp>
        <p:nvSpPr>
          <p:cNvPr id="69638" name="Rectangle 4"/>
          <p:cNvSpPr txBox="1">
            <a:spLocks noChangeArrowheads="1"/>
          </p:cNvSpPr>
          <p:nvPr/>
        </p:nvSpPr>
        <p:spPr bwMode="auto">
          <a:xfrm>
            <a:off x="76200" y="228600"/>
            <a:ext cx="617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9pPr>
          </a:lstStyle>
          <a:p>
            <a:pPr algn="ctr"/>
            <a:r>
              <a:rPr lang="en-US" sz="2800" b="1">
                <a:solidFill>
                  <a:schemeClr val="bg1"/>
                </a:solidFill>
              </a:rPr>
              <a:t>Facebook Analysis Responses</a:t>
            </a:r>
          </a:p>
        </p:txBody>
      </p:sp>
      <p:sp>
        <p:nvSpPr>
          <p:cNvPr id="69639" name="Text Box 6"/>
          <p:cNvSpPr txBox="1">
            <a:spLocks noChangeArrowheads="1"/>
          </p:cNvSpPr>
          <p:nvPr/>
        </p:nvSpPr>
        <p:spPr bwMode="auto">
          <a:xfrm>
            <a:off x="0" y="6308725"/>
            <a:ext cx="510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Arlington Facebook Analysis</a:t>
            </a:r>
          </a:p>
        </p:txBody>
      </p:sp>
    </p:spTree>
    <p:extLst>
      <p:ext uri="{BB962C8B-B14F-4D97-AF65-F5344CB8AC3E}">
        <p14:creationId xmlns:p14="http://schemas.microsoft.com/office/powerpoint/2010/main" val="2443130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Modèle par défaut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Modèle par défaut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Modèle par défaut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Modèle par défaut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Modèle par défaut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Modèle par défaut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1477</TotalTime>
  <Words>1445</Words>
  <Application>Microsoft Macintosh PowerPoint</Application>
  <PresentationFormat>On-screen Show (4:3)</PresentationFormat>
  <Paragraphs>247</Paragraphs>
  <Slides>43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GFURR seminar Can Collecting, Archiving, Analyzing, and Accessing Webpages and Tweets Enhance Resilience Research and Education?</vt:lpstr>
      <vt:lpstr>Topics</vt:lpstr>
      <vt:lpstr>Center for Community Security &amp; Resilience (CCSR)</vt:lpstr>
      <vt:lpstr>Number of Followers for 34 Civic Orgs. </vt:lpstr>
      <vt:lpstr>Orgs Followers’ Followers Count</vt:lpstr>
      <vt:lpstr>ArlingtonUW (ArlingtonUnwired.com)</vt:lpstr>
      <vt:lpstr>Facebook Analysis</vt:lpstr>
      <vt:lpstr>PowerPoint Presentation</vt:lpstr>
      <vt:lpstr>PowerPoint Presentation</vt:lpstr>
      <vt:lpstr>PowerPoint Presentation</vt:lpstr>
      <vt:lpstr>PowerPoint Presentation</vt:lpstr>
      <vt:lpstr>Tag Clouds for Arlington County</vt:lpstr>
      <vt:lpstr>Prior History, Studies, Connections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Integrated Digital Events Archiving and Library (IDEAL) Project</vt:lpstr>
      <vt:lpstr>Collecting Webpages</vt:lpstr>
      <vt:lpstr>Collecting tweets</vt:lpstr>
      <vt:lpstr>Collection Example 1: School Shooting</vt:lpstr>
      <vt:lpstr>Collection Example 2: GETAR project</vt:lpstr>
      <vt:lpstr>What is Big Data and Hadoop</vt:lpstr>
      <vt:lpstr>Hadoop solutions</vt:lpstr>
      <vt:lpstr>Archiving and Analyzing  using Bigdata Hadoop cluster</vt:lpstr>
      <vt:lpstr>DLRL cluster -  Services</vt:lpstr>
      <vt:lpstr>Archiving and Analyzing  using Bigdata Hadoop cluster</vt:lpstr>
      <vt:lpstr>Tools for research</vt:lpstr>
      <vt:lpstr>Demo: Analyze a tweet collection for water main breaks (WMBs)</vt:lpstr>
      <vt:lpstr>Processing (also for CS5604)</vt:lpstr>
      <vt:lpstr>PowerPoint Presentation</vt:lpstr>
      <vt:lpstr>PowerPoint Presentation</vt:lpstr>
      <vt:lpstr>PowerPoint Presentation</vt:lpstr>
      <vt:lpstr>What Causes Water Main Breaks?</vt:lpstr>
      <vt:lpstr>PowerPoint Presentation</vt:lpstr>
      <vt:lpstr>What Causes Water Main Breaks? Earthquakes (USGS)</vt:lpstr>
      <vt:lpstr>PowerPoint Presentation</vt:lpstr>
      <vt:lpstr>PowerPoint Presentation</vt:lpstr>
      <vt:lpstr>Who is involved in a WMB ?</vt:lpstr>
      <vt:lpstr>PowerPoint Presentation</vt:lpstr>
      <vt:lpstr>PowerPoint Presentation</vt:lpstr>
      <vt:lpstr>Discussion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Hadoop Cluster</dc:title>
  <dc:creator>Sunshin Lee</dc:creator>
  <cp:lastModifiedBy>Ed Fox</cp:lastModifiedBy>
  <cp:revision>343</cp:revision>
  <cp:lastPrinted>2016-02-08T19:05:22Z</cp:lastPrinted>
  <dcterms:created xsi:type="dcterms:W3CDTF">2014-04-08T14:49:36Z</dcterms:created>
  <dcterms:modified xsi:type="dcterms:W3CDTF">2016-02-11T20:21:56Z</dcterms:modified>
</cp:coreProperties>
</file>