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sldIdLst>
    <p:sldId id="256" r:id="rId2"/>
    <p:sldId id="257" r:id="rId3"/>
    <p:sldId id="279" r:id="rId4"/>
    <p:sldId id="258" r:id="rId5"/>
    <p:sldId id="298" r:id="rId6"/>
    <p:sldId id="278" r:id="rId7"/>
    <p:sldId id="271" r:id="rId8"/>
    <p:sldId id="297" r:id="rId9"/>
    <p:sldId id="259" r:id="rId10"/>
    <p:sldId id="260" r:id="rId11"/>
    <p:sldId id="296" r:id="rId12"/>
    <p:sldId id="270" r:id="rId13"/>
    <p:sldId id="287" r:id="rId14"/>
    <p:sldId id="285" r:id="rId15"/>
    <p:sldId id="265" r:id="rId16"/>
    <p:sldId id="289" r:id="rId17"/>
    <p:sldId id="266" r:id="rId18"/>
    <p:sldId id="263" r:id="rId19"/>
    <p:sldId id="299" r:id="rId20"/>
    <p:sldId id="300" r:id="rId21"/>
    <p:sldId id="291" r:id="rId22"/>
    <p:sldId id="294" r:id="rId23"/>
    <p:sldId id="269" r:id="rId24"/>
    <p:sldId id="301" r:id="rId25"/>
    <p:sldId id="280" r:id="rId26"/>
    <p:sldId id="281" r:id="rId27"/>
    <p:sldId id="284" r:id="rId28"/>
    <p:sldId id="286" r:id="rId29"/>
    <p:sldId id="295" r:id="rId30"/>
    <p:sldId id="264" r:id="rId31"/>
    <p:sldId id="272" r:id="rId32"/>
    <p:sldId id="26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3" autoAdjust="0"/>
    <p:restoredTop sz="64773" autoAdjust="0"/>
  </p:normalViewPr>
  <p:slideViewPr>
    <p:cSldViewPr snapToGrid="0" snapToObjects="1">
      <p:cViewPr>
        <p:scale>
          <a:sx n="100" d="100"/>
          <a:sy n="100" d="100"/>
        </p:scale>
        <p:origin x="-264" y="63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0" d="100"/>
          <a:sy n="10" d="100"/>
        </p:scale>
        <p:origin x="-920"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0BF9D-D5B9-9C46-879A-B3FF408F1DB0}" type="datetimeFigureOut">
              <a:rPr lang="en-US" smtClean="0"/>
              <a:t>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0FA45-6BB2-0D4A-9BF7-2CEF41BA6F4C}" type="slidenum">
              <a:rPr lang="en-US" smtClean="0"/>
              <a:t>‹#›</a:t>
            </a:fld>
            <a:endParaRPr lang="en-US"/>
          </a:p>
        </p:txBody>
      </p:sp>
    </p:spTree>
    <p:extLst>
      <p:ext uri="{BB962C8B-B14F-4D97-AF65-F5344CB8AC3E}">
        <p14:creationId xmlns:p14="http://schemas.microsoft.com/office/powerpoint/2010/main" val="4030973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two innovative courses offered</a:t>
            </a:r>
            <a:r>
              <a:rPr lang="en-US" baseline="0" dirty="0" smtClean="0"/>
              <a:t> at Virginia Tech last year, an undergraduate course in the fall and a graduate course in the spring.  They both used a pedagogical technique that, while not new, is rarely offered at this level.  No lectures, no problem sets, no specific programming assignments.  Students are set to work at the beginning of the term on a relevant problem, and they do what they need to, in groups, to solve it.  </a:t>
            </a:r>
          </a:p>
          <a:p>
            <a:endParaRPr lang="en-US" baseline="0" dirty="0" smtClean="0"/>
          </a:p>
          <a:p>
            <a:r>
              <a:rPr lang="en-US" baseline="0" dirty="0" smtClean="0"/>
              <a:t>In addition to being an implementation of a different and uniquely effective style in this context, these courses train students in a skill set that in currently in hot demand:  Big Data.</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1</a:t>
            </a:fld>
            <a:endParaRPr lang="en-US"/>
          </a:p>
        </p:txBody>
      </p:sp>
    </p:spTree>
    <p:extLst>
      <p:ext uri="{BB962C8B-B14F-4D97-AF65-F5344CB8AC3E}">
        <p14:creationId xmlns:p14="http://schemas.microsoft.com/office/powerpoint/2010/main" val="133782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a:t>
            </a:r>
            <a:r>
              <a:rPr lang="en-US" baseline="0" dirty="0" smtClean="0"/>
              <a:t> levels of NLP sophistication.  NLTK. </a:t>
            </a:r>
          </a:p>
          <a:p>
            <a:endParaRPr lang="en-US" baseline="0" dirty="0" smtClean="0"/>
          </a:p>
          <a:p>
            <a:pPr marL="228600" indent="-228600">
              <a:buAutoNum type="arabicPeriod"/>
            </a:pPr>
            <a:r>
              <a:rPr lang="en-US" baseline="0" dirty="0" smtClean="0"/>
              <a:t>Frequency distributions over single words, then phrases (n grams).</a:t>
            </a:r>
          </a:p>
          <a:p>
            <a:pPr marL="228600" indent="-228600">
              <a:buAutoNum type="arabicPeriod"/>
            </a:pPr>
            <a:r>
              <a:rPr lang="en-US" baseline="0" dirty="0" smtClean="0"/>
              <a:t>Synonymy and </a:t>
            </a:r>
            <a:r>
              <a:rPr lang="en-US" baseline="0" dirty="0" err="1" smtClean="0"/>
              <a:t>antonymy</a:t>
            </a:r>
            <a:r>
              <a:rPr lang="en-US" baseline="0" dirty="0" smtClean="0"/>
              <a:t>.  </a:t>
            </a:r>
            <a:r>
              <a:rPr lang="en-US" baseline="0" dirty="0" err="1" smtClean="0"/>
              <a:t>WordNet</a:t>
            </a:r>
            <a:r>
              <a:rPr lang="en-US" baseline="0" dirty="0" smtClean="0"/>
              <a:t> from Princeton.  Words and their </a:t>
            </a:r>
            <a:r>
              <a:rPr lang="en-US" baseline="0" dirty="0" err="1" smtClean="0"/>
              <a:t>hierachical</a:t>
            </a:r>
            <a:r>
              <a:rPr lang="en-US" baseline="0" dirty="0" smtClean="0"/>
              <a:t> relationships. 117 000 </a:t>
            </a:r>
            <a:r>
              <a:rPr lang="en-US" baseline="0" dirty="0" err="1" smtClean="0"/>
              <a:t>synsets</a:t>
            </a:r>
            <a:r>
              <a:rPr lang="en-US" baseline="0" dirty="0" smtClean="0"/>
              <a:t> linked to other </a:t>
            </a:r>
            <a:r>
              <a:rPr lang="en-US" baseline="0" dirty="0" err="1" smtClean="0"/>
              <a:t>synsets</a:t>
            </a:r>
            <a:r>
              <a:rPr lang="en-US" baseline="0" dirty="0" smtClean="0"/>
              <a:t> by means of a small number of conceptual relations.  Hyponym (more specific), </a:t>
            </a:r>
            <a:r>
              <a:rPr lang="en-US" baseline="0" dirty="0" err="1" smtClean="0"/>
              <a:t>hypernym</a:t>
            </a:r>
            <a:r>
              <a:rPr lang="en-US" baseline="0" dirty="0" smtClean="0"/>
              <a:t> (more abstract)</a:t>
            </a:r>
          </a:p>
          <a:p>
            <a:pPr marL="228600" indent="-228600">
              <a:buAutoNum type="arabicPeriod" startAt="3"/>
            </a:pPr>
            <a:r>
              <a:rPr lang="en-US" baseline="0" dirty="0" smtClean="0"/>
              <a:t>POS: step along the way to parsing—word category disambiguation</a:t>
            </a:r>
          </a:p>
          <a:p>
            <a:pPr marL="228600" indent="-228600">
              <a:buAutoNum type="arabicPeriod" startAt="3"/>
            </a:pPr>
            <a:r>
              <a:rPr lang="en-US" baseline="0" dirty="0" smtClean="0"/>
              <a:t>TF-IDF classification:  way to drop documents that made it into the collection mistakenly</a:t>
            </a:r>
          </a:p>
          <a:p>
            <a:pPr marL="228600" indent="-228600">
              <a:buAutoNum type="arabicPeriod" startAt="3"/>
            </a:pPr>
            <a:r>
              <a:rPr lang="en-US" baseline="0" dirty="0" smtClean="0"/>
              <a:t>NER. Location, Person, Organization, Money, Percent, Date, Time. Using tools available or rolling our own.  Very realistic situation. MOST USEFUL</a:t>
            </a:r>
          </a:p>
          <a:p>
            <a:pPr marL="228600" indent="-228600">
              <a:buAutoNum type="arabicPeriod" startAt="3"/>
            </a:pPr>
            <a:r>
              <a:rPr lang="en-US" baseline="0" dirty="0" smtClean="0"/>
              <a:t>LDA.  Model of document production.  Each document is generated by probabilistically selecting words from selected topics.  </a:t>
            </a:r>
          </a:p>
          <a:p>
            <a:r>
              <a:rPr lang="en-US" dirty="0" smtClean="0"/>
              <a:t>LDA</a:t>
            </a:r>
            <a:r>
              <a:rPr lang="en-US" baseline="0" dirty="0" smtClean="0"/>
              <a:t> finds this topic mixture.  Backward reasoning from posterior distribution to prior distribution.  </a:t>
            </a:r>
          </a:p>
          <a:p>
            <a:pPr marL="228600" indent="-228600">
              <a:buAutoNum type="arabicPeriod" startAt="7"/>
            </a:pPr>
            <a:r>
              <a:rPr lang="en-US" baseline="0" dirty="0" smtClean="0"/>
              <a:t>Clustering on sentences, again, using the TF-IDF as the feature vectors.  The hope is that you’ll have k clusters.  In our example, we were hoping for clusters around case reports, treatments, and international action, but in reality that </a:t>
            </a:r>
            <a:r>
              <a:rPr lang="en-US" baseline="0" dirty="0" err="1" smtClean="0"/>
              <a:t>didn</a:t>
            </a:r>
            <a:r>
              <a:rPr lang="fr-FR" baseline="0" dirty="0" smtClean="0"/>
              <a:t>’</a:t>
            </a:r>
            <a:r>
              <a:rPr lang="en-US" baseline="0" dirty="0" smtClean="0"/>
              <a:t>t happen.  </a:t>
            </a:r>
          </a:p>
          <a:p>
            <a:pPr marL="228600" indent="-228600">
              <a:buAutoNum type="arabicPeriod" startAt="7"/>
            </a:pPr>
            <a:r>
              <a:rPr lang="en-US" baseline="0" dirty="0" smtClean="0"/>
              <a:t>Template filling.  Start with a paragraph and fill in the blanks from your collection </a:t>
            </a:r>
          </a:p>
          <a:p>
            <a:pPr marL="228600" indent="-228600">
              <a:buAutoNum type="arabicPeriod" startAt="7"/>
            </a:pPr>
            <a:r>
              <a:rPr lang="en-US" baseline="0" dirty="0" smtClean="0"/>
              <a:t>Generative grammar, be more adaptive to the content of your collections.</a:t>
            </a:r>
          </a:p>
          <a:p>
            <a:pPr marL="228600" indent="-228600">
              <a:buAutoNum type="arabicPeriod" startAt="7"/>
            </a:pPr>
            <a:endParaRPr lang="en-US" baseline="0" dirty="0" smtClean="0"/>
          </a:p>
          <a:p>
            <a:pPr marL="228600" indent="-228600">
              <a:buAutoNum type="arabicPeriod" startAt="7"/>
            </a:pPr>
            <a:endParaRPr lang="en-US" baseline="0" dirty="0" smtClean="0"/>
          </a:p>
          <a:p>
            <a:pPr marL="228600" indent="-228600">
              <a:buAutoNum type="arabicPeriod" startAt="7"/>
            </a:pPr>
            <a:r>
              <a:rPr lang="en-US" baseline="0" dirty="0" smtClean="0"/>
              <a:t>Be selective-----</a:t>
            </a:r>
          </a:p>
          <a:p>
            <a:pPr marL="228600" indent="-228600">
              <a:buAutoNum type="arabicPeriod" startAt="7"/>
            </a:pPr>
            <a:endParaRPr lang="en-US" baseline="0" dirty="0" smtClean="0"/>
          </a:p>
          <a:p>
            <a:pPr marL="228600" indent="-228600">
              <a:buAutoNum type="arabicPeriod" startAt="7"/>
            </a:pPr>
            <a:r>
              <a:rPr lang="en-US" baseline="0" dirty="0" smtClean="0"/>
              <a:t>Scaffolding:  new concepts inserted into existing knowledge.  These provide scaffolding</a:t>
            </a:r>
          </a:p>
          <a:p>
            <a:pPr marL="228600" indent="-228600">
              <a:buAutoNum type="arabicPeriod" startAt="7"/>
            </a:pPr>
            <a:r>
              <a:rPr lang="en-US" baseline="0" dirty="0" smtClean="0"/>
              <a:t>Each of these units is a solution to the problem.  </a:t>
            </a:r>
          </a:p>
          <a:p>
            <a:pPr marL="228600" indent="-228600">
              <a:buAutoNum type="arabicPeriod" startAt="7"/>
            </a:pPr>
            <a:r>
              <a:rPr lang="en-US" baseline="0" dirty="0" smtClean="0"/>
              <a:t>As you get to successive units, the solution gets better and they build on each other.</a:t>
            </a:r>
          </a:p>
        </p:txBody>
      </p:sp>
      <p:sp>
        <p:nvSpPr>
          <p:cNvPr id="4" name="Slide Number Placeholder 3"/>
          <p:cNvSpPr>
            <a:spLocks noGrp="1"/>
          </p:cNvSpPr>
          <p:nvPr>
            <p:ph type="sldNum" sz="quarter" idx="10"/>
          </p:nvPr>
        </p:nvSpPr>
        <p:spPr/>
        <p:txBody>
          <a:bodyPr/>
          <a:lstStyle/>
          <a:p>
            <a:fld id="{B910FA45-6BB2-0D4A-9BF7-2CEF41BA6F4C}" type="slidenum">
              <a:rPr lang="en-US" smtClean="0"/>
              <a:t>10</a:t>
            </a:fld>
            <a:endParaRPr lang="en-US"/>
          </a:p>
        </p:txBody>
      </p:sp>
    </p:spTree>
    <p:extLst>
      <p:ext uri="{BB962C8B-B14F-4D97-AF65-F5344CB8AC3E}">
        <p14:creationId xmlns:p14="http://schemas.microsoft.com/office/powerpoint/2010/main" val="212842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Students ENCOUNTER concepts, and those concepts are reinforced through IMMERSION in technologies.  </a:t>
            </a:r>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11</a:t>
            </a:fld>
            <a:endParaRPr lang="en-US"/>
          </a:p>
        </p:txBody>
      </p:sp>
    </p:spTree>
    <p:extLst>
      <p:ext uri="{BB962C8B-B14F-4D97-AF65-F5344CB8AC3E}">
        <p14:creationId xmlns:p14="http://schemas.microsoft.com/office/powerpoint/2010/main" val="212842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0FA45-6BB2-0D4A-9BF7-2CEF41BA6F4C}" type="slidenum">
              <a:rPr lang="en-US" smtClean="0"/>
              <a:t>12</a:t>
            </a:fld>
            <a:endParaRPr lang="en-US"/>
          </a:p>
        </p:txBody>
      </p:sp>
    </p:spTree>
    <p:extLst>
      <p:ext uri="{BB962C8B-B14F-4D97-AF65-F5344CB8AC3E}">
        <p14:creationId xmlns:p14="http://schemas.microsoft.com/office/powerpoint/2010/main" val="7091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with the</a:t>
            </a:r>
            <a:r>
              <a:rPr lang="en-US" baseline="0" dirty="0" smtClean="0"/>
              <a:t> spirit that these learning experiences should be as real as possible, students summarized their work in final reports that were submitted to </a:t>
            </a:r>
            <a:r>
              <a:rPr lang="en-US" baseline="0" dirty="0" err="1" smtClean="0"/>
              <a:t>VTechWorks</a:t>
            </a:r>
            <a:r>
              <a:rPr lang="en-US" baseline="0" dirty="0" smtClean="0"/>
              <a:t>, a digital library of faculty and student research maintained by University Libraries.  So, theoretically,  in future semesters, students can begin where previous students left off.</a:t>
            </a:r>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13</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probably a iconoclasm among these types of</a:t>
            </a:r>
            <a:r>
              <a:rPr lang="en-US" baseline="0" dirty="0" smtClean="0"/>
              <a:t> students that causes them to value their independence. </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14</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were generally less concretely defined.  </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15</a:t>
            </a:fld>
            <a:endParaRPr lang="en-US"/>
          </a:p>
        </p:txBody>
      </p:sp>
    </p:spTree>
    <p:extLst>
      <p:ext uri="{BB962C8B-B14F-4D97-AF65-F5344CB8AC3E}">
        <p14:creationId xmlns:p14="http://schemas.microsoft.com/office/powerpoint/2010/main" val="377931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with a </a:t>
            </a:r>
            <a:r>
              <a:rPr lang="en-US" dirty="0" err="1" smtClean="0"/>
              <a:t>Solr</a:t>
            </a:r>
            <a:r>
              <a:rPr lang="en-US" dirty="0" smtClean="0"/>
              <a:t> instance—a</a:t>
            </a:r>
            <a:r>
              <a:rPr lang="en-US" baseline="0" dirty="0" smtClean="0"/>
              <a:t> web-based document indexing and retrieval system. It has the basics.  We need to extend it so that it works with the amount of data (85 million tweets) and provides a way to incorporate some sophisticated analysis of the documents.  </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16</a:t>
            </a:fld>
            <a:endParaRPr lang="en-US"/>
          </a:p>
        </p:txBody>
      </p:sp>
    </p:spTree>
    <p:extLst>
      <p:ext uri="{BB962C8B-B14F-4D97-AF65-F5344CB8AC3E}">
        <p14:creationId xmlns:p14="http://schemas.microsoft.com/office/powerpoint/2010/main" val="2350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from</a:t>
            </a:r>
            <a:r>
              <a:rPr lang="en-US" baseline="0" dirty="0" smtClean="0"/>
              <a:t> this distance, it looks like a fairly simple problem:  take a document like this one (and 83 million others) and turn it into a representation like this.  Then figure out the best way to customize </a:t>
            </a:r>
            <a:r>
              <a:rPr lang="en-US" baseline="0" dirty="0" err="1" smtClean="0"/>
              <a:t>Solr</a:t>
            </a:r>
            <a:r>
              <a:rPr lang="en-US" baseline="0" dirty="0" smtClean="0"/>
              <a:t> that it weighs our analysis fields in such a way that optimizes retrieval in term of precision and recall.  Easy.</a:t>
            </a:r>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17</a:t>
            </a:fld>
            <a:endParaRPr lang="en-US"/>
          </a:p>
        </p:txBody>
      </p:sp>
    </p:spTree>
    <p:extLst>
      <p:ext uri="{BB962C8B-B14F-4D97-AF65-F5344CB8AC3E}">
        <p14:creationId xmlns:p14="http://schemas.microsoft.com/office/powerpoint/2010/main" val="52312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course structure emerged from the architecture.  </a:t>
            </a:r>
            <a:endParaRPr lang="en-US" dirty="0" smtClean="0"/>
          </a:p>
          <a:p>
            <a:endParaRPr lang="en-US" dirty="0" smtClean="0"/>
          </a:p>
          <a:p>
            <a:r>
              <a:rPr lang="en-US" dirty="0" smtClean="0"/>
              <a:t>It</a:t>
            </a:r>
            <a:r>
              <a:rPr lang="en-US" baseline="0" dirty="0" smtClean="0"/>
              <a:t> took extensive collaboration to arrive at this architecture.  This was the first 3 weeks.  Once  we designed an architecture, we could divide up responsibilities.  </a:t>
            </a:r>
          </a:p>
          <a:p>
            <a:endParaRPr lang="en-US" baseline="0" dirty="0" smtClean="0"/>
          </a:p>
          <a:p>
            <a:r>
              <a:rPr lang="en-US" baseline="0" dirty="0" err="1" smtClean="0"/>
              <a:t>Hadoop</a:t>
            </a:r>
            <a:r>
              <a:rPr lang="en-US" baseline="0" dirty="0" smtClean="0"/>
              <a:t> is a framework for storing and working on lots of data.  It’s flagship components are the HDFS (</a:t>
            </a:r>
            <a:r>
              <a:rPr lang="en-US" baseline="0" dirty="0" err="1" smtClean="0"/>
              <a:t>dist</a:t>
            </a:r>
            <a:r>
              <a:rPr lang="en-US" baseline="0" dirty="0" smtClean="0"/>
              <a:t> file system) and </a:t>
            </a:r>
            <a:r>
              <a:rPr lang="en-US" baseline="0" dirty="0" err="1" smtClean="0"/>
              <a:t>MapReduce</a:t>
            </a:r>
            <a:r>
              <a:rPr lang="en-US" baseline="0" dirty="0" smtClean="0"/>
              <a:t> (programming model for working on those files and consolidating the results)</a:t>
            </a:r>
          </a:p>
          <a:p>
            <a:r>
              <a:rPr lang="en-US" baseline="0" dirty="0" smtClean="0"/>
              <a:t>Anything in orange is a component of </a:t>
            </a:r>
            <a:r>
              <a:rPr lang="en-US" baseline="0" dirty="0" err="1" smtClean="0"/>
              <a:t>Hadoop</a:t>
            </a:r>
            <a:r>
              <a:rPr lang="en-US" baseline="0" dirty="0" smtClean="0"/>
              <a:t>.  </a:t>
            </a:r>
          </a:p>
          <a:p>
            <a:endParaRPr lang="en-US" baseline="0" dirty="0" smtClean="0"/>
          </a:p>
          <a:p>
            <a:r>
              <a:rPr lang="en-US" baseline="0" dirty="0" smtClean="0"/>
              <a:t>(lower left).  Another decision that took a long time to work out:  what is the output of each analysis?  Keyed on doc id, but then what?  Vector of terms?  Weights?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18</a:t>
            </a:fld>
            <a:endParaRPr lang="en-US"/>
          </a:p>
        </p:txBody>
      </p:sp>
    </p:spTree>
    <p:extLst>
      <p:ext uri="{BB962C8B-B14F-4D97-AF65-F5344CB8AC3E}">
        <p14:creationId xmlns:p14="http://schemas.microsoft.com/office/powerpoint/2010/main" val="139856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Students ENCOUNTER concepts, and those concepts are reinforced through IMMERSION in technologies.  </a:t>
            </a:r>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19</a:t>
            </a:fld>
            <a:endParaRPr lang="en-US"/>
          </a:p>
        </p:txBody>
      </p:sp>
    </p:spTree>
    <p:extLst>
      <p:ext uri="{BB962C8B-B14F-4D97-AF65-F5344CB8AC3E}">
        <p14:creationId xmlns:p14="http://schemas.microsoft.com/office/powerpoint/2010/main" val="212842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Big Data is a buzz term, but it’s a reality, and it’s the hottest skill set when it comes to graduate employability.  Major software companies invested $15 billion in firms specializing in big data analysis.  </a:t>
            </a:r>
          </a:p>
          <a:p>
            <a:endParaRPr lang="en-US" baseline="0" dirty="0" smtClean="0"/>
          </a:p>
          <a:p>
            <a:r>
              <a:rPr lang="en-US" baseline="0" dirty="0" smtClean="0"/>
              <a:t>You can see from the Google trends chart that it was searched for 1 to 1, about as often as average, up to 2011.  Now it’s over a hundred.  Gartner has centered their definition on the these V’s.  Variety—it’s coming from apps, social media sites, online searches, transactional data. Text heavy (unstructured) fields include medicine, law, finance.  </a:t>
            </a:r>
          </a:p>
          <a:p>
            <a:endParaRPr lang="en-US" baseline="0" dirty="0" smtClean="0"/>
          </a:p>
          <a:p>
            <a:r>
              <a:rPr lang="en-US" baseline="0" dirty="0" smtClean="0"/>
              <a:t>This is a new skill set branching off the traditional ones. There’s a land rush as departments lay claim to producing data scientists.  Which brings me to introductions….</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2</a:t>
            </a:fld>
            <a:endParaRPr lang="en-US"/>
          </a:p>
        </p:txBody>
      </p:sp>
    </p:spTree>
    <p:extLst>
      <p:ext uri="{BB962C8B-B14F-4D97-AF65-F5344CB8AC3E}">
        <p14:creationId xmlns:p14="http://schemas.microsoft.com/office/powerpoint/2010/main" val="179819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Students ENCOUNTER concepts, and those concepts are reinforced through IMMERSION in technologies.  </a:t>
            </a:r>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20</a:t>
            </a:fld>
            <a:endParaRPr lang="en-US"/>
          </a:p>
        </p:txBody>
      </p:sp>
    </p:spTree>
    <p:extLst>
      <p:ext uri="{BB962C8B-B14F-4D97-AF65-F5344CB8AC3E}">
        <p14:creationId xmlns:p14="http://schemas.microsoft.com/office/powerpoint/2010/main" val="2128425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0FA45-6BB2-0D4A-9BF7-2CEF41BA6F4C}" type="slidenum">
              <a:rPr lang="en-US" smtClean="0"/>
              <a:t>21</a:t>
            </a:fld>
            <a:endParaRPr lang="en-US"/>
          </a:p>
        </p:txBody>
      </p:sp>
    </p:spTree>
    <p:extLst>
      <p:ext uri="{BB962C8B-B14F-4D97-AF65-F5344CB8AC3E}">
        <p14:creationId xmlns:p14="http://schemas.microsoft.com/office/powerpoint/2010/main" val="258033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0FA45-6BB2-0D4A-9BF7-2CEF41BA6F4C}" type="slidenum">
              <a:rPr lang="en-US" smtClean="0"/>
              <a:t>22</a:t>
            </a:fld>
            <a:endParaRPr lang="en-US"/>
          </a:p>
        </p:txBody>
      </p:sp>
    </p:spTree>
    <p:extLst>
      <p:ext uri="{BB962C8B-B14F-4D97-AF65-F5344CB8AC3E}">
        <p14:creationId xmlns:p14="http://schemas.microsoft.com/office/powerpoint/2010/main" val="1156650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Personal note:  It was my experience in these classes that solidified my decision to return to school and study text analytics, something I had been considering for a while.  A formal introduction to these topics wouldn’t have motivated much interest in where the research is right now.  In doing these tasks, we came again and again upon problems we thought were well understood and solved, and it turned out it </a:t>
            </a:r>
            <a:r>
              <a:rPr lang="en-US" baseline="0" dirty="0" err="1" smtClean="0"/>
              <a:t>wasn</a:t>
            </a:r>
            <a:r>
              <a:rPr lang="fr-FR" baseline="0" dirty="0" smtClean="0"/>
              <a:t>’</a:t>
            </a:r>
            <a:r>
              <a:rPr lang="en-US" baseline="0" dirty="0" smtClean="0"/>
              <a:t>t.  I’ll never forget bumping up against the end: we finally were able to parse sentences into tree structures, and we were like, what now?  How do we get meaning from the tree?  We were pointed to speech act theory and told good luck.</a:t>
            </a:r>
          </a:p>
          <a:p>
            <a:endParaRPr lang="en-US" baseline="0" dirty="0" smtClean="0"/>
          </a:p>
          <a:p>
            <a:r>
              <a:rPr lang="en-US" baseline="0" dirty="0" smtClean="0"/>
              <a:t>Also—there were two graduating seniors who were offered jobs on the basis of their familiarity with these technologies.  Very different objectives, both met by these courses.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23</a:t>
            </a:fld>
            <a:endParaRPr lang="en-US"/>
          </a:p>
        </p:txBody>
      </p:sp>
    </p:spTree>
    <p:extLst>
      <p:ext uri="{BB962C8B-B14F-4D97-AF65-F5344CB8AC3E}">
        <p14:creationId xmlns:p14="http://schemas.microsoft.com/office/powerpoint/2010/main" val="1219310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Personal note:  It was my experience in these classes that solidified my decision to return to school and study text analytics, something I had been considering for a while.  A formal introduction to these topics wouldn’t have motivated much interest in where the research is right now.  In doing these tasks, we came again and again upon problems we thought were well understood and solved, and it turned out it </a:t>
            </a:r>
            <a:r>
              <a:rPr lang="en-US" baseline="0" dirty="0" err="1" smtClean="0"/>
              <a:t>wasn</a:t>
            </a:r>
            <a:r>
              <a:rPr lang="fr-FR" baseline="0" dirty="0" smtClean="0"/>
              <a:t>’</a:t>
            </a:r>
            <a:r>
              <a:rPr lang="en-US" baseline="0" dirty="0" smtClean="0"/>
              <a:t>t.  I’ll never forget bumping up against the end: we finally were able to parse sentences into tree structures, and we were like, what now?  How do we get meaning from the tree?  We were pointed to speech act theory and told good luck.</a:t>
            </a:r>
          </a:p>
          <a:p>
            <a:endParaRPr lang="en-US" baseline="0" dirty="0" smtClean="0"/>
          </a:p>
          <a:p>
            <a:r>
              <a:rPr lang="en-US" baseline="0" dirty="0" smtClean="0"/>
              <a:t>Also—there were two graduating seniors who were offered jobs on the basis of their familiarity with these technologies.  Very different objectives, both met by these courses.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24</a:t>
            </a:fld>
            <a:endParaRPr lang="en-US"/>
          </a:p>
        </p:txBody>
      </p:sp>
    </p:spTree>
    <p:extLst>
      <p:ext uri="{BB962C8B-B14F-4D97-AF65-F5344CB8AC3E}">
        <p14:creationId xmlns:p14="http://schemas.microsoft.com/office/powerpoint/2010/main" val="121931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management of the course is a challenge.  One of the </a:t>
            </a:r>
            <a:r>
              <a:rPr lang="en-US" dirty="0" err="1" smtClean="0"/>
              <a:t>Tas</a:t>
            </a:r>
            <a:r>
              <a:rPr lang="en-US" dirty="0" smtClean="0"/>
              <a:t> confided to me</a:t>
            </a:r>
            <a:r>
              <a:rPr lang="en-US" baseline="0" dirty="0" smtClean="0"/>
              <a:t> that this course was by far his most work-intensive teaching assignment.</a:t>
            </a:r>
          </a:p>
          <a:p>
            <a:endParaRPr lang="en-US" baseline="0" dirty="0" smtClean="0"/>
          </a:p>
          <a:p>
            <a:r>
              <a:rPr lang="en-US" baseline="0" dirty="0" smtClean="0"/>
              <a:t>Several different teams doing different kinds of analysis on different texts, emphasizing different techniques—lots of moving parts.  </a:t>
            </a:r>
            <a:endParaRPr lang="en-US" dirty="0" smtClean="0"/>
          </a:p>
          <a:p>
            <a:endParaRPr lang="en-US" dirty="0" smtClean="0"/>
          </a:p>
          <a:p>
            <a:r>
              <a:rPr lang="en-US" dirty="0" smtClean="0"/>
              <a:t>Supported by a voluminous web site on our</a:t>
            </a:r>
            <a:r>
              <a:rPr lang="en-US" baseline="0" dirty="0" smtClean="0"/>
              <a:t> Course Management System, Scholar.  </a:t>
            </a:r>
          </a:p>
          <a:p>
            <a:endParaRPr lang="en-US" baseline="0" dirty="0" smtClean="0"/>
          </a:p>
          <a:p>
            <a:r>
              <a:rPr lang="en-US" baseline="0" dirty="0" smtClean="0"/>
              <a:t>Body of Knowledge:  12-part, 13,000 word summary of everything you need to know.  </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25</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a:t>
            </a:r>
            <a:r>
              <a:rPr lang="en-US" baseline="0" dirty="0" smtClean="0"/>
              <a:t>r has limited QA forum functionality, so we also used Piazza.  Anybody could post a question or an answer, vote on answers.  It even kept track of how long it took to get a response.</a:t>
            </a:r>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26</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summary:  dates from NER, numbers from </a:t>
            </a:r>
            <a:r>
              <a:rPr lang="en-US" dirty="0" err="1" smtClean="0"/>
              <a:t>unix</a:t>
            </a:r>
            <a:r>
              <a:rPr lang="en-US" baseline="0" dirty="0" smtClean="0"/>
              <a:t> regular expressions, locations from NER, cases and deaths from regex—human learned grammar.</a:t>
            </a:r>
          </a:p>
          <a:p>
            <a:endParaRPr lang="en-US" dirty="0" smtClean="0"/>
          </a:p>
          <a:p>
            <a:r>
              <a:rPr lang="en-US" dirty="0" smtClean="0"/>
              <a:t>Conflict</a:t>
            </a:r>
            <a:r>
              <a:rPr lang="en-US" baseline="0" dirty="0" smtClean="0"/>
              <a:t> resolution?  </a:t>
            </a:r>
            <a:r>
              <a:rPr lang="en-US" baseline="0" dirty="0" err="1" smtClean="0"/>
              <a:t>Hueristic</a:t>
            </a:r>
            <a:r>
              <a:rPr lang="en-US" baseline="0" dirty="0" smtClean="0"/>
              <a:t>: lowest per location per date?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27</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 descent grammar for generating summary about Ebola.</a:t>
            </a:r>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28</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summary:  dates from NER, numbers from </a:t>
            </a:r>
            <a:r>
              <a:rPr lang="en-US" dirty="0" err="1" smtClean="0"/>
              <a:t>unix</a:t>
            </a:r>
            <a:r>
              <a:rPr lang="en-US" baseline="0" dirty="0" smtClean="0"/>
              <a:t> regular expressions, locations from NER, cases and deaths from regex—human learned grammar.</a:t>
            </a:r>
          </a:p>
          <a:p>
            <a:endParaRPr lang="en-US" dirty="0" smtClean="0"/>
          </a:p>
          <a:p>
            <a:r>
              <a:rPr lang="en-US" dirty="0" smtClean="0"/>
              <a:t>Conflict</a:t>
            </a:r>
            <a:r>
              <a:rPr lang="en-US" baseline="0" dirty="0" smtClean="0"/>
              <a:t> resolution?  </a:t>
            </a:r>
            <a:r>
              <a:rPr lang="en-US" baseline="0" dirty="0" err="1" smtClean="0"/>
              <a:t>Hueristic</a:t>
            </a:r>
            <a:r>
              <a:rPr lang="en-US" baseline="0" dirty="0" smtClean="0"/>
              <a:t>: lowest per location per date?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29</a:t>
            </a:fld>
            <a:endParaRPr lang="en-US"/>
          </a:p>
        </p:txBody>
      </p:sp>
    </p:spTree>
    <p:extLst>
      <p:ext uri="{BB962C8B-B14F-4D97-AF65-F5344CB8AC3E}">
        <p14:creationId xmlns:p14="http://schemas.microsoft.com/office/powerpoint/2010/main" val="422272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We</a:t>
            </a:r>
            <a:r>
              <a:rPr lang="en-US" baseline="0" dirty="0" err="1" smtClean="0"/>
              <a:t>have</a:t>
            </a:r>
            <a:r>
              <a:rPr lang="en-US" baseline="0" dirty="0" smtClean="0"/>
              <a:t> an unusual cast of characters here…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Mary worked with faculty members across the university to implement PBL.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two courses were the result of Dr. Fox working with Dr. English.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Throughout the presentation I want to address the question of why this approach is better?  Traditional methods stress concepts and theory.   By getting immersed in practice, students see how the theory has solved problems, and hopefully identify new problems that haven’t had solutions yet.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3</a:t>
            </a:fld>
            <a:endParaRPr lang="en-US"/>
          </a:p>
        </p:txBody>
      </p:sp>
    </p:spTree>
    <p:extLst>
      <p:ext uri="{BB962C8B-B14F-4D97-AF65-F5344CB8AC3E}">
        <p14:creationId xmlns:p14="http://schemas.microsoft.com/office/powerpoint/2010/main" val="1798191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0FA45-6BB2-0D4A-9BF7-2CEF41BA6F4C}" type="slidenum">
              <a:rPr lang="en-US" smtClean="0"/>
              <a:t>30</a:t>
            </a:fld>
            <a:endParaRPr lang="en-US"/>
          </a:p>
        </p:txBody>
      </p:sp>
    </p:spTree>
    <p:extLst>
      <p:ext uri="{BB962C8B-B14F-4D97-AF65-F5344CB8AC3E}">
        <p14:creationId xmlns:p14="http://schemas.microsoft.com/office/powerpoint/2010/main" val="811009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as backup</a:t>
            </a:r>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31</a:t>
            </a:fld>
            <a:endParaRPr lang="en-US"/>
          </a:p>
        </p:txBody>
      </p:sp>
    </p:spTree>
    <p:extLst>
      <p:ext uri="{BB962C8B-B14F-4D97-AF65-F5344CB8AC3E}">
        <p14:creationId xmlns:p14="http://schemas.microsoft.com/office/powerpoint/2010/main" val="1132342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0FA45-6BB2-0D4A-9BF7-2CEF41BA6F4C}" type="slidenum">
              <a:rPr lang="en-US" smtClean="0"/>
              <a:t>32</a:t>
            </a:fld>
            <a:endParaRPr lang="en-US"/>
          </a:p>
        </p:txBody>
      </p:sp>
    </p:spTree>
    <p:extLst>
      <p:ext uri="{BB962C8B-B14F-4D97-AF65-F5344CB8AC3E}">
        <p14:creationId xmlns:p14="http://schemas.microsoft.com/office/powerpoint/2010/main" val="386647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PBL</a:t>
            </a:r>
            <a:r>
              <a:rPr lang="en-US" baseline="0" dirty="0" smtClean="0"/>
              <a:t> is  a form of </a:t>
            </a:r>
            <a:r>
              <a:rPr lang="en-US" dirty="0" smtClean="0"/>
              <a:t>Active learning, one attempt to get away from</a:t>
            </a:r>
            <a:r>
              <a:rPr lang="en-US" baseline="0" dirty="0" smtClean="0"/>
              <a:t> lecture.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cite literature which indicates that to learn, students must do more than just listen: They must read, write, discuss, or be engaged in solving problems.</a:t>
            </a:r>
          </a:p>
          <a:p>
            <a:endParaRPr lang="en-US" baseline="0" dirty="0" smtClean="0"/>
          </a:p>
          <a:p>
            <a:r>
              <a:rPr lang="en-US" dirty="0" smtClean="0"/>
              <a:t>In a 2012 report titled "Engage to Excel,"[27] the United States President's Council of Advisors on Science and Technology (PCAST) described how improved teaching methods, including engaging students in active learning, will increase student retention and improve performance in STEM courses. One study described in the report found that students in traditional lecture courses were twice as likely to leave engineering and three times as likely to drop out of college entirely compared with students taught using active learning techniques. In another cited study, students in a physics class that used active learning methods learned twice as much as those taught in a traditional class, as measured by test results.</a:t>
            </a:r>
          </a:p>
          <a:p>
            <a:endParaRPr lang="en-US" dirty="0" smtClean="0"/>
          </a:p>
          <a:p>
            <a:r>
              <a:rPr lang="en-US" dirty="0" smtClean="0"/>
              <a:t>INTRINSIC</a:t>
            </a:r>
            <a:r>
              <a:rPr lang="en-US" baseline="0" dirty="0" smtClean="0"/>
              <a:t> MOTIVATION</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4</a:t>
            </a:fld>
            <a:endParaRPr lang="en-US"/>
          </a:p>
        </p:txBody>
      </p:sp>
    </p:spTree>
    <p:extLst>
      <p:ext uri="{BB962C8B-B14F-4D97-AF65-F5344CB8AC3E}">
        <p14:creationId xmlns:p14="http://schemas.microsoft.com/office/powerpoint/2010/main" val="84388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it actually works.  The course has no lectures.  Class time is used for group collaboration.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5</a:t>
            </a:fld>
            <a:endParaRPr lang="en-US"/>
          </a:p>
        </p:txBody>
      </p:sp>
    </p:spTree>
    <p:extLst>
      <p:ext uri="{BB962C8B-B14F-4D97-AF65-F5344CB8AC3E}">
        <p14:creationId xmlns:p14="http://schemas.microsoft.com/office/powerpoint/2010/main" val="84388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a:t>
            </a:r>
            <a:r>
              <a:rPr lang="en-US" baseline="0" dirty="0" smtClean="0"/>
              <a:t> relevance and context to the problems, the courses were designed to meaningfully contribute to the IDEAL project.  </a:t>
            </a:r>
          </a:p>
          <a:p>
            <a:endParaRPr lang="en-US" baseline="0" dirty="0" smtClean="0"/>
          </a:p>
          <a:p>
            <a:r>
              <a:rPr lang="en-US" sz="1200" kern="1200" dirty="0" smtClean="0">
                <a:solidFill>
                  <a:schemeClr val="tx1"/>
                </a:solidFill>
                <a:effectLst/>
                <a:latin typeface="+mn-lt"/>
                <a:ea typeface="+mn-ea"/>
                <a:cs typeface="+mn-cs"/>
              </a:rPr>
              <a:t>The DL</a:t>
            </a:r>
            <a:r>
              <a:rPr lang="en-US" sz="1200" kern="1200" baseline="0" dirty="0" smtClean="0">
                <a:solidFill>
                  <a:schemeClr val="tx1"/>
                </a:solidFill>
                <a:effectLst/>
                <a:latin typeface="+mn-lt"/>
                <a:ea typeface="+mn-ea"/>
                <a:cs typeface="+mn-cs"/>
              </a:rPr>
              <a:t> deals with </a:t>
            </a:r>
            <a:r>
              <a:rPr lang="en-US" sz="1200" kern="1200" dirty="0" smtClean="0">
                <a:solidFill>
                  <a:schemeClr val="tx1"/>
                </a:solidFill>
                <a:effectLst/>
                <a:latin typeface="+mn-lt"/>
                <a:ea typeface="+mn-ea"/>
                <a:cs typeface="+mn-cs"/>
              </a:rPr>
              <a:t>events that have a long-term human impact.  The project gathers, analyzes, and summarizes documents from the Web and Twitter concerning events such as shootings, natural disasters, and political uprisings. It provides tools for searching, browsing, analyzing, and reporting.  So far, the growing library consists of approximately 1 billion tweets and 11TB of webpages, and is managed on a 20-node </a:t>
            </a:r>
            <a:r>
              <a:rPr lang="en-US" sz="1200" kern="1200" dirty="0" err="1" smtClean="0">
                <a:solidFill>
                  <a:schemeClr val="tx1"/>
                </a:solidFill>
                <a:effectLst/>
                <a:latin typeface="+mn-lt"/>
                <a:ea typeface="+mn-ea"/>
                <a:cs typeface="+mn-cs"/>
              </a:rPr>
              <a:t>Hadoop</a:t>
            </a:r>
            <a:r>
              <a:rPr lang="en-US" sz="1200" kern="1200" dirty="0" smtClean="0">
                <a:solidFill>
                  <a:schemeClr val="tx1"/>
                </a:solidFill>
                <a:effectLst/>
                <a:latin typeface="+mn-lt"/>
                <a:ea typeface="+mn-ea"/>
                <a:cs typeface="+mn-cs"/>
              </a:rPr>
              <a:t> cluster.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course will deal with a question</a:t>
            </a:r>
            <a:r>
              <a:rPr lang="en-US" sz="1200" kern="1200" baseline="0" dirty="0" smtClean="0">
                <a:solidFill>
                  <a:schemeClr val="tx1"/>
                </a:solidFill>
                <a:effectLst/>
                <a:latin typeface="+mn-lt"/>
                <a:ea typeface="+mn-ea"/>
                <a:cs typeface="+mn-cs"/>
              </a:rPr>
              <a:t> that relates to a challenge in developing and using this collection. </a:t>
            </a:r>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6</a:t>
            </a:fld>
            <a:endParaRPr lang="en-US"/>
          </a:p>
        </p:txBody>
      </p:sp>
    </p:spTree>
    <p:extLst>
      <p:ext uri="{BB962C8B-B14F-4D97-AF65-F5344CB8AC3E}">
        <p14:creationId xmlns:p14="http://schemas.microsoft.com/office/powerpoint/2010/main" val="401872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different courses, where the</a:t>
            </a:r>
            <a:r>
              <a:rPr lang="en-US" baseline="0" dirty="0" smtClean="0"/>
              <a:t> challenge was decomposed differently:</a:t>
            </a:r>
          </a:p>
          <a:p>
            <a:endParaRPr lang="en-US" baseline="0" dirty="0" smtClean="0"/>
          </a:p>
          <a:p>
            <a:endParaRPr lang="en-US" baseline="0" dirty="0" smtClean="0"/>
          </a:p>
          <a:p>
            <a:r>
              <a:rPr lang="en-US" baseline="0" dirty="0" smtClean="0"/>
              <a:t>For the undergraduate:  same analysis, but everybody working with different event type &amp; text collections.</a:t>
            </a:r>
          </a:p>
          <a:p>
            <a:endParaRPr lang="en-US" baseline="0" dirty="0" smtClean="0"/>
          </a:p>
          <a:p>
            <a:r>
              <a:rPr lang="en-US" baseline="0" dirty="0" smtClean="0"/>
              <a:t>For the graduates:  worked together to aid access to a massive collection (83 million tweets plus associated metadata), but everybody performed a different element of the construction.</a:t>
            </a:r>
          </a:p>
          <a:p>
            <a:endParaRPr lang="en-US" baseline="0" dirty="0" smtClean="0"/>
          </a:p>
          <a:p>
            <a:r>
              <a:rPr lang="en-US" baseline="0" dirty="0" smtClean="0"/>
              <a:t>So, on to the courses themselves.  For each, I’ll go over </a:t>
            </a:r>
          </a:p>
          <a:p>
            <a:endParaRPr lang="en-US" baseline="0" dirty="0" smtClean="0"/>
          </a:p>
          <a:p>
            <a:r>
              <a:rPr lang="en-US" baseline="0" dirty="0" smtClean="0"/>
              <a:t>Design:</a:t>
            </a:r>
          </a:p>
          <a:p>
            <a:pPr marL="228600" indent="-228600">
              <a:buAutoNum type="arabicParenR"/>
            </a:pPr>
            <a:r>
              <a:rPr lang="en-US" baseline="0" dirty="0" smtClean="0"/>
              <a:t>the driving question, 2) how each was structured, </a:t>
            </a:r>
          </a:p>
          <a:p>
            <a:pPr marL="228600" indent="-228600">
              <a:buAutoNum type="arabicParenR"/>
            </a:pPr>
            <a:endParaRPr lang="en-US" baseline="0" dirty="0" smtClean="0"/>
          </a:p>
          <a:p>
            <a:pPr marL="0" indent="0">
              <a:buNone/>
            </a:pPr>
            <a:r>
              <a:rPr lang="en-US" baseline="0" dirty="0" smtClean="0"/>
              <a:t>Evaluation</a:t>
            </a:r>
          </a:p>
          <a:p>
            <a:pPr marL="228600" indent="-228600">
              <a:buAutoNum type="arabicParenR"/>
            </a:pPr>
            <a:r>
              <a:rPr lang="en-US" baseline="0" dirty="0" smtClean="0"/>
              <a:t>in terms of the quality of the artifacts produced</a:t>
            </a:r>
          </a:p>
          <a:p>
            <a:pPr marL="228600" indent="-228600">
              <a:buAutoNum type="arabicParenR"/>
            </a:pPr>
            <a:r>
              <a:rPr lang="en-US" baseline="0" dirty="0" smtClean="0"/>
              <a:t>In terms of student reactions</a:t>
            </a:r>
          </a:p>
          <a:p>
            <a:pPr marL="228600" indent="-228600">
              <a:buAutoNum type="arabicParenR"/>
            </a:pPr>
            <a:endParaRPr lang="en-US" baseline="0" dirty="0" smtClean="0"/>
          </a:p>
          <a:p>
            <a:pPr marL="0" inden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7</a:t>
            </a:fld>
            <a:endParaRPr lang="en-US"/>
          </a:p>
        </p:txBody>
      </p:sp>
    </p:spTree>
    <p:extLst>
      <p:ext uri="{BB962C8B-B14F-4D97-AF65-F5344CB8AC3E}">
        <p14:creationId xmlns:p14="http://schemas.microsoft.com/office/powerpoint/2010/main" val="110061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each course, I’ll give the following.  </a:t>
            </a:r>
          </a:p>
          <a:p>
            <a:endParaRPr lang="en-US" baseline="0" dirty="0" smtClean="0"/>
          </a:p>
        </p:txBody>
      </p:sp>
      <p:sp>
        <p:nvSpPr>
          <p:cNvPr id="4" name="Slide Number Placeholder 3"/>
          <p:cNvSpPr>
            <a:spLocks noGrp="1"/>
          </p:cNvSpPr>
          <p:nvPr>
            <p:ph type="sldNum" sz="quarter" idx="10"/>
          </p:nvPr>
        </p:nvSpPr>
        <p:spPr/>
        <p:txBody>
          <a:bodyPr/>
          <a:lstStyle/>
          <a:p>
            <a:fld id="{B910FA45-6BB2-0D4A-9BF7-2CEF41BA6F4C}" type="slidenum">
              <a:rPr lang="en-US" smtClean="0"/>
              <a:t>8</a:t>
            </a:fld>
            <a:endParaRPr lang="en-US"/>
          </a:p>
        </p:txBody>
      </p:sp>
    </p:spTree>
    <p:extLst>
      <p:ext uri="{BB962C8B-B14F-4D97-AF65-F5344CB8AC3E}">
        <p14:creationId xmlns:p14="http://schemas.microsoft.com/office/powerpoint/2010/main" val="212842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synthesizes and integrates skills and knowledge acquired throughout the CS undergraduate curriculum</a:t>
            </a:r>
            <a:endParaRPr lang="en-US" dirty="0"/>
          </a:p>
        </p:txBody>
      </p:sp>
      <p:sp>
        <p:nvSpPr>
          <p:cNvPr id="4" name="Slide Number Placeholder 3"/>
          <p:cNvSpPr>
            <a:spLocks noGrp="1"/>
          </p:cNvSpPr>
          <p:nvPr>
            <p:ph type="sldNum" sz="quarter" idx="10"/>
          </p:nvPr>
        </p:nvSpPr>
        <p:spPr/>
        <p:txBody>
          <a:bodyPr/>
          <a:lstStyle/>
          <a:p>
            <a:fld id="{B910FA45-6BB2-0D4A-9BF7-2CEF41BA6F4C}" type="slidenum">
              <a:rPr lang="en-US" smtClean="0"/>
              <a:t>9</a:t>
            </a:fld>
            <a:endParaRPr lang="en-US"/>
          </a:p>
        </p:txBody>
      </p:sp>
    </p:spTree>
    <p:extLst>
      <p:ext uri="{BB962C8B-B14F-4D97-AF65-F5344CB8AC3E}">
        <p14:creationId xmlns:p14="http://schemas.microsoft.com/office/powerpoint/2010/main" val="422272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Saturday, November 7,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November 7,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November 7,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Saturday, November 7,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November 7,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November 7,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November 7,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Saturday, November 7,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November 7,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November 7,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November 7,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60444"/>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62100"/>
            <a:ext cx="8229600" cy="4355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1"/>
            <a:ext cx="9144000" cy="865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November 7,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png"/><Relationship Id="rId5" Type="http://schemas.openxmlformats.org/officeDocument/2006/relationships/package" Target="../embeddings/Microsoft_Word_Document1.docx"/><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png"/><Relationship Id="rId5" Type="http://schemas.openxmlformats.org/officeDocument/2006/relationships/package" Target="../embeddings/Microsoft_Word_Document2.docx"/><Relationship Id="rId6"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png"/><Relationship Id="rId5" Type="http://schemas.openxmlformats.org/officeDocument/2006/relationships/package" Target="../embeddings/Microsoft_Word_Document3.docx"/><Relationship Id="rId6" Type="http://schemas.openxmlformats.org/officeDocument/2006/relationships/image" Target="../media/image19.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5" y="1001032"/>
            <a:ext cx="9090005" cy="954314"/>
          </a:xfrm>
        </p:spPr>
        <p:txBody>
          <a:bodyPr/>
          <a:lstStyle/>
          <a:p>
            <a:pPr algn="ctr"/>
            <a:r>
              <a:rPr lang="en-US" sz="3100" cap="none" dirty="0" smtClean="0">
                <a:solidFill>
                  <a:schemeClr val="tx1"/>
                </a:solidFill>
                <a:latin typeface="+mn-lt"/>
              </a:rPr>
              <a:t>Teaching Big Data Through Problem-Based Learning</a:t>
            </a:r>
            <a:endParaRPr lang="en-US" sz="3100" cap="none" dirty="0">
              <a:solidFill>
                <a:schemeClr val="tx1"/>
              </a:solidFill>
              <a:latin typeface="+mn-lt"/>
            </a:endParaRPr>
          </a:p>
        </p:txBody>
      </p:sp>
      <p:sp>
        <p:nvSpPr>
          <p:cNvPr id="3" name="Subtitle 2"/>
          <p:cNvSpPr>
            <a:spLocks noGrp="1"/>
          </p:cNvSpPr>
          <p:nvPr>
            <p:ph type="subTitle" idx="1"/>
          </p:nvPr>
        </p:nvSpPr>
        <p:spPr>
          <a:xfrm>
            <a:off x="266699" y="3670300"/>
            <a:ext cx="8013701" cy="3048000"/>
          </a:xfrm>
        </p:spPr>
        <p:txBody>
          <a:bodyPr>
            <a:normAutofit fontScale="85000" lnSpcReduction="20000"/>
          </a:bodyPr>
          <a:lstStyle/>
          <a:p>
            <a:pPr algn="ctr"/>
            <a:r>
              <a:rPr lang="en-US" sz="2000" dirty="0"/>
              <a:t>Richard Gruss</a:t>
            </a:r>
            <a:r>
              <a:rPr lang="en-US" sz="2000" dirty="0" smtClean="0"/>
              <a:t>,</a:t>
            </a:r>
            <a:br>
              <a:rPr lang="en-US" sz="2000" dirty="0" smtClean="0"/>
            </a:br>
            <a:r>
              <a:rPr lang="en-US" sz="2000" dirty="0" smtClean="0"/>
              <a:t> </a:t>
            </a:r>
            <a:r>
              <a:rPr lang="en-US" sz="2000" dirty="0"/>
              <a:t>Business Information Technology, Virginia Tech</a:t>
            </a:r>
          </a:p>
          <a:p>
            <a:pPr algn="ctr"/>
            <a:r>
              <a:rPr lang="en-US" sz="2000" dirty="0" smtClean="0"/>
              <a:t/>
            </a:r>
            <a:br>
              <a:rPr lang="en-US" sz="2000" dirty="0" smtClean="0"/>
            </a:br>
            <a:r>
              <a:rPr lang="en-US" sz="2000" dirty="0" err="1" smtClean="0"/>
              <a:t>Tarek</a:t>
            </a:r>
            <a:r>
              <a:rPr lang="en-US" sz="2000" dirty="0" smtClean="0"/>
              <a:t> </a:t>
            </a:r>
            <a:r>
              <a:rPr lang="en-US" sz="2000" dirty="0" err="1" smtClean="0"/>
              <a:t>Kanan</a:t>
            </a:r>
            <a:endParaRPr lang="en-US" sz="2000" dirty="0" smtClean="0"/>
          </a:p>
          <a:p>
            <a:pPr algn="ctr"/>
            <a:r>
              <a:rPr lang="en-US" sz="2000" dirty="0"/>
              <a:t>Software Engineering Department </a:t>
            </a:r>
          </a:p>
          <a:p>
            <a:pPr algn="ctr"/>
            <a:r>
              <a:rPr lang="en-US" sz="2000" dirty="0"/>
              <a:t>Al </a:t>
            </a:r>
            <a:r>
              <a:rPr lang="en-US" sz="2000" dirty="0" err="1"/>
              <a:t>Zaytonah</a:t>
            </a:r>
            <a:r>
              <a:rPr lang="en-US" sz="2000" dirty="0"/>
              <a:t> University of Jordan </a:t>
            </a:r>
            <a:r>
              <a:rPr lang="en-US" sz="2000" dirty="0" smtClean="0"/>
              <a:t/>
            </a:r>
            <a:br>
              <a:rPr lang="en-US" sz="2000" dirty="0" smtClean="0"/>
            </a:br>
            <a:endParaRPr lang="en-US" sz="2000" dirty="0"/>
          </a:p>
          <a:p>
            <a:pPr algn="ctr"/>
            <a:r>
              <a:rPr lang="en-US" sz="2000" dirty="0" err="1" smtClean="0"/>
              <a:t>Xuan</a:t>
            </a:r>
            <a:r>
              <a:rPr lang="en-US" sz="2000" dirty="0" smtClean="0"/>
              <a:t> </a:t>
            </a:r>
            <a:r>
              <a:rPr lang="en-US" sz="2000" dirty="0"/>
              <a:t>Zhang, Mohamed </a:t>
            </a:r>
            <a:r>
              <a:rPr lang="en-US" sz="2000" dirty="0" err="1"/>
              <a:t>Farag</a:t>
            </a:r>
            <a:r>
              <a:rPr lang="en-US" sz="2000" dirty="0"/>
              <a:t>, Edward A. Fox, </a:t>
            </a:r>
            <a:endParaRPr lang="en-US" sz="2000" dirty="0" smtClean="0"/>
          </a:p>
          <a:p>
            <a:pPr algn="ctr"/>
            <a:r>
              <a:rPr lang="en-US" sz="2000" dirty="0" smtClean="0"/>
              <a:t>    Computer </a:t>
            </a:r>
            <a:r>
              <a:rPr lang="en-US" sz="2000" dirty="0"/>
              <a:t>Science, Virginia Tech</a:t>
            </a:r>
          </a:p>
          <a:p>
            <a:pPr algn="ctr"/>
            <a:r>
              <a:rPr lang="en-US" sz="2000" dirty="0" smtClean="0"/>
              <a:t/>
            </a:r>
            <a:br>
              <a:rPr lang="en-US" sz="2000" dirty="0" smtClean="0"/>
            </a:br>
            <a:r>
              <a:rPr lang="en-US" sz="2000" dirty="0" smtClean="0"/>
              <a:t>Mary </a:t>
            </a:r>
            <a:r>
              <a:rPr lang="en-US" sz="2000" dirty="0"/>
              <a:t>C. English, </a:t>
            </a:r>
            <a:r>
              <a:rPr lang="en-US" sz="2000" dirty="0" smtClean="0"/>
              <a:t>The </a:t>
            </a:r>
            <a:r>
              <a:rPr lang="en-US" sz="2000" dirty="0"/>
              <a:t>Center for Advancing Teaching and Learning </a:t>
            </a:r>
            <a:endParaRPr lang="en-US" sz="2000" dirty="0" smtClean="0"/>
          </a:p>
          <a:p>
            <a:pPr algn="ctr"/>
            <a:r>
              <a:rPr lang="en-US" sz="2000" dirty="0" smtClean="0"/>
              <a:t>    Through Research</a:t>
            </a:r>
            <a:r>
              <a:rPr lang="en-US" sz="2000" dirty="0"/>
              <a:t>, Northeastern University</a:t>
            </a: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extBox 4"/>
          <p:cNvSpPr txBox="1"/>
          <p:nvPr/>
        </p:nvSpPr>
        <p:spPr>
          <a:xfrm>
            <a:off x="53995" y="2031546"/>
            <a:ext cx="8772503" cy="461665"/>
          </a:xfrm>
          <a:prstGeom prst="rect">
            <a:avLst/>
          </a:prstGeom>
          <a:noFill/>
        </p:spPr>
        <p:txBody>
          <a:bodyPr wrap="none" rtlCol="0">
            <a:spAutoFit/>
          </a:bodyPr>
          <a:lstStyle/>
          <a:p>
            <a:pPr algn="ctr"/>
            <a:r>
              <a:rPr lang="en-US" sz="2400" dirty="0" smtClean="0"/>
              <a:t>Courses in Computational Linguistics and Information Retrieval</a:t>
            </a:r>
            <a:endParaRPr lang="en-US" sz="2400" dirty="0"/>
          </a:p>
        </p:txBody>
      </p:sp>
    </p:spTree>
    <p:extLst>
      <p:ext uri="{BB962C8B-B14F-4D97-AF65-F5344CB8AC3E}">
        <p14:creationId xmlns:p14="http://schemas.microsoft.com/office/powerpoint/2010/main" val="18838904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795264424"/>
              </p:ext>
            </p:extLst>
          </p:nvPr>
        </p:nvGraphicFramePr>
        <p:xfrm>
          <a:off x="457200" y="2069350"/>
          <a:ext cx="7929323" cy="3920115"/>
        </p:xfrm>
        <a:graphic>
          <a:graphicData uri="http://schemas.openxmlformats.org/presentationml/2006/ole">
            <mc:AlternateContent xmlns:mc="http://schemas.openxmlformats.org/markup-compatibility/2006">
              <mc:Choice xmlns:v="urn:schemas-microsoft-com:vml" Requires="v">
                <p:oleObj spid="_x0000_s1186" name="Document" r:id="rId5" imgW="5651500" imgH="2794000" progId="Word.Document.12">
                  <p:embed/>
                </p:oleObj>
              </mc:Choice>
              <mc:Fallback>
                <p:oleObj name="Document" r:id="rId5" imgW="5651500" imgH="2794000" progId="Word.Document.12">
                  <p:embed/>
                  <p:pic>
                    <p:nvPicPr>
                      <p:cNvPr id="0" name=""/>
                      <p:cNvPicPr/>
                      <p:nvPr/>
                    </p:nvPicPr>
                    <p:blipFill>
                      <a:blip r:embed="rId6"/>
                      <a:stretch>
                        <a:fillRect/>
                      </a:stretch>
                    </p:blipFill>
                    <p:spPr>
                      <a:xfrm>
                        <a:off x="457200" y="2069350"/>
                        <a:ext cx="7929323" cy="3920115"/>
                      </a:xfrm>
                      <a:prstGeom prst="rect">
                        <a:avLst/>
                      </a:prstGeom>
                    </p:spPr>
                  </p:pic>
                </p:oleObj>
              </mc:Fallback>
            </mc:AlternateContent>
          </a:graphicData>
        </a:graphic>
      </p:graphicFrame>
      <p:sp>
        <p:nvSpPr>
          <p:cNvPr id="6" name="TextBox 5"/>
          <p:cNvSpPr txBox="1"/>
          <p:nvPr/>
        </p:nvSpPr>
        <p:spPr>
          <a:xfrm>
            <a:off x="482600" y="1862144"/>
            <a:ext cx="3467942" cy="369332"/>
          </a:xfrm>
          <a:prstGeom prst="rect">
            <a:avLst/>
          </a:prstGeom>
          <a:noFill/>
        </p:spPr>
        <p:txBody>
          <a:bodyPr wrap="none" rtlCol="0">
            <a:spAutoFit/>
          </a:bodyPr>
          <a:lstStyle/>
          <a:p>
            <a:r>
              <a:rPr lang="en-US" b="1" dirty="0" smtClean="0"/>
              <a:t>Course Structure: Scaffolding</a:t>
            </a:r>
            <a:endParaRPr lang="en-US" b="1" dirty="0"/>
          </a:p>
        </p:txBody>
      </p:sp>
    </p:spTree>
    <p:extLst>
      <p:ext uri="{BB962C8B-B14F-4D97-AF65-F5344CB8AC3E}">
        <p14:creationId xmlns:p14="http://schemas.microsoft.com/office/powerpoint/2010/main" val="32229746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extBox 4"/>
          <p:cNvSpPr txBox="1"/>
          <p:nvPr/>
        </p:nvSpPr>
        <p:spPr>
          <a:xfrm>
            <a:off x="571500" y="1951044"/>
            <a:ext cx="1236374" cy="369332"/>
          </a:xfrm>
          <a:prstGeom prst="rect">
            <a:avLst/>
          </a:prstGeom>
          <a:noFill/>
        </p:spPr>
        <p:txBody>
          <a:bodyPr wrap="none" rtlCol="0">
            <a:spAutoFit/>
          </a:bodyPr>
          <a:lstStyle/>
          <a:p>
            <a:r>
              <a:rPr lang="en-US" b="1" dirty="0" smtClean="0"/>
              <a:t>Concepts</a:t>
            </a:r>
            <a:endParaRPr lang="en-US" b="1" dirty="0"/>
          </a:p>
        </p:txBody>
      </p:sp>
      <p:sp>
        <p:nvSpPr>
          <p:cNvPr id="7" name="TextBox 6"/>
          <p:cNvSpPr txBox="1"/>
          <p:nvPr/>
        </p:nvSpPr>
        <p:spPr>
          <a:xfrm>
            <a:off x="525174" y="4873076"/>
            <a:ext cx="1655321" cy="369332"/>
          </a:xfrm>
          <a:prstGeom prst="rect">
            <a:avLst/>
          </a:prstGeom>
          <a:noFill/>
        </p:spPr>
        <p:txBody>
          <a:bodyPr wrap="none" rtlCol="0">
            <a:spAutoFit/>
          </a:bodyPr>
          <a:lstStyle/>
          <a:p>
            <a:r>
              <a:rPr lang="en-US" b="1" dirty="0" smtClean="0"/>
              <a:t>Technologies</a:t>
            </a:r>
            <a:endParaRPr lang="en-US" b="1" dirty="0"/>
          </a:p>
        </p:txBody>
      </p:sp>
      <p:sp>
        <p:nvSpPr>
          <p:cNvPr id="8" name="TextBox 7"/>
          <p:cNvSpPr txBox="1"/>
          <p:nvPr/>
        </p:nvSpPr>
        <p:spPr>
          <a:xfrm>
            <a:off x="656494" y="2341020"/>
            <a:ext cx="8507457" cy="2585323"/>
          </a:xfrm>
          <a:prstGeom prst="rect">
            <a:avLst/>
          </a:prstGeom>
          <a:noFill/>
        </p:spPr>
        <p:txBody>
          <a:bodyPr wrap="none" rtlCol="0">
            <a:spAutoFit/>
          </a:bodyPr>
          <a:lstStyle/>
          <a:p>
            <a:pPr marL="285750" indent="-285750">
              <a:buFont typeface="Arial"/>
              <a:buChar char="•"/>
            </a:pPr>
            <a:r>
              <a:rPr lang="en-US" dirty="0" smtClean="0"/>
              <a:t>Linguistics concepts: morphology, semantics, inflection, </a:t>
            </a:r>
            <a:r>
              <a:rPr lang="en-US" dirty="0" err="1" smtClean="0"/>
              <a:t>meronymy</a:t>
            </a:r>
            <a:r>
              <a:rPr lang="en-US" dirty="0" smtClean="0"/>
              <a:t>, </a:t>
            </a:r>
            <a:r>
              <a:rPr lang="en-US" dirty="0" err="1" smtClean="0"/>
              <a:t>hypernymy</a:t>
            </a:r>
            <a:endParaRPr lang="en-US" dirty="0" smtClean="0"/>
          </a:p>
          <a:p>
            <a:pPr marL="285750" indent="-285750">
              <a:buFont typeface="Arial"/>
              <a:buChar char="•"/>
            </a:pPr>
            <a:r>
              <a:rPr lang="en-US" dirty="0" smtClean="0"/>
              <a:t>Tokenization, stemming, lemmatization</a:t>
            </a:r>
          </a:p>
          <a:p>
            <a:pPr marL="285750" indent="-285750">
              <a:buFont typeface="Arial"/>
              <a:buChar char="•"/>
            </a:pPr>
            <a:r>
              <a:rPr lang="en-US" dirty="0" smtClean="0"/>
              <a:t>Word sense disambiguation</a:t>
            </a:r>
          </a:p>
          <a:p>
            <a:pPr marL="285750" indent="-285750">
              <a:buFont typeface="Arial"/>
              <a:buChar char="•"/>
            </a:pPr>
            <a:r>
              <a:rPr lang="en-US" dirty="0" smtClean="0"/>
              <a:t>Part of Speech tagging, deep parsing</a:t>
            </a:r>
          </a:p>
          <a:p>
            <a:pPr marL="285750" indent="-285750">
              <a:buFont typeface="Arial"/>
              <a:buChar char="•"/>
            </a:pPr>
            <a:r>
              <a:rPr lang="en-US" dirty="0" smtClean="0"/>
              <a:t>Named Entity Recognition, Topic Allocation</a:t>
            </a:r>
          </a:p>
          <a:p>
            <a:pPr marL="285750" indent="-285750">
              <a:buFont typeface="Arial"/>
              <a:buChar char="•"/>
            </a:pPr>
            <a:r>
              <a:rPr lang="en-US" dirty="0" smtClean="0"/>
              <a:t>Information extraction</a:t>
            </a:r>
          </a:p>
          <a:p>
            <a:pPr marL="285750" indent="-285750">
              <a:buFont typeface="Arial"/>
              <a:buChar char="•"/>
            </a:pPr>
            <a:r>
              <a:rPr lang="en-US" dirty="0" smtClean="0"/>
              <a:t>Natural language generation</a:t>
            </a:r>
          </a:p>
          <a:p>
            <a:pPr marL="285750" indent="-285750">
              <a:buFont typeface="Arial"/>
              <a:buChar char="•"/>
            </a:pPr>
            <a:r>
              <a:rPr lang="en-US" dirty="0" smtClean="0"/>
              <a:t>Machine learning:  clustering, classification</a:t>
            </a:r>
          </a:p>
          <a:p>
            <a:pPr marL="285750" indent="-285750">
              <a:buFont typeface="Arial"/>
              <a:buChar char="•"/>
            </a:pPr>
            <a:endParaRPr lang="en-US" dirty="0" smtClean="0"/>
          </a:p>
        </p:txBody>
      </p:sp>
      <p:sp>
        <p:nvSpPr>
          <p:cNvPr id="9" name="TextBox 8"/>
          <p:cNvSpPr txBox="1"/>
          <p:nvPr/>
        </p:nvSpPr>
        <p:spPr>
          <a:xfrm>
            <a:off x="656494" y="5177876"/>
            <a:ext cx="7230205" cy="1477328"/>
          </a:xfrm>
          <a:prstGeom prst="rect">
            <a:avLst/>
          </a:prstGeom>
          <a:noFill/>
        </p:spPr>
        <p:txBody>
          <a:bodyPr wrap="square" rtlCol="0">
            <a:spAutoFit/>
          </a:bodyPr>
          <a:lstStyle/>
          <a:p>
            <a:pPr marL="285750" indent="-285750">
              <a:buFont typeface="Arial"/>
              <a:buChar char="•"/>
            </a:pPr>
            <a:r>
              <a:rPr lang="en-US" dirty="0" smtClean="0"/>
              <a:t>Python, Natural Language Tool Kit (NLTK)</a:t>
            </a:r>
          </a:p>
          <a:p>
            <a:pPr marL="285750" indent="-285750">
              <a:buFont typeface="Arial"/>
              <a:buChar char="•"/>
            </a:pPr>
            <a:r>
              <a:rPr lang="en-US" dirty="0" smtClean="0"/>
              <a:t>Natural Language Processing tools:  Stanford NER, </a:t>
            </a:r>
            <a:r>
              <a:rPr lang="en-US" dirty="0" err="1" smtClean="0"/>
              <a:t>OpenNLP</a:t>
            </a:r>
            <a:endParaRPr lang="en-US" dirty="0" smtClean="0"/>
          </a:p>
          <a:p>
            <a:pPr marL="285750" indent="-285750">
              <a:buFont typeface="Arial"/>
              <a:buChar char="•"/>
            </a:pPr>
            <a:r>
              <a:rPr lang="en-US" dirty="0" err="1" smtClean="0"/>
              <a:t>Hadoop</a:t>
            </a:r>
            <a:r>
              <a:rPr lang="en-US" dirty="0" smtClean="0"/>
              <a:t> Streaming</a:t>
            </a:r>
            <a:endParaRPr lang="en-US" dirty="0"/>
          </a:p>
          <a:p>
            <a:pPr marL="285750" indent="-285750">
              <a:buFont typeface="Arial"/>
              <a:buChar char="•"/>
            </a:pPr>
            <a:r>
              <a:rPr lang="en-US" dirty="0" smtClean="0"/>
              <a:t>HDFS </a:t>
            </a:r>
          </a:p>
          <a:p>
            <a:endParaRPr lang="en-US" dirty="0"/>
          </a:p>
        </p:txBody>
      </p:sp>
    </p:spTree>
    <p:extLst>
      <p:ext uri="{BB962C8B-B14F-4D97-AF65-F5344CB8AC3E}">
        <p14:creationId xmlns:p14="http://schemas.microsoft.com/office/powerpoint/2010/main" val="22443022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642944"/>
            <a:ext cx="8229600" cy="990600"/>
          </a:xfrm>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91952022"/>
              </p:ext>
            </p:extLst>
          </p:nvPr>
        </p:nvGraphicFramePr>
        <p:xfrm>
          <a:off x="1150112" y="1470285"/>
          <a:ext cx="7034936" cy="5367514"/>
        </p:xfrm>
        <a:graphic>
          <a:graphicData uri="http://schemas.openxmlformats.org/presentationml/2006/ole">
            <mc:AlternateContent xmlns:mc="http://schemas.openxmlformats.org/markup-compatibility/2006">
              <mc:Choice xmlns:v="urn:schemas-microsoft-com:vml" Requires="v">
                <p:oleObj spid="_x0000_s13467" name="Document" r:id="rId5" imgW="5626100" imgH="4292600" progId="Word.Document.12">
                  <p:embed/>
                </p:oleObj>
              </mc:Choice>
              <mc:Fallback>
                <p:oleObj name="Document" r:id="rId5" imgW="5626100" imgH="4292600" progId="Word.Document.12">
                  <p:embed/>
                  <p:pic>
                    <p:nvPicPr>
                      <p:cNvPr id="0" name=""/>
                      <p:cNvPicPr/>
                      <p:nvPr/>
                    </p:nvPicPr>
                    <p:blipFill>
                      <a:blip r:embed="rId6"/>
                      <a:stretch>
                        <a:fillRect/>
                      </a:stretch>
                    </p:blipFill>
                    <p:spPr>
                      <a:xfrm>
                        <a:off x="1150112" y="1470285"/>
                        <a:ext cx="7034936" cy="5367514"/>
                      </a:xfrm>
                      <a:prstGeom prst="rect">
                        <a:avLst/>
                      </a:prstGeom>
                    </p:spPr>
                  </p:pic>
                </p:oleObj>
              </mc:Fallback>
            </mc:AlternateContent>
          </a:graphicData>
        </a:graphic>
      </p:graphicFrame>
      <p:sp>
        <p:nvSpPr>
          <p:cNvPr id="6" name="TextBox 5"/>
          <p:cNvSpPr txBox="1"/>
          <p:nvPr/>
        </p:nvSpPr>
        <p:spPr>
          <a:xfrm>
            <a:off x="5380981" y="1100953"/>
            <a:ext cx="3763019" cy="369332"/>
          </a:xfrm>
          <a:prstGeom prst="rect">
            <a:avLst/>
          </a:prstGeom>
          <a:noFill/>
        </p:spPr>
        <p:txBody>
          <a:bodyPr wrap="none" rtlCol="0">
            <a:spAutoFit/>
          </a:bodyPr>
          <a:lstStyle/>
          <a:p>
            <a:r>
              <a:rPr lang="en-US" b="1" dirty="0" smtClean="0"/>
              <a:t>Evaluation: Technology Artifacts</a:t>
            </a:r>
            <a:endParaRPr lang="en-US" b="1" dirty="0"/>
          </a:p>
        </p:txBody>
      </p:sp>
    </p:spTree>
    <p:extLst>
      <p:ext uri="{BB962C8B-B14F-4D97-AF65-F5344CB8AC3E}">
        <p14:creationId xmlns:p14="http://schemas.microsoft.com/office/powerpoint/2010/main" val="3844519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200"/>
            <a:ext cx="8229600" cy="736600"/>
          </a:xfrm>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5" name="Picture 4"/>
          <p:cNvPicPr>
            <a:picLocks noChangeAspect="1"/>
          </p:cNvPicPr>
          <p:nvPr/>
        </p:nvPicPr>
        <p:blipFill>
          <a:blip r:embed="rId4"/>
          <a:stretch>
            <a:fillRect/>
          </a:stretch>
        </p:blipFill>
        <p:spPr>
          <a:xfrm>
            <a:off x="482600" y="1879600"/>
            <a:ext cx="7859771" cy="4802465"/>
          </a:xfrm>
          <a:prstGeom prst="rect">
            <a:avLst/>
          </a:prstGeom>
        </p:spPr>
      </p:pic>
      <p:sp>
        <p:nvSpPr>
          <p:cNvPr id="7" name="TextBox 6"/>
          <p:cNvSpPr txBox="1"/>
          <p:nvPr/>
        </p:nvSpPr>
        <p:spPr>
          <a:xfrm>
            <a:off x="482600" y="1263134"/>
            <a:ext cx="5063681" cy="369332"/>
          </a:xfrm>
          <a:prstGeom prst="rect">
            <a:avLst/>
          </a:prstGeom>
          <a:noFill/>
        </p:spPr>
        <p:txBody>
          <a:bodyPr wrap="none" rtlCol="0">
            <a:spAutoFit/>
          </a:bodyPr>
          <a:lstStyle/>
          <a:p>
            <a:r>
              <a:rPr lang="en-US" b="1" dirty="0" err="1" smtClean="0"/>
              <a:t>VTechWorks</a:t>
            </a:r>
            <a:r>
              <a:rPr lang="en-US" dirty="0" smtClean="0"/>
              <a:t> (http://</a:t>
            </a:r>
            <a:r>
              <a:rPr lang="en-US" dirty="0" err="1" smtClean="0"/>
              <a:t>www.vtechworks.lib.vt.edu</a:t>
            </a:r>
            <a:r>
              <a:rPr lang="en-US" dirty="0" smtClean="0"/>
              <a:t>)</a:t>
            </a:r>
            <a:endParaRPr lang="en-US" dirty="0"/>
          </a:p>
        </p:txBody>
      </p:sp>
    </p:spTree>
    <p:extLst>
      <p:ext uri="{BB962C8B-B14F-4D97-AF65-F5344CB8AC3E}">
        <p14:creationId xmlns:p14="http://schemas.microsoft.com/office/powerpoint/2010/main" val="3560715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44"/>
            <a:ext cx="8229600" cy="990600"/>
          </a:xfrm>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3" name="TextBox 2"/>
          <p:cNvSpPr txBox="1"/>
          <p:nvPr/>
        </p:nvSpPr>
        <p:spPr>
          <a:xfrm>
            <a:off x="457200" y="1310256"/>
            <a:ext cx="3493264" cy="369332"/>
          </a:xfrm>
          <a:prstGeom prst="rect">
            <a:avLst/>
          </a:prstGeom>
          <a:noFill/>
        </p:spPr>
        <p:txBody>
          <a:bodyPr wrap="none" rtlCol="0">
            <a:spAutoFit/>
          </a:bodyPr>
          <a:lstStyle/>
          <a:p>
            <a:r>
              <a:rPr lang="en-US" b="1" dirty="0" smtClean="0"/>
              <a:t>Evaluation: Student Feedback</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058187424"/>
              </p:ext>
            </p:extLst>
          </p:nvPr>
        </p:nvGraphicFramePr>
        <p:xfrm>
          <a:off x="584200" y="1866900"/>
          <a:ext cx="6125307" cy="2383790"/>
        </p:xfrm>
        <a:graphic>
          <a:graphicData uri="http://schemas.openxmlformats.org/drawingml/2006/table">
            <a:tbl>
              <a:tblPr firstRow="1" bandRow="1">
                <a:tableStyleId>{616DA210-FB5B-4158-B5E0-FEB733F419BA}</a:tableStyleId>
              </a:tblPr>
              <a:tblGrid>
                <a:gridCol w="4287715"/>
                <a:gridCol w="1837592"/>
              </a:tblGrid>
              <a:tr h="463550">
                <a:tc>
                  <a:txBody>
                    <a:bodyPr/>
                    <a:lstStyle/>
                    <a:p>
                      <a:r>
                        <a:rPr lang="en-US" dirty="0" smtClean="0"/>
                        <a:t>Question</a:t>
                      </a:r>
                      <a:endParaRPr lang="en-US" dirty="0"/>
                    </a:p>
                  </a:txBody>
                  <a:tcPr/>
                </a:tc>
                <a:tc>
                  <a:txBody>
                    <a:bodyPr/>
                    <a:lstStyle/>
                    <a:p>
                      <a:r>
                        <a:rPr lang="en-US" dirty="0" smtClean="0"/>
                        <a:t>%agree</a:t>
                      </a:r>
                      <a:endParaRPr lang="en-US" dirty="0"/>
                    </a:p>
                  </a:txBody>
                  <a:tcPr/>
                </a:tc>
              </a:tr>
              <a:tr h="463550">
                <a:tc>
                  <a:txBody>
                    <a:bodyPr/>
                    <a:lstStyle/>
                    <a:p>
                      <a:r>
                        <a:rPr lang="en-US" dirty="0" smtClean="0"/>
                        <a:t>I have a deeper understanding of the subject matter</a:t>
                      </a:r>
                      <a:endParaRPr lang="en-US" dirty="0"/>
                    </a:p>
                  </a:txBody>
                  <a:tcPr/>
                </a:tc>
                <a:tc>
                  <a:txBody>
                    <a:bodyPr/>
                    <a:lstStyle/>
                    <a:p>
                      <a:r>
                        <a:rPr lang="en-US" dirty="0" smtClean="0"/>
                        <a:t>75</a:t>
                      </a:r>
                      <a:endParaRPr lang="en-US" dirty="0"/>
                    </a:p>
                  </a:txBody>
                  <a:tcPr/>
                </a:tc>
              </a:tr>
              <a:tr h="463550">
                <a:tc>
                  <a:txBody>
                    <a:bodyPr/>
                    <a:lstStyle/>
                    <a:p>
                      <a:r>
                        <a:rPr lang="en-US" dirty="0" smtClean="0"/>
                        <a:t>My interest in the subject matter was stimulated by this course</a:t>
                      </a:r>
                      <a:endParaRPr lang="en-US" dirty="0"/>
                    </a:p>
                  </a:txBody>
                  <a:tcPr/>
                </a:tc>
                <a:tc>
                  <a:txBody>
                    <a:bodyPr/>
                    <a:lstStyle/>
                    <a:p>
                      <a:r>
                        <a:rPr lang="en-US" dirty="0" smtClean="0"/>
                        <a:t>88</a:t>
                      </a:r>
                      <a:endParaRPr lang="en-US" dirty="0"/>
                    </a:p>
                  </a:txBody>
                  <a:tcPr/>
                </a:tc>
              </a:tr>
              <a:tr h="463550">
                <a:tc>
                  <a:txBody>
                    <a:bodyPr/>
                    <a:lstStyle/>
                    <a:p>
                      <a:r>
                        <a:rPr lang="en-US" dirty="0" smtClean="0"/>
                        <a:t>Overall, the instructor's teaching was effective</a:t>
                      </a:r>
                      <a:endParaRPr lang="en-US" dirty="0"/>
                    </a:p>
                  </a:txBody>
                  <a:tcPr/>
                </a:tc>
                <a:tc>
                  <a:txBody>
                    <a:bodyPr/>
                    <a:lstStyle/>
                    <a:p>
                      <a:r>
                        <a:rPr lang="en-US" dirty="0" smtClean="0"/>
                        <a:t>88</a:t>
                      </a:r>
                      <a:endParaRPr lang="en-US" dirty="0"/>
                    </a:p>
                  </a:txBody>
                  <a:tcPr/>
                </a:tc>
              </a:tr>
            </a:tbl>
          </a:graphicData>
        </a:graphic>
      </p:graphicFrame>
      <p:sp>
        <p:nvSpPr>
          <p:cNvPr id="8" name="TextBox 7"/>
          <p:cNvSpPr txBox="1"/>
          <p:nvPr/>
        </p:nvSpPr>
        <p:spPr>
          <a:xfrm>
            <a:off x="203200" y="4381501"/>
            <a:ext cx="8737600" cy="1754327"/>
          </a:xfrm>
          <a:prstGeom prst="rect">
            <a:avLst/>
          </a:prstGeom>
          <a:noFill/>
        </p:spPr>
        <p:txBody>
          <a:bodyPr wrap="square" rtlCol="0">
            <a:spAutoFit/>
          </a:bodyPr>
          <a:lstStyle/>
          <a:p>
            <a:r>
              <a:rPr lang="en-US" sz="1400" dirty="0" smtClean="0">
                <a:solidFill>
                  <a:srgbClr val="000000"/>
                </a:solidFill>
                <a:latin typeface="Lucida Grande"/>
                <a:ea typeface="Lucida Grande"/>
                <a:cs typeface="Lucida Grande"/>
              </a:rPr>
              <a:t>“</a:t>
            </a:r>
            <a:r>
              <a:rPr lang="en-US" dirty="0" smtClean="0">
                <a:solidFill>
                  <a:srgbClr val="000000"/>
                </a:solidFill>
                <a:latin typeface="Lucida Grande"/>
                <a:ea typeface="Lucida Grande"/>
                <a:cs typeface="Lucida Grande"/>
              </a:rPr>
              <a:t>The </a:t>
            </a:r>
            <a:r>
              <a:rPr lang="en-US" dirty="0">
                <a:solidFill>
                  <a:srgbClr val="000000"/>
                </a:solidFill>
                <a:latin typeface="Lucida Grande"/>
                <a:ea typeface="Lucida Grande"/>
                <a:cs typeface="Lucida Grande"/>
              </a:rPr>
              <a:t>instructor stimulated and encouraged independent thinking </a:t>
            </a:r>
            <a:r>
              <a:rPr lang="en-US" dirty="0" smtClean="0">
                <a:solidFill>
                  <a:srgbClr val="000000"/>
                </a:solidFill>
                <a:latin typeface="Lucida Grande"/>
                <a:ea typeface="Lucida Grande"/>
                <a:cs typeface="Lucida Grande"/>
              </a:rPr>
              <a:t>and questioning</a:t>
            </a:r>
            <a:r>
              <a:rPr lang="en-US" dirty="0">
                <a:solidFill>
                  <a:srgbClr val="000000"/>
                </a:solidFill>
                <a:latin typeface="Lucida Grande"/>
                <a:ea typeface="Lucida Grande"/>
                <a:cs typeface="Lucida Grande"/>
              </a:rPr>
              <a:t>. This inspired us to research and come up with our </a:t>
            </a:r>
            <a:r>
              <a:rPr lang="en-US" dirty="0" smtClean="0">
                <a:solidFill>
                  <a:srgbClr val="000000"/>
                </a:solidFill>
                <a:latin typeface="Lucida Grande"/>
                <a:ea typeface="Lucida Grande"/>
                <a:cs typeface="Lucida Grande"/>
              </a:rPr>
              <a:t>own techniques </a:t>
            </a:r>
            <a:r>
              <a:rPr lang="en-US" dirty="0">
                <a:solidFill>
                  <a:srgbClr val="000000"/>
                </a:solidFill>
                <a:latin typeface="Lucida Grande"/>
                <a:ea typeface="Lucida Grande"/>
                <a:cs typeface="Lucida Grande"/>
              </a:rPr>
              <a:t>to solve problems</a:t>
            </a:r>
            <a:r>
              <a:rPr lang="en-US" dirty="0" smtClean="0">
                <a:solidFill>
                  <a:srgbClr val="000000"/>
                </a:solidFill>
                <a:latin typeface="Lucida Grande"/>
                <a:ea typeface="Lucida Grande"/>
                <a:cs typeface="Lucida Grande"/>
              </a:rPr>
              <a:t>.”</a:t>
            </a:r>
          </a:p>
          <a:p>
            <a:endParaRPr lang="en-US" dirty="0">
              <a:solidFill>
                <a:srgbClr val="000000"/>
              </a:solidFill>
              <a:latin typeface="Lucida Grande"/>
              <a:ea typeface="Lucida Grande"/>
              <a:cs typeface="Lucida Grande"/>
            </a:endParaRPr>
          </a:p>
          <a:p>
            <a:r>
              <a:rPr lang="en-US" dirty="0" smtClean="0">
                <a:solidFill>
                  <a:srgbClr val="000000"/>
                </a:solidFill>
                <a:latin typeface="Lucida Grande"/>
                <a:ea typeface="Lucida Grande"/>
                <a:cs typeface="Lucida Grande"/>
              </a:rPr>
              <a:t>“I </a:t>
            </a:r>
            <a:r>
              <a:rPr lang="en-US" dirty="0">
                <a:solidFill>
                  <a:srgbClr val="000000"/>
                </a:solidFill>
                <a:latin typeface="Lucida Grande"/>
                <a:ea typeface="Lucida Grande"/>
                <a:cs typeface="Lucida Grande"/>
              </a:rPr>
              <a:t>loved the free reign that we got to attack the problem on our own and read on our </a:t>
            </a:r>
            <a:r>
              <a:rPr lang="en-US" dirty="0" smtClean="0">
                <a:solidFill>
                  <a:srgbClr val="000000"/>
                </a:solidFill>
                <a:latin typeface="Lucida Grande"/>
                <a:ea typeface="Lucida Grande"/>
                <a:cs typeface="Lucida Grande"/>
              </a:rPr>
              <a:t>own. I </a:t>
            </a:r>
            <a:r>
              <a:rPr lang="en-US" dirty="0">
                <a:solidFill>
                  <a:srgbClr val="000000"/>
                </a:solidFill>
                <a:latin typeface="Lucida Grande"/>
                <a:ea typeface="Lucida Grande"/>
                <a:cs typeface="Lucida Grande"/>
              </a:rPr>
              <a:t>think this is the best way to learn. A</a:t>
            </a:r>
            <a:r>
              <a:rPr lang="en-US" dirty="0" smtClean="0">
                <a:solidFill>
                  <a:srgbClr val="000000"/>
                </a:solidFill>
                <a:latin typeface="Lucida Grande"/>
                <a:ea typeface="Lucida Grande"/>
                <a:cs typeface="Lucida Grande"/>
              </a:rPr>
              <a:t>+”</a:t>
            </a:r>
            <a:endParaRPr lang="en-US" dirty="0"/>
          </a:p>
        </p:txBody>
      </p:sp>
    </p:spTree>
    <p:extLst>
      <p:ext uri="{BB962C8B-B14F-4D97-AF65-F5344CB8AC3E}">
        <p14:creationId xmlns:p14="http://schemas.microsoft.com/office/powerpoint/2010/main" val="350136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3" name="TextBox 2"/>
          <p:cNvSpPr txBox="1"/>
          <p:nvPr/>
        </p:nvSpPr>
        <p:spPr>
          <a:xfrm>
            <a:off x="457200" y="1707449"/>
            <a:ext cx="7860709" cy="3046988"/>
          </a:xfrm>
          <a:prstGeom prst="rect">
            <a:avLst/>
          </a:prstGeom>
          <a:noFill/>
        </p:spPr>
        <p:txBody>
          <a:bodyPr wrap="square" rtlCol="0">
            <a:spAutoFit/>
          </a:bodyPr>
          <a:lstStyle/>
          <a:p>
            <a:pPr marL="342900" indent="-342900">
              <a:buFont typeface="Arial"/>
              <a:buChar char="•"/>
            </a:pPr>
            <a:r>
              <a:rPr lang="en-US" sz="2800" dirty="0" smtClean="0"/>
              <a:t>Introductory graduate level course</a:t>
            </a:r>
          </a:p>
          <a:p>
            <a:pPr marL="342900" indent="-342900">
              <a:buFont typeface="Arial"/>
              <a:buChar char="•"/>
            </a:pPr>
            <a:r>
              <a:rPr lang="en-US" sz="2800" dirty="0" smtClean="0"/>
              <a:t>Driving Question: “</a:t>
            </a:r>
            <a:r>
              <a:rPr lang="en-US" sz="2800" dirty="0"/>
              <a:t>How can we best build a state-of-the-art IR system in support of a large digital library project?” </a:t>
            </a:r>
            <a:endParaRPr lang="en-US" sz="2800" dirty="0" smtClean="0"/>
          </a:p>
          <a:p>
            <a:pPr marL="342900" indent="-342900">
              <a:buFont typeface="Arial"/>
              <a:buChar char="•"/>
            </a:pPr>
            <a:r>
              <a:rPr lang="en-US" sz="2800" dirty="0" smtClean="0"/>
              <a:t>7 teams, all performing different tasks along a processing pipeline</a:t>
            </a:r>
            <a:endParaRPr lang="en-US" sz="2800" dirty="0"/>
          </a:p>
          <a:p>
            <a:pPr marL="342900" indent="-342900">
              <a:buFont typeface="Arial"/>
              <a:buChar char="•"/>
            </a:pPr>
            <a:endParaRPr lang="en-US" sz="2400" dirty="0" smtClean="0"/>
          </a:p>
        </p:txBody>
      </p:sp>
    </p:spTree>
    <p:extLst>
      <p:ext uri="{BB962C8B-B14F-4D97-AF65-F5344CB8AC3E}">
        <p14:creationId xmlns:p14="http://schemas.microsoft.com/office/powerpoint/2010/main" val="25610721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3" name="Picture 2"/>
          <p:cNvPicPr>
            <a:picLocks noChangeAspect="1"/>
          </p:cNvPicPr>
          <p:nvPr/>
        </p:nvPicPr>
        <p:blipFill>
          <a:blip r:embed="rId4"/>
          <a:stretch>
            <a:fillRect/>
          </a:stretch>
        </p:blipFill>
        <p:spPr>
          <a:xfrm>
            <a:off x="384841" y="2038950"/>
            <a:ext cx="6655051" cy="3632200"/>
          </a:xfrm>
          <a:prstGeom prst="rect">
            <a:avLst/>
          </a:prstGeom>
        </p:spPr>
      </p:pic>
      <p:sp>
        <p:nvSpPr>
          <p:cNvPr id="5" name="TextBox 4"/>
          <p:cNvSpPr txBox="1"/>
          <p:nvPr/>
        </p:nvSpPr>
        <p:spPr>
          <a:xfrm>
            <a:off x="457200" y="1669618"/>
            <a:ext cx="3262920" cy="369332"/>
          </a:xfrm>
          <a:prstGeom prst="rect">
            <a:avLst/>
          </a:prstGeom>
          <a:noFill/>
        </p:spPr>
        <p:txBody>
          <a:bodyPr wrap="none" rtlCol="0">
            <a:spAutoFit/>
          </a:bodyPr>
          <a:lstStyle/>
          <a:p>
            <a:r>
              <a:rPr lang="en-US" b="1" dirty="0" smtClean="0"/>
              <a:t>Course Structure:  The Goal</a:t>
            </a:r>
            <a:endParaRPr lang="en-US" b="1" dirty="0"/>
          </a:p>
        </p:txBody>
      </p:sp>
      <p:pic>
        <p:nvPicPr>
          <p:cNvPr id="6" name="Picture 5"/>
          <p:cNvPicPr>
            <a:picLocks noChangeAspect="1"/>
          </p:cNvPicPr>
          <p:nvPr/>
        </p:nvPicPr>
        <p:blipFill>
          <a:blip r:embed="rId5"/>
          <a:stretch>
            <a:fillRect/>
          </a:stretch>
        </p:blipFill>
        <p:spPr>
          <a:xfrm>
            <a:off x="3987800" y="1854284"/>
            <a:ext cx="5041900" cy="4412818"/>
          </a:xfrm>
          <a:prstGeom prst="rect">
            <a:avLst/>
          </a:prstGeom>
        </p:spPr>
      </p:pic>
      <p:sp>
        <p:nvSpPr>
          <p:cNvPr id="7" name="Bent Arrow 6"/>
          <p:cNvSpPr/>
          <p:nvPr/>
        </p:nvSpPr>
        <p:spPr>
          <a:xfrm flipV="1">
            <a:off x="3091180" y="5570220"/>
            <a:ext cx="822960" cy="822960"/>
          </a:xfrm>
          <a:prstGeom prst="bentArrow">
            <a:avLst>
              <a:gd name="adj1" fmla="val 17284"/>
              <a:gd name="adj2" fmla="val 25000"/>
              <a:gd name="adj3" fmla="val 25000"/>
              <a:gd name="adj4" fmla="val 43750"/>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12975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7" y="73916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6" name="Picture 5"/>
          <p:cNvPicPr>
            <a:picLocks noChangeAspect="1"/>
          </p:cNvPicPr>
          <p:nvPr/>
        </p:nvPicPr>
        <p:blipFill>
          <a:blip r:embed="rId4"/>
          <a:stretch>
            <a:fillRect/>
          </a:stretch>
        </p:blipFill>
        <p:spPr>
          <a:xfrm>
            <a:off x="170827" y="1967834"/>
            <a:ext cx="5255998" cy="997250"/>
          </a:xfrm>
          <a:prstGeom prst="rect">
            <a:avLst/>
          </a:prstGeom>
        </p:spPr>
      </p:pic>
      <p:pic>
        <p:nvPicPr>
          <p:cNvPr id="8" name="Picture 7"/>
          <p:cNvPicPr>
            <a:picLocks noChangeAspect="1"/>
          </p:cNvPicPr>
          <p:nvPr/>
        </p:nvPicPr>
        <p:blipFill>
          <a:blip r:embed="rId5"/>
          <a:stretch>
            <a:fillRect/>
          </a:stretch>
        </p:blipFill>
        <p:spPr>
          <a:xfrm>
            <a:off x="5295900" y="1083800"/>
            <a:ext cx="3714762" cy="5527388"/>
          </a:xfrm>
          <a:prstGeom prst="rect">
            <a:avLst/>
          </a:prstGeom>
        </p:spPr>
      </p:pic>
      <p:sp>
        <p:nvSpPr>
          <p:cNvPr id="9" name="Bent-Up Arrow 8"/>
          <p:cNvSpPr/>
          <p:nvPr/>
        </p:nvSpPr>
        <p:spPr>
          <a:xfrm rot="5400000">
            <a:off x="3541418" y="1840757"/>
            <a:ext cx="784442" cy="3359913"/>
          </a:xfrm>
          <a:prstGeom prst="bentUpArrow">
            <a:avLst>
              <a:gd name="adj1" fmla="val 5285"/>
              <a:gd name="adj2" fmla="val 15286"/>
              <a:gd name="adj3" fmla="val 18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6260" y="1540996"/>
            <a:ext cx="2920892" cy="338554"/>
          </a:xfrm>
          <a:prstGeom prst="rect">
            <a:avLst/>
          </a:prstGeom>
          <a:noFill/>
        </p:spPr>
        <p:txBody>
          <a:bodyPr wrap="none" rtlCol="0">
            <a:spAutoFit/>
          </a:bodyPr>
          <a:lstStyle/>
          <a:p>
            <a:r>
              <a:rPr lang="en-US" sz="1600" b="1" dirty="0" smtClean="0"/>
              <a:t>Course Structure:  The Goal</a:t>
            </a:r>
            <a:endParaRPr lang="en-US" sz="1600" b="1" dirty="0"/>
          </a:p>
        </p:txBody>
      </p:sp>
    </p:spTree>
    <p:extLst>
      <p:ext uri="{BB962C8B-B14F-4D97-AF65-F5344CB8AC3E}">
        <p14:creationId xmlns:p14="http://schemas.microsoft.com/office/powerpoint/2010/main" val="27714849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0" y="872059"/>
            <a:ext cx="2863540" cy="486841"/>
          </a:xfrm>
        </p:spPr>
        <p:txBody>
          <a:bodyPr>
            <a:normAutofit fontScale="90000"/>
          </a:bodyPr>
          <a:lstStyle/>
          <a:p>
            <a:r>
              <a:rPr lang="en-US" sz="2800" dirty="0" smtClean="0">
                <a:solidFill>
                  <a:srgbClr val="292934"/>
                </a:solidFill>
              </a:rPr>
              <a:t>CS 5604</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extBox 4"/>
          <p:cNvSpPr txBox="1"/>
          <p:nvPr/>
        </p:nvSpPr>
        <p:spPr>
          <a:xfrm>
            <a:off x="1498599" y="940046"/>
            <a:ext cx="4241801" cy="409650"/>
          </a:xfrm>
          <a:prstGeom prst="rect">
            <a:avLst/>
          </a:prstGeom>
          <a:noFill/>
        </p:spPr>
        <p:txBody>
          <a:bodyPr wrap="square" rtlCol="0">
            <a:spAutoFit/>
          </a:bodyPr>
          <a:lstStyle/>
          <a:p>
            <a:r>
              <a:rPr lang="en-US" sz="1600" b="1" dirty="0" smtClean="0"/>
              <a:t>Course  Structure The Architecture</a:t>
            </a:r>
            <a:endParaRPr lang="en-US" sz="1600" b="1" dirty="0"/>
          </a:p>
        </p:txBody>
      </p:sp>
      <p:pic>
        <p:nvPicPr>
          <p:cNvPr id="3" name="Picture 2" descr="IRArch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62" y="1358900"/>
            <a:ext cx="7644438" cy="5394542"/>
          </a:xfrm>
          <a:prstGeom prst="rect">
            <a:avLst/>
          </a:prstGeom>
        </p:spPr>
      </p:pic>
    </p:spTree>
    <p:extLst>
      <p:ext uri="{BB962C8B-B14F-4D97-AF65-F5344CB8AC3E}">
        <p14:creationId xmlns:p14="http://schemas.microsoft.com/office/powerpoint/2010/main" val="10046127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extBox 4"/>
          <p:cNvSpPr txBox="1"/>
          <p:nvPr/>
        </p:nvSpPr>
        <p:spPr>
          <a:xfrm>
            <a:off x="571500" y="1951044"/>
            <a:ext cx="1236374" cy="369332"/>
          </a:xfrm>
          <a:prstGeom prst="rect">
            <a:avLst/>
          </a:prstGeom>
          <a:noFill/>
        </p:spPr>
        <p:txBody>
          <a:bodyPr wrap="none" rtlCol="0">
            <a:spAutoFit/>
          </a:bodyPr>
          <a:lstStyle/>
          <a:p>
            <a:r>
              <a:rPr lang="en-US" b="1" dirty="0" smtClean="0"/>
              <a:t>Concepts</a:t>
            </a:r>
            <a:endParaRPr lang="en-US" b="1" dirty="0"/>
          </a:p>
        </p:txBody>
      </p:sp>
      <p:sp>
        <p:nvSpPr>
          <p:cNvPr id="7" name="TextBox 6"/>
          <p:cNvSpPr txBox="1"/>
          <p:nvPr/>
        </p:nvSpPr>
        <p:spPr>
          <a:xfrm>
            <a:off x="525174" y="4503744"/>
            <a:ext cx="1655321" cy="369332"/>
          </a:xfrm>
          <a:prstGeom prst="rect">
            <a:avLst/>
          </a:prstGeom>
          <a:noFill/>
        </p:spPr>
        <p:txBody>
          <a:bodyPr wrap="none" rtlCol="0">
            <a:spAutoFit/>
          </a:bodyPr>
          <a:lstStyle/>
          <a:p>
            <a:r>
              <a:rPr lang="en-US" b="1" dirty="0" smtClean="0"/>
              <a:t>Technologies</a:t>
            </a:r>
            <a:endParaRPr lang="en-US" b="1" dirty="0"/>
          </a:p>
        </p:txBody>
      </p:sp>
      <p:sp>
        <p:nvSpPr>
          <p:cNvPr id="8" name="TextBox 7"/>
          <p:cNvSpPr txBox="1"/>
          <p:nvPr/>
        </p:nvSpPr>
        <p:spPr>
          <a:xfrm>
            <a:off x="636543" y="2376428"/>
            <a:ext cx="8050257" cy="2031325"/>
          </a:xfrm>
          <a:prstGeom prst="rect">
            <a:avLst/>
          </a:prstGeom>
          <a:noFill/>
        </p:spPr>
        <p:txBody>
          <a:bodyPr wrap="square" rtlCol="0">
            <a:spAutoFit/>
          </a:bodyPr>
          <a:lstStyle/>
          <a:p>
            <a:pPr marL="285750" indent="-285750">
              <a:buFont typeface="Arial"/>
              <a:buChar char="•"/>
            </a:pPr>
            <a:r>
              <a:rPr lang="en-US" dirty="0" smtClean="0"/>
              <a:t>Indexing: inverted, in-memory, distributed, dynamic</a:t>
            </a:r>
          </a:p>
          <a:p>
            <a:pPr marL="285750" indent="-285750">
              <a:buFont typeface="Arial"/>
              <a:buChar char="•"/>
            </a:pPr>
            <a:r>
              <a:rPr lang="en-US" dirty="0" smtClean="0"/>
              <a:t>Vector Space Model: doc representation, TF-IDF, length normalization</a:t>
            </a:r>
          </a:p>
          <a:p>
            <a:pPr marL="285750" indent="-285750">
              <a:buFont typeface="Arial"/>
              <a:buChar char="•"/>
            </a:pPr>
            <a:r>
              <a:rPr lang="en-US" dirty="0" smtClean="0"/>
              <a:t>Result evaluation: precision, recall, F-Score</a:t>
            </a:r>
          </a:p>
          <a:p>
            <a:pPr marL="285750" indent="-285750">
              <a:buFont typeface="Arial"/>
              <a:buChar char="•"/>
            </a:pPr>
            <a:r>
              <a:rPr lang="en-US" dirty="0" smtClean="0"/>
              <a:t>Probabilistic Language Modeling</a:t>
            </a:r>
          </a:p>
          <a:p>
            <a:pPr marL="285750" indent="-285750">
              <a:buFont typeface="Arial"/>
              <a:buChar char="•"/>
            </a:pPr>
            <a:r>
              <a:rPr lang="en-US" dirty="0" smtClean="0"/>
              <a:t>Text classification and clustering</a:t>
            </a:r>
          </a:p>
          <a:p>
            <a:pPr marL="285750" indent="-285750">
              <a:buFont typeface="Arial"/>
              <a:buChar char="•"/>
            </a:pPr>
            <a:r>
              <a:rPr lang="en-US" dirty="0" smtClean="0"/>
              <a:t>Social Network Analysis</a:t>
            </a:r>
          </a:p>
          <a:p>
            <a:pPr marL="285750" indent="-285750">
              <a:buFont typeface="Arial"/>
              <a:buChar char="•"/>
            </a:pPr>
            <a:r>
              <a:rPr lang="en-US" dirty="0" smtClean="0"/>
              <a:t>Latent Semantic Analysis</a:t>
            </a:r>
          </a:p>
        </p:txBody>
      </p:sp>
      <p:sp>
        <p:nvSpPr>
          <p:cNvPr id="9" name="TextBox 8"/>
          <p:cNvSpPr txBox="1"/>
          <p:nvPr/>
        </p:nvSpPr>
        <p:spPr>
          <a:xfrm>
            <a:off x="656494" y="4923876"/>
            <a:ext cx="7230205" cy="1477328"/>
          </a:xfrm>
          <a:prstGeom prst="rect">
            <a:avLst/>
          </a:prstGeom>
          <a:noFill/>
        </p:spPr>
        <p:txBody>
          <a:bodyPr wrap="square" rtlCol="0">
            <a:spAutoFit/>
          </a:bodyPr>
          <a:lstStyle/>
          <a:p>
            <a:pPr marL="285750" indent="-285750">
              <a:buFont typeface="Arial"/>
              <a:buChar char="•"/>
            </a:pPr>
            <a:r>
              <a:rPr lang="en-US" dirty="0" err="1" smtClean="0"/>
              <a:t>Hadoop</a:t>
            </a:r>
            <a:r>
              <a:rPr lang="en-US" dirty="0" smtClean="0"/>
              <a:t>:  HDFS, </a:t>
            </a:r>
            <a:r>
              <a:rPr lang="en-US" dirty="0" err="1" smtClean="0"/>
              <a:t>MapReduce</a:t>
            </a:r>
            <a:r>
              <a:rPr lang="en-US" dirty="0" smtClean="0"/>
              <a:t>, </a:t>
            </a:r>
            <a:r>
              <a:rPr lang="en-US" dirty="0" err="1" smtClean="0"/>
              <a:t>HBase</a:t>
            </a:r>
            <a:r>
              <a:rPr lang="en-US" dirty="0" smtClean="0"/>
              <a:t>, AVRO</a:t>
            </a:r>
          </a:p>
          <a:p>
            <a:pPr marL="285750" indent="-285750">
              <a:buFont typeface="Arial"/>
              <a:buChar char="•"/>
            </a:pPr>
            <a:r>
              <a:rPr lang="en-US" dirty="0" smtClean="0"/>
              <a:t>Apache Mahout, </a:t>
            </a:r>
            <a:r>
              <a:rPr lang="en-US" dirty="0" err="1" smtClean="0"/>
              <a:t>Weka</a:t>
            </a:r>
            <a:endParaRPr lang="en-US" dirty="0" smtClean="0"/>
          </a:p>
          <a:p>
            <a:pPr marL="285750" indent="-285750">
              <a:buFont typeface="Arial"/>
              <a:buChar char="•"/>
            </a:pPr>
            <a:r>
              <a:rPr lang="en-US" dirty="0" err="1" smtClean="0"/>
              <a:t>Solr</a:t>
            </a:r>
            <a:r>
              <a:rPr lang="en-US" dirty="0" smtClean="0"/>
              <a:t>, Velocity, Carrot</a:t>
            </a:r>
            <a:r>
              <a:rPr lang="en-US" baseline="30000" dirty="0" smtClean="0"/>
              <a:t>2</a:t>
            </a:r>
          </a:p>
          <a:p>
            <a:pPr marL="285750" indent="-285750">
              <a:buFont typeface="Arial"/>
              <a:buChar char="•"/>
            </a:pPr>
            <a:endParaRPr lang="en-US" dirty="0" smtClean="0"/>
          </a:p>
          <a:p>
            <a:endParaRPr lang="en-US" dirty="0"/>
          </a:p>
        </p:txBody>
      </p:sp>
      <p:sp>
        <p:nvSpPr>
          <p:cNvPr id="10"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spTree>
    <p:extLst>
      <p:ext uri="{BB962C8B-B14F-4D97-AF65-F5344CB8AC3E}">
        <p14:creationId xmlns:p14="http://schemas.microsoft.com/office/powerpoint/2010/main" val="34552541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8" name="Picture 7"/>
          <p:cNvPicPr>
            <a:picLocks noChangeAspect="1"/>
          </p:cNvPicPr>
          <p:nvPr/>
        </p:nvPicPr>
        <p:blipFill>
          <a:blip r:embed="rId4"/>
          <a:stretch>
            <a:fillRect/>
          </a:stretch>
        </p:blipFill>
        <p:spPr>
          <a:xfrm>
            <a:off x="584200" y="1930400"/>
            <a:ext cx="3746568" cy="1638300"/>
          </a:xfrm>
          <a:prstGeom prst="rect">
            <a:avLst/>
          </a:prstGeom>
        </p:spPr>
      </p:pic>
      <p:sp>
        <p:nvSpPr>
          <p:cNvPr id="9" name="Title 1"/>
          <p:cNvSpPr>
            <a:spLocks noGrp="1"/>
          </p:cNvSpPr>
          <p:nvPr>
            <p:ph type="title"/>
          </p:nvPr>
        </p:nvSpPr>
        <p:spPr>
          <a:xfrm>
            <a:off x="457200" y="960444"/>
            <a:ext cx="8229600" cy="990600"/>
          </a:xfrm>
        </p:spPr>
        <p:txBody>
          <a:bodyPr>
            <a:normAutofit/>
          </a:bodyPr>
          <a:lstStyle/>
          <a:p>
            <a:r>
              <a:rPr lang="en-US" sz="2800" dirty="0" smtClean="0">
                <a:solidFill>
                  <a:srgbClr val="292934"/>
                </a:solidFill>
              </a:rPr>
              <a:t>Big Data</a:t>
            </a:r>
            <a:endParaRPr lang="en-US" sz="2800" dirty="0">
              <a:solidFill>
                <a:srgbClr val="292934"/>
              </a:solidFill>
            </a:endParaRPr>
          </a:p>
        </p:txBody>
      </p:sp>
      <p:sp>
        <p:nvSpPr>
          <p:cNvPr id="10" name="TextBox 9"/>
          <p:cNvSpPr txBox="1"/>
          <p:nvPr/>
        </p:nvSpPr>
        <p:spPr>
          <a:xfrm>
            <a:off x="4597400" y="1930400"/>
            <a:ext cx="3797300" cy="2031325"/>
          </a:xfrm>
          <a:prstGeom prst="rect">
            <a:avLst/>
          </a:prstGeom>
          <a:noFill/>
        </p:spPr>
        <p:txBody>
          <a:bodyPr wrap="square" rtlCol="0">
            <a:spAutoFit/>
          </a:bodyPr>
          <a:lstStyle/>
          <a:p>
            <a:r>
              <a:rPr lang="en-US" dirty="0" smtClean="0"/>
              <a:t>Gartner: </a:t>
            </a:r>
            <a:r>
              <a:rPr lang="en-US" dirty="0"/>
              <a:t>"Big data is high </a:t>
            </a:r>
            <a:r>
              <a:rPr lang="en-US" b="1" dirty="0"/>
              <a:t>volume</a:t>
            </a:r>
            <a:r>
              <a:rPr lang="en-US" dirty="0"/>
              <a:t>, high </a:t>
            </a:r>
            <a:r>
              <a:rPr lang="en-US" b="1" dirty="0"/>
              <a:t>velocity</a:t>
            </a:r>
            <a:r>
              <a:rPr lang="en-US" dirty="0"/>
              <a:t>, and/or high </a:t>
            </a:r>
            <a:r>
              <a:rPr lang="en-US" b="1" dirty="0"/>
              <a:t>variety</a:t>
            </a:r>
            <a:r>
              <a:rPr lang="en-US" dirty="0"/>
              <a:t> information assets that require new forms of processing to enable enhanced decision making, insight discovery and process optimization."</a:t>
            </a:r>
          </a:p>
        </p:txBody>
      </p:sp>
      <p:sp>
        <p:nvSpPr>
          <p:cNvPr id="11" name="TextBox 10"/>
          <p:cNvSpPr txBox="1"/>
          <p:nvPr/>
        </p:nvSpPr>
        <p:spPr>
          <a:xfrm>
            <a:off x="457200" y="4368482"/>
            <a:ext cx="8610275" cy="369332"/>
          </a:xfrm>
          <a:prstGeom prst="rect">
            <a:avLst/>
          </a:prstGeom>
          <a:noFill/>
        </p:spPr>
        <p:txBody>
          <a:bodyPr wrap="none" rtlCol="0">
            <a:spAutoFit/>
          </a:bodyPr>
          <a:lstStyle/>
          <a:p>
            <a:r>
              <a:rPr lang="en-US" dirty="0" smtClean="0"/>
              <a:t>IBM:  2.5 quintillion bytes of data every day, 90% of it created in the past two years. </a:t>
            </a:r>
            <a:endParaRPr lang="en-US" dirty="0"/>
          </a:p>
        </p:txBody>
      </p:sp>
      <p:sp>
        <p:nvSpPr>
          <p:cNvPr id="7" name="TextBox 6"/>
          <p:cNvSpPr txBox="1"/>
          <p:nvPr/>
        </p:nvSpPr>
        <p:spPr>
          <a:xfrm>
            <a:off x="457200" y="5028882"/>
            <a:ext cx="5847048" cy="369332"/>
          </a:xfrm>
          <a:prstGeom prst="rect">
            <a:avLst/>
          </a:prstGeom>
          <a:noFill/>
        </p:spPr>
        <p:txBody>
          <a:bodyPr wrap="none" rtlCol="0">
            <a:spAutoFit/>
          </a:bodyPr>
          <a:lstStyle/>
          <a:p>
            <a:r>
              <a:rPr lang="en-US" dirty="0" smtClean="0"/>
              <a:t>Merrill Lynch and Gartner:  85% of data is unstructured.</a:t>
            </a:r>
            <a:endParaRPr lang="en-US" dirty="0"/>
          </a:p>
        </p:txBody>
      </p:sp>
    </p:spTree>
    <p:extLst>
      <p:ext uri="{BB962C8B-B14F-4D97-AF65-F5344CB8AC3E}">
        <p14:creationId xmlns:p14="http://schemas.microsoft.com/office/powerpoint/2010/main" val="27604996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10"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sp>
        <p:nvSpPr>
          <p:cNvPr id="11" name="TextBox 10"/>
          <p:cNvSpPr txBox="1"/>
          <p:nvPr/>
        </p:nvSpPr>
        <p:spPr>
          <a:xfrm>
            <a:off x="457200" y="1669618"/>
            <a:ext cx="3763019" cy="369332"/>
          </a:xfrm>
          <a:prstGeom prst="rect">
            <a:avLst/>
          </a:prstGeom>
          <a:noFill/>
        </p:spPr>
        <p:txBody>
          <a:bodyPr wrap="none" rtlCol="0">
            <a:spAutoFit/>
          </a:bodyPr>
          <a:lstStyle/>
          <a:p>
            <a:r>
              <a:rPr lang="en-US" b="1" dirty="0" smtClean="0"/>
              <a:t>Evaluation: Technology Artifacts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3551413185"/>
              </p:ext>
            </p:extLst>
          </p:nvPr>
        </p:nvGraphicFramePr>
        <p:xfrm>
          <a:off x="457200" y="2555240"/>
          <a:ext cx="7277100" cy="3960495"/>
        </p:xfrm>
        <a:graphic>
          <a:graphicData uri="http://schemas.openxmlformats.org/drawingml/2006/table">
            <a:tbl>
              <a:tblPr firstRow="1" bandRow="1">
                <a:tableStyleId>{5C22544A-7EE6-4342-B048-85BDC9FD1C3A}</a:tableStyleId>
              </a:tblPr>
              <a:tblGrid>
                <a:gridCol w="1819275"/>
                <a:gridCol w="1216788"/>
                <a:gridCol w="2421762"/>
                <a:gridCol w="1819275"/>
              </a:tblGrid>
              <a:tr h="474345">
                <a:tc>
                  <a:txBody>
                    <a:bodyPr/>
                    <a:lstStyle/>
                    <a:p>
                      <a:r>
                        <a:rPr lang="en-US" dirty="0" smtClean="0"/>
                        <a:t>Query</a:t>
                      </a:r>
                      <a:endParaRPr lang="en-US" dirty="0"/>
                    </a:p>
                  </a:txBody>
                  <a:tcPr/>
                </a:tc>
                <a:tc>
                  <a:txBody>
                    <a:bodyPr/>
                    <a:lstStyle/>
                    <a:p>
                      <a:r>
                        <a:rPr lang="en-US" dirty="0" smtClean="0"/>
                        <a:t>Time (sec)</a:t>
                      </a:r>
                      <a:endParaRPr lang="en-US" dirty="0"/>
                    </a:p>
                  </a:txBody>
                  <a:tcPr/>
                </a:tc>
                <a:tc>
                  <a:txBody>
                    <a:bodyPr/>
                    <a:lstStyle/>
                    <a:p>
                      <a:r>
                        <a:rPr lang="en-US" dirty="0" smtClean="0"/>
                        <a:t>Number</a:t>
                      </a:r>
                      <a:r>
                        <a:rPr lang="en-US" baseline="0" dirty="0" smtClean="0"/>
                        <a:t> of Results</a:t>
                      </a:r>
                      <a:endParaRPr lang="en-US" dirty="0"/>
                    </a:p>
                  </a:txBody>
                  <a:tcPr/>
                </a:tc>
                <a:tc>
                  <a:txBody>
                    <a:bodyPr/>
                    <a:lstStyle/>
                    <a:p>
                      <a:r>
                        <a:rPr lang="en-US" dirty="0" smtClean="0"/>
                        <a:t>Precision</a:t>
                      </a:r>
                      <a:endParaRPr lang="en-US" dirty="0"/>
                    </a:p>
                  </a:txBody>
                  <a:tcPr/>
                </a:tc>
              </a:tr>
              <a:tr h="474345">
                <a:tc>
                  <a:txBody>
                    <a:bodyPr/>
                    <a:lstStyle/>
                    <a:p>
                      <a:r>
                        <a:rPr lang="en-US" dirty="0" smtClean="0"/>
                        <a:t>election</a:t>
                      </a:r>
                      <a:endParaRPr lang="en-US" dirty="0"/>
                    </a:p>
                  </a:txBody>
                  <a:tcPr/>
                </a:tc>
                <a:tc>
                  <a:txBody>
                    <a:bodyPr/>
                    <a:lstStyle/>
                    <a:p>
                      <a:pPr algn="r"/>
                      <a:r>
                        <a:rPr lang="en-US" dirty="0" smtClean="0"/>
                        <a:t>.053</a:t>
                      </a:r>
                      <a:endParaRPr lang="en-US" dirty="0"/>
                    </a:p>
                  </a:txBody>
                  <a:tcPr/>
                </a:tc>
                <a:tc>
                  <a:txBody>
                    <a:bodyPr/>
                    <a:lstStyle/>
                    <a:p>
                      <a:pPr algn="r"/>
                      <a:r>
                        <a:rPr lang="en-US" dirty="0" smtClean="0"/>
                        <a:t>637,498</a:t>
                      </a:r>
                      <a:endParaRPr lang="en-US" dirty="0"/>
                    </a:p>
                  </a:txBody>
                  <a:tcPr/>
                </a:tc>
                <a:tc>
                  <a:txBody>
                    <a:bodyPr/>
                    <a:lstStyle/>
                    <a:p>
                      <a:pPr algn="r"/>
                      <a:r>
                        <a:rPr lang="en-US" dirty="0" smtClean="0"/>
                        <a:t>.998</a:t>
                      </a:r>
                      <a:endParaRPr lang="en-US" dirty="0"/>
                    </a:p>
                  </a:txBody>
                  <a:tcPr/>
                </a:tc>
              </a:tr>
              <a:tr h="474345">
                <a:tc>
                  <a:txBody>
                    <a:bodyPr/>
                    <a:lstStyle/>
                    <a:p>
                      <a:r>
                        <a:rPr lang="en-US" dirty="0" smtClean="0"/>
                        <a:t>revolution</a:t>
                      </a:r>
                      <a:endParaRPr lang="en-US" dirty="0"/>
                    </a:p>
                  </a:txBody>
                  <a:tcPr/>
                </a:tc>
                <a:tc>
                  <a:txBody>
                    <a:bodyPr/>
                    <a:lstStyle/>
                    <a:p>
                      <a:pPr algn="r"/>
                      <a:r>
                        <a:rPr lang="en-US" dirty="0" smtClean="0"/>
                        <a:t>.045</a:t>
                      </a:r>
                      <a:endParaRPr lang="en-US" dirty="0"/>
                    </a:p>
                  </a:txBody>
                  <a:tcPr/>
                </a:tc>
                <a:tc>
                  <a:txBody>
                    <a:bodyPr/>
                    <a:lstStyle/>
                    <a:p>
                      <a:pPr algn="r"/>
                      <a:r>
                        <a:rPr lang="en-US" dirty="0" smtClean="0"/>
                        <a:t>13,048</a:t>
                      </a:r>
                      <a:endParaRPr lang="en-US" dirty="0"/>
                    </a:p>
                  </a:txBody>
                  <a:tcPr/>
                </a:tc>
                <a:tc>
                  <a:txBody>
                    <a:bodyPr/>
                    <a:lstStyle/>
                    <a:p>
                      <a:pPr algn="r"/>
                      <a:r>
                        <a:rPr lang="en-US" dirty="0" smtClean="0"/>
                        <a:t>.95</a:t>
                      </a:r>
                      <a:endParaRPr lang="en-US" dirty="0"/>
                    </a:p>
                  </a:txBody>
                  <a:tcPr/>
                </a:tc>
              </a:tr>
              <a:tr h="474345">
                <a:tc>
                  <a:txBody>
                    <a:bodyPr/>
                    <a:lstStyle/>
                    <a:p>
                      <a:r>
                        <a:rPr lang="en-US" dirty="0" smtClean="0"/>
                        <a:t>uprising</a:t>
                      </a:r>
                      <a:endParaRPr lang="en-US" dirty="0"/>
                    </a:p>
                  </a:txBody>
                  <a:tcPr/>
                </a:tc>
                <a:tc>
                  <a:txBody>
                    <a:bodyPr/>
                    <a:lstStyle/>
                    <a:p>
                      <a:pPr algn="r"/>
                      <a:r>
                        <a:rPr lang="en-US" dirty="0" smtClean="0"/>
                        <a:t>.043</a:t>
                      </a:r>
                      <a:endParaRPr lang="en-US" dirty="0"/>
                    </a:p>
                  </a:txBody>
                  <a:tcPr/>
                </a:tc>
                <a:tc>
                  <a:txBody>
                    <a:bodyPr/>
                    <a:lstStyle/>
                    <a:p>
                      <a:pPr algn="r"/>
                      <a:r>
                        <a:rPr lang="en-US" dirty="0" smtClean="0"/>
                        <a:t>1769</a:t>
                      </a:r>
                      <a:endParaRPr lang="en-US" dirty="0"/>
                    </a:p>
                  </a:txBody>
                  <a:tcPr/>
                </a:tc>
                <a:tc>
                  <a:txBody>
                    <a:bodyPr/>
                    <a:lstStyle/>
                    <a:p>
                      <a:pPr algn="r"/>
                      <a:r>
                        <a:rPr lang="en-US" dirty="0" smtClean="0"/>
                        <a:t>.85</a:t>
                      </a:r>
                      <a:endParaRPr lang="en-US" dirty="0"/>
                    </a:p>
                  </a:txBody>
                  <a:tcPr/>
                </a:tc>
              </a:tr>
              <a:tr h="474345">
                <a:tc>
                  <a:txBody>
                    <a:bodyPr/>
                    <a:lstStyle/>
                    <a:p>
                      <a:r>
                        <a:rPr lang="en-US" dirty="0" smtClean="0"/>
                        <a:t>storm</a:t>
                      </a:r>
                      <a:endParaRPr lang="en-US" dirty="0"/>
                    </a:p>
                  </a:txBody>
                  <a:tcPr/>
                </a:tc>
                <a:tc>
                  <a:txBody>
                    <a:bodyPr/>
                    <a:lstStyle/>
                    <a:p>
                      <a:pPr algn="r"/>
                      <a:r>
                        <a:rPr lang="en-US" dirty="0" smtClean="0"/>
                        <a:t>.043</a:t>
                      </a:r>
                      <a:endParaRPr lang="en-US" dirty="0"/>
                    </a:p>
                  </a:txBody>
                  <a:tcPr/>
                </a:tc>
                <a:tc>
                  <a:txBody>
                    <a:bodyPr/>
                    <a:lstStyle/>
                    <a:p>
                      <a:pPr algn="r"/>
                      <a:r>
                        <a:rPr lang="en-US" dirty="0" smtClean="0"/>
                        <a:t>429,329</a:t>
                      </a:r>
                      <a:endParaRPr lang="en-US" dirty="0"/>
                    </a:p>
                  </a:txBody>
                  <a:tcPr/>
                </a:tc>
                <a:tc>
                  <a:txBody>
                    <a:bodyPr/>
                    <a:lstStyle/>
                    <a:p>
                      <a:pPr algn="r"/>
                      <a:r>
                        <a:rPr lang="en-US" dirty="0" smtClean="0"/>
                        <a:t>.85</a:t>
                      </a:r>
                      <a:endParaRPr lang="en-US" dirty="0"/>
                    </a:p>
                  </a:txBody>
                  <a:tcPr/>
                </a:tc>
              </a:tr>
              <a:tr h="474345">
                <a:tc>
                  <a:txBody>
                    <a:bodyPr/>
                    <a:lstStyle/>
                    <a:p>
                      <a:r>
                        <a:rPr lang="en-US" dirty="0" err="1" smtClean="0"/>
                        <a:t>ebola</a:t>
                      </a:r>
                      <a:endParaRPr lang="en-US" dirty="0"/>
                    </a:p>
                  </a:txBody>
                  <a:tcPr/>
                </a:tc>
                <a:tc>
                  <a:txBody>
                    <a:bodyPr/>
                    <a:lstStyle/>
                    <a:p>
                      <a:pPr algn="r"/>
                      <a:r>
                        <a:rPr lang="en-US" dirty="0" smtClean="0"/>
                        <a:t>.045</a:t>
                      </a:r>
                      <a:endParaRPr lang="en-US" dirty="0"/>
                    </a:p>
                  </a:txBody>
                  <a:tcPr/>
                </a:tc>
                <a:tc>
                  <a:txBody>
                    <a:bodyPr/>
                    <a:lstStyle/>
                    <a:p>
                      <a:pPr algn="r"/>
                      <a:r>
                        <a:rPr lang="en-US" dirty="0" smtClean="0"/>
                        <a:t>306,827</a:t>
                      </a:r>
                      <a:endParaRPr lang="en-US" dirty="0"/>
                    </a:p>
                  </a:txBody>
                  <a:tcPr/>
                </a:tc>
                <a:tc>
                  <a:txBody>
                    <a:bodyPr/>
                    <a:lstStyle/>
                    <a:p>
                      <a:pPr algn="r"/>
                      <a:r>
                        <a:rPr lang="en-US" dirty="0" smtClean="0"/>
                        <a:t>1.0</a:t>
                      </a:r>
                      <a:endParaRPr lang="en-US" dirty="0"/>
                    </a:p>
                  </a:txBody>
                  <a:tcPr/>
                </a:tc>
              </a:tr>
              <a:tr h="474345">
                <a:tc>
                  <a:txBody>
                    <a:bodyPr/>
                    <a:lstStyle/>
                    <a:p>
                      <a:r>
                        <a:rPr lang="en-US" dirty="0" smtClean="0"/>
                        <a:t>disease</a:t>
                      </a:r>
                      <a:endParaRPr lang="en-US" dirty="0"/>
                    </a:p>
                  </a:txBody>
                  <a:tcPr/>
                </a:tc>
                <a:tc>
                  <a:txBody>
                    <a:bodyPr/>
                    <a:lstStyle/>
                    <a:p>
                      <a:pPr algn="r"/>
                      <a:r>
                        <a:rPr lang="en-US" dirty="0" smtClean="0"/>
                        <a:t>.042</a:t>
                      </a:r>
                      <a:endParaRPr lang="en-US" dirty="0"/>
                    </a:p>
                  </a:txBody>
                  <a:tcPr/>
                </a:tc>
                <a:tc>
                  <a:txBody>
                    <a:bodyPr/>
                    <a:lstStyle/>
                    <a:p>
                      <a:pPr algn="r"/>
                      <a:r>
                        <a:rPr lang="en-US" dirty="0" smtClean="0"/>
                        <a:t>6802</a:t>
                      </a:r>
                      <a:endParaRPr lang="en-US" dirty="0"/>
                    </a:p>
                  </a:txBody>
                  <a:tcPr/>
                </a:tc>
                <a:tc>
                  <a:txBody>
                    <a:bodyPr/>
                    <a:lstStyle/>
                    <a:p>
                      <a:pPr algn="r"/>
                      <a:r>
                        <a:rPr lang="en-US" dirty="0" smtClean="0"/>
                        <a:t>.993</a:t>
                      </a:r>
                      <a:endParaRPr lang="en-US" dirty="0"/>
                    </a:p>
                  </a:txBody>
                  <a:tcPr/>
                </a:tc>
              </a:tr>
              <a:tr h="474345">
                <a:tc>
                  <a:txBody>
                    <a:bodyPr/>
                    <a:lstStyle/>
                    <a:p>
                      <a:r>
                        <a:rPr lang="en-US" dirty="0" smtClean="0"/>
                        <a:t>shooting</a:t>
                      </a:r>
                      <a:endParaRPr lang="en-US" dirty="0"/>
                    </a:p>
                  </a:txBody>
                  <a:tcPr/>
                </a:tc>
                <a:tc>
                  <a:txBody>
                    <a:bodyPr/>
                    <a:lstStyle/>
                    <a:p>
                      <a:pPr algn="r"/>
                      <a:r>
                        <a:rPr lang="en-US" dirty="0" smtClean="0"/>
                        <a:t>.043</a:t>
                      </a:r>
                      <a:endParaRPr lang="en-US" dirty="0"/>
                    </a:p>
                  </a:txBody>
                  <a:tcPr/>
                </a:tc>
                <a:tc>
                  <a:txBody>
                    <a:bodyPr/>
                    <a:lstStyle/>
                    <a:p>
                      <a:pPr algn="r"/>
                      <a:r>
                        <a:rPr lang="en-US" dirty="0" smtClean="0"/>
                        <a:t>5366</a:t>
                      </a:r>
                      <a:endParaRPr lang="en-US" dirty="0"/>
                    </a:p>
                  </a:txBody>
                  <a:tcPr/>
                </a:tc>
                <a:tc>
                  <a:txBody>
                    <a:bodyPr/>
                    <a:lstStyle/>
                    <a:p>
                      <a:pPr algn="r"/>
                      <a:r>
                        <a:rPr lang="en-US" dirty="0" smtClean="0"/>
                        <a:t>.744</a:t>
                      </a:r>
                      <a:endParaRPr lang="en-US" dirty="0"/>
                    </a:p>
                  </a:txBody>
                  <a:tcPr/>
                </a:tc>
              </a:tr>
            </a:tbl>
          </a:graphicData>
        </a:graphic>
      </p:graphicFrame>
      <p:sp>
        <p:nvSpPr>
          <p:cNvPr id="12" name="TextBox 11"/>
          <p:cNvSpPr txBox="1"/>
          <p:nvPr/>
        </p:nvSpPr>
        <p:spPr>
          <a:xfrm>
            <a:off x="727719" y="2038950"/>
            <a:ext cx="4790269" cy="369332"/>
          </a:xfrm>
          <a:prstGeom prst="rect">
            <a:avLst/>
          </a:prstGeom>
          <a:noFill/>
        </p:spPr>
        <p:txBody>
          <a:bodyPr wrap="none" rtlCol="0">
            <a:spAutoFit/>
          </a:bodyPr>
          <a:lstStyle/>
          <a:p>
            <a:r>
              <a:rPr lang="en-US" dirty="0" smtClean="0"/>
              <a:t>Performance of Information Retrieval System</a:t>
            </a:r>
            <a:endParaRPr lang="en-US" dirty="0"/>
          </a:p>
        </p:txBody>
      </p:sp>
    </p:spTree>
    <p:extLst>
      <p:ext uri="{BB962C8B-B14F-4D97-AF65-F5344CB8AC3E}">
        <p14:creationId xmlns:p14="http://schemas.microsoft.com/office/powerpoint/2010/main" val="11173077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3" name="Picture 2"/>
          <p:cNvPicPr>
            <a:picLocks noChangeAspect="1"/>
          </p:cNvPicPr>
          <p:nvPr/>
        </p:nvPicPr>
        <p:blipFill>
          <a:blip r:embed="rId4"/>
          <a:stretch>
            <a:fillRect/>
          </a:stretch>
        </p:blipFill>
        <p:spPr>
          <a:xfrm>
            <a:off x="457200" y="1854284"/>
            <a:ext cx="7150100" cy="4364887"/>
          </a:xfrm>
          <a:prstGeom prst="rect">
            <a:avLst/>
          </a:prstGeom>
        </p:spPr>
      </p:pic>
      <p:sp>
        <p:nvSpPr>
          <p:cNvPr id="7" name="TextBox 6"/>
          <p:cNvSpPr txBox="1"/>
          <p:nvPr/>
        </p:nvSpPr>
        <p:spPr>
          <a:xfrm>
            <a:off x="482600" y="1566430"/>
            <a:ext cx="5063681" cy="369332"/>
          </a:xfrm>
          <a:prstGeom prst="rect">
            <a:avLst/>
          </a:prstGeom>
          <a:noFill/>
        </p:spPr>
        <p:txBody>
          <a:bodyPr wrap="none" rtlCol="0">
            <a:spAutoFit/>
          </a:bodyPr>
          <a:lstStyle/>
          <a:p>
            <a:r>
              <a:rPr lang="en-US" b="1" dirty="0" err="1" smtClean="0"/>
              <a:t>VTechWorks</a:t>
            </a:r>
            <a:r>
              <a:rPr lang="en-US" dirty="0" smtClean="0"/>
              <a:t> (http://</a:t>
            </a:r>
            <a:r>
              <a:rPr lang="en-US" dirty="0" err="1" smtClean="0"/>
              <a:t>www.vtechworks.lib.vt.edu</a:t>
            </a:r>
            <a:r>
              <a:rPr lang="en-US" dirty="0" smtClean="0"/>
              <a:t>)</a:t>
            </a:r>
            <a:endParaRPr lang="en-US" dirty="0"/>
          </a:p>
        </p:txBody>
      </p:sp>
    </p:spTree>
    <p:extLst>
      <p:ext uri="{BB962C8B-B14F-4D97-AF65-F5344CB8AC3E}">
        <p14:creationId xmlns:p14="http://schemas.microsoft.com/office/powerpoint/2010/main" val="12129753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extBox 4"/>
          <p:cNvSpPr txBox="1"/>
          <p:nvPr/>
        </p:nvSpPr>
        <p:spPr>
          <a:xfrm>
            <a:off x="457200" y="1951044"/>
            <a:ext cx="2211100" cy="369332"/>
          </a:xfrm>
          <a:prstGeom prst="rect">
            <a:avLst/>
          </a:prstGeom>
          <a:noFill/>
        </p:spPr>
        <p:txBody>
          <a:bodyPr wrap="none" rtlCol="0">
            <a:spAutoFit/>
          </a:bodyPr>
          <a:lstStyle/>
          <a:p>
            <a:r>
              <a:rPr lang="en-US" b="1" dirty="0" smtClean="0"/>
              <a:t>Student Response</a:t>
            </a:r>
            <a:endParaRPr lang="en-US" b="1" dirty="0"/>
          </a:p>
        </p:txBody>
      </p:sp>
      <p:sp>
        <p:nvSpPr>
          <p:cNvPr id="6" name="TextBox 5"/>
          <p:cNvSpPr txBox="1"/>
          <p:nvPr/>
        </p:nvSpPr>
        <p:spPr>
          <a:xfrm>
            <a:off x="457200" y="2545834"/>
            <a:ext cx="7832342" cy="369332"/>
          </a:xfrm>
          <a:prstGeom prst="rect">
            <a:avLst/>
          </a:prstGeom>
          <a:noFill/>
        </p:spPr>
        <p:txBody>
          <a:bodyPr wrap="none" rtlCol="0">
            <a:spAutoFit/>
          </a:bodyPr>
          <a:lstStyle/>
          <a:p>
            <a:r>
              <a:rPr lang="en-US" dirty="0" smtClean="0"/>
              <a:t>20 question poll, rate 1-5</a:t>
            </a:r>
            <a:r>
              <a:rPr lang="en-US" dirty="0"/>
              <a:t> </a:t>
            </a:r>
            <a:r>
              <a:rPr lang="en-US" dirty="0" smtClean="0"/>
              <a:t>on  “Rate how well this approach helped you to…”</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88259444"/>
              </p:ext>
            </p:extLst>
          </p:nvPr>
        </p:nvGraphicFramePr>
        <p:xfrm>
          <a:off x="584200" y="3276600"/>
          <a:ext cx="6096000" cy="1747520"/>
        </p:xfrm>
        <a:graphic>
          <a:graphicData uri="http://schemas.openxmlformats.org/drawingml/2006/table">
            <a:tbl>
              <a:tblPr firstRow="1" bandRow="1">
                <a:tableStyleId>{616DA210-FB5B-4158-B5E0-FEB733F419BA}</a:tableStyleId>
              </a:tblPr>
              <a:tblGrid>
                <a:gridCol w="4267200"/>
                <a:gridCol w="1828800"/>
              </a:tblGrid>
              <a:tr h="0">
                <a:tc>
                  <a:txBody>
                    <a:bodyPr/>
                    <a:lstStyle/>
                    <a:p>
                      <a:r>
                        <a:rPr lang="en-US" dirty="0" smtClean="0"/>
                        <a:t>Question</a:t>
                      </a:r>
                      <a:endParaRPr lang="en-US" dirty="0"/>
                    </a:p>
                  </a:txBody>
                  <a:tcPr/>
                </a:tc>
                <a:tc>
                  <a:txBody>
                    <a:bodyPr/>
                    <a:lstStyle/>
                    <a:p>
                      <a:r>
                        <a:rPr lang="en-US" dirty="0" smtClean="0"/>
                        <a:t>Score</a:t>
                      </a:r>
                      <a:endParaRPr lang="en-US" dirty="0"/>
                    </a:p>
                  </a:txBody>
                  <a:tcPr/>
                </a:tc>
              </a:tr>
              <a:tr h="370840">
                <a:tc>
                  <a:txBody>
                    <a:bodyPr/>
                    <a:lstStyle/>
                    <a:p>
                      <a:r>
                        <a:rPr lang="en-US" dirty="0" smtClean="0"/>
                        <a:t>Think independently</a:t>
                      </a:r>
                      <a:endParaRPr lang="en-US" dirty="0"/>
                    </a:p>
                  </a:txBody>
                  <a:tcPr/>
                </a:tc>
                <a:tc>
                  <a:txBody>
                    <a:bodyPr/>
                    <a:lstStyle/>
                    <a:p>
                      <a:r>
                        <a:rPr lang="en-US" dirty="0" smtClean="0"/>
                        <a:t>4.4</a:t>
                      </a:r>
                      <a:endParaRPr lang="en-US" dirty="0"/>
                    </a:p>
                  </a:txBody>
                  <a:tcPr/>
                </a:tc>
              </a:tr>
              <a:tr h="370840">
                <a:tc>
                  <a:txBody>
                    <a:bodyPr/>
                    <a:lstStyle/>
                    <a:p>
                      <a:r>
                        <a:rPr lang="en-US" dirty="0" smtClean="0"/>
                        <a:t>Consider alternative solutions to problems</a:t>
                      </a:r>
                      <a:endParaRPr lang="en-US" dirty="0"/>
                    </a:p>
                  </a:txBody>
                  <a:tcPr/>
                </a:tc>
                <a:tc>
                  <a:txBody>
                    <a:bodyPr/>
                    <a:lstStyle/>
                    <a:p>
                      <a:r>
                        <a:rPr lang="en-US" dirty="0" smtClean="0"/>
                        <a:t>4.3</a:t>
                      </a:r>
                      <a:endParaRPr lang="en-US" dirty="0"/>
                    </a:p>
                  </a:txBody>
                  <a:tcPr/>
                </a:tc>
              </a:tr>
              <a:tr h="370840">
                <a:tc>
                  <a:txBody>
                    <a:bodyPr/>
                    <a:lstStyle/>
                    <a:p>
                      <a:r>
                        <a:rPr lang="en-US" dirty="0" smtClean="0"/>
                        <a:t>Identify gaps in your knowledge</a:t>
                      </a:r>
                      <a:endParaRPr lang="en-US" dirty="0"/>
                    </a:p>
                  </a:txBody>
                  <a:tcPr/>
                </a:tc>
                <a:tc>
                  <a:txBody>
                    <a:bodyPr/>
                    <a:lstStyle/>
                    <a:p>
                      <a:r>
                        <a:rPr lang="en-US" dirty="0" smtClean="0"/>
                        <a:t>4.3</a:t>
                      </a:r>
                      <a:endParaRPr lang="en-US" dirty="0"/>
                    </a:p>
                  </a:txBody>
                  <a:tcPr/>
                </a:tc>
              </a:tr>
            </a:tbl>
          </a:graphicData>
        </a:graphic>
      </p:graphicFrame>
      <p:sp>
        <p:nvSpPr>
          <p:cNvPr id="8" name="TextBox 7"/>
          <p:cNvSpPr txBox="1"/>
          <p:nvPr/>
        </p:nvSpPr>
        <p:spPr>
          <a:xfrm>
            <a:off x="584200" y="5517634"/>
            <a:ext cx="6984980" cy="369332"/>
          </a:xfrm>
          <a:prstGeom prst="rect">
            <a:avLst/>
          </a:prstGeom>
          <a:noFill/>
        </p:spPr>
        <p:txBody>
          <a:bodyPr wrap="none" rtlCol="0">
            <a:spAutoFit/>
          </a:bodyPr>
          <a:lstStyle/>
          <a:p>
            <a:r>
              <a:rPr lang="en-US" dirty="0" smtClean="0"/>
              <a:t>100% said they would recommend this approach for future classes.</a:t>
            </a:r>
            <a:endParaRPr lang="en-US" dirty="0"/>
          </a:p>
        </p:txBody>
      </p:sp>
    </p:spTree>
    <p:extLst>
      <p:ext uri="{BB962C8B-B14F-4D97-AF65-F5344CB8AC3E}">
        <p14:creationId xmlns:p14="http://schemas.microsoft.com/office/powerpoint/2010/main" val="12129753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b="1" dirty="0" smtClean="0">
                <a:solidFill>
                  <a:srgbClr val="292934"/>
                </a:solidFill>
              </a:rPr>
              <a:t>Acknowledgements</a:t>
            </a:r>
            <a:endParaRPr lang="en-US" sz="2800" b="1"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extBox 4"/>
          <p:cNvSpPr txBox="1"/>
          <p:nvPr/>
        </p:nvSpPr>
        <p:spPr>
          <a:xfrm>
            <a:off x="393700" y="1894892"/>
            <a:ext cx="7822850" cy="954107"/>
          </a:xfrm>
          <a:prstGeom prst="rect">
            <a:avLst/>
          </a:prstGeom>
          <a:noFill/>
        </p:spPr>
        <p:txBody>
          <a:bodyPr wrap="none" rtlCol="0">
            <a:spAutoFit/>
          </a:bodyPr>
          <a:lstStyle/>
          <a:p>
            <a:r>
              <a:rPr lang="en-US" sz="2800" dirty="0" smtClean="0"/>
              <a:t>US </a:t>
            </a:r>
            <a:r>
              <a:rPr lang="en-US" sz="2800" dirty="0"/>
              <a:t>National Science Foundation, DUE-1141209</a:t>
            </a:r>
          </a:p>
          <a:p>
            <a:r>
              <a:rPr lang="en-US" sz="2800" dirty="0"/>
              <a:t>US National Science Foundation, IIS-1319578</a:t>
            </a:r>
          </a:p>
        </p:txBody>
      </p:sp>
    </p:spTree>
    <p:extLst>
      <p:ext uri="{BB962C8B-B14F-4D97-AF65-F5344CB8AC3E}">
        <p14:creationId xmlns:p14="http://schemas.microsoft.com/office/powerpoint/2010/main" val="13846509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b="1" dirty="0" smtClean="0">
                <a:solidFill>
                  <a:srgbClr val="292934"/>
                </a:solidFill>
              </a:rPr>
              <a:t>Supplementary Materials</a:t>
            </a:r>
            <a:endParaRPr lang="en-US" sz="2800" b="1"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Tree>
    <p:extLst>
      <p:ext uri="{BB962C8B-B14F-4D97-AF65-F5344CB8AC3E}">
        <p14:creationId xmlns:p14="http://schemas.microsoft.com/office/powerpoint/2010/main" val="2965355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436"/>
            <a:ext cx="8229600" cy="990600"/>
          </a:xfrm>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5" name="Picture 4"/>
          <p:cNvPicPr>
            <a:picLocks noChangeAspect="1"/>
          </p:cNvPicPr>
          <p:nvPr/>
        </p:nvPicPr>
        <p:blipFill>
          <a:blip r:embed="rId4"/>
          <a:stretch>
            <a:fillRect/>
          </a:stretch>
        </p:blipFill>
        <p:spPr>
          <a:xfrm>
            <a:off x="457199" y="1549401"/>
            <a:ext cx="10502447" cy="4684602"/>
          </a:xfrm>
          <a:prstGeom prst="rect">
            <a:avLst/>
          </a:prstGeom>
        </p:spPr>
      </p:pic>
      <p:sp>
        <p:nvSpPr>
          <p:cNvPr id="3" name="TextBox 2"/>
          <p:cNvSpPr txBox="1"/>
          <p:nvPr/>
        </p:nvSpPr>
        <p:spPr>
          <a:xfrm>
            <a:off x="457200" y="1687036"/>
            <a:ext cx="1518828" cy="369332"/>
          </a:xfrm>
          <a:prstGeom prst="rect">
            <a:avLst/>
          </a:prstGeom>
          <a:noFill/>
        </p:spPr>
        <p:txBody>
          <a:bodyPr wrap="none" rtlCol="0">
            <a:spAutoFit/>
          </a:bodyPr>
          <a:lstStyle/>
          <a:p>
            <a:r>
              <a:rPr lang="en-US" b="1" dirty="0" smtClean="0"/>
              <a:t>Scholar Site</a:t>
            </a:r>
            <a:endParaRPr lang="en-US" b="1" dirty="0"/>
          </a:p>
        </p:txBody>
      </p:sp>
    </p:spTree>
    <p:extLst>
      <p:ext uri="{BB962C8B-B14F-4D97-AF65-F5344CB8AC3E}">
        <p14:creationId xmlns:p14="http://schemas.microsoft.com/office/powerpoint/2010/main" val="6013823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3" name="Picture 2"/>
          <p:cNvPicPr>
            <a:picLocks noChangeAspect="1"/>
          </p:cNvPicPr>
          <p:nvPr/>
        </p:nvPicPr>
        <p:blipFill>
          <a:blip r:embed="rId4"/>
          <a:stretch>
            <a:fillRect/>
          </a:stretch>
        </p:blipFill>
        <p:spPr>
          <a:xfrm>
            <a:off x="457199" y="2344744"/>
            <a:ext cx="7923619" cy="4297356"/>
          </a:xfrm>
          <a:prstGeom prst="rect">
            <a:avLst/>
          </a:prstGeom>
        </p:spPr>
      </p:pic>
      <p:sp>
        <p:nvSpPr>
          <p:cNvPr id="5" name="TextBox 4"/>
          <p:cNvSpPr txBox="1"/>
          <p:nvPr/>
        </p:nvSpPr>
        <p:spPr>
          <a:xfrm>
            <a:off x="609600" y="1898134"/>
            <a:ext cx="1377826" cy="369332"/>
          </a:xfrm>
          <a:prstGeom prst="rect">
            <a:avLst/>
          </a:prstGeom>
          <a:noFill/>
        </p:spPr>
        <p:txBody>
          <a:bodyPr wrap="none" rtlCol="0">
            <a:spAutoFit/>
          </a:bodyPr>
          <a:lstStyle/>
          <a:p>
            <a:r>
              <a:rPr lang="en-US" b="1" dirty="0" smtClean="0"/>
              <a:t>Piazza Site</a:t>
            </a:r>
            <a:endParaRPr lang="en-US" b="1" dirty="0"/>
          </a:p>
        </p:txBody>
      </p:sp>
    </p:spTree>
    <p:extLst>
      <p:ext uri="{BB962C8B-B14F-4D97-AF65-F5344CB8AC3E}">
        <p14:creationId xmlns:p14="http://schemas.microsoft.com/office/powerpoint/2010/main" val="3501363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8" name="TextBox 7"/>
          <p:cNvSpPr txBox="1"/>
          <p:nvPr/>
        </p:nvSpPr>
        <p:spPr>
          <a:xfrm>
            <a:off x="457200" y="2819400"/>
            <a:ext cx="7708900" cy="2092881"/>
          </a:xfrm>
          <a:prstGeom prst="rect">
            <a:avLst/>
          </a:prstGeom>
          <a:noFill/>
        </p:spPr>
        <p:txBody>
          <a:bodyPr wrap="square" rtlCol="0">
            <a:spAutoFit/>
          </a:bodyPr>
          <a:lstStyle/>
          <a:p>
            <a:r>
              <a:rPr lang="tr-TR" sz="1400" dirty="0"/>
              <a:t>{'</a:t>
            </a:r>
            <a:r>
              <a:rPr lang="tr-TR" sz="1400" dirty="0" err="1"/>
              <a:t>date</a:t>
            </a:r>
            <a:r>
              <a:rPr lang="tr-TR" sz="1400" dirty="0"/>
              <a:t>': '2014-12-06', '</a:t>
            </a:r>
            <a:r>
              <a:rPr lang="tr-TR" sz="1400" dirty="0" err="1"/>
              <a:t>source</a:t>
            </a:r>
            <a:r>
              <a:rPr lang="tr-TR" sz="1400" dirty="0"/>
              <a:t>': '10567-4', '</a:t>
            </a:r>
            <a:r>
              <a:rPr lang="tr-TR" sz="1400" dirty="0" err="1"/>
              <a:t>cases</a:t>
            </a:r>
            <a:r>
              <a:rPr lang="tr-TR" sz="1400" dirty="0"/>
              <a:t>': '810', '</a:t>
            </a:r>
            <a:r>
              <a:rPr lang="tr-TR" sz="1400" dirty="0" err="1"/>
              <a:t>location</a:t>
            </a:r>
            <a:r>
              <a:rPr lang="tr-TR" sz="1400" dirty="0"/>
              <a:t>': 'Sierra Leone', '</a:t>
            </a:r>
            <a:r>
              <a:rPr lang="tr-TR" sz="1400" dirty="0" err="1"/>
              <a:t>deaths</a:t>
            </a:r>
            <a:r>
              <a:rPr lang="tr-TR" sz="1400" dirty="0"/>
              <a:t>': '348'}</a:t>
            </a:r>
          </a:p>
          <a:p>
            <a:r>
              <a:rPr lang="tr-TR" sz="1400" dirty="0"/>
              <a:t>{'</a:t>
            </a:r>
            <a:r>
              <a:rPr lang="tr-TR" sz="1400" dirty="0" err="1"/>
              <a:t>date</a:t>
            </a:r>
            <a:r>
              <a:rPr lang="tr-TR" sz="1400" dirty="0"/>
              <a:t>': '2014-12-05', '</a:t>
            </a:r>
            <a:r>
              <a:rPr lang="tr-TR" sz="1400" dirty="0" err="1"/>
              <a:t>source</a:t>
            </a:r>
            <a:r>
              <a:rPr lang="tr-TR" sz="1400" dirty="0"/>
              <a:t>': '10567-8', '</a:t>
            </a:r>
            <a:r>
              <a:rPr lang="tr-TR" sz="1400" dirty="0" err="1"/>
              <a:t>cases</a:t>
            </a:r>
            <a:r>
              <a:rPr lang="tr-TR" sz="1400" dirty="0"/>
              <a:t>': '127', '</a:t>
            </a:r>
            <a:r>
              <a:rPr lang="tr-TR" sz="1400" dirty="0" err="1"/>
              <a:t>location</a:t>
            </a:r>
            <a:r>
              <a:rPr lang="tr-TR" sz="1400" dirty="0"/>
              <a:t>': 'West </a:t>
            </a:r>
            <a:r>
              <a:rPr lang="tr-TR" sz="1400" dirty="0" err="1"/>
              <a:t>Africa</a:t>
            </a:r>
            <a:r>
              <a:rPr lang="tr-TR" sz="1400" dirty="0"/>
              <a:t>', '</a:t>
            </a:r>
            <a:r>
              <a:rPr lang="tr-TR" sz="1400" dirty="0" err="1"/>
              <a:t>deaths</a:t>
            </a:r>
            <a:r>
              <a:rPr lang="tr-TR" sz="1400" dirty="0"/>
              <a:t>': 0}</a:t>
            </a:r>
          </a:p>
          <a:p>
            <a:r>
              <a:rPr lang="tr-TR" sz="1400" dirty="0"/>
              <a:t>{'</a:t>
            </a:r>
            <a:r>
              <a:rPr lang="tr-TR" sz="1400" dirty="0" err="1"/>
              <a:t>date</a:t>
            </a:r>
            <a:r>
              <a:rPr lang="tr-TR" sz="1400" dirty="0"/>
              <a:t>': '2003-12-02', '</a:t>
            </a:r>
            <a:r>
              <a:rPr lang="tr-TR" sz="1400" dirty="0" err="1"/>
              <a:t>source</a:t>
            </a:r>
            <a:r>
              <a:rPr lang="tr-TR" sz="1400" dirty="0"/>
              <a:t>': '10516-4', '</a:t>
            </a:r>
            <a:r>
              <a:rPr lang="tr-TR" sz="1400" dirty="0" err="1"/>
              <a:t>cases</a:t>
            </a:r>
            <a:r>
              <a:rPr lang="tr-TR" sz="1400" dirty="0"/>
              <a:t>': '784', '</a:t>
            </a:r>
            <a:r>
              <a:rPr lang="tr-TR" sz="1400" dirty="0" err="1"/>
              <a:t>location</a:t>
            </a:r>
            <a:r>
              <a:rPr lang="tr-TR" sz="1400" dirty="0"/>
              <a:t>': 'Sierra Leone', '</a:t>
            </a:r>
            <a:r>
              <a:rPr lang="tr-TR" sz="1400" dirty="0" err="1"/>
              <a:t>deaths</a:t>
            </a:r>
            <a:r>
              <a:rPr lang="tr-TR" sz="1400" dirty="0"/>
              <a:t>': 0}</a:t>
            </a:r>
          </a:p>
          <a:p>
            <a:r>
              <a:rPr lang="tr-TR" sz="1400" dirty="0"/>
              <a:t>{'</a:t>
            </a:r>
            <a:r>
              <a:rPr lang="tr-TR" sz="1400" dirty="0" err="1"/>
              <a:t>date</a:t>
            </a:r>
            <a:r>
              <a:rPr lang="tr-TR" sz="1400" dirty="0"/>
              <a:t>': '2014-12-08', '</a:t>
            </a:r>
            <a:r>
              <a:rPr lang="tr-TR" sz="1400" dirty="0" err="1"/>
              <a:t>source</a:t>
            </a:r>
            <a:r>
              <a:rPr lang="tr-TR" sz="1400" dirty="0"/>
              <a:t>': '10474-7', '</a:t>
            </a:r>
            <a:r>
              <a:rPr lang="tr-TR" sz="1400" dirty="0" err="1"/>
              <a:t>cases</a:t>
            </a:r>
            <a:r>
              <a:rPr lang="tr-TR" sz="1400" dirty="0"/>
              <a:t>': '53', '</a:t>
            </a:r>
            <a:r>
              <a:rPr lang="tr-TR" sz="1400" dirty="0" err="1"/>
              <a:t>location</a:t>
            </a:r>
            <a:r>
              <a:rPr lang="tr-TR" sz="1400" dirty="0"/>
              <a:t>': '</a:t>
            </a:r>
            <a:r>
              <a:rPr lang="tr-TR" sz="1400" dirty="0" err="1"/>
              <a:t>Liberia</a:t>
            </a:r>
            <a:r>
              <a:rPr lang="tr-TR" sz="1400" dirty="0"/>
              <a:t>', '</a:t>
            </a:r>
            <a:r>
              <a:rPr lang="tr-TR" sz="1400" dirty="0" err="1"/>
              <a:t>deaths</a:t>
            </a:r>
            <a:r>
              <a:rPr lang="tr-TR" sz="1400" dirty="0"/>
              <a:t>': 0}</a:t>
            </a:r>
          </a:p>
          <a:p>
            <a:r>
              <a:rPr lang="tr-TR" sz="1400" dirty="0"/>
              <a:t>{'</a:t>
            </a:r>
            <a:r>
              <a:rPr lang="tr-TR" sz="1400" dirty="0" err="1"/>
              <a:t>date</a:t>
            </a:r>
            <a:r>
              <a:rPr lang="tr-TR" sz="1400" dirty="0"/>
              <a:t>': '2014-12-05', '</a:t>
            </a:r>
            <a:r>
              <a:rPr lang="tr-TR" sz="1400" dirty="0" err="1"/>
              <a:t>source</a:t>
            </a:r>
            <a:r>
              <a:rPr lang="tr-TR" sz="1400" dirty="0"/>
              <a:t>': '10567-8', '</a:t>
            </a:r>
            <a:r>
              <a:rPr lang="tr-TR" sz="1400" dirty="0" err="1"/>
              <a:t>cases</a:t>
            </a:r>
            <a:r>
              <a:rPr lang="tr-TR" sz="1400" dirty="0"/>
              <a:t>': '127', '</a:t>
            </a:r>
            <a:r>
              <a:rPr lang="tr-TR" sz="1400" dirty="0" err="1"/>
              <a:t>location</a:t>
            </a:r>
            <a:r>
              <a:rPr lang="tr-TR" sz="1400" dirty="0"/>
              <a:t>': '</a:t>
            </a:r>
            <a:r>
              <a:rPr lang="tr-TR" sz="1400" dirty="0" err="1"/>
              <a:t>Guinea</a:t>
            </a:r>
            <a:r>
              <a:rPr lang="tr-TR" sz="1400" dirty="0"/>
              <a:t>', '</a:t>
            </a:r>
            <a:r>
              <a:rPr lang="tr-TR" sz="1400" dirty="0" err="1"/>
              <a:t>deaths</a:t>
            </a:r>
            <a:r>
              <a:rPr lang="tr-TR" sz="1400" dirty="0"/>
              <a:t>': 0}</a:t>
            </a:r>
          </a:p>
          <a:p>
            <a:r>
              <a:rPr lang="tr-TR" sz="1400" dirty="0"/>
              <a:t>{'</a:t>
            </a:r>
            <a:r>
              <a:rPr lang="tr-TR" sz="1400" dirty="0" err="1"/>
              <a:t>date</a:t>
            </a:r>
            <a:r>
              <a:rPr lang="tr-TR" sz="1400" dirty="0"/>
              <a:t>': '2014-08-02', '</a:t>
            </a:r>
            <a:r>
              <a:rPr lang="tr-TR" sz="1400" dirty="0" err="1"/>
              <a:t>source</a:t>
            </a:r>
            <a:r>
              <a:rPr lang="tr-TR" sz="1400" dirty="0"/>
              <a:t>': '10643-16', '</a:t>
            </a:r>
            <a:r>
              <a:rPr lang="tr-TR" sz="1400" dirty="0" err="1"/>
              <a:t>cases</a:t>
            </a:r>
            <a:r>
              <a:rPr lang="tr-TR" sz="1400" dirty="0"/>
              <a:t>': 0, '</a:t>
            </a:r>
            <a:r>
              <a:rPr lang="tr-TR" sz="1400" dirty="0" err="1"/>
              <a:t>location</a:t>
            </a:r>
            <a:r>
              <a:rPr lang="tr-TR" sz="1400" dirty="0"/>
              <a:t>': '</a:t>
            </a:r>
            <a:r>
              <a:rPr lang="tr-TR" sz="1400" dirty="0" err="1"/>
              <a:t>Guinea</a:t>
            </a:r>
            <a:r>
              <a:rPr lang="tr-TR" sz="1400" dirty="0"/>
              <a:t>', '</a:t>
            </a:r>
            <a:r>
              <a:rPr lang="tr-TR" sz="1400" dirty="0" err="1"/>
              <a:t>deaths</a:t>
            </a:r>
            <a:r>
              <a:rPr lang="tr-TR" sz="1400" dirty="0"/>
              <a:t>': '1400'}</a:t>
            </a:r>
          </a:p>
          <a:p>
            <a:r>
              <a:rPr lang="tr-TR" sz="1400" dirty="0"/>
              <a:t>{'</a:t>
            </a:r>
            <a:r>
              <a:rPr lang="tr-TR" sz="1400" dirty="0" err="1"/>
              <a:t>date</a:t>
            </a:r>
            <a:r>
              <a:rPr lang="tr-TR" sz="1400" dirty="0"/>
              <a:t>': '2014-08-02', '</a:t>
            </a:r>
            <a:r>
              <a:rPr lang="tr-TR" sz="1400" dirty="0" err="1"/>
              <a:t>source</a:t>
            </a:r>
            <a:r>
              <a:rPr lang="tr-TR" sz="1400" dirty="0"/>
              <a:t>': '10643-16', '</a:t>
            </a:r>
            <a:r>
              <a:rPr lang="tr-TR" sz="1400" dirty="0" err="1"/>
              <a:t>cases</a:t>
            </a:r>
            <a:r>
              <a:rPr lang="tr-TR" sz="1400" dirty="0"/>
              <a:t>': 0, '</a:t>
            </a:r>
            <a:r>
              <a:rPr lang="tr-TR" sz="1400" dirty="0" err="1"/>
              <a:t>location</a:t>
            </a:r>
            <a:r>
              <a:rPr lang="tr-TR" sz="1400" dirty="0"/>
              <a:t>': '</a:t>
            </a:r>
            <a:r>
              <a:rPr lang="tr-TR" sz="1400" dirty="0" err="1"/>
              <a:t>Liberia</a:t>
            </a:r>
            <a:r>
              <a:rPr lang="tr-TR" sz="1400" dirty="0"/>
              <a:t>', '</a:t>
            </a:r>
            <a:r>
              <a:rPr lang="tr-TR" sz="1400" dirty="0" err="1"/>
              <a:t>deaths</a:t>
            </a:r>
            <a:r>
              <a:rPr lang="tr-TR" sz="1400" dirty="0"/>
              <a:t>': '1400'}</a:t>
            </a:r>
          </a:p>
          <a:p>
            <a:r>
              <a:rPr lang="tr-TR" sz="1400" dirty="0"/>
              <a:t>{'</a:t>
            </a:r>
            <a:r>
              <a:rPr lang="tr-TR" sz="1400" dirty="0" err="1"/>
              <a:t>date</a:t>
            </a:r>
            <a:r>
              <a:rPr lang="tr-TR" sz="1400" dirty="0"/>
              <a:t>': '2003-12-02', '</a:t>
            </a:r>
            <a:r>
              <a:rPr lang="tr-TR" sz="1400" dirty="0" err="1"/>
              <a:t>source</a:t>
            </a:r>
            <a:r>
              <a:rPr lang="tr-TR" sz="1400" dirty="0"/>
              <a:t>': '10954-1', '</a:t>
            </a:r>
            <a:r>
              <a:rPr lang="tr-TR" sz="1400" dirty="0" err="1"/>
              <a:t>cases</a:t>
            </a:r>
            <a:r>
              <a:rPr lang="tr-TR" sz="1400" dirty="0"/>
              <a:t>': '293', '</a:t>
            </a:r>
            <a:r>
              <a:rPr lang="tr-TR" sz="1400" dirty="0" err="1"/>
              <a:t>location</a:t>
            </a:r>
            <a:r>
              <a:rPr lang="tr-TR" sz="1400" dirty="0"/>
              <a:t>': 'Sierra Leone', '</a:t>
            </a:r>
            <a:r>
              <a:rPr lang="tr-TR" sz="1400" dirty="0" err="1"/>
              <a:t>deaths</a:t>
            </a:r>
            <a:r>
              <a:rPr lang="tr-TR" sz="1400" dirty="0"/>
              <a:t>': 0}</a:t>
            </a:r>
            <a:endParaRPr lang="en-US" sz="1400" dirty="0"/>
          </a:p>
          <a:p>
            <a:endParaRPr lang="en-US" dirty="0"/>
          </a:p>
        </p:txBody>
      </p:sp>
      <p:sp>
        <p:nvSpPr>
          <p:cNvPr id="9" name="TextBox 8"/>
          <p:cNvSpPr txBox="1"/>
          <p:nvPr/>
        </p:nvSpPr>
        <p:spPr>
          <a:xfrm>
            <a:off x="571500" y="1979096"/>
            <a:ext cx="1903736" cy="369332"/>
          </a:xfrm>
          <a:prstGeom prst="rect">
            <a:avLst/>
          </a:prstGeom>
          <a:noFill/>
        </p:spPr>
        <p:txBody>
          <a:bodyPr wrap="none" rtlCol="0">
            <a:spAutoFit/>
          </a:bodyPr>
          <a:lstStyle/>
          <a:p>
            <a:r>
              <a:rPr lang="en-US" b="1" dirty="0" smtClean="0"/>
              <a:t>Sample Results</a:t>
            </a:r>
            <a:endParaRPr lang="en-US" b="1" dirty="0"/>
          </a:p>
        </p:txBody>
      </p:sp>
    </p:spTree>
    <p:extLst>
      <p:ext uri="{BB962C8B-B14F-4D97-AF65-F5344CB8AC3E}">
        <p14:creationId xmlns:p14="http://schemas.microsoft.com/office/powerpoint/2010/main" val="3501363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3" name="Picture 2"/>
          <p:cNvPicPr>
            <a:picLocks noChangeAspect="1"/>
          </p:cNvPicPr>
          <p:nvPr/>
        </p:nvPicPr>
        <p:blipFill>
          <a:blip r:embed="rId4"/>
          <a:stretch>
            <a:fillRect/>
          </a:stretch>
        </p:blipFill>
        <p:spPr>
          <a:xfrm>
            <a:off x="317500" y="2362200"/>
            <a:ext cx="7445545" cy="3975099"/>
          </a:xfrm>
          <a:prstGeom prst="rect">
            <a:avLst/>
          </a:prstGeom>
        </p:spPr>
      </p:pic>
      <p:sp>
        <p:nvSpPr>
          <p:cNvPr id="6" name="TextBox 5"/>
          <p:cNvSpPr txBox="1"/>
          <p:nvPr/>
        </p:nvSpPr>
        <p:spPr>
          <a:xfrm>
            <a:off x="571500" y="1979096"/>
            <a:ext cx="1903736" cy="369332"/>
          </a:xfrm>
          <a:prstGeom prst="rect">
            <a:avLst/>
          </a:prstGeom>
          <a:noFill/>
        </p:spPr>
        <p:txBody>
          <a:bodyPr wrap="none" rtlCol="0">
            <a:spAutoFit/>
          </a:bodyPr>
          <a:lstStyle/>
          <a:p>
            <a:r>
              <a:rPr lang="en-US" b="1" dirty="0" smtClean="0"/>
              <a:t>Sample Results</a:t>
            </a:r>
            <a:endParaRPr lang="en-US" b="1" dirty="0"/>
          </a:p>
        </p:txBody>
      </p:sp>
    </p:spTree>
    <p:extLst>
      <p:ext uri="{BB962C8B-B14F-4D97-AF65-F5344CB8AC3E}">
        <p14:creationId xmlns:p14="http://schemas.microsoft.com/office/powerpoint/2010/main" val="35607155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9" name="TextBox 8"/>
          <p:cNvSpPr txBox="1"/>
          <p:nvPr/>
        </p:nvSpPr>
        <p:spPr>
          <a:xfrm>
            <a:off x="571500" y="1979096"/>
            <a:ext cx="1903736" cy="369332"/>
          </a:xfrm>
          <a:prstGeom prst="rect">
            <a:avLst/>
          </a:prstGeom>
          <a:noFill/>
        </p:spPr>
        <p:txBody>
          <a:bodyPr wrap="none" rtlCol="0">
            <a:spAutoFit/>
          </a:bodyPr>
          <a:lstStyle/>
          <a:p>
            <a:r>
              <a:rPr lang="en-US" b="1" dirty="0" smtClean="0"/>
              <a:t>Sample Results</a:t>
            </a:r>
            <a:endParaRPr lang="en-US" b="1" dirty="0"/>
          </a:p>
        </p:txBody>
      </p:sp>
      <p:sp>
        <p:nvSpPr>
          <p:cNvPr id="6" name="TextBox 5"/>
          <p:cNvSpPr txBox="1"/>
          <p:nvPr/>
        </p:nvSpPr>
        <p:spPr>
          <a:xfrm>
            <a:off x="685800" y="2565400"/>
            <a:ext cx="7035800" cy="3785652"/>
          </a:xfrm>
          <a:prstGeom prst="rect">
            <a:avLst/>
          </a:prstGeom>
          <a:noFill/>
        </p:spPr>
        <p:txBody>
          <a:bodyPr wrap="square" rtlCol="0">
            <a:spAutoFit/>
          </a:bodyPr>
          <a:lstStyle/>
          <a:p>
            <a:r>
              <a:rPr lang="en-US" sz="1600" dirty="0"/>
              <a:t>There has been an outbreak of Ebola reported in the following locations: Liberia, West Africa, Nigeria, Guinea, and Sierra Leone. </a:t>
            </a:r>
          </a:p>
          <a:p>
            <a:r>
              <a:rPr lang="en-US" sz="1600" dirty="0"/>
              <a:t>	In January 2014, there were between 425 and 3052 cases of Ebola in Liberia, with between 2296 and 2917 deaths. Additionally, In January 2014, there were between 425 and 4500 cases of Ebola in West Africa, with between 2296 and 2917 deaths. Also, In January 2014, there were between 425 and 3000 cases of Ebola in Nigeria, with between 2296 and 2917 deaths. Furthermore, In January 2014, there were between 425 and 3052 cases of Ebola in Guinea, with between 2296 and 2917 deaths. In addition, In January 2014, there were between 425 and 3052 cases of Ebola in Sierra Leone, with between 2296 and 2917 deaths. </a:t>
            </a:r>
          </a:p>
          <a:p>
            <a:r>
              <a:rPr lang="en-US" sz="1600" dirty="0"/>
              <a:t>	There were previous Ebola outbreaks in these areas. Ebola was found in 1989 in Liberia. As well, Ebola was found in 1989 in West Africa. Likewise, Ebola was found in 1989 in Nigeria. Additionally, Ebola was found in 1989 in Guinea. Also, Ebola was found in 1989 in Sierra Leone. </a:t>
            </a:r>
          </a:p>
        </p:txBody>
      </p:sp>
    </p:spTree>
    <p:extLst>
      <p:ext uri="{BB962C8B-B14F-4D97-AF65-F5344CB8AC3E}">
        <p14:creationId xmlns:p14="http://schemas.microsoft.com/office/powerpoint/2010/main" val="905183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9" name="Title 1"/>
          <p:cNvSpPr>
            <a:spLocks noGrp="1"/>
          </p:cNvSpPr>
          <p:nvPr>
            <p:ph type="title"/>
          </p:nvPr>
        </p:nvSpPr>
        <p:spPr>
          <a:xfrm>
            <a:off x="368300" y="782644"/>
            <a:ext cx="8229600" cy="990600"/>
          </a:xfrm>
        </p:spPr>
        <p:txBody>
          <a:bodyPr>
            <a:normAutofit/>
          </a:bodyPr>
          <a:lstStyle/>
          <a:p>
            <a:r>
              <a:rPr lang="en-US" sz="2800" dirty="0" smtClean="0">
                <a:solidFill>
                  <a:srgbClr val="292934"/>
                </a:solidFill>
              </a:rPr>
              <a:t>Who we are</a:t>
            </a:r>
            <a:endParaRPr lang="en-US" sz="2800" dirty="0">
              <a:solidFill>
                <a:srgbClr val="292934"/>
              </a:solidFill>
            </a:endParaRPr>
          </a:p>
        </p:txBody>
      </p:sp>
      <p:sp>
        <p:nvSpPr>
          <p:cNvPr id="2" name="TextBox 1"/>
          <p:cNvSpPr txBox="1"/>
          <p:nvPr/>
        </p:nvSpPr>
        <p:spPr>
          <a:xfrm>
            <a:off x="457200" y="1671644"/>
            <a:ext cx="5013549" cy="923330"/>
          </a:xfrm>
          <a:prstGeom prst="rect">
            <a:avLst/>
          </a:prstGeom>
          <a:noFill/>
        </p:spPr>
        <p:txBody>
          <a:bodyPr wrap="none" rtlCol="0">
            <a:spAutoFit/>
          </a:bodyPr>
          <a:lstStyle/>
          <a:p>
            <a:r>
              <a:rPr lang="en-US" dirty="0" smtClean="0"/>
              <a:t>Richard Gruss, </a:t>
            </a:r>
          </a:p>
          <a:p>
            <a:r>
              <a:rPr lang="en-US" dirty="0" smtClean="0"/>
              <a:t>PhD student, Business Information Technology,</a:t>
            </a:r>
          </a:p>
          <a:p>
            <a:r>
              <a:rPr lang="en-US" dirty="0" err="1" smtClean="0"/>
              <a:t>Pamplin</a:t>
            </a:r>
            <a:r>
              <a:rPr lang="en-US" dirty="0" smtClean="0"/>
              <a:t> College of Business, Virginia Tech</a:t>
            </a:r>
            <a:endParaRPr lang="en-US" dirty="0"/>
          </a:p>
        </p:txBody>
      </p:sp>
      <p:sp>
        <p:nvSpPr>
          <p:cNvPr id="13" name="TextBox 12"/>
          <p:cNvSpPr txBox="1"/>
          <p:nvPr/>
        </p:nvSpPr>
        <p:spPr>
          <a:xfrm>
            <a:off x="469900" y="2763844"/>
            <a:ext cx="3961729" cy="923330"/>
          </a:xfrm>
          <a:prstGeom prst="rect">
            <a:avLst/>
          </a:prstGeom>
          <a:noFill/>
        </p:spPr>
        <p:txBody>
          <a:bodyPr wrap="none" rtlCol="0">
            <a:spAutoFit/>
          </a:bodyPr>
          <a:lstStyle/>
          <a:p>
            <a:r>
              <a:rPr lang="en-US" dirty="0" smtClean="0"/>
              <a:t>Ed Fox, </a:t>
            </a:r>
          </a:p>
          <a:p>
            <a:r>
              <a:rPr lang="en-US" dirty="0" smtClean="0"/>
              <a:t>Professor, Computer Science</a:t>
            </a:r>
          </a:p>
          <a:p>
            <a:r>
              <a:rPr lang="en-US" dirty="0" smtClean="0"/>
              <a:t>College of Engineering, Virginia Tech</a:t>
            </a:r>
            <a:endParaRPr lang="en-US" dirty="0"/>
          </a:p>
        </p:txBody>
      </p:sp>
      <p:sp>
        <p:nvSpPr>
          <p:cNvPr id="14" name="TextBox 13"/>
          <p:cNvSpPr txBox="1"/>
          <p:nvPr/>
        </p:nvSpPr>
        <p:spPr>
          <a:xfrm>
            <a:off x="469900" y="4038018"/>
            <a:ext cx="4688603" cy="646331"/>
          </a:xfrm>
          <a:prstGeom prst="rect">
            <a:avLst/>
          </a:prstGeom>
          <a:noFill/>
        </p:spPr>
        <p:txBody>
          <a:bodyPr wrap="none" rtlCol="0">
            <a:spAutoFit/>
          </a:bodyPr>
          <a:lstStyle/>
          <a:p>
            <a:r>
              <a:rPr lang="en-US" dirty="0" err="1"/>
              <a:t>Tarek</a:t>
            </a:r>
            <a:r>
              <a:rPr lang="en-US" dirty="0"/>
              <a:t> </a:t>
            </a:r>
            <a:r>
              <a:rPr lang="en-US" dirty="0" err="1" smtClean="0"/>
              <a:t>Kanan</a:t>
            </a:r>
            <a:r>
              <a:rPr lang="en-US" dirty="0" smtClean="0"/>
              <a:t>, </a:t>
            </a:r>
            <a:r>
              <a:rPr lang="en-US" dirty="0" err="1" smtClean="0"/>
              <a:t>Xuan</a:t>
            </a:r>
            <a:r>
              <a:rPr lang="en-US" dirty="0" smtClean="0"/>
              <a:t> </a:t>
            </a:r>
            <a:r>
              <a:rPr lang="en-US" dirty="0"/>
              <a:t>Zhang, Mohamed </a:t>
            </a:r>
            <a:r>
              <a:rPr lang="en-US" dirty="0" err="1" smtClean="0"/>
              <a:t>Farag</a:t>
            </a:r>
            <a:endParaRPr lang="en-US" dirty="0" smtClean="0"/>
          </a:p>
          <a:p>
            <a:r>
              <a:rPr lang="en-US" dirty="0" smtClean="0"/>
              <a:t>PhD Students of Dr. Fox</a:t>
            </a:r>
            <a:endParaRPr lang="en-US" dirty="0"/>
          </a:p>
        </p:txBody>
      </p:sp>
      <p:sp>
        <p:nvSpPr>
          <p:cNvPr id="3" name="TextBox 2"/>
          <p:cNvSpPr txBox="1"/>
          <p:nvPr/>
        </p:nvSpPr>
        <p:spPr>
          <a:xfrm>
            <a:off x="472041" y="4965700"/>
            <a:ext cx="7543800" cy="1200329"/>
          </a:xfrm>
          <a:prstGeom prst="rect">
            <a:avLst/>
          </a:prstGeom>
          <a:noFill/>
        </p:spPr>
        <p:txBody>
          <a:bodyPr wrap="square" rtlCol="0">
            <a:spAutoFit/>
          </a:bodyPr>
          <a:lstStyle/>
          <a:p>
            <a:r>
              <a:rPr lang="en-US" dirty="0" smtClean="0"/>
              <a:t>Mary English</a:t>
            </a:r>
          </a:p>
          <a:p>
            <a:r>
              <a:rPr lang="en-US" dirty="0" smtClean="0"/>
              <a:t>PhD in Educational Psychology</a:t>
            </a:r>
          </a:p>
          <a:p>
            <a:r>
              <a:rPr lang="en-US" dirty="0" smtClean="0"/>
              <a:t>Associate Director, Center for Advancing Teaching &amp; Learning through Research, Northeastern University (formerly Virginia Tech)</a:t>
            </a:r>
            <a:endParaRPr lang="en-US" dirty="0"/>
          </a:p>
        </p:txBody>
      </p:sp>
    </p:spTree>
    <p:extLst>
      <p:ext uri="{BB962C8B-B14F-4D97-AF65-F5344CB8AC3E}">
        <p14:creationId xmlns:p14="http://schemas.microsoft.com/office/powerpoint/2010/main" val="824903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0" y="617549"/>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116992311"/>
              </p:ext>
            </p:extLst>
          </p:nvPr>
        </p:nvGraphicFramePr>
        <p:xfrm>
          <a:off x="1341663" y="1736271"/>
          <a:ext cx="5945639" cy="5153782"/>
        </p:xfrm>
        <a:graphic>
          <a:graphicData uri="http://schemas.openxmlformats.org/presentationml/2006/ole">
            <mc:AlternateContent xmlns:mc="http://schemas.openxmlformats.org/markup-compatibility/2006">
              <mc:Choice xmlns:v="urn:schemas-microsoft-com:vml" Requires="v">
                <p:oleObj spid="_x0000_s6297" name="Document" r:id="rId5" imgW="5626100" imgH="4876800" progId="Word.Document.12">
                  <p:embed/>
                </p:oleObj>
              </mc:Choice>
              <mc:Fallback>
                <p:oleObj name="Document" r:id="rId5" imgW="5626100" imgH="4876800" progId="Word.Document.12">
                  <p:embed/>
                  <p:pic>
                    <p:nvPicPr>
                      <p:cNvPr id="0" name=""/>
                      <p:cNvPicPr/>
                      <p:nvPr/>
                    </p:nvPicPr>
                    <p:blipFill>
                      <a:blip r:embed="rId6"/>
                      <a:stretch>
                        <a:fillRect/>
                      </a:stretch>
                    </p:blipFill>
                    <p:spPr>
                      <a:xfrm>
                        <a:off x="1341663" y="1736271"/>
                        <a:ext cx="5945639" cy="5153782"/>
                      </a:xfrm>
                      <a:prstGeom prst="rect">
                        <a:avLst/>
                      </a:prstGeom>
                    </p:spPr>
                  </p:pic>
                </p:oleObj>
              </mc:Fallback>
            </mc:AlternateContent>
          </a:graphicData>
        </a:graphic>
      </p:graphicFrame>
      <p:sp>
        <p:nvSpPr>
          <p:cNvPr id="9" name="TextBox 8"/>
          <p:cNvSpPr txBox="1"/>
          <p:nvPr/>
        </p:nvSpPr>
        <p:spPr>
          <a:xfrm>
            <a:off x="152400" y="1326928"/>
            <a:ext cx="2604799" cy="369332"/>
          </a:xfrm>
          <a:prstGeom prst="rect">
            <a:avLst/>
          </a:prstGeom>
          <a:noFill/>
        </p:spPr>
        <p:txBody>
          <a:bodyPr wrap="none" rtlCol="0">
            <a:spAutoFit/>
          </a:bodyPr>
          <a:lstStyle/>
          <a:p>
            <a:r>
              <a:rPr lang="en-US" b="1" dirty="0" smtClean="0"/>
              <a:t>Team Responsibilities</a:t>
            </a:r>
            <a:endParaRPr lang="en-US" b="1" dirty="0"/>
          </a:p>
        </p:txBody>
      </p:sp>
    </p:spTree>
    <p:extLst>
      <p:ext uri="{BB962C8B-B14F-4D97-AF65-F5344CB8AC3E}">
        <p14:creationId xmlns:p14="http://schemas.microsoft.com/office/powerpoint/2010/main" val="17341208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3" name="Picture 2"/>
          <p:cNvPicPr>
            <a:picLocks noChangeAspect="1"/>
          </p:cNvPicPr>
          <p:nvPr/>
        </p:nvPicPr>
        <p:blipFill rotWithShape="1">
          <a:blip r:embed="rId4"/>
          <a:srcRect t="8590"/>
          <a:stretch/>
        </p:blipFill>
        <p:spPr>
          <a:xfrm>
            <a:off x="114300" y="2286000"/>
            <a:ext cx="8777038" cy="3632200"/>
          </a:xfrm>
          <a:prstGeom prst="rect">
            <a:avLst/>
          </a:prstGeom>
        </p:spPr>
      </p:pic>
      <p:sp>
        <p:nvSpPr>
          <p:cNvPr id="5" name="TextBox 4"/>
          <p:cNvSpPr txBox="1"/>
          <p:nvPr/>
        </p:nvSpPr>
        <p:spPr>
          <a:xfrm>
            <a:off x="457200" y="1740068"/>
            <a:ext cx="4005123" cy="338554"/>
          </a:xfrm>
          <a:prstGeom prst="rect">
            <a:avLst/>
          </a:prstGeom>
          <a:noFill/>
        </p:spPr>
        <p:txBody>
          <a:bodyPr wrap="none" rtlCol="0">
            <a:spAutoFit/>
          </a:bodyPr>
          <a:lstStyle/>
          <a:p>
            <a:r>
              <a:rPr lang="en-US" sz="1600" b="1" dirty="0" smtClean="0"/>
              <a:t>Search Performance (first 1000 results)</a:t>
            </a:r>
            <a:endParaRPr lang="en-US" sz="1600" b="1" dirty="0"/>
          </a:p>
        </p:txBody>
      </p:sp>
    </p:spTree>
    <p:extLst>
      <p:ext uri="{BB962C8B-B14F-4D97-AF65-F5344CB8AC3E}">
        <p14:creationId xmlns:p14="http://schemas.microsoft.com/office/powerpoint/2010/main" val="42393169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84"/>
            <a:ext cx="8229600" cy="990600"/>
          </a:xfrm>
        </p:spPr>
        <p:txBody>
          <a:bodyPr>
            <a:normAutofit/>
          </a:bodyPr>
          <a:lstStyle/>
          <a:p>
            <a:r>
              <a:rPr lang="en-US" sz="2800" dirty="0" smtClean="0">
                <a:solidFill>
                  <a:srgbClr val="292934"/>
                </a:solidFill>
              </a:rPr>
              <a:t>CS 5604: Information Retrieval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3" name="Picture 2"/>
          <p:cNvPicPr>
            <a:picLocks noChangeAspect="1"/>
          </p:cNvPicPr>
          <p:nvPr/>
        </p:nvPicPr>
        <p:blipFill>
          <a:blip r:embed="rId4"/>
          <a:stretch>
            <a:fillRect/>
          </a:stretch>
        </p:blipFill>
        <p:spPr>
          <a:xfrm>
            <a:off x="656166" y="2091354"/>
            <a:ext cx="4220634" cy="3251518"/>
          </a:xfrm>
          <a:prstGeom prst="rect">
            <a:avLst/>
          </a:prstGeom>
        </p:spPr>
      </p:pic>
      <p:pic>
        <p:nvPicPr>
          <p:cNvPr id="5" name="Picture 4"/>
          <p:cNvPicPr>
            <a:picLocks noChangeAspect="1"/>
          </p:cNvPicPr>
          <p:nvPr/>
        </p:nvPicPr>
        <p:blipFill>
          <a:blip r:embed="rId5"/>
          <a:stretch>
            <a:fillRect/>
          </a:stretch>
        </p:blipFill>
        <p:spPr>
          <a:xfrm>
            <a:off x="567265" y="5537408"/>
            <a:ext cx="8449735" cy="451054"/>
          </a:xfrm>
          <a:prstGeom prst="rect">
            <a:avLst/>
          </a:prstGeom>
        </p:spPr>
      </p:pic>
      <p:sp>
        <p:nvSpPr>
          <p:cNvPr id="6" name="TextBox 5"/>
          <p:cNvSpPr txBox="1"/>
          <p:nvPr/>
        </p:nvSpPr>
        <p:spPr>
          <a:xfrm>
            <a:off x="478365" y="1617330"/>
            <a:ext cx="2145840" cy="338554"/>
          </a:xfrm>
          <a:prstGeom prst="rect">
            <a:avLst/>
          </a:prstGeom>
          <a:noFill/>
        </p:spPr>
        <p:txBody>
          <a:bodyPr wrap="none" rtlCol="0">
            <a:spAutoFit/>
          </a:bodyPr>
          <a:lstStyle/>
          <a:p>
            <a:r>
              <a:rPr lang="en-US" sz="1600" b="1" dirty="0" smtClean="0"/>
              <a:t>Custom </a:t>
            </a:r>
            <a:r>
              <a:rPr lang="en-US" sz="1600" b="1" dirty="0" err="1" smtClean="0"/>
              <a:t>Solr</a:t>
            </a:r>
            <a:r>
              <a:rPr lang="en-US" sz="1600" b="1" dirty="0" smtClean="0"/>
              <a:t> Search</a:t>
            </a:r>
            <a:endParaRPr lang="en-US" sz="1600" b="1" dirty="0"/>
          </a:p>
        </p:txBody>
      </p:sp>
      <p:sp>
        <p:nvSpPr>
          <p:cNvPr id="7" name="TextBox 6"/>
          <p:cNvSpPr txBox="1"/>
          <p:nvPr/>
        </p:nvSpPr>
        <p:spPr>
          <a:xfrm>
            <a:off x="4546600" y="3189764"/>
            <a:ext cx="1531789" cy="369332"/>
          </a:xfrm>
          <a:prstGeom prst="rect">
            <a:avLst/>
          </a:prstGeom>
          <a:noFill/>
        </p:spPr>
        <p:txBody>
          <a:bodyPr wrap="none" rtlCol="0">
            <a:spAutoFit/>
          </a:bodyPr>
          <a:lstStyle/>
          <a:p>
            <a:r>
              <a:rPr lang="en-US" dirty="0" smtClean="0"/>
              <a:t>Field weights</a:t>
            </a:r>
            <a:endParaRPr lang="en-US" dirty="0"/>
          </a:p>
        </p:txBody>
      </p:sp>
      <p:sp>
        <p:nvSpPr>
          <p:cNvPr id="8" name="TextBox 7"/>
          <p:cNvSpPr txBox="1"/>
          <p:nvPr/>
        </p:nvSpPr>
        <p:spPr>
          <a:xfrm>
            <a:off x="5257800" y="4553466"/>
            <a:ext cx="3135218" cy="369332"/>
          </a:xfrm>
          <a:prstGeom prst="rect">
            <a:avLst/>
          </a:prstGeom>
          <a:noFill/>
        </p:spPr>
        <p:txBody>
          <a:bodyPr wrap="none" rtlCol="0">
            <a:spAutoFit/>
          </a:bodyPr>
          <a:lstStyle/>
          <a:p>
            <a:r>
              <a:rPr lang="en-US" dirty="0" smtClean="0"/>
              <a:t>Custom result list processing</a:t>
            </a:r>
            <a:endParaRPr lang="en-US" dirty="0"/>
          </a:p>
        </p:txBody>
      </p:sp>
      <p:cxnSp>
        <p:nvCxnSpPr>
          <p:cNvPr id="10" name="Straight Arrow Connector 9"/>
          <p:cNvCxnSpPr/>
          <p:nvPr/>
        </p:nvCxnSpPr>
        <p:spPr>
          <a:xfrm flipH="1" flipV="1">
            <a:off x="2808842" y="3189764"/>
            <a:ext cx="1737758" cy="188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848100" y="4775200"/>
            <a:ext cx="1320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987800" y="4775200"/>
            <a:ext cx="1181100" cy="762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6509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Problem-Based Learning (PBL)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3" name="TextBox 2"/>
          <p:cNvSpPr txBox="1"/>
          <p:nvPr/>
        </p:nvSpPr>
        <p:spPr>
          <a:xfrm>
            <a:off x="558800" y="1946288"/>
            <a:ext cx="1056700" cy="400110"/>
          </a:xfrm>
          <a:prstGeom prst="rect">
            <a:avLst/>
          </a:prstGeom>
          <a:noFill/>
        </p:spPr>
        <p:txBody>
          <a:bodyPr wrap="none" rtlCol="0">
            <a:spAutoFit/>
          </a:bodyPr>
          <a:lstStyle/>
          <a:p>
            <a:r>
              <a:rPr lang="en-US" sz="2000" b="1" dirty="0" smtClean="0"/>
              <a:t>Theory</a:t>
            </a:r>
            <a:endParaRPr lang="en-US" sz="2000" b="1" dirty="0"/>
          </a:p>
        </p:txBody>
      </p:sp>
      <p:sp>
        <p:nvSpPr>
          <p:cNvPr id="6" name="TextBox 5"/>
          <p:cNvSpPr txBox="1"/>
          <p:nvPr/>
        </p:nvSpPr>
        <p:spPr>
          <a:xfrm>
            <a:off x="457199" y="2131426"/>
            <a:ext cx="4179851" cy="2246769"/>
          </a:xfrm>
          <a:prstGeom prst="rect">
            <a:avLst/>
          </a:prstGeom>
          <a:noFill/>
        </p:spPr>
        <p:txBody>
          <a:bodyPr wrap="square" rtlCol="0">
            <a:spAutoFit/>
          </a:bodyPr>
          <a:lstStyle/>
          <a:p>
            <a:endParaRPr lang="en-US" sz="2000" dirty="0"/>
          </a:p>
          <a:p>
            <a:pPr marL="285750" indent="-285750">
              <a:buFont typeface="Arial"/>
              <a:buChar char="•"/>
            </a:pPr>
            <a:r>
              <a:rPr lang="en-US" sz="2000" dirty="0"/>
              <a:t>John </a:t>
            </a:r>
            <a:r>
              <a:rPr lang="en-US" sz="2000" dirty="0" smtClean="0"/>
              <a:t>Dewey: “experiential learning” </a:t>
            </a:r>
            <a:r>
              <a:rPr lang="en-US" sz="2000" dirty="0"/>
              <a:t>(</a:t>
            </a:r>
            <a:r>
              <a:rPr lang="en-US" sz="2000" dirty="0" smtClean="0"/>
              <a:t>1910s)</a:t>
            </a:r>
          </a:p>
          <a:p>
            <a:pPr marL="285750" indent="-285750">
              <a:buFont typeface="Arial"/>
              <a:buChar char="•"/>
            </a:pPr>
            <a:r>
              <a:rPr lang="en-US" sz="2000" dirty="0" smtClean="0"/>
              <a:t>Lev </a:t>
            </a:r>
            <a:r>
              <a:rPr lang="en-US" sz="2000" dirty="0" err="1" smtClean="0"/>
              <a:t>Vygotsky</a:t>
            </a:r>
            <a:r>
              <a:rPr lang="en-US" sz="2000" dirty="0" smtClean="0"/>
              <a:t>: “zone of proximal development” (1930s) </a:t>
            </a:r>
          </a:p>
          <a:p>
            <a:pPr marL="285750" indent="-285750">
              <a:buFont typeface="Arial"/>
              <a:buChar char="•"/>
            </a:pPr>
            <a:r>
              <a:rPr lang="en-US" sz="2000" dirty="0" smtClean="0"/>
              <a:t>Benjamin Bloom:  “active learning” (1950s)</a:t>
            </a:r>
          </a:p>
        </p:txBody>
      </p:sp>
      <p:pic>
        <p:nvPicPr>
          <p:cNvPr id="5" name="Picture 4"/>
          <p:cNvPicPr>
            <a:picLocks noChangeAspect="1"/>
          </p:cNvPicPr>
          <p:nvPr/>
        </p:nvPicPr>
        <p:blipFill>
          <a:blip r:embed="rId4"/>
          <a:stretch>
            <a:fillRect/>
          </a:stretch>
        </p:blipFill>
        <p:spPr>
          <a:xfrm>
            <a:off x="4637051" y="1946288"/>
            <a:ext cx="4506949" cy="3802488"/>
          </a:xfrm>
          <a:prstGeom prst="rect">
            <a:avLst/>
          </a:prstGeom>
        </p:spPr>
      </p:pic>
      <p:sp>
        <p:nvSpPr>
          <p:cNvPr id="7" name="TextBox 6"/>
          <p:cNvSpPr txBox="1"/>
          <p:nvPr/>
        </p:nvSpPr>
        <p:spPr>
          <a:xfrm>
            <a:off x="4737100" y="5748776"/>
            <a:ext cx="3627202" cy="369332"/>
          </a:xfrm>
          <a:prstGeom prst="rect">
            <a:avLst/>
          </a:prstGeom>
          <a:noFill/>
        </p:spPr>
        <p:txBody>
          <a:bodyPr wrap="none" rtlCol="0">
            <a:spAutoFit/>
          </a:bodyPr>
          <a:lstStyle/>
          <a:p>
            <a:r>
              <a:rPr lang="en-US" dirty="0" smtClean="0"/>
              <a:t>Bloom’s Taxonomy (New Version)</a:t>
            </a:r>
            <a:endParaRPr lang="en-US" dirty="0"/>
          </a:p>
        </p:txBody>
      </p:sp>
      <p:sp>
        <p:nvSpPr>
          <p:cNvPr id="9" name="TextBox 8"/>
          <p:cNvSpPr txBox="1"/>
          <p:nvPr/>
        </p:nvSpPr>
        <p:spPr>
          <a:xfrm>
            <a:off x="215901" y="4617806"/>
            <a:ext cx="4089400" cy="1600438"/>
          </a:xfrm>
          <a:prstGeom prst="rect">
            <a:avLst/>
          </a:prstGeom>
          <a:noFill/>
        </p:spPr>
        <p:txBody>
          <a:bodyPr wrap="square" rtlCol="0">
            <a:spAutoFit/>
          </a:bodyPr>
          <a:lstStyle/>
          <a:p>
            <a:pPr lvl="1"/>
            <a:r>
              <a:rPr lang="en-US" sz="2000" i="1" dirty="0"/>
              <a:t>Listening != </a:t>
            </a:r>
            <a:r>
              <a:rPr lang="en-US" sz="2000" i="1" dirty="0" smtClean="0"/>
              <a:t>learning </a:t>
            </a:r>
          </a:p>
          <a:p>
            <a:pPr lvl="1"/>
            <a:r>
              <a:rPr lang="en-US" sz="2000" dirty="0" smtClean="0"/>
              <a:t>Students </a:t>
            </a:r>
            <a:r>
              <a:rPr lang="en-US" sz="2000" dirty="0"/>
              <a:t>in lectures </a:t>
            </a:r>
            <a:r>
              <a:rPr lang="en-US" sz="2000" dirty="0" smtClean="0"/>
              <a:t>are twice </a:t>
            </a:r>
            <a:r>
              <a:rPr lang="en-US" sz="2000" dirty="0"/>
              <a:t>as likely to leave engineering, 3 times as likely to </a:t>
            </a:r>
            <a:r>
              <a:rPr lang="en-US" sz="2000" dirty="0" smtClean="0"/>
              <a:t>drop out </a:t>
            </a:r>
            <a:endParaRPr lang="en-US" sz="1600" dirty="0"/>
          </a:p>
          <a:p>
            <a:endParaRPr lang="en-US" dirty="0"/>
          </a:p>
        </p:txBody>
      </p:sp>
    </p:spTree>
    <p:extLst>
      <p:ext uri="{BB962C8B-B14F-4D97-AF65-F5344CB8AC3E}">
        <p14:creationId xmlns:p14="http://schemas.microsoft.com/office/powerpoint/2010/main" val="9653272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Problem-Based Learning (PBL)</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8" name="TextBox 7"/>
          <p:cNvSpPr txBox="1"/>
          <p:nvPr/>
        </p:nvSpPr>
        <p:spPr>
          <a:xfrm>
            <a:off x="457201" y="2131427"/>
            <a:ext cx="7910144" cy="3046988"/>
          </a:xfrm>
          <a:prstGeom prst="rect">
            <a:avLst/>
          </a:prstGeom>
          <a:noFill/>
        </p:spPr>
        <p:txBody>
          <a:bodyPr wrap="square" rtlCol="0">
            <a:spAutoFit/>
          </a:bodyPr>
          <a:lstStyle/>
          <a:p>
            <a:endParaRPr lang="en-US" sz="2400" dirty="0"/>
          </a:p>
          <a:p>
            <a:pPr marL="285750" indent="-285750">
              <a:buFont typeface="Arial"/>
              <a:buChar char="•"/>
            </a:pPr>
            <a:r>
              <a:rPr lang="en-US" sz="2400" dirty="0" smtClean="0"/>
              <a:t>A single </a:t>
            </a:r>
            <a:r>
              <a:rPr lang="en-US" sz="2400" dirty="0"/>
              <a:t>question </a:t>
            </a:r>
            <a:r>
              <a:rPr lang="en-US" sz="2400" dirty="0" smtClean="0"/>
              <a:t>drives </a:t>
            </a:r>
            <a:r>
              <a:rPr lang="en-US" sz="2400" dirty="0"/>
              <a:t>and organizes the learning </a:t>
            </a:r>
            <a:r>
              <a:rPr lang="en-US" sz="2400" dirty="0" smtClean="0"/>
              <a:t>activities. </a:t>
            </a:r>
          </a:p>
          <a:p>
            <a:pPr marL="285750" indent="-285750">
              <a:buFont typeface="Arial"/>
              <a:buChar char="•"/>
            </a:pPr>
            <a:r>
              <a:rPr lang="en-US" sz="2400" dirty="0" smtClean="0"/>
              <a:t>Learning is done “Just-In-Time.”</a:t>
            </a:r>
          </a:p>
          <a:p>
            <a:pPr marL="285750" indent="-285750">
              <a:buFont typeface="Arial"/>
              <a:buChar char="•"/>
            </a:pPr>
            <a:r>
              <a:rPr lang="en-US" sz="2400" dirty="0" smtClean="0"/>
              <a:t>Emphasis </a:t>
            </a:r>
            <a:r>
              <a:rPr lang="en-US" sz="2400" dirty="0"/>
              <a:t>is placed on the process rather than the </a:t>
            </a:r>
            <a:r>
              <a:rPr lang="en-US" sz="2400" dirty="0" smtClean="0"/>
              <a:t>product. </a:t>
            </a:r>
          </a:p>
          <a:p>
            <a:pPr marL="285750" indent="-285750">
              <a:buFont typeface="Arial"/>
              <a:buChar char="•"/>
            </a:pPr>
            <a:r>
              <a:rPr lang="en-US" sz="2400" dirty="0"/>
              <a:t>The task of the instructor is to </a:t>
            </a:r>
            <a:r>
              <a:rPr lang="en-US" sz="2400" dirty="0" smtClean="0"/>
              <a:t>provide </a:t>
            </a:r>
            <a:r>
              <a:rPr lang="en-US" sz="2400" dirty="0"/>
              <a:t>a relevant and authentic </a:t>
            </a:r>
            <a:r>
              <a:rPr lang="en-US" sz="2400" dirty="0" smtClean="0"/>
              <a:t>question and serve as a facilitator. </a:t>
            </a:r>
            <a:endParaRPr lang="en-US" sz="2400" dirty="0"/>
          </a:p>
        </p:txBody>
      </p:sp>
    </p:spTree>
    <p:extLst>
      <p:ext uri="{BB962C8B-B14F-4D97-AF65-F5344CB8AC3E}">
        <p14:creationId xmlns:p14="http://schemas.microsoft.com/office/powerpoint/2010/main" val="38305056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292934"/>
                </a:solidFill>
              </a:rPr>
              <a:t>Integrated Digital Event Archiving and Library (IDEAL)</a:t>
            </a:r>
          </a:p>
        </p:txBody>
      </p:sp>
      <p:sp>
        <p:nvSpPr>
          <p:cNvPr id="3" name="Content Placeholder 2"/>
          <p:cNvSpPr>
            <a:spLocks noGrp="1"/>
          </p:cNvSpPr>
          <p:nvPr>
            <p:ph idx="1"/>
          </p:nvPr>
        </p:nvSpPr>
        <p:spPr>
          <a:xfrm>
            <a:off x="496479" y="1729998"/>
            <a:ext cx="8229600" cy="495989"/>
          </a:xfrm>
        </p:spPr>
        <p:txBody>
          <a:bodyPr/>
          <a:lstStyle/>
          <a:p>
            <a:pPr marL="0" indent="0">
              <a:buNone/>
            </a:pPr>
            <a:r>
              <a:rPr lang="en-US" dirty="0" err="1" smtClean="0"/>
              <a:t>www.eventsarchive.org</a:t>
            </a:r>
            <a:endParaRPr lang="en-US" dirty="0"/>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pic>
        <p:nvPicPr>
          <p:cNvPr id="5" name="Picture 4"/>
          <p:cNvPicPr>
            <a:picLocks noChangeAspect="1"/>
          </p:cNvPicPr>
          <p:nvPr/>
        </p:nvPicPr>
        <p:blipFill>
          <a:blip r:embed="rId4"/>
          <a:stretch>
            <a:fillRect/>
          </a:stretch>
        </p:blipFill>
        <p:spPr>
          <a:xfrm>
            <a:off x="864152" y="2225987"/>
            <a:ext cx="6939423" cy="4167740"/>
          </a:xfrm>
          <a:prstGeom prst="rect">
            <a:avLst/>
          </a:prstGeom>
        </p:spPr>
      </p:pic>
    </p:spTree>
    <p:extLst>
      <p:ext uri="{BB962C8B-B14F-4D97-AF65-F5344CB8AC3E}">
        <p14:creationId xmlns:p14="http://schemas.microsoft.com/office/powerpoint/2010/main" val="17198417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2059"/>
            <a:ext cx="8229600" cy="677341"/>
          </a:xfrm>
        </p:spPr>
        <p:txBody>
          <a:bodyPr>
            <a:normAutofit/>
          </a:bodyPr>
          <a:lstStyle/>
          <a:p>
            <a:r>
              <a:rPr lang="en-US" sz="2800" dirty="0">
                <a:solidFill>
                  <a:srgbClr val="292934"/>
                </a:solidFill>
              </a:rPr>
              <a:t>Integrated Digital Event Archiving and Library (IDEAL)</a:t>
            </a: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6" name="Content Placeholder 5"/>
          <p:cNvSpPr>
            <a:spLocks noGrp="1"/>
          </p:cNvSpPr>
          <p:nvPr>
            <p:ph idx="1"/>
          </p:nvPr>
        </p:nvSpPr>
        <p:spPr>
          <a:xfrm>
            <a:off x="0" y="1909582"/>
            <a:ext cx="2451100" cy="4243458"/>
          </a:xfrm>
        </p:spPr>
        <p:txBody>
          <a:bodyPr>
            <a:normAutofit fontScale="92500"/>
          </a:bodyPr>
          <a:lstStyle/>
          <a:p>
            <a:r>
              <a:rPr lang="en-US" sz="2100" dirty="0"/>
              <a:t>Over 11 terabytes of webpages and about 1 billion </a:t>
            </a:r>
            <a:r>
              <a:rPr lang="en-US" sz="2100" dirty="0" smtClean="0"/>
              <a:t>tweets</a:t>
            </a:r>
          </a:p>
          <a:p>
            <a:r>
              <a:rPr lang="en-US" sz="2100" dirty="0" smtClean="0"/>
              <a:t>natural disasters (earthquakes, storms, floods)</a:t>
            </a:r>
          </a:p>
          <a:p>
            <a:r>
              <a:rPr lang="en-US" sz="2100" dirty="0" smtClean="0"/>
              <a:t>man-made disasters (protests, terrorism, conflicts)</a:t>
            </a:r>
          </a:p>
          <a:p>
            <a:r>
              <a:rPr lang="en-US" sz="2100" dirty="0" smtClean="0"/>
              <a:t>Community events</a:t>
            </a:r>
          </a:p>
          <a:p>
            <a:endParaRPr lang="en-US" dirty="0"/>
          </a:p>
        </p:txBody>
      </p:sp>
      <p:pic>
        <p:nvPicPr>
          <p:cNvPr id="3" name="Picture 2"/>
          <p:cNvPicPr>
            <a:picLocks noChangeAspect="1"/>
          </p:cNvPicPr>
          <p:nvPr/>
        </p:nvPicPr>
        <p:blipFill>
          <a:blip r:embed="rId4"/>
          <a:stretch>
            <a:fillRect/>
          </a:stretch>
        </p:blipFill>
        <p:spPr>
          <a:xfrm>
            <a:off x="2415140" y="1549400"/>
            <a:ext cx="6777584" cy="4902200"/>
          </a:xfrm>
          <a:prstGeom prst="rect">
            <a:avLst/>
          </a:prstGeom>
        </p:spPr>
      </p:pic>
    </p:spTree>
    <p:extLst>
      <p:ext uri="{BB962C8B-B14F-4D97-AF65-F5344CB8AC3E}">
        <p14:creationId xmlns:p14="http://schemas.microsoft.com/office/powerpoint/2010/main" val="1663698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5" name="Title 1"/>
          <p:cNvSpPr>
            <a:spLocks noGrp="1"/>
          </p:cNvSpPr>
          <p:nvPr>
            <p:ph type="title"/>
          </p:nvPr>
        </p:nvSpPr>
        <p:spPr>
          <a:xfrm>
            <a:off x="457200" y="1697044"/>
            <a:ext cx="8229600" cy="990600"/>
          </a:xfrm>
        </p:spPr>
        <p:txBody>
          <a:bodyPr>
            <a:noAutofit/>
          </a:bodyPr>
          <a:lstStyle/>
          <a:p>
            <a:r>
              <a:rPr lang="en-US" sz="2800" dirty="0" smtClean="0">
                <a:solidFill>
                  <a:srgbClr val="292934"/>
                </a:solidFill>
              </a:rPr>
              <a:t>Two courses: </a:t>
            </a:r>
            <a:br>
              <a:rPr lang="en-US" sz="2800" dirty="0" smtClean="0">
                <a:solidFill>
                  <a:srgbClr val="292934"/>
                </a:solidFill>
              </a:rPr>
            </a:br>
            <a:r>
              <a:rPr lang="en-US" sz="2800" dirty="0" smtClean="0">
                <a:solidFill>
                  <a:srgbClr val="292934"/>
                </a:solidFill>
              </a:rPr>
              <a:t>	-Computational Linguistics (senior undergraduate) </a:t>
            </a:r>
            <a:br>
              <a:rPr lang="en-US" sz="2800" dirty="0" smtClean="0">
                <a:solidFill>
                  <a:srgbClr val="292934"/>
                </a:solidFill>
              </a:rPr>
            </a:br>
            <a:r>
              <a:rPr lang="en-US" sz="2800" dirty="0" smtClean="0">
                <a:solidFill>
                  <a:srgbClr val="292934"/>
                </a:solidFill>
              </a:rPr>
              <a:t>	-Information Retrieval (intro graduate)</a:t>
            </a:r>
            <a:endParaRPr lang="en-US" sz="2800" dirty="0">
              <a:solidFill>
                <a:srgbClr val="292934"/>
              </a:solidFill>
            </a:endParaRPr>
          </a:p>
        </p:txBody>
      </p:sp>
      <p:sp>
        <p:nvSpPr>
          <p:cNvPr id="6" name="Content Placeholder 5"/>
          <p:cNvSpPr>
            <a:spLocks noGrp="1"/>
          </p:cNvSpPr>
          <p:nvPr>
            <p:ph idx="1"/>
          </p:nvPr>
        </p:nvSpPr>
        <p:spPr>
          <a:xfrm>
            <a:off x="457200" y="3017712"/>
            <a:ext cx="8229600" cy="2034259"/>
          </a:xfrm>
        </p:spPr>
        <p:txBody>
          <a:bodyPr>
            <a:noAutofit/>
          </a:bodyPr>
          <a:lstStyle/>
          <a:p>
            <a:r>
              <a:rPr lang="en-US" dirty="0" smtClean="0"/>
              <a:t>Driving question</a:t>
            </a:r>
          </a:p>
          <a:p>
            <a:r>
              <a:rPr lang="en-US" dirty="0" smtClean="0"/>
              <a:t>Course Structure</a:t>
            </a:r>
          </a:p>
          <a:p>
            <a:r>
              <a:rPr lang="en-US" dirty="0" smtClean="0"/>
              <a:t>Concepts and Technologies</a:t>
            </a:r>
          </a:p>
          <a:p>
            <a:r>
              <a:rPr lang="en-US" dirty="0" smtClean="0"/>
              <a:t>Evaluation: </a:t>
            </a:r>
          </a:p>
          <a:p>
            <a:pPr lvl="1"/>
            <a:r>
              <a:rPr lang="en-US" sz="2400" dirty="0"/>
              <a:t>T</a:t>
            </a:r>
            <a:r>
              <a:rPr lang="en-US" sz="2400" dirty="0" smtClean="0"/>
              <a:t>echnology artifacts</a:t>
            </a:r>
            <a:endParaRPr lang="en-US" sz="2400" dirty="0"/>
          </a:p>
          <a:p>
            <a:pPr lvl="1"/>
            <a:r>
              <a:rPr lang="en-US" sz="2400" dirty="0" smtClean="0"/>
              <a:t>Student feedback</a:t>
            </a:r>
          </a:p>
        </p:txBody>
      </p:sp>
    </p:spTree>
    <p:extLst>
      <p:ext uri="{BB962C8B-B14F-4D97-AF65-F5344CB8AC3E}">
        <p14:creationId xmlns:p14="http://schemas.microsoft.com/office/powerpoint/2010/main" val="29181274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292934"/>
                </a:solidFill>
              </a:rPr>
              <a:t>CS 4984: Computational Linguistics</a:t>
            </a:r>
            <a:endParaRPr lang="en-US" sz="2800" dirty="0">
              <a:solidFill>
                <a:srgbClr val="292934"/>
              </a:solidFill>
            </a:endParaRPr>
          </a:p>
        </p:txBody>
      </p:sp>
      <p:pic>
        <p:nvPicPr>
          <p:cNvPr id="4" name="Picture 3" descr="vt_logo_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08841" cy="872059"/>
          </a:xfrm>
          <a:prstGeom prst="rect">
            <a:avLst/>
          </a:prstGeom>
        </p:spPr>
      </p:pic>
      <p:sp>
        <p:nvSpPr>
          <p:cNvPr id="3" name="TextBox 2"/>
          <p:cNvSpPr txBox="1"/>
          <p:nvPr/>
        </p:nvSpPr>
        <p:spPr>
          <a:xfrm>
            <a:off x="457200" y="2025296"/>
            <a:ext cx="8134269" cy="2677656"/>
          </a:xfrm>
          <a:prstGeom prst="rect">
            <a:avLst/>
          </a:prstGeom>
          <a:noFill/>
        </p:spPr>
        <p:txBody>
          <a:bodyPr wrap="square" rtlCol="0">
            <a:spAutoFit/>
          </a:bodyPr>
          <a:lstStyle/>
          <a:p>
            <a:pPr marL="342900" indent="-342900">
              <a:buFont typeface="Arial"/>
              <a:buChar char="•"/>
            </a:pPr>
            <a:r>
              <a:rPr lang="en-US" sz="2800" dirty="0" smtClean="0"/>
              <a:t>Undergraduate capstone course</a:t>
            </a:r>
          </a:p>
          <a:p>
            <a:pPr marL="342900" indent="-342900">
              <a:buFont typeface="Arial"/>
              <a:buChar char="•"/>
            </a:pPr>
            <a:r>
              <a:rPr lang="en-US" sz="2800" dirty="0" smtClean="0"/>
              <a:t>Driving Question: “What </a:t>
            </a:r>
            <a:r>
              <a:rPr lang="en-US" sz="2800" dirty="0"/>
              <a:t>is the best summary that can be automatically generated for your type of event?” </a:t>
            </a:r>
            <a:endParaRPr lang="en-US" sz="2800" dirty="0" smtClean="0"/>
          </a:p>
          <a:p>
            <a:pPr marL="342900" indent="-342900">
              <a:buFont typeface="Arial"/>
              <a:buChar char="•"/>
            </a:pPr>
            <a:r>
              <a:rPr lang="en-US" sz="2800" dirty="0" smtClean="0"/>
              <a:t> 7 teams, all performing the same analysis on different collections of text</a:t>
            </a:r>
            <a:endParaRPr lang="en-US" sz="2800" dirty="0"/>
          </a:p>
        </p:txBody>
      </p:sp>
    </p:spTree>
    <p:extLst>
      <p:ext uri="{BB962C8B-B14F-4D97-AF65-F5344CB8AC3E}">
        <p14:creationId xmlns:p14="http://schemas.microsoft.com/office/powerpoint/2010/main" val="7070183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FE423C"/>
      </a:dk2>
      <a:lt2>
        <a:srgbClr val="F3F2DC"/>
      </a:lt2>
      <a:accent1>
        <a:srgbClr val="5500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4276</TotalTime>
  <Words>3369</Words>
  <Application>Microsoft Macintosh PowerPoint</Application>
  <PresentationFormat>On-screen Show (4:3)</PresentationFormat>
  <Paragraphs>341</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Clarity</vt:lpstr>
      <vt:lpstr>Document</vt:lpstr>
      <vt:lpstr>Teaching Big Data Through Problem-Based Learning</vt:lpstr>
      <vt:lpstr>Big Data</vt:lpstr>
      <vt:lpstr>Who we are</vt:lpstr>
      <vt:lpstr>Problem-Based Learning (PBL)</vt:lpstr>
      <vt:lpstr>Problem-Based Learning (PBL)</vt:lpstr>
      <vt:lpstr>Integrated Digital Event Archiving and Library (IDEAL)</vt:lpstr>
      <vt:lpstr>Integrated Digital Event Archiving and Library (IDEAL)</vt:lpstr>
      <vt:lpstr>Two courses:   -Computational Linguistics (senior undergraduate)   -Information Retrieval (intro graduate)</vt:lpstr>
      <vt:lpstr>CS 4984: Computational Linguistics</vt:lpstr>
      <vt:lpstr>CS 4984: Computational Linguistics</vt:lpstr>
      <vt:lpstr>CS 4984: Computational Linguistics</vt:lpstr>
      <vt:lpstr>CS 4984: Computational Linguistics</vt:lpstr>
      <vt:lpstr>CS 4984: Computational Linguistics</vt:lpstr>
      <vt:lpstr>CS 4984: Computational Linguistics</vt:lpstr>
      <vt:lpstr>CS 5604: Information Retrieval</vt:lpstr>
      <vt:lpstr>CS 5604: Information Retrieval</vt:lpstr>
      <vt:lpstr>CS 5604: Information Retrieval</vt:lpstr>
      <vt:lpstr>CS 5604</vt:lpstr>
      <vt:lpstr>CS 5604: Information Retrieval</vt:lpstr>
      <vt:lpstr>CS 5604: Information Retrieval</vt:lpstr>
      <vt:lpstr>CS 5604: Information Retrieval</vt:lpstr>
      <vt:lpstr>CS 5604: Information Retrieval</vt:lpstr>
      <vt:lpstr>Acknowledgements</vt:lpstr>
      <vt:lpstr>Supplementary Materials</vt:lpstr>
      <vt:lpstr>CS 4984: Computational Linguistics</vt:lpstr>
      <vt:lpstr>CS 4984: Computational Linguistics</vt:lpstr>
      <vt:lpstr>CS 4984: Computational Linguistics</vt:lpstr>
      <vt:lpstr>CS 4984: Computational Linguistics</vt:lpstr>
      <vt:lpstr>CS 4984: Computational Linguistics</vt:lpstr>
      <vt:lpstr>CS 5604: Information Retrieval</vt:lpstr>
      <vt:lpstr>CS 5604: Information Retrieval</vt:lpstr>
      <vt:lpstr>CS 5604: Information Retrieval</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Based Learning to Build and Search Tweet and Web Archives</dc:title>
  <dc:creator>Rich Gruss</dc:creator>
  <cp:lastModifiedBy>Rich Gruss</cp:lastModifiedBy>
  <cp:revision>160</cp:revision>
  <cp:lastPrinted>2015-11-04T14:55:31Z</cp:lastPrinted>
  <dcterms:created xsi:type="dcterms:W3CDTF">2015-05-19T09:51:58Z</dcterms:created>
  <dcterms:modified xsi:type="dcterms:W3CDTF">2015-11-07T21:23:26Z</dcterms:modified>
</cp:coreProperties>
</file>