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81" r:id="rId3"/>
    <p:sldId id="274" r:id="rId4"/>
    <p:sldId id="271" r:id="rId5"/>
    <p:sldId id="260" r:id="rId6"/>
    <p:sldId id="277" r:id="rId7"/>
    <p:sldId id="269" r:id="rId8"/>
    <p:sldId id="267" r:id="rId9"/>
    <p:sldId id="261" r:id="rId10"/>
    <p:sldId id="273" r:id="rId11"/>
    <p:sldId id="263" r:id="rId12"/>
    <p:sldId id="264" r:id="rId13"/>
    <p:sldId id="265" r:id="rId14"/>
    <p:sldId id="280" r:id="rId15"/>
    <p:sldId id="279" r:id="rId16"/>
    <p:sldId id="278" r:id="rId17"/>
    <p:sldId id="266"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616" autoAdjust="0"/>
  </p:normalViewPr>
  <p:slideViewPr>
    <p:cSldViewPr snapToGrid="0" snapToObjects="1">
      <p:cViewPr>
        <p:scale>
          <a:sx n="103" d="100"/>
          <a:sy n="103" d="100"/>
        </p:scale>
        <p:origin x="-2672" y="-216"/>
      </p:cViewPr>
      <p:guideLst>
        <p:guide orient="horz" pos="2160"/>
        <p:guide pos="2880"/>
      </p:guideLst>
    </p:cSldViewPr>
  </p:slideViewPr>
  <p:notesTextViewPr>
    <p:cViewPr>
      <p:scale>
        <a:sx n="100" d="100"/>
        <a:sy n="100" d="100"/>
      </p:scale>
      <p:origin x="0" y="0"/>
    </p:cViewPr>
  </p:notesTextViewPr>
  <p:sorterViewPr>
    <p:cViewPr>
      <p:scale>
        <a:sx n="119" d="100"/>
        <a:sy n="119"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E42EBF-291B-254C-8E96-84572FF23902}" type="datetimeFigureOut">
              <a:rPr lang="en-US" smtClean="0"/>
              <a:t>11/1/15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A8F799-55A9-EC4D-A1D1-62CC9C146084}" type="slidenum">
              <a:rPr lang="en-US" smtClean="0"/>
              <a:t>‹#›</a:t>
            </a:fld>
            <a:endParaRPr lang="en-US"/>
          </a:p>
        </p:txBody>
      </p:sp>
    </p:spTree>
    <p:extLst>
      <p:ext uri="{BB962C8B-B14F-4D97-AF65-F5344CB8AC3E}">
        <p14:creationId xmlns:p14="http://schemas.microsoft.com/office/powerpoint/2010/main" val="15729824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CA6C77E-B87F-0E43-92A6-00FF88C6B392}" type="slidenum">
              <a:rPr lang="en-US" b="0">
                <a:latin typeface="Times New Roman" charset="0"/>
              </a:rPr>
              <a:pPr eaLnBrk="1" hangingPunct="1"/>
              <a:t>1</a:t>
            </a:fld>
            <a:endParaRPr lang="en-US" b="0">
              <a:latin typeface="Times New Roman"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E8499AF5-6DAD-4D48-A066-F9C378995894}" type="slidenum">
              <a:rPr lang="en-US" b="0">
                <a:latin typeface="Times New Roman" charset="0"/>
              </a:rPr>
              <a:pPr eaLnBrk="1" hangingPunct="1"/>
              <a:t>12</a:t>
            </a:fld>
            <a:endParaRPr lang="en-US" b="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D8D93DE3-DFBC-AD46-BBC0-F08F81553AE9}" type="slidenum">
              <a:rPr lang="en-US" b="0">
                <a:latin typeface="Times New Roman" charset="0"/>
              </a:rPr>
              <a:pPr eaLnBrk="1" hangingPunct="1"/>
              <a:t>13</a:t>
            </a:fld>
            <a:endParaRPr lang="en-US" b="0">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a:ln/>
        </p:spPr>
      </p:sp>
      <p:sp>
        <p:nvSpPr>
          <p:cNvPr id="696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696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535440C4-620A-8045-BC16-9205AC78E4FB}" type="slidenum">
              <a:rPr lang="en-US" sz="1200" b="0">
                <a:latin typeface="Times New Roman" charset="0"/>
              </a:rPr>
              <a:pPr eaLnBrk="1" hangingPunct="1"/>
              <a:t>16</a:t>
            </a:fld>
            <a:endParaRPr lang="en-US" sz="1200" b="0">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426FF75E-2F3E-664B-9AFB-323B7FBDFB4F}" type="slidenum">
              <a:rPr lang="en-US" b="0">
                <a:latin typeface="Times New Roman" charset="0"/>
              </a:rPr>
              <a:pPr eaLnBrk="1" hangingPunct="1"/>
              <a:t>17</a:t>
            </a:fld>
            <a:endParaRPr lang="en-US" b="0">
              <a:latin typeface="Times New Roman"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FC03BD7B-0FCC-0A48-B63B-4FE0D1DE97A9}" type="slidenum">
              <a:rPr lang="en-US" sz="1200" b="0">
                <a:latin typeface="Times New Roman" charset="0"/>
              </a:rPr>
              <a:pPr eaLnBrk="1" hangingPunct="1"/>
              <a:t>4</a:t>
            </a:fld>
            <a:endParaRPr lang="en-US" sz="1200" b="0">
              <a:latin typeface="Times New Roman" charset="0"/>
            </a:endParaRPr>
          </a:p>
        </p:txBody>
      </p:sp>
      <p:sp>
        <p:nvSpPr>
          <p:cNvPr id="20482" name="Rectangle 2"/>
          <p:cNvSpPr>
            <a:spLocks noGrp="1" noRot="1" noChangeAspect="1" noChangeArrowheads="1" noTextEdit="1"/>
          </p:cNvSpPr>
          <p:nvPr>
            <p:ph type="sldImg"/>
          </p:nvPr>
        </p:nvSpPr>
        <p:spPr>
          <a:xfrm>
            <a:off x="1154113" y="692150"/>
            <a:ext cx="4554537" cy="3416300"/>
          </a:xfrm>
          <a:ln w="12700" cap="flat">
            <a:solidFill>
              <a:schemeClr val="tx1"/>
            </a:solidFill>
          </a:ln>
        </p:spPr>
      </p:sp>
      <p:sp>
        <p:nvSpPr>
          <p:cNvPr id="20483" name="Rectangle 3"/>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3556" tIns="46778" rIns="93556" bIns="46778"/>
          <a:lstStyle/>
          <a:p>
            <a:pPr eaLnBrk="1" hangingPunct="1"/>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ECACE16-7AFC-A246-9D3C-33E511ECBBEE}" type="slidenum">
              <a:rPr lang="en-US" b="0">
                <a:latin typeface="Times New Roman" charset="0"/>
              </a:rPr>
              <a:pPr eaLnBrk="1" hangingPunct="1"/>
              <a:t>5</a:t>
            </a:fld>
            <a:endParaRPr lang="en-US" b="0">
              <a:latin typeface="Times New Roman"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387063B9-451F-B74C-B152-5DB28483F0BD}" type="slidenum">
              <a:rPr lang="en-US" sz="1200" b="0">
                <a:latin typeface="Times New Roman" charset="0"/>
              </a:rPr>
              <a:pPr eaLnBrk="1" hangingPunct="1"/>
              <a:t>6</a:t>
            </a:fld>
            <a:endParaRPr lang="en-US" sz="1200" b="0">
              <a:latin typeface="Times New Roman" charset="0"/>
            </a:endParaRPr>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rPr>
              <a:t>Information life cycle with respective dimensions of quality added for each major phrase and related activi</a:t>
            </a:r>
            <a:r>
              <a:rPr lang="en-US" altLang="zh-CN">
                <a:latin typeface="Times New Roman" charset="0"/>
              </a:rPr>
              <a:t>ties</a:t>
            </a:r>
            <a:endParaRPr lang="en-US">
              <a:latin typeface="Times New Roman" charset="0"/>
            </a:endParaRPr>
          </a:p>
          <a:p>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2536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1DDA078-274F-2142-862C-00DFB3F48498}" type="slidenum">
              <a:rPr lang="en-US" b="0">
                <a:latin typeface="Times New Roman" charset="0"/>
              </a:rPr>
              <a:pPr eaLnBrk="1" hangingPunct="1"/>
              <a:t>8</a:t>
            </a:fld>
            <a:endParaRPr lang="en-US" b="0">
              <a:latin typeface="Times New Roman"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D6741FC-6392-6545-B349-F6C78C927F1D}" type="slidenum">
              <a:rPr lang="en-US" b="0">
                <a:latin typeface="Times New Roman" charset="0"/>
              </a:rPr>
              <a:pPr eaLnBrk="1" hangingPunct="1"/>
              <a:t>9</a:t>
            </a:fld>
            <a:endParaRPr lang="en-US" b="0">
              <a:latin typeface="Times New Roman" charset="0"/>
            </a:endParaRPr>
          </a:p>
        </p:txBody>
      </p:sp>
      <p:sp>
        <p:nvSpPr>
          <p:cNvPr id="51203" name="Rectangle 2"/>
          <p:cNvSpPr>
            <a:spLocks noGrp="1" noRot="1" noChangeAspect="1" noChangeArrowheads="1" noTextEdit="1"/>
          </p:cNvSpPr>
          <p:nvPr>
            <p:ph type="sldImg"/>
          </p:nvPr>
        </p:nvSpPr>
        <p:spPr>
          <a:xfrm>
            <a:off x="1152525" y="692150"/>
            <a:ext cx="4552950" cy="3416300"/>
          </a:xfrm>
          <a:ln/>
        </p:spPr>
      </p:sp>
      <p:sp>
        <p:nvSpPr>
          <p:cNvPr id="51204" name="Rectangle 3"/>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a:ln/>
        </p:spPr>
      </p:sp>
      <p:sp>
        <p:nvSpPr>
          <p:cNvPr id="675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675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44729438-2FBA-A940-AFC7-8125199EEA81}" type="slidenum">
              <a:rPr lang="en-US" sz="1200" b="0">
                <a:latin typeface="Times New Roman" charset="0"/>
              </a:rPr>
              <a:pPr eaLnBrk="1" hangingPunct="1"/>
              <a:t>10</a:t>
            </a:fld>
            <a:endParaRPr lang="en-US" sz="1200" b="0">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F48E2BD-252A-4649-8680-5085AEBC3317}" type="slidenum">
              <a:rPr lang="en-US" b="0">
                <a:latin typeface="Times New Roman" charset="0"/>
              </a:rPr>
              <a:pPr eaLnBrk="1" hangingPunct="1"/>
              <a:t>11</a:t>
            </a:fld>
            <a:endParaRPr lang="en-US" b="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990573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4139028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691071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50104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E4DD93-0ED5-854F-BDBC-6AE29E7F964D}" type="datetimeFigureOut">
              <a:rPr lang="en-US" smtClean="0"/>
              <a:t>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471397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E4DD93-0ED5-854F-BDBC-6AE29E7F964D}" type="datetimeFigureOut">
              <a:rPr lang="en-US" smtClean="0"/>
              <a:t>11/1/15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20253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E4DD93-0ED5-854F-BDBC-6AE29E7F964D}" type="datetimeFigureOut">
              <a:rPr lang="en-US" smtClean="0"/>
              <a:t>11/1/15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214141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E4DD93-0ED5-854F-BDBC-6AE29E7F964D}" type="datetimeFigureOut">
              <a:rPr lang="en-US" smtClean="0"/>
              <a:t>11/1/15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2748460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4DD93-0ED5-854F-BDBC-6AE29E7F964D}" type="datetimeFigureOut">
              <a:rPr lang="en-US" smtClean="0"/>
              <a:t>11/1/15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312673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4DD93-0ED5-854F-BDBC-6AE29E7F964D}" type="datetimeFigureOut">
              <a:rPr lang="en-US" smtClean="0"/>
              <a:t>11/1/15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150851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4DD93-0ED5-854F-BDBC-6AE29E7F964D}" type="datetimeFigureOut">
              <a:rPr lang="en-US" smtClean="0"/>
              <a:t>11/1/15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3994744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E4DD93-0ED5-854F-BDBC-6AE29E7F964D}" type="datetimeFigureOut">
              <a:rPr lang="en-US" smtClean="0"/>
              <a:t>11/1/15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0AEBE-78CD-B54F-9C00-39DA97063AEB}" type="slidenum">
              <a:rPr lang="en-US" smtClean="0"/>
              <a:t>‹#›</a:t>
            </a:fld>
            <a:endParaRPr lang="en-US"/>
          </a:p>
        </p:txBody>
      </p:sp>
    </p:spTree>
    <p:extLst>
      <p:ext uri="{BB962C8B-B14F-4D97-AF65-F5344CB8AC3E}">
        <p14:creationId xmlns:p14="http://schemas.microsoft.com/office/powerpoint/2010/main" val="4155512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dltd.org" TargetMode="External"/><Relationship Id="rId4" Type="http://schemas.openxmlformats.org/officeDocument/2006/relationships/hyperlink" Target="http://fox.cs.vt.edu/talks/2015"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union.ndltd.org/portal/" TargetMode="External"/><Relationship Id="rId3" Type="http://schemas.openxmlformats.org/officeDocument/2006/relationships/hyperlink" Target="http://www.ndltd.org/resources/manage-etds/help-build-global-etd-search"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witter.com/NDLTD" TargetMode="External"/><Relationship Id="rId4" Type="http://schemas.openxmlformats.org/officeDocument/2006/relationships/hyperlink" Target="https://www.linkedin.com/grp/home?gid=2024919" TargetMode="External"/><Relationship Id="rId5" Type="http://schemas.openxmlformats.org/officeDocument/2006/relationships/hyperlink" Target="http://search.ndltd.org" TargetMode="External"/><Relationship Id="rId1" Type="http://schemas.openxmlformats.org/officeDocument/2006/relationships/slideLayout" Target="../slideLayouts/slideLayout2.xml"/><Relationship Id="rId2" Type="http://schemas.openxmlformats.org/officeDocument/2006/relationships/hyperlink" Target="http://www.facebook.com/NDLTD"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ndltd.org/standards/metadat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www.openarchives.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C3441E0B-63A6-8D40-BF91-B5CB64B5D1B5}" type="slidenum">
              <a:rPr lang="en-US" b="0"/>
              <a:pPr eaLnBrk="1" hangingPunct="1"/>
              <a:t>1</a:t>
            </a:fld>
            <a:endParaRPr lang="en-US" b="0"/>
          </a:p>
        </p:txBody>
      </p:sp>
      <p:sp>
        <p:nvSpPr>
          <p:cNvPr id="2051" name="Rectangle 2"/>
          <p:cNvSpPr>
            <a:spLocks noGrp="1" noChangeArrowheads="1"/>
          </p:cNvSpPr>
          <p:nvPr>
            <p:ph type="title"/>
          </p:nvPr>
        </p:nvSpPr>
        <p:spPr>
          <a:xfrm>
            <a:off x="457200" y="2895600"/>
            <a:ext cx="8382000" cy="1143000"/>
          </a:xfrm>
        </p:spPr>
        <p:txBody>
          <a:bodyPr>
            <a:normAutofit fontScale="90000"/>
          </a:bodyPr>
          <a:lstStyle/>
          <a:p>
            <a:pPr eaLnBrk="1" hangingPunct="1"/>
            <a:r>
              <a:rPr lang="en-US" sz="5400" b="1" dirty="0" smtClean="0">
                <a:latin typeface="Arial" charset="0"/>
              </a:rPr>
              <a:t>Video Message: Welcome</a:t>
            </a:r>
            <a:br>
              <a:rPr lang="en-US" sz="5400" b="1" dirty="0" smtClean="0">
                <a:latin typeface="Arial" charset="0"/>
              </a:rPr>
            </a:br>
            <a:r>
              <a:rPr lang="en-US" sz="3600" b="1" dirty="0" smtClean="0">
                <a:latin typeface="Arial" charset="0"/>
              </a:rPr>
              <a:t>ETD 2015: 18</a:t>
            </a:r>
            <a:r>
              <a:rPr lang="en-US" sz="3600" b="1" baseline="30000" dirty="0" smtClean="0">
                <a:latin typeface="Arial" charset="0"/>
              </a:rPr>
              <a:t>th</a:t>
            </a:r>
            <a:r>
              <a:rPr lang="en-US" sz="3600" b="1" dirty="0" smtClean="0">
                <a:latin typeface="Arial" charset="0"/>
              </a:rPr>
              <a:t> </a:t>
            </a:r>
            <a:r>
              <a:rPr lang="en-US" sz="3600" b="1" dirty="0" smtClean="0">
                <a:latin typeface="Arial" charset="0"/>
              </a:rPr>
              <a:t>Int’l Symposium </a:t>
            </a:r>
            <a:r>
              <a:rPr lang="en-US" sz="3600" b="1" dirty="0">
                <a:latin typeface="Arial" charset="0"/>
              </a:rPr>
              <a:t>on ETDs</a:t>
            </a:r>
            <a:r>
              <a:rPr lang="en-US" sz="4000" b="1" dirty="0">
                <a:latin typeface="Arial" charset="0"/>
              </a:rPr>
              <a:t/>
            </a:r>
            <a:br>
              <a:rPr lang="en-US" sz="4000" b="1" dirty="0">
                <a:latin typeface="Arial" charset="0"/>
              </a:rPr>
            </a:br>
            <a:r>
              <a:rPr lang="en-US" sz="4000" b="1" dirty="0" smtClean="0">
                <a:latin typeface="Arial" charset="0"/>
              </a:rPr>
              <a:t>New Delhi, India</a:t>
            </a:r>
            <a:r>
              <a:rPr lang="en-US" sz="3200" b="1" dirty="0">
                <a:latin typeface="Arial" charset="0"/>
              </a:rPr>
              <a:t/>
            </a:r>
            <a:br>
              <a:rPr lang="en-US" sz="3200" b="1" dirty="0">
                <a:latin typeface="Arial" charset="0"/>
              </a:rPr>
            </a:br>
            <a:r>
              <a:rPr lang="en-US" sz="3200" dirty="0">
                <a:latin typeface="Arial" charset="0"/>
              </a:rPr>
              <a:t/>
            </a:r>
            <a:br>
              <a:rPr lang="en-US" sz="3200" dirty="0">
                <a:latin typeface="Arial" charset="0"/>
              </a:rPr>
            </a:br>
            <a:r>
              <a:rPr lang="en-US" sz="3200" dirty="0">
                <a:latin typeface="Arial" charset="0"/>
              </a:rPr>
              <a:t>Edward A. Fox</a:t>
            </a:r>
            <a:br>
              <a:rPr lang="en-US" sz="3200" dirty="0">
                <a:latin typeface="Arial" charset="0"/>
              </a:rPr>
            </a:br>
            <a:r>
              <a:rPr lang="en-US" sz="3200" dirty="0">
                <a:latin typeface="Arial" charset="0"/>
              </a:rPr>
              <a:t>Executive Director</a:t>
            </a:r>
            <a:r>
              <a:rPr lang="en-US" sz="3200" dirty="0" smtClean="0">
                <a:latin typeface="Arial" charset="0"/>
              </a:rPr>
              <a:t>, Chairman of the Board </a:t>
            </a:r>
            <a:br>
              <a:rPr lang="en-US" sz="3200" dirty="0" smtClean="0">
                <a:latin typeface="Arial" charset="0"/>
              </a:rPr>
            </a:br>
            <a:r>
              <a:rPr lang="en-US" sz="3200" dirty="0" smtClean="0">
                <a:latin typeface="Arial" charset="0"/>
              </a:rPr>
              <a:t>NDLTD</a:t>
            </a:r>
            <a:r>
              <a:rPr lang="en-US" sz="3200" dirty="0">
                <a:latin typeface="Arial" charset="0"/>
              </a:rPr>
              <a:t>, </a:t>
            </a:r>
            <a:r>
              <a:rPr lang="en-US" sz="3200" dirty="0" smtClean="0">
                <a:latin typeface="Arial" charset="0"/>
                <a:hlinkClick r:id="rId3"/>
              </a:rPr>
              <a:t>www.ndltd.org</a:t>
            </a:r>
            <a:r>
              <a:rPr lang="en-US" sz="3200" dirty="0" smtClean="0">
                <a:latin typeface="Arial" charset="0"/>
              </a:rPr>
              <a:t> </a:t>
            </a:r>
            <a:r>
              <a:rPr lang="en-US" sz="3200" dirty="0">
                <a:latin typeface="Arial" charset="0"/>
              </a:rPr>
              <a:t/>
            </a:r>
            <a:br>
              <a:rPr lang="en-US" sz="3200" dirty="0">
                <a:latin typeface="Arial" charset="0"/>
              </a:rPr>
            </a:br>
            <a:r>
              <a:rPr lang="en-US" sz="3200" dirty="0">
                <a:latin typeface="Arial" charset="0"/>
              </a:rPr>
              <a:t/>
            </a:r>
            <a:br>
              <a:rPr lang="en-US" sz="3200" dirty="0">
                <a:latin typeface="Arial" charset="0"/>
              </a:rPr>
            </a:br>
            <a:r>
              <a:rPr lang="en-US" sz="3200" dirty="0" err="1">
                <a:latin typeface="Arial" charset="0"/>
              </a:rPr>
              <a:t>fox@vt.edu</a:t>
            </a:r>
            <a:r>
              <a:rPr lang="en-US" sz="3200" dirty="0">
                <a:latin typeface="Arial" charset="0"/>
              </a:rPr>
              <a:t>       </a:t>
            </a:r>
            <a:r>
              <a:rPr lang="en-US" sz="3200" dirty="0">
                <a:latin typeface="Arial" charset="0"/>
                <a:hlinkClick r:id="rId4"/>
              </a:rPr>
              <a:t>http://fox.cs.vt.edu/talks/</a:t>
            </a:r>
            <a:r>
              <a:rPr lang="en-US" sz="3200" dirty="0" smtClean="0">
                <a:latin typeface="Arial" charset="0"/>
                <a:hlinkClick r:id="rId4"/>
              </a:rPr>
              <a:t>2015</a:t>
            </a:r>
            <a:r>
              <a:rPr lang="en-US" sz="3200" dirty="0" smtClean="0">
                <a:latin typeface="Arial" charset="0"/>
              </a:rPr>
              <a:t>  </a:t>
            </a:r>
            <a:r>
              <a:rPr lang="en-US" sz="3200" dirty="0">
                <a:latin typeface="Arial" charset="0"/>
              </a:rPr>
              <a:t/>
            </a:r>
            <a:br>
              <a:rPr lang="en-US" sz="3200" dirty="0">
                <a:latin typeface="Arial" charset="0"/>
              </a:rPr>
            </a:br>
            <a:r>
              <a:rPr lang="en-US" sz="3200" dirty="0" smtClean="0">
                <a:latin typeface="Arial" charset="0"/>
              </a:rPr>
              <a:t>Professor, Department of Computer Science</a:t>
            </a:r>
            <a:br>
              <a:rPr lang="en-US" sz="3200" dirty="0" smtClean="0">
                <a:latin typeface="Arial" charset="0"/>
              </a:rPr>
            </a:br>
            <a:r>
              <a:rPr lang="en-US" sz="3200" dirty="0" smtClean="0">
                <a:latin typeface="Arial" charset="0"/>
              </a:rPr>
              <a:t>Virginia </a:t>
            </a:r>
            <a:r>
              <a:rPr lang="en-US" sz="3200" dirty="0">
                <a:latin typeface="Arial" charset="0"/>
              </a:rPr>
              <a:t>Tech, Blacksburg, VA 24061 USA</a:t>
            </a:r>
          </a:p>
        </p:txBody>
      </p:sp>
    </p:spTree>
    <p:extLst>
      <p:ext uri="{BB962C8B-B14F-4D97-AF65-F5344CB8AC3E}">
        <p14:creationId xmlns:p14="http://schemas.microsoft.com/office/powerpoint/2010/main" val="311718386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457200" y="0"/>
            <a:ext cx="8229600" cy="762000"/>
          </a:xfrm>
        </p:spPr>
        <p:txBody>
          <a:bodyPr/>
          <a:lstStyle/>
          <a:p>
            <a:r>
              <a:rPr lang="en-US" dirty="0">
                <a:latin typeface="Arial" charset="0"/>
              </a:rPr>
              <a:t>Mission</a:t>
            </a:r>
          </a:p>
        </p:txBody>
      </p:sp>
      <p:sp>
        <p:nvSpPr>
          <p:cNvPr id="12291" name="Content Placeholder 2"/>
          <p:cNvSpPr>
            <a:spLocks noGrp="1"/>
          </p:cNvSpPr>
          <p:nvPr>
            <p:ph idx="1"/>
          </p:nvPr>
        </p:nvSpPr>
        <p:spPr>
          <a:xfrm>
            <a:off x="152400" y="1066800"/>
            <a:ext cx="8839200" cy="5562600"/>
          </a:xfrm>
        </p:spPr>
        <p:txBody>
          <a:bodyPr>
            <a:normAutofit fontScale="85000" lnSpcReduction="20000"/>
          </a:bodyPr>
          <a:lstStyle/>
          <a:p>
            <a:pPr>
              <a:lnSpc>
                <a:spcPct val="115000"/>
              </a:lnSpc>
              <a:spcBef>
                <a:spcPts val="1000"/>
              </a:spcBef>
              <a:defRPr/>
            </a:pPr>
            <a:r>
              <a:rPr lang="en-US" sz="3600" dirty="0">
                <a:latin typeface="Arial" charset="0"/>
                <a:cs typeface="+mn-cs"/>
              </a:rPr>
              <a:t>The Networked Digital Library of Theses and Dissertations (NDLTD) is an international organization that, through leadership and innovation, promotes the adoption, creation, dissemination, use, and preservation of electronic theses and dissertations (ETDs)</a:t>
            </a:r>
            <a:r>
              <a:rPr lang="en-US" sz="3600" dirty="0" smtClean="0">
                <a:latin typeface="Arial" charset="0"/>
                <a:cs typeface="+mn-cs"/>
              </a:rPr>
              <a:t>.</a:t>
            </a:r>
          </a:p>
          <a:p>
            <a:pPr marL="0" indent="0">
              <a:lnSpc>
                <a:spcPct val="90000"/>
              </a:lnSpc>
              <a:buNone/>
              <a:defRPr/>
            </a:pPr>
            <a:endParaRPr lang="en-US" sz="2800" dirty="0">
              <a:latin typeface="Arial" charset="0"/>
              <a:cs typeface="+mn-cs"/>
            </a:endParaRPr>
          </a:p>
          <a:p>
            <a:pPr>
              <a:lnSpc>
                <a:spcPct val="90000"/>
              </a:lnSpc>
              <a:defRPr/>
            </a:pPr>
            <a:r>
              <a:rPr lang="en-US" sz="3300" dirty="0">
                <a:latin typeface="Arial" charset="0"/>
                <a:cs typeface="+mn-cs"/>
              </a:rPr>
              <a:t>The NDLTD encourages and supports the efforts of institutions of higher education &amp; their communities</a:t>
            </a:r>
          </a:p>
          <a:p>
            <a:pPr>
              <a:lnSpc>
                <a:spcPct val="90000"/>
              </a:lnSpc>
              <a:defRPr/>
            </a:pPr>
            <a:r>
              <a:rPr lang="en-US" sz="3300" dirty="0">
                <a:latin typeface="Arial" charset="0"/>
                <a:cs typeface="+mn-cs"/>
              </a:rPr>
              <a:t>to advance and apply electronic publishing &amp; digital libraries (including repositories), thus enabling them</a:t>
            </a:r>
          </a:p>
          <a:p>
            <a:pPr>
              <a:lnSpc>
                <a:spcPct val="90000"/>
              </a:lnSpc>
              <a:defRPr/>
            </a:pPr>
            <a:r>
              <a:rPr lang="en-US" sz="3300" dirty="0">
                <a:latin typeface="Arial" charset="0"/>
                <a:cs typeface="+mn-cs"/>
              </a:rPr>
              <a:t>to share knowledge more effectively in order </a:t>
            </a:r>
          </a:p>
          <a:p>
            <a:pPr>
              <a:lnSpc>
                <a:spcPct val="90000"/>
              </a:lnSpc>
              <a:defRPr/>
            </a:pPr>
            <a:r>
              <a:rPr lang="en-US" sz="3300" dirty="0">
                <a:latin typeface="Arial" charset="0"/>
                <a:cs typeface="+mn-cs"/>
              </a:rPr>
              <a:t>to unlock the potential benefits worldwide.</a:t>
            </a:r>
          </a:p>
          <a:p>
            <a:pPr>
              <a:defRPr/>
            </a:pPr>
            <a:endParaRPr lang="en-US" sz="2400" dirty="0">
              <a:latin typeface="Arial" charset="0"/>
              <a:cs typeface="+mn-cs"/>
            </a:endParaRPr>
          </a:p>
        </p:txBody>
      </p:sp>
      <p:sp>
        <p:nvSpPr>
          <p:cNvPr id="6656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65739C44-7A59-FF47-9DF0-4C9FB84C6E6C}" type="slidenum">
              <a:rPr lang="en-US" sz="1400" b="0"/>
              <a:pPr eaLnBrk="1" hangingPunct="1"/>
              <a:t>10</a:t>
            </a:fld>
            <a:endParaRPr lang="en-US" sz="1400" b="0"/>
          </a:p>
        </p:txBody>
      </p:sp>
    </p:spTree>
    <p:extLst>
      <p:ext uri="{BB962C8B-B14F-4D97-AF65-F5344CB8AC3E}">
        <p14:creationId xmlns:p14="http://schemas.microsoft.com/office/powerpoint/2010/main" val="149766370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atin typeface="Arial" charset="0"/>
              </a:rPr>
              <a:t>Goals (1)</a:t>
            </a:r>
          </a:p>
        </p:txBody>
      </p:sp>
      <p:sp>
        <p:nvSpPr>
          <p:cNvPr id="13315" name="Content Placeholder 2"/>
          <p:cNvSpPr>
            <a:spLocks noGrp="1"/>
          </p:cNvSpPr>
          <p:nvPr>
            <p:ph idx="1"/>
          </p:nvPr>
        </p:nvSpPr>
        <p:spPr/>
        <p:txBody>
          <a:bodyPr>
            <a:normAutofit lnSpcReduction="10000"/>
          </a:bodyPr>
          <a:lstStyle/>
          <a:p>
            <a:r>
              <a:rPr lang="en-US" dirty="0">
                <a:latin typeface="Arial" charset="0"/>
              </a:rPr>
              <a:t>To be the </a:t>
            </a:r>
            <a:r>
              <a:rPr lang="en-US" b="1" dirty="0">
                <a:latin typeface="Arial" charset="0"/>
              </a:rPr>
              <a:t>leading</a:t>
            </a:r>
            <a:r>
              <a:rPr lang="en-US" dirty="0">
                <a:latin typeface="Arial" charset="0"/>
              </a:rPr>
              <a:t> international institution for promotion of ETDs worldwide. </a:t>
            </a:r>
          </a:p>
          <a:p>
            <a:r>
              <a:rPr lang="en-US" dirty="0">
                <a:latin typeface="Arial" charset="0"/>
              </a:rPr>
              <a:t>To expand </a:t>
            </a:r>
            <a:r>
              <a:rPr lang="en-US" b="1" dirty="0">
                <a:latin typeface="Arial" charset="0"/>
              </a:rPr>
              <a:t>Open Access </a:t>
            </a:r>
            <a:r>
              <a:rPr lang="en-US" dirty="0">
                <a:latin typeface="Arial" charset="0"/>
              </a:rPr>
              <a:t>to ETDs.</a:t>
            </a:r>
          </a:p>
          <a:p>
            <a:r>
              <a:rPr lang="en-US" dirty="0">
                <a:latin typeface="Arial" charset="0"/>
              </a:rPr>
              <a:t>To provide and encourage use of </a:t>
            </a:r>
            <a:r>
              <a:rPr lang="en-US" b="1" dirty="0">
                <a:latin typeface="Arial" charset="0"/>
              </a:rPr>
              <a:t>innovative</a:t>
            </a:r>
            <a:r>
              <a:rPr lang="en-US" dirty="0">
                <a:latin typeface="Arial" charset="0"/>
              </a:rPr>
              <a:t> services, resources, standards, and technology for the development of ETD programs.</a:t>
            </a:r>
          </a:p>
          <a:p>
            <a:r>
              <a:rPr lang="en-US" dirty="0">
                <a:latin typeface="Arial" charset="0"/>
              </a:rPr>
              <a:t>To sponsor and co-sponsor ETD-related </a:t>
            </a:r>
            <a:r>
              <a:rPr lang="en-US" b="1" dirty="0">
                <a:latin typeface="Arial" charset="0"/>
              </a:rPr>
              <a:t>events</a:t>
            </a:r>
            <a:r>
              <a:rPr lang="en-US" dirty="0">
                <a:latin typeface="Arial" charset="0"/>
              </a:rPr>
              <a:t> regionally and globally.</a:t>
            </a:r>
          </a:p>
          <a:p>
            <a:endParaRPr lang="en-US" dirty="0">
              <a:latin typeface="Arial" charset="0"/>
            </a:endParaRPr>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292B85B4-78DD-4542-B62F-1F4FA3FC0E3A}" type="slidenum">
              <a:rPr lang="en-US" b="0"/>
              <a:pPr eaLnBrk="1" hangingPunct="1"/>
              <a:t>11</a:t>
            </a:fld>
            <a:endParaRPr lang="en-US" b="0"/>
          </a:p>
        </p:txBody>
      </p:sp>
    </p:spTree>
    <p:extLst>
      <p:ext uri="{BB962C8B-B14F-4D97-AF65-F5344CB8AC3E}">
        <p14:creationId xmlns:p14="http://schemas.microsoft.com/office/powerpoint/2010/main" val="39792378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 y="0"/>
            <a:ext cx="8763000" cy="1143000"/>
          </a:xfrm>
        </p:spPr>
        <p:txBody>
          <a:bodyPr/>
          <a:lstStyle/>
          <a:p>
            <a:r>
              <a:rPr lang="en-US">
                <a:latin typeface="Arial" charset="0"/>
              </a:rPr>
              <a:t>Goals (2): Through those activities</a:t>
            </a:r>
          </a:p>
        </p:txBody>
      </p:sp>
      <p:sp>
        <p:nvSpPr>
          <p:cNvPr id="14339" name="Content Placeholder 2"/>
          <p:cNvSpPr>
            <a:spLocks noGrp="1"/>
          </p:cNvSpPr>
          <p:nvPr>
            <p:ph idx="1"/>
          </p:nvPr>
        </p:nvSpPr>
        <p:spPr>
          <a:xfrm>
            <a:off x="228600" y="1600200"/>
            <a:ext cx="8610600" cy="4525963"/>
          </a:xfrm>
        </p:spPr>
        <p:txBody>
          <a:bodyPr>
            <a:normAutofit lnSpcReduction="10000"/>
          </a:bodyPr>
          <a:lstStyle/>
          <a:p>
            <a:r>
              <a:rPr lang="en-US" dirty="0">
                <a:latin typeface="Arial" charset="0"/>
              </a:rPr>
              <a:t>Institutions of higher learning will develop their </a:t>
            </a:r>
            <a:r>
              <a:rPr lang="en-US" b="1" dirty="0">
                <a:latin typeface="Arial" charset="0"/>
              </a:rPr>
              <a:t>own ETD programs </a:t>
            </a:r>
            <a:r>
              <a:rPr lang="en-US" dirty="0">
                <a:latin typeface="Arial" charset="0"/>
              </a:rPr>
              <a:t>by adopting the submission, collection, and archiving of electronic theses and dissertations, to their own and to international digital libraries &amp; repositories.</a:t>
            </a:r>
            <a:endParaRPr lang="en-US" sz="4000" dirty="0">
              <a:latin typeface="Arial" charset="0"/>
            </a:endParaRPr>
          </a:p>
          <a:p>
            <a:r>
              <a:rPr lang="en-US" dirty="0">
                <a:latin typeface="Arial" charset="0"/>
              </a:rPr>
              <a:t>Institutions of higher education and their communities will become </a:t>
            </a:r>
            <a:r>
              <a:rPr lang="en-US" b="1" dirty="0">
                <a:latin typeface="Arial" charset="0"/>
              </a:rPr>
              <a:t>aware of the benefits of ETDs</a:t>
            </a:r>
            <a:r>
              <a:rPr lang="en-US" dirty="0">
                <a:latin typeface="Arial" charset="0"/>
              </a:rPr>
              <a:t>, including:</a:t>
            </a:r>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C642BE8-1A1B-D340-9E04-12C6DD17E21E}" type="slidenum">
              <a:rPr lang="en-US" b="0"/>
              <a:pPr eaLnBrk="1" hangingPunct="1"/>
              <a:t>12</a:t>
            </a:fld>
            <a:endParaRPr lang="en-US" b="0"/>
          </a:p>
        </p:txBody>
      </p:sp>
    </p:spTree>
    <p:extLst>
      <p:ext uri="{BB962C8B-B14F-4D97-AF65-F5344CB8AC3E}">
        <p14:creationId xmlns:p14="http://schemas.microsoft.com/office/powerpoint/2010/main" val="29028896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0"/>
            <a:ext cx="8534400" cy="1143000"/>
          </a:xfrm>
        </p:spPr>
        <p:txBody>
          <a:bodyPr/>
          <a:lstStyle/>
          <a:p>
            <a:r>
              <a:rPr lang="en-US">
                <a:latin typeface="Arial" charset="0"/>
              </a:rPr>
              <a:t>Goals (3): benefits:</a:t>
            </a:r>
          </a:p>
        </p:txBody>
      </p:sp>
      <p:sp>
        <p:nvSpPr>
          <p:cNvPr id="15363" name="Content Placeholder 2"/>
          <p:cNvSpPr>
            <a:spLocks noGrp="1"/>
          </p:cNvSpPr>
          <p:nvPr>
            <p:ph idx="1"/>
          </p:nvPr>
        </p:nvSpPr>
        <p:spPr>
          <a:xfrm>
            <a:off x="457200" y="1315896"/>
            <a:ext cx="8305800" cy="5405579"/>
          </a:xfrm>
        </p:spPr>
        <p:txBody>
          <a:bodyPr>
            <a:normAutofit/>
          </a:bodyPr>
          <a:lstStyle/>
          <a:p>
            <a:pPr lvl="1"/>
            <a:r>
              <a:rPr lang="en-US" dirty="0">
                <a:latin typeface="Arial" charset="0"/>
              </a:rPr>
              <a:t>facilitation of the writing process for </a:t>
            </a:r>
            <a:r>
              <a:rPr lang="en-US" b="1" dirty="0">
                <a:latin typeface="Arial" charset="0"/>
              </a:rPr>
              <a:t>students</a:t>
            </a:r>
            <a:endParaRPr lang="en-US" sz="3600" b="1" dirty="0">
              <a:latin typeface="Arial" charset="0"/>
            </a:endParaRPr>
          </a:p>
          <a:p>
            <a:pPr lvl="1"/>
            <a:r>
              <a:rPr lang="en-US" dirty="0">
                <a:latin typeface="Arial" charset="0"/>
              </a:rPr>
              <a:t>increased speed and effectiveness of </a:t>
            </a:r>
            <a:r>
              <a:rPr lang="en-US" b="1" dirty="0">
                <a:latin typeface="Arial" charset="0"/>
              </a:rPr>
              <a:t>sharing</a:t>
            </a:r>
            <a:r>
              <a:rPr lang="en-US" dirty="0">
                <a:latin typeface="Arial" charset="0"/>
              </a:rPr>
              <a:t> / distribution of research methods and results</a:t>
            </a:r>
            <a:endParaRPr lang="en-US" sz="3600" dirty="0">
              <a:latin typeface="Arial" charset="0"/>
            </a:endParaRPr>
          </a:p>
          <a:p>
            <a:pPr lvl="1"/>
            <a:r>
              <a:rPr lang="en-US" dirty="0">
                <a:latin typeface="Arial" charset="0"/>
              </a:rPr>
              <a:t>through advances in </a:t>
            </a:r>
            <a:r>
              <a:rPr lang="en-US" b="1" dirty="0">
                <a:latin typeface="Arial" charset="0"/>
              </a:rPr>
              <a:t>electronic publishing </a:t>
            </a:r>
            <a:r>
              <a:rPr lang="en-US" dirty="0">
                <a:latin typeface="Arial" charset="0"/>
              </a:rPr>
              <a:t>and </a:t>
            </a:r>
            <a:r>
              <a:rPr lang="en-US" b="1" dirty="0">
                <a:latin typeface="Arial" charset="0"/>
              </a:rPr>
              <a:t>archiving</a:t>
            </a:r>
            <a:r>
              <a:rPr lang="en-US" dirty="0">
                <a:latin typeface="Arial" charset="0"/>
              </a:rPr>
              <a:t>, leading to </a:t>
            </a:r>
          </a:p>
          <a:p>
            <a:pPr lvl="1"/>
            <a:r>
              <a:rPr lang="en-US" dirty="0">
                <a:latin typeface="Arial" charset="0"/>
              </a:rPr>
              <a:t>improved </a:t>
            </a:r>
            <a:r>
              <a:rPr lang="en-US" b="1" dirty="0">
                <a:latin typeface="Arial" charset="0"/>
              </a:rPr>
              <a:t>graduate education </a:t>
            </a:r>
            <a:r>
              <a:rPr lang="en-US" dirty="0">
                <a:latin typeface="Arial" charset="0"/>
              </a:rPr>
              <a:t>and scholarship</a:t>
            </a:r>
            <a:endParaRPr lang="en-US" sz="3600" dirty="0">
              <a:latin typeface="Arial" charset="0"/>
            </a:endParaRPr>
          </a:p>
          <a:p>
            <a:pPr lvl="1"/>
            <a:r>
              <a:rPr lang="en-US" dirty="0">
                <a:latin typeface="Arial" charset="0"/>
              </a:rPr>
              <a:t>and</a:t>
            </a:r>
          </a:p>
          <a:p>
            <a:pPr lvl="1"/>
            <a:r>
              <a:rPr lang="en-US" b="1" dirty="0">
                <a:latin typeface="Arial" charset="0"/>
              </a:rPr>
              <a:t>reduced costs </a:t>
            </a:r>
            <a:r>
              <a:rPr lang="en-US" dirty="0">
                <a:latin typeface="Arial" charset="0"/>
              </a:rPr>
              <a:t>of ETD printing, processing, dissemination, storage, and preservation</a:t>
            </a:r>
            <a:r>
              <a:rPr lang="en-US" dirty="0" smtClean="0">
                <a:latin typeface="Arial" charset="0"/>
              </a:rPr>
              <a:t>.</a:t>
            </a:r>
            <a:endParaRPr lang="en-US" sz="3600" dirty="0">
              <a:latin typeface="Arial" charset="0"/>
            </a:endParaRPr>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3DF7755-2ACD-F74A-85C0-8436D1018EBA}" type="slidenum">
              <a:rPr lang="en-US" b="0"/>
              <a:pPr eaLnBrk="1" hangingPunct="1"/>
              <a:t>13</a:t>
            </a:fld>
            <a:endParaRPr lang="en-US" b="0"/>
          </a:p>
        </p:txBody>
      </p:sp>
    </p:spTree>
    <p:extLst>
      <p:ext uri="{BB962C8B-B14F-4D97-AF65-F5344CB8AC3E}">
        <p14:creationId xmlns:p14="http://schemas.microsoft.com/office/powerpoint/2010/main" val="142675061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Goals for India</a:t>
            </a:r>
            <a:endParaRPr lang="en-US" dirty="0"/>
          </a:p>
        </p:txBody>
      </p:sp>
      <p:sp>
        <p:nvSpPr>
          <p:cNvPr id="3" name="Content Placeholder 2"/>
          <p:cNvSpPr>
            <a:spLocks noGrp="1"/>
          </p:cNvSpPr>
          <p:nvPr>
            <p:ph idx="1"/>
          </p:nvPr>
        </p:nvSpPr>
        <p:spPr>
          <a:xfrm>
            <a:off x="325353" y="1600200"/>
            <a:ext cx="8522156" cy="4525963"/>
          </a:xfrm>
        </p:spPr>
        <p:txBody>
          <a:bodyPr/>
          <a:lstStyle/>
          <a:p>
            <a:r>
              <a:rPr lang="en-US" dirty="0"/>
              <a:t>Contribute to NDLTD Union Catalog</a:t>
            </a:r>
          </a:p>
          <a:p>
            <a:pPr lvl="1"/>
            <a:r>
              <a:rPr lang="en-US" dirty="0">
                <a:hlinkClick r:id="rId2"/>
              </a:rPr>
              <a:t>http://union.ndltd.org/portal/</a:t>
            </a:r>
            <a:r>
              <a:rPr lang="en-US" dirty="0"/>
              <a:t> shows few from India</a:t>
            </a:r>
          </a:p>
          <a:p>
            <a:pPr lvl="1"/>
            <a:r>
              <a:rPr lang="en-US" dirty="0">
                <a:hlinkClick r:id="rId3"/>
              </a:rPr>
              <a:t>http://www.ndltd.org/resources/manage-etds/help-build-global-etd-search</a:t>
            </a:r>
            <a:r>
              <a:rPr lang="en-US" dirty="0"/>
              <a:t> explains how to contribute</a:t>
            </a:r>
          </a:p>
          <a:p>
            <a:r>
              <a:rPr lang="en-US" dirty="0" smtClean="0"/>
              <a:t>Advance librarianship, and open access to research and data, through ETDs</a:t>
            </a:r>
          </a:p>
          <a:p>
            <a:r>
              <a:rPr lang="en-US" dirty="0"/>
              <a:t>Lead in spreading NDLTD ideas, methods, and accomplishments throughout </a:t>
            </a:r>
            <a:r>
              <a:rPr lang="en-US" dirty="0" smtClean="0"/>
              <a:t>Asia</a:t>
            </a:r>
            <a:endParaRPr lang="en-US" dirty="0"/>
          </a:p>
        </p:txBody>
      </p:sp>
    </p:spTree>
    <p:extLst>
      <p:ext uri="{BB962C8B-B14F-4D97-AF65-F5344CB8AC3E}">
        <p14:creationId xmlns:p14="http://schemas.microsoft.com/office/powerpoint/2010/main" val="2410527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Exciting Progress and Plans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2015 Launching Collaborations</a:t>
            </a:r>
          </a:p>
          <a:p>
            <a:pPr lvl="1"/>
            <a:r>
              <a:rPr lang="en-US" dirty="0" smtClean="0"/>
              <a:t>ORCID</a:t>
            </a:r>
          </a:p>
          <a:p>
            <a:pPr lvl="1"/>
            <a:r>
              <a:rPr lang="en-US" dirty="0" smtClean="0"/>
              <a:t>INETDIN (Int’l Network for ETDs in Nursing)</a:t>
            </a:r>
          </a:p>
          <a:p>
            <a:pPr lvl="1"/>
            <a:r>
              <a:rPr lang="en-US" dirty="0" smtClean="0"/>
              <a:t>EBSCO</a:t>
            </a:r>
          </a:p>
          <a:p>
            <a:r>
              <a:rPr lang="en-US" dirty="0" smtClean="0"/>
              <a:t>Social Media</a:t>
            </a:r>
          </a:p>
          <a:p>
            <a:pPr lvl="1"/>
            <a:r>
              <a:rPr lang="en-US" dirty="0">
                <a:hlinkClick r:id="rId2"/>
              </a:rPr>
              <a:t>http://www.facebook.com/</a:t>
            </a:r>
            <a:r>
              <a:rPr lang="en-US" dirty="0" smtClean="0">
                <a:hlinkClick r:id="rId2"/>
              </a:rPr>
              <a:t>NDLTD</a:t>
            </a:r>
            <a:endParaRPr lang="en-US" dirty="0" smtClean="0"/>
          </a:p>
          <a:p>
            <a:pPr lvl="1"/>
            <a:r>
              <a:rPr lang="en-US" dirty="0">
                <a:hlinkClick r:id="rId3"/>
              </a:rPr>
              <a:t>https://twitter.com/</a:t>
            </a:r>
            <a:r>
              <a:rPr lang="en-US" dirty="0" smtClean="0">
                <a:hlinkClick r:id="rId3"/>
              </a:rPr>
              <a:t>NDLTD</a:t>
            </a:r>
            <a:endParaRPr lang="en-US" dirty="0" smtClean="0"/>
          </a:p>
          <a:p>
            <a:pPr lvl="1"/>
            <a:r>
              <a:rPr lang="en-US" dirty="0">
                <a:hlinkClick r:id="rId4"/>
              </a:rPr>
              <a:t>https://www.linkedin.com/grp/home?gid=</a:t>
            </a:r>
            <a:r>
              <a:rPr lang="en-US" dirty="0" smtClean="0">
                <a:hlinkClick r:id="rId4"/>
              </a:rPr>
              <a:t>2024919</a:t>
            </a:r>
            <a:r>
              <a:rPr lang="en-US" dirty="0" smtClean="0"/>
              <a:t> </a:t>
            </a:r>
            <a:endParaRPr lang="en-US" dirty="0"/>
          </a:p>
          <a:p>
            <a:r>
              <a:rPr lang="en-US" dirty="0" smtClean="0"/>
              <a:t>Innovations in the Awards program</a:t>
            </a:r>
          </a:p>
          <a:p>
            <a:r>
              <a:rPr lang="en-US" dirty="0" smtClean="0"/>
              <a:t>Global </a:t>
            </a:r>
            <a:r>
              <a:rPr lang="en-US" dirty="0"/>
              <a:t>ETD Search: </a:t>
            </a:r>
            <a:r>
              <a:rPr lang="en-US" dirty="0">
                <a:hlinkClick r:id="rId5"/>
              </a:rPr>
              <a:t>http://</a:t>
            </a:r>
            <a:r>
              <a:rPr lang="en-US" dirty="0" smtClean="0">
                <a:hlinkClick r:id="rId5"/>
              </a:rPr>
              <a:t>search.ndltd.org</a:t>
            </a:r>
            <a:r>
              <a:rPr lang="en-US" dirty="0"/>
              <a:t> </a:t>
            </a:r>
            <a:endParaRPr lang="en-US" dirty="0" smtClean="0"/>
          </a:p>
          <a:p>
            <a:endParaRPr lang="en-US" dirty="0"/>
          </a:p>
        </p:txBody>
      </p:sp>
    </p:spTree>
    <p:extLst>
      <p:ext uri="{BB962C8B-B14F-4D97-AF65-F5344CB8AC3E}">
        <p14:creationId xmlns:p14="http://schemas.microsoft.com/office/powerpoint/2010/main" val="3742895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a:xfrm>
            <a:off x="457200" y="0"/>
            <a:ext cx="8229600" cy="762000"/>
          </a:xfrm>
        </p:spPr>
        <p:txBody>
          <a:bodyPr/>
          <a:lstStyle/>
          <a:p>
            <a:r>
              <a:rPr lang="en-US">
                <a:latin typeface="Arial" charset="0"/>
              </a:rPr>
              <a:t>How You Can Participate</a:t>
            </a:r>
          </a:p>
        </p:txBody>
      </p:sp>
      <p:sp>
        <p:nvSpPr>
          <p:cNvPr id="12291" name="Content Placeholder 2"/>
          <p:cNvSpPr>
            <a:spLocks noGrp="1"/>
          </p:cNvSpPr>
          <p:nvPr>
            <p:ph idx="1"/>
          </p:nvPr>
        </p:nvSpPr>
        <p:spPr>
          <a:xfrm>
            <a:off x="152400" y="1066800"/>
            <a:ext cx="8839200" cy="5562600"/>
          </a:xfrm>
        </p:spPr>
        <p:txBody>
          <a:bodyPr>
            <a:normAutofit/>
          </a:bodyPr>
          <a:lstStyle/>
          <a:p>
            <a:pPr>
              <a:lnSpc>
                <a:spcPct val="170000"/>
              </a:lnSpc>
              <a:spcBef>
                <a:spcPts val="1000"/>
              </a:spcBef>
              <a:defRPr/>
            </a:pPr>
            <a:r>
              <a:rPr lang="en-US" sz="2800" dirty="0" smtClean="0">
                <a:latin typeface="Arial" charset="0"/>
                <a:cs typeface="+mn-cs"/>
              </a:rPr>
              <a:t>Primarily, a volunteer organization</a:t>
            </a:r>
          </a:p>
          <a:p>
            <a:pPr>
              <a:lnSpc>
                <a:spcPct val="170000"/>
              </a:lnSpc>
              <a:spcBef>
                <a:spcPts val="1000"/>
              </a:spcBef>
              <a:defRPr/>
            </a:pPr>
            <a:r>
              <a:rPr lang="en-US" sz="2800" dirty="0" smtClean="0">
                <a:latin typeface="Arial" charset="0"/>
                <a:cs typeface="+mn-cs"/>
              </a:rPr>
              <a:t>Local and regional </a:t>
            </a:r>
            <a:r>
              <a:rPr lang="en-US" sz="2800" dirty="0" smtClean="0">
                <a:latin typeface="Arial" charset="0"/>
                <a:cs typeface="+mn-cs"/>
              </a:rPr>
              <a:t>“grass roots” activities</a:t>
            </a:r>
            <a:endParaRPr lang="en-US" sz="2800" dirty="0" smtClean="0">
              <a:latin typeface="Arial" charset="0"/>
              <a:cs typeface="+mn-cs"/>
            </a:endParaRPr>
          </a:p>
          <a:p>
            <a:pPr>
              <a:lnSpc>
                <a:spcPct val="170000"/>
              </a:lnSpc>
              <a:spcBef>
                <a:spcPts val="1000"/>
              </a:spcBef>
              <a:defRPr/>
            </a:pPr>
            <a:r>
              <a:rPr lang="en-US" sz="2800" dirty="0" smtClean="0">
                <a:latin typeface="Arial" charset="0"/>
                <a:cs typeface="+mn-cs"/>
              </a:rPr>
              <a:t>NDLTD Committees, Working Groups – </a:t>
            </a:r>
            <a:r>
              <a:rPr lang="en-US" sz="2800" dirty="0" smtClean="0">
                <a:latin typeface="Arial" charset="0"/>
                <a:cs typeface="+mn-cs"/>
              </a:rPr>
              <a:t>join:</a:t>
            </a:r>
            <a:endParaRPr lang="en-US" sz="2800" dirty="0" smtClean="0">
              <a:latin typeface="Arial" charset="0"/>
              <a:cs typeface="+mn-cs"/>
            </a:endParaRPr>
          </a:p>
          <a:p>
            <a:pPr lvl="1">
              <a:lnSpc>
                <a:spcPct val="170000"/>
              </a:lnSpc>
              <a:spcBef>
                <a:spcPts val="1000"/>
              </a:spcBef>
              <a:defRPr/>
            </a:pPr>
            <a:r>
              <a:rPr lang="en-US" dirty="0" smtClean="0">
                <a:latin typeface="Arial" charset="0"/>
                <a:cs typeface="+mn-cs"/>
              </a:rPr>
              <a:t>Awards, Communications,</a:t>
            </a:r>
          </a:p>
          <a:p>
            <a:pPr lvl="1">
              <a:lnSpc>
                <a:spcPct val="170000"/>
              </a:lnSpc>
              <a:spcBef>
                <a:spcPts val="1000"/>
              </a:spcBef>
              <a:defRPr/>
            </a:pPr>
            <a:r>
              <a:rPr lang="en-US" dirty="0" smtClean="0">
                <a:latin typeface="Arial" charset="0"/>
                <a:cs typeface="+mn-cs"/>
              </a:rPr>
              <a:t>Conference, Membership,</a:t>
            </a:r>
          </a:p>
          <a:p>
            <a:pPr lvl="1">
              <a:lnSpc>
                <a:spcPct val="170000"/>
              </a:lnSpc>
              <a:spcBef>
                <a:spcPts val="1000"/>
              </a:spcBef>
              <a:defRPr/>
            </a:pPr>
            <a:r>
              <a:rPr lang="en-US" dirty="0" smtClean="0">
                <a:latin typeface="Arial" charset="0"/>
              </a:rPr>
              <a:t>Union Catalog, Web Content</a:t>
            </a:r>
            <a:endParaRPr lang="en-US" dirty="0" smtClean="0">
              <a:latin typeface="Arial" charset="0"/>
              <a:cs typeface="+mn-cs"/>
            </a:endParaRPr>
          </a:p>
        </p:txBody>
      </p:sp>
      <p:sp>
        <p:nvSpPr>
          <p:cNvPr id="686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86A3852C-EBD0-DD47-9EE5-27C32CC764EA}" type="slidenum">
              <a:rPr lang="en-US" sz="1400" b="0"/>
              <a:pPr eaLnBrk="1" hangingPunct="1"/>
              <a:t>16</a:t>
            </a:fld>
            <a:endParaRPr lang="en-US" sz="1400" b="0"/>
          </a:p>
        </p:txBody>
      </p:sp>
    </p:spTree>
    <p:extLst>
      <p:ext uri="{BB962C8B-B14F-4D97-AF65-F5344CB8AC3E}">
        <p14:creationId xmlns:p14="http://schemas.microsoft.com/office/powerpoint/2010/main" val="415836275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C5BCD03-EE55-2A49-A4A2-AACA5B7BAE3D}" type="slidenum">
              <a:rPr lang="en-US" b="0"/>
              <a:pPr eaLnBrk="1" hangingPunct="1"/>
              <a:t>17</a:t>
            </a:fld>
            <a:endParaRPr lang="en-US" b="0"/>
          </a:p>
        </p:txBody>
      </p:sp>
      <p:sp>
        <p:nvSpPr>
          <p:cNvPr id="23555" name="Rectangle 2"/>
          <p:cNvSpPr>
            <a:spLocks noGrp="1" noChangeArrowheads="1"/>
          </p:cNvSpPr>
          <p:nvPr>
            <p:ph type="title"/>
          </p:nvPr>
        </p:nvSpPr>
        <p:spPr>
          <a:xfrm>
            <a:off x="685800" y="0"/>
            <a:ext cx="7772400" cy="1143000"/>
          </a:xfrm>
        </p:spPr>
        <p:txBody>
          <a:bodyPr/>
          <a:lstStyle/>
          <a:p>
            <a:pPr eaLnBrk="1" hangingPunct="1"/>
            <a:r>
              <a:rPr lang="en-US" dirty="0">
                <a:latin typeface="Arial" charset="0"/>
              </a:rPr>
              <a:t>Spirit of NDLTD</a:t>
            </a:r>
          </a:p>
        </p:txBody>
      </p:sp>
      <p:sp>
        <p:nvSpPr>
          <p:cNvPr id="23556" name="Rectangle 3"/>
          <p:cNvSpPr>
            <a:spLocks noGrp="1" noChangeArrowheads="1"/>
          </p:cNvSpPr>
          <p:nvPr>
            <p:ph type="body" idx="1"/>
          </p:nvPr>
        </p:nvSpPr>
        <p:spPr>
          <a:xfrm>
            <a:off x="457200" y="1272818"/>
            <a:ext cx="8686800" cy="5448657"/>
          </a:xfrm>
        </p:spPr>
        <p:txBody>
          <a:bodyPr>
            <a:normAutofit fontScale="92500"/>
          </a:bodyPr>
          <a:lstStyle/>
          <a:p>
            <a:pPr eaLnBrk="1" hangingPunct="1"/>
            <a:r>
              <a:rPr lang="en-US" sz="2800" dirty="0" smtClean="0">
                <a:latin typeface="Arial" charset="0"/>
              </a:rPr>
              <a:t>Assuage fears -&gt; build confidence -&gt; promote sharing</a:t>
            </a:r>
          </a:p>
          <a:p>
            <a:pPr eaLnBrk="1" hangingPunct="1"/>
            <a:r>
              <a:rPr lang="en-US" sz="2800" dirty="0" smtClean="0">
                <a:latin typeface="Arial" charset="0"/>
              </a:rPr>
              <a:t>Help </a:t>
            </a:r>
            <a:r>
              <a:rPr lang="en-US" sz="2800" dirty="0">
                <a:latin typeface="Arial" charset="0"/>
              </a:rPr>
              <a:t>make a </a:t>
            </a:r>
            <a:r>
              <a:rPr lang="en-US" sz="2800" b="1" dirty="0">
                <a:latin typeface="Arial" charset="0"/>
              </a:rPr>
              <a:t>better</a:t>
            </a:r>
            <a:r>
              <a:rPr lang="en-US" sz="2800" dirty="0">
                <a:latin typeface="Arial" charset="0"/>
              </a:rPr>
              <a:t> (smaller) world</a:t>
            </a:r>
          </a:p>
          <a:p>
            <a:pPr eaLnBrk="1" hangingPunct="1"/>
            <a:r>
              <a:rPr lang="en-US" sz="2800" b="1" dirty="0">
                <a:latin typeface="Arial" charset="0"/>
              </a:rPr>
              <a:t>Win-win-win </a:t>
            </a:r>
            <a:r>
              <a:rPr lang="en-US" sz="2800" dirty="0">
                <a:latin typeface="Arial" charset="0"/>
              </a:rPr>
              <a:t>(everyone can benefit)</a:t>
            </a:r>
          </a:p>
          <a:p>
            <a:pPr eaLnBrk="1" hangingPunct="1"/>
            <a:r>
              <a:rPr lang="en-US" sz="2800" dirty="0">
                <a:latin typeface="Arial" charset="0"/>
              </a:rPr>
              <a:t>Have </a:t>
            </a:r>
            <a:r>
              <a:rPr lang="en-US" sz="2800" b="1" dirty="0">
                <a:latin typeface="Arial" charset="0"/>
              </a:rPr>
              <a:t>fun</a:t>
            </a:r>
            <a:r>
              <a:rPr lang="en-US" sz="2800" dirty="0">
                <a:latin typeface="Arial" charset="0"/>
              </a:rPr>
              <a:t> helping others</a:t>
            </a:r>
          </a:p>
          <a:p>
            <a:pPr eaLnBrk="1" hangingPunct="1"/>
            <a:r>
              <a:rPr lang="en-US" sz="2800" dirty="0" smtClean="0">
                <a:latin typeface="Arial" charset="0"/>
              </a:rPr>
              <a:t>Build </a:t>
            </a:r>
            <a:r>
              <a:rPr lang="en-US" sz="2800" dirty="0">
                <a:latin typeface="Arial" charset="0"/>
              </a:rPr>
              <a:t>on </a:t>
            </a:r>
            <a:r>
              <a:rPr lang="en-US" sz="2800" b="1" dirty="0">
                <a:latin typeface="Arial" charset="0"/>
              </a:rPr>
              <a:t>standards</a:t>
            </a:r>
          </a:p>
          <a:p>
            <a:pPr eaLnBrk="1" hangingPunct="1"/>
            <a:r>
              <a:rPr lang="en-US" sz="2800" b="1" dirty="0">
                <a:latin typeface="Arial" charset="0"/>
              </a:rPr>
              <a:t>ETDs are </a:t>
            </a:r>
            <a:r>
              <a:rPr lang="en-US" sz="2800" b="1" dirty="0" err="1">
                <a:latin typeface="Arial" charset="0"/>
              </a:rPr>
              <a:t>preservable</a:t>
            </a:r>
            <a:r>
              <a:rPr lang="en-US" sz="2800" b="1" dirty="0">
                <a:latin typeface="Arial" charset="0"/>
              </a:rPr>
              <a:t>, popular, </a:t>
            </a:r>
            <a:r>
              <a:rPr lang="en-US" sz="2800" b="1" dirty="0" smtClean="0">
                <a:latin typeface="Arial" charset="0"/>
              </a:rPr>
              <a:t>expressive -&gt; </a:t>
            </a:r>
            <a:r>
              <a:rPr lang="ja-JP" altLang="en-US" sz="2800" b="1" dirty="0">
                <a:latin typeface="Arial" charset="0"/>
              </a:rPr>
              <a:t>“</a:t>
            </a:r>
            <a:r>
              <a:rPr lang="en-US" sz="2800" b="1" dirty="0">
                <a:latin typeface="Arial" charset="0"/>
              </a:rPr>
              <a:t>better</a:t>
            </a:r>
            <a:r>
              <a:rPr lang="ja-JP" altLang="en-US" sz="2800" b="1" dirty="0">
                <a:latin typeface="Arial" charset="0"/>
              </a:rPr>
              <a:t>”</a:t>
            </a:r>
            <a:endParaRPr lang="en-US" sz="2800" b="1" dirty="0">
              <a:latin typeface="Arial" charset="0"/>
            </a:endParaRPr>
          </a:p>
          <a:p>
            <a:pPr eaLnBrk="1" hangingPunct="1">
              <a:buFontTx/>
              <a:buNone/>
            </a:pPr>
            <a:endParaRPr lang="en-US" sz="2800" dirty="0">
              <a:latin typeface="Arial" charset="0"/>
            </a:endParaRPr>
          </a:p>
          <a:p>
            <a:pPr eaLnBrk="1" hangingPunct="1"/>
            <a:r>
              <a:rPr lang="en-US" sz="2800" b="1" dirty="0">
                <a:latin typeface="Arial" charset="0"/>
              </a:rPr>
              <a:t>Doable</a:t>
            </a:r>
            <a:r>
              <a:rPr lang="en-US" sz="2800" dirty="0">
                <a:latin typeface="Arial" charset="0"/>
              </a:rPr>
              <a:t>, feasible, learnable, affordable, sharable</a:t>
            </a:r>
          </a:p>
          <a:p>
            <a:pPr eaLnBrk="1" hangingPunct="1"/>
            <a:endParaRPr lang="en-US" sz="2800" dirty="0">
              <a:latin typeface="Arial" charset="0"/>
            </a:endParaRPr>
          </a:p>
          <a:p>
            <a:pPr eaLnBrk="1" hangingPunct="1"/>
            <a:r>
              <a:rPr lang="en-US" sz="3600" dirty="0">
                <a:latin typeface="Arial" charset="0"/>
              </a:rPr>
              <a:t>Please join/support NDLTD!</a:t>
            </a:r>
          </a:p>
        </p:txBody>
      </p:sp>
    </p:spTree>
    <p:extLst>
      <p:ext uri="{BB962C8B-B14F-4D97-AF65-F5344CB8AC3E}">
        <p14:creationId xmlns:p14="http://schemas.microsoft.com/office/powerpoint/2010/main" val="8604520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ox2002OctHi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574538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5106916"/>
          </a:xfrm>
        </p:spPr>
        <p:txBody>
          <a:bodyPr>
            <a:normAutofit/>
          </a:bodyPr>
          <a:lstStyle/>
          <a:p>
            <a:r>
              <a:rPr lang="en-US" dirty="0" smtClean="0"/>
              <a:t>Acknowledgments</a:t>
            </a:r>
          </a:p>
          <a:p>
            <a:r>
              <a:rPr lang="en-US" dirty="0" smtClean="0"/>
              <a:t>Digital Library Triad, Information </a:t>
            </a:r>
            <a:r>
              <a:rPr lang="en-US" dirty="0" smtClean="0"/>
              <a:t>Life Cycle</a:t>
            </a:r>
          </a:p>
          <a:p>
            <a:r>
              <a:rPr lang="en-US" dirty="0" smtClean="0"/>
              <a:t>Perspective on People and Technology</a:t>
            </a:r>
          </a:p>
          <a:p>
            <a:pPr lvl="1"/>
            <a:r>
              <a:rPr lang="en-US" dirty="0"/>
              <a:t>Standards: ETD-</a:t>
            </a:r>
            <a:r>
              <a:rPr lang="en-US" dirty="0" err="1" smtClean="0"/>
              <a:t>ms</a:t>
            </a:r>
            <a:endParaRPr lang="en-US" dirty="0"/>
          </a:p>
          <a:p>
            <a:pPr lvl="1"/>
            <a:r>
              <a:rPr lang="en-US" dirty="0" smtClean="0"/>
              <a:t>Technology: OAI</a:t>
            </a:r>
          </a:p>
          <a:p>
            <a:r>
              <a:rPr lang="en-US" dirty="0" smtClean="0"/>
              <a:t>NDLTD</a:t>
            </a:r>
          </a:p>
          <a:p>
            <a:pPr lvl="1"/>
            <a:r>
              <a:rPr lang="en-US" dirty="0"/>
              <a:t>Mission, Goals</a:t>
            </a:r>
            <a:endParaRPr lang="en-US" dirty="0" smtClean="0"/>
          </a:p>
          <a:p>
            <a:pPr lvl="1"/>
            <a:r>
              <a:rPr lang="en-US" dirty="0" smtClean="0"/>
              <a:t>Progress/Plans, Participating</a:t>
            </a:r>
            <a:endParaRPr lang="en-US" dirty="0" smtClean="0"/>
          </a:p>
          <a:p>
            <a:pPr lvl="1"/>
            <a:r>
              <a:rPr lang="en-US" dirty="0" smtClean="0"/>
              <a:t>Spirit</a:t>
            </a:r>
            <a:endParaRPr lang="en-US" dirty="0"/>
          </a:p>
        </p:txBody>
      </p:sp>
    </p:spTree>
    <p:extLst>
      <p:ext uri="{BB962C8B-B14F-4D97-AF65-F5344CB8AC3E}">
        <p14:creationId xmlns:p14="http://schemas.microsoft.com/office/powerpoint/2010/main" val="3182326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57200" y="152400"/>
            <a:ext cx="8229600" cy="704850"/>
          </a:xfrm>
          <a:noFill/>
        </p:spPr>
        <p:txBody>
          <a:bodyPr lIns="92075" tIns="46038" rIns="92075" bIns="46038" anchor="b">
            <a:normAutofit fontScale="90000"/>
          </a:bodyPr>
          <a:lstStyle/>
          <a:p>
            <a:pPr eaLnBrk="1" hangingPunct="1"/>
            <a:r>
              <a:rPr lang="en-US" sz="5400" dirty="0" smtClean="0">
                <a:latin typeface="Arial" charset="0"/>
              </a:rPr>
              <a:t>Acknowledgments</a:t>
            </a:r>
            <a:r>
              <a:rPr lang="en-US" dirty="0" smtClean="0">
                <a:latin typeface="Arial" charset="0"/>
              </a:rPr>
              <a:t> </a:t>
            </a:r>
            <a:endParaRPr lang="en-US" sz="6600" dirty="0">
              <a:solidFill>
                <a:srgbClr val="FF3300"/>
              </a:solidFill>
              <a:latin typeface="Arial" charset="0"/>
            </a:endParaRPr>
          </a:p>
        </p:txBody>
      </p:sp>
      <p:sp>
        <p:nvSpPr>
          <p:cNvPr id="19458" name="Rectangle 3"/>
          <p:cNvSpPr>
            <a:spLocks noGrp="1" noChangeArrowheads="1"/>
          </p:cNvSpPr>
          <p:nvPr>
            <p:ph type="body" idx="1"/>
          </p:nvPr>
        </p:nvSpPr>
        <p:spPr>
          <a:xfrm>
            <a:off x="152400" y="1143000"/>
            <a:ext cx="8915400" cy="5105400"/>
          </a:xfrm>
          <a:noFill/>
        </p:spPr>
        <p:txBody>
          <a:bodyPr lIns="92075" tIns="46038" rIns="92075" bIns="46038">
            <a:normAutofit fontScale="92500" lnSpcReduction="10000"/>
          </a:bodyPr>
          <a:lstStyle/>
          <a:p>
            <a:pPr eaLnBrk="1" hangingPunct="1">
              <a:spcBef>
                <a:spcPct val="40000"/>
              </a:spcBef>
            </a:pPr>
            <a:r>
              <a:rPr lang="en-US" sz="4000" dirty="0">
                <a:latin typeface="Arial" charset="0"/>
              </a:rPr>
              <a:t>Family, mentors, teachers, students</a:t>
            </a:r>
          </a:p>
          <a:p>
            <a:pPr eaLnBrk="1" hangingPunct="1">
              <a:spcBef>
                <a:spcPct val="40000"/>
              </a:spcBef>
            </a:pPr>
            <a:r>
              <a:rPr lang="en-US" sz="4000" dirty="0">
                <a:latin typeface="Arial" charset="0"/>
              </a:rPr>
              <a:t>All those working with ETDs</a:t>
            </a:r>
          </a:p>
          <a:p>
            <a:pPr eaLnBrk="1" hangingPunct="1">
              <a:spcBef>
                <a:spcPct val="40000"/>
              </a:spcBef>
            </a:pPr>
            <a:r>
              <a:rPr lang="en-US" sz="4000" dirty="0">
                <a:latin typeface="Arial" charset="0"/>
              </a:rPr>
              <a:t>NDLTD, including its Members, Board, </a:t>
            </a:r>
            <a:r>
              <a:rPr lang="en-US" sz="4000" dirty="0" smtClean="0">
                <a:latin typeface="Arial" charset="0"/>
              </a:rPr>
              <a:t>Committees, and Working Groups</a:t>
            </a:r>
            <a:endParaRPr lang="en-US" sz="4000" dirty="0">
              <a:latin typeface="Arial" charset="0"/>
            </a:endParaRPr>
          </a:p>
          <a:p>
            <a:pPr eaLnBrk="1" hangingPunct="1">
              <a:spcBef>
                <a:spcPct val="40000"/>
              </a:spcBef>
            </a:pPr>
            <a:r>
              <a:rPr lang="en-US" sz="4000" dirty="0">
                <a:latin typeface="Arial" charset="0"/>
              </a:rPr>
              <a:t>ETD </a:t>
            </a:r>
            <a:r>
              <a:rPr lang="en-US" sz="4000" dirty="0" smtClean="0">
                <a:latin typeface="Arial" charset="0"/>
              </a:rPr>
              <a:t>2015 </a:t>
            </a:r>
            <a:r>
              <a:rPr lang="en-US" sz="4000" dirty="0">
                <a:latin typeface="Arial" charset="0"/>
              </a:rPr>
              <a:t>Conference Team</a:t>
            </a:r>
          </a:p>
          <a:p>
            <a:pPr eaLnBrk="1" hangingPunct="1">
              <a:spcBef>
                <a:spcPct val="40000"/>
              </a:spcBef>
            </a:pPr>
            <a:r>
              <a:rPr lang="en-US" sz="4000" dirty="0" smtClean="0">
                <a:latin typeface="Arial" charset="0"/>
              </a:rPr>
              <a:t>Sponsors, Presenters</a:t>
            </a:r>
            <a:r>
              <a:rPr lang="en-US" sz="4000" dirty="0">
                <a:latin typeface="Arial" charset="0"/>
              </a:rPr>
              <a:t>, </a:t>
            </a:r>
            <a:r>
              <a:rPr lang="en-US" sz="4000" dirty="0" smtClean="0">
                <a:latin typeface="Arial" charset="0"/>
              </a:rPr>
              <a:t>Attendees</a:t>
            </a:r>
          </a:p>
          <a:p>
            <a:pPr eaLnBrk="1" hangingPunct="1">
              <a:spcBef>
                <a:spcPct val="40000"/>
              </a:spcBef>
            </a:pPr>
            <a:r>
              <a:rPr lang="en-US" sz="4000" dirty="0" smtClean="0">
                <a:latin typeface="Arial" charset="0"/>
              </a:rPr>
              <a:t>Special thanks to Dr. Ramesh C. Gaur</a:t>
            </a:r>
            <a:endParaRPr lang="en-US" sz="4000" dirty="0">
              <a:latin typeface="Arial" charset="0"/>
            </a:endParaRPr>
          </a:p>
        </p:txBody>
      </p:sp>
    </p:spTree>
    <p:extLst>
      <p:ext uri="{BB962C8B-B14F-4D97-AF65-F5344CB8AC3E}">
        <p14:creationId xmlns:p14="http://schemas.microsoft.com/office/powerpoint/2010/main" val="17506877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1F88DC7F-3780-A74E-A161-16C4CE0F420F}" type="slidenum">
              <a:rPr lang="en-US" b="0"/>
              <a:pPr eaLnBrk="1" hangingPunct="1"/>
              <a:t>5</a:t>
            </a:fld>
            <a:endParaRPr lang="en-US" b="0"/>
          </a:p>
        </p:txBody>
      </p:sp>
      <p:pic>
        <p:nvPicPr>
          <p:cNvPr id="92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533400"/>
            <a:ext cx="12573000" cy="785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7097272" y="102914"/>
            <a:ext cx="2022069" cy="2308324"/>
          </a:xfrm>
          <a:prstGeom prst="rect">
            <a:avLst/>
          </a:prstGeom>
          <a:noFill/>
        </p:spPr>
        <p:txBody>
          <a:bodyPr wrap="square" rtlCol="0">
            <a:spAutoFit/>
          </a:bodyPr>
          <a:lstStyle/>
          <a:p>
            <a:pPr algn="r"/>
            <a:r>
              <a:rPr lang="en-US" sz="4800" b="1" dirty="0" smtClean="0"/>
              <a:t>Digital</a:t>
            </a:r>
          </a:p>
          <a:p>
            <a:pPr algn="r"/>
            <a:r>
              <a:rPr lang="en-US" sz="4800" b="1" dirty="0" smtClean="0"/>
              <a:t>Library</a:t>
            </a:r>
          </a:p>
          <a:p>
            <a:pPr algn="r"/>
            <a:r>
              <a:rPr lang="en-US" sz="4800" b="1" dirty="0" smtClean="0"/>
              <a:t>Triad</a:t>
            </a:r>
            <a:endParaRPr lang="en-US" sz="4800" b="1" dirty="0"/>
          </a:p>
        </p:txBody>
      </p:sp>
    </p:spTree>
    <p:extLst>
      <p:ext uri="{BB962C8B-B14F-4D97-AF65-F5344CB8AC3E}">
        <p14:creationId xmlns:p14="http://schemas.microsoft.com/office/powerpoint/2010/main" val="119357101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2" name="Oval 4"/>
          <p:cNvSpPr>
            <a:spLocks noChangeArrowheads="1"/>
          </p:cNvSpPr>
          <p:nvPr/>
        </p:nvSpPr>
        <p:spPr bwMode="auto">
          <a:xfrm>
            <a:off x="3167063" y="2209800"/>
            <a:ext cx="2211387" cy="2057400"/>
          </a:xfrm>
          <a:prstGeom prst="ellipse">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1493" name="Oval 5"/>
          <p:cNvSpPr>
            <a:spLocks noChangeArrowheads="1"/>
          </p:cNvSpPr>
          <p:nvPr/>
        </p:nvSpPr>
        <p:spPr bwMode="auto">
          <a:xfrm>
            <a:off x="1219200" y="600075"/>
            <a:ext cx="6067425" cy="5715000"/>
          </a:xfrm>
          <a:prstGeom prst="ellipse">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1494" name="Oval 6"/>
          <p:cNvSpPr>
            <a:spLocks noChangeArrowheads="1"/>
          </p:cNvSpPr>
          <p:nvPr/>
        </p:nvSpPr>
        <p:spPr bwMode="auto">
          <a:xfrm>
            <a:off x="685800" y="55563"/>
            <a:ext cx="7162800" cy="6781800"/>
          </a:xfrm>
          <a:prstGeom prst="ellipse">
            <a:avLst/>
          </a:prstGeom>
          <a:noFill/>
          <a:ln w="9525">
            <a:solidFill>
              <a:srgbClr val="CC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1495" name="Line 7"/>
          <p:cNvSpPr>
            <a:spLocks noChangeShapeType="1"/>
          </p:cNvSpPr>
          <p:nvPr/>
        </p:nvSpPr>
        <p:spPr bwMode="auto">
          <a:xfrm flipV="1">
            <a:off x="685800" y="3352800"/>
            <a:ext cx="7162800" cy="0"/>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496" name="Line 8"/>
          <p:cNvSpPr>
            <a:spLocks noChangeShapeType="1"/>
          </p:cNvSpPr>
          <p:nvPr/>
        </p:nvSpPr>
        <p:spPr bwMode="auto">
          <a:xfrm>
            <a:off x="4267200" y="22225"/>
            <a:ext cx="0" cy="6835775"/>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497" name="Text Box 9"/>
          <p:cNvSpPr txBox="1">
            <a:spLocks noChangeArrowheads="1"/>
          </p:cNvSpPr>
          <p:nvPr/>
        </p:nvSpPr>
        <p:spPr bwMode="auto">
          <a:xfrm rot="-2349452">
            <a:off x="3175000" y="2528888"/>
            <a:ext cx="10715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solidFill>
                  <a:srgbClr val="33CC33"/>
                </a:solidFill>
                <a:latin typeface="Times New Roman" charset="0"/>
                <a:cs typeface="+mn-cs"/>
              </a:rPr>
              <a:t>creation</a:t>
            </a:r>
          </a:p>
        </p:txBody>
      </p:sp>
      <p:sp>
        <p:nvSpPr>
          <p:cNvPr id="191498" name="Text Box 10"/>
          <p:cNvSpPr txBox="1">
            <a:spLocks noChangeArrowheads="1"/>
          </p:cNvSpPr>
          <p:nvPr/>
        </p:nvSpPr>
        <p:spPr bwMode="auto">
          <a:xfrm rot="2860990">
            <a:off x="4098131" y="2591594"/>
            <a:ext cx="1465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solidFill>
                  <a:srgbClr val="33CC33"/>
                </a:solidFill>
                <a:latin typeface="Times New Roman" charset="0"/>
                <a:cs typeface="+mn-cs"/>
              </a:rPr>
              <a:t>distribution</a:t>
            </a:r>
          </a:p>
        </p:txBody>
      </p:sp>
      <p:sp>
        <p:nvSpPr>
          <p:cNvPr id="191499" name="Text Box 11"/>
          <p:cNvSpPr txBox="1">
            <a:spLocks noChangeArrowheads="1"/>
          </p:cNvSpPr>
          <p:nvPr/>
        </p:nvSpPr>
        <p:spPr bwMode="auto">
          <a:xfrm rot="-2350453">
            <a:off x="4203700" y="3581400"/>
            <a:ext cx="987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solidFill>
                  <a:srgbClr val="33CC33"/>
                </a:solidFill>
                <a:latin typeface="Times New Roman" charset="0"/>
                <a:cs typeface="+mn-cs"/>
              </a:rPr>
              <a:t>seeking</a:t>
            </a:r>
          </a:p>
        </p:txBody>
      </p:sp>
      <p:sp>
        <p:nvSpPr>
          <p:cNvPr id="191500" name="Text Box 12"/>
          <p:cNvSpPr txBox="1">
            <a:spLocks noChangeArrowheads="1"/>
          </p:cNvSpPr>
          <p:nvPr/>
        </p:nvSpPr>
        <p:spPr bwMode="auto">
          <a:xfrm rot="2686510">
            <a:off x="3178175" y="3575050"/>
            <a:ext cx="12811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solidFill>
                  <a:srgbClr val="33CC33"/>
                </a:solidFill>
                <a:latin typeface="Times New Roman" charset="0"/>
                <a:cs typeface="+mn-cs"/>
              </a:rPr>
              <a:t>utilization</a:t>
            </a:r>
          </a:p>
        </p:txBody>
      </p:sp>
      <p:grpSp>
        <p:nvGrpSpPr>
          <p:cNvPr id="44042" name="Group 13"/>
          <p:cNvGrpSpPr>
            <a:grpSpLocks/>
          </p:cNvGrpSpPr>
          <p:nvPr/>
        </p:nvGrpSpPr>
        <p:grpSpPr bwMode="auto">
          <a:xfrm>
            <a:off x="4619625" y="3405188"/>
            <a:ext cx="1704975" cy="1624012"/>
            <a:chOff x="2723" y="2112"/>
            <a:chExt cx="1074" cy="1023"/>
          </a:xfrm>
        </p:grpSpPr>
        <p:sp>
          <p:nvSpPr>
            <p:cNvPr id="191502" name="Text Box 14"/>
            <p:cNvSpPr txBox="1">
              <a:spLocks noChangeArrowheads="1"/>
            </p:cNvSpPr>
            <p:nvPr/>
          </p:nvSpPr>
          <p:spPr bwMode="auto">
            <a:xfrm>
              <a:off x="3552" y="2112"/>
              <a:ext cx="1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en-US" sz="2000" u="sng">
                <a:solidFill>
                  <a:schemeClr val="accent2"/>
                </a:solidFill>
                <a:latin typeface="Times New Roman" charset="0"/>
                <a:cs typeface="+mn-cs"/>
              </a:endParaRPr>
            </a:p>
          </p:txBody>
        </p:sp>
        <p:sp>
          <p:nvSpPr>
            <p:cNvPr id="191503" name="Text Box 15"/>
            <p:cNvSpPr txBox="1">
              <a:spLocks noChangeArrowheads="1"/>
            </p:cNvSpPr>
            <p:nvPr/>
          </p:nvSpPr>
          <p:spPr bwMode="auto">
            <a:xfrm rot="19590531">
              <a:off x="2723" y="2501"/>
              <a:ext cx="1074"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2000">
                  <a:latin typeface="Times New Roman" charset="0"/>
                  <a:cs typeface="+mn-cs"/>
                </a:rPr>
                <a:t>searching,</a:t>
              </a:r>
            </a:p>
            <a:p>
              <a:pPr algn="ctr">
                <a:defRPr/>
              </a:pPr>
              <a:r>
                <a:rPr lang="en-US" sz="2000">
                  <a:latin typeface="Times New Roman" charset="0"/>
                  <a:cs typeface="+mn-cs"/>
                </a:rPr>
                <a:t>browsing, </a:t>
              </a:r>
            </a:p>
            <a:p>
              <a:pPr algn="ctr">
                <a:defRPr/>
              </a:pPr>
              <a:r>
                <a:rPr lang="en-US" sz="2000">
                  <a:latin typeface="Times New Roman" charset="0"/>
                  <a:cs typeface="+mn-cs"/>
                </a:rPr>
                <a:t>recommending</a:t>
              </a:r>
            </a:p>
          </p:txBody>
        </p:sp>
      </p:grpSp>
      <p:sp>
        <p:nvSpPr>
          <p:cNvPr id="191504" name="Text Box 16"/>
          <p:cNvSpPr txBox="1">
            <a:spLocks noChangeArrowheads="1"/>
          </p:cNvSpPr>
          <p:nvPr/>
        </p:nvSpPr>
        <p:spPr bwMode="auto">
          <a:xfrm rot="3322571">
            <a:off x="4727575" y="1878013"/>
            <a:ext cx="20351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2000">
                <a:latin typeface="Times New Roman" charset="0"/>
                <a:cs typeface="+mn-cs"/>
              </a:rPr>
              <a:t>storing, archiving,</a:t>
            </a:r>
          </a:p>
          <a:p>
            <a:pPr algn="ctr">
              <a:defRPr/>
            </a:pPr>
            <a:r>
              <a:rPr lang="en-US" sz="2000">
                <a:latin typeface="Times New Roman" charset="0"/>
                <a:cs typeface="+mn-cs"/>
              </a:rPr>
              <a:t> networking</a:t>
            </a:r>
          </a:p>
        </p:txBody>
      </p:sp>
      <p:sp>
        <p:nvSpPr>
          <p:cNvPr id="191505" name="Line 17"/>
          <p:cNvSpPr>
            <a:spLocks noChangeShapeType="1"/>
          </p:cNvSpPr>
          <p:nvPr/>
        </p:nvSpPr>
        <p:spPr bwMode="auto">
          <a:xfrm flipV="1">
            <a:off x="1905000" y="815975"/>
            <a:ext cx="76200" cy="8731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506" name="Line 18"/>
          <p:cNvSpPr>
            <a:spLocks noChangeShapeType="1"/>
          </p:cNvSpPr>
          <p:nvPr/>
        </p:nvSpPr>
        <p:spPr bwMode="auto">
          <a:xfrm>
            <a:off x="6553200" y="838200"/>
            <a:ext cx="76200" cy="76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507" name="Line 19"/>
          <p:cNvSpPr>
            <a:spLocks noChangeShapeType="1"/>
          </p:cNvSpPr>
          <p:nvPr/>
        </p:nvSpPr>
        <p:spPr bwMode="auto">
          <a:xfrm flipH="1">
            <a:off x="6858000" y="5697538"/>
            <a:ext cx="61913" cy="936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508" name="Text Box 20"/>
          <p:cNvSpPr txBox="1">
            <a:spLocks noChangeArrowheads="1"/>
          </p:cNvSpPr>
          <p:nvPr/>
        </p:nvSpPr>
        <p:spPr bwMode="auto">
          <a:xfrm rot="-2728235">
            <a:off x="935832" y="1520031"/>
            <a:ext cx="340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2000">
                <a:latin typeface="Times New Roman" charset="0"/>
                <a:cs typeface="+mn-cs"/>
              </a:rPr>
              <a:t>authoring, modifying, </a:t>
            </a:r>
          </a:p>
          <a:p>
            <a:pPr algn="ctr">
              <a:defRPr/>
            </a:pPr>
            <a:r>
              <a:rPr lang="en-US" sz="2000">
                <a:latin typeface="Times New Roman" charset="0"/>
                <a:cs typeface="+mn-cs"/>
              </a:rPr>
              <a:t>describing organizing, indexing</a:t>
            </a:r>
          </a:p>
        </p:txBody>
      </p:sp>
      <p:sp>
        <p:nvSpPr>
          <p:cNvPr id="191509" name="Text Box 21"/>
          <p:cNvSpPr txBox="1">
            <a:spLocks noChangeArrowheads="1"/>
          </p:cNvSpPr>
          <p:nvPr/>
        </p:nvSpPr>
        <p:spPr bwMode="auto">
          <a:xfrm rot="-46609252">
            <a:off x="656432" y="1434306"/>
            <a:ext cx="1555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preservability, </a:t>
            </a:r>
          </a:p>
        </p:txBody>
      </p:sp>
      <p:sp>
        <p:nvSpPr>
          <p:cNvPr id="191510" name="Text Box 22"/>
          <p:cNvSpPr txBox="1">
            <a:spLocks noChangeArrowheads="1"/>
          </p:cNvSpPr>
          <p:nvPr/>
        </p:nvSpPr>
        <p:spPr bwMode="auto">
          <a:xfrm rot="-177707593">
            <a:off x="441325" y="2476500"/>
            <a:ext cx="1174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similarity, </a:t>
            </a:r>
          </a:p>
          <a:p>
            <a:pPr>
              <a:defRPr/>
            </a:pPr>
            <a:r>
              <a:rPr lang="en-US">
                <a:solidFill>
                  <a:srgbClr val="CC0066"/>
                </a:solidFill>
                <a:latin typeface="Times New Roman" charset="0"/>
                <a:cs typeface="+mn-cs"/>
              </a:rPr>
              <a:t>timeliness,</a:t>
            </a:r>
          </a:p>
        </p:txBody>
      </p:sp>
      <p:sp>
        <p:nvSpPr>
          <p:cNvPr id="191511" name="Text Box 23"/>
          <p:cNvSpPr txBox="1">
            <a:spLocks noChangeArrowheads="1"/>
          </p:cNvSpPr>
          <p:nvPr/>
        </p:nvSpPr>
        <p:spPr bwMode="auto">
          <a:xfrm rot="-23549132">
            <a:off x="1885950" y="481013"/>
            <a:ext cx="1111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accuracy, </a:t>
            </a:r>
          </a:p>
        </p:txBody>
      </p:sp>
      <p:sp>
        <p:nvSpPr>
          <p:cNvPr id="191512" name="Text Box 24"/>
          <p:cNvSpPr txBox="1">
            <a:spLocks noChangeArrowheads="1"/>
          </p:cNvSpPr>
          <p:nvPr/>
        </p:nvSpPr>
        <p:spPr bwMode="auto">
          <a:xfrm rot="-22330421">
            <a:off x="2847975" y="76200"/>
            <a:ext cx="1530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completeness, </a:t>
            </a:r>
          </a:p>
        </p:txBody>
      </p:sp>
      <p:sp>
        <p:nvSpPr>
          <p:cNvPr id="191513" name="Text Box 25"/>
          <p:cNvSpPr txBox="1">
            <a:spLocks noChangeArrowheads="1"/>
          </p:cNvSpPr>
          <p:nvPr/>
        </p:nvSpPr>
        <p:spPr bwMode="auto">
          <a:xfrm rot="-22321479">
            <a:off x="2927350" y="336550"/>
            <a:ext cx="1435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conformance </a:t>
            </a:r>
          </a:p>
        </p:txBody>
      </p:sp>
      <p:sp>
        <p:nvSpPr>
          <p:cNvPr id="191514" name="Text Box 26"/>
          <p:cNvSpPr txBox="1">
            <a:spLocks noChangeArrowheads="1"/>
          </p:cNvSpPr>
          <p:nvPr/>
        </p:nvSpPr>
        <p:spPr bwMode="auto">
          <a:xfrm rot="2476408">
            <a:off x="5246688" y="1179513"/>
            <a:ext cx="2686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accessibility, preservability</a:t>
            </a:r>
          </a:p>
        </p:txBody>
      </p:sp>
      <p:sp>
        <p:nvSpPr>
          <p:cNvPr id="191515" name="Text Box 27"/>
          <p:cNvSpPr txBox="1">
            <a:spLocks noChangeArrowheads="1"/>
          </p:cNvSpPr>
          <p:nvPr/>
        </p:nvSpPr>
        <p:spPr bwMode="auto">
          <a:xfrm rot="4890909">
            <a:off x="424657" y="3867943"/>
            <a:ext cx="1193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pertinence,</a:t>
            </a:r>
          </a:p>
        </p:txBody>
      </p:sp>
      <p:sp>
        <p:nvSpPr>
          <p:cNvPr id="191516" name="Text Box 28"/>
          <p:cNvSpPr txBox="1">
            <a:spLocks noChangeArrowheads="1"/>
          </p:cNvSpPr>
          <p:nvPr/>
        </p:nvSpPr>
        <p:spPr bwMode="auto">
          <a:xfrm rot="3361961">
            <a:off x="896144" y="5010944"/>
            <a:ext cx="1346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significance,</a:t>
            </a:r>
          </a:p>
        </p:txBody>
      </p:sp>
      <p:sp>
        <p:nvSpPr>
          <p:cNvPr id="191517" name="Text Box 29"/>
          <p:cNvSpPr txBox="1">
            <a:spLocks noChangeArrowheads="1"/>
          </p:cNvSpPr>
          <p:nvPr/>
        </p:nvSpPr>
        <p:spPr bwMode="auto">
          <a:xfrm rot="660885">
            <a:off x="3155950" y="6415088"/>
            <a:ext cx="1111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timeliness</a:t>
            </a:r>
          </a:p>
        </p:txBody>
      </p:sp>
      <p:sp>
        <p:nvSpPr>
          <p:cNvPr id="191518" name="Text Box 30"/>
          <p:cNvSpPr txBox="1">
            <a:spLocks noChangeArrowheads="1"/>
          </p:cNvSpPr>
          <p:nvPr/>
        </p:nvSpPr>
        <p:spPr bwMode="auto">
          <a:xfrm rot="-2906685">
            <a:off x="6358732" y="5147468"/>
            <a:ext cx="1060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relevance</a:t>
            </a:r>
          </a:p>
        </p:txBody>
      </p:sp>
      <p:sp>
        <p:nvSpPr>
          <p:cNvPr id="191519" name="Text Box 31"/>
          <p:cNvSpPr txBox="1">
            <a:spLocks noChangeArrowheads="1"/>
          </p:cNvSpPr>
          <p:nvPr/>
        </p:nvSpPr>
        <p:spPr bwMode="auto">
          <a:xfrm rot="-2878114">
            <a:off x="795337" y="865188"/>
            <a:ext cx="1012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solidFill>
                  <a:srgbClr val="336600"/>
                </a:solidFill>
                <a:latin typeface="Times New Roman" charset="0"/>
                <a:cs typeface="+mn-cs"/>
              </a:rPr>
              <a:t>Active</a:t>
            </a:r>
          </a:p>
        </p:txBody>
      </p:sp>
      <p:sp>
        <p:nvSpPr>
          <p:cNvPr id="191520" name="Text Box 32"/>
          <p:cNvSpPr txBox="1">
            <a:spLocks noChangeArrowheads="1"/>
          </p:cNvSpPr>
          <p:nvPr/>
        </p:nvSpPr>
        <p:spPr bwMode="auto">
          <a:xfrm rot="-18241359">
            <a:off x="6775450" y="1365250"/>
            <a:ext cx="1689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solidFill>
                  <a:srgbClr val="336600"/>
                </a:solidFill>
                <a:latin typeface="Times New Roman" charset="0"/>
                <a:cs typeface="+mn-cs"/>
              </a:rPr>
              <a:t>Semi-active</a:t>
            </a:r>
          </a:p>
        </p:txBody>
      </p:sp>
      <p:sp>
        <p:nvSpPr>
          <p:cNvPr id="191521" name="Text Box 33"/>
          <p:cNvSpPr txBox="1">
            <a:spLocks noChangeArrowheads="1"/>
          </p:cNvSpPr>
          <p:nvPr/>
        </p:nvSpPr>
        <p:spPr bwMode="auto">
          <a:xfrm rot="-19270587">
            <a:off x="1265238" y="6013450"/>
            <a:ext cx="12334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solidFill>
                  <a:srgbClr val="336600"/>
                </a:solidFill>
                <a:latin typeface="Times New Roman" charset="0"/>
                <a:cs typeface="+mn-cs"/>
              </a:rPr>
              <a:t>Inactive</a:t>
            </a:r>
          </a:p>
        </p:txBody>
      </p:sp>
      <p:sp>
        <p:nvSpPr>
          <p:cNvPr id="191522" name="Text Box 34"/>
          <p:cNvSpPr txBox="1">
            <a:spLocks noChangeArrowheads="1"/>
          </p:cNvSpPr>
          <p:nvPr/>
        </p:nvSpPr>
        <p:spPr bwMode="auto">
          <a:xfrm rot="2242402">
            <a:off x="1828800" y="5957888"/>
            <a:ext cx="1371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accessibility,</a:t>
            </a:r>
          </a:p>
        </p:txBody>
      </p:sp>
      <p:grpSp>
        <p:nvGrpSpPr>
          <p:cNvPr id="44062" name="Group 35"/>
          <p:cNvGrpSpPr>
            <a:grpSpLocks/>
          </p:cNvGrpSpPr>
          <p:nvPr/>
        </p:nvGrpSpPr>
        <p:grpSpPr bwMode="auto">
          <a:xfrm rot="5068226">
            <a:off x="2664619" y="4029869"/>
            <a:ext cx="1400175" cy="1039813"/>
            <a:chOff x="2808" y="2300"/>
            <a:chExt cx="882" cy="655"/>
          </a:xfrm>
        </p:grpSpPr>
        <p:sp>
          <p:nvSpPr>
            <p:cNvPr id="191524" name="Text Box 36"/>
            <p:cNvSpPr txBox="1">
              <a:spLocks noChangeArrowheads="1"/>
            </p:cNvSpPr>
            <p:nvPr/>
          </p:nvSpPr>
          <p:spPr bwMode="auto">
            <a:xfrm>
              <a:off x="3379" y="2297"/>
              <a:ext cx="308" cy="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vert="eaVert" wrap="none">
              <a:spAutoFit/>
            </a:bodyPr>
            <a:lstStyle/>
            <a:p>
              <a:pPr>
                <a:defRPr/>
              </a:pPr>
              <a:endParaRPr lang="en-US" sz="2000" u="sng">
                <a:solidFill>
                  <a:schemeClr val="accent2"/>
                </a:solidFill>
                <a:latin typeface="Times New Roman" charset="0"/>
                <a:cs typeface="+mn-cs"/>
              </a:endParaRPr>
            </a:p>
          </p:txBody>
        </p:sp>
        <p:sp>
          <p:nvSpPr>
            <p:cNvPr id="191525" name="Text Box 37"/>
            <p:cNvSpPr txBox="1">
              <a:spLocks noChangeArrowheads="1"/>
            </p:cNvSpPr>
            <p:nvPr/>
          </p:nvSpPr>
          <p:spPr bwMode="auto">
            <a:xfrm rot="19590531">
              <a:off x="2808" y="2512"/>
              <a:ext cx="76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2000">
                  <a:latin typeface="Times New Roman" charset="0"/>
                  <a:cs typeface="+mn-cs"/>
                </a:rPr>
                <a:t>accessing,</a:t>
              </a:r>
            </a:p>
            <a:p>
              <a:pPr algn="ctr">
                <a:defRPr/>
              </a:pPr>
              <a:r>
                <a:rPr lang="en-US" sz="2000">
                  <a:latin typeface="Times New Roman" charset="0"/>
                  <a:cs typeface="+mn-cs"/>
                </a:rPr>
                <a:t>filtering</a:t>
              </a:r>
            </a:p>
          </p:txBody>
        </p:sp>
      </p:grpSp>
      <p:sp>
        <p:nvSpPr>
          <p:cNvPr id="191527" name="Text Box 39"/>
          <p:cNvSpPr txBox="1">
            <a:spLocks noChangeArrowheads="1"/>
          </p:cNvSpPr>
          <p:nvPr/>
        </p:nvSpPr>
        <p:spPr bwMode="auto">
          <a:xfrm>
            <a:off x="6149391" y="5929270"/>
            <a:ext cx="295690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CC33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r" eaLnBrk="0" hangingPunct="0">
              <a:defRPr/>
            </a:pPr>
            <a:r>
              <a:rPr lang="en-US" dirty="0" err="1">
                <a:cs typeface="+mn-cs"/>
              </a:rPr>
              <a:t>Gonçalves</a:t>
            </a:r>
            <a:r>
              <a:rPr lang="en-US" dirty="0">
                <a:cs typeface="+mn-cs"/>
              </a:rPr>
              <a:t> et al</a:t>
            </a:r>
            <a:r>
              <a:rPr lang="en-US" dirty="0" smtClean="0">
                <a:cs typeface="+mn-cs"/>
              </a:rPr>
              <a:t>. 2007</a:t>
            </a:r>
          </a:p>
          <a:p>
            <a:pPr algn="r" eaLnBrk="0" hangingPunct="0">
              <a:defRPr/>
            </a:pPr>
            <a:r>
              <a:rPr lang="pl-PL" dirty="0"/>
              <a:t>http://dx.doi.org</a:t>
            </a:r>
            <a:r>
              <a:rPr lang="pl-PL" dirty="0" smtClean="0"/>
              <a:t>/</a:t>
            </a:r>
          </a:p>
          <a:p>
            <a:pPr algn="r" eaLnBrk="0" hangingPunct="0">
              <a:defRPr/>
            </a:pPr>
            <a:r>
              <a:rPr lang="pl-PL" dirty="0" smtClean="0"/>
              <a:t>10.1016</a:t>
            </a:r>
            <a:r>
              <a:rPr lang="pl-PL" dirty="0"/>
              <a:t>/j.ipm.2006.11.010</a:t>
            </a:r>
            <a:endParaRPr lang="en-US" dirty="0">
              <a:cs typeface="+mn-cs"/>
            </a:endParaRPr>
          </a:p>
        </p:txBody>
      </p:sp>
      <p:sp>
        <p:nvSpPr>
          <p:cNvPr id="2" name="TextBox 1"/>
          <p:cNvSpPr txBox="1"/>
          <p:nvPr/>
        </p:nvSpPr>
        <p:spPr>
          <a:xfrm>
            <a:off x="6535786" y="102914"/>
            <a:ext cx="2487580" cy="1754327"/>
          </a:xfrm>
          <a:prstGeom prst="rect">
            <a:avLst/>
          </a:prstGeom>
          <a:noFill/>
        </p:spPr>
        <p:txBody>
          <a:bodyPr wrap="none" rtlCol="0">
            <a:spAutoFit/>
          </a:bodyPr>
          <a:lstStyle/>
          <a:p>
            <a:pPr algn="r"/>
            <a:r>
              <a:rPr lang="en-US" sz="3600" b="1" dirty="0" smtClean="0"/>
              <a:t>Information</a:t>
            </a:r>
          </a:p>
          <a:p>
            <a:pPr algn="r"/>
            <a:r>
              <a:rPr lang="en-US" sz="3600" b="1" dirty="0" smtClean="0"/>
              <a:t>Life</a:t>
            </a:r>
          </a:p>
          <a:p>
            <a:pPr algn="r"/>
            <a:r>
              <a:rPr lang="en-US" sz="3600" b="1" dirty="0" smtClean="0"/>
              <a:t>Cycle</a:t>
            </a:r>
            <a:endParaRPr lang="en-US" sz="3600" b="1" dirty="0"/>
          </a:p>
        </p:txBody>
      </p:sp>
    </p:spTree>
    <p:extLst>
      <p:ext uri="{BB962C8B-B14F-4D97-AF65-F5344CB8AC3E}">
        <p14:creationId xmlns:p14="http://schemas.microsoft.com/office/powerpoint/2010/main" val="75613266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E21F19D-ED7F-3245-8B55-B6538579D5A0}" type="slidenum">
              <a:rPr lang="en-US" b="0"/>
              <a:pPr eaLnBrk="1" hangingPunct="1"/>
              <a:t>7</a:t>
            </a:fld>
            <a:endParaRPr lang="en-US" b="0"/>
          </a:p>
        </p:txBody>
      </p:sp>
      <p:sp>
        <p:nvSpPr>
          <p:cNvPr id="30723" name="Rectangle 2"/>
          <p:cNvSpPr>
            <a:spLocks noGrp="1" noChangeArrowheads="1"/>
          </p:cNvSpPr>
          <p:nvPr>
            <p:ph type="title"/>
          </p:nvPr>
        </p:nvSpPr>
        <p:spPr>
          <a:xfrm>
            <a:off x="685800" y="152400"/>
            <a:ext cx="7772400" cy="781050"/>
          </a:xfrm>
        </p:spPr>
        <p:txBody>
          <a:bodyPr>
            <a:normAutofit fontScale="90000"/>
          </a:bodyPr>
          <a:lstStyle/>
          <a:p>
            <a:pPr eaLnBrk="1" hangingPunct="1"/>
            <a:r>
              <a:rPr lang="en-US" sz="4800" b="1" dirty="0">
                <a:latin typeface="Arial" charset="0"/>
                <a:cs typeface="Arial" charset="0"/>
              </a:rPr>
              <a:t>ETD-MS</a:t>
            </a:r>
            <a:endParaRPr lang="en-US" sz="4800" dirty="0">
              <a:latin typeface="Arial" charset="0"/>
            </a:endParaRPr>
          </a:p>
        </p:txBody>
      </p:sp>
      <p:sp>
        <p:nvSpPr>
          <p:cNvPr id="30724" name="Rectangle 3"/>
          <p:cNvSpPr>
            <a:spLocks noGrp="1" noChangeArrowheads="1"/>
          </p:cNvSpPr>
          <p:nvPr>
            <p:ph type="body" idx="1"/>
          </p:nvPr>
        </p:nvSpPr>
        <p:spPr>
          <a:xfrm>
            <a:off x="228600" y="1219200"/>
            <a:ext cx="8458200" cy="5257800"/>
          </a:xfrm>
        </p:spPr>
        <p:txBody>
          <a:bodyPr>
            <a:normAutofit/>
          </a:bodyPr>
          <a:lstStyle/>
          <a:p>
            <a:pPr eaLnBrk="1" hangingPunct="1">
              <a:lnSpc>
                <a:spcPct val="90000"/>
              </a:lnSpc>
            </a:pPr>
            <a:r>
              <a:rPr lang="en-US" sz="3600" b="1" dirty="0">
                <a:latin typeface="Arial" charset="0"/>
                <a:cs typeface="Arial" charset="0"/>
              </a:rPr>
              <a:t>ETD Metadata Standard</a:t>
            </a:r>
          </a:p>
          <a:p>
            <a:pPr lvl="1" eaLnBrk="1" hangingPunct="1">
              <a:lnSpc>
                <a:spcPct val="90000"/>
              </a:lnSpc>
            </a:pPr>
            <a:r>
              <a:rPr lang="en-US" sz="3200" dirty="0">
                <a:latin typeface="Arial" charset="0"/>
                <a:cs typeface="Arial" charset="0"/>
              </a:rPr>
              <a:t>XML-encoded metadata standard (content and encoding) for Electronic Theses and Dissertations (ETDs)</a:t>
            </a:r>
          </a:p>
          <a:p>
            <a:pPr lvl="1" eaLnBrk="1" hangingPunct="1">
              <a:lnSpc>
                <a:spcPct val="90000"/>
              </a:lnSpc>
            </a:pPr>
            <a:r>
              <a:rPr lang="en-US" sz="3200" dirty="0" smtClean="0">
                <a:latin typeface="Arial" charset="0"/>
                <a:cs typeface="Arial" charset="0"/>
              </a:rPr>
              <a:t>In </a:t>
            </a:r>
            <a:r>
              <a:rPr lang="en-US" sz="3200" dirty="0">
                <a:latin typeface="Arial" charset="0"/>
                <a:cs typeface="Arial" charset="0"/>
              </a:rPr>
              <a:t>part conforming to Dublin Core (DC</a:t>
            </a:r>
            <a:r>
              <a:rPr lang="en-US" sz="3200" dirty="0" smtClean="0">
                <a:latin typeface="Arial" charset="0"/>
                <a:cs typeface="Arial" charset="0"/>
              </a:rPr>
              <a:t>)</a:t>
            </a:r>
          </a:p>
          <a:p>
            <a:pPr lvl="1" eaLnBrk="1" hangingPunct="1">
              <a:lnSpc>
                <a:spcPct val="90000"/>
              </a:lnSpc>
            </a:pPr>
            <a:r>
              <a:rPr lang="en-US" sz="3200" dirty="0" smtClean="0">
                <a:latin typeface="Arial" charset="0"/>
                <a:cs typeface="Arial" charset="0"/>
              </a:rPr>
              <a:t>Adds details about level, etc</a:t>
            </a:r>
            <a:r>
              <a:rPr lang="en-US" sz="3200" dirty="0" smtClean="0">
                <a:latin typeface="Arial" charset="0"/>
                <a:cs typeface="Arial" charset="0"/>
              </a:rPr>
              <a:t>.</a:t>
            </a:r>
          </a:p>
          <a:p>
            <a:pPr lvl="1">
              <a:lnSpc>
                <a:spcPct val="90000"/>
              </a:lnSpc>
            </a:pPr>
            <a:r>
              <a:rPr lang="en-US" sz="3200" dirty="0">
                <a:latin typeface="Arial" charset="0"/>
                <a:cs typeface="Arial" charset="0"/>
                <a:hlinkClick r:id="rId3"/>
              </a:rPr>
              <a:t>http://www.ndltd.org/standards/</a:t>
            </a:r>
            <a:r>
              <a:rPr lang="en-US" sz="3200" dirty="0" smtClean="0">
                <a:latin typeface="Arial" charset="0"/>
                <a:cs typeface="Arial" charset="0"/>
                <a:hlinkClick r:id="rId3"/>
              </a:rPr>
              <a:t>metadata</a:t>
            </a:r>
            <a:r>
              <a:rPr lang="en-US" sz="3200" dirty="0" smtClean="0">
                <a:latin typeface="Arial" charset="0"/>
                <a:cs typeface="Arial" charset="0"/>
              </a:rPr>
              <a:t> </a:t>
            </a:r>
            <a:endParaRPr lang="en-US" sz="3200" dirty="0">
              <a:latin typeface="Arial" charset="0"/>
              <a:cs typeface="Arial" charset="0"/>
            </a:endParaRPr>
          </a:p>
          <a:p>
            <a:pPr eaLnBrk="1" hangingPunct="1">
              <a:lnSpc>
                <a:spcPct val="90000"/>
              </a:lnSpc>
            </a:pPr>
            <a:r>
              <a:rPr lang="en-US" sz="3600" dirty="0" smtClean="0">
                <a:latin typeface="Arial" charset="0"/>
                <a:cs typeface="Arial" charset="0"/>
              </a:rPr>
              <a:t>With </a:t>
            </a:r>
            <a:r>
              <a:rPr lang="en-US" sz="3600" dirty="0">
                <a:latin typeface="Arial" charset="0"/>
                <a:cs typeface="Arial" charset="0"/>
              </a:rPr>
              <a:t>specified relationship to </a:t>
            </a:r>
            <a:r>
              <a:rPr lang="en-US" sz="3600" dirty="0" smtClean="0">
                <a:latin typeface="Arial" charset="0"/>
                <a:cs typeface="Arial" charset="0"/>
              </a:rPr>
              <a:t>MARC</a:t>
            </a:r>
          </a:p>
          <a:p>
            <a:pPr eaLnBrk="1" hangingPunct="1">
              <a:lnSpc>
                <a:spcPct val="90000"/>
              </a:lnSpc>
            </a:pPr>
            <a:r>
              <a:rPr lang="en-US" sz="3600" b="1" dirty="0" smtClean="0">
                <a:latin typeface="Arial" charset="0"/>
                <a:cs typeface="Arial" charset="0"/>
              </a:rPr>
              <a:t>Aim: Richer, higher quality metadata</a:t>
            </a:r>
            <a:endParaRPr lang="en-US" sz="3600" b="1" dirty="0">
              <a:latin typeface="Arial" charset="0"/>
              <a:cs typeface="Arial" charset="0"/>
            </a:endParaRPr>
          </a:p>
        </p:txBody>
      </p:sp>
    </p:spTree>
    <p:extLst>
      <p:ext uri="{BB962C8B-B14F-4D97-AF65-F5344CB8AC3E}">
        <p14:creationId xmlns:p14="http://schemas.microsoft.com/office/powerpoint/2010/main" val="233982153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3B209452-0D00-1940-A279-065B901AAAE2}" type="slidenum">
              <a:rPr lang="en-US" b="0"/>
              <a:pPr eaLnBrk="1" hangingPunct="1"/>
              <a:t>8</a:t>
            </a:fld>
            <a:endParaRPr lang="en-US" b="0"/>
          </a:p>
        </p:txBody>
      </p:sp>
      <p:sp>
        <p:nvSpPr>
          <p:cNvPr id="28675" name="Rectangle 2"/>
          <p:cNvSpPr>
            <a:spLocks noGrp="1" noChangeArrowheads="1"/>
          </p:cNvSpPr>
          <p:nvPr>
            <p:ph type="title"/>
          </p:nvPr>
        </p:nvSpPr>
        <p:spPr>
          <a:xfrm>
            <a:off x="0" y="274638"/>
            <a:ext cx="9144000" cy="1143000"/>
          </a:xfrm>
        </p:spPr>
        <p:txBody>
          <a:bodyPr>
            <a:normAutofit fontScale="90000"/>
          </a:bodyPr>
          <a:lstStyle/>
          <a:p>
            <a:r>
              <a:rPr lang="en-US" b="1" dirty="0">
                <a:latin typeface="Arial" charset="0"/>
              </a:rPr>
              <a:t>OAI - Open Archives </a:t>
            </a:r>
            <a:r>
              <a:rPr lang="en-US" b="1" dirty="0">
                <a:latin typeface="Arial" charset="0"/>
              </a:rPr>
              <a:t>Initiative</a:t>
            </a:r>
            <a:br>
              <a:rPr lang="en-US" b="1" dirty="0">
                <a:latin typeface="Arial" charset="0"/>
              </a:rPr>
            </a:br>
            <a:r>
              <a:rPr lang="en-US" sz="3600" dirty="0">
                <a:latin typeface="Arial" charset="0"/>
                <a:hlinkClick r:id="rId3"/>
              </a:rPr>
              <a:t>https://www.openarchives.org</a:t>
            </a:r>
            <a:r>
              <a:rPr lang="en-US" sz="3600" dirty="0" smtClean="0">
                <a:latin typeface="Arial" charset="0"/>
                <a:hlinkClick r:id="rId3"/>
              </a:rPr>
              <a:t>/</a:t>
            </a:r>
            <a:r>
              <a:rPr lang="en-US" sz="3600" dirty="0" smtClean="0">
                <a:latin typeface="Arial" charset="0"/>
              </a:rPr>
              <a:t> </a:t>
            </a:r>
            <a:endParaRPr lang="en-US" sz="3600" dirty="0">
              <a:latin typeface="Arial" charset="0"/>
            </a:endParaRPr>
          </a:p>
        </p:txBody>
      </p:sp>
      <p:sp>
        <p:nvSpPr>
          <p:cNvPr id="28676" name="Rectangle 3"/>
          <p:cNvSpPr>
            <a:spLocks noGrp="1" noChangeArrowheads="1"/>
          </p:cNvSpPr>
          <p:nvPr>
            <p:ph type="body" idx="1"/>
          </p:nvPr>
        </p:nvSpPr>
        <p:spPr>
          <a:xfrm>
            <a:off x="457200" y="2057400"/>
            <a:ext cx="8229600" cy="4525963"/>
          </a:xfrm>
        </p:spPr>
        <p:txBody>
          <a:bodyPr>
            <a:normAutofit/>
          </a:bodyPr>
          <a:lstStyle/>
          <a:p>
            <a:pPr eaLnBrk="1" hangingPunct="1"/>
            <a:r>
              <a:rPr lang="en-US" dirty="0" smtClean="0">
                <a:latin typeface="Arial" charset="0"/>
              </a:rPr>
              <a:t>Interoperability</a:t>
            </a:r>
            <a:endParaRPr lang="en-US" dirty="0">
              <a:latin typeface="Arial" charset="0"/>
            </a:endParaRPr>
          </a:p>
          <a:p>
            <a:pPr eaLnBrk="1" hangingPunct="1"/>
            <a:r>
              <a:rPr lang="en-US" dirty="0">
                <a:latin typeface="Arial" charset="0"/>
              </a:rPr>
              <a:t>Standard for transferring metadata among digital libraries</a:t>
            </a:r>
          </a:p>
          <a:p>
            <a:pPr lvl="1" eaLnBrk="1" hangingPunct="1"/>
            <a:r>
              <a:rPr lang="en-US" sz="3200" dirty="0">
                <a:latin typeface="Arial" charset="0"/>
              </a:rPr>
              <a:t>Protocol for Metadata Harvesting (PMH</a:t>
            </a:r>
            <a:r>
              <a:rPr lang="en-US" sz="3200" dirty="0" smtClean="0">
                <a:latin typeface="Arial" charset="0"/>
              </a:rPr>
              <a:t>)</a:t>
            </a:r>
          </a:p>
          <a:p>
            <a:r>
              <a:rPr lang="en-US" dirty="0" smtClean="0">
                <a:latin typeface="Arial" charset="0"/>
              </a:rPr>
              <a:t>NDLTD Union Catalog</a:t>
            </a:r>
          </a:p>
          <a:p>
            <a:r>
              <a:rPr lang="en-US" dirty="0" smtClean="0">
                <a:latin typeface="Arial" charset="0"/>
              </a:rPr>
              <a:t>Local site –&gt; national/regional site –&gt; Union Catalog –&gt; service providers </a:t>
            </a:r>
            <a:r>
              <a:rPr lang="en-US" dirty="0" smtClean="0">
                <a:latin typeface="Arial" charset="0"/>
              </a:rPr>
              <a:t>(Global ETD Search, </a:t>
            </a:r>
            <a:r>
              <a:rPr lang="en-US" dirty="0" smtClean="0">
                <a:latin typeface="Arial" charset="0"/>
              </a:rPr>
              <a:t>…) </a:t>
            </a:r>
            <a:endParaRPr lang="en-US" dirty="0">
              <a:latin typeface="Arial" charset="0"/>
            </a:endParaRPr>
          </a:p>
        </p:txBody>
      </p:sp>
    </p:spTree>
    <p:extLst>
      <p:ext uri="{BB962C8B-B14F-4D97-AF65-F5344CB8AC3E}">
        <p14:creationId xmlns:p14="http://schemas.microsoft.com/office/powerpoint/2010/main" val="7535121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E7A1FE37-A80B-DC49-B55A-B09CED0B89DC}" type="slidenum">
              <a:rPr lang="en-US" b="0"/>
              <a:pPr eaLnBrk="1" hangingPunct="1"/>
              <a:t>9</a:t>
            </a:fld>
            <a:endParaRPr lang="en-US" b="0"/>
          </a:p>
        </p:txBody>
      </p:sp>
      <p:sp>
        <p:nvSpPr>
          <p:cNvPr id="11267" name="Text Box 2"/>
          <p:cNvSpPr txBox="1">
            <a:spLocks noChangeArrowheads="1"/>
          </p:cNvSpPr>
          <p:nvPr/>
        </p:nvSpPr>
        <p:spPr bwMode="auto">
          <a:xfrm>
            <a:off x="0" y="0"/>
            <a:ext cx="92630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r>
              <a:rPr lang="en-US" sz="2800">
                <a:latin typeface="Times New Roman" charset="0"/>
              </a:rPr>
              <a:t>The Networked Digital Library of Theses and Dissertations</a:t>
            </a:r>
          </a:p>
        </p:txBody>
      </p:sp>
      <p:sp>
        <p:nvSpPr>
          <p:cNvPr id="11268" name="Text Box 3"/>
          <p:cNvSpPr txBox="1">
            <a:spLocks noChangeArrowheads="1"/>
          </p:cNvSpPr>
          <p:nvPr/>
        </p:nvSpPr>
        <p:spPr bwMode="auto">
          <a:xfrm>
            <a:off x="685800" y="457200"/>
            <a:ext cx="7620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7200">
                <a:solidFill>
                  <a:srgbClr val="FFCC00"/>
                </a:solidFill>
                <a:latin typeface="Times New Roman" charset="0"/>
              </a:rPr>
              <a:t>www.NDLTD.org</a:t>
            </a:r>
          </a:p>
        </p:txBody>
      </p:sp>
      <p:sp>
        <p:nvSpPr>
          <p:cNvPr id="11269" name="Text Box 4"/>
          <p:cNvSpPr txBox="1">
            <a:spLocks noChangeArrowheads="1"/>
          </p:cNvSpPr>
          <p:nvPr/>
        </p:nvSpPr>
        <p:spPr bwMode="auto">
          <a:xfrm>
            <a:off x="285750" y="5540375"/>
            <a:ext cx="85407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3600" b="0">
                <a:latin typeface="Times New Roman" charset="0"/>
              </a:rPr>
              <a:t>Leader of the Worldwide ETD</a:t>
            </a:r>
          </a:p>
          <a:p>
            <a:pPr algn="ctr"/>
            <a:r>
              <a:rPr lang="en-US" sz="3600" b="0">
                <a:latin typeface="Times New Roman" charset="0"/>
              </a:rPr>
              <a:t>(Electronic Thesis and Dissertation) Initiative</a:t>
            </a:r>
          </a:p>
        </p:txBody>
      </p:sp>
      <p:sp>
        <p:nvSpPr>
          <p:cNvPr id="11270" name="Text Box 5"/>
          <p:cNvSpPr txBox="1">
            <a:spLocks noChangeArrowheads="1"/>
          </p:cNvSpPr>
          <p:nvPr/>
        </p:nvSpPr>
        <p:spPr bwMode="auto">
          <a:xfrm>
            <a:off x="1066800" y="1600200"/>
            <a:ext cx="7092950" cy="3970338"/>
          </a:xfrm>
          <a:prstGeom prst="rect">
            <a:avLst/>
          </a:prstGeom>
          <a:noFill/>
          <a:ln w="254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3600" b="0" i="1" dirty="0">
                <a:latin typeface="Times New Roman" charset="0"/>
              </a:rPr>
              <a:t>Advocate:</a:t>
            </a:r>
          </a:p>
          <a:p>
            <a:pPr algn="ctr"/>
            <a:r>
              <a:rPr lang="en-US" sz="3600" b="0" dirty="0">
                <a:latin typeface="Times New Roman" charset="0"/>
              </a:rPr>
              <a:t>Training Authors</a:t>
            </a:r>
          </a:p>
          <a:p>
            <a:pPr algn="ctr"/>
            <a:r>
              <a:rPr lang="en-US" sz="3600" b="0" dirty="0">
                <a:latin typeface="Times New Roman" charset="0"/>
              </a:rPr>
              <a:t>Expanding Access</a:t>
            </a:r>
          </a:p>
          <a:p>
            <a:pPr algn="ctr"/>
            <a:r>
              <a:rPr lang="en-US" sz="3600" b="0" dirty="0">
                <a:latin typeface="Times New Roman" charset="0"/>
              </a:rPr>
              <a:t>Preserving Knowledge</a:t>
            </a:r>
          </a:p>
          <a:p>
            <a:pPr algn="ctr"/>
            <a:r>
              <a:rPr lang="en-US" sz="3600" b="0" dirty="0">
                <a:latin typeface="Times New Roman" charset="0"/>
              </a:rPr>
              <a:t>Improving Graduate Education</a:t>
            </a:r>
          </a:p>
          <a:p>
            <a:pPr algn="ctr"/>
            <a:r>
              <a:rPr lang="en-US" sz="3600" b="0" dirty="0">
                <a:latin typeface="Times New Roman" charset="0"/>
              </a:rPr>
              <a:t>Enhancing Scholarly Communication</a:t>
            </a:r>
          </a:p>
          <a:p>
            <a:pPr algn="ctr"/>
            <a:r>
              <a:rPr lang="en-US" sz="3600" b="0" dirty="0">
                <a:latin typeface="Times New Roman" charset="0"/>
              </a:rPr>
              <a:t>Empowering Students &amp; Universities</a:t>
            </a:r>
          </a:p>
        </p:txBody>
      </p:sp>
    </p:spTree>
    <p:extLst>
      <p:ext uri="{BB962C8B-B14F-4D97-AF65-F5344CB8AC3E}">
        <p14:creationId xmlns:p14="http://schemas.microsoft.com/office/powerpoint/2010/main" val="202514612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337</TotalTime>
  <Words>844</Words>
  <Application>Microsoft Macintosh PowerPoint</Application>
  <PresentationFormat>On-screen Show (4:3)</PresentationFormat>
  <Paragraphs>161</Paragraphs>
  <Slides>17</Slides>
  <Notes>13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Video Message: Welcome ETD 2015: 18th Int’l Symposium on ETDs New Delhi, India  Edward A. Fox Executive Director, Chairman of the Board  NDLTD, www.ndltd.org   fox@vt.edu       http://fox.cs.vt.edu/talks/2015   Professor, Department of Computer Science Virginia Tech, Blacksburg, VA 24061 USA</vt:lpstr>
      <vt:lpstr>PowerPoint Presentation</vt:lpstr>
      <vt:lpstr>Outline</vt:lpstr>
      <vt:lpstr>Acknowledgments </vt:lpstr>
      <vt:lpstr>PowerPoint Presentation</vt:lpstr>
      <vt:lpstr>PowerPoint Presentation</vt:lpstr>
      <vt:lpstr>ETD-MS</vt:lpstr>
      <vt:lpstr>OAI - Open Archives Initiative https://www.openarchives.org/ </vt:lpstr>
      <vt:lpstr>PowerPoint Presentation</vt:lpstr>
      <vt:lpstr>Mission</vt:lpstr>
      <vt:lpstr>Goals (1)</vt:lpstr>
      <vt:lpstr>Goals (2): Through those activities</vt:lpstr>
      <vt:lpstr>Goals (3): benefits:</vt:lpstr>
      <vt:lpstr>Special Goals for India</vt:lpstr>
      <vt:lpstr>Exciting Progress and Plans</vt:lpstr>
      <vt:lpstr>How You Can Participate</vt:lpstr>
      <vt:lpstr>Spirit of NDLTD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NDLTD Welcome and Introduction  ETD 2011: 14th Int. Symp. on ETDs Cape Town, South Africa  Edward A. Fox Executive Director, NDLTD, www.ndltd.org  fox@vt.edu       http://fox.cs.vt.edu/talks/2011  Virginia Tech, Blacksburg, VA 24061 USA</dc:title>
  <dc:creator>Ed Fox</dc:creator>
  <cp:lastModifiedBy>Ed Fox</cp:lastModifiedBy>
  <cp:revision>31</cp:revision>
  <dcterms:created xsi:type="dcterms:W3CDTF">2011-09-11T14:21:50Z</dcterms:created>
  <dcterms:modified xsi:type="dcterms:W3CDTF">2015-11-02T01:22:06Z</dcterms:modified>
</cp:coreProperties>
</file>