
<file path=[Content_Types].xml><?xml version="1.0" encoding="utf-8"?>
<Types xmlns="http://schemas.openxmlformats.org/package/2006/content-types">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ppt" ContentType="application/vnd.ms-powerpoin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2.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3.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4.bin" ContentType="application/vnd.openxmlformats-officedocument.oleObject"/>
  <Override PartName="/ppt/notesSlides/notesSlide58.xml" ContentType="application/vnd.openxmlformats-officedocument.presentationml.notesSlide+xml"/>
  <Override PartName="/ppt/embeddings/oleObject5.bin" ContentType="application/vnd.openxmlformats-officedocument.oleObject"/>
  <Override PartName="/ppt/notesSlides/notesSlide59.xml" ContentType="application/vnd.openxmlformats-officedocument.presentationml.notesSlide+xml"/>
  <Override PartName="/ppt/embeddings/oleObject6.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embeddings/oleObject7.bin" ContentType="application/vnd.openxmlformats-officedocument.oleObject"/>
  <Override PartName="/ppt/notesSlides/notesSlide69.xml" ContentType="application/vnd.openxmlformats-officedocument.presentationml.notesSlide+xml"/>
  <Override PartName="/ppt/embeddings/oleObject8.bin" ContentType="application/vnd.openxmlformats-officedocument.oleObject"/>
  <Override PartName="/ppt/notesSlides/notesSlide70.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71.xml" ContentType="application/vnd.openxmlformats-officedocument.presentationml.notesSlide+xml"/>
  <Override PartName="/ppt/embeddings/oleObject11.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2.bin" ContentType="application/vnd.openxmlformats-officedocument.oleObject"/>
  <Override PartName="/ppt/notesSlides/notesSlide74.xml" ContentType="application/vnd.openxmlformats-officedocument.presentationml.notesSlide+xml"/>
  <Override PartName="/ppt/embeddings/oleObject13.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embeddings/oleObject18.bin" ContentType="application/vnd.openxmlformats-officedocument.oleObject"/>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embeddings/oleObject19.bin" ContentType="application/vnd.openxmlformats-officedocument.oleObject"/>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embeddings/oleObject20.bin" ContentType="application/vnd.openxmlformats-officedocument.oleObject"/>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embeddings/oleObject21.bin" ContentType="application/vnd.openxmlformats-officedocument.oleObject"/>
  <Override PartName="/ppt/notesSlides/notesSlide154.xml" ContentType="application/vnd.openxmlformats-officedocument.presentationml.notesSlide+xml"/>
  <Override PartName="/ppt/notesSlides/notesSlide155.xml" ContentType="application/vnd.openxmlformats-officedocument.presentationml.notesSlide+xml"/>
  <Override PartName="/ppt/embeddings/oleObject22.bin" ContentType="application/vnd.openxmlformats-officedocument.oleObject"/>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184.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embeddings/oleObject31.bin" ContentType="application/vnd.openxmlformats-officedocument.oleObject"/>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embeddings/oleObject32.bin" ContentType="application/vnd.openxmlformats-officedocument.oleObject"/>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embeddings/oleObject33.bin" ContentType="application/vnd.openxmlformats-officedocument.oleObject"/>
  <Override PartName="/ppt/notesSlides/notesSlide210.xml" ContentType="application/vnd.openxmlformats-officedocument.presentationml.notesSlide+xml"/>
  <Override PartName="/ppt/notesSlides/notesSlide211.xml" ContentType="application/vnd.openxmlformats-officedocument.presentationml.notesSlide+xml"/>
  <Override PartName="/ppt/embeddings/oleObject34.bin" ContentType="application/vnd.openxmlformats-officedocument.oleObject"/>
  <Override PartName="/ppt/notesSlides/notesSlide212.xml" ContentType="application/vnd.openxmlformats-officedocument.presentationml.notesSlide+xml"/>
  <Override PartName="/ppt/notesSlides/notesSlide213.xml" ContentType="application/vnd.openxmlformats-officedocument.presentationml.notesSlide+xml"/>
  <Override PartName="/ppt/embeddings/oleObject35.bin" ContentType="application/vnd.openxmlformats-officedocument.oleObject"/>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9"/>
  </p:notesMasterIdLst>
  <p:handoutMasterIdLst>
    <p:handoutMasterId r:id="rId250"/>
  </p:handoutMasterIdLst>
  <p:sldIdLst>
    <p:sldId id="648" r:id="rId2"/>
    <p:sldId id="1235" r:id="rId3"/>
    <p:sldId id="1280" r:id="rId4"/>
    <p:sldId id="1269" r:id="rId5"/>
    <p:sldId id="1273" r:id="rId6"/>
    <p:sldId id="1290" r:id="rId7"/>
    <p:sldId id="1283" r:id="rId8"/>
    <p:sldId id="1279" r:id="rId9"/>
    <p:sldId id="1274" r:id="rId10"/>
    <p:sldId id="1275" r:id="rId11"/>
    <p:sldId id="1276" r:id="rId12"/>
    <p:sldId id="1277" r:id="rId13"/>
    <p:sldId id="1278" r:id="rId14"/>
    <p:sldId id="1270" r:id="rId15"/>
    <p:sldId id="1284" r:id="rId16"/>
    <p:sldId id="1281" r:id="rId17"/>
    <p:sldId id="1282" r:id="rId18"/>
    <p:sldId id="1236" r:id="rId19"/>
    <p:sldId id="1285" r:id="rId20"/>
    <p:sldId id="1286" r:id="rId21"/>
    <p:sldId id="1287" r:id="rId22"/>
    <p:sldId id="1288" r:id="rId23"/>
    <p:sldId id="491" r:id="rId24"/>
    <p:sldId id="1234" r:id="rId25"/>
    <p:sldId id="1018" r:id="rId26"/>
    <p:sldId id="972" r:id="rId27"/>
    <p:sldId id="1020" r:id="rId28"/>
    <p:sldId id="1003" r:id="rId29"/>
    <p:sldId id="715" r:id="rId30"/>
    <p:sldId id="716" r:id="rId31"/>
    <p:sldId id="713" r:id="rId32"/>
    <p:sldId id="971" r:id="rId33"/>
    <p:sldId id="714" r:id="rId34"/>
    <p:sldId id="719" r:id="rId35"/>
    <p:sldId id="721" r:id="rId36"/>
    <p:sldId id="903" r:id="rId37"/>
    <p:sldId id="904" r:id="rId38"/>
    <p:sldId id="717" r:id="rId39"/>
    <p:sldId id="718" r:id="rId40"/>
    <p:sldId id="723" r:id="rId41"/>
    <p:sldId id="1176" r:id="rId42"/>
    <p:sldId id="695" r:id="rId43"/>
    <p:sldId id="699" r:id="rId44"/>
    <p:sldId id="700" r:id="rId45"/>
    <p:sldId id="698" r:id="rId46"/>
    <p:sldId id="697" r:id="rId47"/>
    <p:sldId id="720" r:id="rId48"/>
    <p:sldId id="722" r:id="rId49"/>
    <p:sldId id="684" r:id="rId50"/>
    <p:sldId id="666" r:id="rId51"/>
    <p:sldId id="694" r:id="rId52"/>
    <p:sldId id="703" r:id="rId53"/>
    <p:sldId id="685" r:id="rId54"/>
    <p:sldId id="688" r:id="rId55"/>
    <p:sldId id="1192" r:id="rId56"/>
    <p:sldId id="1191" r:id="rId57"/>
    <p:sldId id="1239" r:id="rId58"/>
    <p:sldId id="1194" r:id="rId59"/>
    <p:sldId id="1196" r:id="rId60"/>
    <p:sldId id="1197" r:id="rId61"/>
    <p:sldId id="1198" r:id="rId62"/>
    <p:sldId id="1199" r:id="rId63"/>
    <p:sldId id="1200" r:id="rId64"/>
    <p:sldId id="1201" r:id="rId65"/>
    <p:sldId id="1202" r:id="rId66"/>
    <p:sldId id="1203" r:id="rId67"/>
    <p:sldId id="1206" r:id="rId68"/>
    <p:sldId id="1207" r:id="rId69"/>
    <p:sldId id="1208" r:id="rId70"/>
    <p:sldId id="1209" r:id="rId71"/>
    <p:sldId id="1210" r:id="rId72"/>
    <p:sldId id="1211" r:id="rId73"/>
    <p:sldId id="1212" r:id="rId74"/>
    <p:sldId id="1213" r:id="rId75"/>
    <p:sldId id="1214" r:id="rId76"/>
    <p:sldId id="1215" r:id="rId77"/>
    <p:sldId id="1216" r:id="rId78"/>
    <p:sldId id="1217" r:id="rId79"/>
    <p:sldId id="1218" r:id="rId80"/>
    <p:sldId id="1219" r:id="rId81"/>
    <p:sldId id="1294" r:id="rId82"/>
    <p:sldId id="1220" r:id="rId83"/>
    <p:sldId id="1221" r:id="rId84"/>
    <p:sldId id="1222" r:id="rId85"/>
    <p:sldId id="1223" r:id="rId86"/>
    <p:sldId id="1224" r:id="rId87"/>
    <p:sldId id="1225" r:id="rId88"/>
    <p:sldId id="1004" r:id="rId89"/>
    <p:sldId id="976" r:id="rId90"/>
    <p:sldId id="977" r:id="rId91"/>
    <p:sldId id="978" r:id="rId92"/>
    <p:sldId id="1153" r:id="rId93"/>
    <p:sldId id="1156" r:id="rId94"/>
    <p:sldId id="1157" r:id="rId95"/>
    <p:sldId id="1158" r:id="rId96"/>
    <p:sldId id="1161" r:id="rId97"/>
    <p:sldId id="1162" r:id="rId98"/>
    <p:sldId id="1163" r:id="rId99"/>
    <p:sldId id="1005" r:id="rId100"/>
    <p:sldId id="852" r:id="rId101"/>
    <p:sldId id="689" r:id="rId102"/>
    <p:sldId id="690" r:id="rId103"/>
    <p:sldId id="853" r:id="rId104"/>
    <p:sldId id="907" r:id="rId105"/>
    <p:sldId id="923" r:id="rId106"/>
    <p:sldId id="924" r:id="rId107"/>
    <p:sldId id="925" r:id="rId108"/>
    <p:sldId id="926" r:id="rId109"/>
    <p:sldId id="927" r:id="rId110"/>
    <p:sldId id="908" r:id="rId111"/>
    <p:sldId id="1009" r:id="rId112"/>
    <p:sldId id="1010" r:id="rId113"/>
    <p:sldId id="1011" r:id="rId114"/>
    <p:sldId id="739" r:id="rId115"/>
    <p:sldId id="806" r:id="rId116"/>
    <p:sldId id="733" r:id="rId117"/>
    <p:sldId id="734" r:id="rId118"/>
    <p:sldId id="735" r:id="rId119"/>
    <p:sldId id="736" r:id="rId120"/>
    <p:sldId id="738" r:id="rId121"/>
    <p:sldId id="844" r:id="rId122"/>
    <p:sldId id="726" r:id="rId123"/>
    <p:sldId id="724" r:id="rId124"/>
    <p:sldId id="834" r:id="rId125"/>
    <p:sldId id="836" r:id="rId126"/>
    <p:sldId id="1008" r:id="rId127"/>
    <p:sldId id="1007" r:id="rId128"/>
    <p:sldId id="1006" r:id="rId129"/>
    <p:sldId id="1169" r:id="rId130"/>
    <p:sldId id="1012" r:id="rId131"/>
    <p:sldId id="928" r:id="rId132"/>
    <p:sldId id="408" r:id="rId133"/>
    <p:sldId id="914" r:id="rId134"/>
    <p:sldId id="409" r:id="rId135"/>
    <p:sldId id="913" r:id="rId136"/>
    <p:sldId id="915" r:id="rId137"/>
    <p:sldId id="916" r:id="rId138"/>
    <p:sldId id="691" r:id="rId139"/>
    <p:sldId id="1013" r:id="rId140"/>
    <p:sldId id="921" r:id="rId141"/>
    <p:sldId id="891" r:id="rId142"/>
    <p:sldId id="895" r:id="rId143"/>
    <p:sldId id="933" r:id="rId144"/>
    <p:sldId id="937" r:id="rId145"/>
    <p:sldId id="893" r:id="rId146"/>
    <p:sldId id="894" r:id="rId147"/>
    <p:sldId id="942" r:id="rId148"/>
    <p:sldId id="1024" r:id="rId149"/>
    <p:sldId id="1025" r:id="rId150"/>
    <p:sldId id="1026" r:id="rId151"/>
    <p:sldId id="1027" r:id="rId152"/>
    <p:sldId id="1031" r:id="rId153"/>
    <p:sldId id="1033" r:id="rId154"/>
    <p:sldId id="1038" r:id="rId155"/>
    <p:sldId id="1039" r:id="rId156"/>
    <p:sldId id="1040" r:id="rId157"/>
    <p:sldId id="1041" r:id="rId158"/>
    <p:sldId id="411" r:id="rId159"/>
    <p:sldId id="399" r:id="rId160"/>
    <p:sldId id="400" r:id="rId161"/>
    <p:sldId id="437" r:id="rId162"/>
    <p:sldId id="403" r:id="rId163"/>
    <p:sldId id="404" r:id="rId164"/>
    <p:sldId id="917" r:id="rId165"/>
    <p:sldId id="918" r:id="rId166"/>
    <p:sldId id="929" r:id="rId167"/>
    <p:sldId id="930" r:id="rId168"/>
    <p:sldId id="438" r:id="rId169"/>
    <p:sldId id="414" r:id="rId170"/>
    <p:sldId id="1049" r:id="rId171"/>
    <p:sldId id="1056" r:id="rId172"/>
    <p:sldId id="1063" r:id="rId173"/>
    <p:sldId id="1076" r:id="rId174"/>
    <p:sldId id="1080" r:id="rId175"/>
    <p:sldId id="1081" r:id="rId176"/>
    <p:sldId id="1085" r:id="rId177"/>
    <p:sldId id="1086" r:id="rId178"/>
    <p:sldId id="1090" r:id="rId179"/>
    <p:sldId id="1171" r:id="rId180"/>
    <p:sldId id="1175" r:id="rId181"/>
    <p:sldId id="1257" r:id="rId182"/>
    <p:sldId id="1265" r:id="rId183"/>
    <p:sldId id="1260" r:id="rId184"/>
    <p:sldId id="1261" r:id="rId185"/>
    <p:sldId id="1262" r:id="rId186"/>
    <p:sldId id="1091" r:id="rId187"/>
    <p:sldId id="1092" r:id="rId188"/>
    <p:sldId id="1093" r:id="rId189"/>
    <p:sldId id="1094" r:id="rId190"/>
    <p:sldId id="1095" r:id="rId191"/>
    <p:sldId id="1099" r:id="rId192"/>
    <p:sldId id="1100" r:id="rId193"/>
    <p:sldId id="1101" r:id="rId194"/>
    <p:sldId id="1102" r:id="rId195"/>
    <p:sldId id="1103" r:id="rId196"/>
    <p:sldId id="1267" r:id="rId197"/>
    <p:sldId id="1110" r:id="rId198"/>
    <p:sldId id="1113" r:id="rId199"/>
    <p:sldId id="1122" r:id="rId200"/>
    <p:sldId id="1264" r:id="rId201"/>
    <p:sldId id="1245" r:id="rId202"/>
    <p:sldId id="1246" r:id="rId203"/>
    <p:sldId id="1247" r:id="rId204"/>
    <p:sldId id="1248" r:id="rId205"/>
    <p:sldId id="1249" r:id="rId206"/>
    <p:sldId id="1250" r:id="rId207"/>
    <p:sldId id="1251" r:id="rId208"/>
    <p:sldId id="1252" r:id="rId209"/>
    <p:sldId id="1253" r:id="rId210"/>
    <p:sldId id="1255" r:id="rId211"/>
    <p:sldId id="1256" r:id="rId212"/>
    <p:sldId id="1291" r:id="rId213"/>
    <p:sldId id="1014" r:id="rId214"/>
    <p:sldId id="268" r:id="rId215"/>
    <p:sldId id="269" r:id="rId216"/>
    <p:sldId id="281" r:id="rId217"/>
    <p:sldId id="282" r:id="rId218"/>
    <p:sldId id="348" r:id="rId219"/>
    <p:sldId id="708" r:id="rId220"/>
    <p:sldId id="1226" r:id="rId221"/>
    <p:sldId id="443" r:id="rId222"/>
    <p:sldId id="485" r:id="rId223"/>
    <p:sldId id="486" r:id="rId224"/>
    <p:sldId id="446" r:id="rId225"/>
    <p:sldId id="448" r:id="rId226"/>
    <p:sldId id="449" r:id="rId227"/>
    <p:sldId id="452" r:id="rId228"/>
    <p:sldId id="456" r:id="rId229"/>
    <p:sldId id="712" r:id="rId230"/>
    <p:sldId id="458" r:id="rId231"/>
    <p:sldId id="462" r:id="rId232"/>
    <p:sldId id="886" r:id="rId233"/>
    <p:sldId id="888" r:id="rId234"/>
    <p:sldId id="465" r:id="rId235"/>
    <p:sldId id="469" r:id="rId236"/>
    <p:sldId id="1292" r:id="rId237"/>
    <p:sldId id="1233" r:id="rId238"/>
    <p:sldId id="1293" r:id="rId239"/>
    <p:sldId id="1184" r:id="rId240"/>
    <p:sldId id="1185" r:id="rId241"/>
    <p:sldId id="1186" r:id="rId242"/>
    <p:sldId id="1241" r:id="rId243"/>
    <p:sldId id="1242" r:id="rId244"/>
    <p:sldId id="1243" r:id="rId245"/>
    <p:sldId id="1244" r:id="rId246"/>
    <p:sldId id="1289" r:id="rId247"/>
    <p:sldId id="667" r:id="rId248"/>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689" autoAdjust="0"/>
  </p:normalViewPr>
  <p:slideViewPr>
    <p:cSldViewPr>
      <p:cViewPr varScale="1">
        <p:scale>
          <a:sx n="102" d="100"/>
          <a:sy n="102" d="100"/>
        </p:scale>
        <p:origin x="-2720" y="-9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handoutMaster" Target="handoutMasters/handoutMaster1.xml"/><Relationship Id="rId251" Type="http://schemas.openxmlformats.org/officeDocument/2006/relationships/printerSettings" Target="printerSettings/printerSettings1.bin"/><Relationship Id="rId252" Type="http://schemas.openxmlformats.org/officeDocument/2006/relationships/presProps" Target="presProps.xml"/><Relationship Id="rId253" Type="http://schemas.openxmlformats.org/officeDocument/2006/relationships/viewProps" Target="viewProps.xml"/><Relationship Id="rId254" Type="http://schemas.openxmlformats.org/officeDocument/2006/relationships/theme" Target="theme/theme1.xml"/><Relationship Id="rId255"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90.xml"/><Relationship Id="rId2" Type="http://schemas.openxmlformats.org/officeDocument/2006/relationships/slide" Target="slides/slide134.xml"/><Relationship Id="rId3" Type="http://schemas.openxmlformats.org/officeDocument/2006/relationships/slide" Target="slides/slide16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CA076624-7028-4A83-B7BE-ADC7B4F29ADB}" srcId="{D096FF72-3A1B-457F-9F56-E3E0AFEAD629}" destId="{6F9A790B-2A80-45BA-A8A0-B95C86BB4132}" srcOrd="3" destOrd="0" parTransId="{C06EC979-72AD-4DC6-9652-453BD15C77DD}" sibTransId="{BB214D95-D199-45B9-9930-9C5B0A3F960A}"/>
    <dgm:cxn modelId="{055CD8C6-6A4F-416E-B2A1-B7AFD14F032C}" type="presOf" srcId="{736672AF-978C-424F-B61F-726B8BB21F0E}" destId="{3F2A8638-6ABA-4274-B314-CB19CDA271D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B6662975-2371-40E9-8D0C-9DFCE2E5C815}" type="presOf" srcId="{6F9A790B-2A80-45BA-A8A0-B95C86BB4132}" destId="{B67CE6A6-440D-46F3-89BC-AE1F7E8DB731}"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0C5BD361-DF4E-41A6-A0AB-CFBB86955635}" srcId="{D096FF72-3A1B-457F-9F56-E3E0AFEAD629}" destId="{736672AF-978C-424F-B61F-726B8BB21F0E}" srcOrd="6" destOrd="0" parTransId="{255CD4A0-DD66-4BA0-A441-A738D9F18FC8}" sibTransId="{6B074DEA-ED98-4122-97B8-97108BA00665}"/>
    <dgm:cxn modelId="{03A350D2-25AC-4958-B608-71ED2E82FFD8}" type="presOf" srcId="{24EEB12A-BBEE-463A-9195-EBE51BB8F984}" destId="{7AFFAE8A-4250-4938-B0CA-221F84AB30A7}" srcOrd="0" destOrd="0" presId="urn:microsoft.com/office/officeart/2005/8/layout/vList5"/>
    <dgm:cxn modelId="{7A2FB312-F940-488A-9E06-E6AAFDBC8717}" type="presOf" srcId="{D096FF72-3A1B-457F-9F56-E3E0AFEAD629}" destId="{48BEE3E9-1C48-4BBB-B1B4-9F4F5D1A8F3A}"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DC0891E2-9EB2-4E92-9F03-444E71299836}" type="presOf" srcId="{CE416652-6473-4E1C-913E-87B2027336F1}" destId="{25DB8DAA-85E0-4914-9B5F-2E47F3C4D616}" srcOrd="0" destOrd="0" presId="urn:microsoft.com/office/officeart/2005/8/layout/hProcess6"/>
    <dgm:cxn modelId="{7FF9649F-C789-49C3-86CF-5669E58DD3CB}" type="presOf" srcId="{B8813AF0-1722-4476-8549-B3A2CE74CBE0}" destId="{371CAF28-03F7-44E6-8F8A-57AA67661432}"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592DA52F-6078-455A-92B2-08E7CB1242D2}" type="presOf" srcId="{C258A6F7-3D9D-4991-9F6A-4991C97DEB37}" destId="{57B266D1-DB2A-4E6A-945C-0A2E1A01100D}" srcOrd="0"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EE8ACCB2-5DAE-4B9F-BD46-FAAC9550D98F}" type="presOf" srcId="{1DB2AB98-DFEA-416C-9271-BF36078207D1}" destId="{A0C4D6AB-0FAA-4017-A3FC-F4C65187CA13}"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2ABF0284-E050-41D5-863B-2D0520A247DD}" srcId="{29D741CA-68E0-4911-87FF-E45D53466C90}" destId="{1DB2AB98-DFEA-416C-9271-BF36078207D1}" srcOrd="0" destOrd="0" parTransId="{7A964FFA-2FD2-4532-897A-B13EF83AA3A6}" sibTransId="{D528E734-76EB-404A-BA2C-C458E8072A3C}"/>
    <dgm:cxn modelId="{F9ABE244-7850-499F-B46B-5AA236B99DEB}" type="presOf" srcId="{810F63AD-FD0A-4E0B-BEFF-820737E03367}" destId="{24BEFB63-02DB-49EF-8DE7-F913F93D76CF}"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D8AC3082-D601-4634-84BD-BCEA870EDE2C}" type="presOf" srcId="{E6110623-20E9-4BC9-81C5-9739149D0518}" destId="{1DC3CC4F-CFBE-4E89-85E2-7723EB8BEF2D}"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949F6735-1BF2-4581-A386-EEB7709DC85C}" srcId="{E6110623-20E9-4BC9-81C5-9739149D0518}" destId="{9925C79C-9767-48D9-9F15-7E50B25057F5}" srcOrd="0" destOrd="0" parTransId="{BD35904B-4A3A-4D14-A843-2E48B5A26330}" sibTransId="{07C98F26-9EC7-4477-89E3-7B2A01B6DD2C}"/>
    <dgm:cxn modelId="{0E0EA6A2-651E-4980-BC2B-C76D2B2226A2}" type="presOf" srcId="{810F63AD-FD0A-4E0B-BEFF-820737E03367}" destId="{3A58978A-02F9-4178-8213-D859AFB2CA94}"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Related files</a:t>
          </a:r>
          <a:endParaRPr lang="en-US" sz="1700" kern="1200" dirty="0"/>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Stories</a:t>
          </a:r>
          <a:endParaRPr lang="en-US" sz="1700" kern="1200" dirty="0"/>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Graph of stories</a:t>
          </a:r>
          <a:endParaRPr lang="en-US" sz="1700" kern="1200" dirty="0"/>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kern="1200" dirty="0" smtClean="0"/>
            <a:t>results</a:t>
          </a:r>
          <a:endParaRPr lang="en-US" sz="1700" kern="1200" dirty="0"/>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5.wmf"/><Relationship Id="rId4" Type="http://schemas.openxmlformats.org/officeDocument/2006/relationships/image" Target="../media/image136.wmf"/><Relationship Id="rId1" Type="http://schemas.openxmlformats.org/officeDocument/2006/relationships/image" Target="../media/image133.wmf"/><Relationship Id="rId2" Type="http://schemas.openxmlformats.org/officeDocument/2006/relationships/image" Target="../media/image13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8.wmf"/><Relationship Id="rId2" Type="http://schemas.openxmlformats.org/officeDocument/2006/relationships/image" Target="../media/image1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105</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106</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107</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108</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109</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110</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111</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112</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113</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114</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14</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115</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116</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117</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118</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119</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120</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121</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122</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123</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124</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16</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125</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126</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127</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128</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129</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130</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131</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132</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133</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134</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18</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135</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136</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137</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138</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139</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140</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141</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142</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143</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144</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145</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146</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147</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148</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149</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150</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151</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152</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153</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154</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155</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156</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157</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158</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159</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160</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161</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162</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163</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164</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21</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165</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166</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167</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168</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169</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170</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171</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172</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173</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174</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22</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175</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176</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177</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178</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179</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180</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181</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182</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184</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23</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185</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186</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187</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188</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189</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190</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smtClean="0"/>
              <a:t>http://</a:t>
            </a:r>
            <a:r>
              <a:rPr lang="en-US" dirty="0" err="1" smtClean="0"/>
              <a:t>scholar.lib.vt.edu</a:t>
            </a:r>
            <a:r>
              <a:rPr lang="en-US" dirty="0" smtClean="0"/>
              <a:t>/theses/available/etd-2227102539751141/</a:t>
            </a:r>
          </a:p>
          <a:p>
            <a:pPr eaLnBrk="1" hangingPunct="1"/>
            <a:endParaRPr lang="en-US" dirty="0" smtClean="0"/>
          </a:p>
          <a:p>
            <a:pPr eaLnBrk="1" hangingPunct="1"/>
            <a:r>
              <a:rPr lang="en-US" b="1" dirty="0" smtClean="0"/>
              <a:t>What is an ETD? What it can look like:</a:t>
            </a:r>
          </a:p>
          <a:p>
            <a:pPr eaLnBrk="1" hangingPunct="1"/>
            <a:r>
              <a:rPr lang="en-US" dirty="0" smtClean="0"/>
              <a:t>It can have the appearance of a paper </a:t>
            </a:r>
            <a:r>
              <a:rPr lang="en-US" dirty="0" smtClean="0">
                <a:solidFill>
                  <a:schemeClr val="accent2"/>
                </a:solidFill>
              </a:rPr>
              <a:t>document.</a:t>
            </a:r>
          </a:p>
          <a:p>
            <a:pPr eaLnBrk="1" hangingPunct="1"/>
            <a:r>
              <a:rPr lang="en-US" dirty="0" smtClean="0"/>
              <a:t>It can contain a </a:t>
            </a:r>
            <a:r>
              <a:rPr lang="en-US" dirty="0" smtClean="0">
                <a:solidFill>
                  <a:schemeClr val="accent2"/>
                </a:solidFill>
              </a:rPr>
              <a:t>video </a:t>
            </a:r>
            <a:r>
              <a:rPr lang="en-US" dirty="0" smtClean="0"/>
              <a:t>clip.</a:t>
            </a:r>
          </a:p>
          <a:p>
            <a:pPr eaLnBrk="1" hangingPunct="1"/>
            <a:r>
              <a:rPr lang="en-US" dirty="0" smtClean="0"/>
              <a:t>It can contain </a:t>
            </a:r>
            <a:r>
              <a:rPr lang="en-US" dirty="0" smtClean="0">
                <a:solidFill>
                  <a:schemeClr val="accent2"/>
                </a:solidFill>
              </a:rPr>
              <a:t>sound.</a:t>
            </a:r>
            <a:r>
              <a:rPr lang="en-US" dirty="0" smtClean="0"/>
              <a:t> </a:t>
            </a:r>
          </a:p>
          <a:p>
            <a:pPr eaLnBrk="1" hangingPunct="1"/>
            <a:r>
              <a:rPr lang="en-US" dirty="0" smtClean="0"/>
              <a:t>It can contain </a:t>
            </a:r>
            <a:r>
              <a:rPr lang="en-US" dirty="0" smtClean="0">
                <a:solidFill>
                  <a:schemeClr val="accent2"/>
                </a:solidFill>
              </a:rPr>
              <a:t>thumbnail </a:t>
            </a:r>
            <a:r>
              <a:rPr lang="en-US" dirty="0" smtClean="0"/>
              <a:t>pages and links to aid navigation.</a:t>
            </a:r>
          </a:p>
          <a:p>
            <a:pPr eaLnBrk="1" hangingPunct="1"/>
            <a:r>
              <a:rPr lang="en-US" dirty="0" smtClean="0"/>
              <a:t>It can have a unique </a:t>
            </a:r>
            <a:r>
              <a:rPr lang="en-US" dirty="0" smtClean="0">
                <a:solidFill>
                  <a:schemeClr val="accent2"/>
                </a:solidFill>
              </a:rPr>
              <a:t>layout.</a:t>
            </a:r>
            <a:endParaRPr lang="en-US" dirty="0" smtClean="0"/>
          </a:p>
          <a:p>
            <a:pPr eaLnBrk="1" hangingPunct="1"/>
            <a:r>
              <a:rPr lang="en-US" dirty="0" smtClean="0"/>
              <a:t>It can have </a:t>
            </a:r>
            <a:r>
              <a:rPr lang="en-US" dirty="0" smtClean="0">
                <a:solidFill>
                  <a:schemeClr val="accent2"/>
                </a:solidFill>
              </a:rPr>
              <a:t>photomicrographs.</a:t>
            </a:r>
            <a:endParaRPr lang="en-US" dirty="0" smtClean="0"/>
          </a:p>
          <a:p>
            <a:pPr eaLnBrk="1" hangingPunct="1"/>
            <a:r>
              <a:rPr lang="en-US" dirty="0" smtClean="0"/>
              <a:t>It can contain a </a:t>
            </a:r>
            <a:r>
              <a:rPr lang="en-US" dirty="0" smtClean="0">
                <a:solidFill>
                  <a:schemeClr val="accent2"/>
                </a:solidFill>
              </a:rPr>
              <a:t>simulation.</a:t>
            </a:r>
            <a:endParaRPr lang="en-US" dirty="0" smtClean="0"/>
          </a:p>
          <a:p>
            <a:pPr eaLnBrk="1" hangingPunct="1"/>
            <a:endParaRPr lang="en-US" dirty="0" smtClean="0">
              <a:solidFill>
                <a:schemeClr val="accent2"/>
              </a:solidFill>
            </a:endParaRPr>
          </a:p>
          <a:p>
            <a:pPr eaLnBrk="1" hangingPunct="1"/>
            <a:endParaRPr lang="en-US" dirty="0" smtClean="0">
              <a:solidFill>
                <a:schemeClr val="accent2"/>
              </a:solidFill>
            </a:endParaRPr>
          </a:p>
          <a:p>
            <a:pPr eaLnBrk="1" hangingPunct="1"/>
            <a:r>
              <a:rPr lang="en-US" dirty="0" smtClean="0"/>
              <a:t>The library resources used in an ETD initiative can include</a:t>
            </a:r>
            <a:endParaRPr lang="en-US" dirty="0" smtClean="0">
              <a:solidFill>
                <a:schemeClr val="accent2"/>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191</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192</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193</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194</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24</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195</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196</a:t>
            </a:fld>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197</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198</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199</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200</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201</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25</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206</a:t>
            </a:fld>
            <a:endParaRPr lang="en-US" altLang="zh-CN"/>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208</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209</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210</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211</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213</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214</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215</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26</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216</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217</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218</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219</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220</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221</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222</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223</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224</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225</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27</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226</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227</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228</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229</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230</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231</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232</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smtClean="0"/>
              <a:t>To invoke the mapping tool: </a:t>
            </a:r>
          </a:p>
          <a:p>
            <a:pPr marL="220663" indent="-220663" defTabSz="881063" eaLnBrk="1" hangingPunct="1">
              <a:spcBef>
                <a:spcPct val="0"/>
              </a:spcBef>
            </a:pPr>
            <a:r>
              <a:rPr lang="en-US" sz="2300" dirty="0" smtClean="0"/>
              <a:t>Double click the “</a:t>
            </a:r>
            <a:r>
              <a:rPr lang="en-US" sz="2300" dirty="0" err="1" smtClean="0"/>
              <a:t>run.bat</a:t>
            </a:r>
            <a:r>
              <a:rPr lang="en-US" sz="2300" dirty="0" smtClean="0"/>
              <a:t>” </a:t>
            </a:r>
            <a:r>
              <a:rPr lang="en-US" sz="2300" dirty="0" smtClean="0">
                <a:sym typeface="Wingdings" pitchFamily="2" charset="2"/>
              </a:rPr>
              <a:t>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p>
          <a:p>
            <a:pPr marL="220663" indent="-220663" defTabSz="881063" eaLnBrk="1" hangingPunct="1">
              <a:spcBef>
                <a:spcPct val="0"/>
              </a:spcBef>
              <a:buFontTx/>
              <a:buChar char="•"/>
            </a:pPr>
            <a:endParaRPr lang="en-US" sz="2300" dirty="0" smtClean="0"/>
          </a:p>
          <a:p>
            <a:pPr marL="220663" indent="-220663" defTabSz="881063" eaLnBrk="1" hangingPunct="1">
              <a:spcBef>
                <a:spcPct val="0"/>
              </a:spcBef>
              <a:buFontTx/>
              <a:buChar char="•"/>
            </a:pPr>
            <a:r>
              <a:rPr lang="en-US" sz="2300" dirty="0" smtClean="0"/>
              <a:t>File</a:t>
            </a:r>
            <a:r>
              <a:rPr lang="en-US" sz="2300" dirty="0" smtClean="0">
                <a:sym typeface="Wingdings" pitchFamily="2" charset="2"/>
              </a:rPr>
              <a:t> Open: “</a:t>
            </a:r>
            <a:r>
              <a:rPr lang="en-US" sz="2300" dirty="0" err="1" smtClean="0">
                <a:sym typeface="Wingdings" pitchFamily="2" charset="2"/>
              </a:rPr>
              <a:t>cemetery.xsd</a:t>
            </a:r>
            <a:r>
              <a:rPr lang="en-US" sz="2300" dirty="0" smtClean="0">
                <a:sym typeface="Wingdings" pitchFamily="2" charset="2"/>
              </a:rPr>
              <a:t>”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local schema will display on the left</a:t>
            </a:r>
          </a:p>
          <a:p>
            <a:pPr marL="220663" indent="-220663" defTabSz="881063" eaLnBrk="1" hangingPunct="1">
              <a:spcBef>
                <a:spcPct val="0"/>
              </a:spcBef>
              <a:buFontTx/>
              <a:buChar char="•"/>
            </a:pPr>
            <a:r>
              <a:rPr lang="en-US" sz="2300" dirty="0" smtClean="0">
                <a:sym typeface="Wingdings" pitchFamily="2" charset="2"/>
              </a:rPr>
              <a:t>File Open: “etana1.1..xsd” under the fold “</a:t>
            </a:r>
            <a:r>
              <a:rPr lang="en-US" sz="2300" dirty="0" err="1" smtClean="0">
                <a:sym typeface="Wingdings" pitchFamily="2" charset="2"/>
              </a:rPr>
              <a:t>schemamapper</a:t>
            </a:r>
            <a:r>
              <a:rPr lang="en-US" sz="2300" dirty="0" smtClean="0">
                <a:sym typeface="Wingdings" pitchFamily="2" charset="2"/>
              </a:rPr>
              <a:t>” which is extracted from </a:t>
            </a:r>
            <a:r>
              <a:rPr lang="en-US" sz="2300" dirty="0" err="1" smtClean="0">
                <a:sym typeface="Wingdings" pitchFamily="2" charset="2"/>
              </a:rPr>
              <a:t>schemapper.zip</a:t>
            </a:r>
            <a:endParaRPr lang="en-US" sz="2300" dirty="0" smtClean="0">
              <a:sym typeface="Wingdings" pitchFamily="2" charset="2"/>
            </a:endParaRPr>
          </a:p>
          <a:p>
            <a:pPr marL="220663" indent="-220663" defTabSz="881063" eaLnBrk="1" hangingPunct="1">
              <a:spcBef>
                <a:spcPct val="0"/>
              </a:spcBef>
            </a:pPr>
            <a:r>
              <a:rPr lang="en-US" sz="2300" dirty="0" smtClean="0">
                <a:sym typeface="Wingdings" pitchFamily="2" charset="2"/>
              </a:rPr>
              <a:t>	a global schema will display on the right</a:t>
            </a:r>
          </a:p>
          <a:p>
            <a:pPr marL="220663" indent="-220663" defTabSz="881063" eaLnBrk="1" hangingPunct="1">
              <a:spcBef>
                <a:spcPct val="0"/>
              </a:spcBef>
            </a:pPr>
            <a:endParaRPr lang="en-US" sz="2300"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233</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234</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235</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28</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237</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238</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239</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240</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241</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243</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244</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245</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247</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29</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30</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31</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32</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33</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34</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35</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36</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37</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38</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39</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40</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41</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42</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43</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44</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45</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46</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47</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48</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49</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50</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51</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52</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53</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54</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55</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56</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57</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58</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59</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60</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61</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62</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63</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64</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65</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66</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67</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68</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69</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70</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71</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72</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73</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74</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75</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76</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77</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78</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79</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80</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81</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82</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83</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84</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85</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86</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87</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88</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89</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90</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91</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92</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93</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94</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95</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96</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97</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98</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99</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100</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101</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102</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103</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104</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8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8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86.e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9.xml"/><Relationship Id="rId4" Type="http://schemas.openxmlformats.org/officeDocument/2006/relationships/oleObject" Target="../embeddings/oleObject19.bin"/><Relationship Id="rId5" Type="http://schemas.openxmlformats.org/officeDocument/2006/relationships/image" Target="../media/image87.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88.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89.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0.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9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9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9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1.xml"/><Relationship Id="rId4" Type="http://schemas.openxmlformats.org/officeDocument/2006/relationships/oleObject" Target="../embeddings/oleObject20.bin"/><Relationship Id="rId5" Type="http://schemas.openxmlformats.org/officeDocument/2006/relationships/image" Target="../media/image94.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9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9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9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9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image" Target="../media/image9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4" Type="http://schemas.openxmlformats.org/officeDocument/2006/relationships/oleObject" Target="../embeddings/oleObject21.bin"/><Relationship Id="rId5" Type="http://schemas.openxmlformats.org/officeDocument/2006/relationships/image" Target="../media/image100.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5.xml"/><Relationship Id="rId4" Type="http://schemas.openxmlformats.org/officeDocument/2006/relationships/oleObject" Target="../embeddings/oleObject22.bin"/><Relationship Id="rId5" Type="http://schemas.openxmlformats.org/officeDocument/2006/relationships/image" Target="../media/image101.w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0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103.e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04.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0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0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4.xml"/><Relationship Id="rId3" Type="http://schemas.openxmlformats.org/officeDocument/2006/relationships/image" Target="../media/image10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 Id="rId3" Type="http://schemas.openxmlformats.org/officeDocument/2006/relationships/image" Target="../media/image10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109.png"/></Relationships>
</file>

<file path=ppt/slides/_rels/slide182.xml.rels><?xml version="1.0" encoding="UTF-8" standalone="yes"?>
<Relationships xmlns="http://schemas.openxmlformats.org/package/2006/relationships"><Relationship Id="rId9" Type="http://schemas.openxmlformats.org/officeDocument/2006/relationships/image" Target="../media/image116.png"/><Relationship Id="rId20" Type="http://schemas.microsoft.com/office/2007/relationships/diagramDrawing" Target="../diagrams/drawing1.xml"/><Relationship Id="rId10" Type="http://schemas.openxmlformats.org/officeDocument/2006/relationships/image" Target="../media/image117.png"/><Relationship Id="rId11" Type="http://schemas.openxmlformats.org/officeDocument/2006/relationships/image" Target="../media/image118.jpeg"/><Relationship Id="rId12" Type="http://schemas.openxmlformats.org/officeDocument/2006/relationships/image" Target="../media/image119.gif"/><Relationship Id="rId13" Type="http://schemas.openxmlformats.org/officeDocument/2006/relationships/image" Target="../media/image120.png"/><Relationship Id="rId14" Type="http://schemas.openxmlformats.org/officeDocument/2006/relationships/image" Target="../media/image121.jpeg"/><Relationship Id="rId15" Type="http://schemas.openxmlformats.org/officeDocument/2006/relationships/image" Target="../media/image122.jpeg"/><Relationship Id="rId16" Type="http://schemas.openxmlformats.org/officeDocument/2006/relationships/diagramData" Target="../diagrams/data1.xml"/><Relationship Id="rId17" Type="http://schemas.openxmlformats.org/officeDocument/2006/relationships/diagramLayout" Target="../diagrams/layout1.xml"/><Relationship Id="rId18" Type="http://schemas.openxmlformats.org/officeDocument/2006/relationships/diagramQuickStyle" Target="../diagrams/quickStyle1.xml"/><Relationship Id="rId19" Type="http://schemas.openxmlformats.org/officeDocument/2006/relationships/diagramColors" Target="../diagrams/colors1.xml"/><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s>
</file>

<file path=ppt/slides/_rels/slide18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eg"/><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1" Type="http://schemas.openxmlformats.org/officeDocument/2006/relationships/slideLayout" Target="../slideLayouts/slideLayout13.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6.xml"/><Relationship Id="rId2" Type="http://schemas.openxmlformats.org/officeDocument/2006/relationships/notesSlide" Target="../notesSlides/notesSlide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hyperlink" Target="http://www.ndltd.org/membership-benefits/become-a-member" TargetMode="External"/></Relationships>
</file>

<file path=ppt/slides/_rels/slide188.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136.w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183.xml"/><Relationship Id="rId4" Type="http://schemas.openxmlformats.org/officeDocument/2006/relationships/oleObject" Target="../embeddings/oleObject23.bin"/><Relationship Id="rId5" Type="http://schemas.openxmlformats.org/officeDocument/2006/relationships/image" Target="../media/image133.wmf"/><Relationship Id="rId6" Type="http://schemas.openxmlformats.org/officeDocument/2006/relationships/oleObject" Target="../embeddings/oleObject24.bin"/><Relationship Id="rId7" Type="http://schemas.openxmlformats.org/officeDocument/2006/relationships/image" Target="../media/image134.wmf"/><Relationship Id="rId8" Type="http://schemas.openxmlformats.org/officeDocument/2006/relationships/oleObject" Target="../embeddings/oleObject25.bin"/><Relationship Id="rId9" Type="http://schemas.openxmlformats.org/officeDocument/2006/relationships/image" Target="../media/image135.wmf"/><Relationship Id="rId10" Type="http://schemas.openxmlformats.org/officeDocument/2006/relationships/image" Target="../media/image137.wmf"/></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4.xml"/><Relationship Id="rId4" Type="http://schemas.openxmlformats.org/officeDocument/2006/relationships/oleObject" Target="../embeddings/oleObject27.bin"/><Relationship Id="rId5" Type="http://schemas.openxmlformats.org/officeDocument/2006/relationships/image" Target="../media/image138.wmf"/><Relationship Id="rId6" Type="http://schemas.openxmlformats.org/officeDocument/2006/relationships/image" Target="../media/image137.wmf"/><Relationship Id="rId7" Type="http://schemas.openxmlformats.org/officeDocument/2006/relationships/oleObject" Target="../embeddings/oleObject28.bin"/><Relationship Id="rId8" Type="http://schemas.openxmlformats.org/officeDocument/2006/relationships/image" Target="../media/image135.wmf"/><Relationship Id="rId9" Type="http://schemas.openxmlformats.org/officeDocument/2006/relationships/oleObject" Target="../embeddings/oleObject29.bin"/><Relationship Id="rId10" Type="http://schemas.openxmlformats.org/officeDocument/2006/relationships/oleObject" Target="../embeddings/oleObject30.bin"/><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hyperlink" Target="..%5C..%5CDocuments%20and%20Settings%5CEd%20Fox%5CMy%20Documents%5CGail%5CDLA%5CETD%5CPresentations%5CCalTechConf%5CGMNc@ETDs2001%5CLibIssues%5COralETD%5CAli_Pasa.QT" TargetMode="External"/><Relationship Id="rId5" Type="http://schemas.openxmlformats.org/officeDocument/2006/relationships/image" Target="../media/image140.wmf"/><Relationship Id="rId6" Type="http://schemas.openxmlformats.org/officeDocument/2006/relationships/hyperlink" Target="http://scholar.lib.vt.edu/theses/available/etd-2227102539751141/unrestricted/Ali_Pasa.QT" TargetMode="External"/><Relationship Id="rId7" Type="http://schemas.openxmlformats.org/officeDocument/2006/relationships/image" Target="../media/image141.jpeg"/><Relationship Id="rId8" Type="http://schemas.openxmlformats.org/officeDocument/2006/relationships/image" Target="../media/image142.jpeg"/><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 Id="rId3" Type="http://schemas.openxmlformats.org/officeDocument/2006/relationships/image" Target="../media/image14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 Id="rId3" Type="http://schemas.openxmlformats.org/officeDocument/2006/relationships/image" Target="../media/image14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 Id="rId3" Type="http://schemas.openxmlformats.org/officeDocument/2006/relationships/image" Target="../media/image145.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0.xml"/><Relationship Id="rId4" Type="http://schemas.openxmlformats.org/officeDocument/2006/relationships/oleObject" Target="../embeddings/oleObject31.bin"/><Relationship Id="rId5" Type="http://schemas.openxmlformats.org/officeDocument/2006/relationships/image" Target="../media/image146.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147.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2.xml"/><Relationship Id="rId3" Type="http://schemas.openxmlformats.org/officeDocument/2006/relationships/image" Target="../media/image14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7.xml"/><Relationship Id="rId3" Type="http://schemas.openxmlformats.org/officeDocument/2006/relationships/image" Target="../media/image149.jpeg"/></Relationships>
</file>

<file path=ppt/slides/_rels/slide2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hyperlink" Target="http://www.citeulike.org/" TargetMode="External"/><Relationship Id="rId1" Type="http://schemas.openxmlformats.org/officeDocument/2006/relationships/slideLayout" Target="../slideLayouts/slideLayout12.xml"/><Relationship Id="rId2" Type="http://schemas.openxmlformats.org/officeDocument/2006/relationships/notesSlide" Target="../notesSlides/notesSlide1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151.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0.xml"/><Relationship Id="rId3" Type="http://schemas.openxmlformats.org/officeDocument/2006/relationships/image" Target="../media/image15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2.xml"/><Relationship Id="rId4" Type="http://schemas.openxmlformats.org/officeDocument/2006/relationships/image" Target="../media/image154.jpeg"/><Relationship Id="rId5" Type="http://schemas.openxmlformats.org/officeDocument/2006/relationships/image" Target="../media/image155.wmf"/><Relationship Id="rId6" Type="http://schemas.openxmlformats.org/officeDocument/2006/relationships/oleObject" Target="../embeddings/oleObject32.bin"/><Relationship Id="rId7" Type="http://schemas.openxmlformats.org/officeDocument/2006/relationships/image" Target="../media/image153.png"/><Relationship Id="rId8" Type="http://schemas.openxmlformats.org/officeDocument/2006/relationships/image" Target="../media/image156.jpeg"/><Relationship Id="rId9" Type="http://schemas.openxmlformats.org/officeDocument/2006/relationships/image" Target="../media/image157.png"/><Relationship Id="rId10" Type="http://schemas.openxmlformats.org/officeDocument/2006/relationships/image" Target="../media/image158.png"/><Relationship Id="rId11" Type="http://schemas.openxmlformats.org/officeDocument/2006/relationships/image" Target="../media/image159.jpeg"/><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 Id="rId3" Type="http://schemas.openxmlformats.org/officeDocument/2006/relationships/image" Target="../media/image160.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2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9.xml"/><Relationship Id="rId4" Type="http://schemas.openxmlformats.org/officeDocument/2006/relationships/oleObject" Target="../embeddings/oleObject33.bin"/><Relationship Id="rId5" Type="http://schemas.openxmlformats.org/officeDocument/2006/relationships/oleObject" Target="../embeddings/Microsoft_Word_97_-_2004_Document2.doc"/><Relationship Id="rId6" Type="http://schemas.openxmlformats.org/officeDocument/2006/relationships/image" Target="../media/image161.w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4" Type="http://schemas.openxmlformats.org/officeDocument/2006/relationships/oleObject" Target="../embeddings/oleObject34.bin"/><Relationship Id="rId5" Type="http://schemas.openxmlformats.org/officeDocument/2006/relationships/oleObject" Target="../embeddings/Microsoft_Excel_97_-_2004_Worksheet3.xls"/><Relationship Id="rId6" Type="http://schemas.openxmlformats.org/officeDocument/2006/relationships/image" Target="../media/image162.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3.xml"/><Relationship Id="rId4" Type="http://schemas.openxmlformats.org/officeDocument/2006/relationships/oleObject" Target="../embeddings/oleObject35.bin"/><Relationship Id="rId5" Type="http://schemas.openxmlformats.org/officeDocument/2006/relationships/image" Target="../media/image163.w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1.xml"/><Relationship Id="rId4" Type="http://schemas.openxmlformats.org/officeDocument/2006/relationships/oleObject" Target="../embeddings/oleObject36.bin"/><Relationship Id="rId5" Type="http://schemas.openxmlformats.org/officeDocument/2006/relationships/image" Target="../media/image164.wmf"/><Relationship Id="rId6" Type="http://schemas.openxmlformats.org/officeDocument/2006/relationships/oleObject" Target="../embeddings/oleObject37.bin"/><Relationship Id="rId1" Type="http://schemas.openxmlformats.org/officeDocument/2006/relationships/vmlDrawing" Target="../drawings/vmlDrawing27.vml"/><Relationship Id="rId2" Type="http://schemas.openxmlformats.org/officeDocument/2006/relationships/slideLayout" Target="../slideLayouts/slideLayout1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5.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image" Target="../media/image165.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7.xml"/><Relationship Id="rId3" Type="http://schemas.openxmlformats.org/officeDocument/2006/relationships/image" Target="../media/image16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9.xml"/></Relationships>
</file>

<file path=ppt/slides/_rels/slide236.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7" Type="http://schemas.openxmlformats.org/officeDocument/2006/relationships/image" Target="../media/image172.jpeg"/><Relationship Id="rId1" Type="http://schemas.openxmlformats.org/officeDocument/2006/relationships/slideLayout" Target="../slideLayouts/slideLayout5.xml"/><Relationship Id="rId2" Type="http://schemas.openxmlformats.org/officeDocument/2006/relationships/image" Target="../media/image16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 Id="rId3" Type="http://schemas.openxmlformats.org/officeDocument/2006/relationships/image" Target="../media/image1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3.xml"/><Relationship Id="rId3" Type="http://schemas.openxmlformats.org/officeDocument/2006/relationships/image" Target="../media/image174.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4.xml"/><Relationship Id="rId3" Type="http://schemas.openxmlformats.org/officeDocument/2006/relationships/image" Target="../media/image175.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176.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17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image" Target="../media/image178.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 Id="rId3" Type="http://schemas.openxmlformats.org/officeDocument/2006/relationships/image" Target="../media/image179.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wm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10.gif"/><Relationship Id="rId6" Type="http://schemas.openxmlformats.org/officeDocument/2006/relationships/image" Target="../media/image11.wmf"/><Relationship Id="rId7" Type="http://schemas.openxmlformats.org/officeDocument/2006/relationships/image" Target="../media/image12.wmf"/><Relationship Id="rId8" Type="http://schemas.openxmlformats.org/officeDocument/2006/relationships/image" Target="../media/image13.wm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4.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2.bin"/><Relationship Id="rId5" Type="http://schemas.openxmlformats.org/officeDocument/2006/relationships/image" Target="../media/image16.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3.bin"/><Relationship Id="rId5" Type="http://schemas.openxmlformats.org/officeDocument/2006/relationships/oleObject" Target="../embeddings/Microsoft_PowerPoint_97_-_2003_Presentation1.ppt"/><Relationship Id="rId6"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4.bin"/><Relationship Id="rId5" Type="http://schemas.openxmlformats.org/officeDocument/2006/relationships/image" Target="../media/image2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25.png"/><Relationship Id="rId5" Type="http://schemas.openxmlformats.org/officeDocument/2006/relationships/oleObject" Target="../embeddings/oleObject5.bin"/><Relationship Id="rId6" Type="http://schemas.openxmlformats.org/officeDocument/2006/relationships/image" Target="../media/image2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6.bin"/><Relationship Id="rId5" Type="http://schemas.openxmlformats.org/officeDocument/2006/relationships/image" Target="../media/image2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7.bin"/><Relationship Id="rId5" Type="http://schemas.openxmlformats.org/officeDocument/2006/relationships/image" Target="../media/image37.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8.bin"/><Relationship Id="rId5" Type="http://schemas.openxmlformats.org/officeDocument/2006/relationships/image" Target="../media/image38.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oleObject9.bin"/><Relationship Id="rId5" Type="http://schemas.openxmlformats.org/officeDocument/2006/relationships/image" Target="../media/image39.png"/><Relationship Id="rId6" Type="http://schemas.openxmlformats.org/officeDocument/2006/relationships/oleObject" Target="../embeddings/oleObject10.bin"/><Relationship Id="rId7" Type="http://schemas.openxmlformats.org/officeDocument/2006/relationships/image" Target="../media/image40.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42.png"/><Relationship Id="rId5" Type="http://schemas.openxmlformats.org/officeDocument/2006/relationships/oleObject" Target="../embeddings/oleObject11.bin"/><Relationship Id="rId6" Type="http://schemas.openxmlformats.org/officeDocument/2006/relationships/image" Target="../media/image41.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2.bin"/><Relationship Id="rId5" Type="http://schemas.openxmlformats.org/officeDocument/2006/relationships/image" Target="../media/image44.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13.bin"/><Relationship Id="rId5" Type="http://schemas.openxmlformats.org/officeDocument/2006/relationships/image" Target="../media/image45.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oleObject" Target="../embeddings/oleObject15.bin"/><Relationship Id="rId14" Type="http://schemas.openxmlformats.org/officeDocument/2006/relationships/image" Target="../media/image47.wmf"/><Relationship Id="rId15" Type="http://schemas.openxmlformats.org/officeDocument/2006/relationships/image" Target="../media/image55.png"/><Relationship Id="rId16" Type="http://schemas.openxmlformats.org/officeDocument/2006/relationships/image" Target="../media/image56.png"/><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84.xml"/><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png"/><Relationship Id="rId9" Type="http://schemas.openxmlformats.org/officeDocument/2006/relationships/oleObject" Target="../embeddings/oleObject14.bin"/><Relationship Id="rId10" Type="http://schemas.openxmlformats.org/officeDocument/2006/relationships/image" Target="../media/image4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7.jpe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3" Type="http://schemas.openxmlformats.org/officeDocument/2006/relationships/hyperlink" Target="http://tides.sfasu.edu/texas_tides/rotation/SMMAntiquities/1981.1226vr.html" TargetMode="External"/><Relationship Id="rId4" Type="http://schemas.openxmlformats.org/officeDocument/2006/relationships/image" Target="../media/image63.jpeg"/><Relationship Id="rId5" Type="http://schemas.openxmlformats.org/officeDocument/2006/relationships/hyperlink" Target="http://chaos.vtls.com/WebCollections/index.php?connection=chaos+1212" TargetMode="External"/><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hyperlink" Target="http://tides.sfasu.edu/cgi-bin/hi-res/hi-res.cgi?image=SMMAntiquities/1998.0002.11v1.jpg" TargetMode="External"/><Relationship Id="rId10" Type="http://schemas.openxmlformats.org/officeDocument/2006/relationships/image" Target="../media/image67.jpeg"/><Relationship Id="rId11"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hyperlink" Target="http://chaos.vtls.com/WebCollections/index.php?connection=chaos+1212" TargetMode="External"/><Relationship Id="rId5" Type="http://schemas.openxmlformats.org/officeDocument/2006/relationships/oleObject" Target="../embeddings/oleObject16.bin"/><Relationship Id="rId6" Type="http://schemas.openxmlformats.org/officeDocument/2006/relationships/image" Target="../media/image69.png"/><Relationship Id="rId7" Type="http://schemas.openxmlformats.org/officeDocument/2006/relationships/oleObject" Target="../embeddings/oleObject17.bin"/><Relationship Id="rId8" Type="http://schemas.openxmlformats.org/officeDocument/2006/relationships/image" Target="../media/image70.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oleObject" Target="../embeddings/oleObject18.bin"/><Relationship Id="rId5" Type="http://schemas.openxmlformats.org/officeDocument/2006/relationships/image" Target="../media/image74.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JCDL 2015 Tutorial</a:t>
            </a:r>
            <a:br>
              <a:rPr lang="en-US" sz="4000" b="1" dirty="0" smtClean="0"/>
            </a:br>
            <a:r>
              <a:rPr lang="en-US" sz="2400" b="1" dirty="0" smtClean="0"/>
              <a:t>(Knoxville – 21 </a:t>
            </a:r>
            <a:r>
              <a:rPr lang="en-US" sz="2400" b="1" smtClean="0"/>
              <a:t>June 2015)</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 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1: </a:t>
            </a:r>
            <a:br>
              <a:rPr lang="en-US" b="1" dirty="0" smtClean="0"/>
            </a:br>
            <a:r>
              <a:rPr lang="en-US" b="1" dirty="0" smtClean="0"/>
              <a:t>Theoretical Foundations</a:t>
            </a:r>
            <a:br>
              <a:rPr lang="en-US" b="1" dirty="0" smtClean="0"/>
            </a:br>
            <a:r>
              <a:rPr lang="en-US" sz="2800" b="1" dirty="0" smtClean="0"/>
              <a:t>(Fox, </a:t>
            </a:r>
            <a:r>
              <a:rPr lang="en-US" sz="2800" b="1" dirty="0" err="1" smtClean="0"/>
              <a:t>Goncalves</a:t>
            </a:r>
            <a:r>
              <a:rPr lang="en-US" sz="2800" b="1" dirty="0" smtClean="0"/>
              <a:t>, </a:t>
            </a:r>
            <a:r>
              <a:rPr lang="en-US" sz="2800" b="1" dirty="0" err="1" smtClean="0"/>
              <a:t>Shen</a:t>
            </a:r>
            <a:r>
              <a:rPr lang="en-US" sz="2800" b="1" dirty="0" smtClean="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smtClean="0"/>
              <a:t>180 pages</a:t>
            </a:r>
          </a:p>
          <a:p>
            <a:pPr eaLnBrk="1" hangingPunct="1">
              <a:spcBef>
                <a:spcPts val="0"/>
              </a:spcBef>
            </a:pPr>
            <a:r>
              <a:rPr lang="en-US" dirty="0" smtClean="0"/>
              <a:t>1) Introduction</a:t>
            </a:r>
          </a:p>
          <a:p>
            <a:pPr eaLnBrk="1" hangingPunct="1">
              <a:spcBef>
                <a:spcPts val="0"/>
              </a:spcBef>
            </a:pPr>
            <a:r>
              <a:rPr lang="en-US" dirty="0" smtClean="0"/>
              <a:t>2) Exploration (searching, browsing, visualizing)</a:t>
            </a:r>
          </a:p>
          <a:p>
            <a:pPr eaLnBrk="1" hangingPunct="1">
              <a:spcBef>
                <a:spcPts val="0"/>
              </a:spcBef>
            </a:pPr>
            <a:r>
              <a:rPr lang="en-US" dirty="0" smtClean="0"/>
              <a:t>A) Mathematical Preliminaries</a:t>
            </a:r>
          </a:p>
          <a:p>
            <a:pPr eaLnBrk="1" hangingPunct="1">
              <a:spcBef>
                <a:spcPts val="0"/>
              </a:spcBef>
            </a:pPr>
            <a:r>
              <a:rPr lang="en-US" dirty="0" smtClean="0"/>
              <a:t>B) Minimal DL</a:t>
            </a:r>
          </a:p>
          <a:p>
            <a:pPr eaLnBrk="1" hangingPunct="1">
              <a:spcBef>
                <a:spcPts val="0"/>
              </a:spcBef>
            </a:pPr>
            <a:r>
              <a:rPr lang="en-US" dirty="0" smtClean="0"/>
              <a:t>C) Archaeological DLs</a:t>
            </a:r>
          </a:p>
          <a:p>
            <a:pPr eaLnBrk="1" hangingPunct="1">
              <a:spcBef>
                <a:spcPts val="0"/>
              </a:spcBef>
            </a:pPr>
            <a:r>
              <a:rPr lang="en-US" dirty="0" smtClean="0"/>
              <a:t>D) 5S Results: Lemmas, Proofs, 5SSuite</a:t>
            </a:r>
          </a:p>
          <a:p>
            <a:pPr eaLnBrk="1" hangingPunct="1">
              <a:spcBef>
                <a:spcPts val="0"/>
              </a:spcBef>
            </a:pPr>
            <a:r>
              <a:rPr lang="en-US" dirty="0" smtClean="0"/>
              <a:t>E) Glossary</a:t>
            </a:r>
          </a:p>
          <a:p>
            <a:pPr eaLnBrk="1" hangingPunct="1">
              <a:spcBef>
                <a:spcPts val="0"/>
              </a:spcBef>
            </a:pPr>
            <a:r>
              <a:rPr lang="en-US" dirty="0" smtClean="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smtClean="0"/>
          </a:p>
        </p:txBody>
      </p:sp>
    </p:spTree>
    <p:extLst>
      <p:ext uri="{BB962C8B-B14F-4D97-AF65-F5344CB8AC3E}">
        <p14:creationId xmlns:p14="http://schemas.microsoft.com/office/powerpoint/2010/main" val="376961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100</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101</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102</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smtClean="0"/>
              <a:t>MARC</a:t>
            </a:r>
          </a:p>
          <a:p>
            <a:pPr eaLnBrk="1" hangingPunct="1"/>
            <a:r>
              <a:rPr lang="en-US" dirty="0" smtClean="0"/>
              <a:t>Dublin Core</a:t>
            </a:r>
          </a:p>
          <a:p>
            <a:pPr eaLnBrk="1" hangingPunct="1"/>
            <a:r>
              <a:rPr lang="en-US" dirty="0" smtClean="0"/>
              <a:t>RDF</a:t>
            </a:r>
          </a:p>
          <a:p>
            <a:pPr eaLnBrk="1" hangingPunct="1"/>
            <a:r>
              <a:rPr lang="en-US" dirty="0" smtClean="0"/>
              <a:t>IMS</a:t>
            </a:r>
          </a:p>
          <a:p>
            <a:pPr eaLnBrk="1" hangingPunct="1"/>
            <a:r>
              <a:rPr lang="en-US" dirty="0" smtClean="0"/>
              <a:t>OAI (Open Archives Initiative), ORE</a:t>
            </a:r>
          </a:p>
          <a:p>
            <a:pPr eaLnBrk="1" hangingPunct="1"/>
            <a:r>
              <a:rPr lang="en-US" dirty="0" smtClean="0"/>
              <a:t>Crosswalks, mappings</a:t>
            </a:r>
          </a:p>
          <a:p>
            <a:pPr eaLnBrk="1" hangingPunct="1"/>
            <a:r>
              <a:rPr lang="en-US" dirty="0" smtClean="0"/>
              <a:t>Ontologies (see DL Book 3 Ch. 3)</a:t>
            </a:r>
          </a:p>
          <a:p>
            <a:pPr eaLnBrk="1" hangingPunct="1"/>
            <a:r>
              <a:rPr lang="en-US" dirty="0" smtClean="0"/>
              <a:t>Topics maps, concept maps</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103</a:t>
            </a:fld>
            <a:endParaRPr lang="en-US" smtClean="0"/>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smtClean="0"/>
              <a:t>Complex to Simple</a:t>
            </a:r>
            <a:br>
              <a:rPr lang="en-US" dirty="0" smtClean="0"/>
            </a:br>
            <a:r>
              <a:rPr lang="en-US" sz="3200" dirty="0" smtClean="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104</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105</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106</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107</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108</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109</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smtClean="0"/>
              <a:t>DL Book 2: </a:t>
            </a:r>
            <a:r>
              <a:rPr lang="en-US" dirty="0"/>
              <a:t>Key Issues </a:t>
            </a:r>
            <a:r>
              <a:rPr lang="en-US" dirty="0" smtClean="0"/>
              <a:t>Regarding Digital Libraries</a:t>
            </a:r>
            <a:r>
              <a:rPr lang="en-US" sz="2800" dirty="0" smtClean="0"/>
              <a:t/>
            </a:r>
            <a:br>
              <a:rPr lang="en-US" sz="2800" dirty="0" smtClean="0"/>
            </a:br>
            <a:r>
              <a:rPr lang="en-US" sz="2800" dirty="0" smtClean="0"/>
              <a:t>(</a:t>
            </a:r>
            <a:r>
              <a:rPr lang="en-US" sz="2800" dirty="0" err="1" smtClean="0"/>
              <a:t>Shen</a:t>
            </a:r>
            <a:r>
              <a:rPr lang="en-US" sz="2800" dirty="0" smtClean="0"/>
              <a:t>, </a:t>
            </a:r>
            <a:r>
              <a:rPr lang="en-US" sz="2800" dirty="0" err="1" smtClean="0"/>
              <a:t>Goncalves</a:t>
            </a:r>
            <a:r>
              <a:rPr lang="en-US" sz="2800" dirty="0" smtClean="0"/>
              <a:t>, Fox)</a:t>
            </a:r>
            <a:endParaRPr lang="en-US" sz="2800" b="1" dirty="0" smtClean="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smtClean="0"/>
              <a:t>110 pages</a:t>
            </a:r>
          </a:p>
          <a:p>
            <a:pPr eaLnBrk="1" hangingPunct="1">
              <a:spcBef>
                <a:spcPts val="0"/>
              </a:spcBef>
              <a:spcAft>
                <a:spcPts val="800"/>
              </a:spcAft>
            </a:pPr>
            <a:r>
              <a:rPr lang="en-US" dirty="0" smtClean="0"/>
              <a:t>1) Evaluation</a:t>
            </a:r>
          </a:p>
          <a:p>
            <a:pPr lvl="1" eaLnBrk="1" hangingPunct="1">
              <a:spcBef>
                <a:spcPts val="0"/>
              </a:spcBef>
              <a:spcAft>
                <a:spcPts val="800"/>
              </a:spcAft>
            </a:pPr>
            <a:r>
              <a:rPr lang="en-US" dirty="0" smtClean="0"/>
              <a:t>Intro, Related Work, Formalization</a:t>
            </a:r>
          </a:p>
          <a:p>
            <a:pPr lvl="1" eaLnBrk="1" hangingPunct="1">
              <a:spcBef>
                <a:spcPts val="0"/>
              </a:spcBef>
              <a:spcAft>
                <a:spcPts val="800"/>
              </a:spcAft>
            </a:pPr>
            <a:r>
              <a:rPr lang="en-US" dirty="0" smtClean="0"/>
              <a:t>Digital Objects, Metadata Specs &amp; Format, Collections, Metadata Catalogs, Repositories, Services, Case Study: 5SQual</a:t>
            </a:r>
          </a:p>
          <a:p>
            <a:pPr eaLnBrk="1" hangingPunct="1">
              <a:spcBef>
                <a:spcPts val="0"/>
              </a:spcBef>
              <a:spcAft>
                <a:spcPts val="800"/>
              </a:spcAft>
            </a:pPr>
            <a:r>
              <a:rPr lang="en-US" dirty="0" smtClean="0"/>
              <a:t>2) Integration</a:t>
            </a:r>
          </a:p>
          <a:p>
            <a:pPr lvl="1" eaLnBrk="1" hangingPunct="1">
              <a:spcBef>
                <a:spcPts val="0"/>
              </a:spcBef>
              <a:spcAft>
                <a:spcPts val="800"/>
              </a:spcAft>
            </a:pPr>
            <a:r>
              <a:rPr lang="en-US" dirty="0" smtClean="0"/>
              <a:t>Intro, Related Work</a:t>
            </a:r>
          </a:p>
          <a:p>
            <a:pPr lvl="1" eaLnBrk="1" hangingPunct="1">
              <a:spcBef>
                <a:spcPts val="0"/>
              </a:spcBef>
              <a:spcAft>
                <a:spcPts val="800"/>
              </a:spcAft>
            </a:pPr>
            <a:r>
              <a:rPr lang="en-US" dirty="0" smtClean="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smtClean="0"/>
          </a:p>
        </p:txBody>
      </p:sp>
    </p:spTree>
    <p:extLst>
      <p:ext uri="{BB962C8B-B14F-4D97-AF65-F5344CB8AC3E}">
        <p14:creationId xmlns:p14="http://schemas.microsoft.com/office/powerpoint/2010/main" val="1576954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110</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smtClean="0"/>
              <a:t>5S perspective: structures, streams, scenarios</a:t>
            </a:r>
          </a:p>
          <a:p>
            <a:pPr eaLnBrk="1" hangingPunct="1"/>
            <a:r>
              <a:rPr lang="en-US" dirty="0" smtClean="0"/>
              <a:t>Extending database technology</a:t>
            </a:r>
          </a:p>
          <a:p>
            <a:pPr eaLnBrk="1" hangingPunct="1"/>
            <a:r>
              <a:rPr lang="en-US" dirty="0" smtClean="0"/>
              <a:t>Structured and unstructured info</a:t>
            </a:r>
          </a:p>
          <a:p>
            <a:pPr eaLnBrk="1" hangingPunct="1"/>
            <a:r>
              <a:rPr lang="en-US" dirty="0" smtClean="0"/>
              <a:t>Multimedia databases</a:t>
            </a:r>
          </a:p>
          <a:p>
            <a:pPr eaLnBrk="1" hangingPunct="1"/>
            <a:r>
              <a:rPr lang="en-US" dirty="0" smtClean="0"/>
              <a:t>Link databases, linked information</a:t>
            </a:r>
          </a:p>
          <a:p>
            <a:pPr eaLnBrk="1" hangingPunct="1"/>
            <a:r>
              <a:rPr lang="en-US" dirty="0" smtClean="0"/>
              <a:t>Performance, transaction processing</a:t>
            </a:r>
          </a:p>
          <a:p>
            <a:pPr eaLnBrk="1" hangingPunct="1"/>
            <a:r>
              <a:rPr lang="en-US" dirty="0" smtClean="0"/>
              <a:t>Replicated storage, rollback/recovery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111</a:t>
            </a:fld>
            <a:endParaRPr lang="en-US" smtClean="0"/>
          </a:p>
        </p:txBody>
      </p:sp>
      <p:sp>
        <p:nvSpPr>
          <p:cNvPr id="137219" name="Rectangle 2"/>
          <p:cNvSpPr>
            <a:spLocks noGrp="1" noChangeArrowheads="1"/>
          </p:cNvSpPr>
          <p:nvPr>
            <p:ph type="title"/>
          </p:nvPr>
        </p:nvSpPr>
        <p:spPr/>
        <p:txBody>
          <a:bodyPr/>
          <a:lstStyle/>
          <a:p>
            <a:pPr eaLnBrk="1" hangingPunct="1"/>
            <a:r>
              <a:rPr lang="en-US" dirty="0" smtClean="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smtClean="0"/>
              <a:t>Terminology: set, “database”</a:t>
            </a:r>
          </a:p>
          <a:p>
            <a:pPr eaLnBrk="1" hangingPunct="1"/>
            <a:r>
              <a:rPr lang="en-US" sz="2800" dirty="0" smtClean="0"/>
              <a:t>Distributed: basis, efficiency/effectiveness</a:t>
            </a:r>
          </a:p>
          <a:p>
            <a:pPr eaLnBrk="1" hangingPunct="1"/>
            <a:r>
              <a:rPr lang="en-US" sz="2800" dirty="0" smtClean="0"/>
              <a:t>Parallelism: federation, harvesting</a:t>
            </a:r>
          </a:p>
          <a:p>
            <a:pPr eaLnBrk="1" hangingPunct="1"/>
            <a:r>
              <a:rPr lang="en-US" sz="2800" dirty="0" smtClean="0"/>
              <a:t>Scale: object size, compression, replication, stream splitting</a:t>
            </a:r>
          </a:p>
          <a:p>
            <a:pPr eaLnBrk="1" hangingPunct="1"/>
            <a:r>
              <a:rPr lang="en-US" sz="2800" dirty="0" smtClean="0"/>
              <a:t>Intelligence/processing granularity: object, cluster, collection, repository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112</a:t>
            </a:fld>
            <a:endParaRPr lang="en-US" smtClean="0"/>
          </a:p>
        </p:txBody>
      </p:sp>
      <p:sp>
        <p:nvSpPr>
          <p:cNvPr id="139267" name="Rectangle 2"/>
          <p:cNvSpPr>
            <a:spLocks noGrp="1" noChangeArrowheads="1"/>
          </p:cNvSpPr>
          <p:nvPr>
            <p:ph type="title"/>
          </p:nvPr>
        </p:nvSpPr>
        <p:spPr/>
        <p:txBody>
          <a:bodyPr/>
          <a:lstStyle/>
          <a:p>
            <a:pPr eaLnBrk="1" hangingPunct="1"/>
            <a:r>
              <a:rPr lang="en-US" dirty="0" smtClean="0"/>
              <a:t>Catalogs</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113</a:t>
            </a:fld>
            <a:endParaRPr lang="en-US" smtClean="0"/>
          </a:p>
        </p:txBody>
      </p:sp>
      <p:sp>
        <p:nvSpPr>
          <p:cNvPr id="141315" name="Rectangle 2"/>
          <p:cNvSpPr>
            <a:spLocks noGrp="1" noChangeArrowheads="1"/>
          </p:cNvSpPr>
          <p:nvPr>
            <p:ph type="title"/>
          </p:nvPr>
        </p:nvSpPr>
        <p:spPr/>
        <p:txBody>
          <a:bodyPr/>
          <a:lstStyle/>
          <a:p>
            <a:pPr eaLnBrk="1" hangingPunct="1"/>
            <a:r>
              <a:rPr lang="en-US" sz="5400" b="1" dirty="0" smtClean="0"/>
              <a:t>Archives, Repositories</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114</a:t>
            </a:fld>
            <a:endParaRPr lang="en-US" smtClean="0"/>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smtClean="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smtClean="0"/>
              <a:t>Lots of copies keep stuff safe</a:t>
            </a:r>
          </a:p>
          <a:p>
            <a:pPr eaLnBrk="1" hangingPunct="1"/>
            <a:r>
              <a:rPr lang="en-US" sz="2800" dirty="0" smtClean="0"/>
              <a:t>Stanford (Vicky Reich)</a:t>
            </a:r>
          </a:p>
          <a:p>
            <a:pPr eaLnBrk="1" hangingPunct="1"/>
            <a:r>
              <a:rPr lang="en-US" sz="2800" dirty="0" smtClean="0"/>
              <a:t>Initial focus on lower levels</a:t>
            </a:r>
          </a:p>
          <a:p>
            <a:pPr eaLnBrk="1" hangingPunct="1"/>
            <a:r>
              <a:rPr lang="en-US" sz="2800" dirty="0" smtClean="0"/>
              <a:t>Initial content: journals</a:t>
            </a:r>
          </a:p>
          <a:p>
            <a:pPr eaLnBrk="1" hangingPunct="1"/>
            <a:r>
              <a:rPr lang="en-US" sz="2800" dirty="0" smtClean="0"/>
              <a:t>Emory (Martin </a:t>
            </a:r>
            <a:r>
              <a:rPr lang="en-US" sz="2800" dirty="0" err="1" smtClean="0"/>
              <a:t>Halbert</a:t>
            </a:r>
            <a:r>
              <a:rPr lang="en-US" sz="2800" dirty="0" smtClean="0"/>
              <a:t>)</a:t>
            </a:r>
          </a:p>
          <a:p>
            <a:pPr lvl="1" eaLnBrk="1" hangingPunct="1"/>
            <a:r>
              <a:rPr lang="en-US" sz="2400" dirty="0" smtClean="0"/>
              <a:t>Help deploy and adapt</a:t>
            </a:r>
          </a:p>
          <a:p>
            <a:pPr lvl="1" eaLnBrk="1" hangingPunct="1"/>
            <a:r>
              <a:rPr lang="en-US" sz="2400" dirty="0" smtClean="0"/>
              <a:t>Help apply in other contexts</a:t>
            </a:r>
          </a:p>
          <a:p>
            <a:pPr lvl="2" eaLnBrk="1" hangingPunct="1"/>
            <a:r>
              <a:rPr lang="en-US" dirty="0" smtClean="0"/>
              <a:t>Another registry</a:t>
            </a:r>
          </a:p>
          <a:p>
            <a:pPr lvl="2" eaLnBrk="1" hangingPunct="1"/>
            <a:r>
              <a:rPr lang="en-US" dirty="0" smtClean="0"/>
              <a:t>Set of publisher manifests (information providers)</a:t>
            </a:r>
          </a:p>
          <a:p>
            <a:pPr lvl="2" eaLnBrk="1" hangingPunct="1"/>
            <a:r>
              <a:rPr lang="en-US" dirty="0" smtClean="0"/>
              <a:t>Set of storage systems (archival storage)</a:t>
            </a:r>
          </a:p>
          <a:p>
            <a:pPr lvl="1" eaLnBrk="1" hangingPunct="1"/>
            <a:r>
              <a:rPr lang="en-US" sz="2400" dirty="0" smtClean="0"/>
              <a:t>NDIIP: </a:t>
            </a:r>
            <a:r>
              <a:rPr lang="en-US" sz="2400" dirty="0" err="1" smtClean="0"/>
              <a:t>AmericanSouth</a:t>
            </a:r>
            <a:r>
              <a:rPr lang="en-US" sz="2400" dirty="0" smtClean="0"/>
              <a:t>, </a:t>
            </a:r>
            <a:r>
              <a:rPr lang="en-US" sz="2400" dirty="0" err="1" smtClean="0"/>
              <a:t>MetaArchive</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115</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116</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117</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118</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119</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smtClean="0"/>
              <a:t>DL Book 3: Technologies</a:t>
            </a:r>
            <a:br>
              <a:rPr lang="en-US" b="1" dirty="0" smtClean="0"/>
            </a:br>
            <a:r>
              <a:rPr lang="en-US" sz="2800" b="1" dirty="0" smtClean="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smtClean="0"/>
              <a:t>205 pages</a:t>
            </a:r>
          </a:p>
          <a:p>
            <a:pPr eaLnBrk="1" hangingPunct="1">
              <a:spcBef>
                <a:spcPts val="0"/>
              </a:spcBef>
              <a:spcAft>
                <a:spcPts val="1200"/>
              </a:spcAft>
            </a:pPr>
            <a:r>
              <a:rPr lang="en-US" dirty="0" smtClean="0"/>
              <a:t>1) Complex Objects</a:t>
            </a:r>
          </a:p>
          <a:p>
            <a:pPr eaLnBrk="1" hangingPunct="1">
              <a:spcBef>
                <a:spcPts val="0"/>
              </a:spcBef>
              <a:spcAft>
                <a:spcPts val="1200"/>
              </a:spcAft>
            </a:pPr>
            <a:r>
              <a:rPr lang="en-US" dirty="0" smtClean="0"/>
              <a:t>2) Annotation/Subdocuments</a:t>
            </a:r>
          </a:p>
          <a:p>
            <a:pPr eaLnBrk="1" hangingPunct="1">
              <a:spcBef>
                <a:spcPts val="0"/>
              </a:spcBef>
              <a:spcAft>
                <a:spcPts val="1200"/>
              </a:spcAft>
            </a:pPr>
            <a:r>
              <a:rPr lang="en-US" dirty="0" smtClean="0"/>
              <a:t>3) Ontologies</a:t>
            </a:r>
          </a:p>
          <a:p>
            <a:pPr eaLnBrk="1" hangingPunct="1">
              <a:spcBef>
                <a:spcPts val="0"/>
              </a:spcBef>
              <a:spcAft>
                <a:spcPts val="1200"/>
              </a:spcAft>
            </a:pPr>
            <a:r>
              <a:rPr lang="en-US" dirty="0" smtClean="0"/>
              <a:t>4) Classification</a:t>
            </a:r>
          </a:p>
          <a:p>
            <a:pPr eaLnBrk="1" hangingPunct="1">
              <a:spcBef>
                <a:spcPts val="0"/>
              </a:spcBef>
              <a:spcAft>
                <a:spcPts val="1200"/>
              </a:spcAft>
            </a:pPr>
            <a:r>
              <a:rPr lang="en-US" dirty="0" smtClean="0"/>
              <a:t>5) Text Extraction</a:t>
            </a:r>
          </a:p>
          <a:p>
            <a:pPr eaLnBrk="1" hangingPunct="1">
              <a:spcBef>
                <a:spcPts val="0"/>
              </a:spcBef>
              <a:spcAft>
                <a:spcPts val="1200"/>
              </a:spcAft>
            </a:pPr>
            <a:r>
              <a:rPr lang="en-US" dirty="0" smtClean="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smtClean="0"/>
          </a:p>
        </p:txBody>
      </p:sp>
    </p:spTree>
    <p:extLst>
      <p:ext uri="{BB962C8B-B14F-4D97-AF65-F5344CB8AC3E}">
        <p14:creationId xmlns:p14="http://schemas.microsoft.com/office/powerpoint/2010/main" val="22502471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120</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121</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122</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smtClean="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endParaRPr lang="en-US"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123</a:t>
            </a:fld>
            <a:endParaRPr lang="en-US" smtClean="0"/>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smtClean="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smtClean="0"/>
              <a:t>Lynch, C.A. In ARL Bimonthly Report 226, pp. 1-7, Feb. 2003, </a:t>
            </a:r>
            <a:r>
              <a:rPr lang="en-US" sz="2800" dirty="0"/>
              <a:t>http://</a:t>
            </a:r>
            <a:r>
              <a:rPr lang="en-US" sz="2800" dirty="0" err="1"/>
              <a:t>www.arl.org</a:t>
            </a:r>
            <a:r>
              <a:rPr lang="en-US" sz="2800" dirty="0"/>
              <a:t>/storage/documents/publications/arl-br-226.pdf</a:t>
            </a:r>
            <a:endParaRPr lang="en-US" sz="2800" dirty="0" smtClean="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124</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125</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126</a:t>
            </a:fld>
            <a:endParaRPr lang="en-US" smtClean="0"/>
          </a:p>
        </p:txBody>
      </p:sp>
      <p:sp>
        <p:nvSpPr>
          <p:cNvPr id="133123" name="Rectangle 2"/>
          <p:cNvSpPr>
            <a:spLocks noGrp="1" noChangeArrowheads="1"/>
          </p:cNvSpPr>
          <p:nvPr>
            <p:ph type="title"/>
          </p:nvPr>
        </p:nvSpPr>
        <p:spPr/>
        <p:txBody>
          <a:bodyPr/>
          <a:lstStyle/>
          <a:p>
            <a:pPr eaLnBrk="1" hangingPunct="1"/>
            <a:r>
              <a:rPr lang="en-US" sz="5400" b="1" dirty="0" smtClean="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smtClean="0"/>
              <a:t>User communities</a:t>
            </a:r>
          </a:p>
          <a:p>
            <a:pPr lvl="1" eaLnBrk="1" hangingPunct="1">
              <a:lnSpc>
                <a:spcPct val="80000"/>
              </a:lnSpc>
            </a:pPr>
            <a:r>
              <a:rPr lang="en-US" sz="2400" dirty="0" smtClean="0"/>
              <a:t>Authors, editors, teachers, students, readers</a:t>
            </a:r>
          </a:p>
          <a:p>
            <a:pPr lvl="1" eaLnBrk="1" hangingPunct="1">
              <a:lnSpc>
                <a:spcPct val="80000"/>
              </a:lnSpc>
            </a:pPr>
            <a:r>
              <a:rPr lang="en-US" sz="2400" dirty="0" smtClean="0"/>
              <a:t>Personal(</a:t>
            </a:r>
            <a:r>
              <a:rPr lang="en-US" sz="2400" dirty="0" err="1" smtClean="0"/>
              <a:t>ization</a:t>
            </a:r>
            <a:r>
              <a:rPr lang="en-US" sz="2400" dirty="0" smtClean="0"/>
              <a:t>), group(ware), community, global</a:t>
            </a:r>
          </a:p>
          <a:p>
            <a:pPr lvl="1" eaLnBrk="1" hangingPunct="1">
              <a:lnSpc>
                <a:spcPct val="80000"/>
              </a:lnSpc>
            </a:pPr>
            <a:r>
              <a:rPr lang="en-US" sz="2400" dirty="0" smtClean="0"/>
              <a:t>Accessibility, universal access</a:t>
            </a:r>
          </a:p>
          <a:p>
            <a:pPr eaLnBrk="1" hangingPunct="1">
              <a:lnSpc>
                <a:spcPct val="80000"/>
              </a:lnSpc>
            </a:pPr>
            <a:r>
              <a:rPr lang="en-US" sz="2800" dirty="0" smtClean="0"/>
              <a:t>Librarians: reference, acquisition, operations</a:t>
            </a:r>
          </a:p>
          <a:p>
            <a:pPr eaLnBrk="1" hangingPunct="1">
              <a:lnSpc>
                <a:spcPct val="80000"/>
              </a:lnSpc>
            </a:pPr>
            <a:r>
              <a:rPr lang="en-US" sz="2800" dirty="0" smtClean="0"/>
              <a:t>Research community</a:t>
            </a:r>
          </a:p>
          <a:p>
            <a:pPr lvl="1" eaLnBrk="1" hangingPunct="1">
              <a:lnSpc>
                <a:spcPct val="80000"/>
              </a:lnSpc>
            </a:pPr>
            <a:r>
              <a:rPr lang="en-US" sz="2400" dirty="0" smtClean="0"/>
              <a:t>Associations, conferences, publications, labs, projects</a:t>
            </a:r>
          </a:p>
          <a:p>
            <a:pPr eaLnBrk="1" hangingPunct="1">
              <a:lnSpc>
                <a:spcPct val="80000"/>
              </a:lnSpc>
            </a:pPr>
            <a:r>
              <a:rPr lang="en-US" sz="2800" dirty="0" smtClean="0"/>
              <a:t>Economics</a:t>
            </a:r>
          </a:p>
          <a:p>
            <a:pPr lvl="1" eaLnBrk="1" hangingPunct="1">
              <a:lnSpc>
                <a:spcPct val="80000"/>
              </a:lnSpc>
            </a:pPr>
            <a:r>
              <a:rPr lang="en-US" sz="2400" dirty="0" smtClean="0"/>
              <a:t>Copyright, intellectual property rights, digital rights management, authorization, authentication, security (DL Book 3 Ch. 6), privacy, self-archiving (</a:t>
            </a:r>
            <a:r>
              <a:rPr lang="en-US" sz="2400" dirty="0" err="1" smtClean="0"/>
              <a:t>eprints</a:t>
            </a:r>
            <a:r>
              <a:rPr lang="en-US" sz="2400" dirty="0" smtClean="0"/>
              <a:t>)</a:t>
            </a:r>
          </a:p>
          <a:p>
            <a:pPr lvl="1" eaLnBrk="1" hangingPunct="1">
              <a:lnSpc>
                <a:spcPct val="80000"/>
              </a:lnSpc>
            </a:pPr>
            <a:r>
              <a:rPr lang="en-US" sz="2400" dirty="0" smtClean="0"/>
              <a:t>Publishers, catalogers, distributors, sustainability</a:t>
            </a:r>
          </a:p>
          <a:p>
            <a:pPr lvl="1" eaLnBrk="1" hangingPunct="1">
              <a:lnSpc>
                <a:spcPct val="80000"/>
              </a:lnSpc>
            </a:pPr>
            <a:r>
              <a:rPr lang="en-US" sz="2400" dirty="0" smtClean="0"/>
              <a:t>Open source, commercial, hybrid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127</a:t>
            </a:fld>
            <a:endParaRPr lang="en-US" smtClean="0"/>
          </a:p>
        </p:txBody>
      </p:sp>
      <p:sp>
        <p:nvSpPr>
          <p:cNvPr id="131075" name="Rectangle 2"/>
          <p:cNvSpPr>
            <a:spLocks noGrp="1" noChangeArrowheads="1"/>
          </p:cNvSpPr>
          <p:nvPr>
            <p:ph type="title"/>
          </p:nvPr>
        </p:nvSpPr>
        <p:spPr/>
        <p:txBody>
          <a:bodyPr/>
          <a:lstStyle/>
          <a:p>
            <a:pPr eaLnBrk="1" hangingPunct="1"/>
            <a:r>
              <a:rPr lang="en-US" sz="5400" b="1" dirty="0" smtClean="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smtClean="0"/>
              <a:t>Recall OO for streams – now have objects as well as scenarios – ex., interface components</a:t>
            </a:r>
          </a:p>
          <a:p>
            <a:pPr eaLnBrk="1" hangingPunct="1">
              <a:lnSpc>
                <a:spcPct val="80000"/>
              </a:lnSpc>
            </a:pPr>
            <a:r>
              <a:rPr lang="en-US" sz="2800" dirty="0" smtClean="0"/>
              <a:t>Information Access</a:t>
            </a:r>
          </a:p>
          <a:p>
            <a:pPr lvl="1" eaLnBrk="1" hangingPunct="1">
              <a:lnSpc>
                <a:spcPct val="80000"/>
              </a:lnSpc>
            </a:pPr>
            <a:r>
              <a:rPr lang="en-US" dirty="0" smtClean="0"/>
              <a:t>Searching: ad hoc, filtering/routing</a:t>
            </a:r>
          </a:p>
          <a:p>
            <a:pPr lvl="1" eaLnBrk="1" hangingPunct="1">
              <a:lnSpc>
                <a:spcPct val="80000"/>
              </a:lnSpc>
            </a:pPr>
            <a:r>
              <a:rPr lang="en-US" dirty="0" smtClean="0"/>
              <a:t>Browsing: using an organization, using a visualization, using links (i.e., hypertext, hypermedia – see DL Book 3 Ch. 2)</a:t>
            </a:r>
          </a:p>
          <a:p>
            <a:pPr lvl="1" eaLnBrk="1" hangingPunct="1">
              <a:lnSpc>
                <a:spcPct val="80000"/>
              </a:lnSpc>
            </a:pPr>
            <a:r>
              <a:rPr lang="en-US" dirty="0" smtClean="0"/>
              <a:t>Workflow: sessions, feedback, etc.</a:t>
            </a:r>
          </a:p>
          <a:p>
            <a:pPr lvl="1" eaLnBrk="1" hangingPunct="1">
              <a:lnSpc>
                <a:spcPct val="80000"/>
              </a:lnSpc>
              <a:buFontTx/>
              <a:buNone/>
            </a:pPr>
            <a:endParaRPr lang="en-US" dirty="0" smtClean="0"/>
          </a:p>
          <a:p>
            <a:pPr eaLnBrk="1" hangingPunct="1">
              <a:lnSpc>
                <a:spcPct val="80000"/>
              </a:lnSpc>
            </a:pPr>
            <a:r>
              <a:rPr lang="en-US" sz="2800" dirty="0" smtClean="0"/>
              <a:t>Scenario-based Design</a:t>
            </a:r>
          </a:p>
          <a:p>
            <a:pPr eaLnBrk="1" hangingPunct="1">
              <a:lnSpc>
                <a:spcPct val="80000"/>
              </a:lnSpc>
            </a:pPr>
            <a:r>
              <a:rPr lang="en-US" sz="2800" dirty="0" smtClean="0"/>
              <a:t>Usability: goals, tasks, claims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128</a:t>
            </a:fld>
            <a:endParaRPr lang="en-US" smtClean="0"/>
          </a:p>
        </p:txBody>
      </p:sp>
      <p:sp>
        <p:nvSpPr>
          <p:cNvPr id="128003" name="Rectangle 2"/>
          <p:cNvSpPr>
            <a:spLocks noGrp="1" noChangeArrowheads="1"/>
          </p:cNvSpPr>
          <p:nvPr>
            <p:ph type="title"/>
          </p:nvPr>
        </p:nvSpPr>
        <p:spPr/>
        <p:txBody>
          <a:bodyPr/>
          <a:lstStyle/>
          <a:p>
            <a:pPr eaLnBrk="1" hangingPunct="1"/>
            <a:r>
              <a:rPr lang="en-US" dirty="0" smtClean="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129</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smtClean="0"/>
              <a:t>2D interfaces</a:t>
            </a:r>
          </a:p>
          <a:p>
            <a:pPr eaLnBrk="1" hangingPunct="1"/>
            <a:r>
              <a:rPr lang="en-US" dirty="0" smtClean="0"/>
              <a:t>3D interfaces</a:t>
            </a:r>
          </a:p>
          <a:p>
            <a:pPr eaLnBrk="1" hangingPunct="1"/>
            <a:r>
              <a:rPr lang="en-US" dirty="0" smtClean="0"/>
              <a:t>GIS</a:t>
            </a:r>
          </a:p>
          <a:p>
            <a:pPr eaLnBrk="1" hangingPunct="1"/>
            <a:r>
              <a:rPr lang="en-US" dirty="0" smtClean="0"/>
              <a:t>Other paradigms</a:t>
            </a:r>
          </a:p>
          <a:p>
            <a:pPr eaLnBrk="1" hangingPunct="1"/>
            <a:endParaRPr lang="en-US" dirty="0" smtClean="0"/>
          </a:p>
          <a:p>
            <a:pPr eaLnBrk="1" hangingPunct="1"/>
            <a:r>
              <a:rPr lang="en-US" dirty="0" smtClean="0"/>
              <a:t>Stepping Stones and Pathways</a:t>
            </a:r>
          </a:p>
          <a:p>
            <a:pPr lvl="1" eaLnBrk="1" hangingPunct="1"/>
            <a:r>
              <a:rPr lang="en-US" dirty="0" smtClean="0"/>
              <a:t>http://</a:t>
            </a:r>
            <a:r>
              <a:rPr lang="en-US" dirty="0" err="1" smtClean="0"/>
              <a:t>fox.cs.vt.edu</a:t>
            </a:r>
            <a:r>
              <a:rPr lang="en-US" dirty="0" smtClean="0"/>
              <a:t>/SSP/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smtClean="0"/>
              <a:t>DL Book 4: Applications</a:t>
            </a:r>
            <a:br>
              <a:rPr lang="en-US" b="1" dirty="0" smtClean="0"/>
            </a:br>
            <a:r>
              <a:rPr lang="en-US" sz="2800" b="1" dirty="0" smtClean="0"/>
              <a:t>(Fox, </a:t>
            </a:r>
            <a:r>
              <a:rPr lang="en-US" sz="2800" b="1" dirty="0" err="1" smtClean="0"/>
              <a:t>Leidig</a:t>
            </a:r>
            <a:r>
              <a:rPr lang="en-US" sz="2800" b="1" dirty="0" smtClean="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smtClean="0"/>
              <a:t>175 pages</a:t>
            </a:r>
          </a:p>
          <a:p>
            <a:pPr eaLnBrk="1" hangingPunct="1">
              <a:spcBef>
                <a:spcPts val="0"/>
              </a:spcBef>
              <a:spcAft>
                <a:spcPts val="1200"/>
              </a:spcAft>
            </a:pPr>
            <a:r>
              <a:rPr lang="en-US" dirty="0" smtClean="0"/>
              <a:t>1) Content-Based Image Retrieval (CBIR)</a:t>
            </a:r>
          </a:p>
          <a:p>
            <a:pPr eaLnBrk="1" hangingPunct="1">
              <a:spcBef>
                <a:spcPts val="0"/>
              </a:spcBef>
              <a:spcAft>
                <a:spcPts val="1200"/>
              </a:spcAft>
            </a:pPr>
            <a:r>
              <a:rPr lang="en-US" dirty="0" smtClean="0"/>
              <a:t>2) Education</a:t>
            </a:r>
          </a:p>
          <a:p>
            <a:pPr eaLnBrk="1" hangingPunct="1">
              <a:spcBef>
                <a:spcPts val="0"/>
              </a:spcBef>
              <a:spcAft>
                <a:spcPts val="1200"/>
              </a:spcAft>
            </a:pPr>
            <a:r>
              <a:rPr lang="en-US" dirty="0" smtClean="0"/>
              <a:t>3) Social Networks</a:t>
            </a:r>
          </a:p>
          <a:p>
            <a:pPr eaLnBrk="1" hangingPunct="1">
              <a:spcBef>
                <a:spcPts val="0"/>
              </a:spcBef>
              <a:spcAft>
                <a:spcPts val="1200"/>
              </a:spcAft>
            </a:pPr>
            <a:r>
              <a:rPr lang="en-US" dirty="0" smtClean="0"/>
              <a:t>4) </a:t>
            </a:r>
            <a:r>
              <a:rPr lang="en-US" dirty="0" err="1" smtClean="0"/>
              <a:t>eScience</a:t>
            </a:r>
            <a:r>
              <a:rPr lang="en-US" dirty="0"/>
              <a:t>, </a:t>
            </a:r>
            <a:r>
              <a:rPr lang="en-US" dirty="0" smtClean="0"/>
              <a:t>Simulation, Bioinformatics</a:t>
            </a:r>
          </a:p>
          <a:p>
            <a:pPr eaLnBrk="1" hangingPunct="1">
              <a:spcBef>
                <a:spcPts val="0"/>
              </a:spcBef>
              <a:spcAft>
                <a:spcPts val="1200"/>
              </a:spcAft>
            </a:pPr>
            <a:r>
              <a:rPr lang="en-US" dirty="0" smtClean="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smtClean="0"/>
          </a:p>
        </p:txBody>
      </p:sp>
    </p:spTree>
    <p:extLst>
      <p:ext uri="{BB962C8B-B14F-4D97-AF65-F5344CB8AC3E}">
        <p14:creationId xmlns:p14="http://schemas.microsoft.com/office/powerpoint/2010/main" val="666243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130</a:t>
            </a:fld>
            <a:endParaRPr lang="en-US" smtClean="0"/>
          </a:p>
        </p:txBody>
      </p:sp>
      <p:sp>
        <p:nvSpPr>
          <p:cNvPr id="156675" name="Rectangle 2"/>
          <p:cNvSpPr>
            <a:spLocks noGrp="1" noChangeArrowheads="1"/>
          </p:cNvSpPr>
          <p:nvPr>
            <p:ph type="title"/>
          </p:nvPr>
        </p:nvSpPr>
        <p:spPr/>
        <p:txBody>
          <a:bodyPr/>
          <a:lstStyle/>
          <a:p>
            <a:pPr eaLnBrk="1" hangingPunct="1"/>
            <a:r>
              <a:rPr lang="en-US" sz="5400" b="1" dirty="0" smtClean="0"/>
              <a:t>Services</a:t>
            </a:r>
          </a:p>
        </p:txBody>
      </p:sp>
      <p:sp>
        <p:nvSpPr>
          <p:cNvPr id="156676" name="Rectangle 3"/>
          <p:cNvSpPr>
            <a:spLocks noGrp="1" noChangeArrowheads="1"/>
          </p:cNvSpPr>
          <p:nvPr>
            <p:ph type="body" idx="1"/>
          </p:nvPr>
        </p:nvSpPr>
        <p:spPr/>
        <p:txBody>
          <a:bodyPr/>
          <a:lstStyle/>
          <a:p>
            <a:pPr eaLnBrk="1" hangingPunct="1"/>
            <a:r>
              <a:rPr lang="en-US" dirty="0" smtClean="0"/>
              <a:t>Taxonomy of services</a:t>
            </a:r>
          </a:p>
          <a:p>
            <a:pPr eaLnBrk="1" hangingPunct="1"/>
            <a:r>
              <a:rPr lang="en-US" dirty="0" smtClean="0"/>
              <a:t>Ontology (see DL Book 3 Ch. 3), composition, reuse</a:t>
            </a:r>
          </a:p>
          <a:p>
            <a:pPr eaLnBrk="1" hangingPunct="1"/>
            <a:r>
              <a:rPr lang="en-US" dirty="0" smtClean="0"/>
              <a:t>Evaluation</a:t>
            </a:r>
          </a:p>
          <a:p>
            <a:pPr eaLnBrk="1" hangingPunct="1"/>
            <a:r>
              <a:rPr lang="en-US" dirty="0" smtClean="0"/>
              <a:t>Key services in-depth:</a:t>
            </a:r>
          </a:p>
          <a:p>
            <a:pPr lvl="1" eaLnBrk="1" hangingPunct="1"/>
            <a:r>
              <a:rPr lang="en-US" dirty="0" smtClean="0"/>
              <a:t>Crawling, indexing</a:t>
            </a:r>
          </a:p>
          <a:p>
            <a:pPr lvl="1" eaLnBrk="1" hangingPunct="1"/>
            <a:r>
              <a:rPr lang="en-US" dirty="0" smtClean="0"/>
              <a:t>Clustering, classifying</a:t>
            </a:r>
          </a:p>
          <a:p>
            <a:pPr lvl="1" eaLnBrk="1" hangingPunct="1"/>
            <a:r>
              <a:rPr lang="en-US" dirty="0" smtClean="0"/>
              <a:t>Recommending, using social networks (see DL Book 4 Ch. 3) and logging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131</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132</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smtClean="0"/>
              <a:t>Ontology: Applications</a:t>
            </a:r>
            <a:br>
              <a:rPr lang="en-US" dirty="0" smtClean="0"/>
            </a:br>
            <a:r>
              <a:rPr lang="en-US" sz="3200" dirty="0" smtClean="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smtClean="0"/>
              <a:t>Expand definition of minimal DL by characterizing</a:t>
            </a:r>
          </a:p>
          <a:p>
            <a:pPr lvl="1" eaLnBrk="1" hangingPunct="1">
              <a:lnSpc>
                <a:spcPct val="90000"/>
              </a:lnSpc>
            </a:pPr>
            <a:r>
              <a:rPr lang="en-US" dirty="0" smtClean="0"/>
              <a:t>typical DL services </a:t>
            </a:r>
          </a:p>
          <a:p>
            <a:pPr lvl="1" eaLnBrk="1" hangingPunct="1">
              <a:lnSpc>
                <a:spcPct val="90000"/>
              </a:lnSpc>
            </a:pPr>
            <a:r>
              <a:rPr lang="en-US" dirty="0" smtClean="0"/>
              <a:t>in the context of “employs” and “produces” relationships</a:t>
            </a:r>
          </a:p>
          <a:p>
            <a:pPr eaLnBrk="1" hangingPunct="1">
              <a:lnSpc>
                <a:spcPct val="90000"/>
              </a:lnSpc>
            </a:pPr>
            <a:r>
              <a:rPr lang="en-US" dirty="0" smtClean="0"/>
              <a:t>Use characterization to:</a:t>
            </a:r>
          </a:p>
          <a:p>
            <a:pPr lvl="1" eaLnBrk="1" hangingPunct="1">
              <a:lnSpc>
                <a:spcPct val="90000"/>
              </a:lnSpc>
            </a:pPr>
            <a:r>
              <a:rPr lang="en-US" dirty="0" smtClean="0"/>
              <a:t>Reason about how DL services can be built from other DL components</a:t>
            </a:r>
          </a:p>
          <a:p>
            <a:pPr lvl="1" eaLnBrk="1" hangingPunct="1">
              <a:lnSpc>
                <a:spcPct val="90000"/>
              </a:lnSpc>
            </a:pPr>
            <a:r>
              <a:rPr lang="en-US" dirty="0" smtClean="0"/>
              <a:t>As well as be composed with other services through extension or reuse</a:t>
            </a:r>
          </a:p>
          <a:p>
            <a:pPr eaLnBrk="1" hangingPunct="1">
              <a:lnSpc>
                <a:spcPct val="90000"/>
              </a:lnSpc>
            </a:pPr>
            <a:endParaRPr lang="en-US" dirty="0" smtClean="0"/>
          </a:p>
          <a:p>
            <a:pPr lvl="1" eaLnBrk="1" hangingPunct="1">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133</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134</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smtClean="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76"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135</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136</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137</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138</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smtClean="0"/>
              <a:t>Log analysis</a:t>
            </a:r>
          </a:p>
          <a:p>
            <a:pPr lvl="1" eaLnBrk="1" hangingPunct="1">
              <a:lnSpc>
                <a:spcPct val="90000"/>
              </a:lnSpc>
            </a:pPr>
            <a:r>
              <a:rPr lang="en-US" sz="2400" dirty="0" smtClean="0"/>
              <a:t>is a source of information on:</a:t>
            </a:r>
          </a:p>
          <a:p>
            <a:pPr lvl="2" eaLnBrk="1" hangingPunct="1">
              <a:lnSpc>
                <a:spcPct val="90000"/>
              </a:lnSpc>
            </a:pPr>
            <a:r>
              <a:rPr lang="en-US" dirty="0" smtClean="0"/>
              <a:t>How patrons really use DL services</a:t>
            </a:r>
          </a:p>
          <a:p>
            <a:pPr lvl="2" eaLnBrk="1" hangingPunct="1">
              <a:lnSpc>
                <a:spcPct val="90000"/>
              </a:lnSpc>
            </a:pPr>
            <a:r>
              <a:rPr lang="en-US" dirty="0" smtClean="0"/>
              <a:t>How systems behave while supporting user information seeking activities</a:t>
            </a:r>
          </a:p>
          <a:p>
            <a:pPr eaLnBrk="1" hangingPunct="1">
              <a:lnSpc>
                <a:spcPct val="90000"/>
              </a:lnSpc>
            </a:pPr>
            <a:r>
              <a:rPr lang="en-US" sz="2800" dirty="0" smtClean="0"/>
              <a:t>Used to:</a:t>
            </a:r>
          </a:p>
          <a:p>
            <a:pPr lvl="1" eaLnBrk="1" hangingPunct="1">
              <a:lnSpc>
                <a:spcPct val="90000"/>
              </a:lnSpc>
            </a:pPr>
            <a:r>
              <a:rPr lang="en-US" sz="2400" dirty="0" smtClean="0"/>
              <a:t>Evaluate and enhance services</a:t>
            </a:r>
          </a:p>
          <a:p>
            <a:pPr lvl="1" eaLnBrk="1" hangingPunct="1">
              <a:lnSpc>
                <a:spcPct val="90000"/>
              </a:lnSpc>
            </a:pPr>
            <a:r>
              <a:rPr lang="en-US" sz="2400" dirty="0" smtClean="0"/>
              <a:t>Guide allocation of resources</a:t>
            </a:r>
          </a:p>
          <a:p>
            <a:pPr eaLnBrk="1" hangingPunct="1">
              <a:lnSpc>
                <a:spcPct val="90000"/>
              </a:lnSpc>
            </a:pPr>
            <a:r>
              <a:rPr lang="en-US" sz="2800" dirty="0" smtClean="0"/>
              <a:t>Common practice in the web setting</a:t>
            </a:r>
          </a:p>
          <a:p>
            <a:pPr lvl="1" eaLnBrk="1" hangingPunct="1">
              <a:lnSpc>
                <a:spcPct val="90000"/>
              </a:lnSpc>
            </a:pPr>
            <a:r>
              <a:rPr lang="en-US" sz="2400" dirty="0" smtClean="0"/>
              <a:t>Supported by web servers, proxy caches</a:t>
            </a:r>
          </a:p>
          <a:p>
            <a:pPr eaLnBrk="1" hangingPunct="1">
              <a:lnSpc>
                <a:spcPct val="90000"/>
              </a:lnSpc>
            </a:pPr>
            <a:r>
              <a:rPr lang="en-US" sz="2800" dirty="0" smtClean="0"/>
              <a:t>DL Logging can be more detailed</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139</a:t>
            </a:fld>
            <a:endParaRPr lang="en-US" smtClean="0"/>
          </a:p>
        </p:txBody>
      </p:sp>
      <p:sp>
        <p:nvSpPr>
          <p:cNvPr id="165891" name="Rectangle 2"/>
          <p:cNvSpPr>
            <a:spLocks noGrp="1" noChangeArrowheads="1"/>
          </p:cNvSpPr>
          <p:nvPr>
            <p:ph type="title"/>
          </p:nvPr>
        </p:nvSpPr>
        <p:spPr/>
        <p:txBody>
          <a:bodyPr/>
          <a:lstStyle/>
          <a:p>
            <a:pPr eaLnBrk="1" hangingPunct="1"/>
            <a:r>
              <a:rPr lang="en-US" sz="5400" b="1" dirty="0" smtClean="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dirty="0" smtClean="0"/>
              <a:t>NSF awards to VT and UNC-CH</a:t>
            </a:r>
          </a:p>
          <a:p>
            <a:pPr eaLnBrk="1" hangingPunct="1"/>
            <a:r>
              <a:rPr lang="en-US" dirty="0" smtClean="0"/>
              <a:t>CS and LIS</a:t>
            </a:r>
          </a:p>
          <a:p>
            <a:pPr eaLnBrk="1" hangingPunct="1"/>
            <a:endParaRPr lang="en-US" dirty="0" smtClean="0"/>
          </a:p>
          <a:p>
            <a:pPr eaLnBrk="1" hangingPunct="1"/>
            <a:r>
              <a:rPr lang="en-US" dirty="0" smtClean="0"/>
              <a:t>Project server: http://</a:t>
            </a:r>
            <a:r>
              <a:rPr lang="en-US" dirty="0" err="1" smtClean="0"/>
              <a:t>curric.dlib.vt.edu</a:t>
            </a:r>
            <a:r>
              <a:rPr lang="en-US" dirty="0" smtClean="0"/>
              <a:t>/</a:t>
            </a:r>
          </a:p>
          <a:p>
            <a:pPr eaLnBrk="1" hangingPunct="1">
              <a:buFontTx/>
              <a:buNone/>
            </a:pPr>
            <a:endParaRPr lang="en-US" dirty="0" smtClean="0"/>
          </a:p>
          <a:p>
            <a:pPr eaLnBrk="1" hangingPunct="1"/>
            <a:r>
              <a:rPr lang="en-US" dirty="0" err="1" smtClean="0"/>
              <a:t>Wikiversity</a:t>
            </a:r>
            <a:r>
              <a:rPr lang="en-US" dirty="0" smtClean="0"/>
              <a:t>: http://</a:t>
            </a:r>
            <a:r>
              <a:rPr lang="en-US" dirty="0" err="1" smtClean="0"/>
              <a:t>en.wikiversity.org</a:t>
            </a:r>
            <a:r>
              <a:rPr lang="en-US" dirty="0" smtClean="0"/>
              <a:t>/wiki/</a:t>
            </a:r>
            <a:r>
              <a:rPr lang="en-US" dirty="0" err="1" smtClean="0"/>
              <a:t>Curriculum_on_Digital_Libraries</a:t>
            </a:r>
            <a:endParaRPr lang="en-US" dirty="0" smtClean="0"/>
          </a:p>
          <a:p>
            <a:pPr eaLnBrk="1" hangingPunct="1">
              <a:buFontTx/>
              <a:buNone/>
            </a:pPr>
            <a:endParaRPr lang="en-US" dirty="0"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14</a:t>
            </a:fld>
            <a:endParaRPr lang="en-US" smtClean="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140</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141</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142</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143</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144</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smtClean="0"/>
              <a:t>Metadata</a:t>
            </a:r>
          </a:p>
          <a:p>
            <a:pPr eaLnBrk="1" hangingPunct="1">
              <a:buFont typeface="Wingdings" pitchFamily="2" charset="2"/>
              <a:buChar char="Ø"/>
            </a:pPr>
            <a:r>
              <a:rPr lang="en-US" dirty="0" smtClean="0"/>
              <a:t>Digital Objects (data)</a:t>
            </a:r>
          </a:p>
          <a:p>
            <a:pPr eaLnBrk="1" hangingPunct="1">
              <a:buFont typeface="Wingdings" pitchFamily="2" charset="2"/>
              <a:buChar char="Ø"/>
            </a:pPr>
            <a:r>
              <a:rPr lang="en-US" dirty="0" smtClean="0"/>
              <a:t>Complex Objects (Object consisting of many objects in a complex/hierarchical relationship, see DL Book 3 Ch. 1)</a:t>
            </a:r>
          </a:p>
          <a:p>
            <a:pPr eaLnBrk="1" hangingPunct="1">
              <a:buFont typeface="Wingdings" pitchFamily="2" charset="2"/>
              <a:buChar char="Ø"/>
            </a:pPr>
            <a:r>
              <a:rPr lang="en-US" dirty="0" smtClean="0"/>
              <a:t>Content (Data and Metadata together)</a:t>
            </a:r>
          </a:p>
          <a:p>
            <a:pPr eaLnBrk="1" hangingPunct="1">
              <a:buFont typeface="Wingdings" pitchFamily="2" charset="2"/>
              <a:buChar char="Ø"/>
            </a:pPr>
            <a:r>
              <a:rPr lang="en-US" dirty="0" smtClean="0"/>
              <a:t>Data-streams (are content for dissemination) </a:t>
            </a:r>
          </a:p>
          <a:p>
            <a:pPr eaLnBrk="1" hangingPunct="1">
              <a:buFont typeface="Wingdings" pitchFamily="2" charset="2"/>
              <a:buChar char="Ø"/>
            </a:pPr>
            <a:r>
              <a:rPr lang="en-US" dirty="0" smtClean="0"/>
              <a:t>Disseminators (are services) – A </a:t>
            </a:r>
            <a:r>
              <a:rPr lang="en-US" dirty="0" err="1" smtClean="0"/>
              <a:t>dissemina-tion</a:t>
            </a:r>
            <a:r>
              <a:rPr lang="en-US" dirty="0" smtClean="0"/>
              <a:t> is defined as a stream of data that </a:t>
            </a:r>
            <a:r>
              <a:rPr lang="en-US" dirty="0" err="1" smtClean="0"/>
              <a:t>mani</a:t>
            </a:r>
            <a:r>
              <a:rPr lang="en-US" dirty="0" smtClean="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145</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a:t>
            </a:r>
            <a:r>
              <a:rPr lang="en-US" sz="2400" dirty="0" smtClean="0">
                <a:latin typeface="Times New Roman" pitchFamily="18" charset="0"/>
                <a:cs typeface="Times New Roman" pitchFamily="18" charset="0"/>
              </a:rPr>
              <a:t>ID</a:t>
            </a:r>
            <a:endParaRPr lang="en-US" sz="2400" dirty="0">
              <a:latin typeface="Times New Roman" pitchFamily="18" charset="0"/>
              <a:cs typeface="Times New Roman" pitchFamily="18" charset="0"/>
            </a:endParaRP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146</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00"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147</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148</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smtClean="0"/>
              <a:t>See DL Book 4 Ch. 1</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149</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Curriculum Module Template</a:t>
            </a:r>
            <a:endParaRPr lang="en-US" dirty="0"/>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a:t>
            </a:r>
            <a:r>
              <a:rPr lang="en-US" dirty="0" smtClean="0"/>
              <a:t>prior to </a:t>
            </a:r>
            <a:r>
              <a:rPr lang="en-US" dirty="0"/>
              <a:t>beginning the module; completion optional; complete only if </a:t>
            </a:r>
            <a:r>
              <a:rPr lang="en-US" dirty="0" smtClean="0"/>
              <a:t>prerequisite knowledge/skills </a:t>
            </a:r>
            <a:r>
              <a:rPr lang="en-US" dirty="0"/>
              <a:t>are </a:t>
            </a:r>
            <a:r>
              <a:rPr lang="en-US" i="1" dirty="0"/>
              <a:t>not</a:t>
            </a:r>
            <a:r>
              <a:rPr lang="en-US" dirty="0"/>
              <a:t> included in other modules) </a:t>
            </a:r>
            <a:endParaRPr lang="en-US" dirty="0" smtClean="0"/>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smtClean="0"/>
              <a:t>9</a:t>
            </a:r>
            <a:r>
              <a:rPr lang="en-US" dirty="0"/>
              <a:t>. Body of knowledge (theory + practice; an outline that could be used as </a:t>
            </a:r>
            <a:r>
              <a:rPr lang="en-US" dirty="0" smtClean="0"/>
              <a:t>the basis </a:t>
            </a:r>
            <a:r>
              <a:rPr lang="en-US" dirty="0"/>
              <a:t>for class lectures)</a:t>
            </a:r>
          </a:p>
          <a:p>
            <a:pPr marL="0" indent="0">
              <a:buNone/>
            </a:pPr>
            <a:r>
              <a:rPr lang="en-US" dirty="0"/>
              <a:t>10. Resources (required readings for students; additional suggested </a:t>
            </a:r>
            <a:r>
              <a:rPr lang="en-US" dirty="0" smtClean="0"/>
              <a:t>readings for </a:t>
            </a:r>
            <a:r>
              <a:rPr lang="en-US" dirty="0"/>
              <a:t>instructor and students) </a:t>
            </a:r>
          </a:p>
          <a:p>
            <a:pPr marL="0" indent="0">
              <a:buNone/>
            </a:pPr>
            <a:r>
              <a:rPr lang="en-US" dirty="0"/>
              <a:t>11. Exercises / Learning activities</a:t>
            </a:r>
          </a:p>
          <a:p>
            <a:pPr marL="0" indent="0">
              <a:buNone/>
            </a:pPr>
            <a:r>
              <a:rPr lang="en-US" dirty="0"/>
              <a:t>12. Evaluation of learning objective achievement (graded exercises </a:t>
            </a:r>
            <a:r>
              <a:rPr lang="en-US" dirty="0" smtClean="0"/>
              <a:t>or assignments</a:t>
            </a:r>
            <a:r>
              <a:rPr lang="en-US" dirty="0"/>
              <a:t>)</a:t>
            </a:r>
          </a:p>
          <a:p>
            <a:pPr marL="0" indent="0">
              <a:buNone/>
            </a:pPr>
            <a:r>
              <a:rPr lang="en-US" dirty="0" smtClean="0"/>
              <a:t>13. Glossary </a:t>
            </a:r>
            <a:endParaRPr lang="en-US" dirty="0"/>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15</a:t>
            </a:fld>
            <a:endParaRPr lang="en-US"/>
          </a:p>
        </p:txBody>
      </p:sp>
    </p:spTree>
    <p:extLst>
      <p:ext uri="{BB962C8B-B14F-4D97-AF65-F5344CB8AC3E}">
        <p14:creationId xmlns:p14="http://schemas.microsoft.com/office/powerpoint/2010/main" val="15134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150</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151</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152</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dirty="0" smtClean="0"/>
              <a:t>Network of Extended Open Archives where each node acts as either a provider of data, services or both.</a:t>
            </a:r>
          </a:p>
          <a:p>
            <a:pPr eaLnBrk="1" hangingPunct="1"/>
            <a:endParaRPr lang="en-US" dirty="0" smtClean="0"/>
          </a:p>
          <a:p>
            <a:pPr eaLnBrk="1" hangingPunct="1"/>
            <a:r>
              <a:rPr lang="en-US" dirty="0" smtClean="0"/>
              <a:t>Component = Node</a:t>
            </a:r>
          </a:p>
          <a:p>
            <a:pPr eaLnBrk="1" hangingPunct="1"/>
            <a:r>
              <a:rPr lang="en-US" dirty="0" smtClean="0"/>
              <a:t>Protocol = Arc</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153</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154</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155</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156</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157</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158</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smtClean="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49"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159</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smtClean="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16</a:t>
            </a:fld>
            <a:endParaRPr lang="en-US" smtClean="0"/>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66"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smtClean="0">
                <a:solidFill>
                  <a:schemeClr val="accent1">
                    <a:lumMod val="50000"/>
                  </a:schemeClr>
                </a:solidFill>
              </a:rPr>
              <a:t>Introduction</a:t>
            </a:r>
            <a:endParaRPr lang="en-US" sz="3200" b="0" i="1" dirty="0">
              <a:solidFill>
                <a:schemeClr val="accent1">
                  <a:lumMod val="50000"/>
                </a:schemeClr>
              </a:solidFill>
            </a:endParaRPr>
          </a:p>
        </p:txBody>
      </p:sp>
    </p:spTree>
    <p:extLst>
      <p:ext uri="{BB962C8B-B14F-4D97-AF65-F5344CB8AC3E}">
        <p14:creationId xmlns:p14="http://schemas.microsoft.com/office/powerpoint/2010/main" val="3644268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160</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72"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161</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162</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163</a:t>
            </a:fld>
            <a:endParaRPr lang="en-US" smtClean="0"/>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a:t>
            </a:r>
            <a:r>
              <a:rPr lang="en-US" sz="2400" b="0" dirty="0" smtClean="0">
                <a:latin typeface="Times New Roman" pitchFamily="18" charset="0"/>
              </a:rPr>
              <a:t>instance</a:t>
            </a:r>
          </a:p>
          <a:p>
            <a:pPr>
              <a:spcBef>
                <a:spcPct val="50000"/>
              </a:spcBef>
            </a:pPr>
            <a:r>
              <a:rPr lang="en-US" sz="2400" b="0" dirty="0" smtClean="0">
                <a:latin typeface="Times New Roman" pitchFamily="18" charset="0"/>
              </a:rPr>
              <a:t>model</a:t>
            </a:r>
            <a:r>
              <a:rPr lang="en-US" sz="2400" b="0" dirty="0">
                <a:latin typeface="Times New Roman" pitchFamily="18" charset="0"/>
              </a:rPr>
              <a:t>)</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164</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165</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166</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167</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168</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dirty="0" smtClean="0"/>
              <a:t>Version 1 -- MARIAN as the target system</a:t>
            </a:r>
          </a:p>
          <a:p>
            <a:pPr lvl="1" eaLnBrk="1" hangingPunct="1"/>
            <a:r>
              <a:rPr lang="en-US" sz="2400" dirty="0" smtClean="0"/>
              <a:t>Focused on rich structures: semantic networks</a:t>
            </a:r>
          </a:p>
          <a:p>
            <a:pPr lvl="1" eaLnBrk="1" hangingPunct="1"/>
            <a:r>
              <a:rPr lang="en-US" sz="2400" dirty="0" smtClean="0"/>
              <a:t>Behavior attached to nodes/links</a:t>
            </a:r>
          </a:p>
          <a:p>
            <a:pPr eaLnBrk="1" hangingPunct="1"/>
            <a:r>
              <a:rPr lang="en-US" sz="2800" dirty="0" smtClean="0"/>
              <a:t>Version 2 -- Shifted for later work to componentized (ODL) approach </a:t>
            </a:r>
          </a:p>
          <a:p>
            <a:pPr lvl="1" eaLnBrk="1" hangingPunct="1"/>
            <a:r>
              <a:rPr lang="en-US" sz="2400" dirty="0" smtClean="0"/>
              <a:t>Focused on scenarios/societies</a:t>
            </a:r>
          </a:p>
          <a:p>
            <a:pPr lvl="1" eaLnBrk="1" hangingPunct="1"/>
            <a:r>
              <a:rPr lang="en-US" sz="2400" dirty="0" smtClean="0"/>
              <a:t>Structures/Spaces encapsulated within components (e.g., relational tables, indexes)</a:t>
            </a:r>
          </a:p>
          <a:p>
            <a:pPr lvl="1" eaLnBrk="1" hangingPunct="1"/>
            <a:r>
              <a:rPr lang="en-US" sz="2400" dirty="0" smtClean="0"/>
              <a:t>Only textual streams supported</a:t>
            </a:r>
          </a:p>
          <a:p>
            <a:pPr eaLnBrk="1" hangingPunct="1"/>
            <a:r>
              <a:rPr lang="en-US" dirty="0" smtClean="0"/>
              <a:t>Version 3 – Practical DL (w. </a:t>
            </a:r>
            <a:r>
              <a:rPr lang="en-US" dirty="0" err="1" smtClean="0"/>
              <a:t>DSpace</a:t>
            </a:r>
            <a:r>
              <a:rPr lang="en-US" dirty="0" smtClean="0"/>
              <a:t>) – Doug Gorton</a:t>
            </a:r>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169</a:t>
            </a:fld>
            <a:endParaRPr lang="en-US" smtClean="0"/>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smtClean="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smtClean="0"/>
              <a:t>Wikiversity</a:t>
            </a:r>
            <a:r>
              <a:rPr lang="en-US" dirty="0" smtClean="0"/>
              <a:t> Modules</a:t>
            </a:r>
            <a:endParaRPr lang="en-US" dirty="0"/>
          </a:p>
        </p:txBody>
      </p:sp>
      <p:sp>
        <p:nvSpPr>
          <p:cNvPr id="3" name="Content Placeholder 2"/>
          <p:cNvSpPr>
            <a:spLocks noGrp="1"/>
          </p:cNvSpPr>
          <p:nvPr>
            <p:ph idx="1"/>
          </p:nvPr>
        </p:nvSpPr>
        <p:spPr/>
        <p:txBody>
          <a:bodyPr/>
          <a:lstStyle/>
          <a:p>
            <a:r>
              <a:rPr lang="en-US" dirty="0" smtClean="0"/>
              <a:t>Table 1: Core DL Curriculum (2 slides)</a:t>
            </a:r>
          </a:p>
          <a:p>
            <a:r>
              <a:rPr lang="en-US" dirty="0" smtClean="0"/>
              <a:t>Table 2: Information Retrieval Packages</a:t>
            </a:r>
          </a:p>
          <a:p>
            <a:r>
              <a:rPr lang="en-US" dirty="0"/>
              <a:t>Table 3: </a:t>
            </a:r>
            <a:r>
              <a:rPr lang="en-US" dirty="0" err="1" smtClean="0"/>
              <a:t>LucidWorks</a:t>
            </a:r>
            <a:r>
              <a:rPr lang="en-US" dirty="0" smtClean="0"/>
              <a:t> Big Data Software</a:t>
            </a:r>
            <a:endParaRPr lang="en-US" dirty="0"/>
          </a:p>
          <a:p>
            <a:r>
              <a:rPr lang="en-US" dirty="0" smtClean="0"/>
              <a:t>Table 4: Multimedia Software</a:t>
            </a:r>
          </a:p>
          <a:p>
            <a:endParaRPr lang="en-US" dirty="0"/>
          </a:p>
          <a:p>
            <a:r>
              <a:rPr lang="en-US" sz="2800" dirty="0" smtClean="0"/>
              <a:t>Note: </a:t>
            </a:r>
            <a:r>
              <a:rPr lang="en-US" sz="2800" dirty="0" smtClean="0"/>
              <a:t>Maybe later in </a:t>
            </a:r>
            <a:r>
              <a:rPr lang="en-US" sz="2800" dirty="0" smtClean="0"/>
              <a:t>2015 there </a:t>
            </a:r>
            <a:r>
              <a:rPr lang="en-US" sz="2800" dirty="0" smtClean="0"/>
              <a:t>will </a:t>
            </a:r>
            <a:r>
              <a:rPr lang="en-US" sz="2800" dirty="0" smtClean="0"/>
              <a:t>be 8-10 modules added related to Computational Linguistics, probably in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spTree>
    <p:extLst>
      <p:ext uri="{BB962C8B-B14F-4D97-AF65-F5344CB8AC3E}">
        <p14:creationId xmlns:p14="http://schemas.microsoft.com/office/powerpoint/2010/main" val="503588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170</a:t>
            </a:fld>
            <a:endParaRPr lang="en-US" smtClean="0"/>
          </a:p>
        </p:txBody>
      </p:sp>
      <p:sp>
        <p:nvSpPr>
          <p:cNvPr id="201731" name="Rectangle 2"/>
          <p:cNvSpPr>
            <a:spLocks noGrp="1" noChangeArrowheads="1"/>
          </p:cNvSpPr>
          <p:nvPr>
            <p:ph type="title"/>
          </p:nvPr>
        </p:nvSpPr>
        <p:spPr/>
        <p:txBody>
          <a:bodyPr/>
          <a:lstStyle/>
          <a:p>
            <a:pPr eaLnBrk="1" hangingPunct="1"/>
            <a:r>
              <a:rPr lang="en-US" sz="6000" b="1" dirty="0" smtClean="0"/>
              <a:t>Case Studies</a:t>
            </a:r>
          </a:p>
        </p:txBody>
      </p:sp>
      <p:sp>
        <p:nvSpPr>
          <p:cNvPr id="201732" name="Rectangle 3"/>
          <p:cNvSpPr>
            <a:spLocks noGrp="1" noChangeArrowheads="1"/>
          </p:cNvSpPr>
          <p:nvPr>
            <p:ph type="body" idx="1"/>
          </p:nvPr>
        </p:nvSpPr>
        <p:spPr/>
        <p:txBody>
          <a:bodyPr/>
          <a:lstStyle/>
          <a:p>
            <a:pPr eaLnBrk="1" hangingPunct="1"/>
            <a:r>
              <a:rPr lang="en-US" sz="3600" dirty="0" smtClean="0"/>
              <a:t>Education (DL Book 4 Ch. 2):</a:t>
            </a:r>
          </a:p>
          <a:p>
            <a:pPr lvl="1" eaLnBrk="1" hangingPunct="1"/>
            <a:r>
              <a:rPr lang="en-US" sz="3200" dirty="0" smtClean="0"/>
              <a:t>CSTC, CITIDEL</a:t>
            </a:r>
          </a:p>
          <a:p>
            <a:pPr lvl="1" eaLnBrk="1" hangingPunct="1"/>
            <a:r>
              <a:rPr lang="en-US" sz="3200" dirty="0" smtClean="0"/>
              <a:t>Ensemble</a:t>
            </a:r>
          </a:p>
          <a:p>
            <a:pPr lvl="1" eaLnBrk="1" hangingPunct="1"/>
            <a:r>
              <a:rPr lang="en-US" sz="3200" dirty="0" smtClean="0"/>
              <a:t>NSDL</a:t>
            </a:r>
          </a:p>
          <a:p>
            <a:pPr lvl="1" eaLnBrk="1" hangingPunct="1"/>
            <a:r>
              <a:rPr lang="en-US" sz="3200" dirty="0" smtClean="0"/>
              <a:t>NDLTD (ETDs)</a:t>
            </a:r>
          </a:p>
          <a:p>
            <a:pPr eaLnBrk="1" hangingPunct="1"/>
            <a:endParaRPr lang="en-US" sz="3600" dirty="0" smtClean="0"/>
          </a:p>
          <a:p>
            <a:pPr eaLnBrk="1" hangingPunct="1"/>
            <a:r>
              <a:rPr lang="en-US" sz="3600" dirty="0" err="1" smtClean="0"/>
              <a:t>CTRnet</a:t>
            </a:r>
            <a:endParaRPr lang="en-US" sz="3600" dirty="0"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smtClean="0"/>
              <a:t>Instead of building large, expensive multimedia packages, that become obsolete and are difficult to re-use, concentrate on </a:t>
            </a:r>
            <a:r>
              <a:rPr lang="en-US" sz="2800" b="1" dirty="0" smtClean="0"/>
              <a:t>small knowledge units</a:t>
            </a:r>
            <a:r>
              <a:rPr lang="en-US" sz="2800" dirty="0" smtClean="0"/>
              <a:t>.</a:t>
            </a:r>
          </a:p>
          <a:p>
            <a:pPr eaLnBrk="1" hangingPunct="1">
              <a:lnSpc>
                <a:spcPct val="90000"/>
              </a:lnSpc>
              <a:spcBef>
                <a:spcPct val="45000"/>
              </a:spcBef>
            </a:pPr>
            <a:r>
              <a:rPr lang="en-US" sz="2800" dirty="0" smtClean="0"/>
              <a:t>Learners benefit from having well-crafted modules that have been </a:t>
            </a:r>
            <a:r>
              <a:rPr lang="en-US" sz="2800" b="1" dirty="0" smtClean="0"/>
              <a:t>reviewed and tested</a:t>
            </a:r>
            <a:r>
              <a:rPr lang="en-US" sz="2800" dirty="0" smtClean="0"/>
              <a:t>.</a:t>
            </a:r>
          </a:p>
          <a:p>
            <a:pPr eaLnBrk="1" hangingPunct="1">
              <a:lnSpc>
                <a:spcPct val="90000"/>
              </a:lnSpc>
              <a:spcBef>
                <a:spcPct val="45000"/>
              </a:spcBef>
            </a:pPr>
            <a:r>
              <a:rPr lang="en-US" sz="2800" dirty="0" smtClean="0"/>
              <a:t>Use digital libraries to build a </a:t>
            </a:r>
            <a:r>
              <a:rPr lang="en-US" sz="2800" b="1" dirty="0" smtClean="0"/>
              <a:t>powerful base</a:t>
            </a:r>
            <a:r>
              <a:rPr lang="en-US" sz="2800" dirty="0" smtClean="0"/>
              <a:t> of support for learners, upon which a variety of courses, self-study tutorials &amp; reference resources can be built.</a:t>
            </a:r>
          </a:p>
          <a:p>
            <a:pPr eaLnBrk="1" hangingPunct="1">
              <a:lnSpc>
                <a:spcPct val="90000"/>
              </a:lnSpc>
              <a:spcBef>
                <a:spcPct val="45000"/>
              </a:spcBef>
            </a:pPr>
            <a:r>
              <a:rPr lang="en-US" sz="2800" dirty="0" smtClean="0"/>
              <a:t>ACM support led to Journal of Educational Resources in Computing (</a:t>
            </a:r>
            <a:r>
              <a:rPr lang="en-US" sz="2800" b="1" dirty="0" smtClean="0">
                <a:solidFill>
                  <a:schemeClr val="tx2"/>
                </a:solidFill>
              </a:rPr>
              <a:t>JERIC</a:t>
            </a:r>
            <a:r>
              <a:rPr lang="en-US" sz="2800" dirty="0" smtClean="0"/>
              <a:t>), accessible from </a:t>
            </a:r>
            <a:r>
              <a:rPr lang="en-US" sz="3600" dirty="0" smtClean="0"/>
              <a:t>www.cstc.org</a:t>
            </a:r>
            <a:r>
              <a:rPr lang="en-US" sz="3600" b="1" dirty="0" smtClean="0"/>
              <a:t> </a:t>
            </a:r>
            <a:r>
              <a:rPr lang="en-US" sz="2400" dirty="0" smtClean="0"/>
              <a:t>- old site, not working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172</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smtClean="0"/>
              <a:t>Domain</a:t>
            </a:r>
            <a:r>
              <a:rPr lang="en-US" dirty="0" smtClean="0"/>
              <a:t>: computing / information technology</a:t>
            </a:r>
          </a:p>
          <a:p>
            <a:pPr eaLnBrk="1" hangingPunct="1">
              <a:lnSpc>
                <a:spcPct val="90000"/>
              </a:lnSpc>
              <a:spcBef>
                <a:spcPct val="70000"/>
              </a:spcBef>
            </a:pPr>
            <a:r>
              <a:rPr lang="en-US" b="1" dirty="0" smtClean="0"/>
              <a:t>Genre</a:t>
            </a:r>
            <a:r>
              <a:rPr lang="en-US" dirty="0" smtClean="0"/>
              <a:t>: one-stop-shopping for teachers &amp; learners: courseware (CSTC, JERIC), leading DLs (ACM, IEEE-CS, DB&amp;LP, </a:t>
            </a:r>
            <a:r>
              <a:rPr lang="en-US" dirty="0" err="1" smtClean="0"/>
              <a:t>CiteSeer</a:t>
            </a:r>
            <a:r>
              <a:rPr lang="en-US" dirty="0" smtClean="0"/>
              <a:t>), </a:t>
            </a:r>
            <a:r>
              <a:rPr lang="en-US" dirty="0" err="1" smtClean="0"/>
              <a:t>PlanetMath.org</a:t>
            </a:r>
            <a:r>
              <a:rPr lang="en-US" dirty="0" smtClean="0"/>
              <a:t>, NCSTRL (technical reports), …</a:t>
            </a:r>
          </a:p>
          <a:p>
            <a:pPr eaLnBrk="1" hangingPunct="1">
              <a:lnSpc>
                <a:spcPct val="90000"/>
              </a:lnSpc>
              <a:spcBef>
                <a:spcPct val="70000"/>
              </a:spcBef>
            </a:pPr>
            <a:r>
              <a:rPr lang="en-US" b="1" dirty="0" smtClean="0"/>
              <a:t>Submission &amp; Collection</a:t>
            </a:r>
            <a:r>
              <a:rPr lang="en-US" dirty="0" smtClean="0"/>
              <a:t>: sub/partner collections </a:t>
            </a:r>
            <a:r>
              <a:rPr lang="en-US" dirty="0" smtClean="0">
                <a:sym typeface="Wingdings" pitchFamily="2" charset="2"/>
              </a:rPr>
              <a:t></a:t>
            </a:r>
            <a:r>
              <a:rPr lang="en-US" dirty="0" smtClean="0"/>
              <a:t> </a:t>
            </a:r>
            <a:r>
              <a:rPr lang="en-US" dirty="0" err="1" smtClean="0"/>
              <a:t>www.citidel.org</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173</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175</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smtClean="0"/>
              <a:t>Users:</a:t>
            </a:r>
            <a:r>
              <a:rPr lang="en-US" i="1" dirty="0" smtClean="0"/>
              <a:t> </a:t>
            </a:r>
            <a:r>
              <a:rPr lang="en-US" dirty="0" smtClean="0"/>
              <a:t>students, educators, life-long learners</a:t>
            </a:r>
            <a:br>
              <a:rPr lang="en-US" dirty="0" smtClean="0"/>
            </a:br>
            <a:endParaRPr lang="en-US" dirty="0" smtClean="0"/>
          </a:p>
          <a:p>
            <a:pPr algn="l" eaLnBrk="1" hangingPunct="1">
              <a:lnSpc>
                <a:spcPct val="90000"/>
              </a:lnSpc>
              <a:buClr>
                <a:schemeClr val="tx1"/>
              </a:buClr>
            </a:pPr>
            <a:r>
              <a:rPr lang="en-US" b="1" i="1" dirty="0" smtClean="0"/>
              <a:t>Content:</a:t>
            </a:r>
            <a:r>
              <a:rPr lang="en-US" dirty="0" smtClean="0"/>
              <a:t> structured learning materials; large real-time or archived datasets; audio, images (DL Book 4 Ch. 1), animations; primary sources; digital learning objects (e.g., applets); interactive (virtual, remote) laboratories; ...</a:t>
            </a:r>
            <a:endParaRPr lang="en-US" dirty="0" smtClean="0">
              <a:solidFill>
                <a:srgbClr val="008000"/>
              </a:solidFill>
            </a:endParaRPr>
          </a:p>
          <a:p>
            <a:pPr algn="l" eaLnBrk="1" hangingPunct="1">
              <a:lnSpc>
                <a:spcPct val="90000"/>
              </a:lnSpc>
              <a:buClr>
                <a:schemeClr val="tx1"/>
              </a:buClr>
            </a:pPr>
            <a:endParaRPr lang="en-US" dirty="0" smtClean="0">
              <a:solidFill>
                <a:srgbClr val="008000"/>
              </a:solidFill>
            </a:endParaRPr>
          </a:p>
          <a:p>
            <a:pPr algn="l" eaLnBrk="1" hangingPunct="1">
              <a:lnSpc>
                <a:spcPct val="90000"/>
              </a:lnSpc>
              <a:buClr>
                <a:schemeClr val="tx1"/>
              </a:buClr>
            </a:pPr>
            <a:r>
              <a:rPr lang="en-US" b="1" i="1" dirty="0" smtClean="0"/>
              <a:t>Tools:</a:t>
            </a:r>
            <a:r>
              <a:rPr lang="en-US" dirty="0" smtClean="0"/>
              <a:t> search; refer; validate; integrate; create; customize; publish; share; notify; collaborate;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176</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smtClean="0"/>
              <a:t>Discovery of content</a:t>
            </a:r>
          </a:p>
          <a:p>
            <a:pPr eaLnBrk="1" hangingPunct="1"/>
            <a:r>
              <a:rPr lang="en-US" sz="2800" dirty="0" smtClean="0"/>
              <a:t>Classification (DL Book 3 Ch. 4) and cataloguing</a:t>
            </a:r>
          </a:p>
          <a:p>
            <a:pPr eaLnBrk="1" hangingPunct="1"/>
            <a:r>
              <a:rPr lang="en-US" sz="2800" dirty="0" smtClean="0"/>
              <a:t>Acquisition and/or linking; referencing</a:t>
            </a:r>
          </a:p>
          <a:p>
            <a:pPr eaLnBrk="1" hangingPunct="1"/>
            <a:r>
              <a:rPr lang="en-US" sz="2800" dirty="0" smtClean="0"/>
              <a:t>Disciplinary-based themes define a natural body of content, but other possibilities are also encouraged </a:t>
            </a:r>
          </a:p>
          <a:p>
            <a:pPr eaLnBrk="1" hangingPunct="1"/>
            <a:r>
              <a:rPr lang="en-US" sz="2800" dirty="0" smtClean="0"/>
              <a:t>Access to massive real-time or archived datasets</a:t>
            </a:r>
          </a:p>
          <a:p>
            <a:pPr eaLnBrk="1" hangingPunct="1"/>
            <a:r>
              <a:rPr lang="en-US" sz="2800" dirty="0" smtClean="0"/>
              <a:t>Software tool suites for analysis, modeling, simulation (DL Book 4 Ch. 4), or visualization</a:t>
            </a:r>
          </a:p>
          <a:p>
            <a:pPr eaLnBrk="1" hangingPunct="1"/>
            <a:r>
              <a:rPr lang="en-US" sz="2800" dirty="0" smtClean="0"/>
              <a:t>Reviewed commentary on learning materials and pedagogy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177</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smtClean="0"/>
              <a:t>Help services, frequently asked questions, etc.</a:t>
            </a:r>
          </a:p>
          <a:p>
            <a:pPr eaLnBrk="1" hangingPunct="1">
              <a:lnSpc>
                <a:spcPct val="110000"/>
              </a:lnSpc>
            </a:pPr>
            <a:r>
              <a:rPr lang="en-US" sz="2800" dirty="0" smtClean="0"/>
              <a:t>Synchronous/asynchronous collaborative learning environments using shared resources</a:t>
            </a:r>
          </a:p>
          <a:p>
            <a:pPr eaLnBrk="1" hangingPunct="1">
              <a:lnSpc>
                <a:spcPct val="110000"/>
              </a:lnSpc>
            </a:pPr>
            <a:r>
              <a:rPr lang="en-US" sz="2800" dirty="0" smtClean="0"/>
              <a:t>Mechanisms for building personal annotated digital information spaces (see DL Book 3 Ch. 2)</a:t>
            </a:r>
          </a:p>
          <a:p>
            <a:pPr eaLnBrk="1" hangingPunct="1">
              <a:lnSpc>
                <a:spcPct val="110000"/>
              </a:lnSpc>
            </a:pPr>
            <a:r>
              <a:rPr lang="en-US" sz="2800" dirty="0" smtClean="0"/>
              <a:t>Reliability testing for applets or other digital learning objects</a:t>
            </a:r>
          </a:p>
          <a:p>
            <a:pPr eaLnBrk="1" hangingPunct="1">
              <a:lnSpc>
                <a:spcPct val="110000"/>
              </a:lnSpc>
            </a:pPr>
            <a:r>
              <a:rPr lang="en-US" sz="2800" dirty="0" smtClean="0"/>
              <a:t>Audio, image, video search capability (see DL Book 4 Ch. 1)</a:t>
            </a:r>
          </a:p>
          <a:p>
            <a:pPr eaLnBrk="1" hangingPunct="1">
              <a:lnSpc>
                <a:spcPct val="110000"/>
              </a:lnSpc>
            </a:pPr>
            <a:r>
              <a:rPr lang="en-US" sz="2800" dirty="0" smtClean="0"/>
              <a:t>Metadata system translation</a:t>
            </a:r>
          </a:p>
          <a:p>
            <a:pPr eaLnBrk="1" hangingPunct="1">
              <a:lnSpc>
                <a:spcPct val="110000"/>
              </a:lnSpc>
            </a:pPr>
            <a:r>
              <a:rPr lang="en-US" sz="2800" dirty="0" smtClean="0"/>
              <a:t>Community feedback mechanisms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178</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179</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smtClean="0"/>
              <a:t>Analytical Survey, ed. Leonid </a:t>
            </a:r>
            <a:r>
              <a:rPr lang="en-US" dirty="0" err="1" smtClean="0"/>
              <a:t>Kalinichenko</a:t>
            </a:r>
            <a:endParaRPr lang="en-US" dirty="0" smtClean="0"/>
          </a:p>
          <a:p>
            <a:pPr marL="357188" indent="-357188" defTabSz="952500" eaLnBrk="1" hangingPunct="1"/>
            <a:r>
              <a:rPr lang="en-US" dirty="0" smtClean="0"/>
              <a:t>© 2003, www.iite-unesco.org</a:t>
            </a:r>
            <a:r>
              <a:rPr lang="en-US" dirty="0"/>
              <a:t> </a:t>
            </a:r>
            <a:r>
              <a:rPr lang="en-US" dirty="0" smtClean="0"/>
              <a:t>- old site</a:t>
            </a:r>
          </a:p>
          <a:p>
            <a:pPr marL="357188" indent="-357188" defTabSz="952500" eaLnBrk="1" hangingPunct="1"/>
            <a:r>
              <a:rPr lang="en-US" dirty="0" smtClean="0"/>
              <a:t>Transforming the Way to Learn</a:t>
            </a:r>
          </a:p>
          <a:p>
            <a:pPr marL="357188" indent="-357188" defTabSz="952500" eaLnBrk="1" hangingPunct="1"/>
            <a:r>
              <a:rPr lang="en-US" dirty="0" smtClean="0"/>
              <a:t>DLs of Educational Resources &amp; Services</a:t>
            </a:r>
          </a:p>
          <a:p>
            <a:pPr marL="357188" indent="-357188" defTabSz="952500" eaLnBrk="1" hangingPunct="1"/>
            <a:r>
              <a:rPr lang="en-US" dirty="0" smtClean="0"/>
              <a:t>Integrated/Virtual Learning Environment</a:t>
            </a:r>
          </a:p>
          <a:p>
            <a:pPr marL="357188" indent="-357188" defTabSz="952500" eaLnBrk="1" hangingPunct="1"/>
            <a:r>
              <a:rPr lang="en-US" dirty="0" smtClean="0"/>
              <a:t>Educational Metadata</a:t>
            </a:r>
          </a:p>
          <a:p>
            <a:pPr marL="357188" indent="-357188" defTabSz="952500" eaLnBrk="1" hangingPunct="1"/>
            <a:r>
              <a:rPr lang="en-US" dirty="0" smtClean="0"/>
              <a:t>Current DLEs: US (NSDL, DLESE, CITIDEL, NDLTD), Europe (</a:t>
            </a:r>
            <a:r>
              <a:rPr lang="en-US" dirty="0" err="1" smtClean="0"/>
              <a:t>Scholnet</a:t>
            </a:r>
            <a:r>
              <a:rPr lang="en-US" dirty="0" smtClean="0"/>
              <a:t>, Cyclades), UK (Distributed National Electronic Resource)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smtClean="0"/>
              <a:t>DL </a:t>
            </a:r>
            <a:r>
              <a:rPr lang="en-US" b="1" dirty="0" err="1" smtClean="0"/>
              <a:t>Curric</a:t>
            </a:r>
            <a:r>
              <a:rPr lang="en-US" b="1" dirty="0" smtClean="0"/>
              <a:t>. Project - examples</a:t>
            </a:r>
          </a:p>
        </p:txBody>
      </p:sp>
      <p:sp>
        <p:nvSpPr>
          <p:cNvPr id="36867" name="Content Placeholder 2"/>
          <p:cNvSpPr>
            <a:spLocks noGrp="1"/>
          </p:cNvSpPr>
          <p:nvPr>
            <p:ph idx="1"/>
          </p:nvPr>
        </p:nvSpPr>
        <p:spPr/>
        <p:txBody>
          <a:bodyPr/>
          <a:lstStyle/>
          <a:p>
            <a:pPr eaLnBrk="1" hangingPunct="1"/>
            <a:r>
              <a:rPr lang="en-US" b="1" dirty="0" smtClean="0"/>
              <a:t>Module 1-b: History of digital libraries and library automation</a:t>
            </a:r>
          </a:p>
          <a:p>
            <a:pPr eaLnBrk="1" hangingPunct="1"/>
            <a:r>
              <a:rPr lang="en-US" b="1" dirty="0" smtClean="0"/>
              <a:t>Module 2-c: File Formats, Transformation, and Migration</a:t>
            </a:r>
            <a:endParaRPr lang="en-US" dirty="0" smtClean="0"/>
          </a:p>
          <a:p>
            <a:pPr eaLnBrk="1" hangingPunct="1"/>
            <a:r>
              <a:rPr lang="en-US" b="1" dirty="0" smtClean="0"/>
              <a:t>Module 3-b: Digitization</a:t>
            </a:r>
            <a:endParaRPr lang="en-US" dirty="0" smtClean="0"/>
          </a:p>
          <a:p>
            <a:pPr eaLnBrk="1" hangingPunct="1"/>
            <a:r>
              <a:rPr lang="en-US" b="1" dirty="0" smtClean="0"/>
              <a:t>Module 4-b: Metadata</a:t>
            </a:r>
            <a:endParaRPr lang="en-US" dirty="0" smtClean="0"/>
          </a:p>
          <a:p>
            <a:pPr eaLnBrk="1" hangingPunct="1"/>
            <a:r>
              <a:rPr lang="en-US" b="1" dirty="0" smtClean="0"/>
              <a:t>Module 5-a: Architecture overviews</a:t>
            </a:r>
          </a:p>
          <a:p>
            <a:pPr eaLnBrk="1" hangingPunct="1"/>
            <a:r>
              <a:rPr lang="en-US" b="1" dirty="0" smtClean="0"/>
              <a:t>…</a:t>
            </a:r>
            <a:endParaRPr lang="en-US" dirty="0"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18</a:t>
            </a:fld>
            <a:endParaRPr lang="en-US" smtClean="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180</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25167" cy="892552"/>
          </a:xfrm>
          <a:prstGeom prst="rect">
            <a:avLst/>
          </a:prstGeom>
          <a:noFill/>
          <a:ln w="9525">
            <a:noFill/>
            <a:miter lim="800000"/>
            <a:headEnd/>
            <a:tailEnd/>
          </a:ln>
        </p:spPr>
        <p:txBody>
          <a:bodyPr wrap="none">
            <a:spAutoFit/>
          </a:bodyPr>
          <a:lstStyle/>
          <a:p>
            <a:r>
              <a:rPr lang="en-US" sz="2000" dirty="0">
                <a:latin typeface="Franklin Gothic Medium" pitchFamily="34" charset="0"/>
              </a:rPr>
              <a:t>http://slurl.com/secondlife/Educators%20Coop%204/66/236/</a:t>
            </a:r>
            <a:r>
              <a:rPr lang="en-US" sz="2000" dirty="0" smtClean="0">
                <a:latin typeface="Franklin Gothic Medium" pitchFamily="34" charset="0"/>
              </a:rPr>
              <a:t>28</a:t>
            </a:r>
          </a:p>
          <a:p>
            <a:r>
              <a:rPr lang="en-US" sz="2000" dirty="0" smtClean="0">
                <a:latin typeface="Franklin Gothic Medium" pitchFamily="34" charset="0"/>
              </a:rPr>
              <a:t>(old site, not present)</a:t>
            </a:r>
            <a:endParaRPr lang="en-US" sz="2000" dirty="0">
              <a:latin typeface="Franklin Gothic Medium" pitchFamily="34" charset="0"/>
            </a:endParaRPr>
          </a:p>
          <a:p>
            <a:endParaRPr lang="en-US" sz="1200" dirty="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184</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185</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smtClean="0"/>
              <a:t>Domain:</a:t>
            </a:r>
            <a:r>
              <a:rPr lang="en-US" sz="3600" dirty="0" smtClean="0"/>
              <a:t> graduate education, research</a:t>
            </a:r>
          </a:p>
          <a:p>
            <a:pPr eaLnBrk="1" hangingPunct="1">
              <a:lnSpc>
                <a:spcPct val="90000"/>
              </a:lnSpc>
            </a:pPr>
            <a:r>
              <a:rPr lang="en-US" sz="3600" b="1" dirty="0" err="1" smtClean="0"/>
              <a:t>Genre:</a:t>
            </a:r>
            <a:r>
              <a:rPr lang="en-US" sz="3600" dirty="0" err="1" smtClean="0"/>
              <a:t>ETDs</a:t>
            </a:r>
            <a:r>
              <a:rPr lang="en-US" sz="3600" dirty="0" smtClean="0"/>
              <a:t>=electronic theses &amp; dissertations</a:t>
            </a:r>
          </a:p>
          <a:p>
            <a:pPr eaLnBrk="1" hangingPunct="1">
              <a:lnSpc>
                <a:spcPct val="90000"/>
              </a:lnSpc>
            </a:pPr>
            <a:r>
              <a:rPr lang="en-US" sz="3600" b="1" dirty="0" smtClean="0"/>
              <a:t>Submission</a:t>
            </a:r>
          </a:p>
          <a:p>
            <a:pPr eaLnBrk="1" hangingPunct="1">
              <a:lnSpc>
                <a:spcPct val="90000"/>
              </a:lnSpc>
            </a:pPr>
            <a:r>
              <a:rPr lang="en-US" sz="3600" b="1" dirty="0" smtClean="0"/>
              <a:t>Collection</a:t>
            </a:r>
            <a:endParaRPr lang="en-US" sz="3600" dirty="0" smtClean="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smtClean="0"/>
              <a:t>Select planning/implementation team</a:t>
            </a:r>
          </a:p>
          <a:p>
            <a:pPr lvl="1" eaLnBrk="1" hangingPunct="1"/>
            <a:r>
              <a:rPr lang="en-US" sz="2400" b="1" dirty="0" smtClean="0">
                <a:solidFill>
                  <a:schemeClr val="accent2"/>
                </a:solidFill>
              </a:rPr>
              <a:t>Graduate School</a:t>
            </a:r>
            <a:endParaRPr lang="en-US" sz="2400" dirty="0" smtClean="0">
              <a:solidFill>
                <a:schemeClr val="accent2"/>
              </a:solidFill>
            </a:endParaRPr>
          </a:p>
          <a:p>
            <a:pPr lvl="1" eaLnBrk="1" hangingPunct="1"/>
            <a:r>
              <a:rPr lang="en-US" sz="2400" b="1" dirty="0" smtClean="0">
                <a:solidFill>
                  <a:schemeClr val="accent2"/>
                </a:solidFill>
              </a:rPr>
              <a:t>Library</a:t>
            </a:r>
          </a:p>
          <a:p>
            <a:pPr lvl="1" eaLnBrk="1" hangingPunct="1"/>
            <a:r>
              <a:rPr lang="en-US" sz="2400" b="1" dirty="0" smtClean="0">
                <a:solidFill>
                  <a:schemeClr val="accent2"/>
                </a:solidFill>
              </a:rPr>
              <a:t>Computing / Information Technology</a:t>
            </a:r>
            <a:endParaRPr lang="en-US" sz="2400" dirty="0" smtClean="0">
              <a:solidFill>
                <a:schemeClr val="accent2"/>
              </a:solidFill>
            </a:endParaRPr>
          </a:p>
          <a:p>
            <a:pPr lvl="1" eaLnBrk="1" hangingPunct="1"/>
            <a:r>
              <a:rPr lang="en-US" sz="2400" b="1" dirty="0" smtClean="0">
                <a:solidFill>
                  <a:schemeClr val="accent2"/>
                </a:solidFill>
              </a:rPr>
              <a:t>Institutional Research / Educ. Tech.</a:t>
            </a:r>
            <a:endParaRPr lang="en-US" sz="2400" dirty="0" smtClean="0">
              <a:solidFill>
                <a:schemeClr val="accent2"/>
              </a:solidFill>
            </a:endParaRPr>
          </a:p>
          <a:p>
            <a:pPr eaLnBrk="1" hangingPunct="1"/>
            <a:r>
              <a:rPr lang="en-US" dirty="0" smtClean="0"/>
              <a:t>Join online, give us contact names</a:t>
            </a:r>
          </a:p>
          <a:p>
            <a:pPr lvl="1" eaLnBrk="1" hangingPunct="1"/>
            <a:r>
              <a:rPr lang="en-US" sz="2400" b="1" dirty="0" smtClean="0">
                <a:solidFill>
                  <a:schemeClr val="accent2"/>
                </a:solidFill>
                <a:hlinkClick r:id="rId3"/>
              </a:rPr>
              <a:t>www.ndltd.org</a:t>
            </a:r>
            <a:r>
              <a:rPr lang="en-US" sz="2400" b="1" dirty="0">
                <a:solidFill>
                  <a:schemeClr val="accent2"/>
                </a:solidFill>
                <a:hlinkClick r:id="rId3"/>
              </a:rPr>
              <a:t>/membership-benefits/become-a-</a:t>
            </a:r>
            <a:r>
              <a:rPr lang="en-US" sz="2400" b="1" dirty="0" smtClean="0">
                <a:solidFill>
                  <a:schemeClr val="accent2"/>
                </a:solidFill>
                <a:hlinkClick r:id="rId3"/>
              </a:rPr>
              <a:t>member</a:t>
            </a:r>
            <a:endParaRPr lang="en-US" sz="2400" b="1" dirty="0" smtClean="0">
              <a:solidFill>
                <a:schemeClr val="accent2"/>
              </a:solidFill>
            </a:endParaRPr>
          </a:p>
          <a:p>
            <a:pPr lvl="1" eaLnBrk="1" hangingPunct="1"/>
            <a:r>
              <a:rPr lang="en-US" dirty="0" smtClean="0"/>
              <a:t>Adapt Virginia Tech or other proven approach</a:t>
            </a:r>
          </a:p>
          <a:p>
            <a:pPr lvl="1" eaLnBrk="1" hangingPunct="1"/>
            <a:r>
              <a:rPr lang="en-US" sz="2400" b="1" dirty="0" smtClean="0">
                <a:solidFill>
                  <a:schemeClr val="accent2"/>
                </a:solidFill>
              </a:rPr>
              <a:t>Build interest and consensus</a:t>
            </a:r>
          </a:p>
          <a:p>
            <a:pPr lvl="1" eaLnBrk="1" hangingPunct="1"/>
            <a:r>
              <a:rPr lang="en-US" sz="2400" b="1" dirty="0" smtClean="0">
                <a:solidFill>
                  <a:schemeClr val="accent2"/>
                </a:solidFill>
              </a:rPr>
              <a:t>Start trial / allow optional submission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839"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840"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841"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842"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863"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864"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865"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866"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190</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191</a:t>
            </a:fld>
            <a:endParaRPr lang="en-US" smtClean="0"/>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smtClean="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smtClean="0"/>
              <a:t>OCLC ran OAI data provider on TDs.</a:t>
            </a:r>
          </a:p>
          <a:p>
            <a:pPr eaLnBrk="1" hangingPunct="1">
              <a:spcBef>
                <a:spcPct val="40000"/>
              </a:spcBef>
            </a:pPr>
            <a:r>
              <a:rPr lang="en-US" dirty="0" smtClean="0"/>
              <a:t>Was getting data from </a:t>
            </a:r>
            <a:r>
              <a:rPr lang="en-US" dirty="0" err="1" smtClean="0"/>
              <a:t>WorldCat</a:t>
            </a:r>
            <a:r>
              <a:rPr lang="en-US" dirty="0" smtClean="0"/>
              <a:t> (so, from many sites!).</a:t>
            </a:r>
          </a:p>
          <a:p>
            <a:pPr eaLnBrk="1" hangingPunct="1">
              <a:spcBef>
                <a:spcPct val="40000"/>
              </a:spcBef>
            </a:pPr>
            <a:r>
              <a:rPr lang="en-US" dirty="0" smtClean="0"/>
              <a:t>Need DC and either ETD-MS or MARC.</a:t>
            </a:r>
          </a:p>
          <a:p>
            <a:pPr eaLnBrk="1" hangingPunct="1">
              <a:spcBef>
                <a:spcPct val="40000"/>
              </a:spcBef>
            </a:pPr>
            <a:r>
              <a:rPr lang="en-US" dirty="0" smtClean="0"/>
              <a:t>Has a set for ETDs.</a:t>
            </a:r>
          </a:p>
          <a:p>
            <a:pPr eaLnBrk="1" hangingPunct="1">
              <a:spcBef>
                <a:spcPct val="40000"/>
              </a:spcBef>
            </a:pPr>
            <a:endParaRPr lang="en-US" dirty="0"/>
          </a:p>
          <a:p>
            <a:pPr eaLnBrk="1" hangingPunct="1">
              <a:spcBef>
                <a:spcPct val="40000"/>
              </a:spcBef>
            </a:pPr>
            <a:r>
              <a:rPr lang="en-US" dirty="0" smtClean="0"/>
              <a:t>Now part of larger Union Catalog run at University of Cape Town (Hussein </a:t>
            </a:r>
            <a:r>
              <a:rPr lang="en-US" dirty="0" err="1" smtClean="0"/>
              <a:t>Suleman</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192</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193</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194</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195</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16"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196</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197</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198</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199</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762000"/>
            <a:ext cx="9144000" cy="4525963"/>
          </a:xfrm>
        </p:spPr>
        <p:txBody>
          <a:bodyPr/>
          <a:lstStyle/>
          <a:p>
            <a:pPr eaLnBrk="1" hangingPunct="1">
              <a:spcBef>
                <a:spcPts val="300"/>
              </a:spcBef>
            </a:pPr>
            <a:r>
              <a:rPr lang="en-US" sz="2400" dirty="0" smtClean="0"/>
              <a:t>Mentors (</a:t>
            </a:r>
            <a:r>
              <a:rPr lang="en-US" sz="2400" dirty="0" err="1" smtClean="0"/>
              <a:t>Licklider</a:t>
            </a:r>
            <a:r>
              <a:rPr lang="en-US" sz="2400" dirty="0" smtClean="0"/>
              <a:t>, Kessler, Salton)</a:t>
            </a:r>
          </a:p>
          <a:p>
            <a:pPr eaLnBrk="1" hangingPunct="1">
              <a:spcBef>
                <a:spcPts val="300"/>
              </a:spcBef>
            </a:pPr>
            <a:r>
              <a:rPr lang="en-US" sz="2400" dirty="0" smtClean="0"/>
              <a:t>Virginia Tech, CS, Digital Library Research Laboratory (DLRL)</a:t>
            </a:r>
          </a:p>
          <a:p>
            <a:pPr eaLnBrk="1" hangingPunct="1">
              <a:spcBef>
                <a:spcPts val="300"/>
              </a:spcBef>
            </a:pPr>
            <a:r>
              <a:rPr lang="en-US" sz="2400" dirty="0" smtClean="0"/>
              <a:t>NSF and other sponsors</a:t>
            </a:r>
          </a:p>
          <a:p>
            <a:pPr eaLnBrk="1" hangingPunct="1">
              <a:spcBef>
                <a:spcPts val="300"/>
              </a:spcBef>
            </a:pPr>
            <a:r>
              <a:rPr lang="en-US" sz="2400" dirty="0" smtClean="0"/>
              <a:t>Students, colleagues, co-investigators (selected)</a:t>
            </a:r>
          </a:p>
          <a:p>
            <a:pPr eaLnBrk="1" hangingPunct="1">
              <a:spcBef>
                <a:spcPts val="300"/>
              </a:spcBef>
            </a:pPr>
            <a:r>
              <a:rPr lang="en-US" sz="2400" dirty="0" smtClean="0"/>
              <a:t>Monika Akbar, </a:t>
            </a:r>
            <a:r>
              <a:rPr lang="en-US" sz="2400" dirty="0" err="1" smtClean="0"/>
              <a:t>Hamed</a:t>
            </a:r>
            <a:r>
              <a:rPr lang="en-US" sz="2400" dirty="0" smtClean="0"/>
              <a:t> </a:t>
            </a:r>
            <a:r>
              <a:rPr lang="en-US" sz="2400" dirty="0" err="1" smtClean="0"/>
              <a:t>Alhoori</a:t>
            </a:r>
            <a:r>
              <a:rPr lang="en-US" sz="2400" dirty="0" smtClean="0"/>
              <a:t>, </a:t>
            </a:r>
            <a:r>
              <a:rPr lang="en-US" sz="2400" dirty="0" err="1" smtClean="0"/>
              <a:t>Pranav</a:t>
            </a:r>
            <a:r>
              <a:rPr lang="en-US" sz="2400" dirty="0" smtClean="0"/>
              <a:t> Angara, Warren Bickel, Boots Cassel, </a:t>
            </a:r>
            <a:r>
              <a:rPr lang="en-US" sz="2400" dirty="0" err="1" smtClean="0"/>
              <a:t>Prashant</a:t>
            </a:r>
            <a:r>
              <a:rPr lang="en-US" sz="2400" dirty="0" smtClean="0"/>
              <a:t> </a:t>
            </a:r>
            <a:r>
              <a:rPr lang="en-US" sz="2400" dirty="0" err="1" smtClean="0"/>
              <a:t>Chandrasekar</a:t>
            </a:r>
            <a:r>
              <a:rPr lang="en-US" sz="2400" dirty="0" smtClean="0"/>
              <a:t>, </a:t>
            </a:r>
            <a:r>
              <a:rPr lang="en-US" sz="2400" dirty="0" err="1" smtClean="0"/>
              <a:t>Yinlin</a:t>
            </a:r>
            <a:r>
              <a:rPr lang="en-US" sz="2400" dirty="0" smtClean="0"/>
              <a:t> Chen, </a:t>
            </a:r>
            <a:r>
              <a:rPr lang="en-US" sz="2400" dirty="0" err="1" smtClean="0"/>
              <a:t>Kiran</a:t>
            </a:r>
            <a:r>
              <a:rPr lang="en-US" sz="2400" dirty="0" smtClean="0"/>
              <a:t> </a:t>
            </a:r>
            <a:r>
              <a:rPr lang="en-US" sz="2400" dirty="0" err="1" smtClean="0"/>
              <a:t>Chitturi</a:t>
            </a:r>
            <a:r>
              <a:rPr lang="en-US" sz="2400" dirty="0" smtClean="0"/>
              <a:t>,  Lois </a:t>
            </a:r>
            <a:r>
              <a:rPr lang="en-US" sz="2400" dirty="0" err="1" smtClean="0"/>
              <a:t>Delcambre</a:t>
            </a:r>
            <a:r>
              <a:rPr lang="en-US" sz="2400" dirty="0" smtClean="0"/>
              <a:t>, </a:t>
            </a:r>
            <a:r>
              <a:rPr lang="en-US" sz="2400" dirty="0" err="1" smtClean="0"/>
              <a:t>Noha</a:t>
            </a:r>
            <a:r>
              <a:rPr lang="en-US" sz="2400" dirty="0" smtClean="0"/>
              <a:t> </a:t>
            </a:r>
            <a:r>
              <a:rPr lang="en-US" sz="2400" dirty="0" err="1" smtClean="0"/>
              <a:t>ElSherbiny</a:t>
            </a:r>
            <a:r>
              <a:rPr lang="en-US" sz="2400" dirty="0" smtClean="0"/>
              <a:t>, </a:t>
            </a:r>
            <a:r>
              <a:rPr lang="en-US" sz="2400" dirty="0" err="1" smtClean="0"/>
              <a:t>Alexandre</a:t>
            </a:r>
            <a:r>
              <a:rPr lang="en-US" sz="2400" dirty="0" smtClean="0"/>
              <a:t> </a:t>
            </a:r>
            <a:r>
              <a:rPr lang="en-US" sz="2400" dirty="0" err="1" smtClean="0"/>
              <a:t>Falcao</a:t>
            </a:r>
            <a:r>
              <a:rPr lang="en-US" sz="2400" dirty="0" smtClean="0"/>
              <a:t>, Eric </a:t>
            </a:r>
            <a:r>
              <a:rPr lang="en-US" sz="2400" dirty="0" err="1" smtClean="0"/>
              <a:t>Fouh</a:t>
            </a:r>
            <a:r>
              <a:rPr lang="en-US" sz="2400" dirty="0" smtClean="0"/>
              <a:t>, </a:t>
            </a:r>
            <a:r>
              <a:rPr lang="en-US" sz="2400" dirty="0" err="1" smtClean="0"/>
              <a:t>chris</a:t>
            </a:r>
            <a:r>
              <a:rPr lang="en-US" sz="2400" dirty="0" smtClean="0"/>
              <a:t> Franck, Rick </a:t>
            </a:r>
            <a:r>
              <a:rPr lang="en-US" sz="2400" dirty="0" err="1" smtClean="0"/>
              <a:t>Furuta</a:t>
            </a:r>
            <a:r>
              <a:rPr lang="en-US" sz="2400" dirty="0" smtClean="0"/>
              <a:t>, Lee Giles, Marcos André </a:t>
            </a:r>
            <a:r>
              <a:rPr lang="en-US" sz="2400" dirty="0" err="1" smtClean="0"/>
              <a:t>Gonçalves</a:t>
            </a:r>
            <a:r>
              <a:rPr lang="en-US" sz="2400" dirty="0" smtClean="0"/>
              <a:t>, Doug Gorton, </a:t>
            </a:r>
            <a:r>
              <a:rPr lang="en-US" sz="2400" dirty="0" err="1" smtClean="0"/>
              <a:t>Tarek</a:t>
            </a:r>
            <a:r>
              <a:rPr lang="en-US" sz="2400" dirty="0" smtClean="0"/>
              <a:t> </a:t>
            </a:r>
            <a:r>
              <a:rPr lang="en-US" sz="2400" dirty="0" err="1" smtClean="0"/>
              <a:t>Kanan</a:t>
            </a:r>
            <a:r>
              <a:rPr lang="en-US" sz="2400" dirty="0" smtClean="0"/>
              <a:t>, Andrea </a:t>
            </a:r>
            <a:r>
              <a:rPr lang="en-US" sz="2400" dirty="0" err="1" smtClean="0"/>
              <a:t>Kavanaugh</a:t>
            </a:r>
            <a:r>
              <a:rPr lang="en-US" sz="2400" dirty="0" smtClean="0"/>
              <a:t>, Nadia </a:t>
            </a:r>
            <a:r>
              <a:rPr lang="en-US" sz="2400" dirty="0" err="1" smtClean="0"/>
              <a:t>Kozievitch</a:t>
            </a:r>
            <a:r>
              <a:rPr lang="en-US" sz="2400" dirty="0" smtClean="0"/>
              <a:t>, Spencer Lee, </a:t>
            </a:r>
            <a:r>
              <a:rPr lang="en-US" sz="2400" dirty="0" err="1" smtClean="0"/>
              <a:t>Sunshin</a:t>
            </a:r>
            <a:r>
              <a:rPr lang="en-US" sz="2400" dirty="0" smtClean="0"/>
              <a:t> Lee, Jonathan </a:t>
            </a:r>
            <a:r>
              <a:rPr lang="en-US" sz="2400" dirty="0" err="1" smtClean="0"/>
              <a:t>Leidig</a:t>
            </a:r>
            <a:r>
              <a:rPr lang="en-US" sz="2400" dirty="0" smtClean="0"/>
              <a:t>, Lin </a:t>
            </a:r>
            <a:r>
              <a:rPr lang="en-US" sz="2400" dirty="0" err="1" smtClean="0"/>
              <a:t>Tzy</a:t>
            </a:r>
            <a:r>
              <a:rPr lang="en-US" sz="2400" dirty="0" smtClean="0"/>
              <a:t> Li, Yi Ma, Mohamed </a:t>
            </a:r>
            <a:r>
              <a:rPr lang="en-US" sz="2400" dirty="0" err="1" smtClean="0"/>
              <a:t>Magdy</a:t>
            </a:r>
            <a:r>
              <a:rPr lang="en-US" sz="2400" dirty="0" smtClean="0"/>
              <a:t>, Uma Murthy, Sung </a:t>
            </a:r>
            <a:r>
              <a:rPr lang="en-US" sz="2400" dirty="0" err="1" smtClean="0"/>
              <a:t>Hee</a:t>
            </a:r>
            <a:r>
              <a:rPr lang="en-US" sz="2400" dirty="0" smtClean="0"/>
              <a:t> Park, </a:t>
            </a:r>
            <a:r>
              <a:rPr lang="en-US" sz="2400" dirty="0" err="1" smtClean="0"/>
              <a:t>Sagnik</a:t>
            </a:r>
            <a:r>
              <a:rPr lang="en-US" sz="2400" dirty="0" smtClean="0"/>
              <a:t> Ray </a:t>
            </a:r>
            <a:r>
              <a:rPr lang="en-US" sz="2400" dirty="0" err="1" smtClean="0"/>
              <a:t>Choudhury</a:t>
            </a:r>
            <a:r>
              <a:rPr lang="en-US" sz="2400" dirty="0" smtClean="0"/>
              <a:t>, </a:t>
            </a:r>
            <a:r>
              <a:rPr lang="en-US" sz="2400" dirty="0" err="1" smtClean="0"/>
              <a:t>Rao</a:t>
            </a:r>
            <a:r>
              <a:rPr lang="en-US" sz="2400" dirty="0" smtClean="0"/>
              <a:t> </a:t>
            </a:r>
            <a:r>
              <a:rPr lang="en-US" sz="2400" dirty="0" err="1" smtClean="0"/>
              <a:t>Shen</a:t>
            </a:r>
            <a:r>
              <a:rPr lang="en-US" sz="2400" dirty="0" smtClean="0"/>
              <a:t>, Clifford Shaffer, Steve </a:t>
            </a:r>
            <a:r>
              <a:rPr lang="en-US" sz="2400" dirty="0" err="1" smtClean="0"/>
              <a:t>Sheetz</a:t>
            </a:r>
            <a:r>
              <a:rPr lang="en-US" sz="2400" dirty="0" smtClean="0"/>
              <a:t>, Don Shoemaker, </a:t>
            </a:r>
            <a:r>
              <a:rPr lang="en-US" sz="2400" dirty="0" err="1" smtClean="0"/>
              <a:t>Venkat</a:t>
            </a:r>
            <a:r>
              <a:rPr lang="en-US" sz="2400" dirty="0" smtClean="0"/>
              <a:t> </a:t>
            </a:r>
            <a:r>
              <a:rPr lang="en-US" sz="2400" dirty="0" err="1" smtClean="0"/>
              <a:t>Srinivasan</a:t>
            </a:r>
            <a:r>
              <a:rPr lang="en-US" sz="2400" dirty="0" smtClean="0"/>
              <a:t>, Ricardo Torres, </a:t>
            </a:r>
            <a:r>
              <a:rPr lang="en-US" sz="2400" dirty="0" err="1" smtClean="0"/>
              <a:t>Zhiwu</a:t>
            </a:r>
            <a:r>
              <a:rPr lang="en-US" sz="2400" dirty="0" smtClean="0"/>
              <a:t> </a:t>
            </a:r>
            <a:r>
              <a:rPr lang="en-US" sz="2400" dirty="0" err="1" smtClean="0"/>
              <a:t>Xie</a:t>
            </a:r>
            <a:r>
              <a:rPr lang="en-US" sz="2400" dirty="0" smtClean="0"/>
              <a:t>, </a:t>
            </a:r>
            <a:r>
              <a:rPr lang="en-US" sz="2400" dirty="0" err="1" smtClean="0"/>
              <a:t>Xiaoyan</a:t>
            </a:r>
            <a:r>
              <a:rPr lang="en-US" sz="2400" dirty="0" smtClean="0"/>
              <a:t> Yu, ...</a:t>
            </a:r>
          </a:p>
          <a:p>
            <a:pPr eaLnBrk="1" hangingPunct="1">
              <a:spcBef>
                <a:spcPts val="300"/>
              </a:spcBef>
            </a:pPr>
            <a:r>
              <a:rPr lang="en-US" sz="2400" dirty="0" smtClean="0"/>
              <a:t>DL Curriculum: </a:t>
            </a:r>
            <a:r>
              <a:rPr lang="en-US" sz="2400" dirty="0" err="1" smtClean="0"/>
              <a:t>Sanghee</a:t>
            </a:r>
            <a:r>
              <a:rPr lang="en-US" sz="2400" dirty="0" smtClean="0"/>
              <a:t> Oh, </a:t>
            </a:r>
            <a:r>
              <a:rPr lang="en-US" sz="2400" dirty="0"/>
              <a:t>Jeffrey </a:t>
            </a:r>
            <a:r>
              <a:rPr lang="en-US" sz="2400" dirty="0" err="1"/>
              <a:t>Pomerantz</a:t>
            </a:r>
            <a:r>
              <a:rPr lang="en-US" sz="2400" dirty="0"/>
              <a:t>, </a:t>
            </a:r>
            <a:r>
              <a:rPr lang="en-US" sz="2400" dirty="0" smtClean="0"/>
              <a:t>Barbara </a:t>
            </a:r>
            <a:r>
              <a:rPr lang="en-US" sz="2400" dirty="0" err="1"/>
              <a:t>Wildemuth</a:t>
            </a:r>
            <a:r>
              <a:rPr lang="en-US" sz="2400" dirty="0"/>
              <a:t>, </a:t>
            </a:r>
            <a:r>
              <a:rPr lang="en-US" sz="2400" dirty="0" err="1"/>
              <a:t>Seungwon</a:t>
            </a:r>
            <a:r>
              <a:rPr lang="en-US" sz="2400" dirty="0"/>
              <a:t> </a:t>
            </a:r>
            <a:r>
              <a:rPr lang="en-US" sz="2400" dirty="0" smtClean="0"/>
              <a:t>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smtClean="0"/>
              <a:t>See DL Book 3 Ch. 4</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201</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202</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smtClean="0">
                <a:ea typeface="ＭＳ Ｐゴシック" pitchFamily="34" charset="-128"/>
              </a:rPr>
              <a:t>~10 TB, ~100 tweet + ~50 webpage collections</a:t>
            </a:r>
          </a:p>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smtClean="0">
                <a:solidFill>
                  <a:schemeClr val="tx1"/>
                </a:solidFill>
              </a:rPr>
              <a:t>Crisis, Tragedy, and Recovery</a:t>
            </a:r>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a:t>
            </a:r>
            <a:r>
              <a:rPr lang="en-US" sz="2100" b="0" kern="0" dirty="0" smtClean="0">
                <a:latin typeface="+mn-lt"/>
                <a:cs typeface="+mn-cs"/>
              </a:rPr>
              <a:t>ontology (DL </a:t>
            </a:r>
            <a:r>
              <a:rPr lang="en-US" sz="2100" b="0" kern="0" dirty="0" smtClean="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204</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a:t>
            </a:r>
            <a:r>
              <a:rPr lang="en-US" sz="2400" dirty="0" smtClean="0"/>
              <a:t>Evaluation</a:t>
            </a:r>
          </a:p>
          <a:p>
            <a:pPr algn="ctr"/>
            <a:r>
              <a:rPr lang="en-US" sz="2400" dirty="0" smtClean="0"/>
              <a:t>(DL Book 4 Ch. 1)</a:t>
            </a:r>
            <a:endParaRPr lang="en-US"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 </a:t>
            </a:r>
            <a:r>
              <a:rPr lang="en-US" sz="3200" dirty="0" smtClean="0"/>
              <a:t>(see DL Book 3 Ch. 3)</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207</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a:t>
            </a:r>
            <a:r>
              <a:rPr lang="en-US" sz="1600" dirty="0" smtClean="0"/>
              <a:t>pplications</a:t>
            </a:r>
          </a:p>
          <a:p>
            <a:pPr defTabSz="1516063"/>
            <a:r>
              <a:rPr lang="en-US" sz="1600" dirty="0" smtClean="0"/>
              <a:t>(DL Book 4 Ch. 3)</a:t>
            </a:r>
            <a:endParaRPr lang="en-US" sz="1600" dirty="0"/>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84"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208</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209</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21</a:t>
            </a:fld>
            <a:endParaRPr lang="en-US"/>
          </a:p>
        </p:txBody>
      </p:sp>
      <p:pic>
        <p:nvPicPr>
          <p:cNvPr id="6" name="Picture 5" descr="Screen Shot 2013-05-18 at 2.30.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2200"/>
            <a:ext cx="9144000" cy="4653593"/>
          </a:xfrm>
          <a:prstGeom prst="rect">
            <a:avLst/>
          </a:prstGeom>
        </p:spPr>
      </p:pic>
    </p:spTree>
    <p:extLst>
      <p:ext uri="{BB962C8B-B14F-4D97-AF65-F5344CB8AC3E}">
        <p14:creationId xmlns:p14="http://schemas.microsoft.com/office/powerpoint/2010/main" val="215896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smtClean="0"/>
              <a:t>See </a:t>
            </a:r>
            <a:r>
              <a:rPr lang="en-US" sz="2400" dirty="0"/>
              <a:t>DL Book 3 </a:t>
            </a:r>
            <a:r>
              <a:rPr lang="en-US" sz="2400" dirty="0" err="1"/>
              <a:t>Chs</a:t>
            </a:r>
            <a:r>
              <a:rPr lang="en-US" sz="2400" dirty="0"/>
              <a:t>. </a:t>
            </a:r>
            <a:r>
              <a:rPr lang="en-US" sz="2400" dirty="0" smtClean="0"/>
              <a:t>4, 5</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Sequel: IDEAL</a:t>
            </a:r>
            <a:endParaRPr lang="en-US" dirty="0"/>
          </a:p>
        </p:txBody>
      </p:sp>
      <p:sp>
        <p:nvSpPr>
          <p:cNvPr id="3" name="Content Placeholder 2"/>
          <p:cNvSpPr>
            <a:spLocks noGrp="1"/>
          </p:cNvSpPr>
          <p:nvPr>
            <p:ph idx="1"/>
          </p:nvPr>
        </p:nvSpPr>
        <p:spPr>
          <a:xfrm>
            <a:off x="76200" y="1371600"/>
            <a:ext cx="8915400" cy="4525963"/>
          </a:xfrm>
        </p:spPr>
        <p:txBody>
          <a:bodyPr/>
          <a:lstStyle/>
          <a:p>
            <a:r>
              <a:rPr lang="en-US" dirty="0" smtClean="0"/>
              <a:t>www.eventsarchive.org</a:t>
            </a:r>
          </a:p>
          <a:p>
            <a:r>
              <a:rPr lang="en-US" dirty="0" smtClean="0"/>
              <a:t>Broaden to events, including community / government types</a:t>
            </a:r>
          </a:p>
          <a:p>
            <a:r>
              <a:rPr lang="en-US" dirty="0" smtClean="0"/>
              <a:t>Now using </a:t>
            </a:r>
            <a:r>
              <a:rPr lang="en-US" dirty="0" smtClean="0"/>
              <a:t>20 data node </a:t>
            </a:r>
            <a:r>
              <a:rPr lang="en-US" dirty="0" err="1" smtClean="0"/>
              <a:t>Hadoop</a:t>
            </a:r>
            <a:r>
              <a:rPr lang="en-US" dirty="0" smtClean="0"/>
              <a:t> cluster plus central server</a:t>
            </a:r>
          </a:p>
          <a:p>
            <a:r>
              <a:rPr lang="en-US" dirty="0" smtClean="0"/>
              <a:t>Supporting undergraduate research courses</a:t>
            </a:r>
          </a:p>
          <a:p>
            <a:r>
              <a:rPr lang="en-US" dirty="0" smtClean="0"/>
              <a:t>Fall 2014 Computational Linguistics course </a:t>
            </a:r>
            <a:r>
              <a:rPr lang="en-US" dirty="0" smtClean="0"/>
              <a:t>generated </a:t>
            </a:r>
            <a:r>
              <a:rPr lang="en-US" dirty="0" smtClean="0"/>
              <a:t>various types of summaries</a:t>
            </a:r>
          </a:p>
          <a:p>
            <a:r>
              <a:rPr lang="en-US" dirty="0" smtClean="0"/>
              <a:t>Also connected w. IR, Multimedia, DL courses</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212</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213</a:t>
            </a:fld>
            <a:endParaRPr lang="en-US" smtClean="0"/>
          </a:p>
        </p:txBody>
      </p:sp>
      <p:sp>
        <p:nvSpPr>
          <p:cNvPr id="232451" name="Rectangle 2"/>
          <p:cNvSpPr>
            <a:spLocks noGrp="1" noChangeArrowheads="1"/>
          </p:cNvSpPr>
          <p:nvPr>
            <p:ph type="title"/>
          </p:nvPr>
        </p:nvSpPr>
        <p:spPr/>
        <p:txBody>
          <a:bodyPr/>
          <a:lstStyle/>
          <a:p>
            <a:pPr eaLnBrk="1" hangingPunct="1"/>
            <a:r>
              <a:rPr lang="en-US" sz="5400" b="1" dirty="0" smtClean="0"/>
              <a:t>Quality</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214</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215</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40" name="Document" r:id="rId5" imgW="7480800" imgH="5019840" progId="Word.Document.8">
                  <p:embed/>
                </p:oleObj>
              </mc:Choice>
              <mc:Fallback>
                <p:oleObj name="Document" r:id="rId5" imgW="7480800" imgH="501984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216</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217</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64" name="Chart" r:id="rId5" imgW="6480000" imgH="2430000" progId="Excel.Sheet.8">
                  <p:embed/>
                </p:oleObj>
              </mc:Choice>
              <mc:Fallback>
                <p:oleObj name="Chart" r:id="rId5" imgW="6480000" imgH="2430000"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218</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219</a:t>
            </a:fld>
            <a:endParaRPr lang="en-US" smtClean="0"/>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789"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a:ex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Monday, 20 May 2013</a:t>
            </a:r>
            <a:endParaRPr lang="en-US"/>
          </a:p>
        </p:txBody>
      </p:sp>
      <p:sp>
        <p:nvSpPr>
          <p:cNvPr id="5" name="Slide Number Placeholder 4"/>
          <p:cNvSpPr>
            <a:spLocks noGrp="1"/>
          </p:cNvSpPr>
          <p:nvPr>
            <p:ph type="sldNum" sz="quarter" idx="12"/>
          </p:nvPr>
        </p:nvSpPr>
        <p:spPr/>
        <p:txBody>
          <a:bodyPr/>
          <a:lstStyle/>
          <a:p>
            <a:fld id="{111A3EE2-F8C9-43A5-80E4-43247F3E9DC7}" type="slidenum">
              <a:rPr lang="en-US" smtClean="0"/>
              <a:t>22</a:t>
            </a:fld>
            <a:endParaRPr lang="en-US"/>
          </a:p>
        </p:txBody>
      </p:sp>
      <p:pic>
        <p:nvPicPr>
          <p:cNvPr id="6" name="Picture 5" descr="Screen Shot 2013-05-18 at 2.31.3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8500"/>
            <a:ext cx="9144000" cy="2920688"/>
          </a:xfrm>
          <a:prstGeom prst="rect">
            <a:avLst/>
          </a:prstGeom>
        </p:spPr>
      </p:pic>
    </p:spTree>
    <p:extLst>
      <p:ext uri="{BB962C8B-B14F-4D97-AF65-F5344CB8AC3E}">
        <p14:creationId xmlns:p14="http://schemas.microsoft.com/office/powerpoint/2010/main" val="2290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220</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221</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smtClean="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222</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223</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224</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225</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226</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227</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69"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70"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228</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229</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23</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a:t>Conferences: </a:t>
            </a:r>
            <a:r>
              <a:rPr lang="en-US" sz="2400" dirty="0"/>
              <a:t>http:/</a:t>
            </a:r>
            <a:r>
              <a:rPr lang="en-US" sz="2400" dirty="0" smtClean="0"/>
              <a:t>/www.dl2014.org,</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smtClean="0"/>
              <a:t>www.jcdl.org</a:t>
            </a:r>
            <a:endParaRPr lang="en-US" sz="2400" dirty="0"/>
          </a:p>
          <a:p>
            <a:pPr lvl="1" eaLnBrk="1" hangingPunct="1">
              <a:lnSpc>
                <a:spcPct val="90000"/>
              </a:lnSpc>
            </a:pPr>
            <a:r>
              <a:rPr lang="en-US" sz="2400" dirty="0"/>
              <a:t>TPDL: </a:t>
            </a:r>
            <a:r>
              <a:rPr lang="en-US" sz="2400" dirty="0" err="1" smtClean="0"/>
              <a:t>www.tpdl.eu</a:t>
            </a:r>
            <a:endParaRPr lang="en-US" sz="2400" dirty="0"/>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smtClean="0"/>
              <a:t>Labs</a:t>
            </a:r>
            <a:r>
              <a:rPr lang="en-US" sz="2400" dirty="0" smtClean="0"/>
              <a:t>: VT: </a:t>
            </a:r>
            <a:r>
              <a:rPr lang="en-US" sz="2400" dirty="0" err="1" smtClean="0"/>
              <a:t>www.dlib.vt.edu</a:t>
            </a:r>
            <a:r>
              <a:rPr lang="en-US" sz="2400" dirty="0"/>
              <a:t>, </a:t>
            </a:r>
            <a:r>
              <a:rPr lang="en-US" sz="2400" dirty="0" smtClean="0"/>
              <a:t>Texas: </a:t>
            </a:r>
            <a:r>
              <a:rPr lang="en-US" sz="2400" dirty="0" err="1" smtClean="0"/>
              <a:t>www.csdl.tamu.edu</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230</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231</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232</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233</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234</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235</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Hasan</a:t>
            </a:r>
            <a:r>
              <a:rPr lang="en-US" sz="24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a:t>
            </a:r>
            <a:r>
              <a:rPr lang="en-US" sz="2400" dirty="0" smtClean="0">
                <a:latin typeface="Cambria" panose="02040503050406030204" pitchFamily="18" charset="0"/>
                <a:cs typeface="Arial" pitchFamily="34" charset="0"/>
              </a:rPr>
              <a:t>Gupta, </a:t>
            </a:r>
            <a:r>
              <a:rPr lang="en-US" sz="2400" dirty="0">
                <a:latin typeface="Cambria" panose="02040503050406030204" pitchFamily="18" charset="0"/>
                <a:cs typeface="Arial" pitchFamily="34" charset="0"/>
              </a:rPr>
              <a:t>Edward A. </a:t>
            </a:r>
            <a:r>
              <a:rPr lang="en-US" sz="2400" dirty="0" smtClean="0">
                <a:latin typeface="Cambria" panose="02040503050406030204" pitchFamily="18" charset="0"/>
                <a:cs typeface="Arial" pitchFamily="34" charset="0"/>
              </a:rPr>
              <a:t>Fox, </a:t>
            </a:r>
            <a:r>
              <a:rPr lang="en-US" sz="2400" dirty="0">
                <a:latin typeface="Cambria" panose="02040503050406030204" pitchFamily="18" charset="0"/>
                <a:cs typeface="Arial" pitchFamily="34" charset="0"/>
              </a:rPr>
              <a:t>Keith </a:t>
            </a:r>
            <a:r>
              <a:rPr lang="en-US" sz="2400" dirty="0" err="1" smtClean="0">
                <a:latin typeface="Cambria" panose="02040503050406030204" pitchFamily="18" charset="0"/>
                <a:cs typeface="Arial" pitchFamily="34" charset="0"/>
              </a:rPr>
              <a:t>Bisset</a:t>
            </a:r>
            <a:r>
              <a:rPr lang="en-US" sz="2400" dirty="0" smtClean="0">
                <a:latin typeface="Cambria" panose="02040503050406030204" pitchFamily="18" charset="0"/>
                <a:cs typeface="Arial" pitchFamily="34" charset="0"/>
              </a:rPr>
              <a:t>,</a:t>
            </a:r>
            <a:r>
              <a:rPr lang="en-US" sz="2400" baseline="30000" dirty="0" smtClean="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smtClean="0">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baseline="30000" smtClean="0">
                <a:latin typeface="Cambria" panose="02040503050406030204" pitchFamily="18" charset="0"/>
                <a:cs typeface="Arial" pitchFamily="34" charset="0"/>
              </a:rPr>
              <a:t>---</a:t>
            </a:r>
            <a:r>
              <a:rPr lang="en-US" sz="2400" smtClean="0">
                <a:latin typeface="Cambria" panose="02040503050406030204" pitchFamily="18" charset="0"/>
                <a:cs typeface="Arial" pitchFamily="34" charset="0"/>
              </a:rPr>
              <a:t> </a:t>
            </a:r>
            <a:r>
              <a:rPr lang="en-US" sz="2800" smtClean="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237</a:t>
            </a:fld>
            <a:endParaRPr lang="en-US" smtClean="0"/>
          </a:p>
        </p:txBody>
      </p:sp>
      <p:sp>
        <p:nvSpPr>
          <p:cNvPr id="268291" name="Rectangle 2"/>
          <p:cNvSpPr>
            <a:spLocks noGrp="1" noChangeArrowheads="1"/>
          </p:cNvSpPr>
          <p:nvPr>
            <p:ph type="title"/>
          </p:nvPr>
        </p:nvSpPr>
        <p:spPr/>
        <p:txBody>
          <a:bodyPr/>
          <a:lstStyle/>
          <a:p>
            <a:pPr eaLnBrk="1" hangingPunct="1"/>
            <a:r>
              <a:rPr lang="en-US" sz="5400" b="1" dirty="0" smtClean="0"/>
              <a:t>Building DLs </a:t>
            </a:r>
            <a:r>
              <a:rPr lang="en-US" dirty="0" smtClean="0"/>
              <a:t/>
            </a:r>
            <a:br>
              <a:rPr lang="en-US" dirty="0" smtClean="0"/>
            </a:br>
            <a:r>
              <a:rPr lang="en-US" dirty="0" smtClean="0"/>
              <a:t>(Greenstone </a:t>
            </a:r>
            <a:r>
              <a:rPr lang="en-US" dirty="0" smtClean="0"/>
              <a:t>family?</a:t>
            </a:r>
            <a:r>
              <a:rPr lang="en-US" dirty="0" smtClean="0"/>
              <a:t>)</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smtClean="0"/>
              <a:t>Requirements gathering</a:t>
            </a:r>
          </a:p>
          <a:p>
            <a:pPr lvl="1" eaLnBrk="1" hangingPunct="1"/>
            <a:r>
              <a:rPr lang="en-US" dirty="0" smtClean="0"/>
              <a:t>Modeling with 5S-based approach</a:t>
            </a:r>
          </a:p>
          <a:p>
            <a:pPr lvl="1" eaLnBrk="1" hangingPunct="1"/>
            <a:r>
              <a:rPr lang="en-US" dirty="0" smtClean="0"/>
              <a:t>Identifying good fit among existing systems or toolkits</a:t>
            </a:r>
          </a:p>
          <a:p>
            <a:pPr lvl="1" eaLnBrk="1" hangingPunct="1"/>
            <a:r>
              <a:rPr lang="en-US" dirty="0" smtClean="0"/>
              <a:t>Adapting an existing DL to fit new needs</a:t>
            </a:r>
          </a:p>
          <a:p>
            <a:pPr lvl="1" eaLnBrk="1" hangingPunct="1"/>
            <a:r>
              <a:rPr lang="en-US" dirty="0" smtClean="0"/>
              <a:t>Construction of new system from toolkit</a:t>
            </a:r>
          </a:p>
          <a:p>
            <a:pPr lvl="1" eaLnBrk="1" hangingPunct="1"/>
            <a:r>
              <a:rPr lang="en-US" dirty="0" smtClean="0"/>
              <a:t>Domain specific enhancement</a:t>
            </a:r>
          </a:p>
        </p:txBody>
      </p:sp>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238</a:t>
            </a:fld>
            <a:endParaRPr lang="en-US" smtClean="0"/>
          </a:p>
        </p:txBody>
      </p:sp>
      <p:sp>
        <p:nvSpPr>
          <p:cNvPr id="268291" name="Rectangle 2"/>
          <p:cNvSpPr>
            <a:spLocks noGrp="1" noChangeArrowheads="1"/>
          </p:cNvSpPr>
          <p:nvPr>
            <p:ph type="title"/>
          </p:nvPr>
        </p:nvSpPr>
        <p:spPr>
          <a:xfrm>
            <a:off x="457200" y="36960"/>
            <a:ext cx="8229600" cy="1143000"/>
          </a:xfrm>
        </p:spPr>
        <p:txBody>
          <a:bodyPr/>
          <a:lstStyle/>
          <a:p>
            <a:pPr eaLnBrk="1" hangingPunct="1"/>
            <a:r>
              <a:rPr lang="en-US" sz="5400" b="1" dirty="0" smtClean="0"/>
              <a:t>Building DLs </a:t>
            </a:r>
            <a:r>
              <a:rPr lang="en-US" dirty="0" smtClean="0"/>
              <a:t/>
            </a:r>
            <a:br>
              <a:rPr lang="en-US" dirty="0" smtClean="0"/>
            </a:br>
            <a:r>
              <a:rPr lang="en-US" dirty="0" smtClean="0"/>
              <a:t>(</a:t>
            </a:r>
            <a:r>
              <a:rPr lang="en-US" dirty="0" err="1" smtClean="0"/>
              <a:t>SeerSuite</a:t>
            </a:r>
            <a:r>
              <a:rPr lang="en-US" dirty="0" smtClean="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smtClean="0"/>
              <a:t>CiteSeer</a:t>
            </a:r>
            <a:r>
              <a:rPr lang="en-US" sz="3200" dirty="0" smtClean="0"/>
              <a:t>(X)</a:t>
            </a:r>
          </a:p>
          <a:p>
            <a:pPr lvl="1" eaLnBrk="1" hangingPunct="1"/>
            <a:r>
              <a:rPr lang="en-US" sz="3200" dirty="0" err="1" smtClean="0"/>
              <a:t>CSSeer</a:t>
            </a:r>
            <a:endParaRPr lang="en-US" sz="3200" dirty="0" smtClean="0"/>
          </a:p>
          <a:p>
            <a:pPr lvl="1" eaLnBrk="1" hangingPunct="1"/>
            <a:r>
              <a:rPr lang="en-US" sz="3200" dirty="0" err="1" smtClean="0"/>
              <a:t>AckSeer</a:t>
            </a:r>
            <a:endParaRPr lang="en-US" sz="3200" dirty="0" smtClean="0"/>
          </a:p>
          <a:p>
            <a:pPr lvl="1" eaLnBrk="1" hangingPunct="1"/>
            <a:r>
              <a:rPr lang="en-US" sz="3200" dirty="0" err="1" smtClean="0"/>
              <a:t>CollabSeer</a:t>
            </a:r>
            <a:endParaRPr lang="en-US" sz="3200" dirty="0" smtClean="0"/>
          </a:p>
          <a:p>
            <a:pPr lvl="1" eaLnBrk="1" hangingPunct="1"/>
            <a:r>
              <a:rPr lang="en-US" sz="3200" dirty="0" err="1" smtClean="0"/>
              <a:t>SeerLab</a:t>
            </a:r>
            <a:endParaRPr lang="en-US" sz="3200" dirty="0" smtClean="0"/>
          </a:p>
          <a:p>
            <a:pPr lvl="1" eaLnBrk="1" hangingPunct="1"/>
            <a:r>
              <a:rPr lang="en-US" sz="3200" dirty="0" err="1" smtClean="0"/>
              <a:t>ChemXseer</a:t>
            </a:r>
            <a:endParaRPr lang="en-US" sz="3200" dirty="0" smtClean="0"/>
          </a:p>
          <a:p>
            <a:pPr lvl="1" eaLnBrk="1" hangingPunct="1"/>
            <a:r>
              <a:rPr lang="en-US" sz="3200" dirty="0" err="1" smtClean="0"/>
              <a:t>BotSeer</a:t>
            </a:r>
            <a:endParaRPr lang="en-US" sz="3200" dirty="0" smtClean="0"/>
          </a:p>
          <a:p>
            <a:pPr lvl="1" eaLnBrk="1" hangingPunct="1"/>
            <a:r>
              <a:rPr lang="en-US" sz="3200" dirty="0" err="1" smtClean="0"/>
              <a:t>TableSeer</a:t>
            </a:r>
            <a:r>
              <a:rPr lang="en-US" sz="3200" dirty="0" smtClean="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239</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24</a:t>
            </a:fld>
            <a:endParaRPr lang="en-US" smtClean="0"/>
          </a:p>
        </p:txBody>
      </p:sp>
      <p:sp>
        <p:nvSpPr>
          <p:cNvPr id="39939" name="Rectangle 2"/>
          <p:cNvSpPr>
            <a:spLocks noGrp="1" noChangeArrowheads="1"/>
          </p:cNvSpPr>
          <p:nvPr>
            <p:ph type="title"/>
          </p:nvPr>
        </p:nvSpPr>
        <p:spPr/>
        <p:txBody>
          <a:bodyPr/>
          <a:lstStyle/>
          <a:p>
            <a:pPr eaLnBrk="1" hangingPunct="1"/>
            <a:r>
              <a:rPr lang="en-US" sz="5400" b="1" dirty="0" smtClean="0"/>
              <a:t>Introduction</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JCDLs?</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240</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241</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Summary</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246</a:t>
            </a:fld>
            <a:endParaRPr lang="en-US"/>
          </a:p>
        </p:txBody>
      </p:sp>
    </p:spTree>
    <p:extLst>
      <p:ext uri="{BB962C8B-B14F-4D97-AF65-F5344CB8AC3E}">
        <p14:creationId xmlns:p14="http://schemas.microsoft.com/office/powerpoint/2010/main" val="201853784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247</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smtClean="0"/>
          </a:p>
          <a:p>
            <a:pPr eaLnBrk="1" hangingPunct="1"/>
            <a:r>
              <a:rPr lang="en-US" dirty="0" smtClean="0"/>
              <a:t>Thank You</a:t>
            </a:r>
            <a:r>
              <a:rPr lang="en-US" dirty="0" smtClean="0"/>
              <a:t>!</a:t>
            </a:r>
          </a:p>
          <a:p>
            <a:pPr eaLnBrk="1" hangingPunct="1"/>
            <a:r>
              <a:rPr lang="en-US" dirty="0" err="1" smtClean="0"/>
              <a:t>fox</a:t>
            </a:r>
            <a:r>
              <a:rPr lang="en-US" err="1" smtClean="0"/>
              <a:t>@</a:t>
            </a:r>
            <a:r>
              <a:rPr lang="en-US" smtClean="0"/>
              <a:t>vt.edu</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25</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27</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28</a:t>
            </a:fld>
            <a:endParaRPr lang="en-US" smtClean="0"/>
          </a:p>
        </p:txBody>
      </p:sp>
      <p:sp>
        <p:nvSpPr>
          <p:cNvPr id="51203" name="Rectangle 2"/>
          <p:cNvSpPr>
            <a:spLocks noGrp="1" noChangeArrowheads="1"/>
          </p:cNvSpPr>
          <p:nvPr>
            <p:ph type="title"/>
          </p:nvPr>
        </p:nvSpPr>
        <p:spPr/>
        <p:txBody>
          <a:bodyPr/>
          <a:lstStyle/>
          <a:p>
            <a:pPr eaLnBrk="1" hangingPunct="1"/>
            <a:r>
              <a:rPr lang="en-US" dirty="0" smtClean="0"/>
              <a:t>DL Book 1: Introduction</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29</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t>Outline</a:t>
            </a:r>
            <a:endParaRPr lang="en-US" sz="6600" b="1" dirty="0"/>
          </a:p>
        </p:txBody>
      </p:sp>
      <p:sp>
        <p:nvSpPr>
          <p:cNvPr id="3" name="Content Placeholder 2"/>
          <p:cNvSpPr>
            <a:spLocks noGrp="1"/>
          </p:cNvSpPr>
          <p:nvPr>
            <p:ph idx="1"/>
          </p:nvPr>
        </p:nvSpPr>
        <p:spPr>
          <a:xfrm>
            <a:off x="457200" y="1600200"/>
            <a:ext cx="8458200" cy="4525963"/>
          </a:xfrm>
        </p:spPr>
        <p:txBody>
          <a:bodyPr/>
          <a:lstStyle/>
          <a:p>
            <a:r>
              <a:rPr lang="en-US" dirty="0" smtClean="0"/>
              <a:t>Selected Recent DL projects</a:t>
            </a:r>
          </a:p>
          <a:p>
            <a:r>
              <a:rPr lang="en-US" dirty="0" smtClean="0"/>
              <a:t>Information sources: handouts, DL </a:t>
            </a:r>
            <a:r>
              <a:rPr lang="en-US" dirty="0" err="1" smtClean="0"/>
              <a:t>curric</a:t>
            </a:r>
            <a:endParaRPr lang="en-US" dirty="0" smtClean="0"/>
          </a:p>
          <a:p>
            <a:r>
              <a:rPr lang="en-US" dirty="0" smtClean="0"/>
              <a:t>Introduction, 5S, ETANA</a:t>
            </a:r>
          </a:p>
          <a:p>
            <a:r>
              <a:rPr lang="en-US" dirty="0" smtClean="0"/>
              <a:t>Streams (Content), Structures</a:t>
            </a:r>
          </a:p>
          <a:p>
            <a:r>
              <a:rPr lang="en-US" dirty="0"/>
              <a:t>Archives / Repositories, Societies, </a:t>
            </a:r>
            <a:endParaRPr lang="en-US" dirty="0" smtClean="0"/>
          </a:p>
          <a:p>
            <a:r>
              <a:rPr lang="en-US" dirty="0" smtClean="0"/>
              <a:t>Scenarios, Services, Systems (5SSuite)</a:t>
            </a:r>
          </a:p>
          <a:p>
            <a:r>
              <a:rPr lang="en-US" dirty="0" smtClean="0"/>
              <a:t>Case Studies: Education, </a:t>
            </a:r>
            <a:r>
              <a:rPr lang="en-US" dirty="0" err="1" smtClean="0"/>
              <a:t>CTRnet</a:t>
            </a:r>
            <a:endParaRPr lang="en-US" dirty="0" smtClean="0"/>
          </a:p>
          <a:p>
            <a:r>
              <a:rPr lang="en-US" dirty="0" smtClean="0"/>
              <a:t>Quality, Integration, Building DLs</a:t>
            </a:r>
          </a:p>
          <a:p>
            <a:r>
              <a:rPr lang="en-US" dirty="0" smtClean="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30</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smtClean="0"/>
              <a:t>National projects</a:t>
            </a:r>
            <a:r>
              <a:rPr lang="en-US" sz="2800" dirty="0" smtClean="0"/>
              <a:t> can preserve antiquities and heritage: cultural, historical, linguistic, scholarly</a:t>
            </a:r>
          </a:p>
          <a:p>
            <a:pPr eaLnBrk="1" hangingPunct="1"/>
            <a:r>
              <a:rPr lang="en-US" sz="2800" dirty="0" smtClean="0"/>
              <a:t>Knowledge and information are essential to economic and technological </a:t>
            </a:r>
            <a:r>
              <a:rPr lang="en-US" sz="2800" b="1" dirty="0" smtClean="0"/>
              <a:t>growth, education </a:t>
            </a:r>
            <a:r>
              <a:rPr lang="en-US" sz="2800" dirty="0" smtClean="0"/>
              <a:t>(DL Book 4 Ch. 2)</a:t>
            </a:r>
          </a:p>
          <a:p>
            <a:pPr eaLnBrk="1" hangingPunct="1"/>
            <a:r>
              <a:rPr lang="en-US" sz="2800" dirty="0" smtClean="0"/>
              <a:t>DL - a </a:t>
            </a:r>
            <a:r>
              <a:rPr lang="en-US" sz="2800" b="1" dirty="0" smtClean="0"/>
              <a:t>domain for international collaboration</a:t>
            </a:r>
            <a:endParaRPr lang="en-US" sz="2800" dirty="0" smtClean="0"/>
          </a:p>
          <a:p>
            <a:pPr lvl="1" eaLnBrk="1" hangingPunct="1"/>
            <a:r>
              <a:rPr lang="en-US" sz="2400" dirty="0" smtClean="0"/>
              <a:t>wherein all can </a:t>
            </a:r>
            <a:r>
              <a:rPr lang="en-US" sz="2400" b="1" dirty="0" smtClean="0"/>
              <a:t>contribute</a:t>
            </a:r>
            <a:r>
              <a:rPr lang="en-US" sz="2400" dirty="0" smtClean="0"/>
              <a:t> and </a:t>
            </a:r>
            <a:r>
              <a:rPr lang="en-US" sz="2400" b="1" dirty="0" smtClean="0"/>
              <a:t>benefit</a:t>
            </a:r>
            <a:endParaRPr lang="en-US" sz="2400" dirty="0" smtClean="0"/>
          </a:p>
          <a:p>
            <a:pPr lvl="1" eaLnBrk="1" hangingPunct="1"/>
            <a:r>
              <a:rPr lang="en-US" sz="2400" dirty="0" smtClean="0"/>
              <a:t>which leverages investment in </a:t>
            </a:r>
            <a:r>
              <a:rPr lang="en-US" sz="2400" b="1" dirty="0" smtClean="0"/>
              <a:t>networking</a:t>
            </a:r>
            <a:endParaRPr lang="en-US" sz="2400" dirty="0" smtClean="0"/>
          </a:p>
          <a:p>
            <a:pPr lvl="1" eaLnBrk="1" hangingPunct="1"/>
            <a:r>
              <a:rPr lang="en-US" sz="2400" dirty="0" smtClean="0"/>
              <a:t>which provides useful </a:t>
            </a:r>
            <a:r>
              <a:rPr lang="en-US" sz="2400" b="1" dirty="0" smtClean="0"/>
              <a:t>content</a:t>
            </a:r>
            <a:r>
              <a:rPr lang="en-US" sz="2400" dirty="0" smtClean="0"/>
              <a:t> on Internet &amp; WWW</a:t>
            </a:r>
          </a:p>
          <a:p>
            <a:pPr lvl="1" eaLnBrk="1" hangingPunct="1"/>
            <a:r>
              <a:rPr lang="en-US" sz="2400" dirty="0" smtClean="0"/>
              <a:t>which will </a:t>
            </a:r>
            <a:r>
              <a:rPr lang="en-US" sz="2400" b="1" dirty="0" smtClean="0"/>
              <a:t>tie nations and peoples together</a:t>
            </a:r>
            <a:r>
              <a:rPr lang="en-US" sz="2400" dirty="0" smtClean="0"/>
              <a:t> more strongly and through </a:t>
            </a:r>
            <a:r>
              <a:rPr lang="en-US" sz="2400" b="1" dirty="0" smtClean="0"/>
              <a:t>deeper understanding</a:t>
            </a: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smtClean="0"/>
              <a:t>World Lit.: 24hr / 7day / from desktop</a:t>
            </a:r>
          </a:p>
          <a:p>
            <a:pPr eaLnBrk="1" hangingPunct="1">
              <a:spcBef>
                <a:spcPct val="10000"/>
              </a:spcBef>
            </a:pPr>
            <a:r>
              <a:rPr lang="en-US" dirty="0" smtClean="0"/>
              <a:t>Integrated “super” information systems: 5S: Table of related areas and their coverage</a:t>
            </a:r>
          </a:p>
          <a:p>
            <a:pPr eaLnBrk="1" hangingPunct="1">
              <a:spcBef>
                <a:spcPct val="10000"/>
              </a:spcBef>
            </a:pPr>
            <a:r>
              <a:rPr lang="en-US" dirty="0" smtClean="0"/>
              <a:t>Ubiquitous, Higher Quality, Lower Cost </a:t>
            </a:r>
          </a:p>
          <a:p>
            <a:pPr eaLnBrk="1" hangingPunct="1">
              <a:spcBef>
                <a:spcPct val="10000"/>
              </a:spcBef>
            </a:pPr>
            <a:r>
              <a:rPr lang="en-US" dirty="0" smtClean="0"/>
              <a:t>Education (DL Book 4 Ch. 2), Knowledge Sharing, Discovery</a:t>
            </a:r>
          </a:p>
          <a:p>
            <a:pPr eaLnBrk="1" hangingPunct="1">
              <a:spcBef>
                <a:spcPct val="10000"/>
              </a:spcBef>
            </a:pPr>
            <a:r>
              <a:rPr lang="en-US" dirty="0" smtClean="0"/>
              <a:t>Disintermediation -&gt; Collaboration </a:t>
            </a:r>
          </a:p>
          <a:p>
            <a:pPr eaLnBrk="1" hangingPunct="1">
              <a:spcBef>
                <a:spcPct val="10000"/>
              </a:spcBef>
            </a:pPr>
            <a:r>
              <a:rPr lang="en-US" dirty="0" smtClean="0"/>
              <a:t>Universities Reclaim Property</a:t>
            </a:r>
          </a:p>
          <a:p>
            <a:pPr eaLnBrk="1" hangingPunct="1">
              <a:spcBef>
                <a:spcPct val="10000"/>
              </a:spcBef>
            </a:pPr>
            <a:r>
              <a:rPr lang="en-US" dirty="0" smtClean="0"/>
              <a:t>Interactive Courseware, Student Works</a:t>
            </a:r>
          </a:p>
          <a:p>
            <a:pPr eaLnBrk="1" hangingPunct="1">
              <a:spcBef>
                <a:spcPct val="10000"/>
              </a:spcBef>
            </a:pPr>
            <a:r>
              <a:rPr lang="en-US" dirty="0" smtClean="0"/>
              <a:t>Scalable, Sustainable, Usable, Useful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33</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35</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smtClean="0"/>
              <a:t>AmericanSouth.Org</a:t>
            </a:r>
            <a:r>
              <a:rPr lang="en-US" sz="4000" dirty="0" smtClean="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smtClean="0"/>
              <a:t>* This no longer is a website in use.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37</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38</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39</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smtClean="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smtClean="0"/>
              <a:t>CITIDEL (NSDL CS): </a:t>
            </a:r>
            <a:r>
              <a:rPr lang="en-US" dirty="0"/>
              <a:t>NSF DUE-0121679</a:t>
            </a:r>
            <a:endParaRPr lang="en-US" dirty="0" smtClean="0"/>
          </a:p>
          <a:p>
            <a:r>
              <a:rPr lang="en-US" dirty="0" smtClean="0"/>
              <a:t>ETANA-DL (Archaeology)</a:t>
            </a:r>
            <a:r>
              <a:rPr lang="en-US" dirty="0"/>
              <a:t>: NSF IIS-0325579</a:t>
            </a:r>
            <a:endParaRPr lang="en-US" dirty="0" smtClean="0"/>
          </a:p>
          <a:p>
            <a:r>
              <a:rPr lang="en-US" dirty="0"/>
              <a:t>Superimposed Info: NSF DUE-0435059</a:t>
            </a:r>
          </a:p>
          <a:p>
            <a:r>
              <a:rPr lang="en-US" dirty="0" smtClean="0"/>
              <a:t>Digital Library Curricular Resources</a:t>
            </a:r>
          </a:p>
          <a:p>
            <a:pPr lvl="1"/>
            <a:r>
              <a:rPr lang="en-US" dirty="0" smtClean="0"/>
              <a:t>NSF IIS-0535057 &amp; 0535060</a:t>
            </a:r>
          </a:p>
          <a:p>
            <a:r>
              <a:rPr lang="en-US" dirty="0"/>
              <a:t>Ensemble (NSDL CS): NSF DUE-0840719</a:t>
            </a:r>
          </a:p>
          <a:p>
            <a:r>
              <a:rPr lang="en-US" dirty="0"/>
              <a:t>Digital Preserve: NSF IIS-0910183, 0910465</a:t>
            </a:r>
          </a:p>
          <a:p>
            <a:r>
              <a:rPr lang="en-US" dirty="0" err="1" smtClean="0"/>
              <a:t>CTRnet</a:t>
            </a:r>
            <a:r>
              <a:rPr lang="en-US" dirty="0" smtClean="0"/>
              <a:t> (Crisis, Tragedy &amp; Recovery Net)</a:t>
            </a:r>
          </a:p>
          <a:p>
            <a:pPr lvl="1"/>
            <a:r>
              <a:rPr lang="en-US" dirty="0" smtClean="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40</a:t>
            </a:fld>
            <a:endParaRPr lang="en-US" smtClean="0"/>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Geneva" charset="0"/>
                          <a:cs typeface="Times New Roman" pitchFamily="18" charset="0"/>
                        </a:rPr>
                        <a:t>NVO, PDG, </a:t>
                      </a:r>
                      <a:r>
                        <a:rPr kumimoji="0" lang="en-US" sz="900" b="0" i="0" u="none" strike="noStrike" cap="none" normalizeH="0" baseline="0" dirty="0" err="1" smtClean="0">
                          <a:ln>
                            <a:noFill/>
                          </a:ln>
                          <a:solidFill>
                            <a:schemeClr val="tx1"/>
                          </a:solidFill>
                          <a:effectLst/>
                          <a:latin typeface="Geneva" charset="0"/>
                          <a:cs typeface="Times New Roman" pitchFamily="18" charset="0"/>
                        </a:rPr>
                        <a:t>SwissProt</a:t>
                      </a:r>
                      <a:r>
                        <a:rPr kumimoji="0" lang="en-US" sz="900" b="0" i="0" u="none" strike="noStrike" cap="none" normalizeH="0" baseline="0" dirty="0" smtClean="0">
                          <a:ln>
                            <a:noFill/>
                          </a:ln>
                          <a:solidFill>
                            <a:schemeClr val="tx1"/>
                          </a:solidFill>
                          <a:effectLst/>
                          <a:latin typeface="Geneva" charset="0"/>
                          <a:cs typeface="Times New Roman" pitchFamily="18" charset="0"/>
                        </a:rPr>
                        <a:t>, </a:t>
                      </a:r>
                      <a:r>
                        <a:rPr kumimoji="0" lang="en-US" sz="900" b="0" i="1" u="none" strike="noStrike" cap="none" normalizeH="0" baseline="0" dirty="0" smtClean="0">
                          <a:ln>
                            <a:noFill/>
                          </a:ln>
                          <a:solidFill>
                            <a:schemeClr val="tx1"/>
                          </a:solidFill>
                          <a:effectLst/>
                          <a:latin typeface="Geneva" charset="0"/>
                          <a:cs typeface="Times New Roman" pitchFamily="18" charset="0"/>
                        </a:rPr>
                        <a:t>UK </a:t>
                      </a:r>
                      <a:r>
                        <a:rPr kumimoji="0" lang="en-US" sz="900" b="0" i="1" u="none" strike="noStrike" cap="none" normalizeH="0" baseline="0" dirty="0" err="1" smtClean="0">
                          <a:ln>
                            <a:noFill/>
                          </a:ln>
                          <a:solidFill>
                            <a:schemeClr val="tx1"/>
                          </a:solidFill>
                          <a:effectLst/>
                          <a:latin typeface="Geneva" charset="0"/>
                          <a:cs typeface="Times New Roman" pitchFamily="18" charset="0"/>
                        </a:rPr>
                        <a:t>eScience,European</a:t>
                      </a:r>
                      <a:r>
                        <a:rPr kumimoji="0" lang="en-US" sz="900" b="0" i="1" u="none" strike="noStrike" cap="none" normalizeH="0" baseline="0" dirty="0" smtClean="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smtClean="0">
                          <a:ln>
                            <a:noFill/>
                          </a:ln>
                          <a:solidFill>
                            <a:schemeClr val="tx1"/>
                          </a:solidFill>
                          <a:effectLst/>
                          <a:latin typeface="Geneva" charset="0"/>
                          <a:cs typeface="Times New Roman" pitchFamily="18" charset="0"/>
                        </a:rPr>
                        <a:t>Accountability</a:t>
                      </a:r>
                      <a:r>
                        <a:rPr kumimoji="0" lang="en-US" sz="900" b="0" i="0" u="none" strike="noStrike" cap="none" normalizeH="0" baseline="0" dirty="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tx1"/>
                          </a:solidFill>
                          <a:effectLst/>
                          <a:latin typeface="Geneva" charset="0"/>
                          <a:cs typeface="Times New Roman" pitchFamily="18" charset="0"/>
                        </a:rPr>
                        <a:t>Multi-language</a:t>
                      </a:r>
                      <a:r>
                        <a:rPr kumimoji="0" lang="en-US" sz="900" b="0" i="0" u="none" strike="noStrike" cap="none" normalizeH="0" baseline="0" dirty="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41</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42</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43</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smtClean="0"/>
              <a:t>Witten &amp; Bainbridge – “How to Build a Digital Library” – Morgan Kaufmann 2003</a:t>
            </a:r>
          </a:p>
          <a:p>
            <a:pPr eaLnBrk="1" hangingPunct="1"/>
            <a:r>
              <a:rPr lang="en-US" dirty="0" smtClean="0"/>
              <a:t>See DL Book 4 Ch.1 re CBIR)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44</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smtClean="0"/>
              <a:t>Waters,D.J</a:t>
            </a:r>
            <a:r>
              <a:rPr lang="en-US" dirty="0" smtClean="0"/>
              <a:t>. </a:t>
            </a:r>
            <a:r>
              <a:rPr lang="en-US" i="1" dirty="0" smtClean="0"/>
              <a:t>CLIR Issues</a:t>
            </a:r>
            <a:r>
              <a:rPr lang="en-US" dirty="0" smtClean="0"/>
              <a:t>, July/August 1998</a:t>
            </a:r>
          </a:p>
          <a:p>
            <a:pPr eaLnBrk="1" hangingPunct="1">
              <a:lnSpc>
                <a:spcPct val="90000"/>
              </a:lnSpc>
            </a:pPr>
            <a:r>
              <a:rPr lang="en-US" dirty="0" err="1" smtClean="0"/>
              <a:t>www.clir.org</a:t>
            </a:r>
            <a:r>
              <a:rPr lang="en-US" dirty="0" smtClean="0"/>
              <a:t>/pubs/issues/issues04.html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45</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46</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47</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16"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48</a:t>
            </a:fld>
            <a:endParaRPr lang="en-US" smtClean="0"/>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5979479"/>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1"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49</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smtClean="0"/>
              <a:t>   Informal </a:t>
            </a:r>
            <a:r>
              <a:rPr lang="en-US" sz="6600" dirty="0" smtClean="0"/>
              <a:t>5S</a:t>
            </a:r>
            <a:r>
              <a:rPr lang="en-US" dirty="0" smtClean="0"/>
              <a:t> &amp; DL Definitions</a:t>
            </a:r>
            <a:br>
              <a:rPr lang="en-US" dirty="0" smtClean="0"/>
            </a:br>
            <a:r>
              <a:rPr lang="en-US" dirty="0" smtClean="0"/>
              <a:t/>
            </a:r>
            <a:br>
              <a:rPr lang="en-US" dirty="0" smtClean="0"/>
            </a:br>
            <a:r>
              <a:rPr lang="en-US" dirty="0" smtClean="0"/>
              <a:t>  </a:t>
            </a:r>
            <a:r>
              <a:rPr lang="en-US" sz="3600" dirty="0" smtClean="0"/>
              <a:t>DLs are complex systems that</a:t>
            </a:r>
            <a:br>
              <a:rPr lang="en-US" sz="3600" dirty="0" smtClean="0"/>
            </a:br>
            <a:endParaRPr lang="en-US" sz="3600" dirty="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smtClean="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dirty="0" smtClean="0"/>
              <a:t>CINET: Network Science Middleware</a:t>
            </a:r>
          </a:p>
          <a:p>
            <a:pPr lvl="1"/>
            <a:r>
              <a:rPr lang="en-US" dirty="0" smtClean="0"/>
              <a:t>NSF SDCI CCF-1032677</a:t>
            </a:r>
          </a:p>
          <a:p>
            <a:pPr lvl="1"/>
            <a:r>
              <a:rPr lang="en-US" dirty="0" smtClean="0"/>
              <a:t>Simulation</a:t>
            </a:r>
            <a:r>
              <a:rPr lang="en-US" dirty="0"/>
              <a:t>, </a:t>
            </a:r>
            <a:r>
              <a:rPr lang="en-US" dirty="0" err="1" smtClean="0"/>
              <a:t>Cyberinfrastructure</a:t>
            </a:r>
            <a:r>
              <a:rPr lang="en-US" dirty="0" smtClean="0"/>
              <a:t> (DL Book 4 Ch. 4)</a:t>
            </a:r>
          </a:p>
          <a:p>
            <a:r>
              <a:rPr lang="en-US" dirty="0" smtClean="0"/>
              <a:t>Secure Digital Libraries (DL Book 3 Ch. 6)</a:t>
            </a:r>
          </a:p>
          <a:p>
            <a:pPr lvl="1"/>
            <a:r>
              <a:rPr lang="en-US" dirty="0" smtClean="0"/>
              <a:t>MS thesis: </a:t>
            </a:r>
            <a:r>
              <a:rPr lang="en-US" dirty="0" err="1" smtClean="0"/>
              <a:t>Noha</a:t>
            </a:r>
            <a:r>
              <a:rPr lang="en-US" dirty="0" smtClean="0"/>
              <a:t> Ibrahim Mohamed </a:t>
            </a:r>
            <a:r>
              <a:rPr lang="en-US" dirty="0" err="1" smtClean="0"/>
              <a:t>ElSherbiny</a:t>
            </a:r>
            <a:r>
              <a:rPr lang="en-US" dirty="0" smtClean="0"/>
              <a:t> </a:t>
            </a:r>
          </a:p>
          <a:p>
            <a:r>
              <a:rPr lang="en-US" dirty="0" smtClean="0"/>
              <a:t>Fingerprint Analysis/Distortion/Training DLs</a:t>
            </a:r>
          </a:p>
          <a:p>
            <a:pPr lvl="1"/>
            <a:r>
              <a:rPr lang="en-US" dirty="0" smtClean="0"/>
              <a:t>National Inst. of Justice, BAE Systems; DL Book 3 Section 1.5 (case study)</a:t>
            </a:r>
          </a:p>
          <a:p>
            <a:r>
              <a:rPr lang="en-US" dirty="0" smtClean="0"/>
              <a:t>ETD Analysis, Extraction, Classification (see DL Book 3 </a:t>
            </a:r>
            <a:r>
              <a:rPr lang="en-US" dirty="0" err="1" smtClean="0"/>
              <a:t>Chs</a:t>
            </a:r>
            <a:r>
              <a:rPr lang="en-US" dirty="0" smtClean="0"/>
              <a:t>. 5, 4)</a:t>
            </a:r>
          </a:p>
          <a:p>
            <a:r>
              <a:rPr lang="en-US" dirty="0"/>
              <a:t>Qatar </a:t>
            </a:r>
            <a:r>
              <a:rPr lang="en-US" dirty="0" smtClean="0"/>
              <a:t>Project NPRP </a:t>
            </a:r>
            <a:r>
              <a:rPr lang="en-US" dirty="0"/>
              <a:t>4-029-1-007</a:t>
            </a:r>
            <a:endParaRPr lang="en-US" dirty="0" smtClean="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smtClean="0"/>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50</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51</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52</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53</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59019"/>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pitchFamily="34" charset="0"/>
                        </a:rPr>
                        <a:t>Ss</a:t>
                      </a:r>
                      <a:endParaRPr kumimoji="0" lang="en-US" sz="2000" b="1"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54</a:t>
            </a:fld>
            <a:endParaRPr lang="en-US" smtClean="0"/>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smtClean="0"/>
              <a:t>5S and DL formal definitions and compositions</a:t>
            </a:r>
            <a:br>
              <a:rPr lang="en-US" sz="2000" b="1" dirty="0" smtClean="0"/>
            </a:br>
            <a:r>
              <a:rPr lang="en-US" sz="2000" b="1" dirty="0" smtClean="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42" name="Slide" r:id="rId5" imgW="4572180" imgH="3428962" progId="PowerPoint.Slide.8">
                  <p:embed/>
                </p:oleObj>
              </mc:Choice>
              <mc:Fallback>
                <p:oleObj name="Slide" r:id="rId5" imgW="4572180" imgH="3428962" progId="PowerPoint.Slid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55</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smtClean="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smtClean="0"/>
              <a:t>Archaeological DL, case study in DL Book 1 Appendix c</a:t>
            </a:r>
          </a:p>
          <a:p>
            <a:pPr marL="609600" indent="-609600" eaLnBrk="1" hangingPunct="1">
              <a:lnSpc>
                <a:spcPct val="90000"/>
              </a:lnSpc>
            </a:pPr>
            <a:r>
              <a:rPr lang="en-US" dirty="0" smtClean="0"/>
              <a:t>Integrated DL (DL Book 2 Ch. 2)</a:t>
            </a:r>
          </a:p>
          <a:p>
            <a:pPr marL="990600" lvl="1" indent="-533400" eaLnBrk="1" hangingPunct="1">
              <a:lnSpc>
                <a:spcPct val="90000"/>
              </a:lnSpc>
            </a:pPr>
            <a:r>
              <a:rPr lang="en-US" dirty="0" smtClean="0"/>
              <a:t>Heterogeneous data handling</a:t>
            </a:r>
          </a:p>
          <a:p>
            <a:pPr marL="609600" indent="-609600" eaLnBrk="1" hangingPunct="1">
              <a:lnSpc>
                <a:spcPct val="90000"/>
              </a:lnSpc>
            </a:pPr>
            <a:r>
              <a:rPr lang="en-US" dirty="0" smtClean="0"/>
              <a:t>Applies and extends the OAI-PMH</a:t>
            </a:r>
          </a:p>
          <a:p>
            <a:pPr marL="990600" lvl="1" indent="-533400" eaLnBrk="1" hangingPunct="1">
              <a:lnSpc>
                <a:spcPct val="90000"/>
              </a:lnSpc>
            </a:pPr>
            <a:r>
              <a:rPr lang="en-US" dirty="0" smtClean="0"/>
              <a:t>Open Archives Initiative Protocol for Metadata Handling</a:t>
            </a:r>
          </a:p>
          <a:p>
            <a:pPr marL="609600" indent="-609600" eaLnBrk="1" hangingPunct="1">
              <a:lnSpc>
                <a:spcPct val="90000"/>
              </a:lnSpc>
            </a:pPr>
            <a:r>
              <a:rPr lang="en-US" dirty="0" smtClean="0"/>
              <a:t>Design considerations</a:t>
            </a:r>
          </a:p>
          <a:p>
            <a:pPr marL="990600" lvl="1" indent="-533400" eaLnBrk="1" hangingPunct="1">
              <a:lnSpc>
                <a:spcPct val="90000"/>
              </a:lnSpc>
            </a:pPr>
            <a:r>
              <a:rPr lang="en-US" dirty="0" smtClean="0"/>
              <a:t>Componentized</a:t>
            </a:r>
          </a:p>
          <a:p>
            <a:pPr marL="990600" lvl="1" indent="-533400" eaLnBrk="1" hangingPunct="1">
              <a:lnSpc>
                <a:spcPct val="90000"/>
              </a:lnSpc>
            </a:pPr>
            <a:r>
              <a:rPr lang="en-US" dirty="0" smtClean="0"/>
              <a:t>Extensible</a:t>
            </a:r>
          </a:p>
          <a:p>
            <a:pPr marL="990600" lvl="1" indent="-533400" eaLnBrk="1" hangingPunct="1">
              <a:lnSpc>
                <a:spcPct val="90000"/>
              </a:lnSpc>
            </a:pPr>
            <a:r>
              <a:rPr lang="en-US" dirty="0" smtClean="0"/>
              <a:t>Portable</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56</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57</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58</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59</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Recent DL Projects - 3</a:t>
            </a:r>
          </a:p>
        </p:txBody>
      </p:sp>
      <p:sp>
        <p:nvSpPr>
          <p:cNvPr id="11267" name="Content Placeholder 2"/>
          <p:cNvSpPr>
            <a:spLocks noGrp="1"/>
          </p:cNvSpPr>
          <p:nvPr>
            <p:ph idx="1"/>
          </p:nvPr>
        </p:nvSpPr>
        <p:spPr>
          <a:xfrm>
            <a:off x="228600" y="1447800"/>
            <a:ext cx="8839200" cy="4525963"/>
          </a:xfrm>
        </p:spPr>
        <p:txBody>
          <a:bodyPr/>
          <a:lstStyle/>
          <a:p>
            <a:r>
              <a:rPr lang="en-US" dirty="0"/>
              <a:t>Computing in Context: NSF DUE-</a:t>
            </a:r>
            <a:r>
              <a:rPr lang="en-US" dirty="0" smtClean="0"/>
              <a:t>1141209, Villanova, leading to Fall 2014 CL course</a:t>
            </a:r>
            <a:endParaRPr lang="en-US" dirty="0"/>
          </a:p>
          <a:p>
            <a:r>
              <a:rPr lang="en-US" dirty="0" smtClean="0"/>
              <a:t>Integrated </a:t>
            </a:r>
            <a:r>
              <a:rPr lang="en-US" dirty="0"/>
              <a:t>Digital Event Archiving and Library (IDEAL): NSF IIS </a:t>
            </a:r>
            <a:r>
              <a:rPr lang="en-US" dirty="0" smtClean="0"/>
              <a:t>– 1319578 (</a:t>
            </a:r>
            <a:r>
              <a:rPr lang="en-US" dirty="0" err="1" smtClean="0"/>
              <a:t>CTRnet</a:t>
            </a:r>
            <a:r>
              <a:rPr lang="en-US" dirty="0" smtClean="0"/>
              <a:t> sequel)</a:t>
            </a:r>
            <a:endParaRPr lang="en-US" dirty="0"/>
          </a:p>
          <a:p>
            <a:r>
              <a:rPr lang="en-US" dirty="0" smtClean="0"/>
              <a:t>Archiving </a:t>
            </a:r>
            <a:r>
              <a:rPr lang="en-US" dirty="0"/>
              <a:t>Transactions Towards </a:t>
            </a:r>
            <a:r>
              <a:rPr lang="en-US" dirty="0" err="1" smtClean="0"/>
              <a:t>Uninterrup-tible</a:t>
            </a:r>
            <a:r>
              <a:rPr lang="en-US" dirty="0" smtClean="0"/>
              <a:t> </a:t>
            </a:r>
            <a:r>
              <a:rPr lang="en-US" dirty="0"/>
              <a:t>Web </a:t>
            </a:r>
            <a:r>
              <a:rPr lang="en-US" dirty="0" smtClean="0"/>
              <a:t>Service: Mellon/Columbia U., 2014</a:t>
            </a:r>
          </a:p>
          <a:p>
            <a:r>
              <a:rPr lang="en-US" dirty="0" smtClean="0"/>
              <a:t>The </a:t>
            </a:r>
            <a:r>
              <a:rPr lang="en-US" dirty="0"/>
              <a:t>Social </a:t>
            </a:r>
            <a:r>
              <a:rPr lang="en-US" dirty="0" err="1"/>
              <a:t>Interactome</a:t>
            </a:r>
            <a:r>
              <a:rPr lang="en-US" dirty="0"/>
              <a:t> of Recovery: Social Media as Therapy Development, </a:t>
            </a:r>
            <a:r>
              <a:rPr lang="en-US" dirty="0" smtClean="0"/>
              <a:t>NIH 2014-7 (see DL Book 4 Ch. 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smtClean="0"/>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60</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61</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62</a:t>
            </a:fld>
            <a:endParaRPr lang="en-US" smtClean="0"/>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smtClean="0">
                <a:latin typeface="Verdana" pitchFamily="34" charset="0"/>
              </a:rPr>
              <a:t>Megiddo Opening Screen</a:t>
            </a:r>
            <a:endParaRPr lang="en-US" altLang="he-IL" dirty="0" smtClean="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165"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63</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88"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64</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12"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65</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66</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67</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68</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69</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smtClean="0">
                <a:solidFill>
                  <a:srgbClr val="C00000"/>
                </a:solidFill>
              </a:rPr>
              <a:t>Project Objectives/Aims</a:t>
            </a:r>
            <a:endParaRPr lang="en-US" sz="3600" b="1" dirty="0">
              <a:solidFill>
                <a:srgbClr val="C00000"/>
              </a:solidFill>
            </a:endParaRPr>
          </a:p>
          <a:p>
            <a:pPr marL="514350" indent="-514350" algn="just">
              <a:buFont typeface="+mj-lt"/>
              <a:buAutoNum type="alphaUcPeriod"/>
            </a:pPr>
            <a:r>
              <a:rPr lang="en-US" sz="2600" dirty="0" smtClean="0"/>
              <a:t>Research </a:t>
            </a:r>
            <a:r>
              <a:rPr lang="en-US" sz="2600" dirty="0"/>
              <a:t>and prototype digital library systems and infrastructure for Qatar, focusing initially </a:t>
            </a:r>
            <a:r>
              <a:rPr lang="en-US" sz="2600" dirty="0" smtClean="0"/>
              <a:t>on Qatari </a:t>
            </a:r>
            <a:r>
              <a:rPr lang="en-US" sz="2600" dirty="0"/>
              <a:t>information related to government and scholarly activities</a:t>
            </a:r>
            <a:r>
              <a:rPr lang="en-US" sz="2600" dirty="0" smtClean="0"/>
              <a:t>.</a:t>
            </a:r>
          </a:p>
          <a:p>
            <a:pPr marL="0" indent="0" algn="just">
              <a:buNone/>
            </a:pPr>
            <a:endParaRPr lang="en-US" sz="1000" dirty="0"/>
          </a:p>
          <a:p>
            <a:pPr marL="514350" lvl="1" indent="0" algn="just">
              <a:buNone/>
            </a:pPr>
            <a:r>
              <a:rPr lang="en-US" sz="2100" i="1" dirty="0"/>
              <a:t>L</a:t>
            </a:r>
            <a:r>
              <a:rPr lang="en-US" sz="2100" i="1" dirty="0" smtClean="0"/>
              <a:t>everage </a:t>
            </a:r>
            <a:r>
              <a:rPr lang="en-US" sz="2100" i="1" dirty="0"/>
              <a:t>the crawling engine </a:t>
            </a:r>
            <a:r>
              <a:rPr lang="en-US" sz="2100" i="1" dirty="0" err="1" smtClean="0"/>
              <a:t>fromPenn</a:t>
            </a:r>
            <a:r>
              <a:rPr lang="en-US" sz="2100" i="1" dirty="0" smtClean="0"/>
              <a:t> </a:t>
            </a:r>
            <a:r>
              <a:rPr lang="en-US" sz="2100" i="1" dirty="0"/>
              <a:t>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smtClean="0"/>
              <a:t>Research </a:t>
            </a:r>
            <a:r>
              <a:rPr lang="en-US" sz="2600" dirty="0"/>
              <a:t>and build the digital library community in Qatar, supporting digital library use, </a:t>
            </a:r>
            <a:r>
              <a:rPr lang="en-US" sz="2600" dirty="0" smtClean="0"/>
              <a:t>services, collection </a:t>
            </a:r>
            <a:r>
              <a:rPr lang="en-US" sz="2600" dirty="0"/>
              <a:t>development, tailored systems, and advancing toward a Knowledge Society</a:t>
            </a:r>
            <a:r>
              <a:rPr lang="en-US" sz="2600" dirty="0" smtClean="0"/>
              <a:t>.</a:t>
            </a:r>
          </a:p>
          <a:p>
            <a:pPr marL="0" indent="0" algn="just">
              <a:buNone/>
            </a:pPr>
            <a:endParaRPr lang="en-US" sz="1000" dirty="0"/>
          </a:p>
          <a:p>
            <a:pPr marL="514350" lvl="1" indent="0" algn="just">
              <a:buNone/>
            </a:pPr>
            <a:r>
              <a:rPr lang="en-US" sz="2100" i="1" dirty="0" smtClean="0"/>
              <a:t>Study </a:t>
            </a:r>
            <a:r>
              <a:rPr lang="en-US" sz="2100" i="1" dirty="0"/>
              <a:t>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r>
              <a:rPr lang="en-US" sz="2100" i="1" dirty="0" smtClean="0"/>
              <a:t>.</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7</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a:t>
            </a:r>
            <a:r>
              <a:rPr lang="en-US" dirty="0" smtClean="0"/>
              <a:t>DL </a:t>
            </a:r>
            <a:r>
              <a:rPr lang="en-US" dirty="0"/>
              <a:t>Projects </a:t>
            </a:r>
            <a:r>
              <a:rPr lang="en-US" dirty="0" smtClean="0"/>
              <a:t>– 4: </a:t>
            </a:r>
            <a:r>
              <a:rPr lang="en-US" dirty="0" smtClean="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70</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71</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72</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73</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36"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74</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60"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75</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341"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342"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76</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08"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77</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78</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32"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79</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56"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Sources</a:t>
            </a:r>
            <a:br>
              <a:rPr lang="en-US" dirty="0" smtClean="0"/>
            </a:br>
            <a:r>
              <a:rPr lang="en-US" dirty="0" smtClean="0"/>
              <a:t>Handouts</a:t>
            </a:r>
            <a:endParaRPr lang="en-US" dirty="0"/>
          </a:p>
        </p:txBody>
      </p:sp>
      <p:sp>
        <p:nvSpPr>
          <p:cNvPr id="3" name="Content Placeholder 2"/>
          <p:cNvSpPr>
            <a:spLocks noGrp="1"/>
          </p:cNvSpPr>
          <p:nvPr>
            <p:ph idx="1"/>
          </p:nvPr>
        </p:nvSpPr>
        <p:spPr/>
        <p:txBody>
          <a:bodyPr/>
          <a:lstStyle/>
          <a:p>
            <a:r>
              <a:rPr lang="en-US" dirty="0" smtClean="0"/>
              <a:t>Drafts of DL book0, and books 1-4</a:t>
            </a:r>
          </a:p>
          <a:p>
            <a:r>
              <a:rPr lang="en-US" dirty="0" smtClean="0"/>
              <a:t>These slides</a:t>
            </a:r>
          </a:p>
          <a:p>
            <a:r>
              <a:rPr lang="en-US" dirty="0" smtClean="0"/>
              <a:t>Slides based on DL books 3&amp;4</a:t>
            </a:r>
          </a:p>
          <a:p>
            <a:r>
              <a:rPr lang="en-US" dirty="0" smtClean="0"/>
              <a:t>2003 NSF DL workshop report from Chatham, MA</a:t>
            </a:r>
          </a:p>
          <a:p>
            <a:r>
              <a:rPr lang="en-US" dirty="0" smtClean="0"/>
              <a:t>Major DELOS publications and a set of working group reports from Rome </a:t>
            </a:r>
            <a:r>
              <a:rPr lang="en-US" dirty="0" err="1" smtClean="0"/>
              <a:t>mtg</a:t>
            </a:r>
            <a:endParaRPr lang="en-US" dirty="0" smtClean="0"/>
          </a:p>
          <a:p>
            <a:r>
              <a:rPr lang="en-US" dirty="0" smtClean="0"/>
              <a:t>Selected 5S-related publications</a:t>
            </a:r>
          </a:p>
          <a:p>
            <a:r>
              <a:rPr lang="en-US" dirty="0" smtClean="0"/>
              <a:t>List: VT ETD supervised, related to DL …</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8</a:t>
            </a:fld>
            <a:endParaRPr lang="en-US"/>
          </a:p>
        </p:txBody>
      </p:sp>
    </p:spTree>
    <p:extLst>
      <p:ext uri="{BB962C8B-B14F-4D97-AF65-F5344CB8AC3E}">
        <p14:creationId xmlns:p14="http://schemas.microsoft.com/office/powerpoint/2010/main" val="403799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80</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smtClean="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smtClean="0"/>
              <a:t>Information seeking = </a:t>
            </a:r>
          </a:p>
          <a:p>
            <a:pPr eaLnBrk="1" hangingPunct="1">
              <a:lnSpc>
                <a:spcPct val="80000"/>
              </a:lnSpc>
            </a:pPr>
            <a:r>
              <a:rPr lang="en-US" sz="2800" dirty="0" smtClean="0"/>
              <a:t>Resolving anomalous state of knowledge (ASK) =</a:t>
            </a:r>
          </a:p>
          <a:p>
            <a:pPr eaLnBrk="1" hangingPunct="1">
              <a:lnSpc>
                <a:spcPct val="80000"/>
              </a:lnSpc>
            </a:pPr>
            <a:r>
              <a:rPr lang="en-US" sz="2800" dirty="0" smtClean="0"/>
              <a:t>Discovery =</a:t>
            </a:r>
          </a:p>
          <a:p>
            <a:pPr eaLnBrk="1" hangingPunct="1">
              <a:lnSpc>
                <a:spcPct val="80000"/>
              </a:lnSpc>
            </a:pPr>
            <a:endParaRPr lang="en-US" sz="2800" dirty="0"/>
          </a:p>
          <a:p>
            <a:pPr eaLnBrk="1" hangingPunct="1">
              <a:lnSpc>
                <a:spcPct val="80000"/>
              </a:lnSpc>
            </a:pPr>
            <a:r>
              <a:rPr lang="en-US" sz="2800" dirty="0" smtClean="0"/>
              <a:t>Searching =</a:t>
            </a:r>
          </a:p>
          <a:p>
            <a:pPr eaLnBrk="1" hangingPunct="1">
              <a:lnSpc>
                <a:spcPct val="80000"/>
              </a:lnSpc>
            </a:pPr>
            <a:r>
              <a:rPr lang="en-US" sz="2800" dirty="0" smtClean="0"/>
              <a:t>Browsing =</a:t>
            </a:r>
          </a:p>
          <a:p>
            <a:pPr eaLnBrk="1" hangingPunct="1">
              <a:lnSpc>
                <a:spcPct val="80000"/>
              </a:lnSpc>
            </a:pPr>
            <a:r>
              <a:rPr lang="en-US" sz="2800" dirty="0" smtClean="0"/>
              <a:t>Information visualization =</a:t>
            </a:r>
          </a:p>
          <a:p>
            <a:pPr eaLnBrk="1" hangingPunct="1">
              <a:lnSpc>
                <a:spcPct val="80000"/>
              </a:lnSpc>
            </a:pPr>
            <a:r>
              <a:rPr lang="en-US" sz="2800" dirty="0" smtClean="0"/>
              <a:t>Clustering</a:t>
            </a:r>
          </a:p>
          <a:p>
            <a:pPr eaLnBrk="1" hangingPunct="1">
              <a:lnSpc>
                <a:spcPct val="80000"/>
              </a:lnSpc>
            </a:pPr>
            <a:r>
              <a:rPr lang="en-US" sz="2800" dirty="0" smtClean="0"/>
              <a:t>(see DL Book 1, Chapter 2 and Appendix D)</a:t>
            </a:r>
          </a:p>
          <a:p>
            <a:pPr eaLnBrk="1" hangingPunct="1">
              <a:lnSpc>
                <a:spcPct val="80000"/>
              </a:lnSpc>
            </a:pPr>
            <a:endParaRPr lang="en-US" sz="2800" dirty="0" smtClean="0"/>
          </a:p>
          <a:p>
            <a:pPr marL="609600" indent="-609600" eaLnBrk="1" hangingPunct="1">
              <a:lnSpc>
                <a:spcPct val="80000"/>
              </a:lnSpc>
            </a:pPr>
            <a:endParaRPr lang="en-US" sz="2800"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81</a:t>
            </a:fld>
            <a:endParaRPr lang="en-US" smtClean="0"/>
          </a:p>
        </p:txBody>
      </p:sp>
      <p:sp>
        <p:nvSpPr>
          <p:cNvPr id="94211" name="Rectangle 2"/>
          <p:cNvSpPr>
            <a:spLocks noGrp="1" noChangeArrowheads="1"/>
          </p:cNvSpPr>
          <p:nvPr>
            <p:ph type="title"/>
          </p:nvPr>
        </p:nvSpPr>
        <p:spPr/>
        <p:txBody>
          <a:bodyPr/>
          <a:lstStyle/>
          <a:p>
            <a:pPr eaLnBrk="1" hangingPunct="1"/>
            <a:r>
              <a:rPr lang="en-US" dirty="0" smtClean="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smtClean="0"/>
              <a:t>Historic and pre-historic societies (being studied)</a:t>
            </a:r>
          </a:p>
          <a:p>
            <a:pPr marL="609600" indent="-609600" eaLnBrk="1" hangingPunct="1">
              <a:lnSpc>
                <a:spcPct val="80000"/>
              </a:lnSpc>
              <a:buFontTx/>
              <a:buAutoNum type="arabicPeriod"/>
            </a:pPr>
            <a:r>
              <a:rPr lang="en-US" sz="2800" dirty="0" smtClean="0"/>
              <a:t>Archaeologists (in academic institutes, fieldwork settings, or local and national governmental bodies)</a:t>
            </a:r>
          </a:p>
          <a:p>
            <a:pPr marL="609600" indent="-609600" eaLnBrk="1" hangingPunct="1">
              <a:lnSpc>
                <a:spcPct val="80000"/>
              </a:lnSpc>
              <a:buFontTx/>
              <a:buAutoNum type="arabicPeriod"/>
            </a:pPr>
            <a:r>
              <a:rPr lang="en-US" sz="2800" dirty="0" smtClean="0"/>
              <a:t>Project directors</a:t>
            </a:r>
          </a:p>
          <a:p>
            <a:pPr marL="609600" indent="-609600" eaLnBrk="1" hangingPunct="1">
              <a:lnSpc>
                <a:spcPct val="80000"/>
              </a:lnSpc>
              <a:buFontTx/>
              <a:buAutoNum type="arabicPeriod"/>
            </a:pPr>
            <a:r>
              <a:rPr lang="en-US" sz="2800" dirty="0" smtClean="0"/>
              <a:t>Technical staff (consisting of photographers, technical illustrators, and their assistants)</a:t>
            </a:r>
          </a:p>
          <a:p>
            <a:pPr marL="609600" indent="-609600" eaLnBrk="1" hangingPunct="1">
              <a:lnSpc>
                <a:spcPct val="80000"/>
              </a:lnSpc>
              <a:buFontTx/>
              <a:buAutoNum type="arabicPeriod"/>
            </a:pPr>
            <a:r>
              <a:rPr lang="en-US" sz="2800" dirty="0" smtClean="0"/>
              <a:t>Field staff (responsible for the actual work of excavation)</a:t>
            </a:r>
          </a:p>
          <a:p>
            <a:pPr marL="609600" indent="-609600" eaLnBrk="1" hangingPunct="1">
              <a:lnSpc>
                <a:spcPct val="80000"/>
              </a:lnSpc>
              <a:buFontTx/>
              <a:buAutoNum type="arabicPeriod"/>
            </a:pPr>
            <a:r>
              <a:rPr lang="en-US" sz="2800" dirty="0" smtClean="0"/>
              <a:t>Camp staff (e.g., camp managers, registrars, tool stewards)</a:t>
            </a:r>
          </a:p>
          <a:p>
            <a:pPr marL="609600" indent="-609600" eaLnBrk="1" hangingPunct="1">
              <a:lnSpc>
                <a:spcPct val="80000"/>
              </a:lnSpc>
              <a:buFontTx/>
              <a:buAutoNum type="arabicPeriod"/>
            </a:pPr>
            <a:r>
              <a:rPr lang="en-US" sz="2800" dirty="0" smtClean="0"/>
              <a:t>General public (e.g., educators, learners, citizens – DL Book 4 Ch. 2)</a:t>
            </a:r>
          </a:p>
          <a:p>
            <a:pPr marL="609600" indent="-609600" eaLnBrk="1" hangingPunct="1">
              <a:lnSpc>
                <a:spcPct val="80000"/>
              </a:lnSpc>
            </a:pPr>
            <a:endParaRPr lang="en-US" sz="2800" dirty="0" smtClean="0"/>
          </a:p>
        </p:txBody>
      </p:sp>
    </p:spTree>
    <p:extLst>
      <p:ext uri="{BB962C8B-B14F-4D97-AF65-F5344CB8AC3E}">
        <p14:creationId xmlns:p14="http://schemas.microsoft.com/office/powerpoint/2010/main" val="2194200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82</a:t>
            </a:fld>
            <a:endParaRPr lang="en-US" smtClean="0"/>
          </a:p>
        </p:txBody>
      </p:sp>
      <p:sp>
        <p:nvSpPr>
          <p:cNvPr id="95235" name="Rectangle 2"/>
          <p:cNvSpPr>
            <a:spLocks noGrp="1" noChangeArrowheads="1"/>
          </p:cNvSpPr>
          <p:nvPr>
            <p:ph type="title"/>
          </p:nvPr>
        </p:nvSpPr>
        <p:spPr/>
        <p:txBody>
          <a:bodyPr/>
          <a:lstStyle/>
          <a:p>
            <a:pPr eaLnBrk="1" hangingPunct="1"/>
            <a:r>
              <a:rPr lang="en-US" dirty="0" smtClean="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smtClean="0"/>
              <a:t>Social issues (DL Book 4 Ch. 3)</a:t>
            </a:r>
          </a:p>
          <a:p>
            <a:pPr marL="990600" lvl="1" indent="-533400" eaLnBrk="1" hangingPunct="1">
              <a:buFontTx/>
              <a:buAutoNum type="arabicPeriod"/>
            </a:pPr>
            <a:r>
              <a:rPr lang="en-US" dirty="0" smtClean="0"/>
              <a:t>Who owns the finds? </a:t>
            </a:r>
          </a:p>
          <a:p>
            <a:pPr marL="990600" lvl="1" indent="-533400" eaLnBrk="1" hangingPunct="1">
              <a:buFontTx/>
              <a:buAutoNum type="arabicPeriod"/>
            </a:pPr>
            <a:r>
              <a:rPr lang="en-US" dirty="0" smtClean="0"/>
              <a:t>Where should they be preserved? </a:t>
            </a:r>
          </a:p>
          <a:p>
            <a:pPr marL="990600" lvl="1" indent="-533400" eaLnBrk="1" hangingPunct="1">
              <a:buFontTx/>
              <a:buAutoNum type="arabicPeriod"/>
            </a:pPr>
            <a:r>
              <a:rPr lang="en-US" dirty="0" smtClean="0"/>
              <a:t>What nationality and ethnicity do they represent? </a:t>
            </a:r>
          </a:p>
          <a:p>
            <a:pPr marL="990600" lvl="1" indent="-533400" eaLnBrk="1" hangingPunct="1">
              <a:buFontTx/>
              <a:buAutoNum type="arabicPeriod"/>
            </a:pPr>
            <a:r>
              <a:rPr lang="en-US" dirty="0" smtClean="0"/>
              <a:t>Who has publication rights? </a:t>
            </a:r>
          </a:p>
          <a:p>
            <a:pPr marL="990600" lvl="1" indent="-533400" eaLnBrk="1" hangingPunct="1">
              <a:buFontTx/>
              <a:buAutoNum type="arabicPeriod"/>
            </a:pPr>
            <a:r>
              <a:rPr lang="en-US" dirty="0" smtClean="0"/>
              <a:t>What interactions took place between those at the site studied, and others? What theories are proposed by whom about this?</a:t>
            </a:r>
          </a:p>
          <a:p>
            <a:pPr marL="990600" lvl="1" indent="-533400" eaLnBrk="1" hangingPunct="1"/>
            <a:endParaRPr lang="en-US"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83</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84</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smtClean="0"/>
              <a:t>Geographic distribution of found artifacts</a:t>
            </a:r>
          </a:p>
          <a:p>
            <a:pPr marL="609600" indent="-609600" eaLnBrk="1" hangingPunct="1">
              <a:lnSpc>
                <a:spcPct val="90000"/>
              </a:lnSpc>
              <a:buFontTx/>
              <a:buAutoNum type="arabicPeriod"/>
            </a:pPr>
            <a:r>
              <a:rPr lang="en-US" sz="2800" dirty="0" smtClean="0"/>
              <a:t>Temporal dimension (as inferred by archaeologists) </a:t>
            </a:r>
          </a:p>
          <a:p>
            <a:pPr marL="609600" indent="-609600" eaLnBrk="1" hangingPunct="1">
              <a:lnSpc>
                <a:spcPct val="90000"/>
              </a:lnSpc>
              <a:buFontTx/>
              <a:buAutoNum type="arabicPeriod"/>
            </a:pPr>
            <a:r>
              <a:rPr lang="en-US" sz="2800" dirty="0" smtClean="0"/>
              <a:t>Metric or vector spaces </a:t>
            </a:r>
          </a:p>
          <a:p>
            <a:pPr marL="990600" lvl="1" indent="-533400" eaLnBrk="1" hangingPunct="1">
              <a:lnSpc>
                <a:spcPct val="90000"/>
              </a:lnSpc>
              <a:buFontTx/>
              <a:buAutoNum type="arabicPeriod"/>
            </a:pPr>
            <a:r>
              <a:rPr lang="en-US" sz="2400" dirty="0" smtClean="0"/>
              <a:t>used to support retrieval operations, and to calculate distance (and similarity)</a:t>
            </a:r>
          </a:p>
          <a:p>
            <a:pPr marL="990600" lvl="1" indent="-533400" eaLnBrk="1" hangingPunct="1">
              <a:lnSpc>
                <a:spcPct val="90000"/>
              </a:lnSpc>
              <a:buFontTx/>
              <a:buAutoNum type="arabicPeriod"/>
            </a:pPr>
            <a:r>
              <a:rPr lang="en-US" sz="2400" dirty="0" smtClean="0"/>
              <a:t>used to browse / constrain searches spatially </a:t>
            </a:r>
          </a:p>
          <a:p>
            <a:pPr marL="609600" indent="-609600" eaLnBrk="1" hangingPunct="1">
              <a:lnSpc>
                <a:spcPct val="90000"/>
              </a:lnSpc>
              <a:buFontTx/>
              <a:buAutoNum type="arabicPeriod"/>
            </a:pPr>
            <a:r>
              <a:rPr lang="en-US" sz="2800" dirty="0" smtClean="0"/>
              <a:t>3D models of the past, used to reconstruct and visualize archaeological ruins</a:t>
            </a:r>
          </a:p>
          <a:p>
            <a:pPr marL="609600" indent="-609600" eaLnBrk="1" hangingPunct="1">
              <a:lnSpc>
                <a:spcPct val="90000"/>
              </a:lnSpc>
              <a:buFontTx/>
              <a:buAutoNum type="arabicPeriod"/>
            </a:pPr>
            <a:r>
              <a:rPr lang="en-US" sz="2800" dirty="0" smtClean="0"/>
              <a:t>2D interfaces for human-computer interaction</a:t>
            </a:r>
          </a:p>
          <a:p>
            <a:pPr marL="609600" indent="-609600" eaLnBrk="1" hangingPunct="1">
              <a:lnSpc>
                <a:spcPct val="90000"/>
              </a:lnSpc>
            </a:pPr>
            <a:endParaRPr lang="en-US" sz="2800"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85</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86</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87</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88</a:t>
            </a:fld>
            <a:endParaRPr lang="en-US" smtClean="0"/>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smtClean="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smtClean="0"/>
              <a:t>Multiple media types and representation</a:t>
            </a:r>
          </a:p>
          <a:p>
            <a:pPr lvl="1" eaLnBrk="1" hangingPunct="1">
              <a:lnSpc>
                <a:spcPct val="80000"/>
              </a:lnSpc>
            </a:pPr>
            <a:r>
              <a:rPr lang="en-US" sz="2400" dirty="0" smtClean="0"/>
              <a:t>See </a:t>
            </a:r>
            <a:r>
              <a:rPr lang="en-US" sz="2400" dirty="0" err="1" smtClean="0"/>
              <a:t>ch.</a:t>
            </a:r>
            <a:r>
              <a:rPr lang="en-US" sz="2400" dirty="0" smtClean="0"/>
              <a:t> 4 for IR (except some here for non-text)</a:t>
            </a:r>
          </a:p>
          <a:p>
            <a:pPr lvl="1" eaLnBrk="1" hangingPunct="1">
              <a:lnSpc>
                <a:spcPct val="80000"/>
              </a:lnSpc>
            </a:pPr>
            <a:r>
              <a:rPr lang="en-US" sz="2400" dirty="0" smtClean="0"/>
              <a:t>Standards for each, and for some combinations</a:t>
            </a:r>
          </a:p>
          <a:p>
            <a:pPr eaLnBrk="1" hangingPunct="1">
              <a:lnSpc>
                <a:spcPct val="80000"/>
              </a:lnSpc>
            </a:pPr>
            <a:r>
              <a:rPr lang="en-US" sz="2400" dirty="0" smtClean="0"/>
              <a:t>Text</a:t>
            </a:r>
          </a:p>
          <a:p>
            <a:pPr lvl="1" eaLnBrk="1" hangingPunct="1">
              <a:lnSpc>
                <a:spcPct val="80000"/>
              </a:lnSpc>
            </a:pPr>
            <a:r>
              <a:rPr lang="en-US" sz="2400" dirty="0" smtClean="0"/>
              <a:t>Character strings, encoding (Unicode)</a:t>
            </a:r>
          </a:p>
          <a:p>
            <a:pPr lvl="1" eaLnBrk="1" hangingPunct="1">
              <a:lnSpc>
                <a:spcPct val="80000"/>
              </a:lnSpc>
            </a:pPr>
            <a:r>
              <a:rPr lang="en-US" sz="2400" dirty="0" smtClean="0"/>
              <a:t>Morphology -&gt; Stemming</a:t>
            </a:r>
          </a:p>
          <a:p>
            <a:pPr lvl="1" eaLnBrk="1" hangingPunct="1">
              <a:lnSpc>
                <a:spcPct val="80000"/>
              </a:lnSpc>
            </a:pPr>
            <a:r>
              <a:rPr lang="en-US" sz="2400" dirty="0" smtClean="0"/>
              <a:t>Syntax, semantics -&gt; stop words</a:t>
            </a:r>
          </a:p>
          <a:p>
            <a:pPr lvl="1" eaLnBrk="1" hangingPunct="1">
              <a:lnSpc>
                <a:spcPct val="80000"/>
              </a:lnSpc>
            </a:pPr>
            <a:r>
              <a:rPr lang="en-US" sz="2400" dirty="0" smtClean="0"/>
              <a:t>** POS tagging, phrases</a:t>
            </a:r>
          </a:p>
          <a:p>
            <a:pPr eaLnBrk="1" hangingPunct="1">
              <a:lnSpc>
                <a:spcPct val="80000"/>
              </a:lnSpc>
            </a:pPr>
            <a:r>
              <a:rPr lang="en-US" sz="2400" dirty="0" smtClean="0"/>
              <a:t>Images, Audio, Video, Graphics, Animation</a:t>
            </a:r>
          </a:p>
          <a:p>
            <a:pPr lvl="1" eaLnBrk="1" hangingPunct="1">
              <a:lnSpc>
                <a:spcPct val="80000"/>
              </a:lnSpc>
            </a:pPr>
            <a:r>
              <a:rPr lang="en-US" sz="2400" dirty="0" smtClean="0"/>
              <a:t>Capture, digitization, representation</a:t>
            </a:r>
          </a:p>
          <a:p>
            <a:pPr lvl="1" eaLnBrk="1" hangingPunct="1">
              <a:lnSpc>
                <a:spcPct val="80000"/>
              </a:lnSpc>
            </a:pPr>
            <a:r>
              <a:rPr lang="en-US" sz="2400" dirty="0" smtClean="0"/>
              <a:t>CBIR for each (DL Book 4 Ch. 1)</a:t>
            </a:r>
          </a:p>
          <a:p>
            <a:pPr eaLnBrk="1" hangingPunct="1">
              <a:lnSpc>
                <a:spcPct val="80000"/>
              </a:lnSpc>
            </a:pPr>
            <a:r>
              <a:rPr lang="en-US" sz="2400" dirty="0" smtClean="0"/>
              <a:t>** Compression, processing, analysis</a:t>
            </a:r>
          </a:p>
          <a:p>
            <a:pPr eaLnBrk="1" hangingPunct="1">
              <a:lnSpc>
                <a:spcPct val="80000"/>
              </a:lnSpc>
            </a:pPr>
            <a:r>
              <a:rPr lang="en-US" sz="2400" dirty="0" smtClean="0"/>
              <a:t>**Synchronization, rendering, presentation, interchange</a:t>
            </a:r>
          </a:p>
          <a:p>
            <a:pPr lvl="1" eaLnBrk="1" hangingPunct="1">
              <a:lnSpc>
                <a:spcPct val="80000"/>
              </a:lnSpc>
            </a:pPr>
            <a:r>
              <a:rPr lang="en-US" sz="2400" dirty="0" err="1" smtClean="0"/>
              <a:t>RealVideo</a:t>
            </a:r>
            <a:r>
              <a:rPr lang="en-US" sz="2400" dirty="0" smtClean="0"/>
              <a:t>, SMIL, </a:t>
            </a:r>
            <a:r>
              <a:rPr lang="en-US" sz="2400" dirty="0" err="1" smtClean="0"/>
              <a:t>QoS</a:t>
            </a:r>
            <a:endParaRPr lang="en-US" sz="2400" dirty="0"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89</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439"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440"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smtClean="0"/>
              <a:t>See DL Book 3 Ch. 5, and VT’s Computational Linguistics course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DL Book 0</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spcAft>
                <a:spcPts val="1200"/>
              </a:spcAft>
            </a:pPr>
            <a:r>
              <a:rPr lang="en-US" dirty="0" smtClean="0"/>
              <a:t>Used in Fall 2011 to teach DL course at VT</a:t>
            </a:r>
          </a:p>
          <a:p>
            <a:pPr eaLnBrk="1" hangingPunct="1">
              <a:spcBef>
                <a:spcPts val="0"/>
              </a:spcBef>
              <a:spcAft>
                <a:spcPts val="1200"/>
              </a:spcAft>
            </a:pPr>
            <a:r>
              <a:rPr lang="en-US" dirty="0" smtClean="0"/>
              <a:t>Lightly edited Spring 2012 in preparation for having 4 DL books through Morgan &amp; Claypool</a:t>
            </a:r>
          </a:p>
          <a:p>
            <a:pPr eaLnBrk="1" hangingPunct="1">
              <a:spcBef>
                <a:spcPts val="0"/>
              </a:spcBef>
              <a:spcAft>
                <a:spcPts val="1200"/>
              </a:spcAft>
            </a:pPr>
            <a:r>
              <a:rPr lang="en-US" dirty="0" smtClean="0"/>
              <a:t>Eventually the 4 DL books will be combined into a single volume, like this, but updated, especially geared toward the non-US market</a:t>
            </a:r>
          </a:p>
          <a:p>
            <a:pPr eaLnBrk="1" hangingPunct="1">
              <a:spcBef>
                <a:spcPts val="0"/>
              </a:spcBef>
              <a:spcAft>
                <a:spcPts val="1200"/>
              </a:spcAft>
            </a:pPr>
            <a:r>
              <a:rPr lang="en-US" dirty="0" smtClean="0"/>
              <a:t>527 pages, 15 chapters, mathematical preliminaries, glossary (14 pages)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9</a:t>
            </a:fld>
            <a:endParaRPr lang="en-US" smtClean="0"/>
          </a:p>
        </p:txBody>
      </p:sp>
    </p:spTree>
    <p:extLst>
      <p:ext uri="{BB962C8B-B14F-4D97-AF65-F5344CB8AC3E}">
        <p14:creationId xmlns:p14="http://schemas.microsoft.com/office/powerpoint/2010/main" val="368804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90</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smtClean="0"/>
              <a:t>Structured Video Browser</a:t>
            </a:r>
            <a:br>
              <a:rPr lang="en-US" sz="3600" dirty="0" smtClean="0"/>
            </a:br>
            <a:r>
              <a:rPr lang="en-US" sz="2000" dirty="0" smtClean="0"/>
              <a:t>(making video into hypermedia)</a:t>
            </a:r>
            <a:br>
              <a:rPr lang="en-US" sz="2000" dirty="0" smtClean="0"/>
            </a:br>
            <a:r>
              <a:rPr lang="en-US" sz="2000" dirty="0" smtClean="0"/>
              <a:t> </a:t>
            </a:r>
            <a:r>
              <a:rPr lang="en-US" sz="3200" dirty="0" smtClean="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smtClean="0"/>
              <a:t>IBrowse</a:t>
            </a:r>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Expository multimedia</a:t>
            </a:r>
          </a:p>
          <a:p>
            <a:pPr eaLnBrk="1" hangingPunct="1"/>
            <a:r>
              <a:rPr lang="en-US" sz="2800" dirty="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91</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92</a:t>
            </a:fld>
            <a:endParaRPr lang="en-US" smtClean="0"/>
          </a:p>
        </p:txBody>
      </p:sp>
      <p:sp>
        <p:nvSpPr>
          <p:cNvPr id="105475" name="Rectangle 2"/>
          <p:cNvSpPr>
            <a:spLocks noGrp="1" noChangeArrowheads="1"/>
          </p:cNvSpPr>
          <p:nvPr>
            <p:ph type="title"/>
          </p:nvPr>
        </p:nvSpPr>
        <p:spPr/>
        <p:txBody>
          <a:bodyPr/>
          <a:lstStyle/>
          <a:p>
            <a:pPr eaLnBrk="1" hangingPunct="1"/>
            <a:r>
              <a:rPr lang="en-US" dirty="0" smtClean="0">
                <a:solidFill>
                  <a:srgbClr val="FF0000"/>
                </a:solidFill>
              </a:rPr>
              <a:t>Tides in Early Texas History – Stephen F. Austin University</a:t>
            </a:r>
            <a:r>
              <a:rPr lang="en-US" dirty="0" smtClean="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93</a:t>
            </a:fld>
            <a:endParaRPr lang="en-US" smtClean="0"/>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smtClean="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463"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64"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94</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95</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428"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96</a:t>
            </a:fld>
            <a:endParaRPr lang="en-US" smtClean="0"/>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smtClean="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smtClean="0"/>
              <a:t>Torres at UNICAMP, Brazil</a:t>
            </a:r>
          </a:p>
          <a:p>
            <a:pPr eaLnBrk="1" hangingPunct="1"/>
            <a:r>
              <a:rPr lang="en-US" dirty="0" err="1" smtClean="0"/>
              <a:t>Hallerman</a:t>
            </a:r>
            <a:r>
              <a:rPr lang="en-US" dirty="0" smtClean="0"/>
              <a:t> in Fisheries at VT</a:t>
            </a:r>
          </a:p>
          <a:p>
            <a:pPr eaLnBrk="1" hangingPunct="1"/>
            <a:r>
              <a:rPr lang="en-US" dirty="0" smtClean="0"/>
              <a:t>Funding by Microsoft Research</a:t>
            </a:r>
          </a:p>
          <a:p>
            <a:pPr eaLnBrk="1" hangingPunct="1"/>
            <a:r>
              <a:rPr lang="en-US" dirty="0" smtClean="0"/>
              <a:t>Search in collections of fish images</a:t>
            </a:r>
          </a:p>
          <a:p>
            <a:pPr eaLnBrk="1" hangingPunct="1"/>
            <a:r>
              <a:rPr lang="en-US" dirty="0" smtClean="0"/>
              <a:t>  using combination of</a:t>
            </a:r>
          </a:p>
          <a:p>
            <a:pPr eaLnBrk="1" hangingPunct="1"/>
            <a:r>
              <a:rPr lang="en-US" dirty="0" smtClean="0"/>
              <a:t>  image properties (CBIR – DL Book 4 Ch. 1)</a:t>
            </a:r>
          </a:p>
          <a:p>
            <a:pPr eaLnBrk="1" hangingPunct="1"/>
            <a:r>
              <a:rPr lang="en-US" dirty="0" smtClean="0"/>
              <a:t>  and textual descriptions</a:t>
            </a:r>
          </a:p>
          <a:p>
            <a:pPr eaLnBrk="1" hangingPunct="1"/>
            <a:r>
              <a:rPr lang="en-US" dirty="0" smtClean="0"/>
              <a:t>With superimposed information (Murthy, </a:t>
            </a:r>
            <a:r>
              <a:rPr lang="en-US" dirty="0" err="1" smtClean="0"/>
              <a:t>Delcambre</a:t>
            </a:r>
            <a:r>
              <a:rPr lang="en-US" dirty="0" smtClean="0"/>
              <a:t>, Cassel, … - DL Book 3 Ch. 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97</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98</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99</a:t>
            </a:fld>
            <a:endParaRPr lang="en-US" smtClean="0"/>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smtClean="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smtClean="0"/>
              <a:t>Digital Objects</a:t>
            </a:r>
          </a:p>
          <a:p>
            <a:pPr lvl="1" eaLnBrk="1" hangingPunct="1">
              <a:lnSpc>
                <a:spcPct val="90000"/>
              </a:lnSpc>
            </a:pPr>
            <a:r>
              <a:rPr lang="en-US" sz="2400" dirty="0" smtClean="0"/>
              <a:t>Documents, digitization, packaging (METS, ORE, DCC), interchange, standards, format conversion</a:t>
            </a:r>
          </a:p>
          <a:p>
            <a:pPr lvl="1" eaLnBrk="1" hangingPunct="1">
              <a:lnSpc>
                <a:spcPct val="90000"/>
              </a:lnSpc>
            </a:pPr>
            <a:r>
              <a:rPr lang="en-US" sz="2400" dirty="0" smtClean="0"/>
              <a:t>Genre: plays, encyclopedia, dictionaries, educational resources: courses (e.g., syllabi), lessons (DL Book 4 Ch. 2)</a:t>
            </a:r>
          </a:p>
          <a:p>
            <a:pPr lvl="1" eaLnBrk="1" hangingPunct="1">
              <a:lnSpc>
                <a:spcPct val="90000"/>
              </a:lnSpc>
            </a:pPr>
            <a:r>
              <a:rPr lang="en-US" sz="24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400" dirty="0" smtClean="0"/>
              <a:t>Databases, Schema, Ontologies (see DL Book 3 Ch. 3),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400" dirty="0" smtClean="0"/>
              <a:t>Inverted files, signature files, R-trees, Quad trees, etc.</a:t>
            </a:r>
          </a:p>
          <a:p>
            <a:pPr eaLnBrk="1" hangingPunct="1">
              <a:lnSpc>
                <a:spcPct val="90000"/>
              </a:lnSpc>
            </a:pPr>
            <a:r>
              <a:rPr lang="en-US" sz="2400" dirty="0" smtClean="0"/>
              <a:t>Clusters &amp; Classification (DL Book 3 Ch. 4) Schemes</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15034</TotalTime>
  <Words>10719</Words>
  <Application>Microsoft Macintosh PowerPoint</Application>
  <PresentationFormat>On-screen Show (4:3)</PresentationFormat>
  <Paragraphs>2717</Paragraphs>
  <Slides>247</Slides>
  <Notes>239</Notes>
  <HiddenSlides>0</HiddenSlides>
  <MMClips>0</MMClips>
  <ScaleCrop>false</ScaleCrop>
  <HeadingPairs>
    <vt:vector size="6" baseType="variant">
      <vt:variant>
        <vt:lpstr>Theme</vt:lpstr>
      </vt:variant>
      <vt:variant>
        <vt:i4>1</vt:i4>
      </vt:variant>
      <vt:variant>
        <vt:lpstr>Embedded OLE Servers</vt:lpstr>
      </vt:variant>
      <vt:variant>
        <vt:i4>11</vt:i4>
      </vt:variant>
      <vt:variant>
        <vt:lpstr>Slide Titles</vt:lpstr>
      </vt:variant>
      <vt:variant>
        <vt:i4>247</vt:i4>
      </vt:variant>
    </vt:vector>
  </HeadingPairs>
  <TitlesOfParts>
    <vt:vector size="259" baseType="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2015 Tutorial (Knoxville – 21 June 2015)   “Introduction to  Digital Libraries”  by Edward A. Fox   </vt:lpstr>
      <vt:lpstr>Acknowledgements</vt:lpstr>
      <vt:lpstr>Outline</vt:lpstr>
      <vt:lpstr>Selected Recent DL Projects - 1</vt:lpstr>
      <vt:lpstr>Selected Recent DL Projects - 2</vt:lpstr>
      <vt:lpstr>Selected Recent DL Projects - 3</vt:lpstr>
      <vt:lpstr>Selected DL Projects – 4: Qatar</vt:lpstr>
      <vt:lpstr>Information Sources Handouts</vt:lpstr>
      <vt:lpstr>DL Book 0</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PowerPoint Presentation</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 IDEAL</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(Greenstone family?)</vt:lpstr>
      <vt:lpstr>Building DLs  (SeerSuite related, Lee Giles)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Ed Fox</cp:lastModifiedBy>
  <cp:revision>316</cp:revision>
  <dcterms:created xsi:type="dcterms:W3CDTF">2004-04-27T15:48:44Z</dcterms:created>
  <dcterms:modified xsi:type="dcterms:W3CDTF">2015-06-21T04:19:47Z</dcterms:modified>
</cp:coreProperties>
</file>