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71" r:id="rId4"/>
    <p:sldId id="258" r:id="rId5"/>
    <p:sldId id="259" r:id="rId6"/>
    <p:sldId id="261" r:id="rId7"/>
    <p:sldId id="260" r:id="rId8"/>
    <p:sldId id="270" r:id="rId9"/>
    <p:sldId id="265" r:id="rId10"/>
    <p:sldId id="263" r:id="rId11"/>
    <p:sldId id="264" r:id="rId12"/>
    <p:sldId id="266" r:id="rId13"/>
    <p:sldId id="267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12" y="-1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May 21,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May 21,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May 21,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May 21,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May 21,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May 21,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May 21,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May 21,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May 21,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May 21,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May 21,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044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2100"/>
            <a:ext cx="8229600" cy="435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865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May 21,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5.bin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vtechworks.lib.vt.edu/handle/10919/509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vtechworks.lib.vt.edu/handle/10919/190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3759"/>
            <a:ext cx="7848600" cy="954314"/>
          </a:xfrm>
        </p:spPr>
        <p:txBody>
          <a:bodyPr/>
          <a:lstStyle/>
          <a:p>
            <a:r>
              <a:rPr lang="en-US" sz="3600" cap="none" dirty="0" smtClean="0">
                <a:solidFill>
                  <a:schemeClr val="tx1"/>
                </a:solidFill>
                <a:latin typeface="+mn-lt"/>
              </a:rPr>
              <a:t>Problem Based Learning To Build And Search Tweet And Web Archives</a:t>
            </a:r>
            <a:endParaRPr lang="en-US" sz="36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199"/>
            <a:ext cx="9229157" cy="25270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Richard Gruss</a:t>
            </a:r>
          </a:p>
          <a:p>
            <a:r>
              <a:rPr lang="en-US" dirty="0" smtClean="0"/>
              <a:t>Edward A. Fox</a:t>
            </a:r>
          </a:p>
          <a:p>
            <a:r>
              <a:rPr lang="en-US" smtClean="0"/>
              <a:t>Digital Library </a:t>
            </a:r>
            <a:r>
              <a:rPr lang="en-US" dirty="0" smtClean="0"/>
              <a:t>Research Laboratory</a:t>
            </a:r>
          </a:p>
          <a:p>
            <a:r>
              <a:rPr lang="en-US" dirty="0" smtClean="0"/>
              <a:t>Dept. of Computer Science</a:t>
            </a:r>
          </a:p>
          <a:p>
            <a:r>
              <a:rPr lang="en-US" dirty="0" smtClean="0"/>
              <a:t>Virginia Tech</a:t>
            </a:r>
          </a:p>
          <a:p>
            <a:r>
              <a:rPr lang="en-US" dirty="0" smtClean="0"/>
              <a:t>Blacksburg, VA, USA</a:t>
            </a:r>
          </a:p>
          <a:p>
            <a:endParaRPr lang="en-US" dirty="0"/>
          </a:p>
          <a:p>
            <a:r>
              <a:rPr lang="en-US" dirty="0" smtClean="0"/>
              <a:t>21 May 2015 for Qatar National Library</a:t>
            </a:r>
            <a:endParaRPr lang="en-US" dirty="0"/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9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0" y="706449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92934"/>
                </a:solidFill>
              </a:rPr>
              <a:t>CS 5604: Information Retrieval</a:t>
            </a:r>
            <a:endParaRPr lang="en-US" sz="2800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011410"/>
              </p:ext>
            </p:extLst>
          </p:nvPr>
        </p:nvGraphicFramePr>
        <p:xfrm>
          <a:off x="1089174" y="1591209"/>
          <a:ext cx="6627587" cy="511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Document" r:id="rId5" imgW="5562600" imgH="4292600" progId="Word.Document.12">
                  <p:embed/>
                </p:oleObj>
              </mc:Choice>
              <mc:Fallback>
                <p:oleObj name="Document" r:id="rId5" imgW="5562600" imgH="429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9174" y="1591209"/>
                        <a:ext cx="6627587" cy="5114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61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0" y="617549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92934"/>
                </a:solidFill>
              </a:rPr>
              <a:t>CS 5604: Information Retrieval</a:t>
            </a:r>
            <a:endParaRPr lang="en-US" sz="2800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57481"/>
              </p:ext>
            </p:extLst>
          </p:nvPr>
        </p:nvGraphicFramePr>
        <p:xfrm>
          <a:off x="1379763" y="1406658"/>
          <a:ext cx="6420778" cy="556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Document" r:id="rId5" imgW="5626100" imgH="4876800" progId="Word.Document.12">
                  <p:embed/>
                </p:oleObj>
              </mc:Choice>
              <mc:Fallback>
                <p:oleObj name="Document" r:id="rId5" imgW="5626100" imgH="487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9763" y="1406658"/>
                        <a:ext cx="6420778" cy="5565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2700" y="990156"/>
            <a:ext cx="260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Team Responsibilities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412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27" y="739164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92934"/>
                </a:solidFill>
              </a:rPr>
              <a:t>CS 5604: Information Retrieval</a:t>
            </a:r>
            <a:endParaRPr lang="en-US" sz="2800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27" y="1967834"/>
            <a:ext cx="5255998" cy="99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596" y="1642600"/>
            <a:ext cx="3117665" cy="4638936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 rot="5400000">
            <a:off x="3541418" y="1840757"/>
            <a:ext cx="784442" cy="3359913"/>
          </a:xfrm>
          <a:prstGeom prst="bentUpArrow">
            <a:avLst>
              <a:gd name="adj1" fmla="val 5285"/>
              <a:gd name="adj2" fmla="val 15286"/>
              <a:gd name="adj3" fmla="val 183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6260" y="1540996"/>
            <a:ext cx="3647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Indexing/analyzing Tweets into </a:t>
            </a:r>
            <a:r>
              <a:rPr lang="en-US" sz="1600" b="1" dirty="0" err="1" smtClean="0"/>
              <a:t>Solr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7148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3684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92934"/>
                </a:solidFill>
              </a:rPr>
              <a:t>CS 5604: Information Retrieval</a:t>
            </a:r>
            <a:endParaRPr lang="en-US" sz="2800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66" y="2091354"/>
            <a:ext cx="4220634" cy="3251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65" y="5537408"/>
            <a:ext cx="8449735" cy="451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365" y="1617330"/>
            <a:ext cx="2145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Custom </a:t>
            </a:r>
            <a:r>
              <a:rPr lang="en-US" sz="1600" b="1" dirty="0" err="1" smtClean="0"/>
              <a:t>Solr</a:t>
            </a:r>
            <a:r>
              <a:rPr lang="en-US" sz="1600" b="1" dirty="0" smtClean="0"/>
              <a:t> Search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46600" y="3189764"/>
            <a:ext cx="153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weights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553466"/>
            <a:ext cx="313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result list processing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808842" y="3189764"/>
            <a:ext cx="1737758" cy="188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48100" y="4775200"/>
            <a:ext cx="1320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987800" y="4775200"/>
            <a:ext cx="1181100" cy="76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5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3684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92934"/>
                </a:solidFill>
              </a:rPr>
              <a:t>CS 5604: Information Retrieval</a:t>
            </a:r>
            <a:endParaRPr lang="en-US" sz="2800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590"/>
          <a:stretch/>
        </p:blipFill>
        <p:spPr>
          <a:xfrm>
            <a:off x="114300" y="2286000"/>
            <a:ext cx="9144000" cy="3784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740068"/>
            <a:ext cx="4005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Search Performance (first 1000 results)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3931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3684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92934"/>
                </a:solidFill>
              </a:rPr>
              <a:t>Acknowledgements</a:t>
            </a:r>
            <a:endParaRPr lang="en-US" sz="2800" b="1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700" y="1894892"/>
            <a:ext cx="7822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 </a:t>
            </a:r>
            <a:r>
              <a:rPr lang="en-US" sz="2800" dirty="0"/>
              <a:t>National Science Foundation, DUE-1141209</a:t>
            </a:r>
          </a:p>
          <a:p>
            <a:r>
              <a:rPr lang="en-US" sz="2800" dirty="0"/>
              <a:t>US National Science Foundation, IIS-1319578</a:t>
            </a:r>
          </a:p>
        </p:txBody>
      </p:sp>
    </p:spTree>
    <p:extLst>
      <p:ext uri="{BB962C8B-B14F-4D97-AF65-F5344CB8AC3E}">
        <p14:creationId xmlns:p14="http://schemas.microsoft.com/office/powerpoint/2010/main" val="138465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292934"/>
                </a:solidFill>
              </a:rPr>
              <a:t>Integrated Digital Event Archiving and Library (IDEAL)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79" y="1729998"/>
            <a:ext cx="8229600" cy="49598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www.eventsarchive.org</a:t>
            </a:r>
            <a:endParaRPr lang="en-US" dirty="0"/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52" y="2225987"/>
            <a:ext cx="6939423" cy="41677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5100" y="6192844"/>
            <a:ext cx="8826500" cy="66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292934"/>
                </a:solidFill>
              </a:rPr>
              <a:t>https://archive-</a:t>
            </a:r>
            <a:r>
              <a:rPr lang="en-US" sz="2400" dirty="0" err="1">
                <a:solidFill>
                  <a:srgbClr val="292934"/>
                </a:solidFill>
              </a:rPr>
              <a:t>it.org</a:t>
            </a:r>
            <a:r>
              <a:rPr lang="en-US" sz="2400" dirty="0">
                <a:solidFill>
                  <a:srgbClr val="292934"/>
                </a:solidFill>
              </a:rPr>
              <a:t>/</a:t>
            </a:r>
            <a:r>
              <a:rPr lang="en-US" sz="2400" dirty="0" err="1">
                <a:solidFill>
                  <a:srgbClr val="292934"/>
                </a:solidFill>
              </a:rPr>
              <a:t>explore?q</a:t>
            </a:r>
            <a:r>
              <a:rPr lang="en-US" sz="2400" dirty="0">
                <a:solidFill>
                  <a:srgbClr val="292934"/>
                </a:solidFill>
              </a:rPr>
              <a:t>=</a:t>
            </a:r>
            <a:r>
              <a:rPr lang="en-US" sz="2400" dirty="0" err="1">
                <a:solidFill>
                  <a:srgbClr val="292934"/>
                </a:solidFill>
              </a:rPr>
              <a:t>virginia+tech&amp;show</a:t>
            </a:r>
            <a:r>
              <a:rPr lang="en-US" sz="2400" dirty="0">
                <a:solidFill>
                  <a:srgbClr val="292934"/>
                </a:solidFill>
              </a:rPr>
              <a:t>=Collections</a:t>
            </a:r>
          </a:p>
        </p:txBody>
      </p:sp>
    </p:spTree>
    <p:extLst>
      <p:ext uri="{BB962C8B-B14F-4D97-AF65-F5344CB8AC3E}">
        <p14:creationId xmlns:p14="http://schemas.microsoft.com/office/powerpoint/2010/main" val="276049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92934"/>
                </a:solidFill>
              </a:rPr>
              <a:t>IDEAL</a:t>
            </a:r>
            <a:r>
              <a:rPr lang="en-US" sz="2800" dirty="0">
                <a:solidFill>
                  <a:srgbClr val="292934"/>
                </a:solidFill>
              </a:rPr>
              <a:t> </a:t>
            </a:r>
            <a:r>
              <a:rPr lang="en-US" sz="2800" dirty="0" smtClean="0">
                <a:solidFill>
                  <a:srgbClr val="292934"/>
                </a:solidFill>
              </a:rPr>
              <a:t>provided data for 2 courses:</a:t>
            </a:r>
            <a:endParaRPr lang="en-US" sz="2800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85812"/>
            <a:ext cx="8229600" cy="2034259"/>
          </a:xfrm>
        </p:spPr>
        <p:txBody>
          <a:bodyPr/>
          <a:lstStyle/>
          <a:p>
            <a:r>
              <a:rPr lang="en-US" dirty="0"/>
              <a:t>Over 11 terabytes of webpages and about 1 billion </a:t>
            </a:r>
            <a:r>
              <a:rPr lang="en-US" dirty="0" smtClean="0"/>
              <a:t>tweets</a:t>
            </a:r>
          </a:p>
          <a:p>
            <a:r>
              <a:rPr lang="en-US" dirty="0"/>
              <a:t>N</a:t>
            </a:r>
            <a:r>
              <a:rPr lang="en-US" dirty="0" smtClean="0"/>
              <a:t>atural disasters (e.g., earthquakes, storms, floods)</a:t>
            </a:r>
          </a:p>
          <a:p>
            <a:r>
              <a:rPr lang="en-US" dirty="0" smtClean="0"/>
              <a:t>Man-made disasters (e.g., protests, terrorism, conflicts)</a:t>
            </a:r>
          </a:p>
          <a:p>
            <a:r>
              <a:rPr lang="en-US" dirty="0" smtClean="0"/>
              <a:t>Community / government events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999" y="3662944"/>
            <a:ext cx="4312348" cy="2975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03" y="3662944"/>
            <a:ext cx="4254301" cy="29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9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92934"/>
                </a:solidFill>
              </a:rPr>
              <a:t>Problem-Based Learning (PBL)</a:t>
            </a:r>
            <a:endParaRPr lang="en-US" sz="2800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1" y="2131427"/>
            <a:ext cx="791014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 single </a:t>
            </a:r>
            <a:r>
              <a:rPr lang="en-US" sz="2800" dirty="0"/>
              <a:t>question </a:t>
            </a:r>
            <a:r>
              <a:rPr lang="en-US" sz="2800" dirty="0" smtClean="0"/>
              <a:t>drives </a:t>
            </a:r>
            <a:r>
              <a:rPr lang="en-US" sz="2800" dirty="0"/>
              <a:t>and organizes the learning </a:t>
            </a:r>
            <a:r>
              <a:rPr lang="en-US" sz="2800" dirty="0" smtClean="0"/>
              <a:t>activities.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Learning is done “Just-In-Time.”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Emphasis </a:t>
            </a:r>
            <a:r>
              <a:rPr lang="en-US" sz="2800" dirty="0"/>
              <a:t>is placed on the process rather than the </a:t>
            </a:r>
            <a:r>
              <a:rPr lang="en-US" sz="2800" dirty="0" smtClean="0"/>
              <a:t>product.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The task of the instructor is to </a:t>
            </a:r>
            <a:r>
              <a:rPr lang="en-US" sz="2800" dirty="0" smtClean="0"/>
              <a:t>provide </a:t>
            </a:r>
            <a:r>
              <a:rPr lang="en-US" sz="2800" dirty="0"/>
              <a:t>a relevant and authentic </a:t>
            </a:r>
            <a:r>
              <a:rPr lang="en-US" sz="2800" dirty="0" smtClean="0"/>
              <a:t>question and serve as a facilitator.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532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92934"/>
                </a:solidFill>
              </a:rPr>
              <a:t>CS 4984: Computational Linguistics, Fall 2014</a:t>
            </a:r>
            <a:endParaRPr lang="en-US" sz="2800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25296"/>
            <a:ext cx="813426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Undergraduate capstone course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Driving Question: “What </a:t>
            </a:r>
            <a:r>
              <a:rPr lang="en-US" sz="2800" dirty="0"/>
              <a:t>is the best summary that can be automatically generated for your type of event?” </a:t>
            </a: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 7 teams, all performing the same analysis on different collections of </a:t>
            </a:r>
            <a:r>
              <a:rPr lang="en-US" sz="2800" dirty="0" smtClean="0"/>
              <a:t>text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Institutional Repository entries from </a:t>
            </a:r>
            <a:r>
              <a:rPr lang="en-US" sz="2800" dirty="0"/>
              <a:t>the teams: </a:t>
            </a:r>
            <a:r>
              <a:rPr lang="en-US" sz="2800" dirty="0">
                <a:hlinkClick r:id="rId3"/>
              </a:rPr>
              <a:t>http://vtechworks.lib.vt.edu/handle/10919/</a:t>
            </a:r>
            <a:r>
              <a:rPr lang="en-US" sz="2800" dirty="0" smtClean="0">
                <a:hlinkClick r:id="rId3"/>
              </a:rPr>
              <a:t>50956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701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7459"/>
            <a:ext cx="8229600" cy="80485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92934"/>
                </a:solidFill>
              </a:rPr>
              <a:t>CS 4984: Computational Linguistics</a:t>
            </a:r>
            <a:endParaRPr lang="en-US" sz="2800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28463"/>
              </p:ext>
            </p:extLst>
          </p:nvPr>
        </p:nvGraphicFramePr>
        <p:xfrm>
          <a:off x="461767" y="1621876"/>
          <a:ext cx="8225033" cy="500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5" imgW="5651500" imgH="3441700" progId="Word.Document.12">
                  <p:embed/>
                </p:oleObj>
              </mc:Choice>
              <mc:Fallback>
                <p:oleObj name="Document" r:id="rId5" imgW="5651500" imgH="344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767" y="1621876"/>
                        <a:ext cx="8225033" cy="5008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6401" y="1126059"/>
            <a:ext cx="195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Text Collections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048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92934"/>
                </a:solidFill>
              </a:rPr>
              <a:t>CS 4984: Computational Linguistics</a:t>
            </a:r>
            <a:endParaRPr lang="en-US" sz="2800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594208"/>
              </p:ext>
            </p:extLst>
          </p:nvPr>
        </p:nvGraphicFramePr>
        <p:xfrm>
          <a:off x="254000" y="2051894"/>
          <a:ext cx="8719584" cy="4310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5" imgW="5651500" imgH="2794000" progId="Word.Document.12">
                  <p:embed/>
                </p:oleObj>
              </mc:Choice>
              <mc:Fallback>
                <p:oleObj name="Document" r:id="rId5" imgW="5651500" imgH="279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000" y="2051894"/>
                        <a:ext cx="8719584" cy="4310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27800" y="1328744"/>
            <a:ext cx="186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Unit Objectives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297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44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92934"/>
                </a:solidFill>
              </a:rPr>
              <a:t>CS 4984: Computational Linguistics</a:t>
            </a:r>
            <a:endParaRPr lang="en-US" sz="2800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919318"/>
              </p:ext>
            </p:extLst>
          </p:nvPr>
        </p:nvGraphicFramePr>
        <p:xfrm>
          <a:off x="1043254" y="1525372"/>
          <a:ext cx="6897373" cy="526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Document" r:id="rId5" imgW="5626100" imgH="4292600" progId="Word.Document.12">
                  <p:embed/>
                </p:oleObj>
              </mc:Choice>
              <mc:Fallback>
                <p:oleObj name="Document" r:id="rId5" imgW="5626100" imgH="429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254" y="1525372"/>
                        <a:ext cx="6897373" cy="5262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2679" y="995696"/>
            <a:ext cx="19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Sample 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451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3684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92934"/>
                </a:solidFill>
              </a:rPr>
              <a:t>CS 5604: Information Retrieval</a:t>
            </a:r>
            <a:endParaRPr lang="en-US" sz="2800" dirty="0">
              <a:solidFill>
                <a:srgbClr val="292934"/>
              </a:solidFill>
            </a:endParaRPr>
          </a:p>
        </p:txBody>
      </p:sp>
      <p:pic>
        <p:nvPicPr>
          <p:cNvPr id="4" name="Picture 3" descr="vt_logo_offi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841" cy="872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707449"/>
            <a:ext cx="78607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Introductory graduate level course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Driving Question: “</a:t>
            </a:r>
            <a:r>
              <a:rPr lang="en-US" sz="2800" dirty="0"/>
              <a:t>How can we best build a state-of-the-art IR system in support of a large digital library project?” </a:t>
            </a: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8 </a:t>
            </a:r>
            <a:r>
              <a:rPr lang="en-US" sz="2800" dirty="0" smtClean="0"/>
              <a:t>teams, all performing different tasks along a processing </a:t>
            </a:r>
            <a:r>
              <a:rPr lang="en-US" sz="2800" dirty="0" smtClean="0"/>
              <a:t>pipeline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Institutional Repository entries from the teams: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://vtechworks.lib.vt.edu/handle/10919/</a:t>
            </a:r>
            <a:r>
              <a:rPr lang="en-US" sz="2800" dirty="0" smtClean="0">
                <a:hlinkClick r:id="rId3"/>
              </a:rPr>
              <a:t>19081</a:t>
            </a:r>
            <a:r>
              <a:rPr lang="en-US" sz="2800" dirty="0" smtClean="0"/>
              <a:t> 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6107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rgbClr val="292934"/>
      </a:dk1>
      <a:lt1>
        <a:srgbClr val="FFFFFF"/>
      </a:lt1>
      <a:dk2>
        <a:srgbClr val="FE423C"/>
      </a:dk2>
      <a:lt2>
        <a:srgbClr val="F3F2DC"/>
      </a:lt2>
      <a:accent1>
        <a:srgbClr val="550000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380</TotalTime>
  <Words>392</Words>
  <Application>Microsoft Macintosh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Clarity</vt:lpstr>
      <vt:lpstr>Document</vt:lpstr>
      <vt:lpstr>Problem Based Learning To Build And Search Tweet And Web Archives</vt:lpstr>
      <vt:lpstr>Integrated Digital Event Archiving and Library (IDEAL)</vt:lpstr>
      <vt:lpstr>IDEAL provided data for 2 courses:</vt:lpstr>
      <vt:lpstr>Problem-Based Learning (PBL)</vt:lpstr>
      <vt:lpstr>CS 4984: Computational Linguistics, Fall 2014</vt:lpstr>
      <vt:lpstr>CS 4984: Computational Linguistics</vt:lpstr>
      <vt:lpstr>CS 4984: Computational Linguistics</vt:lpstr>
      <vt:lpstr>CS 4984: Computational Linguistics</vt:lpstr>
      <vt:lpstr>CS 5604: Information Retrieval</vt:lpstr>
      <vt:lpstr>CS 5604: Information Retrieval</vt:lpstr>
      <vt:lpstr>CS 5604: Information Retrieval</vt:lpstr>
      <vt:lpstr>CS 5604: Information Retrieval</vt:lpstr>
      <vt:lpstr>CS 5604: Information Retrieval</vt:lpstr>
      <vt:lpstr>CS 5604: Information Retrieval</vt:lpstr>
      <vt:lpstr>Acknowledgements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Based Learning to Build and Search Tweet and Web Archives</dc:title>
  <dc:creator>Rich Gruss</dc:creator>
  <cp:lastModifiedBy>Ed Fox</cp:lastModifiedBy>
  <cp:revision>29</cp:revision>
  <dcterms:created xsi:type="dcterms:W3CDTF">2015-05-19T09:51:58Z</dcterms:created>
  <dcterms:modified xsi:type="dcterms:W3CDTF">2015-05-21T20:27:45Z</dcterms:modified>
</cp:coreProperties>
</file>