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sldIdLst>
    <p:sldId id="256" r:id="rId2"/>
    <p:sldId id="280" r:id="rId3"/>
    <p:sldId id="277" r:id="rId4"/>
    <p:sldId id="279" r:id="rId5"/>
    <p:sldId id="278" r:id="rId6"/>
    <p:sldId id="281" r:id="rId7"/>
    <p:sldId id="282" r:id="rId8"/>
    <p:sldId id="283" r:id="rId9"/>
    <p:sldId id="272" r:id="rId10"/>
    <p:sldId id="270" r:id="rId11"/>
    <p:sldId id="274" r:id="rId12"/>
    <p:sldId id="275" r:id="rId13"/>
    <p:sldId id="271" r:id="rId14"/>
    <p:sldId id="273" r:id="rId15"/>
    <p:sldId id="276" r:id="rId16"/>
    <p:sldId id="25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5620"/>
    <p:restoredTop sz="94660"/>
  </p:normalViewPr>
  <p:slideViewPr>
    <p:cSldViewPr snapToGrid="0" snapToObjects="1">
      <p:cViewPr>
        <p:scale>
          <a:sx n="152" d="100"/>
          <a:sy n="152" d="100"/>
        </p:scale>
        <p:origin x="-31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2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4791D-97B4-9348-AB72-DC8BD196A8FE}" type="datetimeFigureOut">
              <a:rPr lang="en-US" smtClean="0"/>
              <a:t>5/21/15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DDD09-0DAF-C145-BC0F-C2A9376D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3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C0494A-83C1-4A3D-8FA6-2E84C08B4FF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6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/>
        </p:spPr>
      </p:sp>
      <p:sp>
        <p:nvSpPr>
          <p:cNvPr id="306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63" y="4344229"/>
            <a:ext cx="5031074" cy="4114387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is a simplification of the previous slide.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404E5A-2EF4-4FE5-991E-9AA65584AB4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48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38A55-C62D-42B6-907D-E647C8AF358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35" y="4344229"/>
            <a:ext cx="5028732" cy="41143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May 21,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6044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62100"/>
            <a:ext cx="8229600" cy="4355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8653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May 21,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arcreate.com/" TargetMode="External"/><Relationship Id="rId4" Type="http://schemas.openxmlformats.org/officeDocument/2006/relationships/hyperlink" Target="http://matkelly.com/wail/" TargetMode="External"/><Relationship Id="rId5" Type="http://schemas.openxmlformats.org/officeDocument/2006/relationships/hyperlink" Target="https://www.youtube.com/watch?v=aYqW8CI-eQ8%23action=share" TargetMode="External"/><Relationship Id="rId6" Type="http://schemas.openxmlformats.org/officeDocument/2006/relationships/hyperlink" Target="http://warc.readthedocs.org/en/latest/" TargetMode="External"/><Relationship Id="rId7" Type="http://schemas.openxmlformats.org/officeDocument/2006/relationships/hyperlink" Target="https://github.com/internetarchive/war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bnum.bnf.fr/WAR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953759"/>
            <a:ext cx="8166100" cy="954314"/>
          </a:xfrm>
        </p:spPr>
        <p:txBody>
          <a:bodyPr/>
          <a:lstStyle/>
          <a:p>
            <a:r>
              <a:rPr lang="en-US" sz="3600" cap="none" dirty="0" smtClean="0">
                <a:solidFill>
                  <a:schemeClr val="tx1"/>
                </a:solidFill>
                <a:latin typeface="+mn-lt"/>
              </a:rPr>
              <a:t>Web Archives, IDEAL, and PBL Overview</a:t>
            </a:r>
            <a:endParaRPr lang="en-US" sz="3600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199"/>
            <a:ext cx="7581901" cy="25270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Edward A. Fox</a:t>
            </a:r>
          </a:p>
          <a:p>
            <a:r>
              <a:rPr lang="en-US" dirty="0" smtClean="0"/>
              <a:t>Digital Library Research Laboratory</a:t>
            </a:r>
          </a:p>
          <a:p>
            <a:r>
              <a:rPr lang="en-US" dirty="0" smtClean="0"/>
              <a:t>Dept. of Computer Science</a:t>
            </a:r>
          </a:p>
          <a:p>
            <a:r>
              <a:rPr lang="en-US" dirty="0" smtClean="0"/>
              <a:t>Virginia Tech</a:t>
            </a:r>
          </a:p>
          <a:p>
            <a:r>
              <a:rPr lang="en-US" dirty="0" smtClean="0"/>
              <a:t>Blacksburg, VA, USA</a:t>
            </a:r>
          </a:p>
          <a:p>
            <a:endParaRPr lang="en-US" dirty="0"/>
          </a:p>
          <a:p>
            <a:r>
              <a:rPr lang="en-US" dirty="0" smtClean="0"/>
              <a:t>21 May 2015 for Qatar National Library</a:t>
            </a:r>
            <a:endParaRPr lang="en-US" dirty="0"/>
          </a:p>
        </p:txBody>
      </p:sp>
      <p:pic>
        <p:nvPicPr>
          <p:cNvPr id="4" name="Picture 3" descr="vt_logo_of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08841" cy="87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9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Detect event using signals from </a:t>
            </a:r>
            <a:r>
              <a:rPr lang="en-US" dirty="0" smtClean="0"/>
              <a:t>feeds</a:t>
            </a:r>
          </a:p>
          <a:p>
            <a:pPr lvl="1"/>
            <a:r>
              <a:rPr lang="en-US" dirty="0" smtClean="0"/>
              <a:t>See some related student projects in Spring </a:t>
            </a:r>
            <a:r>
              <a:rPr lang="en-US" dirty="0"/>
              <a:t>2015 offering of CS4624 at http://</a:t>
            </a:r>
            <a:r>
              <a:rPr lang="en-US" dirty="0" err="1"/>
              <a:t>vtechworks.lib.vt.edu</a:t>
            </a:r>
            <a:r>
              <a:rPr lang="en-US" dirty="0"/>
              <a:t>/handle/10919/18655</a:t>
            </a:r>
            <a:endParaRPr lang="en-US" dirty="0" smtClean="0"/>
          </a:p>
          <a:p>
            <a:r>
              <a:rPr lang="en-US" dirty="0" smtClean="0"/>
              <a:t>Collect tweets using @... and #... and plain keywords</a:t>
            </a:r>
          </a:p>
          <a:p>
            <a:r>
              <a:rPr lang="en-US" dirty="0" smtClean="0"/>
              <a:t>Extract and expand URLs to be seeds for crawls</a:t>
            </a:r>
          </a:p>
          <a:p>
            <a:r>
              <a:rPr lang="en-US" dirty="0" smtClean="0"/>
              <a:t>Build collection through crawling, aided by curator</a:t>
            </a:r>
          </a:p>
          <a:p>
            <a:r>
              <a:rPr lang="en-US" dirty="0" smtClean="0"/>
              <a:t>Run IDEAL team solutions to get </a:t>
            </a:r>
            <a:r>
              <a:rPr lang="en-US" dirty="0" err="1" smtClean="0"/>
              <a:t>Solr</a:t>
            </a:r>
            <a:r>
              <a:rPr lang="en-US" dirty="0" smtClean="0"/>
              <a:t>, with</a:t>
            </a:r>
          </a:p>
          <a:p>
            <a:pPr lvl="1"/>
            <a:r>
              <a:rPr lang="en-US" dirty="0" smtClean="0"/>
              <a:t>Raw tweet and webpage collections on events of interest</a:t>
            </a:r>
          </a:p>
          <a:p>
            <a:pPr lvl="1"/>
            <a:r>
              <a:rPr lang="en-US" dirty="0" smtClean="0"/>
              <a:t>Cleaned collections as well as WARC files of webpages</a:t>
            </a:r>
          </a:p>
          <a:p>
            <a:pPr lvl="1"/>
            <a:r>
              <a:rPr lang="en-US" dirty="0" smtClean="0"/>
              <a:t>Graphs from tweets and webpages using (inferred) links</a:t>
            </a:r>
          </a:p>
          <a:p>
            <a:pPr lvl="1"/>
            <a:r>
              <a:rPr lang="en-US" dirty="0" smtClean="0"/>
              <a:t>Added value for documents from information analysis/extraction</a:t>
            </a:r>
          </a:p>
          <a:p>
            <a:pPr lvl="1"/>
            <a:r>
              <a:rPr lang="en-US" dirty="0" smtClean="0"/>
              <a:t>Enhanced searching and browsing for event archives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8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Crawling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SeerQ</a:t>
            </a:r>
            <a:endParaRPr lang="en-US" sz="3200" dirty="0" smtClean="0"/>
          </a:p>
          <a:p>
            <a:r>
              <a:rPr lang="en-US" sz="3200" dirty="0" err="1" smtClean="0"/>
              <a:t>Heritrix</a:t>
            </a:r>
            <a:r>
              <a:rPr lang="en-US" sz="3200" dirty="0" smtClean="0"/>
              <a:t> -&gt; </a:t>
            </a:r>
            <a:r>
              <a:rPr lang="en-US" sz="3200" dirty="0" err="1" smtClean="0"/>
              <a:t>WayBack</a:t>
            </a:r>
            <a:r>
              <a:rPr lang="en-US" sz="3200" dirty="0" smtClean="0"/>
              <a:t> Machine, Time </a:t>
            </a:r>
            <a:r>
              <a:rPr lang="en-US" sz="3200" dirty="0" smtClean="0"/>
              <a:t>view</a:t>
            </a:r>
            <a:endParaRPr lang="en-US" sz="3200" dirty="0" smtClean="0"/>
          </a:p>
          <a:p>
            <a:r>
              <a:rPr lang="en-US" sz="3200" dirty="0" err="1" smtClean="0"/>
              <a:t>Nutch</a:t>
            </a:r>
            <a:endParaRPr lang="en-US" sz="3200" dirty="0" smtClean="0"/>
          </a:p>
          <a:p>
            <a:r>
              <a:rPr lang="en-US" sz="3200" dirty="0" smtClean="0"/>
              <a:t>Focused crawler</a:t>
            </a:r>
          </a:p>
          <a:p>
            <a:endParaRPr lang="en-US" sz="3200" dirty="0"/>
          </a:p>
          <a:p>
            <a:r>
              <a:rPr lang="en-US" sz="3200" dirty="0" smtClean="0"/>
              <a:t>How much automation?</a:t>
            </a:r>
          </a:p>
          <a:p>
            <a:r>
              <a:rPr lang="en-US" sz="3200" dirty="0" smtClean="0"/>
              <a:t>What is the scope and type of content?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00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CS5604 Cleaning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Removing </a:t>
            </a:r>
            <a:r>
              <a:rPr lang="en-US" sz="3200" dirty="0" smtClean="0"/>
              <a:t>(HTML) tags</a:t>
            </a:r>
            <a:endParaRPr lang="en-US" sz="3200" dirty="0"/>
          </a:p>
          <a:p>
            <a:r>
              <a:rPr lang="en-US" sz="3200" dirty="0" smtClean="0"/>
              <a:t>Removing </a:t>
            </a:r>
            <a:r>
              <a:rPr lang="en-US" sz="3200" dirty="0"/>
              <a:t>add-ons </a:t>
            </a:r>
            <a:r>
              <a:rPr lang="en-US" sz="3200" dirty="0" smtClean="0"/>
              <a:t>(e.g., advertisements</a:t>
            </a:r>
            <a:r>
              <a:rPr lang="en-US" sz="3200" dirty="0"/>
              <a:t>, navigation)</a:t>
            </a:r>
          </a:p>
          <a:p>
            <a:r>
              <a:rPr lang="en-US" sz="3200" dirty="0" smtClean="0"/>
              <a:t>Text </a:t>
            </a:r>
            <a:r>
              <a:rPr lang="en-US" sz="3200" dirty="0"/>
              <a:t>cleanup </a:t>
            </a:r>
            <a:r>
              <a:rPr lang="en-US" sz="3200" dirty="0" smtClean="0"/>
              <a:t>(e.g., remove stop </a:t>
            </a:r>
            <a:r>
              <a:rPr lang="en-US" sz="3200" dirty="0"/>
              <a:t>words, </a:t>
            </a:r>
            <a:r>
              <a:rPr lang="en-US" sz="3200" dirty="0" smtClean="0"/>
              <a:t>stem)</a:t>
            </a:r>
          </a:p>
          <a:p>
            <a:r>
              <a:rPr lang="en-US" sz="3200" dirty="0" smtClean="0"/>
              <a:t>Train and apply classifiers to remove documents, or parts of documents, according to resulting labeling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00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CS5604 Information analysis </a:t>
            </a:r>
            <a:r>
              <a:rPr lang="en-US" dirty="0" smtClean="0"/>
              <a:t>&amp;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Classification</a:t>
            </a:r>
          </a:p>
          <a:p>
            <a:r>
              <a:rPr lang="en-US" sz="3200" dirty="0"/>
              <a:t>Clustering</a:t>
            </a:r>
          </a:p>
          <a:p>
            <a:r>
              <a:rPr lang="en-US" sz="3200" dirty="0"/>
              <a:t>LDA</a:t>
            </a:r>
          </a:p>
          <a:p>
            <a:r>
              <a:rPr lang="en-US" sz="3200" dirty="0" smtClean="0"/>
              <a:t>NER</a:t>
            </a:r>
            <a:endParaRPr lang="en-US" sz="3200" dirty="0"/>
          </a:p>
          <a:p>
            <a:r>
              <a:rPr lang="en-US" sz="3200" dirty="0" smtClean="0"/>
              <a:t>Social </a:t>
            </a:r>
            <a:r>
              <a:rPr lang="en-US" sz="3200" dirty="0"/>
              <a:t>network graphs and importance computation</a:t>
            </a:r>
          </a:p>
        </p:txBody>
      </p:sp>
    </p:spTree>
    <p:extLst>
      <p:ext uri="{BB962C8B-B14F-4D97-AF65-F5344CB8AC3E}">
        <p14:creationId xmlns:p14="http://schemas.microsoft.com/office/powerpoint/2010/main" val="93165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44"/>
            <a:ext cx="8483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CS5604 Spring 2015 Final Team Talks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73358"/>
              </p:ext>
            </p:extLst>
          </p:nvPr>
        </p:nvGraphicFramePr>
        <p:xfrm>
          <a:off x="273050" y="2573344"/>
          <a:ext cx="10919816" cy="3598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5626100" imgH="1854200" progId="Word.Document.12">
                  <p:embed/>
                </p:oleObj>
              </mc:Choice>
              <mc:Fallback>
                <p:oleObj name="Document" r:id="rId3" imgW="5626100" imgH="1854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050" y="2573344"/>
                        <a:ext cx="10919816" cy="3598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600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44"/>
            <a:ext cx="8229600" cy="7032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92934"/>
                </a:solidFill>
              </a:rPr>
              <a:t>Files (Alphabetical)</a:t>
            </a:r>
            <a:endParaRPr lang="en-US" sz="2800" dirty="0">
              <a:solidFill>
                <a:srgbClr val="292934"/>
              </a:solidFill>
            </a:endParaRPr>
          </a:p>
        </p:txBody>
      </p:sp>
      <p:pic>
        <p:nvPicPr>
          <p:cNvPr id="4" name="Picture 3" descr="vt_logo_of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08841" cy="8720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1" y="1902827"/>
            <a:ext cx="7910144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2015 IIPC GA-Mohamed3.</a:t>
            </a:r>
            <a:r>
              <a:rPr lang="en-US" sz="2800" dirty="0" smtClean="0"/>
              <a:t>pptx IDEAL, FC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2015-iipc-</a:t>
            </a:r>
            <a:r>
              <a:rPr lang="en-US" sz="2800" dirty="0" smtClean="0"/>
              <a:t>uws.ppt.pdf,pptx UWS overview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20150521ELISQhadoop.pptx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20150521FoxOverviewQNL.pptx (this file)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CS4624Lecture20150428SolrKanan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CS5604Presentations2015 (8 teams</a:t>
            </a:r>
            <a:r>
              <a:rPr lang="en-US" sz="28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ELISQpapersTAMUall.pdf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gruss_fox_qnl_presentation.pptx</a:t>
            </a:r>
            <a:r>
              <a:rPr lang="en-US" sz="2800" dirty="0" smtClean="0"/>
              <a:t> PBL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UWS_demo.mov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VTWebArchivingPresentation.pptx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WARC_ISO_28500_final_draftAccepted.doc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964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44"/>
            <a:ext cx="8229600" cy="58678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92934"/>
                </a:solidFill>
              </a:rPr>
              <a:t>Files (Sequenced)</a:t>
            </a:r>
            <a:endParaRPr lang="en-US" sz="2800" dirty="0">
              <a:solidFill>
                <a:srgbClr val="292934"/>
              </a:solidFill>
            </a:endParaRPr>
          </a:p>
        </p:txBody>
      </p:sp>
      <p:pic>
        <p:nvPicPr>
          <p:cNvPr id="4" name="Picture 3" descr="vt_logo_of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08841" cy="8720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1" y="1686927"/>
            <a:ext cx="79101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20150521FoxOverviewQNL.pptx (this file)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WARC_ISO_28500_final_draftAccepted.doc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2015-iipc-</a:t>
            </a:r>
            <a:r>
              <a:rPr lang="en-US" sz="2800" dirty="0" smtClean="0"/>
              <a:t>uws.ppt.pdf,pptx </a:t>
            </a:r>
            <a:r>
              <a:rPr lang="en-US" sz="2800" dirty="0"/>
              <a:t>(UWS overview)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/>
              <a:t>UWS_demo.mov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err="1"/>
              <a:t>VTWebArchivingPresentation.pptx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20150521ELISQhadoop.pptx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2015 </a:t>
            </a:r>
            <a:r>
              <a:rPr lang="en-US" sz="2800" dirty="0"/>
              <a:t>IIPC GA-Mohamed3.</a:t>
            </a:r>
            <a:r>
              <a:rPr lang="en-US" sz="2800" dirty="0" smtClean="0"/>
              <a:t>pptx (IDEAL, FC)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gruss_fox_qnl_presentation.pptx</a:t>
            </a:r>
            <a:r>
              <a:rPr lang="en-US" sz="2800" dirty="0" smtClean="0"/>
              <a:t> (PBL)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CS5604Presentations2015 (8 teams)</a:t>
            </a:r>
          </a:p>
          <a:p>
            <a:pPr marL="285750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CS4624Lecture20150428SolrKanan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ELISQpapersTAMUall.pdf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53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3684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292934"/>
                </a:solidFill>
              </a:rPr>
              <a:t>Acknowledgements</a:t>
            </a:r>
            <a:endParaRPr lang="en-US" sz="2800" b="1" dirty="0">
              <a:solidFill>
                <a:srgbClr val="292934"/>
              </a:solidFill>
            </a:endParaRPr>
          </a:p>
        </p:txBody>
      </p:sp>
      <p:pic>
        <p:nvPicPr>
          <p:cNvPr id="4" name="Picture 3" descr="vt_logo_offic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08841" cy="8720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1" y="1854284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Thanks go to the ELISQ team, including QU Library and the Qatar National Library, as well as the US </a:t>
            </a:r>
            <a:r>
              <a:rPr lang="en-US" sz="2800" dirty="0"/>
              <a:t>National Science Foundation, </a:t>
            </a:r>
            <a:r>
              <a:rPr lang="en-US" sz="2800" dirty="0" smtClean="0"/>
              <a:t>for support through grants: DUE</a:t>
            </a:r>
            <a:r>
              <a:rPr lang="en-US" sz="2800" dirty="0"/>
              <a:t>-</a:t>
            </a:r>
            <a:r>
              <a:rPr lang="en-US" sz="2800" dirty="0" smtClean="0"/>
              <a:t>1141209,</a:t>
            </a:r>
            <a:r>
              <a:rPr lang="en-US" sz="2800" dirty="0"/>
              <a:t> </a:t>
            </a:r>
            <a:r>
              <a:rPr lang="en-US" sz="2800" dirty="0" smtClean="0"/>
              <a:t>IIS</a:t>
            </a:r>
            <a:r>
              <a:rPr lang="en-US" sz="2800" dirty="0"/>
              <a:t>-</a:t>
            </a:r>
            <a:r>
              <a:rPr lang="en-US" sz="2800" dirty="0" smtClean="0"/>
              <a:t>1319578, IIS-0916733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50261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2060"/>
                </a:solidFill>
              </a:rPr>
              <a:t>This project was made possible by NPRP Grant # 4 - </a:t>
            </a:r>
            <a:r>
              <a:rPr lang="en-US" sz="2800" i="1" dirty="0" smtClean="0">
                <a:solidFill>
                  <a:srgbClr val="002060"/>
                </a:solidFill>
              </a:rPr>
              <a:t>029 </a:t>
            </a:r>
            <a:r>
              <a:rPr lang="en-US" sz="2800" i="1" dirty="0">
                <a:solidFill>
                  <a:srgbClr val="002060"/>
                </a:solidFill>
              </a:rPr>
              <a:t>- </a:t>
            </a:r>
            <a:r>
              <a:rPr lang="en-US" sz="2800" i="1" dirty="0" smtClean="0">
                <a:solidFill>
                  <a:srgbClr val="002060"/>
                </a:solidFill>
              </a:rPr>
              <a:t>1 </a:t>
            </a:r>
            <a:r>
              <a:rPr lang="en-US" sz="2800" i="1" dirty="0">
                <a:solidFill>
                  <a:srgbClr val="002060"/>
                </a:solidFill>
              </a:rPr>
              <a:t>– </a:t>
            </a:r>
            <a:r>
              <a:rPr lang="en-US" sz="2800" i="1" dirty="0" smtClean="0">
                <a:solidFill>
                  <a:srgbClr val="002060"/>
                </a:solidFill>
              </a:rPr>
              <a:t>007 </a:t>
            </a:r>
            <a:r>
              <a:rPr lang="en-US" sz="2800" i="1" dirty="0">
                <a:solidFill>
                  <a:srgbClr val="002060"/>
                </a:solidFill>
              </a:rPr>
              <a:t>from the Qatar National Research Fund (a member of Qatar Foundation). </a:t>
            </a:r>
          </a:p>
        </p:txBody>
      </p:sp>
    </p:spTree>
    <p:extLst>
      <p:ext uri="{BB962C8B-B14F-4D97-AF65-F5344CB8AC3E}">
        <p14:creationId xmlns:p14="http://schemas.microsoft.com/office/powerpoint/2010/main" val="138465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broader perspective</a:t>
            </a:r>
          </a:p>
          <a:p>
            <a:r>
              <a:rPr lang="en-US" dirty="0" smtClean="0"/>
              <a:t>Key topics to consider</a:t>
            </a:r>
          </a:p>
          <a:p>
            <a:r>
              <a:rPr lang="en-US" dirty="0" smtClean="0"/>
              <a:t>WARC</a:t>
            </a:r>
          </a:p>
          <a:p>
            <a:r>
              <a:rPr lang="en-US" dirty="0" smtClean="0"/>
              <a:t>IDEAL pipeline</a:t>
            </a:r>
          </a:p>
          <a:p>
            <a:r>
              <a:rPr lang="en-US" dirty="0" smtClean="0"/>
              <a:t>Crawling</a:t>
            </a:r>
          </a:p>
          <a:p>
            <a:r>
              <a:rPr lang="en-US" dirty="0" smtClean="0"/>
              <a:t>CS5604 Spring 2015: integrated archiving and IR/DL</a:t>
            </a:r>
          </a:p>
          <a:p>
            <a:r>
              <a:rPr lang="en-US" dirty="0" smtClean="0"/>
              <a:t>Other presentations</a:t>
            </a:r>
          </a:p>
          <a:p>
            <a:r>
              <a:rPr lang="en-US" dirty="0" smtClean="0"/>
              <a:t>Acknowledgments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61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28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Information Life Cycle</a:t>
            </a: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3810000" y="1447800"/>
            <a:ext cx="1487488" cy="8223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Authoring</a:t>
            </a:r>
          </a:p>
          <a:p>
            <a:pPr algn="ctr" eaLnBrk="0" hangingPunct="0"/>
            <a:r>
              <a:rPr lang="en-US" sz="2400" b="0">
                <a:latin typeface="Times New Roman" pitchFamily="18" charset="0"/>
              </a:rPr>
              <a:t>Modifying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5334000" y="2514600"/>
            <a:ext cx="1554163" cy="8223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Organizing</a:t>
            </a:r>
          </a:p>
          <a:p>
            <a:pPr algn="ctr" eaLnBrk="0" hangingPunct="0"/>
            <a:r>
              <a:rPr lang="en-US" sz="2400" b="0">
                <a:latin typeface="Times New Roman" pitchFamily="18" charset="0"/>
              </a:rPr>
              <a:t>Indexing</a:t>
            </a:r>
          </a:p>
        </p:txBody>
      </p:sp>
      <p:sp>
        <p:nvSpPr>
          <p:cNvPr id="60422" name="Text Box 5"/>
          <p:cNvSpPr txBox="1">
            <a:spLocks noChangeArrowheads="1"/>
          </p:cNvSpPr>
          <p:nvPr/>
        </p:nvSpPr>
        <p:spPr bwMode="auto">
          <a:xfrm>
            <a:off x="5486400" y="3810000"/>
            <a:ext cx="1468438" cy="8223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Storing</a:t>
            </a:r>
          </a:p>
          <a:p>
            <a:pPr algn="ctr" eaLnBrk="0" hangingPunct="0"/>
            <a:r>
              <a:rPr lang="en-US" sz="2400" b="0">
                <a:latin typeface="Times New Roman" pitchFamily="18" charset="0"/>
              </a:rPr>
              <a:t>Retrieving</a:t>
            </a:r>
          </a:p>
        </p:txBody>
      </p:sp>
      <p:sp>
        <p:nvSpPr>
          <p:cNvPr id="60423" name="Text Box 6"/>
          <p:cNvSpPr txBox="1">
            <a:spLocks noChangeArrowheads="1"/>
          </p:cNvSpPr>
          <p:nvPr/>
        </p:nvSpPr>
        <p:spPr bwMode="auto">
          <a:xfrm>
            <a:off x="3810000" y="5257800"/>
            <a:ext cx="1655763" cy="8223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Distributing</a:t>
            </a:r>
          </a:p>
          <a:p>
            <a:pPr algn="ctr" eaLnBrk="0" hangingPunct="0"/>
            <a:r>
              <a:rPr lang="en-US" sz="2400" b="0">
                <a:latin typeface="Times New Roman" pitchFamily="18" charset="0"/>
              </a:rPr>
              <a:t>Networking</a:t>
            </a:r>
          </a:p>
        </p:txBody>
      </p:sp>
      <p:sp>
        <p:nvSpPr>
          <p:cNvPr id="60424" name="Text Box 7"/>
          <p:cNvSpPr txBox="1">
            <a:spLocks noChangeArrowheads="1"/>
          </p:cNvSpPr>
          <p:nvPr/>
        </p:nvSpPr>
        <p:spPr bwMode="auto">
          <a:xfrm>
            <a:off x="609600" y="3124200"/>
            <a:ext cx="1366838" cy="8223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Retention</a:t>
            </a:r>
          </a:p>
          <a:p>
            <a:pPr algn="ctr" eaLnBrk="0" hangingPunct="0"/>
            <a:r>
              <a:rPr lang="en-US" sz="2400" b="0">
                <a:latin typeface="Times New Roman" pitchFamily="18" charset="0"/>
              </a:rPr>
              <a:t>/ Mining</a:t>
            </a:r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2057400" y="3733800"/>
            <a:ext cx="1436688" cy="8223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Accessing</a:t>
            </a:r>
          </a:p>
          <a:p>
            <a:pPr algn="ctr" eaLnBrk="0" hangingPunct="0"/>
            <a:r>
              <a:rPr lang="en-US" sz="2400" b="0">
                <a:latin typeface="Times New Roman" pitchFamily="18" charset="0"/>
              </a:rPr>
              <a:t>Filtering</a:t>
            </a:r>
          </a:p>
        </p:txBody>
      </p: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2514600" y="2362200"/>
            <a:ext cx="1231900" cy="8223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Using</a:t>
            </a:r>
          </a:p>
          <a:p>
            <a:pPr algn="ctr" eaLnBrk="0" hangingPunct="0"/>
            <a:r>
              <a:rPr lang="en-US" sz="2400" b="0">
                <a:latin typeface="Times New Roman" pitchFamily="18" charset="0"/>
              </a:rPr>
              <a:t>Creating</a:t>
            </a:r>
          </a:p>
        </p:txBody>
      </p:sp>
      <p:sp>
        <p:nvSpPr>
          <p:cNvPr id="60427" name="WordArt 10"/>
          <p:cNvSpPr>
            <a:spLocks noChangeArrowheads="1" noChangeShapeType="1" noTextEdit="1"/>
          </p:cNvSpPr>
          <p:nvPr/>
        </p:nvSpPr>
        <p:spPr bwMode="auto">
          <a:xfrm>
            <a:off x="3733800" y="1066800"/>
            <a:ext cx="1647825" cy="495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</a:rPr>
              <a:t>Creation</a:t>
            </a:r>
          </a:p>
        </p:txBody>
      </p:sp>
      <p:sp>
        <p:nvSpPr>
          <p:cNvPr id="60428" name="WordArt 11"/>
          <p:cNvSpPr>
            <a:spLocks noChangeArrowheads="1" noChangeShapeType="1" noTextEdit="1"/>
          </p:cNvSpPr>
          <p:nvPr/>
        </p:nvSpPr>
        <p:spPr bwMode="auto">
          <a:xfrm>
            <a:off x="6629400" y="5638800"/>
            <a:ext cx="1657350" cy="658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</a:rPr>
              <a:t>Searching</a:t>
            </a:r>
          </a:p>
        </p:txBody>
      </p:sp>
      <p:sp>
        <p:nvSpPr>
          <p:cNvPr id="60429" name="WordArt 12"/>
          <p:cNvSpPr>
            <a:spLocks noChangeArrowheads="1" noChangeShapeType="1" noTextEdit="1"/>
          </p:cNvSpPr>
          <p:nvPr/>
        </p:nvSpPr>
        <p:spPr bwMode="auto">
          <a:xfrm>
            <a:off x="152400" y="4267200"/>
            <a:ext cx="1657350" cy="658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</a:rPr>
              <a:t>Utilization</a:t>
            </a:r>
          </a:p>
        </p:txBody>
      </p:sp>
      <p:sp>
        <p:nvSpPr>
          <p:cNvPr id="60430" name="Oval 13"/>
          <p:cNvSpPr>
            <a:spLocks noChangeArrowheads="1"/>
          </p:cNvSpPr>
          <p:nvPr/>
        </p:nvSpPr>
        <p:spPr bwMode="auto">
          <a:xfrm>
            <a:off x="2057400" y="1295400"/>
            <a:ext cx="5105400" cy="510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431" name="Line 14"/>
          <p:cNvSpPr>
            <a:spLocks noChangeShapeType="1"/>
          </p:cNvSpPr>
          <p:nvPr/>
        </p:nvSpPr>
        <p:spPr bwMode="auto">
          <a:xfrm flipH="1">
            <a:off x="2133600" y="3810000"/>
            <a:ext cx="243840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32" name="Line 15"/>
          <p:cNvSpPr>
            <a:spLocks noChangeShapeType="1"/>
          </p:cNvSpPr>
          <p:nvPr/>
        </p:nvSpPr>
        <p:spPr bwMode="auto">
          <a:xfrm flipH="1" flipV="1">
            <a:off x="0" y="2667000"/>
            <a:ext cx="4572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33" name="Line 16"/>
          <p:cNvSpPr>
            <a:spLocks noChangeShapeType="1"/>
          </p:cNvSpPr>
          <p:nvPr/>
        </p:nvSpPr>
        <p:spPr bwMode="auto">
          <a:xfrm flipV="1">
            <a:off x="4572000" y="3276600"/>
            <a:ext cx="457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434" name="WordArt 1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1295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Active</a:t>
            </a:r>
          </a:p>
        </p:txBody>
      </p:sp>
      <p:sp>
        <p:nvSpPr>
          <p:cNvPr id="60435" name="WordArt 18"/>
          <p:cNvSpPr>
            <a:spLocks noChangeArrowheads="1" noChangeShapeType="1" noTextEdit="1"/>
          </p:cNvSpPr>
          <p:nvPr/>
        </p:nvSpPr>
        <p:spPr bwMode="auto">
          <a:xfrm>
            <a:off x="1295400" y="5638800"/>
            <a:ext cx="1295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Inactive</a:t>
            </a:r>
          </a:p>
        </p:txBody>
      </p:sp>
      <p:sp>
        <p:nvSpPr>
          <p:cNvPr id="60436" name="WordArt 19"/>
          <p:cNvSpPr>
            <a:spLocks noChangeArrowheads="1" noChangeShapeType="1" noTextEdit="1"/>
          </p:cNvSpPr>
          <p:nvPr/>
        </p:nvSpPr>
        <p:spPr bwMode="auto">
          <a:xfrm>
            <a:off x="7162800" y="4038600"/>
            <a:ext cx="14287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Semi-</a:t>
            </a:r>
          </a:p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Active</a:t>
            </a:r>
          </a:p>
        </p:txBody>
      </p:sp>
      <p:sp>
        <p:nvSpPr>
          <p:cNvPr id="60437" name="Line 20"/>
          <p:cNvSpPr>
            <a:spLocks noChangeShapeType="1"/>
          </p:cNvSpPr>
          <p:nvPr/>
        </p:nvSpPr>
        <p:spPr bwMode="auto">
          <a:xfrm flipH="1" flipV="1">
            <a:off x="914400" y="5410200"/>
            <a:ext cx="1905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38" name="WordArt 21"/>
          <p:cNvSpPr>
            <a:spLocks noChangeArrowheads="1" noChangeShapeType="1" noTextEdit="1"/>
          </p:cNvSpPr>
          <p:nvPr/>
        </p:nvSpPr>
        <p:spPr bwMode="auto">
          <a:xfrm rot="3300000">
            <a:off x="5548313" y="2147887"/>
            <a:ext cx="2438400" cy="428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</a:rPr>
              <a:t>Social Context</a:t>
            </a:r>
          </a:p>
        </p:txBody>
      </p:sp>
    </p:spTree>
    <p:extLst>
      <p:ext uri="{BB962C8B-B14F-4D97-AF65-F5344CB8AC3E}">
        <p14:creationId xmlns:p14="http://schemas.microsoft.com/office/powerpoint/2010/main" val="64132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75F29A-81AE-4A12-AD9E-29880363C492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2723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28800" y="-533400"/>
            <a:ext cx="12573000" cy="785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711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CB682-20B0-4DAE-AEB6-237A255CD90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233632" y="918640"/>
            <a:ext cx="3381957" cy="95480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>
                <a:solidFill>
                  <a:srgbClr val="FF6600"/>
                </a:solidFill>
              </a:rPr>
              <a:t>5S Layers</a:t>
            </a:r>
            <a:endParaRPr lang="en-US" sz="6000" b="1" dirty="0" smtClean="0">
              <a:solidFill>
                <a:srgbClr val="FF6600"/>
              </a:solidFill>
            </a:endParaRPr>
          </a:p>
        </p:txBody>
      </p: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170714" y="1973842"/>
            <a:ext cx="34448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Societies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170714" y="3040642"/>
            <a:ext cx="34448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tx2"/>
                </a:solidFill>
                <a:latin typeface="Times New Roman" pitchFamily="18" charset="0"/>
              </a:rPr>
              <a:t>Scenarios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170714" y="4031242"/>
            <a:ext cx="34448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Spaces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170714" y="5021842"/>
            <a:ext cx="34448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Structures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170714" y="6012442"/>
            <a:ext cx="34448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Streams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63088" y="1204981"/>
            <a:ext cx="5380912" cy="5755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Edward </a:t>
            </a:r>
            <a:r>
              <a:rPr lang="en-US" sz="1600" dirty="0"/>
              <a:t>A. Fox and Jonathan P. </a:t>
            </a:r>
            <a:r>
              <a:rPr lang="en-US" sz="1600" dirty="0" err="1"/>
              <a:t>Leidig</a:t>
            </a:r>
            <a:r>
              <a:rPr lang="en-US" sz="1600" dirty="0"/>
              <a:t>, editors. Digital Library Applications: CBIR, Education, Social Networks, </a:t>
            </a:r>
            <a:r>
              <a:rPr lang="en-US" sz="1600" dirty="0" err="1"/>
              <a:t>eScience</a:t>
            </a:r>
            <a:r>
              <a:rPr lang="en-US" sz="1600" dirty="0"/>
              <a:t>/Simulation, and GIS. Morgan &amp; Claypool Publishers, San Francisco, March 2014, </a:t>
            </a:r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dx.doi.org</a:t>
            </a:r>
            <a:r>
              <a:rPr lang="en-US" sz="1600" dirty="0"/>
              <a:t>/10.2200/S00565ED1V01Y201401ICR032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Edward A. Fox and Ricardo da Silva Torres, editors. Digital Library Technologies: Complex Objects, Annotation, Ontologies, Classification, Extraction, and Security. Morgan &amp; Claypool Publishers, San Francisco, March 2014, </a:t>
            </a:r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dx.doi.org</a:t>
            </a:r>
            <a:r>
              <a:rPr lang="en-US" sz="1600" dirty="0"/>
              <a:t>/10.2200/S00566ED1V01Y201401ICR033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Rao</a:t>
            </a:r>
            <a:r>
              <a:rPr lang="en-US" sz="1600" dirty="0"/>
              <a:t> </a:t>
            </a:r>
            <a:r>
              <a:rPr lang="en-US" sz="1600" dirty="0" err="1"/>
              <a:t>Shen</a:t>
            </a:r>
            <a:r>
              <a:rPr lang="en-US" sz="1600" dirty="0"/>
              <a:t>, Marcos Andre </a:t>
            </a:r>
            <a:r>
              <a:rPr lang="en-US" sz="1600" dirty="0" err="1"/>
              <a:t>Goncalves</a:t>
            </a:r>
            <a:r>
              <a:rPr lang="en-US" sz="1600" dirty="0"/>
              <a:t>, and Edward A. Fox. Key Issues Regarding Digital Libraries: Evaluation and Integration. Morgan &amp; Claypool Publishers, San Francisco, Feb. 2013, </a:t>
            </a:r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dx.doi.org</a:t>
            </a:r>
            <a:r>
              <a:rPr lang="en-US" sz="1600" dirty="0"/>
              <a:t>/10.2200/S00474ED1V01Y201301ICR026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Edward A. Fox, Marcos Andre </a:t>
            </a:r>
            <a:r>
              <a:rPr lang="en-US" sz="1600" dirty="0" err="1"/>
              <a:t>Goncalves</a:t>
            </a:r>
            <a:r>
              <a:rPr lang="en-US" sz="1600" dirty="0"/>
              <a:t>, and </a:t>
            </a:r>
            <a:r>
              <a:rPr lang="en-US" sz="1600" dirty="0" err="1"/>
              <a:t>Rao</a:t>
            </a:r>
            <a:r>
              <a:rPr lang="en-US" sz="1600" dirty="0"/>
              <a:t> </a:t>
            </a:r>
            <a:r>
              <a:rPr lang="en-US" sz="1600" dirty="0" err="1"/>
              <a:t>Shen</a:t>
            </a:r>
            <a:r>
              <a:rPr lang="en-US" sz="1600" dirty="0"/>
              <a:t>. Theoretical Foundations for Digital Libraries: The 5S (Societies, Scenarios, Spaces, Structures, Streams) Approach. Morgan &amp; Claypool Publishers, San Francisco, July </a:t>
            </a:r>
            <a:r>
              <a:rPr lang="en-US" sz="1600" dirty="0" smtClean="0"/>
              <a:t>2012, http://</a:t>
            </a:r>
            <a:r>
              <a:rPr lang="en-US" sz="1600" dirty="0" err="1" smtClean="0"/>
              <a:t>dx.doi.org</a:t>
            </a:r>
            <a:r>
              <a:rPr lang="en-US" sz="1600" dirty="0" smtClean="0"/>
              <a:t>/10.2200/S00434ED1V01Y201207ICR022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760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topics to consider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62100"/>
            <a:ext cx="8229600" cy="4355949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Problems: bit rot, loss of knowledge/heritage</a:t>
            </a:r>
          </a:p>
          <a:p>
            <a:r>
              <a:rPr lang="en-US" dirty="0" smtClean="0"/>
              <a:t>Community building to solve problems, provide services</a:t>
            </a:r>
          </a:p>
          <a:p>
            <a:pPr lvl="1"/>
            <a:r>
              <a:rPr lang="en-US" dirty="0" smtClean="0"/>
              <a:t>Training, collaboration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Use cases / scenarios / services</a:t>
            </a:r>
          </a:p>
          <a:p>
            <a:r>
              <a:rPr lang="en-US" dirty="0" smtClean="0"/>
              <a:t>Constraints: staff, equipment/storage, bandwidth, funding</a:t>
            </a:r>
          </a:p>
          <a:p>
            <a:pPr lvl="1"/>
            <a:r>
              <a:rPr lang="en-US" dirty="0" smtClean="0"/>
              <a:t>Content scope, Contracts (e.g., Twitter/</a:t>
            </a:r>
            <a:r>
              <a:rPr lang="en-US" dirty="0" err="1" smtClean="0"/>
              <a:t>Gnip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Buy vs. make, performance, level of automation</a:t>
            </a:r>
          </a:p>
          <a:p>
            <a:r>
              <a:rPr lang="en-US" dirty="0" smtClean="0"/>
              <a:t>Implementation, maintenance, operation, refinement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Realities of Web Archiving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62100"/>
            <a:ext cx="8229600" cy="4355949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Ephemeral content, especially news, or due to economics</a:t>
            </a:r>
          </a:p>
          <a:p>
            <a:r>
              <a:rPr lang="en-US" dirty="0" smtClean="0"/>
              <a:t>More focus on immediate use by humans, not long-term access with computers or support for historical research</a:t>
            </a:r>
          </a:p>
          <a:p>
            <a:r>
              <a:rPr lang="en-US" dirty="0" smtClean="0"/>
              <a:t>Automation is essential, but </a:t>
            </a:r>
            <a:r>
              <a:rPr lang="en-US" dirty="0" err="1" smtClean="0"/>
              <a:t>curation</a:t>
            </a:r>
            <a:r>
              <a:rPr lang="en-US" dirty="0" smtClean="0"/>
              <a:t> also is crucial</a:t>
            </a:r>
          </a:p>
          <a:p>
            <a:r>
              <a:rPr lang="en-US" dirty="0" smtClean="0"/>
              <a:t>Tradeoffs required between better AI, better HCI</a:t>
            </a:r>
          </a:p>
          <a:p>
            <a:r>
              <a:rPr lang="en-US" dirty="0"/>
              <a:t>Only can sample from the universe of </a:t>
            </a:r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Where to look? How far to explore around each “seed”?</a:t>
            </a:r>
          </a:p>
          <a:p>
            <a:pPr lvl="1"/>
            <a:r>
              <a:rPr lang="en-US" dirty="0" smtClean="0"/>
              <a:t>Role of sources: news, publishers, organizations, </a:t>
            </a:r>
            <a:r>
              <a:rPr lang="en-US" smtClean="0"/>
              <a:t>social media</a:t>
            </a:r>
            <a:endParaRPr lang="en-US" dirty="0"/>
          </a:p>
          <a:p>
            <a:r>
              <a:rPr lang="en-US" dirty="0"/>
              <a:t>Social scientists are concerned that the sample will be biased when later pose research </a:t>
            </a: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5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Tradeoffs: Need to Integrate Instead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62100"/>
            <a:ext cx="8229600" cy="4355949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Archives vs. Libraries</a:t>
            </a:r>
          </a:p>
          <a:p>
            <a:r>
              <a:rPr lang="en-US" dirty="0" smtClean="0"/>
              <a:t>Preservation vs. Access</a:t>
            </a:r>
          </a:p>
          <a:p>
            <a:r>
              <a:rPr lang="en-US" dirty="0" smtClean="0"/>
              <a:t>Big data vs. Storage &amp; HPC</a:t>
            </a:r>
          </a:p>
          <a:p>
            <a:r>
              <a:rPr lang="en-US" dirty="0" smtClean="0"/>
              <a:t>Traditional services (searching, browsing) vs. advanced services (personalization, recommendation, exploration, analysis, visualization)</a:t>
            </a:r>
          </a:p>
          <a:p>
            <a:r>
              <a:rPr lang="en-US" dirty="0" smtClean="0"/>
              <a:t>Adding value through automation vs. cost of development of sophisticated but often narrow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0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500MB (5x10^8 bytes) is recommended as a practical </a:t>
            </a:r>
            <a:r>
              <a:rPr lang="en-US" dirty="0" smtClean="0"/>
              <a:t>target size </a:t>
            </a:r>
            <a:r>
              <a:rPr lang="en-US" dirty="0"/>
              <a:t>for WARC files, when record sizes allow.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://bibnum.bnf.fr/WARC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err="1">
                <a:hlinkClick r:id="rId3"/>
              </a:rPr>
              <a:t>warcreate.com</a:t>
            </a:r>
            <a:r>
              <a:rPr lang="en-US" dirty="0">
                <a:hlinkClick r:id="rId3"/>
              </a:rPr>
              <a:t>/</a:t>
            </a:r>
            <a:endParaRPr lang="en-US" dirty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err="1">
                <a:hlinkClick r:id="rId4"/>
              </a:rPr>
              <a:t>matkelly.com</a:t>
            </a:r>
            <a:r>
              <a:rPr lang="en-US" dirty="0">
                <a:hlinkClick r:id="rId4"/>
              </a:rPr>
              <a:t>/wail/</a:t>
            </a:r>
            <a:endParaRPr lang="en-US" dirty="0"/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err="1">
                <a:hlinkClick r:id="rId5"/>
              </a:rPr>
              <a:t>www.youtube.com</a:t>
            </a:r>
            <a:r>
              <a:rPr lang="en-US" dirty="0">
                <a:hlinkClick r:id="rId5"/>
              </a:rPr>
              <a:t>/</a:t>
            </a:r>
            <a:r>
              <a:rPr lang="en-US" dirty="0" err="1">
                <a:hlinkClick r:id="rId5"/>
              </a:rPr>
              <a:t>watch?v</a:t>
            </a:r>
            <a:r>
              <a:rPr lang="en-US" dirty="0">
                <a:hlinkClick r:id="rId5"/>
              </a:rPr>
              <a:t>=aYqW8CI-eQ8#action=share</a:t>
            </a:r>
            <a:endParaRPr lang="en-US" dirty="0"/>
          </a:p>
          <a:p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err="1">
                <a:hlinkClick r:id="rId6"/>
              </a:rPr>
              <a:t>warc.readthedocs.org</a:t>
            </a:r>
            <a:r>
              <a:rPr lang="en-US" dirty="0">
                <a:hlinkClick r:id="rId6"/>
              </a:rPr>
              <a:t>/en/latest/</a:t>
            </a:r>
            <a:endParaRPr lang="en-US" dirty="0"/>
          </a:p>
          <a:p>
            <a:r>
              <a:rPr lang="en-US" dirty="0" smtClean="0">
                <a:hlinkClick r:id="rId7"/>
              </a:rPr>
              <a:t>https</a:t>
            </a:r>
            <a:r>
              <a:rPr lang="en-US" dirty="0">
                <a:hlinkClick r:id="rId7"/>
              </a:rPr>
              <a:t>://github.com/internetarchive/</a:t>
            </a:r>
            <a:r>
              <a:rPr lang="en-US" dirty="0" smtClean="0">
                <a:hlinkClick r:id="rId7"/>
              </a:rPr>
              <a:t>warc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7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FE423C"/>
      </a:dk2>
      <a:lt2>
        <a:srgbClr val="F3F2DC"/>
      </a:lt2>
      <a:accent1>
        <a:srgbClr val="550000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620</TotalTime>
  <Words>994</Words>
  <Application>Microsoft Macintosh PowerPoint</Application>
  <PresentationFormat>On-screen Show (4:3)</PresentationFormat>
  <Paragraphs>150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Clarity</vt:lpstr>
      <vt:lpstr>Document</vt:lpstr>
      <vt:lpstr>Web Archives, IDEAL, and PBL Overview</vt:lpstr>
      <vt:lpstr>Outline</vt:lpstr>
      <vt:lpstr>Information Life Cycle</vt:lpstr>
      <vt:lpstr>PowerPoint Presentation</vt:lpstr>
      <vt:lpstr>5S Layers</vt:lpstr>
      <vt:lpstr>Key topics to consider</vt:lpstr>
      <vt:lpstr>Realities of Web Archiving</vt:lpstr>
      <vt:lpstr>Tradeoffs: Need to Integrate Instead</vt:lpstr>
      <vt:lpstr>WARC Information</vt:lpstr>
      <vt:lpstr>IDEAL Pipeline</vt:lpstr>
      <vt:lpstr>Crawling</vt:lpstr>
      <vt:lpstr>CS5604 Cleaning of Data</vt:lpstr>
      <vt:lpstr>CS5604 Information analysis &amp; extraction</vt:lpstr>
      <vt:lpstr>CS5604 Spring 2015 Final Team Talks</vt:lpstr>
      <vt:lpstr>Files (Alphabetical)</vt:lpstr>
      <vt:lpstr>Files (Sequenced)</vt:lpstr>
      <vt:lpstr>Acknowledgements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Based Learning to Build and Search Tweet and Web Archives</dc:title>
  <dc:creator>Rich Gruss</dc:creator>
  <cp:lastModifiedBy>Ed Fox</cp:lastModifiedBy>
  <cp:revision>48</cp:revision>
  <dcterms:created xsi:type="dcterms:W3CDTF">2015-05-19T09:51:58Z</dcterms:created>
  <dcterms:modified xsi:type="dcterms:W3CDTF">2015-05-21T16:48:00Z</dcterms:modified>
</cp:coreProperties>
</file>