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478" r:id="rId3"/>
    <p:sldId id="256" r:id="rId4"/>
    <p:sldId id="428" r:id="rId5"/>
    <p:sldId id="515" r:id="rId6"/>
    <p:sldId id="408" r:id="rId7"/>
    <p:sldId id="430" r:id="rId8"/>
    <p:sldId id="452" r:id="rId9"/>
    <p:sldId id="520" r:id="rId10"/>
    <p:sldId id="517" r:id="rId11"/>
    <p:sldId id="519"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00000"/>
    <a:srgbClr val="FEFCCE"/>
    <a:srgbClr val="FFF2CC"/>
    <a:srgbClr val="FEFAC6"/>
    <a:srgbClr val="FFEEBD"/>
    <a:srgbClr val="F4B3AE"/>
    <a:srgbClr val="F197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002" autoAdjust="0"/>
    <p:restoredTop sz="94138" autoAdjust="0"/>
  </p:normalViewPr>
  <p:slideViewPr>
    <p:cSldViewPr snapToGrid="0">
      <p:cViewPr>
        <p:scale>
          <a:sx n="147" d="100"/>
          <a:sy n="147" d="100"/>
        </p:scale>
        <p:origin x="-2760" y="-144"/>
      </p:cViewPr>
      <p:guideLst>
        <p:guide orient="horz" pos="2160"/>
        <p:guide pos="2880"/>
      </p:guideLst>
    </p:cSldViewPr>
  </p:slideViewPr>
  <p:notesTextViewPr>
    <p:cViewPr>
      <p:scale>
        <a:sx n="1" d="1"/>
        <a:sy n="1" d="1"/>
      </p:scale>
      <p:origin x="0" y="0"/>
    </p:cViewPr>
  </p:notesTextViewPr>
  <p:sorterViewPr>
    <p:cViewPr>
      <p:scale>
        <a:sx n="171" d="100"/>
        <a:sy n="171" d="100"/>
      </p:scale>
      <p:origin x="0" y="0"/>
    </p:cViewPr>
  </p:sorterViewPr>
  <p:notesViewPr>
    <p:cSldViewPr snapToGrid="0">
      <p:cViewPr varScale="1">
        <p:scale>
          <a:sx n="89" d="100"/>
          <a:sy n="89" d="100"/>
        </p:scale>
        <p:origin x="-2154"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BE3F6B0-EA08-4921-A714-85797E487851}" type="datetimeFigureOut">
              <a:rPr lang="en-US" smtClean="0"/>
              <a:pPr/>
              <a:t>5/20/15</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FB66897-CDE8-4B19-BEE4-678D54C77770}" type="slidenum">
              <a:rPr lang="en-US" smtClean="0"/>
              <a:pPr/>
              <a:t>‹#›</a:t>
            </a:fld>
            <a:endParaRPr lang="en-US" dirty="0"/>
          </a:p>
        </p:txBody>
      </p:sp>
    </p:spTree>
    <p:extLst>
      <p:ext uri="{BB962C8B-B14F-4D97-AF65-F5344CB8AC3E}">
        <p14:creationId xmlns:p14="http://schemas.microsoft.com/office/powerpoint/2010/main" val="20764258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E2C681C-DB03-4908-8B7F-04E6881C7379}" type="datetimeFigureOut">
              <a:rPr lang="en-US" smtClean="0"/>
              <a:pPr/>
              <a:t>5/20/15</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DE6169E-1965-4EA0-BCF4-7885E9DDCC06}" type="slidenum">
              <a:rPr lang="en-US" smtClean="0"/>
              <a:pPr/>
              <a:t>‹#›</a:t>
            </a:fld>
            <a:endParaRPr lang="en-US" dirty="0"/>
          </a:p>
        </p:txBody>
      </p:sp>
    </p:spTree>
    <p:extLst>
      <p:ext uri="{BB962C8B-B14F-4D97-AF65-F5344CB8AC3E}">
        <p14:creationId xmlns:p14="http://schemas.microsoft.com/office/powerpoint/2010/main" val="40887622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E6169E-1965-4EA0-BCF4-7885E9DDCC06}" type="slidenum">
              <a:rPr lang="en-US" smtClean="0"/>
              <a:pPr/>
              <a:t>2</a:t>
            </a:fld>
            <a:endParaRPr lang="en-US" dirty="0"/>
          </a:p>
        </p:txBody>
      </p:sp>
    </p:spTree>
    <p:extLst>
      <p:ext uri="{BB962C8B-B14F-4D97-AF65-F5344CB8AC3E}">
        <p14:creationId xmlns:p14="http://schemas.microsoft.com/office/powerpoint/2010/main" val="424696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029742-2763-9145-B34C-48793D3804F1}"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99398015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BB85C-77D3-8140-B994-ABE1C641982B}"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285913356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59134-3C64-164C-BCCE-A1FAC704B8F2}"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56151399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460F7-D961-5A4E-98B2-01EF036F3276}" type="datetime1">
              <a:rPr lang="en-US" smtClean="0"/>
              <a:t>5/20/15</a:t>
            </a:fld>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226687751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001EB-3695-D841-B5C7-ECC9399D6A86}"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156617086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14C5C-CFB4-9A40-AB7D-DBF4584D99D1}"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325473944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EFDDF-033F-1B46-8CBF-3C99DFF41879}"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167747991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651C2-0787-CB4F-84A8-84003BA0D5F0}"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416948304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F549-79CE-4B47-9B45-E4E6CA889732}" type="datetime1">
              <a:rPr lang="en-US" smtClean="0"/>
              <a:t>5/20/15</a:t>
            </a:fld>
            <a:endParaRPr lang="en-US" dirty="0"/>
          </a:p>
        </p:txBody>
      </p:sp>
      <p:sp>
        <p:nvSpPr>
          <p:cNvPr id="8" name="Footer Placeholder 7"/>
          <p:cNvSpPr>
            <a:spLocks noGrp="1"/>
          </p:cNvSpPr>
          <p:nvPr>
            <p:ph type="ftr" sz="quarter" idx="11"/>
          </p:nvPr>
        </p:nvSpPr>
        <p:spPr/>
        <p:txBody>
          <a:bodyPr/>
          <a:lstStyle/>
          <a:p>
            <a:r>
              <a:rPr lang="en-US" smtClean="0"/>
              <a:t>QU -- 19 May 2015</a:t>
            </a:r>
            <a:endParaRPr lang="en-US" dirty="0"/>
          </a:p>
        </p:txBody>
      </p:sp>
      <p:sp>
        <p:nvSpPr>
          <p:cNvPr id="9" name="Slide Number Placeholder 8"/>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1143599916"/>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1541D-8B21-4E48-B1EE-67ACA4B6EC09}" type="datetime1">
              <a:rPr lang="en-US" smtClean="0"/>
              <a:t>5/20/15</a:t>
            </a:fld>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424965282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C8EBD-8A05-1349-A0C2-62AF5D1CEA35}" type="datetime1">
              <a:rPr lang="en-US" smtClean="0"/>
              <a:t>5/20/15</a:t>
            </a:fld>
            <a:endParaRPr lang="en-US" dirty="0"/>
          </a:p>
        </p:txBody>
      </p:sp>
      <p:sp>
        <p:nvSpPr>
          <p:cNvPr id="3" name="Footer Placeholder 2"/>
          <p:cNvSpPr>
            <a:spLocks noGrp="1"/>
          </p:cNvSpPr>
          <p:nvPr>
            <p:ph type="ftr" sz="quarter" idx="11"/>
          </p:nvPr>
        </p:nvSpPr>
        <p:spPr/>
        <p:txBody>
          <a:bodyPr/>
          <a:lstStyle/>
          <a:p>
            <a:r>
              <a:rPr lang="en-US" smtClean="0"/>
              <a:t>QU -- 19 May 2015</a:t>
            </a:r>
            <a:endParaRPr lang="en-US" dirty="0"/>
          </a:p>
        </p:txBody>
      </p:sp>
      <p:sp>
        <p:nvSpPr>
          <p:cNvPr id="4" name="Slide Number Placeholder 3"/>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147951230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BC73A-A540-9740-AFDD-C2C013BD9015}"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1503801333"/>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5C1A2-A07C-B841-B108-CC8F63F41AFA}"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394358719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C57F5-2D5A-4A4B-AEDC-40A3D7A15408}"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77089445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2FD26-44FC-F54B-8633-16B7AB0EA8F5}"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281129207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D19D1-26B4-6247-82EC-AC6955F949B8}"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198146223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7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9C0C5-4BF6-EB4C-A7DA-A64518E148DF}" type="datetime1">
              <a:rPr lang="en-US" smtClean="0"/>
              <a:t>5/20/15</a:t>
            </a:fld>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8014536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E76E8-0562-744C-BE87-E96F3F3B59C9}"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144038992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3D7D1-3741-BB45-9328-CE0436511E21}" type="datetime1">
              <a:rPr lang="en-US" smtClean="0"/>
              <a:t>5/20/15</a:t>
            </a:fld>
            <a:endParaRPr lang="en-US" dirty="0"/>
          </a:p>
        </p:txBody>
      </p:sp>
      <p:sp>
        <p:nvSpPr>
          <p:cNvPr id="8" name="Footer Placeholder 7"/>
          <p:cNvSpPr>
            <a:spLocks noGrp="1"/>
          </p:cNvSpPr>
          <p:nvPr>
            <p:ph type="ftr" sz="quarter" idx="11"/>
          </p:nvPr>
        </p:nvSpPr>
        <p:spPr/>
        <p:txBody>
          <a:bodyPr/>
          <a:lstStyle/>
          <a:p>
            <a:r>
              <a:rPr lang="en-US" smtClean="0"/>
              <a:t>QU -- 19 May 2015</a:t>
            </a:r>
            <a:endParaRPr lang="en-US" dirty="0"/>
          </a:p>
        </p:txBody>
      </p:sp>
      <p:sp>
        <p:nvSpPr>
          <p:cNvPr id="9" name="Slide Number Placeholder 8"/>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416808689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B667A-905D-FC47-89D2-DEB7AD07C6E8}" type="datetime1">
              <a:rPr lang="en-US" smtClean="0"/>
              <a:t>5/20/15</a:t>
            </a:fld>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138994343"/>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D1714-C04B-354C-BD05-551079AB1D1E}" type="datetime1">
              <a:rPr lang="en-US" smtClean="0"/>
              <a:t>5/20/15</a:t>
            </a:fld>
            <a:endParaRPr lang="en-US" dirty="0"/>
          </a:p>
        </p:txBody>
      </p:sp>
      <p:sp>
        <p:nvSpPr>
          <p:cNvPr id="3" name="Footer Placeholder 2"/>
          <p:cNvSpPr>
            <a:spLocks noGrp="1"/>
          </p:cNvSpPr>
          <p:nvPr>
            <p:ph type="ftr" sz="quarter" idx="11"/>
          </p:nvPr>
        </p:nvSpPr>
        <p:spPr/>
        <p:txBody>
          <a:bodyPr/>
          <a:lstStyle/>
          <a:p>
            <a:r>
              <a:rPr lang="en-US" smtClean="0"/>
              <a:t>QU -- 19 May 2015</a:t>
            </a:r>
            <a:endParaRPr lang="en-US" dirty="0"/>
          </a:p>
        </p:txBody>
      </p:sp>
      <p:sp>
        <p:nvSpPr>
          <p:cNvPr id="4" name="Slide Number Placeholder 3"/>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177819879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3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4F17-5AA4-8E43-BDCF-304514F258C8}"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1583155007"/>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8D8038-792D-AF44-8A1B-55A8E18AFBF1}" type="datetime1">
              <a:rPr lang="en-US" smtClean="0"/>
              <a:t>5/20/15</a:t>
            </a:fld>
            <a:endParaRPr lang="en-US" dirty="0"/>
          </a:p>
        </p:txBody>
      </p:sp>
      <p:sp>
        <p:nvSpPr>
          <p:cNvPr id="6" name="Footer Placeholder 5"/>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9831593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6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4F435-0B20-774A-8A62-2672E85F5B71}" type="datetime1">
              <a:rPr lang="en-US" smtClean="0"/>
              <a:t>5/20/15</a:t>
            </a:fld>
            <a:endParaRPr lang="en-US" dirty="0"/>
          </a:p>
        </p:txBody>
      </p:sp>
      <p:sp>
        <p:nvSpPr>
          <p:cNvPr id="5" name="Footer Placeholder 4"/>
          <p:cNvSpPr>
            <a:spLocks noGrp="1"/>
          </p:cNvSpPr>
          <p:nvPr>
            <p:ph type="ftr" sz="quarter" idx="3"/>
          </p:nvPr>
        </p:nvSpPr>
        <p:spPr>
          <a:xfrm>
            <a:off x="3028950" y="635636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QU -- 19 May 2015</a:t>
            </a:r>
            <a:endParaRPr lang="en-US" dirty="0"/>
          </a:p>
        </p:txBody>
      </p:sp>
      <p:sp>
        <p:nvSpPr>
          <p:cNvPr id="6" name="Slide Number Placeholder 5"/>
          <p:cNvSpPr>
            <a:spLocks noGrp="1"/>
          </p:cNvSpPr>
          <p:nvPr>
            <p:ph type="sldNum" sz="quarter" idx="4"/>
          </p:nvPr>
        </p:nvSpPr>
        <p:spPr>
          <a:xfrm>
            <a:off x="6457950" y="635636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A3EE2-F8C9-43A5-80E4-43247F3E9DC7}" type="slidenum">
              <a:rPr lang="en-US" smtClean="0"/>
              <a:pPr/>
              <a:t>‹#›</a:t>
            </a:fld>
            <a:endParaRPr lang="en-US" dirty="0"/>
          </a:p>
        </p:txBody>
      </p:sp>
    </p:spTree>
    <p:extLst>
      <p:ext uri="{BB962C8B-B14F-4D97-AF65-F5344CB8AC3E}">
        <p14:creationId xmlns:p14="http://schemas.microsoft.com/office/powerpoint/2010/main" val="383106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ransition xmlns:p14="http://schemas.microsoft.com/office/powerpoint/2010/main"/>
  <p:hf hdr="0" dt="0"/>
  <p:txStyles>
    <p:titleStyle>
      <a:lvl1pPr algn="l" defTabSz="914400" rtl="0" eaLnBrk="1" latinLnBrk="0" hangingPunct="1">
        <a:lnSpc>
          <a:spcPct val="90000"/>
        </a:lnSpc>
        <a:spcBef>
          <a:spcPct val="0"/>
        </a:spcBef>
        <a:buNone/>
        <a:defRPr sz="44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AEAE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52652-666A-954F-A3CC-5FAA4F69CBBD}" type="datetime1">
              <a:rPr lang="en-US" smtClean="0"/>
              <a:t>5/20/15</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QU -- 19 May 2015</a:t>
            </a:r>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01568-7EF7-4039-B052-9A1130170CE2}" type="slidenum">
              <a:rPr lang="en-US" smtClean="0"/>
              <a:pPr/>
              <a:t>‹#›</a:t>
            </a:fld>
            <a:endParaRPr lang="en-US" dirty="0"/>
          </a:p>
        </p:txBody>
      </p:sp>
    </p:spTree>
    <p:extLst>
      <p:ext uri="{BB962C8B-B14F-4D97-AF65-F5344CB8AC3E}">
        <p14:creationId xmlns:p14="http://schemas.microsoft.com/office/powerpoint/2010/main" val="2290959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fox@vt.edu" TargetMode="External"/><Relationship Id="rId3" Type="http://schemas.openxmlformats.org/officeDocument/2006/relationships/hyperlink" Target="http://fox.cs.vt.edu" TargetMode="Externa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1" Type="http://schemas.openxmlformats.org/officeDocument/2006/relationships/image" Target="../media/image5.jpeg"/><Relationship Id="rId12" Type="http://schemas.openxmlformats.org/officeDocument/2006/relationships/image" Target="../media/image6.png"/><Relationship Id="rId13" Type="http://schemas.openxmlformats.org/officeDocument/2006/relationships/hyperlink" Target="http://qnl.qa/"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hyperlink" Target="http://www.qu.edu.qa/" TargetMode="External"/><Relationship Id="rId5" Type="http://schemas.openxmlformats.org/officeDocument/2006/relationships/image" Target="../media/image2.gif"/><Relationship Id="rId6" Type="http://schemas.openxmlformats.org/officeDocument/2006/relationships/hyperlink" Target="http://www.tamu.edu/" TargetMode="External"/><Relationship Id="rId7" Type="http://schemas.openxmlformats.org/officeDocument/2006/relationships/image" Target="../media/image3.jpeg"/><Relationship Id="rId8" Type="http://schemas.openxmlformats.org/officeDocument/2006/relationships/hyperlink" Target="http://www.psu.edu/" TargetMode="External"/><Relationship Id="rId9" Type="http://schemas.openxmlformats.org/officeDocument/2006/relationships/image" Target="../media/image4.gif"/><Relationship Id="rId10" Type="http://schemas.openxmlformats.org/officeDocument/2006/relationships/hyperlink" Target="http://www.vt.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425" y="1122363"/>
            <a:ext cx="8466866" cy="2387600"/>
          </a:xfrm>
        </p:spPr>
        <p:txBody>
          <a:bodyPr>
            <a:normAutofit fontScale="90000"/>
          </a:bodyPr>
          <a:lstStyle/>
          <a:p>
            <a:r>
              <a:rPr lang="en-US" sz="6700" dirty="0" smtClean="0"/>
              <a:t>ELISQ Seminar</a:t>
            </a:r>
            <a:r>
              <a:rPr lang="en-US" dirty="0" smtClean="0"/>
              <a:t/>
            </a:r>
            <a:br>
              <a:rPr lang="en-US" dirty="0" smtClean="0"/>
            </a:br>
            <a:r>
              <a:rPr lang="en-US" dirty="0" smtClean="0"/>
              <a:t/>
            </a:r>
            <a:br>
              <a:rPr lang="en-US" dirty="0" smtClean="0"/>
            </a:br>
            <a:r>
              <a:rPr lang="en-US" sz="4900" dirty="0" smtClean="0"/>
              <a:t>Qatar National </a:t>
            </a:r>
            <a:r>
              <a:rPr lang="en-US" sz="4900" dirty="0" smtClean="0"/>
              <a:t>Library</a:t>
            </a:r>
            <a:r>
              <a:rPr lang="en-US" sz="4900" dirty="0"/>
              <a:t/>
            </a:r>
            <a:br>
              <a:rPr lang="en-US" sz="4900" dirty="0"/>
            </a:br>
            <a:r>
              <a:rPr lang="en-US" sz="4900" dirty="0" smtClean="0"/>
              <a:t>20 </a:t>
            </a:r>
            <a:r>
              <a:rPr lang="en-US" sz="4900" dirty="0" smtClean="0"/>
              <a:t>May 2015</a:t>
            </a:r>
            <a:endParaRPr lang="en-US" sz="4900" dirty="0"/>
          </a:p>
        </p:txBody>
      </p:sp>
      <p:sp>
        <p:nvSpPr>
          <p:cNvPr id="3" name="Subtitle 2"/>
          <p:cNvSpPr>
            <a:spLocks noGrp="1"/>
          </p:cNvSpPr>
          <p:nvPr>
            <p:ph type="subTitle" idx="1"/>
          </p:nvPr>
        </p:nvSpPr>
        <p:spPr>
          <a:xfrm>
            <a:off x="1143000" y="4136808"/>
            <a:ext cx="6858000" cy="2135832"/>
          </a:xfrm>
        </p:spPr>
        <p:txBody>
          <a:bodyPr>
            <a:normAutofit lnSpcReduction="10000"/>
          </a:bodyPr>
          <a:lstStyle/>
          <a:p>
            <a:r>
              <a:rPr lang="en-US" dirty="0" smtClean="0"/>
              <a:t>Introduction by Edward A. Fox</a:t>
            </a:r>
          </a:p>
          <a:p>
            <a:r>
              <a:rPr lang="en-US" dirty="0" smtClean="0"/>
              <a:t>Professor, Computer Science, Virginia Tech</a:t>
            </a:r>
          </a:p>
          <a:p>
            <a:r>
              <a:rPr lang="en-US" dirty="0" smtClean="0"/>
              <a:t>Blacksburg, VA 24061 USA</a:t>
            </a:r>
          </a:p>
          <a:p>
            <a:r>
              <a:rPr lang="en-US" dirty="0" smtClean="0">
                <a:hlinkClick r:id="rId2"/>
              </a:rPr>
              <a:t>fox@vt.edu</a:t>
            </a:r>
            <a:r>
              <a:rPr lang="en-US" dirty="0" smtClean="0"/>
              <a:t>      </a:t>
            </a:r>
            <a:r>
              <a:rPr lang="en-US" dirty="0" smtClean="0">
                <a:hlinkClick r:id="rId3"/>
              </a:rPr>
              <a:t>http://fox.cs.vt.edu</a:t>
            </a:r>
            <a:r>
              <a:rPr lang="en-US" dirty="0" smtClean="0"/>
              <a:t> </a:t>
            </a:r>
          </a:p>
          <a:p>
            <a:r>
              <a:rPr lang="en-US" b="1" dirty="0">
                <a:solidFill>
                  <a:srgbClr val="C00000"/>
                </a:solidFill>
              </a:rPr>
              <a:t>http://</a:t>
            </a:r>
            <a:r>
              <a:rPr lang="en-US" b="1" dirty="0" err="1" smtClean="0">
                <a:solidFill>
                  <a:srgbClr val="C00000"/>
                </a:solidFill>
              </a:rPr>
              <a:t>elisq.qu.edu.qa</a:t>
            </a:r>
            <a:endParaRPr lang="en-US" b="1" dirty="0">
              <a:solidFill>
                <a:srgbClr val="C00000"/>
              </a:solidFill>
            </a:endParaRPr>
          </a:p>
          <a:p>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1</a:t>
            </a:fld>
            <a:endParaRPr lang="en-US" dirty="0"/>
          </a:p>
        </p:txBody>
      </p:sp>
    </p:spTree>
    <p:extLst>
      <p:ext uri="{BB962C8B-B14F-4D97-AF65-F5344CB8AC3E}">
        <p14:creationId xmlns:p14="http://schemas.microsoft.com/office/powerpoint/2010/main" val="503367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59039"/>
          </a:xfrm>
        </p:spPr>
        <p:txBody>
          <a:bodyPr/>
          <a:lstStyle/>
          <a:p>
            <a:pPr algn="ctr"/>
            <a:r>
              <a:rPr lang="en-US" dirty="0" smtClean="0"/>
              <a:t>Schedule</a:t>
            </a:r>
            <a:endParaRPr lang="en-US" dirty="0"/>
          </a:p>
        </p:txBody>
      </p:sp>
      <p:sp>
        <p:nvSpPr>
          <p:cNvPr id="4" name="Footer Placeholder 3"/>
          <p:cNvSpPr>
            <a:spLocks noGrp="1"/>
          </p:cNvSpPr>
          <p:nvPr>
            <p:ph type="ftr" sz="quarter" idx="11"/>
          </p:nvPr>
        </p:nvSpPr>
        <p:spPr/>
        <p:txBody>
          <a:bodyPr/>
          <a:lstStyle/>
          <a:p>
            <a:r>
              <a:rPr lang="en-US" smtClean="0"/>
              <a:t>QU -- 20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10</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524667655"/>
              </p:ext>
            </p:extLst>
          </p:nvPr>
        </p:nvGraphicFramePr>
        <p:xfrm>
          <a:off x="627156" y="906920"/>
          <a:ext cx="7922860" cy="4864600"/>
        </p:xfrm>
        <a:graphic>
          <a:graphicData uri="http://schemas.openxmlformats.org/presentationml/2006/ole">
            <mc:AlternateContent xmlns:mc="http://schemas.openxmlformats.org/markup-compatibility/2006">
              <mc:Choice xmlns:v="urn:schemas-microsoft-com:vml" Requires="v">
                <p:oleObj spid="_x0000_s3077" name="Document" r:id="rId3" imgW="5626100" imgH="3454400" progId="Word.Document.12">
                  <p:embed/>
                </p:oleObj>
              </mc:Choice>
              <mc:Fallback>
                <p:oleObj name="Document" r:id="rId3" imgW="5626100" imgH="3454400" progId="Word.Document.12">
                  <p:embed/>
                  <p:pic>
                    <p:nvPicPr>
                      <p:cNvPr id="0" name=""/>
                      <p:cNvPicPr/>
                      <p:nvPr/>
                    </p:nvPicPr>
                    <p:blipFill>
                      <a:blip r:embed="rId4"/>
                      <a:stretch>
                        <a:fillRect/>
                      </a:stretch>
                    </p:blipFill>
                    <p:spPr>
                      <a:xfrm>
                        <a:off x="627156" y="906920"/>
                        <a:ext cx="7922860" cy="4864600"/>
                      </a:xfrm>
                      <a:prstGeom prst="rect">
                        <a:avLst/>
                      </a:prstGeom>
                    </p:spPr>
                  </p:pic>
                </p:oleObj>
              </mc:Fallback>
            </mc:AlternateContent>
          </a:graphicData>
        </a:graphic>
      </p:graphicFrame>
      <p:sp>
        <p:nvSpPr>
          <p:cNvPr id="6" name="Content Placeholder 2"/>
          <p:cNvSpPr>
            <a:spLocks noGrp="1"/>
          </p:cNvSpPr>
          <p:nvPr>
            <p:ph idx="1"/>
          </p:nvPr>
        </p:nvSpPr>
        <p:spPr>
          <a:xfrm>
            <a:off x="654569" y="5572800"/>
            <a:ext cx="7886700" cy="967680"/>
          </a:xfrm>
        </p:spPr>
        <p:txBody>
          <a:bodyPr>
            <a:normAutofit/>
          </a:bodyPr>
          <a:lstStyle/>
          <a:p>
            <a:r>
              <a:rPr lang="en-US" dirty="0" smtClean="0"/>
              <a:t>Tomorrow: Integrated Digital (Event) Archiving and Library, plus problem-based learning for IR/DL</a:t>
            </a:r>
            <a:endParaRPr lang="en-US" dirty="0"/>
          </a:p>
        </p:txBody>
      </p:sp>
    </p:spTree>
    <p:extLst>
      <p:ext uri="{BB962C8B-B14F-4D97-AF65-F5344CB8AC3E}">
        <p14:creationId xmlns:p14="http://schemas.microsoft.com/office/powerpoint/2010/main" val="33667062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27626" y="804035"/>
            <a:ext cx="2779293" cy="2107446"/>
            <a:chOff x="0" y="0"/>
            <a:chExt cx="1479050" cy="1456053"/>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l="-8170" t="1651" r="-13053" b="-26242"/>
            <a:stretch/>
          </p:blipFill>
          <p:spPr bwMode="auto">
            <a:xfrm>
              <a:off x="0" y="0"/>
              <a:ext cx="1479050" cy="1332865"/>
            </a:xfrm>
            <a:prstGeom prst="rect">
              <a:avLst/>
            </a:prstGeom>
            <a:solidFill>
              <a:schemeClr val="bg1"/>
            </a:solidFill>
            <a:ln>
              <a:noFill/>
            </a:ln>
            <a:extLst>
              <a:ext uri="{53640926-AAD7-44d8-BBD7-CCE9431645EC}">
                <a14:shadowObscured xmlns:a14="http://schemas.microsoft.com/office/drawing/2010/main"/>
              </a:ext>
            </a:extLst>
          </p:spPr>
        </p:pic>
        <p:sp>
          <p:nvSpPr>
            <p:cNvPr id="15" name="Text Box 73"/>
            <p:cNvSpPr txBox="1">
              <a:spLocks noChangeArrowheads="1"/>
            </p:cNvSpPr>
            <p:nvPr/>
          </p:nvSpPr>
          <p:spPr bwMode="auto">
            <a:xfrm flipV="1">
              <a:off x="0" y="1209673"/>
              <a:ext cx="1479050" cy="246380"/>
            </a:xfrm>
            <a:prstGeom prst="rect">
              <a:avLst/>
            </a:prstGeom>
            <a:solidFill>
              <a:schemeClr val="bg1"/>
            </a:solidFill>
            <a:ln>
              <a:noFill/>
            </a:ln>
            <a:extLst/>
          </p:spPr>
          <p:txBody>
            <a:bodyPr rot="0" vert="horz" wrap="square" lIns="91440" tIns="45720" rIns="91440" bIns="45720" anchor="t" anchorCtr="0" upright="1">
              <a:noAutofit/>
            </a:bodyPr>
            <a:lstStyle/>
            <a:p>
              <a:pPr marL="0" marR="0" algn="ctr">
                <a:spcBef>
                  <a:spcPts val="0"/>
                </a:spcBef>
                <a:spcAft>
                  <a:spcPts val="0"/>
                </a:spcAft>
              </a:pPr>
              <a:r>
                <a:rPr lang="en-US" sz="800" b="1" u="sng"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hlinkClick r:id="rId4"/>
                </a:rPr>
                <a:t>http://www.qu.edu.qa/</a:t>
              </a:r>
              <a:r>
                <a:rPr lang="en-US" sz="800" b="1"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8" name="Group 7"/>
          <p:cNvGrpSpPr/>
          <p:nvPr/>
        </p:nvGrpSpPr>
        <p:grpSpPr>
          <a:xfrm>
            <a:off x="6083359" y="4061341"/>
            <a:ext cx="3060641" cy="2123073"/>
            <a:chOff x="0" y="0"/>
            <a:chExt cx="1628775" cy="1466850"/>
          </a:xfrm>
        </p:grpSpPr>
        <p:pic>
          <p:nvPicPr>
            <p:cNvPr id="18" name="Picture 17" descr="http://agecon2.tamu.edu/people/faculty/dunn-richard/am.gif"/>
            <p:cNvPicPr>
              <a:picLocks noChangeAspect="1"/>
            </p:cNvPicPr>
            <p:nvPr/>
          </p:nvPicPr>
          <p:blipFill rotWithShape="1">
            <a:blip r:embed="rId5" cstate="print">
              <a:extLst>
                <a:ext uri="{28A0092B-C50C-407E-A947-70E740481C1C}">
                  <a14:useLocalDpi xmlns:a14="http://schemas.microsoft.com/office/drawing/2010/main" val="0"/>
                </a:ext>
              </a:extLst>
            </a:blip>
            <a:srcRect l="-29714" t="-10233" r="-34455" b="-37242"/>
            <a:stretch/>
          </p:blipFill>
          <p:spPr bwMode="auto">
            <a:xfrm>
              <a:off x="0" y="0"/>
              <a:ext cx="1628775" cy="1466850"/>
            </a:xfrm>
            <a:prstGeom prst="rect">
              <a:avLst/>
            </a:prstGeom>
            <a:solidFill>
              <a:schemeClr val="bg1"/>
            </a:solidFill>
            <a:ln>
              <a:noFill/>
            </a:ln>
            <a:extLst>
              <a:ext uri="{53640926-AAD7-44d8-BBD7-CCE9431645EC}">
                <a14:shadowObscured xmlns:a14="http://schemas.microsoft.com/office/drawing/2010/main"/>
              </a:ext>
            </a:extLst>
          </p:spPr>
        </p:pic>
        <p:sp>
          <p:nvSpPr>
            <p:cNvPr id="19" name="Text Box 73"/>
            <p:cNvSpPr txBox="1">
              <a:spLocks noChangeArrowheads="1"/>
            </p:cNvSpPr>
            <p:nvPr/>
          </p:nvSpPr>
          <p:spPr bwMode="auto">
            <a:xfrm flipV="1">
              <a:off x="76200" y="1190625"/>
              <a:ext cx="1485900" cy="246380"/>
            </a:xfrm>
            <a:prstGeom prst="rect">
              <a:avLst/>
            </a:prstGeom>
            <a:solidFill>
              <a:schemeClr val="bg1"/>
            </a:solidFill>
            <a:ln>
              <a:noFill/>
            </a:ln>
            <a:extLst/>
          </p:spPr>
          <p:txBody>
            <a:bodyPr rot="0" vert="horz" wrap="square" lIns="91440" tIns="45720" rIns="91440" bIns="45720" anchor="t" anchorCtr="0" upright="1">
              <a:noAutofit/>
            </a:bodyPr>
            <a:lstStyle/>
            <a:p>
              <a:pPr marL="0" marR="0" algn="ctr">
                <a:spcBef>
                  <a:spcPts val="0"/>
                </a:spcBef>
                <a:spcAft>
                  <a:spcPts val="0"/>
                </a:spcAft>
              </a:pPr>
              <a:r>
                <a:rPr lang="en-US" sz="800" b="1" u="sng"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hlinkClick r:id="rId6"/>
                </a:rPr>
                <a:t>http://www.tamu.edu/</a:t>
              </a:r>
              <a:r>
                <a:rPr lang="en-US" sz="800" b="1"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9" name="Group 8"/>
          <p:cNvGrpSpPr/>
          <p:nvPr/>
        </p:nvGrpSpPr>
        <p:grpSpPr>
          <a:xfrm>
            <a:off x="3043670" y="4050480"/>
            <a:ext cx="3060641" cy="2123073"/>
            <a:chOff x="0" y="0"/>
            <a:chExt cx="1628775" cy="1466850"/>
          </a:xfrm>
        </p:grpSpPr>
        <p:pic>
          <p:nvPicPr>
            <p:cNvPr id="16" name="Picture 15" descr="Penn State Logo"/>
            <p:cNvPicPr>
              <a:picLocks noChangeAspect="1"/>
            </p:cNvPicPr>
            <p:nvPr/>
          </p:nvPicPr>
          <p:blipFill rotWithShape="1">
            <a:blip r:embed="rId7" cstate="print">
              <a:extLst>
                <a:ext uri="{28A0092B-C50C-407E-A947-70E740481C1C}">
                  <a14:useLocalDpi xmlns:a14="http://schemas.microsoft.com/office/drawing/2010/main" val="0"/>
                </a:ext>
              </a:extLst>
            </a:blip>
            <a:srcRect l="-5134" t="-39945" r="-2112" b="-31115"/>
            <a:stretch/>
          </p:blipFill>
          <p:spPr bwMode="auto">
            <a:xfrm>
              <a:off x="0" y="0"/>
              <a:ext cx="1628775" cy="1466850"/>
            </a:xfrm>
            <a:prstGeom prst="rect">
              <a:avLst/>
            </a:prstGeom>
            <a:solidFill>
              <a:schemeClr val="bg1"/>
            </a:solidFill>
            <a:ln>
              <a:noFill/>
            </a:ln>
            <a:extLst>
              <a:ext uri="{53640926-AAD7-44d8-BBD7-CCE9431645EC}">
                <a14:shadowObscured xmlns:a14="http://schemas.microsoft.com/office/drawing/2010/main"/>
              </a:ext>
            </a:extLst>
          </p:spPr>
        </p:pic>
        <p:sp>
          <p:nvSpPr>
            <p:cNvPr id="17" name="Text Box 73"/>
            <p:cNvSpPr txBox="1">
              <a:spLocks noChangeArrowheads="1"/>
            </p:cNvSpPr>
            <p:nvPr/>
          </p:nvSpPr>
          <p:spPr bwMode="auto">
            <a:xfrm flipV="1">
              <a:off x="76200" y="1209675"/>
              <a:ext cx="1476375" cy="246380"/>
            </a:xfrm>
            <a:prstGeom prst="rect">
              <a:avLst/>
            </a:prstGeom>
            <a:solidFill>
              <a:schemeClr val="bg1"/>
            </a:solidFill>
            <a:ln>
              <a:noFill/>
            </a:ln>
            <a:extLst/>
          </p:spPr>
          <p:txBody>
            <a:bodyPr rot="0" vert="horz" wrap="square" lIns="91440" tIns="45720" rIns="91440" bIns="45720" anchor="t" anchorCtr="0" upright="1">
              <a:noAutofit/>
            </a:bodyPr>
            <a:lstStyle/>
            <a:p>
              <a:pPr marL="0" marR="0" algn="ctr">
                <a:spcBef>
                  <a:spcPts val="0"/>
                </a:spcBef>
                <a:spcAft>
                  <a:spcPts val="0"/>
                </a:spcAft>
              </a:pPr>
              <a:r>
                <a:rPr lang="en-US" sz="800" b="1" u="sng"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hlinkClick r:id="rId8"/>
                </a:rPr>
                <a:t>http://www.psu.edu/</a:t>
              </a:r>
              <a:r>
                <a:rPr lang="en-US" sz="800" b="1"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11" name="Group 10"/>
          <p:cNvGrpSpPr/>
          <p:nvPr/>
        </p:nvGrpSpPr>
        <p:grpSpPr>
          <a:xfrm>
            <a:off x="-70083" y="4043148"/>
            <a:ext cx="3207658" cy="2098343"/>
            <a:chOff x="0" y="0"/>
            <a:chExt cx="1638300" cy="1466850"/>
          </a:xfrm>
        </p:grpSpPr>
        <p:pic>
          <p:nvPicPr>
            <p:cNvPr id="12" name="Picture 11" descr="http://www.welovedc.com/wp-content/uploads/2008/11/virginia_tech_logo.gif"/>
            <p:cNvPicPr>
              <a:picLocks noChangeAspect="1"/>
            </p:cNvPicPr>
            <p:nvPr/>
          </p:nvPicPr>
          <p:blipFill rotWithShape="1">
            <a:blip r:embed="rId9" cstate="print">
              <a:extLst>
                <a:ext uri="{28A0092B-C50C-407E-A947-70E740481C1C}">
                  <a14:useLocalDpi xmlns:a14="http://schemas.microsoft.com/office/drawing/2010/main" val="0"/>
                </a:ext>
              </a:extLst>
            </a:blip>
            <a:srcRect l="-4404" t="4656" r="-5306" b="-3305"/>
            <a:stretch/>
          </p:blipFill>
          <p:spPr bwMode="auto">
            <a:xfrm>
              <a:off x="0" y="0"/>
              <a:ext cx="1638300" cy="1466850"/>
            </a:xfrm>
            <a:prstGeom prst="rect">
              <a:avLst/>
            </a:prstGeom>
            <a:solidFill>
              <a:schemeClr val="bg1"/>
            </a:solidFill>
            <a:ln>
              <a:noFill/>
            </a:ln>
            <a:extLst>
              <a:ext uri="{53640926-AAD7-44d8-BBD7-CCE9431645EC}">
                <a14:shadowObscured xmlns:a14="http://schemas.microsoft.com/office/drawing/2010/main"/>
              </a:ext>
            </a:extLst>
          </p:spPr>
        </p:pic>
        <p:sp>
          <p:nvSpPr>
            <p:cNvPr id="13" name="Text Box 73"/>
            <p:cNvSpPr txBox="1">
              <a:spLocks noChangeArrowheads="1"/>
            </p:cNvSpPr>
            <p:nvPr/>
          </p:nvSpPr>
          <p:spPr bwMode="auto">
            <a:xfrm flipV="1">
              <a:off x="114300" y="1200150"/>
              <a:ext cx="1409700" cy="246380"/>
            </a:xfrm>
            <a:prstGeom prst="rect">
              <a:avLst/>
            </a:prstGeom>
            <a:solidFill>
              <a:schemeClr val="bg1"/>
            </a:solidFill>
            <a:ln>
              <a:noFill/>
            </a:ln>
            <a:extLst/>
          </p:spPr>
          <p:txBody>
            <a:bodyPr rot="0" vert="horz" wrap="square" lIns="91440" tIns="45720" rIns="91440" bIns="45720" anchor="t" anchorCtr="0" upright="1">
              <a:noAutofit/>
            </a:bodyPr>
            <a:lstStyle/>
            <a:p>
              <a:pPr marL="0" marR="0" algn="ctr">
                <a:spcBef>
                  <a:spcPts val="0"/>
                </a:spcBef>
                <a:spcAft>
                  <a:spcPts val="0"/>
                </a:spcAft>
              </a:pPr>
              <a:r>
                <a:rPr lang="en-US" sz="800" b="1" u="sng"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hlinkClick r:id="rId10"/>
                </a:rPr>
                <a:t>http://www.vt.edu/</a:t>
              </a:r>
              <a:r>
                <a:rPr lang="en-US" sz="800" b="1"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cap="all" dirty="0">
                <a:solidFill>
                  <a:srgbClr val="585747"/>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21" name="Title 1"/>
          <p:cNvSpPr>
            <a:spLocks noGrp="1"/>
          </p:cNvSpPr>
          <p:nvPr>
            <p:ph type="ctrTitle"/>
          </p:nvPr>
        </p:nvSpPr>
        <p:spPr>
          <a:xfrm>
            <a:off x="327626" y="2911482"/>
            <a:ext cx="8265581" cy="1086220"/>
          </a:xfrm>
          <a:noFill/>
          <a:ln w="41275" cmpd="sng">
            <a:solidFill>
              <a:srgbClr val="C00000"/>
            </a:solidFill>
          </a:ln>
        </p:spPr>
        <p:txBody>
          <a:bodyPr>
            <a:noAutofit/>
          </a:bodyPr>
          <a:lstStyle/>
          <a:p>
            <a:r>
              <a:rPr lang="en-US" sz="3600" b="1" dirty="0" smtClean="0">
                <a:latin typeface="Arial Narrow" pitchFamily="34" charset="0"/>
                <a:cs typeface="Times New Roman" panose="02020603050405020304" pitchFamily="18" charset="0"/>
              </a:rPr>
              <a:t>Funding provided thru the ELISQ project:</a:t>
            </a:r>
            <a:br>
              <a:rPr lang="en-US" sz="3600" b="1" dirty="0" smtClean="0">
                <a:latin typeface="Arial Narrow" pitchFamily="34" charset="0"/>
                <a:cs typeface="Times New Roman" panose="02020603050405020304" pitchFamily="18" charset="0"/>
              </a:rPr>
            </a:br>
            <a:r>
              <a:rPr lang="en-US" sz="3200" b="1" dirty="0" smtClean="0">
                <a:latin typeface="Arial Narrow" pitchFamily="34" charset="0"/>
                <a:cs typeface="Times New Roman" panose="02020603050405020304" pitchFamily="18" charset="0"/>
              </a:rPr>
              <a:t>Electronic Library Institute - </a:t>
            </a:r>
            <a:r>
              <a:rPr lang="en-US" sz="3200" b="1" dirty="0" err="1" smtClean="0">
                <a:latin typeface="Arial Narrow" pitchFamily="34" charset="0"/>
                <a:cs typeface="Times New Roman" panose="02020603050405020304" pitchFamily="18" charset="0"/>
              </a:rPr>
              <a:t>SeerQ</a:t>
            </a:r>
            <a:endParaRPr lang="en-US" sz="3200" b="1" dirty="0">
              <a:latin typeface="Arial Narrow" pitchFamily="34" charset="0"/>
              <a:cs typeface="Times New Roman" panose="02020603050405020304" pitchFamily="18" charset="0"/>
            </a:endParaRPr>
          </a:p>
        </p:txBody>
      </p:sp>
      <p:pic>
        <p:nvPicPr>
          <p:cNvPr id="1026" name="Picture 2" descr="http://www.qnrf.org/bitrix/templates/qnrf_ltr/images/logo.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01246" y="1003728"/>
            <a:ext cx="1908149" cy="123444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QU -- 19 May 2015</a:t>
            </a:r>
            <a:endParaRPr lang="en-US" dirty="0"/>
          </a:p>
        </p:txBody>
      </p:sp>
      <p:sp>
        <p:nvSpPr>
          <p:cNvPr id="3" name="Slide Number Placeholder 2"/>
          <p:cNvSpPr>
            <a:spLocks noGrp="1"/>
          </p:cNvSpPr>
          <p:nvPr>
            <p:ph type="sldNum" sz="quarter" idx="12"/>
          </p:nvPr>
        </p:nvSpPr>
        <p:spPr/>
        <p:txBody>
          <a:bodyPr/>
          <a:lstStyle/>
          <a:p>
            <a:fld id="{111A3EE2-F8C9-43A5-80E4-43247F3E9DC7}" type="slidenum">
              <a:rPr lang="en-US" smtClean="0"/>
              <a:pPr/>
              <a:t>2</a:t>
            </a:fld>
            <a:endParaRPr lang="en-US" dirty="0"/>
          </a:p>
        </p:txBody>
      </p:sp>
      <p:sp>
        <p:nvSpPr>
          <p:cNvPr id="4" name="TextBox 3"/>
          <p:cNvSpPr txBox="1"/>
          <p:nvPr/>
        </p:nvSpPr>
        <p:spPr>
          <a:xfrm>
            <a:off x="-34621" y="133692"/>
            <a:ext cx="9178622" cy="584776"/>
          </a:xfrm>
          <a:prstGeom prst="rect">
            <a:avLst/>
          </a:prstGeom>
          <a:noFill/>
        </p:spPr>
        <p:txBody>
          <a:bodyPr wrap="square" rtlCol="0">
            <a:spAutoFit/>
          </a:bodyPr>
          <a:lstStyle/>
          <a:p>
            <a:pPr algn="ctr"/>
            <a:r>
              <a:rPr lang="en-US" sz="2800" dirty="0" smtClean="0"/>
              <a:t>Sponsored by </a:t>
            </a:r>
            <a:r>
              <a:rPr lang="en-US" sz="3200" dirty="0" smtClean="0"/>
              <a:t>QNRF</a:t>
            </a:r>
            <a:endParaRPr lang="en-US" sz="3200" dirty="0"/>
          </a:p>
        </p:txBody>
      </p:sp>
      <p:pic>
        <p:nvPicPr>
          <p:cNvPr id="5" name="Picture 4"/>
          <p:cNvPicPr>
            <a:picLocks noChangeAspect="1"/>
          </p:cNvPicPr>
          <p:nvPr/>
        </p:nvPicPr>
        <p:blipFill>
          <a:blip r:embed="rId12"/>
          <a:stretch>
            <a:fillRect/>
          </a:stretch>
        </p:blipFill>
        <p:spPr>
          <a:xfrm>
            <a:off x="3276691" y="840398"/>
            <a:ext cx="2684432" cy="1236596"/>
          </a:xfrm>
          <a:prstGeom prst="rect">
            <a:avLst/>
          </a:prstGeom>
        </p:spPr>
      </p:pic>
      <p:sp>
        <p:nvSpPr>
          <p:cNvPr id="6" name="TextBox 5"/>
          <p:cNvSpPr txBox="1"/>
          <p:nvPr/>
        </p:nvSpPr>
        <p:spPr>
          <a:xfrm>
            <a:off x="3276691" y="2076994"/>
            <a:ext cx="2684432" cy="230832"/>
          </a:xfrm>
          <a:prstGeom prst="rect">
            <a:avLst/>
          </a:prstGeom>
          <a:noFill/>
        </p:spPr>
        <p:txBody>
          <a:bodyPr wrap="square" rtlCol="0">
            <a:spAutoFit/>
          </a:bodyPr>
          <a:lstStyle/>
          <a:p>
            <a:pPr algn="ctr"/>
            <a:r>
              <a:rPr lang="en-US" sz="900" dirty="0" smtClean="0">
                <a:latin typeface="Arial" pitchFamily="34" charset="0"/>
                <a:cs typeface="Arial" pitchFamily="34" charset="0"/>
                <a:hlinkClick r:id="rId13"/>
              </a:rPr>
              <a:t>HTTP://qnl.qa</a:t>
            </a:r>
            <a:r>
              <a:rPr lang="en-US" sz="900" dirty="0" smtClean="0">
                <a:latin typeface="Arial" pitchFamily="34" charset="0"/>
                <a:cs typeface="Arial" pitchFamily="34" charset="0"/>
              </a:rPr>
              <a:t> </a:t>
            </a:r>
            <a:endParaRPr lang="en-US" sz="900" dirty="0">
              <a:latin typeface="Arial" pitchFamily="34" charset="0"/>
              <a:cs typeface="Arial" pitchFamily="34" charset="0"/>
            </a:endParaRPr>
          </a:p>
        </p:txBody>
      </p:sp>
    </p:spTree>
    <p:extLst>
      <p:ext uri="{BB962C8B-B14F-4D97-AF65-F5344CB8AC3E}">
        <p14:creationId xmlns:p14="http://schemas.microsoft.com/office/powerpoint/2010/main" val="32255524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116" y="0"/>
            <a:ext cx="8458200" cy="896203"/>
          </a:xfrm>
        </p:spPr>
        <p:txBody>
          <a:bodyPr>
            <a:normAutofit/>
          </a:bodyPr>
          <a:lstStyle/>
          <a:p>
            <a:r>
              <a:rPr lang="en-US" sz="4400" dirty="0" smtClean="0"/>
              <a:t>ELISQ Project Team </a:t>
            </a:r>
            <a:endParaRPr lang="en-US" sz="4400" dirty="0"/>
          </a:p>
        </p:txBody>
      </p:sp>
      <p:sp>
        <p:nvSpPr>
          <p:cNvPr id="3" name="Subtitle 2"/>
          <p:cNvSpPr>
            <a:spLocks noGrp="1"/>
          </p:cNvSpPr>
          <p:nvPr>
            <p:ph type="subTitle" idx="1"/>
          </p:nvPr>
        </p:nvSpPr>
        <p:spPr>
          <a:xfrm>
            <a:off x="415644" y="1206449"/>
            <a:ext cx="4501795" cy="2130421"/>
          </a:xfrm>
        </p:spPr>
        <p:txBody>
          <a:bodyPr>
            <a:noAutofit/>
          </a:bodyPr>
          <a:lstStyle/>
          <a:p>
            <a:pPr algn="l">
              <a:spcBef>
                <a:spcPts val="0"/>
              </a:spcBef>
            </a:pPr>
            <a:r>
              <a:rPr lang="en-US" sz="2000" b="1" u="sng" dirty="0" smtClean="0">
                <a:solidFill>
                  <a:srgbClr val="C00000"/>
                </a:solidFill>
              </a:rPr>
              <a:t>Qatar University, Qatar</a:t>
            </a:r>
            <a:r>
              <a:rPr lang="en-US" sz="2000" b="1" dirty="0" smtClean="0">
                <a:solidFill>
                  <a:srgbClr val="C00000"/>
                </a:solidFill>
              </a:rPr>
              <a:t>:</a:t>
            </a:r>
            <a:endParaRPr lang="en-US" sz="2000" dirty="0" smtClean="0">
              <a:solidFill>
                <a:schemeClr val="tx1"/>
              </a:solidFill>
            </a:endParaRPr>
          </a:p>
          <a:p>
            <a:pPr algn="l">
              <a:lnSpc>
                <a:spcPct val="100000"/>
              </a:lnSpc>
              <a:spcBef>
                <a:spcPts val="0"/>
              </a:spcBef>
            </a:pPr>
            <a:r>
              <a:rPr lang="en-US" sz="2000" dirty="0" smtClean="0">
                <a:latin typeface="Times New Roman" pitchFamily="18" charset="0"/>
                <a:cs typeface="Times New Roman" pitchFamily="18" charset="0"/>
              </a:rPr>
              <a:t>Mohammed Samaka (Ph.D., Co-Lead PI) </a:t>
            </a:r>
          </a:p>
          <a:p>
            <a:pPr algn="l">
              <a:lnSpc>
                <a:spcPct val="100000"/>
              </a:lnSpc>
              <a:spcBef>
                <a:spcPts val="0"/>
              </a:spcBef>
            </a:pPr>
            <a:r>
              <a:rPr lang="en-US" sz="2000" dirty="0" err="1">
                <a:latin typeface="Times New Roman" pitchFamily="18" charset="0"/>
                <a:cs typeface="Times New Roman" pitchFamily="18" charset="0"/>
              </a:rPr>
              <a:t>Sumaya</a:t>
            </a:r>
            <a:r>
              <a:rPr lang="en-US" sz="2000" dirty="0">
                <a:latin typeface="Times New Roman" pitchFamily="18" charset="0"/>
                <a:cs typeface="Times New Roman" pitchFamily="18" charset="0"/>
              </a:rPr>
              <a:t> Ali S A Al-</a:t>
            </a:r>
            <a:r>
              <a:rPr lang="en-US" sz="2000" dirty="0" err="1">
                <a:latin typeface="Times New Roman" pitchFamily="18" charset="0"/>
                <a:cs typeface="Times New Roman" pitchFamily="18" charset="0"/>
              </a:rPr>
              <a:t>Maadeed</a:t>
            </a:r>
            <a:r>
              <a:rPr lang="en-US" sz="2000" dirty="0">
                <a:latin typeface="Times New Roman" pitchFamily="18" charset="0"/>
                <a:cs typeface="Times New Roman" pitchFamily="18" charset="0"/>
              </a:rPr>
              <a:t> (Ph.D., PI)</a:t>
            </a:r>
          </a:p>
          <a:p>
            <a:pPr algn="l">
              <a:lnSpc>
                <a:spcPct val="100000"/>
              </a:lnSpc>
              <a:spcBef>
                <a:spcPts val="0"/>
              </a:spcBef>
            </a:pPr>
            <a:r>
              <a:rPr lang="en-US" sz="2000" dirty="0" smtClean="0">
                <a:solidFill>
                  <a:schemeClr val="tx1"/>
                </a:solidFill>
                <a:latin typeface="Times New Roman" pitchFamily="18" charset="0"/>
                <a:cs typeface="Times New Roman" pitchFamily="18" charset="0"/>
              </a:rPr>
              <a:t>Myrna Tabet  </a:t>
            </a:r>
          </a:p>
          <a:p>
            <a:pPr algn="l">
              <a:lnSpc>
                <a:spcPct val="100000"/>
              </a:lnSpc>
              <a:spcBef>
                <a:spcPts val="0"/>
              </a:spcBef>
            </a:pPr>
            <a:r>
              <a:rPr lang="en-US" sz="2000" dirty="0" err="1" smtClean="0">
                <a:solidFill>
                  <a:schemeClr val="tx1"/>
                </a:solidFill>
                <a:latin typeface="Times New Roman" pitchFamily="18" charset="0"/>
                <a:cs typeface="Times New Roman" pitchFamily="18" charset="0"/>
              </a:rPr>
              <a:t>Asad</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Nafees</a:t>
            </a:r>
            <a:endParaRPr lang="en-US" sz="2000" dirty="0" smtClean="0">
              <a:solidFill>
                <a:schemeClr val="tx1"/>
              </a:solidFill>
              <a:latin typeface="Times New Roman" pitchFamily="18" charset="0"/>
              <a:cs typeface="Times New Roman" pitchFamily="18" charset="0"/>
            </a:endParaRPr>
          </a:p>
          <a:p>
            <a:pPr algn="l">
              <a:lnSpc>
                <a:spcPct val="100000"/>
              </a:lnSpc>
              <a:spcBef>
                <a:spcPts val="0"/>
              </a:spcBef>
            </a:pPr>
            <a:r>
              <a:rPr lang="en-US" sz="2000" dirty="0" err="1" smtClean="0">
                <a:latin typeface="Times New Roman" pitchFamily="18" charset="0"/>
                <a:cs typeface="Times New Roman" pitchFamily="18" charset="0"/>
              </a:rPr>
              <a:t>Kholoud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Waheeb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Khayal</a:t>
            </a:r>
            <a:r>
              <a:rPr lang="en-US" sz="2000" dirty="0" smtClean="0">
                <a:latin typeface="Times New Roman" pitchFamily="18" charset="0"/>
                <a:cs typeface="Times New Roman" pitchFamily="18" charset="0"/>
              </a:rPr>
              <a:t> </a:t>
            </a:r>
            <a:endParaRPr lang="en-US" sz="2000" dirty="0" smtClean="0">
              <a:solidFill>
                <a:schemeClr val="tx1"/>
              </a:solidFill>
              <a:latin typeface="Times New Roman" pitchFamily="18" charset="0"/>
              <a:cs typeface="Times New Roman" pitchFamily="18" charset="0"/>
            </a:endParaRPr>
          </a:p>
          <a:p>
            <a:pPr algn="l">
              <a:lnSpc>
                <a:spcPct val="100000"/>
              </a:lnSpc>
              <a:spcBef>
                <a:spcPts val="0"/>
              </a:spcBef>
            </a:pPr>
            <a:endParaRPr lang="en-US" sz="2000" dirty="0" smtClean="0">
              <a:solidFill>
                <a:schemeClr val="tx1"/>
              </a:solidFill>
            </a:endParaRPr>
          </a:p>
          <a:p>
            <a:pPr algn="l">
              <a:lnSpc>
                <a:spcPct val="170000"/>
              </a:lnSpc>
              <a:spcBef>
                <a:spcPts val="0"/>
              </a:spcBef>
            </a:pPr>
            <a:endParaRPr lang="en-US" sz="2000" dirty="0" smtClean="0"/>
          </a:p>
        </p:txBody>
      </p:sp>
      <p:sp>
        <p:nvSpPr>
          <p:cNvPr id="4" name="TextBox 3"/>
          <p:cNvSpPr txBox="1"/>
          <p:nvPr/>
        </p:nvSpPr>
        <p:spPr>
          <a:xfrm>
            <a:off x="5334000" y="2438400"/>
            <a:ext cx="184666" cy="369332"/>
          </a:xfrm>
          <a:prstGeom prst="rect">
            <a:avLst/>
          </a:prstGeom>
          <a:noFill/>
        </p:spPr>
        <p:txBody>
          <a:bodyPr wrap="none" rtlCol="0">
            <a:spAutoFit/>
          </a:bodyPr>
          <a:lstStyle/>
          <a:p>
            <a:endParaRPr lang="en-US" dirty="0">
              <a:solidFill>
                <a:prstClr val="black"/>
              </a:solidFill>
            </a:endParaRPr>
          </a:p>
        </p:txBody>
      </p:sp>
      <p:sp>
        <p:nvSpPr>
          <p:cNvPr id="6" name="TextBox 5"/>
          <p:cNvSpPr txBox="1"/>
          <p:nvPr/>
        </p:nvSpPr>
        <p:spPr>
          <a:xfrm>
            <a:off x="3772394" y="5899610"/>
            <a:ext cx="5371606" cy="523220"/>
          </a:xfrm>
          <a:prstGeom prst="rect">
            <a:avLst/>
          </a:prstGeom>
          <a:noFill/>
        </p:spPr>
        <p:txBody>
          <a:bodyPr wrap="square" rtlCol="0">
            <a:spAutoFit/>
          </a:bodyPr>
          <a:lstStyle/>
          <a:p>
            <a:r>
              <a:rPr lang="en-US" sz="1400" i="1" dirty="0">
                <a:solidFill>
                  <a:srgbClr val="002060"/>
                </a:solidFill>
              </a:rPr>
              <a:t>This project was made possible by NPRP Grant # 4 - </a:t>
            </a:r>
            <a:r>
              <a:rPr lang="en-US" sz="1400" i="1" dirty="0" smtClean="0">
                <a:solidFill>
                  <a:srgbClr val="002060"/>
                </a:solidFill>
              </a:rPr>
              <a:t>029 </a:t>
            </a:r>
            <a:r>
              <a:rPr lang="en-US" sz="1400" i="1" dirty="0">
                <a:solidFill>
                  <a:srgbClr val="002060"/>
                </a:solidFill>
              </a:rPr>
              <a:t>- </a:t>
            </a:r>
            <a:r>
              <a:rPr lang="en-US" sz="1400" i="1" dirty="0" smtClean="0">
                <a:solidFill>
                  <a:srgbClr val="002060"/>
                </a:solidFill>
              </a:rPr>
              <a:t>1 </a:t>
            </a:r>
            <a:r>
              <a:rPr lang="en-US" sz="1400" i="1" dirty="0">
                <a:solidFill>
                  <a:srgbClr val="002060"/>
                </a:solidFill>
              </a:rPr>
              <a:t>– </a:t>
            </a:r>
            <a:r>
              <a:rPr lang="en-US" sz="1400" i="1" dirty="0" smtClean="0">
                <a:solidFill>
                  <a:srgbClr val="002060"/>
                </a:solidFill>
              </a:rPr>
              <a:t>007 </a:t>
            </a:r>
            <a:r>
              <a:rPr lang="en-US" sz="1400" i="1" dirty="0">
                <a:solidFill>
                  <a:srgbClr val="002060"/>
                </a:solidFill>
              </a:rPr>
              <a:t>from the Qatar National Research Fund (a member of Qatar Foundation). </a:t>
            </a:r>
          </a:p>
        </p:txBody>
      </p:sp>
      <p:sp>
        <p:nvSpPr>
          <p:cNvPr id="9" name="Subtitle 2"/>
          <p:cNvSpPr>
            <a:spLocks noGrp="1"/>
          </p:cNvSpPr>
          <p:nvPr/>
        </p:nvSpPr>
        <p:spPr>
          <a:xfrm>
            <a:off x="5298832" y="1100156"/>
            <a:ext cx="3343906" cy="1327384"/>
          </a:xfrm>
          <a:prstGeom prst="rect">
            <a:avLst/>
          </a:prstGeom>
        </p:spPr>
        <p:txBody>
          <a:bodyPr vert="horz" wrap="square" lIns="91440" tIns="45720" rIns="91440" bIns="45720" rtlCol="0">
            <a:noAutofit/>
          </a:bodyPr>
          <a:lstStyle/>
          <a:p>
            <a:pPr>
              <a:lnSpc>
                <a:spcPct val="150000"/>
              </a:lnSpc>
            </a:pPr>
            <a:r>
              <a:rPr lang="en-US" sz="2000" b="1" u="sng" dirty="0" smtClean="0">
                <a:solidFill>
                  <a:srgbClr val="C00000"/>
                </a:solidFill>
                <a:latin typeface="Times New Roman" pitchFamily="18" charset="0"/>
                <a:ea typeface="Times New Roman"/>
                <a:cs typeface="Times New Roman" pitchFamily="18" charset="0"/>
              </a:rPr>
              <a:t>Virginia Tech, USA</a:t>
            </a:r>
            <a:r>
              <a:rPr lang="en-US" sz="2000" b="1" dirty="0" smtClean="0">
                <a:solidFill>
                  <a:srgbClr val="C00000"/>
                </a:solidFill>
                <a:latin typeface="Times New Roman" pitchFamily="18" charset="0"/>
                <a:ea typeface="Times New Roman"/>
                <a:cs typeface="Times New Roman" pitchFamily="18" charset="0"/>
              </a:rPr>
              <a:t>:</a:t>
            </a:r>
            <a:endParaRPr lang="en-US" sz="2000" dirty="0">
              <a:solidFill>
                <a:srgbClr val="C00000"/>
              </a:solidFill>
              <a:latin typeface="Times New Roman" pitchFamily="18" charset="0"/>
              <a:ea typeface="Times New Roman"/>
              <a:cs typeface="Times New Roman" pitchFamily="18" charset="0"/>
            </a:endParaRPr>
          </a:p>
          <a:p>
            <a:r>
              <a:rPr lang="en-US" sz="2000" dirty="0" smtClean="0">
                <a:solidFill>
                  <a:prstClr val="black"/>
                </a:solidFill>
                <a:latin typeface="Times New Roman" pitchFamily="18" charset="0"/>
                <a:ea typeface="Times New Roman"/>
                <a:cs typeface="Times New Roman" pitchFamily="18" charset="0"/>
              </a:rPr>
              <a:t>Edward Fox (Ph.D., Lead-PI)</a:t>
            </a:r>
            <a:endParaRPr lang="en-US" sz="2000" dirty="0">
              <a:solidFill>
                <a:prstClr val="black"/>
              </a:solidFill>
              <a:latin typeface="Times New Roman" pitchFamily="18" charset="0"/>
              <a:ea typeface="Times New Roman"/>
              <a:cs typeface="Times New Roman" pitchFamily="18" charset="0"/>
            </a:endParaRPr>
          </a:p>
          <a:p>
            <a:r>
              <a:rPr lang="en-US" sz="2000" dirty="0" smtClean="0">
                <a:solidFill>
                  <a:prstClr val="black"/>
                </a:solidFill>
                <a:latin typeface="Times New Roman" pitchFamily="18" charset="0"/>
                <a:ea typeface="Times New Roman"/>
                <a:cs typeface="Times New Roman" pitchFamily="18" charset="0"/>
              </a:rPr>
              <a:t>Tarek Kanan</a:t>
            </a:r>
            <a:endParaRPr lang="en-US" sz="2000" dirty="0">
              <a:solidFill>
                <a:prstClr val="black"/>
              </a:solidFill>
              <a:latin typeface="Times New Roman" pitchFamily="18" charset="0"/>
              <a:ea typeface="Times New Roman"/>
              <a:cs typeface="Times New Roman" pitchFamily="18" charset="0"/>
            </a:endParaRPr>
          </a:p>
        </p:txBody>
      </p:sp>
      <p:sp>
        <p:nvSpPr>
          <p:cNvPr id="10" name="Subtitle 2"/>
          <p:cNvSpPr>
            <a:spLocks noGrp="1"/>
          </p:cNvSpPr>
          <p:nvPr/>
        </p:nvSpPr>
        <p:spPr>
          <a:xfrm>
            <a:off x="5308600" y="2738037"/>
            <a:ext cx="3314700" cy="1363700"/>
          </a:xfrm>
          <a:prstGeom prst="rect">
            <a:avLst/>
          </a:prstGeom>
        </p:spPr>
        <p:txBody>
          <a:bodyPr vert="horz" wrap="square" lIns="91440" tIns="45720" rIns="91440" bIns="45720" rtlCol="0">
            <a:noAutofit/>
          </a:bodyPr>
          <a:lstStyle/>
          <a:p>
            <a:pPr>
              <a:lnSpc>
                <a:spcPct val="150000"/>
              </a:lnSpc>
            </a:pPr>
            <a:r>
              <a:rPr lang="en-US" sz="2000" b="1" u="sng" dirty="0" smtClean="0">
                <a:solidFill>
                  <a:srgbClr val="C00000"/>
                </a:solidFill>
                <a:latin typeface="Times New Roman" pitchFamily="18" charset="0"/>
                <a:ea typeface="Times New Roman"/>
                <a:cs typeface="Times New Roman" pitchFamily="18" charset="0"/>
              </a:rPr>
              <a:t>Penn. State University, USA</a:t>
            </a:r>
            <a:r>
              <a:rPr lang="en-US" sz="2000" b="1" dirty="0" smtClean="0">
                <a:solidFill>
                  <a:srgbClr val="C00000"/>
                </a:solidFill>
                <a:latin typeface="Times New Roman" pitchFamily="18" charset="0"/>
                <a:ea typeface="Times New Roman"/>
                <a:cs typeface="Times New Roman" pitchFamily="18" charset="0"/>
              </a:rPr>
              <a:t>:</a:t>
            </a:r>
            <a:endParaRPr lang="en-US" sz="2000" dirty="0">
              <a:solidFill>
                <a:srgbClr val="C00000"/>
              </a:solidFill>
              <a:latin typeface="Times New Roman" pitchFamily="18" charset="0"/>
              <a:ea typeface="Times New Roman"/>
              <a:cs typeface="Times New Roman" pitchFamily="18" charset="0"/>
            </a:endParaRPr>
          </a:p>
          <a:p>
            <a:r>
              <a:rPr lang="en-US" sz="2000" dirty="0" smtClean="0">
                <a:solidFill>
                  <a:prstClr val="black"/>
                </a:solidFill>
                <a:latin typeface="Times New Roman" pitchFamily="18" charset="0"/>
                <a:ea typeface="Times New Roman"/>
                <a:cs typeface="Times New Roman" pitchFamily="18" charset="0"/>
              </a:rPr>
              <a:t>C. Lee Giles (Ph.D., PI) </a:t>
            </a:r>
          </a:p>
          <a:p>
            <a:r>
              <a:rPr lang="en-US" sz="2000" dirty="0" err="1" smtClean="0">
                <a:solidFill>
                  <a:prstClr val="black"/>
                </a:solidFill>
                <a:latin typeface="Times New Roman" pitchFamily="18" charset="0"/>
                <a:ea typeface="Times New Roman"/>
                <a:cs typeface="Times New Roman" pitchFamily="18" charset="0"/>
              </a:rPr>
              <a:t>Sagnik</a:t>
            </a:r>
            <a:r>
              <a:rPr lang="en-US" sz="2000" dirty="0" smtClean="0">
                <a:solidFill>
                  <a:prstClr val="black"/>
                </a:solidFill>
                <a:latin typeface="Times New Roman" pitchFamily="18" charset="0"/>
                <a:ea typeface="Times New Roman"/>
                <a:cs typeface="Times New Roman" pitchFamily="18" charset="0"/>
              </a:rPr>
              <a:t> Ray </a:t>
            </a:r>
            <a:r>
              <a:rPr lang="en-US" sz="2000" dirty="0" err="1" smtClean="0">
                <a:solidFill>
                  <a:prstClr val="black"/>
                </a:solidFill>
                <a:latin typeface="Times New Roman" pitchFamily="18" charset="0"/>
                <a:ea typeface="Times New Roman"/>
                <a:cs typeface="Times New Roman" pitchFamily="18" charset="0"/>
              </a:rPr>
              <a:t>Choudhury</a:t>
            </a:r>
            <a:endParaRPr lang="en-US" sz="2000" dirty="0">
              <a:solidFill>
                <a:prstClr val="black"/>
              </a:solidFill>
              <a:latin typeface="Times New Roman" pitchFamily="18" charset="0"/>
              <a:ea typeface="Times New Roman"/>
              <a:cs typeface="Times New Roman" pitchFamily="18" charset="0"/>
            </a:endParaRPr>
          </a:p>
        </p:txBody>
      </p:sp>
      <p:sp>
        <p:nvSpPr>
          <p:cNvPr id="11" name="Subtitle 2"/>
          <p:cNvSpPr>
            <a:spLocks noGrp="1"/>
          </p:cNvSpPr>
          <p:nvPr/>
        </p:nvSpPr>
        <p:spPr>
          <a:xfrm>
            <a:off x="5328038" y="4374803"/>
            <a:ext cx="3314700" cy="1085850"/>
          </a:xfrm>
          <a:prstGeom prst="rect">
            <a:avLst/>
          </a:prstGeom>
        </p:spPr>
        <p:txBody>
          <a:bodyPr vert="horz" wrap="square" lIns="91440" tIns="45720" rIns="91440" bIns="45720" rtlCol="0">
            <a:noAutofit/>
          </a:bodyPr>
          <a:lstStyle/>
          <a:p>
            <a:pPr>
              <a:spcAft>
                <a:spcPts val="600"/>
              </a:spcAft>
            </a:pPr>
            <a:r>
              <a:rPr lang="en-US" sz="2000" b="1" u="sng" dirty="0" smtClean="0">
                <a:solidFill>
                  <a:srgbClr val="C00000"/>
                </a:solidFill>
                <a:latin typeface="Times New Roman" pitchFamily="18" charset="0"/>
                <a:ea typeface="Times New Roman"/>
                <a:cs typeface="Times New Roman" pitchFamily="18" charset="0"/>
              </a:rPr>
              <a:t>Texas A&amp;M, USA</a:t>
            </a:r>
            <a:r>
              <a:rPr lang="en-US" sz="2000" b="1" dirty="0" smtClean="0">
                <a:solidFill>
                  <a:srgbClr val="C00000"/>
                </a:solidFill>
                <a:latin typeface="Times New Roman" pitchFamily="18" charset="0"/>
                <a:ea typeface="Times New Roman"/>
                <a:cs typeface="Times New Roman" pitchFamily="18" charset="0"/>
              </a:rPr>
              <a:t>:</a:t>
            </a:r>
            <a:endParaRPr lang="en-US" sz="2000" dirty="0">
              <a:solidFill>
                <a:srgbClr val="C00000"/>
              </a:solidFill>
              <a:latin typeface="Times New Roman" pitchFamily="18" charset="0"/>
              <a:ea typeface="Times New Roman"/>
              <a:cs typeface="Times New Roman" pitchFamily="18" charset="0"/>
            </a:endParaRPr>
          </a:p>
          <a:p>
            <a:r>
              <a:rPr lang="en-US" sz="2000" dirty="0" smtClean="0">
                <a:solidFill>
                  <a:prstClr val="black"/>
                </a:solidFill>
                <a:latin typeface="Times New Roman" pitchFamily="18" charset="0"/>
                <a:ea typeface="Times New Roman"/>
                <a:cs typeface="Times New Roman" pitchFamily="18" charset="0"/>
              </a:rPr>
              <a:t>Richard Furuta (Ph.D., PI)</a:t>
            </a:r>
            <a:endParaRPr lang="en-US" sz="2000" dirty="0">
              <a:solidFill>
                <a:prstClr val="black"/>
              </a:solidFill>
              <a:latin typeface="Times New Roman" pitchFamily="18" charset="0"/>
              <a:ea typeface="Times New Roman"/>
              <a:cs typeface="Times New Roman" pitchFamily="18" charset="0"/>
            </a:endParaRPr>
          </a:p>
          <a:p>
            <a:r>
              <a:rPr lang="en-US" sz="2000" dirty="0" smtClean="0">
                <a:solidFill>
                  <a:prstClr val="black"/>
                </a:solidFill>
                <a:latin typeface="Times New Roman" pitchFamily="18" charset="0"/>
                <a:ea typeface="Times New Roman"/>
                <a:cs typeface="Times New Roman" pitchFamily="18" charset="0"/>
              </a:rPr>
              <a:t>Hamed Alhoori</a:t>
            </a:r>
            <a:endParaRPr lang="en-US" sz="2000" dirty="0">
              <a:solidFill>
                <a:prstClr val="black"/>
              </a:solidFill>
              <a:latin typeface="Times New Roman" pitchFamily="18" charset="0"/>
              <a:ea typeface="Times New Roman"/>
              <a:cs typeface="Times New Roman" pitchFamily="18" charset="0"/>
            </a:endParaRPr>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7" name="Slide Number Placeholder 6"/>
          <p:cNvSpPr>
            <a:spLocks noGrp="1"/>
          </p:cNvSpPr>
          <p:nvPr>
            <p:ph type="sldNum" sz="quarter" idx="12"/>
          </p:nvPr>
        </p:nvSpPr>
        <p:spPr/>
        <p:txBody>
          <a:bodyPr/>
          <a:lstStyle/>
          <a:p>
            <a:fld id="{111A3EE2-F8C9-43A5-80E4-43247F3E9DC7}" type="slidenum">
              <a:rPr lang="en-US" smtClean="0"/>
              <a:pPr/>
              <a:t>3</a:t>
            </a:fld>
            <a:endParaRPr lang="en-US" dirty="0"/>
          </a:p>
        </p:txBody>
      </p:sp>
      <p:sp>
        <p:nvSpPr>
          <p:cNvPr id="14" name="TextBox 13"/>
          <p:cNvSpPr txBox="1"/>
          <p:nvPr/>
        </p:nvSpPr>
        <p:spPr>
          <a:xfrm>
            <a:off x="405167" y="4349437"/>
            <a:ext cx="4702410" cy="2062103"/>
          </a:xfrm>
          <a:prstGeom prst="rect">
            <a:avLst/>
          </a:prstGeom>
          <a:noFill/>
        </p:spPr>
        <p:txBody>
          <a:bodyPr wrap="square" rtlCol="0">
            <a:spAutoFit/>
          </a:bodyPr>
          <a:lstStyle/>
          <a:p>
            <a:pPr>
              <a:lnSpc>
                <a:spcPct val="170000"/>
              </a:lnSpc>
            </a:pPr>
            <a:r>
              <a:rPr lang="en-US" sz="2000" b="1" u="sng" dirty="0" smtClean="0">
                <a:solidFill>
                  <a:srgbClr val="C00000"/>
                </a:solidFill>
                <a:latin typeface="Times New Roman" pitchFamily="18" charset="0"/>
                <a:cs typeface="Times New Roman" pitchFamily="18" charset="0"/>
              </a:rPr>
              <a:t/>
            </a:r>
            <a:br>
              <a:rPr lang="en-US" sz="2000" b="1" u="sng" dirty="0" smtClean="0">
                <a:solidFill>
                  <a:srgbClr val="C00000"/>
                </a:solidFill>
                <a:latin typeface="Times New Roman" pitchFamily="18" charset="0"/>
                <a:cs typeface="Times New Roman" pitchFamily="18" charset="0"/>
              </a:rPr>
            </a:br>
            <a:r>
              <a:rPr lang="en-US" sz="2000" b="1" u="sng" dirty="0" smtClean="0">
                <a:solidFill>
                  <a:srgbClr val="C00000"/>
                </a:solidFill>
                <a:latin typeface="Times New Roman" pitchFamily="18" charset="0"/>
                <a:cs typeface="Times New Roman" pitchFamily="18" charset="0"/>
              </a:rPr>
              <a:t>Consultants</a:t>
            </a:r>
            <a:r>
              <a:rPr lang="en-US" sz="2000" b="1" u="sng" dirty="0">
                <a:solidFill>
                  <a:srgbClr val="C00000"/>
                </a:solidFill>
                <a:latin typeface="Times New Roman" pitchFamily="18" charset="0"/>
                <a:cs typeface="Times New Roman" pitchFamily="18" charset="0"/>
              </a:rPr>
              <a:t>:</a:t>
            </a:r>
          </a:p>
          <a:p>
            <a:r>
              <a:rPr lang="en-US" sz="2000" dirty="0">
                <a:latin typeface="Times New Roman" pitchFamily="18" charset="0"/>
                <a:cs typeface="Times New Roman" pitchFamily="18" charset="0"/>
              </a:rPr>
              <a:t>John Impagliazzo (</a:t>
            </a:r>
            <a:r>
              <a:rPr lang="en-US" sz="2000" dirty="0" smtClean="0">
                <a:latin typeface="Times New Roman" pitchFamily="18" charset="0"/>
                <a:cs typeface="Times New Roman" pitchFamily="18" charset="0"/>
              </a:rPr>
              <a:t>Ph.D., </a:t>
            </a:r>
            <a:r>
              <a:rPr lang="en-US" sz="2000" dirty="0">
                <a:latin typeface="Times New Roman" pitchFamily="18" charset="0"/>
                <a:cs typeface="Times New Roman" pitchFamily="18" charset="0"/>
              </a:rPr>
              <a:t>Key Investigator)</a:t>
            </a:r>
          </a:p>
          <a:p>
            <a:r>
              <a:rPr lang="en-US" sz="2000" dirty="0">
                <a:latin typeface="Times New Roman" pitchFamily="18" charset="0"/>
                <a:cs typeface="Times New Roman" pitchFamily="18" charset="0"/>
              </a:rPr>
              <a:t>Susan Lukesh (</a:t>
            </a:r>
            <a:r>
              <a:rPr lang="en-US" sz="2000" dirty="0" smtClean="0">
                <a:latin typeface="Times New Roman" pitchFamily="18" charset="0"/>
                <a:cs typeface="Times New Roman" pitchFamily="18" charset="0"/>
              </a:rPr>
              <a:t>Ph.D.)</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Carole </a:t>
            </a:r>
            <a:r>
              <a:rPr lang="en-US" sz="2000" dirty="0" smtClean="0">
                <a:latin typeface="Times New Roman" pitchFamily="18" charset="0"/>
                <a:cs typeface="Times New Roman" pitchFamily="18" charset="0"/>
              </a:rPr>
              <a:t>Thompson</a:t>
            </a:r>
            <a:endParaRPr lang="en-US" sz="2000" dirty="0">
              <a:latin typeface="Times New Roman" pitchFamily="18" charset="0"/>
              <a:cs typeface="Times New Roman" pitchFamily="18" charset="0"/>
            </a:endParaRPr>
          </a:p>
        </p:txBody>
      </p:sp>
      <p:sp>
        <p:nvSpPr>
          <p:cNvPr id="13" name="Subtitle 2"/>
          <p:cNvSpPr>
            <a:spLocks noGrp="1"/>
          </p:cNvSpPr>
          <p:nvPr/>
        </p:nvSpPr>
        <p:spPr>
          <a:xfrm>
            <a:off x="414304" y="3238789"/>
            <a:ext cx="3721645" cy="742950"/>
          </a:xfrm>
          <a:prstGeom prst="rect">
            <a:avLst/>
          </a:prstGeom>
        </p:spPr>
        <p:txBody>
          <a:bodyPr vert="horz" wrap="square" lIns="91440" tIns="45720" rIns="91440" bIns="45720" rtlCol="0">
            <a:noAutofit/>
          </a:bodyPr>
          <a:lstStyle/>
          <a:p>
            <a:pPr>
              <a:lnSpc>
                <a:spcPct val="150000"/>
              </a:lnSpc>
            </a:pPr>
            <a:r>
              <a:rPr lang="en-US" sz="2000" b="1" u="sng" dirty="0" smtClean="0">
                <a:solidFill>
                  <a:srgbClr val="C00000"/>
                </a:solidFill>
                <a:ea typeface="Times New Roman"/>
                <a:cs typeface="Arial"/>
              </a:rPr>
              <a:t>Qatar National Library, Qatar</a:t>
            </a:r>
            <a:r>
              <a:rPr lang="en-US" sz="2000" b="1" dirty="0" smtClean="0">
                <a:solidFill>
                  <a:srgbClr val="C00000"/>
                </a:solidFill>
                <a:ea typeface="Times New Roman"/>
                <a:cs typeface="Arial"/>
              </a:rPr>
              <a:t>:</a:t>
            </a:r>
            <a:endParaRPr lang="en-US" sz="2000" dirty="0">
              <a:solidFill>
                <a:srgbClr val="C00000"/>
              </a:solidFill>
              <a:latin typeface="Times New Roman"/>
              <a:ea typeface="Times New Roman"/>
            </a:endParaRPr>
          </a:p>
          <a:p>
            <a:r>
              <a:rPr lang="en-US" sz="2000" dirty="0" smtClean="0">
                <a:solidFill>
                  <a:prstClr val="black"/>
                </a:solidFill>
                <a:latin typeface="Times New Roman"/>
                <a:ea typeface="Times New Roman"/>
                <a:cs typeface="Arial"/>
              </a:rPr>
              <a:t>Claudia Lux (PI)</a:t>
            </a:r>
            <a:br>
              <a:rPr lang="en-US" sz="2000" dirty="0" smtClean="0">
                <a:solidFill>
                  <a:prstClr val="black"/>
                </a:solidFill>
                <a:latin typeface="Times New Roman"/>
                <a:ea typeface="Times New Roman"/>
                <a:cs typeface="Arial"/>
              </a:rPr>
            </a:br>
            <a:r>
              <a:rPr lang="en-US" sz="2000" dirty="0" smtClean="0">
                <a:solidFill>
                  <a:prstClr val="black"/>
                </a:solidFill>
                <a:latin typeface="Times New Roman"/>
                <a:ea typeface="Times New Roman"/>
                <a:cs typeface="Arial"/>
              </a:rPr>
              <a:t>Krishna Roy </a:t>
            </a:r>
            <a:r>
              <a:rPr lang="en-US" sz="2000" dirty="0" err="1" smtClean="0">
                <a:solidFill>
                  <a:prstClr val="black"/>
                </a:solidFill>
                <a:latin typeface="Times New Roman"/>
                <a:ea typeface="Times New Roman"/>
                <a:cs typeface="Arial"/>
              </a:rPr>
              <a:t>Chowdhury</a:t>
            </a:r>
            <a:r>
              <a:rPr lang="en-US" sz="2000" dirty="0" smtClean="0">
                <a:solidFill>
                  <a:prstClr val="black"/>
                </a:solidFill>
                <a:latin typeface="Times New Roman"/>
                <a:ea typeface="Times New Roman"/>
                <a:cs typeface="Arial"/>
              </a:rPr>
              <a:t> </a:t>
            </a:r>
            <a:br>
              <a:rPr lang="en-US" sz="2000" dirty="0" smtClean="0">
                <a:solidFill>
                  <a:prstClr val="black"/>
                </a:solidFill>
                <a:latin typeface="Times New Roman"/>
                <a:ea typeface="Times New Roman"/>
                <a:cs typeface="Arial"/>
              </a:rPr>
            </a:br>
            <a:r>
              <a:rPr lang="en-US" sz="2000" dirty="0" smtClean="0">
                <a:solidFill>
                  <a:prstClr val="black"/>
                </a:solidFill>
                <a:latin typeface="Times New Roman"/>
                <a:ea typeface="Times New Roman"/>
                <a:cs typeface="Arial"/>
              </a:rPr>
              <a:t>Research Scientist - TBA</a:t>
            </a:r>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30795048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US" dirty="0" smtClean="0"/>
              <a:t>Important Trends (Motivation)</a:t>
            </a:r>
            <a:endParaRPr lang="en-US" dirty="0"/>
          </a:p>
        </p:txBody>
      </p:sp>
      <p:sp>
        <p:nvSpPr>
          <p:cNvPr id="3" name="Content Placeholder 2"/>
          <p:cNvSpPr>
            <a:spLocks noGrp="1"/>
          </p:cNvSpPr>
          <p:nvPr>
            <p:ph idx="1"/>
          </p:nvPr>
        </p:nvSpPr>
        <p:spPr>
          <a:xfrm>
            <a:off x="628649" y="1477440"/>
            <a:ext cx="8296119" cy="4699523"/>
          </a:xfrm>
        </p:spPr>
        <p:txBody>
          <a:bodyPr>
            <a:normAutofit/>
          </a:bodyPr>
          <a:lstStyle/>
          <a:p>
            <a:r>
              <a:rPr lang="en-US" dirty="0" smtClean="0"/>
              <a:t>Libraries</a:t>
            </a:r>
          </a:p>
          <a:p>
            <a:pPr lvl="1"/>
            <a:r>
              <a:rPr lang="en-US" dirty="0" smtClean="0"/>
              <a:t>Technology, and connecting in conferences</a:t>
            </a:r>
          </a:p>
          <a:p>
            <a:pPr lvl="2"/>
            <a:r>
              <a:rPr lang="en-US" dirty="0" err="1" smtClean="0"/>
              <a:t>CNI.org</a:t>
            </a:r>
            <a:r>
              <a:rPr lang="en-US" dirty="0" smtClean="0"/>
              <a:t>, </a:t>
            </a:r>
            <a:r>
              <a:rPr lang="en-US" dirty="0" err="1" smtClean="0"/>
              <a:t>DINI.de</a:t>
            </a:r>
            <a:endParaRPr lang="en-US" dirty="0" smtClean="0"/>
          </a:p>
          <a:p>
            <a:pPr lvl="2"/>
            <a:r>
              <a:rPr lang="en-US" dirty="0" err="1" smtClean="0"/>
              <a:t>SLA.org</a:t>
            </a:r>
            <a:r>
              <a:rPr lang="en-US" dirty="0" smtClean="0"/>
              <a:t>, Arabian Gulf Chapter (and meeting in Qatar)</a:t>
            </a:r>
          </a:p>
          <a:p>
            <a:pPr lvl="1"/>
            <a:r>
              <a:rPr lang="en-US" dirty="0" smtClean="0"/>
              <a:t>Going open</a:t>
            </a:r>
          </a:p>
          <a:p>
            <a:pPr lvl="2"/>
            <a:r>
              <a:rPr lang="en-US" dirty="0" smtClean="0"/>
              <a:t>Open access</a:t>
            </a:r>
          </a:p>
          <a:p>
            <a:pPr lvl="2"/>
            <a:r>
              <a:rPr lang="en-US" dirty="0" smtClean="0"/>
              <a:t>Open source (with local or contracted support, e.g., </a:t>
            </a:r>
            <a:r>
              <a:rPr lang="en-US" dirty="0" err="1" smtClean="0"/>
              <a:t>LucidWorks</a:t>
            </a:r>
            <a:r>
              <a:rPr lang="en-US" dirty="0" smtClean="0"/>
              <a:t>)</a:t>
            </a:r>
          </a:p>
          <a:p>
            <a:pPr lvl="2"/>
            <a:r>
              <a:rPr lang="en-US" dirty="0" smtClean="0"/>
              <a:t>Empowering user communities (e.g., portals, group/personal DLs)</a:t>
            </a:r>
          </a:p>
          <a:p>
            <a:r>
              <a:rPr lang="en-US" dirty="0" smtClean="0"/>
              <a:t>Digital Libraries</a:t>
            </a:r>
          </a:p>
          <a:p>
            <a:pPr lvl="1"/>
            <a:r>
              <a:rPr lang="en-US" dirty="0" smtClean="0"/>
              <a:t>Integration of digitized and born digital content</a:t>
            </a:r>
          </a:p>
          <a:p>
            <a:pPr lvl="1"/>
            <a:r>
              <a:rPr lang="en-US" dirty="0" smtClean="0"/>
              <a:t>Spin-offs: institutional repositories, recommenders, …</a:t>
            </a:r>
          </a:p>
          <a:p>
            <a:pPr lvl="1"/>
            <a:r>
              <a:rPr lang="en-US" dirty="0" smtClean="0"/>
              <a:t>Integration of libraries and archives</a:t>
            </a:r>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4</a:t>
            </a:fld>
            <a:endParaRPr lang="en-US" dirty="0"/>
          </a:p>
        </p:txBody>
      </p:sp>
    </p:spTree>
    <p:extLst>
      <p:ext uri="{BB962C8B-B14F-4D97-AF65-F5344CB8AC3E}">
        <p14:creationId xmlns:p14="http://schemas.microsoft.com/office/powerpoint/2010/main" val="31147446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81" y="4"/>
            <a:ext cx="7886700" cy="1325563"/>
          </a:xfrm>
        </p:spPr>
        <p:txBody>
          <a:bodyPr/>
          <a:lstStyle/>
          <a:p>
            <a:pPr algn="ctr"/>
            <a:r>
              <a:rPr lang="en-US" dirty="0" smtClean="0"/>
              <a:t>Crawling, Web Archiving, Access </a:t>
            </a:r>
            <a:endParaRPr lang="en-US" dirty="0"/>
          </a:p>
        </p:txBody>
      </p:sp>
      <p:sp>
        <p:nvSpPr>
          <p:cNvPr id="3" name="Content Placeholder 2"/>
          <p:cNvSpPr>
            <a:spLocks noGrp="1"/>
          </p:cNvSpPr>
          <p:nvPr>
            <p:ph idx="1"/>
          </p:nvPr>
        </p:nvSpPr>
        <p:spPr>
          <a:xfrm>
            <a:off x="449262" y="1825625"/>
            <a:ext cx="8596461" cy="4351338"/>
          </a:xfrm>
        </p:spPr>
        <p:txBody>
          <a:bodyPr>
            <a:normAutofit lnSpcReduction="10000"/>
          </a:bodyPr>
          <a:lstStyle/>
          <a:p>
            <a:r>
              <a:rPr lang="en-US" dirty="0"/>
              <a:t>The </a:t>
            </a:r>
            <a:r>
              <a:rPr lang="en-US" dirty="0" smtClean="0"/>
              <a:t>Internet Archive and national </a:t>
            </a:r>
            <a:r>
              <a:rPr lang="en-US" dirty="0"/>
              <a:t>libraries initiated Web archiving practices in </a:t>
            </a:r>
            <a:r>
              <a:rPr lang="en-US" dirty="0" smtClean="0"/>
              <a:t>1996. Google began in 1998. ELISQ introduced this </a:t>
            </a:r>
            <a:r>
              <a:rPr lang="en-US" dirty="0" smtClean="0"/>
              <a:t>through </a:t>
            </a:r>
            <a:r>
              <a:rPr lang="en-US" dirty="0" err="1" smtClean="0"/>
              <a:t>SeerQ</a:t>
            </a:r>
            <a:r>
              <a:rPr lang="en-US" smtClean="0"/>
              <a:t> to </a:t>
            </a:r>
            <a:r>
              <a:rPr lang="en-US" dirty="0" smtClean="0"/>
              <a:t>Qatar in 2013.</a:t>
            </a:r>
          </a:p>
          <a:p>
            <a:r>
              <a:rPr lang="en-US" dirty="0" smtClean="0"/>
              <a:t>Crawling (starting at particular places and collecting from the WWW) is step 1 for searching and archiving.</a:t>
            </a:r>
            <a:endParaRPr lang="en-US" dirty="0"/>
          </a:p>
          <a:p>
            <a:r>
              <a:rPr lang="en-US" dirty="0" smtClean="0"/>
              <a:t>Crawlers are built into:</a:t>
            </a:r>
          </a:p>
          <a:p>
            <a:pPr lvl="1"/>
            <a:r>
              <a:rPr lang="en-US" dirty="0" err="1" smtClean="0"/>
              <a:t>LucidWorks</a:t>
            </a:r>
            <a:r>
              <a:rPr lang="en-US" dirty="0" smtClean="0"/>
              <a:t> Fusion, </a:t>
            </a:r>
          </a:p>
          <a:p>
            <a:pPr lvl="1"/>
            <a:r>
              <a:rPr lang="en-US" dirty="0" err="1" smtClean="0"/>
              <a:t>SeerQ</a:t>
            </a:r>
            <a:r>
              <a:rPr lang="en-US" dirty="0" smtClean="0"/>
              <a:t> and our Web archiving – both use </a:t>
            </a:r>
            <a:r>
              <a:rPr lang="en-US" dirty="0" err="1" smtClean="0"/>
              <a:t>Heritrix</a:t>
            </a:r>
            <a:endParaRPr lang="en-US" dirty="0" smtClean="0"/>
          </a:p>
          <a:p>
            <a:r>
              <a:rPr lang="en-US" dirty="0" smtClean="0"/>
              <a:t>Access to archives by URL: </a:t>
            </a:r>
            <a:r>
              <a:rPr lang="en-US" dirty="0" err="1" smtClean="0"/>
              <a:t>WayBack</a:t>
            </a:r>
            <a:r>
              <a:rPr lang="en-US" dirty="0" smtClean="0"/>
              <a:t> Machine</a:t>
            </a:r>
          </a:p>
          <a:p>
            <a:r>
              <a:rPr lang="en-US" dirty="0" smtClean="0"/>
              <a:t>Access to collections by search: </a:t>
            </a:r>
            <a:r>
              <a:rPr lang="en-US" dirty="0" err="1" smtClean="0"/>
              <a:t>SeerQ</a:t>
            </a:r>
            <a:r>
              <a:rPr lang="en-US" dirty="0" smtClean="0"/>
              <a:t>, </a:t>
            </a:r>
            <a:r>
              <a:rPr lang="en-US" dirty="0" err="1" smtClean="0"/>
              <a:t>Solr</a:t>
            </a:r>
            <a:r>
              <a:rPr lang="en-US" dirty="0" smtClean="0"/>
              <a:t>, etc. </a:t>
            </a:r>
          </a:p>
          <a:p>
            <a:pPr marL="0" indent="0">
              <a:buNone/>
            </a:pPr>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QU -- 19 May 2015</a:t>
            </a:r>
            <a:endParaRPr lang="en-US" dirty="0"/>
          </a:p>
        </p:txBody>
      </p:sp>
      <p:sp>
        <p:nvSpPr>
          <p:cNvPr id="6" name="Slide Number Placeholder 5"/>
          <p:cNvSpPr>
            <a:spLocks noGrp="1"/>
          </p:cNvSpPr>
          <p:nvPr>
            <p:ph type="sldNum" sz="quarter" idx="12"/>
          </p:nvPr>
        </p:nvSpPr>
        <p:spPr/>
        <p:txBody>
          <a:bodyPr/>
          <a:lstStyle/>
          <a:p>
            <a:fld id="{111A3EE2-F8C9-43A5-80E4-43247F3E9DC7}" type="slidenum">
              <a:rPr lang="en-US" smtClean="0"/>
              <a:pPr/>
              <a:t>5</a:t>
            </a:fld>
            <a:endParaRPr lang="en-US"/>
          </a:p>
        </p:txBody>
      </p:sp>
    </p:spTree>
    <p:extLst>
      <p:ext uri="{BB962C8B-B14F-4D97-AF65-F5344CB8AC3E}">
        <p14:creationId xmlns:p14="http://schemas.microsoft.com/office/powerpoint/2010/main" val="7352162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76400"/>
            <a:ext cx="7886700" cy="4648200"/>
          </a:xfrm>
        </p:spPr>
        <p:txBody>
          <a:bodyPr>
            <a:normAutofit/>
          </a:bodyPr>
          <a:lstStyle/>
          <a:p>
            <a:pPr marL="0" indent="0">
              <a:buNone/>
            </a:pPr>
            <a:r>
              <a:rPr lang="en-US" sz="3600" b="1" dirty="0" smtClean="0">
                <a:solidFill>
                  <a:srgbClr val="C00000"/>
                </a:solidFill>
              </a:rPr>
              <a:t>Project Objectives/Aims</a:t>
            </a:r>
            <a:endParaRPr lang="en-US" sz="3600" b="1" dirty="0">
              <a:solidFill>
                <a:srgbClr val="C00000"/>
              </a:solidFill>
            </a:endParaRPr>
          </a:p>
          <a:p>
            <a:pPr marL="514350" indent="-514350" algn="just">
              <a:buFont typeface="+mj-lt"/>
              <a:buAutoNum type="alphaUcPeriod"/>
            </a:pPr>
            <a:endParaRPr lang="en-US" sz="2600" dirty="0" smtClean="0"/>
          </a:p>
          <a:p>
            <a:pPr marL="514350" indent="-514350" algn="just">
              <a:buFont typeface="+mj-lt"/>
              <a:buAutoNum type="alphaUcPeriod"/>
            </a:pPr>
            <a:r>
              <a:rPr lang="en-US" sz="2600" dirty="0" smtClean="0"/>
              <a:t>Research and prototype digital library systems and infrastructure for Qatar, focusing initially on Qatari information related to government and scholarly activities.</a:t>
            </a:r>
          </a:p>
          <a:p>
            <a:pPr marL="0" indent="0" algn="just">
              <a:buNone/>
            </a:pPr>
            <a:endParaRPr lang="en-US" sz="1000" dirty="0" smtClean="0"/>
          </a:p>
          <a:p>
            <a:pPr marL="514350" lvl="1" indent="0" algn="just">
              <a:buNone/>
            </a:pPr>
            <a:r>
              <a:rPr lang="en-US" sz="2100" i="1" dirty="0" smtClean="0"/>
              <a:t>Leverage the crawling engine from Penn State‘s </a:t>
            </a:r>
            <a:r>
              <a:rPr lang="en-US" sz="2100" i="1" dirty="0" err="1" smtClean="0"/>
              <a:t>SeerSuite</a:t>
            </a:r>
            <a:r>
              <a:rPr lang="en-US" sz="2100" i="1" dirty="0" smtClean="0"/>
              <a:t> software infrastructure, and extend it beyond its current focus on English to support Arabic-English collections, and to cover a broad range of scholarly disciplines, and all types of government information. </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QU -- 19 May 2015</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11A3EE2-F8C9-43A5-80E4-43247F3E9DC7}" type="slidenum">
              <a:rPr lang="en-US" smtClean="0">
                <a:solidFill>
                  <a:prstClr val="black">
                    <a:tint val="75000"/>
                  </a:prstClr>
                </a:solidFill>
              </a:rPr>
              <a:pPr/>
              <a:t>6</a:t>
            </a:fld>
            <a:endParaRPr lang="en-US">
              <a:solidFill>
                <a:prstClr val="black">
                  <a:tint val="75000"/>
                </a:prstClr>
              </a:solidFill>
            </a:endParaRPr>
          </a:p>
        </p:txBody>
      </p:sp>
      <p:sp>
        <p:nvSpPr>
          <p:cNvPr id="6" name="Title 1"/>
          <p:cNvSpPr>
            <a:spLocks noGrp="1"/>
          </p:cNvSpPr>
          <p:nvPr>
            <p:ph type="title"/>
          </p:nvPr>
        </p:nvSpPr>
        <p:spPr/>
        <p:txBody>
          <a:bodyPr>
            <a:normAutofit/>
          </a:bodyPr>
          <a:lstStyle/>
          <a:p>
            <a:pPr algn="ctr"/>
            <a:r>
              <a:rPr lang="en-US" dirty="0" smtClean="0">
                <a:cs typeface="Times New Roman" panose="02020603050405020304" pitchFamily="18" charset="0"/>
              </a:rPr>
              <a:t>ELISQ Project</a:t>
            </a:r>
            <a:r>
              <a:rPr lang="en-US" sz="2000" dirty="0" smtClean="0">
                <a:cs typeface="Times New Roman" panose="02020603050405020304" pitchFamily="18" charset="0"/>
              </a:rPr>
              <a:t> (1 of 2)</a:t>
            </a:r>
            <a:r>
              <a:rPr lang="en-US" dirty="0" smtClean="0">
                <a:cs typeface="Times New Roman" panose="02020603050405020304" pitchFamily="18" charset="0"/>
              </a:rPr>
              <a:t> </a:t>
            </a:r>
            <a:endParaRPr lang="en-US" dirty="0"/>
          </a:p>
        </p:txBody>
      </p:sp>
    </p:spTree>
    <p:extLst>
      <p:ext uri="{BB962C8B-B14F-4D97-AF65-F5344CB8AC3E}">
        <p14:creationId xmlns:p14="http://schemas.microsoft.com/office/powerpoint/2010/main" val="37541084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76400"/>
            <a:ext cx="7886700" cy="4648200"/>
          </a:xfrm>
        </p:spPr>
        <p:txBody>
          <a:bodyPr>
            <a:normAutofit lnSpcReduction="10000"/>
          </a:bodyPr>
          <a:lstStyle/>
          <a:p>
            <a:pPr marL="0" indent="0">
              <a:buNone/>
            </a:pPr>
            <a:r>
              <a:rPr lang="en-US" sz="3600" b="1" dirty="0" smtClean="0">
                <a:solidFill>
                  <a:srgbClr val="C00000"/>
                </a:solidFill>
              </a:rPr>
              <a:t>Project Objectives/Aims</a:t>
            </a:r>
            <a:r>
              <a:rPr lang="en-US" sz="2400" dirty="0" smtClean="0">
                <a:solidFill>
                  <a:srgbClr val="C00000"/>
                </a:solidFill>
              </a:rPr>
              <a:t> (continued)</a:t>
            </a:r>
          </a:p>
          <a:p>
            <a:pPr marL="0" indent="0">
              <a:buNone/>
            </a:pPr>
            <a:endParaRPr lang="en-US" sz="3600" dirty="0">
              <a:solidFill>
                <a:srgbClr val="C00000"/>
              </a:solidFill>
            </a:endParaRPr>
          </a:p>
          <a:p>
            <a:pPr marL="514350" indent="-514350" algn="just">
              <a:buFont typeface="+mj-lt"/>
              <a:buAutoNum type="alphaUcPeriod" startAt="2"/>
            </a:pPr>
            <a:r>
              <a:rPr lang="en-US" sz="2600" dirty="0" smtClean="0"/>
              <a:t>Research </a:t>
            </a:r>
            <a:r>
              <a:rPr lang="en-US" sz="2600" dirty="0"/>
              <a:t>and build the digital library community in Qatar, supporting digital library use, </a:t>
            </a:r>
            <a:r>
              <a:rPr lang="en-US" sz="2600" dirty="0" smtClean="0"/>
              <a:t>services, collection </a:t>
            </a:r>
            <a:r>
              <a:rPr lang="en-US" sz="2600" dirty="0"/>
              <a:t>development, tailored systems, and advancing toward a Knowledge Society</a:t>
            </a:r>
            <a:r>
              <a:rPr lang="en-US" sz="2600" dirty="0" smtClean="0"/>
              <a:t>.</a:t>
            </a:r>
          </a:p>
          <a:p>
            <a:pPr marL="0" indent="0" algn="just">
              <a:buNone/>
            </a:pPr>
            <a:endParaRPr lang="en-US" sz="1000" dirty="0"/>
          </a:p>
          <a:p>
            <a:pPr marL="514350" lvl="1" indent="0" algn="just">
              <a:buNone/>
            </a:pPr>
            <a:r>
              <a:rPr lang="en-US" sz="2100" i="1" dirty="0" smtClean="0"/>
              <a:t>Study </a:t>
            </a:r>
            <a:r>
              <a:rPr lang="en-US" sz="2100" i="1" dirty="0"/>
              <a:t>scholarly activities, and engage in community building in Qatar, so </a:t>
            </a:r>
            <a:r>
              <a:rPr lang="en-US" sz="2100" i="1" dirty="0" err="1"/>
              <a:t>DLs</a:t>
            </a:r>
            <a:r>
              <a:rPr lang="en-US" sz="2100" i="1" dirty="0"/>
              <a:t> can be tailored to specific domains and to the unique needs of Qatar. Through workshops, a consulting center at the proposed Institute, and collaborative efforts with libraries and museums in Qatar, we will identify particular needs and uses, and tailor collections, systems, and services, to lead toward the Qatari Knowledge Society</a:t>
            </a:r>
            <a:r>
              <a:rPr lang="en-US" sz="2100" i="1" dirty="0" smtClean="0"/>
              <a:t>.</a:t>
            </a:r>
            <a:endParaRPr lang="en-US" sz="21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QU -- 19 May 2015</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11A3EE2-F8C9-43A5-80E4-43247F3E9DC7}" type="slidenum">
              <a:rPr lang="en-US" smtClean="0">
                <a:solidFill>
                  <a:prstClr val="black">
                    <a:tint val="75000"/>
                  </a:prstClr>
                </a:solidFill>
              </a:rPr>
              <a:pPr/>
              <a:t>7</a:t>
            </a:fld>
            <a:endParaRPr lang="en-US">
              <a:solidFill>
                <a:prstClr val="black">
                  <a:tint val="75000"/>
                </a:prstClr>
              </a:solidFill>
            </a:endParaRPr>
          </a:p>
        </p:txBody>
      </p:sp>
      <p:sp>
        <p:nvSpPr>
          <p:cNvPr id="6" name="Title 1"/>
          <p:cNvSpPr>
            <a:spLocks noGrp="1"/>
          </p:cNvSpPr>
          <p:nvPr>
            <p:ph type="title"/>
          </p:nvPr>
        </p:nvSpPr>
        <p:spPr/>
        <p:txBody>
          <a:bodyPr>
            <a:normAutofit/>
          </a:bodyPr>
          <a:lstStyle/>
          <a:p>
            <a:pPr algn="ctr"/>
            <a:r>
              <a:rPr lang="en-US" dirty="0" smtClean="0">
                <a:cs typeface="Times New Roman" panose="02020603050405020304" pitchFamily="18" charset="0"/>
              </a:rPr>
              <a:t>ELISQ Project</a:t>
            </a:r>
            <a:r>
              <a:rPr lang="en-US" sz="2000" dirty="0" smtClean="0">
                <a:cs typeface="Times New Roman" panose="02020603050405020304" pitchFamily="18" charset="0"/>
              </a:rPr>
              <a:t> (2 of 2)</a:t>
            </a:r>
            <a:r>
              <a:rPr lang="en-US" dirty="0" smtClean="0">
                <a:cs typeface="Times New Roman" panose="02020603050405020304" pitchFamily="18" charset="0"/>
              </a:rPr>
              <a:t> </a:t>
            </a:r>
            <a:endParaRPr lang="en-US" dirty="0"/>
          </a:p>
        </p:txBody>
      </p:sp>
    </p:spTree>
    <p:extLst>
      <p:ext uri="{BB962C8B-B14F-4D97-AF65-F5344CB8AC3E}">
        <p14:creationId xmlns:p14="http://schemas.microsoft.com/office/powerpoint/2010/main" val="23183235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929" y="1"/>
            <a:ext cx="7886700" cy="1019519"/>
          </a:xfrm>
        </p:spPr>
        <p:txBody>
          <a:bodyPr/>
          <a:lstStyle/>
          <a:p>
            <a:pPr algn="ctr"/>
            <a:r>
              <a:rPr lang="en-US" dirty="0" smtClean="0"/>
              <a:t>ELISQ Collections</a:t>
            </a:r>
            <a:endParaRPr lang="en-US" dirty="0"/>
          </a:p>
        </p:txBody>
      </p:sp>
      <p:sp>
        <p:nvSpPr>
          <p:cNvPr id="3" name="Content Placeholder 2"/>
          <p:cNvSpPr>
            <a:spLocks noGrp="1"/>
          </p:cNvSpPr>
          <p:nvPr>
            <p:ph idx="1"/>
          </p:nvPr>
        </p:nvSpPr>
        <p:spPr>
          <a:xfrm>
            <a:off x="620010" y="1062720"/>
            <a:ext cx="7886700" cy="2410560"/>
          </a:xfrm>
        </p:spPr>
        <p:txBody>
          <a:bodyPr>
            <a:normAutofit fontScale="85000" lnSpcReduction="20000"/>
          </a:bodyPr>
          <a:lstStyle/>
          <a:p>
            <a:r>
              <a:rPr lang="en-US" dirty="0" err="1" smtClean="0"/>
              <a:t>SeerQ</a:t>
            </a:r>
            <a:r>
              <a:rPr lang="en-US" dirty="0" smtClean="0"/>
              <a:t> running with </a:t>
            </a:r>
          </a:p>
          <a:p>
            <a:pPr lvl="1"/>
            <a:r>
              <a:rPr lang="en-US" sz="2800" dirty="0" smtClean="0"/>
              <a:t>&gt;2000 </a:t>
            </a:r>
            <a:r>
              <a:rPr lang="en-US" sz="2800" dirty="0" err="1" smtClean="0"/>
              <a:t>QScience</a:t>
            </a:r>
            <a:r>
              <a:rPr lang="en-US" sz="2800" dirty="0" smtClean="0"/>
              <a:t> articles, and </a:t>
            </a:r>
          </a:p>
          <a:p>
            <a:pPr lvl="1"/>
            <a:r>
              <a:rPr lang="en-US" sz="2800" dirty="0" smtClean="0"/>
              <a:t>&gt;1700 crawled documents from QNL </a:t>
            </a:r>
            <a:r>
              <a:rPr lang="en-US" sz="2800" dirty="0" err="1" smtClean="0"/>
              <a:t>seedlist</a:t>
            </a:r>
            <a:r>
              <a:rPr lang="en-US" sz="2800" dirty="0" smtClean="0"/>
              <a:t>, </a:t>
            </a:r>
          </a:p>
          <a:p>
            <a:r>
              <a:rPr lang="en-US" dirty="0" smtClean="0"/>
              <a:t>Special </a:t>
            </a:r>
            <a:r>
              <a:rPr lang="en-US" dirty="0" err="1" smtClean="0"/>
              <a:t>Solr</a:t>
            </a:r>
            <a:r>
              <a:rPr lang="en-US" dirty="0" smtClean="0"/>
              <a:t>-based system for images + bi-lingual text, for Dr. </a:t>
            </a:r>
            <a:r>
              <a:rPr lang="en-US" dirty="0" err="1" smtClean="0"/>
              <a:t>Somaya’s</a:t>
            </a:r>
            <a:r>
              <a:rPr lang="en-US" dirty="0" smtClean="0"/>
              <a:t> work with handwriting, </a:t>
            </a:r>
          </a:p>
          <a:p>
            <a:r>
              <a:rPr lang="en-US" dirty="0" err="1" smtClean="0"/>
              <a:t>Heritrix</a:t>
            </a:r>
            <a:r>
              <a:rPr lang="en-US" dirty="0" smtClean="0"/>
              <a:t> + </a:t>
            </a:r>
            <a:r>
              <a:rPr lang="en-US" dirty="0" err="1" smtClean="0"/>
              <a:t>WayBack</a:t>
            </a:r>
            <a:r>
              <a:rPr lang="en-US" dirty="0" smtClean="0"/>
              <a:t> Machine with archive from QU’s Web,</a:t>
            </a:r>
          </a:p>
          <a:p>
            <a:r>
              <a:rPr lang="en-US" dirty="0" smtClean="0"/>
              <a:t>plus:</a:t>
            </a:r>
            <a:endParaRPr lang="en-US" dirty="0"/>
          </a:p>
        </p:txBody>
      </p:sp>
      <p:sp>
        <p:nvSpPr>
          <p:cNvPr id="4" name="Footer Placeholder 3"/>
          <p:cNvSpPr>
            <a:spLocks noGrp="1"/>
          </p:cNvSpPr>
          <p:nvPr>
            <p:ph type="ftr" sz="quarter" idx="11"/>
          </p:nvPr>
        </p:nvSpPr>
        <p:spPr/>
        <p:txBody>
          <a:bodyPr/>
          <a:lstStyle/>
          <a:p>
            <a:r>
              <a:rPr lang="en-US" smtClean="0"/>
              <a:t>QU -- 20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8</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603233905"/>
              </p:ext>
            </p:extLst>
          </p:nvPr>
        </p:nvGraphicFramePr>
        <p:xfrm>
          <a:off x="324772" y="3659140"/>
          <a:ext cx="8611609" cy="2760380"/>
        </p:xfrm>
        <a:graphic>
          <a:graphicData uri="http://schemas.openxmlformats.org/presentationml/2006/ole">
            <mc:AlternateContent xmlns:mc="http://schemas.openxmlformats.org/markup-compatibility/2006">
              <mc:Choice xmlns:v="urn:schemas-microsoft-com:vml" Requires="v">
                <p:oleObj spid="_x0000_s4101" name="Document" r:id="rId3" imgW="5626100" imgH="1803400" progId="Word.Document.12">
                  <p:embed/>
                </p:oleObj>
              </mc:Choice>
              <mc:Fallback>
                <p:oleObj name="Document" r:id="rId3" imgW="5626100" imgH="1803400" progId="Word.Document.12">
                  <p:embed/>
                  <p:pic>
                    <p:nvPicPr>
                      <p:cNvPr id="0" name=""/>
                      <p:cNvPicPr/>
                      <p:nvPr/>
                    </p:nvPicPr>
                    <p:blipFill>
                      <a:blip r:embed="rId4"/>
                      <a:stretch>
                        <a:fillRect/>
                      </a:stretch>
                    </p:blipFill>
                    <p:spPr>
                      <a:xfrm>
                        <a:off x="324772" y="3659140"/>
                        <a:ext cx="8611609" cy="2760380"/>
                      </a:xfrm>
                      <a:prstGeom prst="rect">
                        <a:avLst/>
                      </a:prstGeom>
                    </p:spPr>
                  </p:pic>
                </p:oleObj>
              </mc:Fallback>
            </mc:AlternateContent>
          </a:graphicData>
        </a:graphic>
      </p:graphicFrame>
    </p:spTree>
    <p:extLst>
      <p:ext uri="{BB962C8B-B14F-4D97-AF65-F5344CB8AC3E}">
        <p14:creationId xmlns:p14="http://schemas.microsoft.com/office/powerpoint/2010/main" val="24187124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90" y="0"/>
            <a:ext cx="7886700" cy="1325563"/>
          </a:xfrm>
        </p:spPr>
        <p:txBody>
          <a:bodyPr/>
          <a:lstStyle/>
          <a:p>
            <a:r>
              <a:rPr lang="en-US" dirty="0" smtClean="0"/>
              <a:t>What to look for today:</a:t>
            </a:r>
            <a:endParaRPr lang="en-US" dirty="0"/>
          </a:p>
        </p:txBody>
      </p:sp>
      <p:sp>
        <p:nvSpPr>
          <p:cNvPr id="3" name="Content Placeholder 2"/>
          <p:cNvSpPr>
            <a:spLocks noGrp="1"/>
          </p:cNvSpPr>
          <p:nvPr>
            <p:ph idx="1"/>
          </p:nvPr>
        </p:nvSpPr>
        <p:spPr>
          <a:xfrm>
            <a:off x="637290" y="1350424"/>
            <a:ext cx="8365236" cy="5077736"/>
          </a:xfrm>
        </p:spPr>
        <p:txBody>
          <a:bodyPr>
            <a:normAutofit fontScale="92500" lnSpcReduction="10000"/>
          </a:bodyPr>
          <a:lstStyle/>
          <a:p>
            <a:r>
              <a:rPr lang="en-US" dirty="0" smtClean="0"/>
              <a:t>Running systems</a:t>
            </a:r>
          </a:p>
          <a:p>
            <a:r>
              <a:rPr lang="en-US" dirty="0" smtClean="0"/>
              <a:t>Accessible collections with digital library and archive service support</a:t>
            </a:r>
          </a:p>
          <a:p>
            <a:r>
              <a:rPr lang="en-US" dirty="0" smtClean="0"/>
              <a:t>Advances at VT in Arabic text / natural language processing integrated with digital libraries</a:t>
            </a:r>
          </a:p>
          <a:p>
            <a:r>
              <a:rPr lang="en-US" dirty="0" smtClean="0"/>
              <a:t>Advances at Penn State in </a:t>
            </a:r>
            <a:r>
              <a:rPr lang="en-US" dirty="0" err="1" smtClean="0"/>
              <a:t>SeerQ</a:t>
            </a:r>
            <a:r>
              <a:rPr lang="en-US" dirty="0" smtClean="0"/>
              <a:t>, extending </a:t>
            </a:r>
            <a:r>
              <a:rPr lang="en-US" dirty="0" err="1" smtClean="0"/>
              <a:t>SeerSuite</a:t>
            </a:r>
            <a:r>
              <a:rPr lang="en-US" dirty="0" smtClean="0"/>
              <a:t>, improving analysis of scholarly articles</a:t>
            </a:r>
          </a:p>
          <a:p>
            <a:r>
              <a:rPr lang="en-US" dirty="0" smtClean="0"/>
              <a:t>Recommendations from analysis of digital library users based on studies in Qatar, USA, and from scholarly and social networks</a:t>
            </a:r>
          </a:p>
          <a:p>
            <a:endParaRPr lang="en-US" dirty="0"/>
          </a:p>
          <a:p>
            <a:r>
              <a:rPr lang="en-US" dirty="0" smtClean="0"/>
              <a:t>So QU and QNL can continue and extend ELISQ aims</a:t>
            </a:r>
            <a:endParaRPr lang="en-US" dirty="0"/>
          </a:p>
        </p:txBody>
      </p:sp>
      <p:sp>
        <p:nvSpPr>
          <p:cNvPr id="4" name="Footer Placeholder 3"/>
          <p:cNvSpPr>
            <a:spLocks noGrp="1"/>
          </p:cNvSpPr>
          <p:nvPr>
            <p:ph type="ftr" sz="quarter" idx="11"/>
          </p:nvPr>
        </p:nvSpPr>
        <p:spPr/>
        <p:txBody>
          <a:bodyPr/>
          <a:lstStyle/>
          <a:p>
            <a:r>
              <a:rPr lang="en-US" smtClean="0"/>
              <a:t>QU -- 19 May 2015</a:t>
            </a:r>
            <a:endParaRPr lang="en-US" dirty="0"/>
          </a:p>
        </p:txBody>
      </p:sp>
      <p:sp>
        <p:nvSpPr>
          <p:cNvPr id="5" name="Slide Number Placeholder 4"/>
          <p:cNvSpPr>
            <a:spLocks noGrp="1"/>
          </p:cNvSpPr>
          <p:nvPr>
            <p:ph type="sldNum" sz="quarter" idx="12"/>
          </p:nvPr>
        </p:nvSpPr>
        <p:spPr/>
        <p:txBody>
          <a:bodyPr/>
          <a:lstStyle/>
          <a:p>
            <a:fld id="{111A3EE2-F8C9-43A5-80E4-43247F3E9DC7}" type="slidenum">
              <a:rPr lang="en-US" smtClean="0"/>
              <a:pPr/>
              <a:t>9</a:t>
            </a:fld>
            <a:endParaRPr lang="en-US" dirty="0"/>
          </a:p>
        </p:txBody>
      </p:sp>
    </p:spTree>
    <p:extLst>
      <p:ext uri="{BB962C8B-B14F-4D97-AF65-F5344CB8AC3E}">
        <p14:creationId xmlns:p14="http://schemas.microsoft.com/office/powerpoint/2010/main" val="2291351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7750</TotalTime>
  <Words>796</Words>
  <Application>Microsoft Macintosh PowerPoint</Application>
  <PresentationFormat>On-screen Show (4:3)</PresentationFormat>
  <Paragraphs>108</Paragraphs>
  <Slides>10</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Office Theme</vt:lpstr>
      <vt:lpstr>Custom Design</vt:lpstr>
      <vt:lpstr>Document</vt:lpstr>
      <vt:lpstr>ELISQ Seminar  Qatar National Library 20 May 2015</vt:lpstr>
      <vt:lpstr>Funding provided thru the ELISQ project: Electronic Library Institute - SeerQ</vt:lpstr>
      <vt:lpstr>ELISQ Project Team </vt:lpstr>
      <vt:lpstr>Important Trends (Motivation)</vt:lpstr>
      <vt:lpstr>Crawling, Web Archiving, Access </vt:lpstr>
      <vt:lpstr>ELISQ Project (1 of 2) </vt:lpstr>
      <vt:lpstr>ELISQ Project (2 of 2) </vt:lpstr>
      <vt:lpstr>ELISQ Collections</vt:lpstr>
      <vt:lpstr>What to look for today:</vt:lpstr>
      <vt:lpstr>Schedule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Qatar Digital Library Project</dc:title>
  <dc:creator>Microsoft account</dc:creator>
  <cp:lastModifiedBy>Ed Fox</cp:lastModifiedBy>
  <cp:revision>276</cp:revision>
  <cp:lastPrinted>2014-01-05T19:47:24Z</cp:lastPrinted>
  <dcterms:created xsi:type="dcterms:W3CDTF">2013-05-22T16:38:30Z</dcterms:created>
  <dcterms:modified xsi:type="dcterms:W3CDTF">2015-05-20T06:41:22Z</dcterms:modified>
</cp:coreProperties>
</file>