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9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4" r:id="rId32"/>
    <p:sldId id="295" r:id="rId33"/>
    <p:sldId id="285" r:id="rId34"/>
    <p:sldId id="286" r:id="rId35"/>
    <p:sldId id="287" r:id="rId36"/>
    <p:sldId id="297" r:id="rId37"/>
    <p:sldId id="290" r:id="rId38"/>
    <p:sldId id="288" r:id="rId3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22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arek:Desktop:Prelim:Chart%20for%20Arabic%20Langu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200" b="1" i="0" u="none" strike="noStrike" baseline="0"/>
              <a:t>The world top 10 spoken languages</a:t>
            </a:r>
            <a:endParaRPr lang="en-US" sz="1200"/>
          </a:p>
        </c:rich>
      </c:tx>
      <c:layout/>
      <c:overlay val="0"/>
    </c:title>
    <c:autoTitleDeleted val="0"/>
    <c:plotArea>
      <c:layout>
        <c:manualLayout>
          <c:layoutTarget val="inner"/>
          <c:xMode val="edge"/>
          <c:yMode val="edge"/>
          <c:x val="0.022253691942242"/>
          <c:y val="0.0886078946014101"/>
          <c:w val="0.623067264246862"/>
          <c:h val="0.904452919947507"/>
        </c:manualLayout>
      </c:layout>
      <c:pieChart>
        <c:varyColors val="1"/>
        <c:ser>
          <c:idx val="0"/>
          <c:order val="0"/>
          <c:tx>
            <c:strRef>
              <c:f>'[Chart for Arabic Language.xlsx]Sheet2'!$C$1</c:f>
              <c:strCache>
                <c:ptCount val="1"/>
                <c:pt idx="0">
                  <c:v>Percent of World Population</c:v>
                </c:pt>
              </c:strCache>
            </c:strRef>
          </c:tx>
          <c:dPt>
            <c:idx val="4"/>
            <c:bubble3D val="0"/>
            <c:spPr>
              <a:solidFill>
                <a:srgbClr val="FFFF00"/>
              </a:solidFill>
              <a:ln w="19050" cmpd="sng">
                <a:solidFill>
                  <a:srgbClr val="FF0000"/>
                </a:solidFill>
                <a:prstDash val="solid"/>
              </a:ln>
            </c:spPr>
          </c:dPt>
          <c:dLbls>
            <c:spPr>
              <a:noFill/>
              <a:ln>
                <a:noFill/>
              </a:ln>
              <a:effectLst/>
            </c:spPr>
            <c:txPr>
              <a:bodyPr/>
              <a:lstStyle/>
              <a:p>
                <a:pPr>
                  <a:defRPr sz="800"/>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multiLvlStrRef>
              <c:f>'[Chart for Arabic Language.xlsx]Sheet2'!$A$2:$B$11</c:f>
              <c:multiLvlStrCache>
                <c:ptCount val="10"/>
                <c:lvl>
                  <c:pt idx="0">
                    <c:v>955 Millions</c:v>
                  </c:pt>
                  <c:pt idx="1">
                    <c:v>470 Millions</c:v>
                  </c:pt>
                  <c:pt idx="2">
                    <c:v>360 Millions</c:v>
                  </c:pt>
                  <c:pt idx="3">
                    <c:v>310 Millions</c:v>
                  </c:pt>
                  <c:pt idx="4">
                    <c:v>295 Millions</c:v>
                  </c:pt>
                  <c:pt idx="5">
                    <c:v>215 Millions</c:v>
                  </c:pt>
                  <c:pt idx="6">
                    <c:v>205 Millions</c:v>
                  </c:pt>
                  <c:pt idx="7">
                    <c:v>155 Millions</c:v>
                  </c:pt>
                  <c:pt idx="8">
                    <c:v>125 Millions</c:v>
                  </c:pt>
                  <c:pt idx="9">
                    <c:v>102 Millions</c:v>
                  </c:pt>
                </c:lvl>
                <c:lvl>
                  <c:pt idx="0">
                    <c:v>Mandarin</c:v>
                  </c:pt>
                  <c:pt idx="1">
                    <c:v>Spanish</c:v>
                  </c:pt>
                  <c:pt idx="2">
                    <c:v>English</c:v>
                  </c:pt>
                  <c:pt idx="3">
                    <c:v>Hindi</c:v>
                  </c:pt>
                  <c:pt idx="4">
                    <c:v>Arabic</c:v>
                  </c:pt>
                  <c:pt idx="5">
                    <c:v>Portuguese</c:v>
                  </c:pt>
                  <c:pt idx="6">
                    <c:v>Bengali</c:v>
                  </c:pt>
                  <c:pt idx="7">
                    <c:v>Russian</c:v>
                  </c:pt>
                  <c:pt idx="8">
                    <c:v>Japanese</c:v>
                  </c:pt>
                  <c:pt idx="9">
                    <c:v>Punjabi</c:v>
                  </c:pt>
                </c:lvl>
              </c:multiLvlStrCache>
            </c:multiLvlStrRef>
          </c:cat>
          <c:val>
            <c:numRef>
              <c:f>'[Chart for Arabic Language.xlsx]Sheet2'!$C$2:$C$11</c:f>
              <c:numCache>
                <c:formatCode>0.00%</c:formatCode>
                <c:ptCount val="10"/>
                <c:pt idx="0">
                  <c:v>0.144</c:v>
                </c:pt>
                <c:pt idx="1">
                  <c:v>0.0615</c:v>
                </c:pt>
                <c:pt idx="2">
                  <c:v>0.0543</c:v>
                </c:pt>
                <c:pt idx="3">
                  <c:v>0.047</c:v>
                </c:pt>
                <c:pt idx="4">
                  <c:v>0.0443</c:v>
                </c:pt>
                <c:pt idx="5">
                  <c:v>0.0327</c:v>
                </c:pt>
                <c:pt idx="6">
                  <c:v>0.0311</c:v>
                </c:pt>
                <c:pt idx="7">
                  <c:v>0.0233</c:v>
                </c:pt>
                <c:pt idx="8">
                  <c:v>0.019</c:v>
                </c:pt>
                <c:pt idx="9">
                  <c:v>0.0144</c:v>
                </c:pt>
              </c:numCache>
            </c:numRef>
          </c:val>
        </c:ser>
        <c:dLbls>
          <c:showLegendKey val="0"/>
          <c:showVal val="0"/>
          <c:showCatName val="0"/>
          <c:showSerName val="0"/>
          <c:showPercent val="0"/>
          <c:showBubbleSize val="0"/>
          <c:showLeaderLines val="1"/>
        </c:dLbls>
        <c:firstSliceAng val="0"/>
      </c:pieChart>
    </c:plotArea>
    <c:legend>
      <c:legendPos val="r"/>
      <c:legendEntry>
        <c:idx val="4"/>
        <c:txPr>
          <a:bodyPr/>
          <a:lstStyle/>
          <a:p>
            <a:pPr>
              <a:defRPr sz="1000" b="1" i="0" u="heavy">
                <a:solidFill>
                  <a:schemeClr val="tx1"/>
                </a:solidFill>
              </a:defRPr>
            </a:pPr>
            <a:endParaRPr lang="en-US"/>
          </a:p>
        </c:txPr>
      </c:legendEntry>
      <c:layout>
        <c:manualLayout>
          <c:xMode val="edge"/>
          <c:yMode val="edge"/>
          <c:x val="0.684079898235071"/>
          <c:y val="0.221198085533426"/>
          <c:w val="0.297390860305751"/>
          <c:h val="0.64061036488086"/>
        </c:manualLayout>
      </c:layout>
      <c:overlay val="0"/>
      <c:txPr>
        <a:bodyPr/>
        <a:lstStyle/>
        <a:p>
          <a:pPr>
            <a:defRPr sz="1000" b="1" i="0" u="none"/>
          </a:pPr>
          <a:endParaRPr lang="en-US"/>
        </a:p>
      </c:txPr>
    </c:legend>
    <c:plotVisOnly val="0"/>
    <c:dispBlanksAs val="gap"/>
    <c:showDLblsOverMax val="0"/>
  </c:chart>
  <c:spPr>
    <a:solidFill>
      <a:schemeClr val="bg1"/>
    </a:solidFill>
    <a:ln w="28575" cmpd="sng">
      <a:solidFill>
        <a:schemeClr val="bg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0F4D4D-F8A6-8246-A269-943A524A5A04}" type="datetimeFigureOut">
              <a:rPr lang="en-US" smtClean="0"/>
              <a:t>5/19/15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1BCE83-F0EA-4047-A3F5-ED8C79616995}" type="slidenum">
              <a:rPr lang="en-US" smtClean="0"/>
              <a:t>‹#›</a:t>
            </a:fld>
            <a:endParaRPr lang="en-US"/>
          </a:p>
        </p:txBody>
      </p:sp>
    </p:spTree>
    <p:extLst>
      <p:ext uri="{BB962C8B-B14F-4D97-AF65-F5344CB8AC3E}">
        <p14:creationId xmlns:p14="http://schemas.microsoft.com/office/powerpoint/2010/main" val="8099019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419706494"/>
      </p:ext>
    </p:extLst>
  </p:cSld>
  <p:clrMap bg1="lt1" tx1="dk1" bg2="dk2" tx2="lt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5304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100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8029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rejected around 50% of the pdf files because those were OCR-ed images that we could not extract any textual data from them</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rejected around 70K articles after that because those were mainly adds, very short articles, or images</a:t>
            </a: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852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340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04109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NER results are single words but for our summarization purposes, we will extract the entities as bigrams or more.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will add more sense to persons and organizations names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532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This is not a translation of the previous Arabic article.</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29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3931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8817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145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Widely used language that is different from English</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Right to left</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Special character set </a:t>
            </a:r>
          </a:p>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Arabic has many grammatical forms and different meanings of the same word that depending on many things like</a:t>
            </a:r>
          </a:p>
          <a:p>
            <a:pPr marL="171450" marR="0" lvl="0" indent="-171450" algn="l" rtl="0">
              <a:lnSpc>
                <a:spcPct val="100000"/>
              </a:lnSpc>
              <a:spcBef>
                <a:spcPts val="0"/>
              </a:spcBef>
              <a:spcAft>
                <a:spcPts val="0"/>
              </a:spcAft>
              <a:buClr>
                <a:schemeClr val="dk1"/>
              </a:buClr>
              <a:buSzPct val="100000"/>
              <a:buFont typeface="Arial"/>
              <a:buChar char="•"/>
            </a:pPr>
            <a:r>
              <a:rPr lang="en-US" sz="1200" b="0" i="0" u="none" strike="noStrike" cap="none" baseline="0">
                <a:solidFill>
                  <a:schemeClr val="dk1"/>
                </a:solidFill>
                <a:latin typeface="Calibri"/>
                <a:ea typeface="Calibri"/>
                <a:cs typeface="Calibri"/>
                <a:sym typeface="Calibri"/>
              </a:rPr>
              <a:t>Diacritics: special characters appear either above or below the characters, they give the characters different pronunciations and sometimes meaning, </a:t>
            </a: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24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6753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the articles with its ALDA result.</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9929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This is a rough translation of the previous article and the words’ topic</a:t>
            </a:r>
          </a:p>
        </p:txBody>
      </p:sp>
      <p:sp>
        <p:nvSpPr>
          <p:cNvPr id="256" name="Shape 2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594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6495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can see that non of the topic were really irrelevant to their articles.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 can see that some of the topics were rated in the middle as 3,4,5,6</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And most of the topic were getting good rating in term of relevancy </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9554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27973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This approach will be a new approach for Arabic news articles summarization</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category attribute’s work has been done before the prelim time, we submitted a paper about this</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056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72564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5955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2371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93928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3903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1967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8" name="Shape 3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60952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6370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881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079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238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480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897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753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68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6550025" y="12850284"/>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pic>
        <p:nvPicPr>
          <p:cNvPr id="2050" name="Picture 2" descr="Image result for virginia tech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81400" y="6417733"/>
            <a:ext cx="2438400" cy="37306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github.com/tarekll/Re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github.com/tarekll/ALD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1-.100.121.44:800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fox@vt.edu" TargetMode="External"/><Relationship Id="rId4" Type="http://schemas.openxmlformats.org/officeDocument/2006/relationships/hyperlink" Target="http://fox.cs.vt.edu" TargetMode="External"/><Relationship Id="rId5" Type="http://schemas.openxmlformats.org/officeDocument/2006/relationships/hyperlink" Target="mailto:tarekk@vt.edu"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github.com/tarekll/P-Stemm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330200" y="514991"/>
            <a:ext cx="8521700" cy="3345290"/>
          </a:xfrm>
          <a:prstGeom prst="rect">
            <a:avLst/>
          </a:prstGeom>
          <a:noFill/>
          <a:ln>
            <a:noFill/>
          </a:ln>
        </p:spPr>
        <p:txBody>
          <a:bodyPr lIns="91425" tIns="45700" rIns="91425" bIns="45700" anchor="ctr" anchorCtr="0">
            <a:noAutofit/>
          </a:bodyPr>
          <a:lstStyle/>
          <a:p>
            <a:pPr>
              <a:buSzPct val="25000"/>
            </a:pPr>
            <a:r>
              <a:rPr lang="en-US" sz="4400" b="0" i="0" u="none" strike="noStrike" cap="none" baseline="0" dirty="0">
                <a:solidFill>
                  <a:schemeClr val="dk1"/>
                </a:solidFill>
                <a:latin typeface="Calibri"/>
                <a:ea typeface="Calibri"/>
                <a:cs typeface="Calibri"/>
                <a:sym typeface="Calibri"/>
              </a:rPr>
              <a:t>Arabic Natural Language </a:t>
            </a:r>
            <a:r>
              <a:rPr lang="en-US" sz="4400" b="0" i="0" u="none" strike="noStrike" cap="none" baseline="0" dirty="0" smtClean="0">
                <a:solidFill>
                  <a:schemeClr val="dk1"/>
                </a:solidFill>
                <a:latin typeface="Calibri"/>
                <a:ea typeface="Calibri"/>
                <a:cs typeface="Calibri"/>
                <a:sym typeface="Calibri"/>
              </a:rPr>
              <a:t>Processing: </a:t>
            </a:r>
            <a:r>
              <a:rPr lang="en-US" sz="3600" dirty="0" smtClean="0">
                <a:solidFill>
                  <a:schemeClr val="tx1"/>
                </a:solidFill>
                <a:latin typeface="Calibri"/>
                <a:ea typeface="Calibri"/>
                <a:cs typeface="Calibri"/>
                <a:sym typeface="Calibri"/>
              </a:rPr>
              <a:t>P</a:t>
            </a:r>
            <a:r>
              <a:rPr lang="en-US" sz="3600" dirty="0">
                <a:solidFill>
                  <a:schemeClr val="tx1"/>
                </a:solidFill>
                <a:latin typeface="Calibri"/>
                <a:ea typeface="Calibri"/>
                <a:cs typeface="Calibri"/>
                <a:sym typeface="Calibri"/>
              </a:rPr>
              <a:t>-Stemmer, </a:t>
            </a:r>
            <a:r>
              <a:rPr lang="en-US" sz="3600" dirty="0" smtClean="0">
                <a:solidFill>
                  <a:schemeClr val="tx1"/>
                </a:solidFill>
                <a:latin typeface="Calibri"/>
                <a:ea typeface="Calibri"/>
                <a:cs typeface="Calibri"/>
                <a:sym typeface="Calibri"/>
              </a:rPr>
              <a:t>Browsing Taxonomy, </a:t>
            </a:r>
            <a:r>
              <a:rPr lang="en-US" sz="3600" dirty="0" smtClean="0">
                <a:solidFill>
                  <a:schemeClr val="tx1"/>
                </a:solidFill>
                <a:latin typeface="Calibri"/>
                <a:ea typeface="Calibri"/>
                <a:cs typeface="Calibri"/>
                <a:sym typeface="Calibri"/>
              </a:rPr>
              <a:t>             Text </a:t>
            </a:r>
            <a:r>
              <a:rPr lang="en-US" sz="3600" dirty="0">
                <a:solidFill>
                  <a:schemeClr val="tx1"/>
                </a:solidFill>
                <a:latin typeface="Calibri"/>
                <a:ea typeface="Calibri"/>
                <a:cs typeface="Calibri"/>
                <a:sym typeface="Calibri"/>
              </a:rPr>
              <a:t>Classification, RenA, ALDA, and Template </a:t>
            </a:r>
            <a:r>
              <a:rPr lang="en-US" sz="3600" dirty="0" smtClean="0">
                <a:solidFill>
                  <a:schemeClr val="tx1"/>
                </a:solidFill>
                <a:latin typeface="Calibri"/>
                <a:ea typeface="Calibri"/>
                <a:cs typeface="Calibri"/>
                <a:sym typeface="Calibri"/>
              </a:rPr>
              <a:t>Summaries </a:t>
            </a:r>
            <a:r>
              <a:rPr lang="en-US" sz="3600" dirty="0">
                <a:solidFill>
                  <a:schemeClr val="tx1"/>
                </a:solidFill>
                <a:latin typeface="Calibri"/>
                <a:ea typeface="Calibri"/>
                <a:cs typeface="Calibri"/>
                <a:sym typeface="Calibri"/>
              </a:rPr>
              <a:t>—</a:t>
            </a:r>
            <a:r>
              <a:rPr lang="en-US" sz="3600" dirty="0" smtClean="0">
                <a:solidFill>
                  <a:schemeClr val="tx1"/>
                </a:solidFill>
                <a:latin typeface="Calibri"/>
                <a:ea typeface="Calibri"/>
                <a:cs typeface="Calibri"/>
                <a:sym typeface="Calibri"/>
              </a:rPr>
              <a:t> </a:t>
            </a:r>
            <a:r>
              <a:rPr lang="en-US" sz="3600" dirty="0" smtClean="0">
                <a:solidFill>
                  <a:schemeClr val="tx1"/>
                </a:solidFill>
                <a:latin typeface="Calibri"/>
                <a:ea typeface="Calibri"/>
                <a:cs typeface="Calibri"/>
                <a:sym typeface="Calibri"/>
              </a:rPr>
              <a:t/>
            </a:r>
            <a:br>
              <a:rPr lang="en-US" sz="3600" dirty="0" smtClean="0">
                <a:solidFill>
                  <a:schemeClr val="tx1"/>
                </a:solidFill>
                <a:latin typeface="Calibri"/>
                <a:ea typeface="Calibri"/>
                <a:cs typeface="Calibri"/>
                <a:sym typeface="Calibri"/>
              </a:rPr>
            </a:br>
            <a:r>
              <a:rPr lang="en-US" sz="3600" dirty="0" smtClean="0">
                <a:solidFill>
                  <a:schemeClr val="tx1"/>
                </a:solidFill>
                <a:latin typeface="Calibri"/>
                <a:ea typeface="Calibri"/>
                <a:cs typeface="Calibri"/>
                <a:sym typeface="Calibri"/>
              </a:rPr>
              <a:t>for </a:t>
            </a:r>
            <a:r>
              <a:rPr lang="en-US" sz="3600" dirty="0">
                <a:solidFill>
                  <a:schemeClr val="tx1"/>
                </a:solidFill>
                <a:latin typeface="Calibri"/>
                <a:ea typeface="Calibri"/>
                <a:cs typeface="Calibri"/>
                <a:sym typeface="Calibri"/>
              </a:rPr>
              <a:t>Arabic News </a:t>
            </a:r>
            <a:r>
              <a:rPr lang="en-US" sz="3600" dirty="0" smtClean="0">
                <a:solidFill>
                  <a:schemeClr val="tx1"/>
                </a:solidFill>
                <a:latin typeface="Calibri"/>
                <a:ea typeface="Calibri"/>
                <a:cs typeface="Calibri"/>
                <a:sym typeface="Calibri"/>
              </a:rPr>
              <a:t>Articles</a:t>
            </a:r>
            <a:endParaRPr lang="en-US" sz="3600" b="0" i="0" u="none" strike="noStrike" cap="none" baseline="0" dirty="0">
              <a:solidFill>
                <a:schemeClr val="dk1"/>
              </a:solidFill>
              <a:latin typeface="Calibri"/>
              <a:ea typeface="Calibri"/>
              <a:cs typeface="Calibri"/>
              <a:sym typeface="Calibri"/>
            </a:endParaRPr>
          </a:p>
        </p:txBody>
      </p:sp>
      <p:sp>
        <p:nvSpPr>
          <p:cNvPr id="2" name="TextBox 1"/>
          <p:cNvSpPr txBox="1"/>
          <p:nvPr/>
        </p:nvSpPr>
        <p:spPr>
          <a:xfrm>
            <a:off x="558800" y="4247458"/>
            <a:ext cx="7937500" cy="1938992"/>
          </a:xfrm>
          <a:prstGeom prst="rect">
            <a:avLst/>
          </a:prstGeom>
          <a:noFill/>
        </p:spPr>
        <p:txBody>
          <a:bodyPr wrap="square" rtlCol="0">
            <a:spAutoFit/>
          </a:bodyPr>
          <a:lstStyle/>
          <a:p>
            <a:pPr algn="ctr"/>
            <a:r>
              <a:rPr lang="en-US" sz="4000" dirty="0" smtClean="0">
                <a:latin typeface="Calibri"/>
                <a:cs typeface="Calibri"/>
              </a:rPr>
              <a:t>Tarek </a:t>
            </a:r>
            <a:r>
              <a:rPr lang="en-US" sz="4000" dirty="0" err="1" smtClean="0">
                <a:latin typeface="Calibri"/>
                <a:cs typeface="Calibri"/>
              </a:rPr>
              <a:t>Kanan</a:t>
            </a:r>
            <a:r>
              <a:rPr lang="en-US" sz="4000" dirty="0" smtClean="0">
                <a:latin typeface="Calibri"/>
                <a:cs typeface="Calibri"/>
              </a:rPr>
              <a:t> and Edward Fox</a:t>
            </a:r>
          </a:p>
          <a:p>
            <a:pPr algn="ctr"/>
            <a:r>
              <a:rPr lang="en-US" sz="4000" dirty="0" smtClean="0">
                <a:latin typeface="Calibri"/>
                <a:cs typeface="Calibri"/>
              </a:rPr>
              <a:t>Virginia Tech, USA</a:t>
            </a:r>
          </a:p>
          <a:p>
            <a:pPr algn="ctr"/>
            <a:r>
              <a:rPr lang="en-US" sz="4000" dirty="0" smtClean="0">
                <a:latin typeface="Calibri"/>
                <a:cs typeface="Calibri"/>
              </a:rPr>
              <a:t>May 2015</a:t>
            </a:r>
            <a:endParaRPr lang="en-US" sz="4000" dirty="0">
              <a:latin typeface="Calibri"/>
              <a:cs typeface="Calibri"/>
            </a:endParaRPr>
          </a:p>
        </p:txBody>
      </p:sp>
      <p:sp>
        <p:nvSpPr>
          <p:cNvPr id="3" name="Slide Number Placeholder 2"/>
          <p:cNvSpPr>
            <a:spLocks noGrp="1"/>
          </p:cNvSpPr>
          <p:nvPr>
            <p:ph type="sldNum" idx="12"/>
          </p:nvPr>
        </p:nvSpPr>
        <p:spPr/>
        <p:txBody>
          <a:bodyPr/>
          <a:lstStyle/>
          <a:p>
            <a:pPr marL="0" lvl="0" indent="0">
              <a:spcBef>
                <a:spcPts val="0"/>
              </a:spcBef>
              <a:buSzPct val="25000"/>
              <a:buNone/>
            </a:pPr>
            <a:fld id="{00000000-1234-1234-1234-123412341234}" type="slidenum">
              <a:rPr lang="en-US" smtClean="0"/>
              <a:t>1</a:t>
            </a:fld>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Arabic Text Classification</a:t>
            </a:r>
          </a:p>
        </p:txBody>
      </p:sp>
      <p:pic>
        <p:nvPicPr>
          <p:cNvPr id="137" name="Shape 137"/>
          <p:cNvPicPr preferRelativeResize="0"/>
          <p:nvPr/>
        </p:nvPicPr>
        <p:blipFill rotWithShape="1">
          <a:blip r:embed="rId3">
            <a:alphaModFix/>
          </a:blip>
          <a:srcRect/>
          <a:stretch/>
        </p:blipFill>
        <p:spPr>
          <a:xfrm>
            <a:off x="370888" y="1488645"/>
            <a:ext cx="8543467" cy="4742688"/>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Arabic Text Classification</a:t>
            </a: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We used the </a:t>
            </a:r>
            <a:r>
              <a:rPr lang="en-US" sz="3200" b="1" i="0" u="none" strike="noStrike" cap="none" baseline="0">
                <a:solidFill>
                  <a:schemeClr val="dk1"/>
                </a:solidFill>
                <a:latin typeface="Calibri"/>
                <a:ea typeface="Calibri"/>
                <a:cs typeface="Calibri"/>
                <a:sym typeface="Calibri"/>
              </a:rPr>
              <a:t>SVM, NB</a:t>
            </a:r>
            <a:r>
              <a:rPr lang="en-US" sz="3200" b="0" i="0" u="none" strike="noStrike" cap="none" baseline="0">
                <a:solidFill>
                  <a:schemeClr val="dk1"/>
                </a:solidFill>
                <a:latin typeface="Calibri"/>
                <a:ea typeface="Calibri"/>
                <a:cs typeface="Calibri"/>
                <a:sym typeface="Calibri"/>
              </a:rPr>
              <a:t>, and </a:t>
            </a:r>
            <a:r>
              <a:rPr lang="en-US" sz="3200" b="1" i="0" u="none" strike="noStrike" cap="none" baseline="0">
                <a:solidFill>
                  <a:schemeClr val="dk1"/>
                </a:solidFill>
                <a:latin typeface="Calibri"/>
                <a:ea typeface="Calibri"/>
                <a:cs typeface="Calibri"/>
                <a:sym typeface="Calibri"/>
              </a:rPr>
              <a:t>RF</a:t>
            </a:r>
            <a:r>
              <a:rPr lang="en-US" sz="3200" b="0" i="0" u="none" strike="noStrike" cap="none" baseline="0">
                <a:solidFill>
                  <a:schemeClr val="dk1"/>
                </a:solidFill>
                <a:latin typeface="Calibri"/>
                <a:ea typeface="Calibri"/>
                <a:cs typeface="Calibri"/>
                <a:sym typeface="Calibri"/>
              </a:rPr>
              <a:t> classifiers to </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Judge the performance of the P-Stemmer </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Compared it with the other listed approaches</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We categorized the data into one of five main categories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Sports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Economics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Politics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Art &amp; Culture</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Social Issues</a:t>
            </a:r>
          </a:p>
          <a:p>
            <a:pPr marL="342900" marR="0" lvl="0" indent="-13970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11</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Arabic Text Classification Evaluation</a:t>
            </a:r>
          </a:p>
        </p:txBody>
      </p:sp>
      <p:pic>
        <p:nvPicPr>
          <p:cNvPr id="149" name="Shape 149"/>
          <p:cNvPicPr preferRelativeResize="0"/>
          <p:nvPr/>
        </p:nvPicPr>
        <p:blipFill rotWithShape="1">
          <a:blip r:embed="rId3">
            <a:alphaModFix/>
          </a:blip>
          <a:srcRect/>
          <a:stretch/>
        </p:blipFill>
        <p:spPr>
          <a:xfrm>
            <a:off x="152400" y="1600200"/>
            <a:ext cx="8902700" cy="5257800"/>
          </a:xfrm>
          <a:prstGeom prst="rect">
            <a:avLst/>
          </a:prstGeom>
          <a:noFill/>
          <a:ln>
            <a:noFill/>
          </a:ln>
        </p:spPr>
      </p:pic>
      <p:sp>
        <p:nvSpPr>
          <p:cNvPr id="150" name="Shape 150"/>
          <p:cNvSpPr txBox="1"/>
          <p:nvPr/>
        </p:nvSpPr>
        <p:spPr>
          <a:xfrm>
            <a:off x="228600" y="1494891"/>
            <a:ext cx="320978" cy="2616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50" b="0" i="0" u="none" strike="noStrike" cap="none" baseline="0" dirty="0">
                <a:solidFill>
                  <a:schemeClr val="dk1"/>
                </a:solidFill>
                <a:latin typeface="Calibri"/>
                <a:ea typeface="Calibri"/>
                <a:cs typeface="Calibri"/>
                <a:sym typeface="Calibri"/>
              </a:rPr>
              <a:t>F1</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12</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Dataset Preparation</a:t>
            </a:r>
          </a:p>
        </p:txBody>
      </p:sp>
      <p:grpSp>
        <p:nvGrpSpPr>
          <p:cNvPr id="156" name="Shape 156"/>
          <p:cNvGrpSpPr/>
          <p:nvPr/>
        </p:nvGrpSpPr>
        <p:grpSpPr>
          <a:xfrm>
            <a:off x="253999" y="1444796"/>
            <a:ext cx="8661399" cy="5303838"/>
            <a:chOff x="685800" y="381000"/>
            <a:chExt cx="7162799" cy="6096000"/>
          </a:xfrm>
        </p:grpSpPr>
        <p:sp>
          <p:nvSpPr>
            <p:cNvPr id="157" name="Shape 157"/>
            <p:cNvSpPr/>
            <p:nvPr/>
          </p:nvSpPr>
          <p:spPr>
            <a:xfrm>
              <a:off x="685800" y="381000"/>
              <a:ext cx="7162799" cy="60960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grpSp>
          <p:nvGrpSpPr>
            <p:cNvPr id="158" name="Shape 158"/>
            <p:cNvGrpSpPr/>
            <p:nvPr/>
          </p:nvGrpSpPr>
          <p:grpSpPr>
            <a:xfrm>
              <a:off x="914399" y="609600"/>
              <a:ext cx="6705600" cy="5669280"/>
              <a:chOff x="914399" y="609600"/>
              <a:chExt cx="6705600" cy="5669280"/>
            </a:xfrm>
          </p:grpSpPr>
          <p:sp>
            <p:nvSpPr>
              <p:cNvPr id="159" name="Shape 159"/>
              <p:cNvSpPr/>
              <p:nvPr/>
            </p:nvSpPr>
            <p:spPr>
              <a:xfrm>
                <a:off x="3048000" y="609600"/>
                <a:ext cx="2286000"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5200 PDFs (Newspapers)</a:t>
                </a:r>
              </a:p>
            </p:txBody>
          </p:sp>
          <p:sp>
            <p:nvSpPr>
              <p:cNvPr id="160" name="Shape 160"/>
              <p:cNvSpPr/>
              <p:nvPr/>
            </p:nvSpPr>
            <p:spPr>
              <a:xfrm>
                <a:off x="3657600" y="1524000"/>
                <a:ext cx="1066799" cy="762000"/>
              </a:xfrm>
              <a:prstGeom prst="diamond">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Filter</a:t>
                </a:r>
              </a:p>
            </p:txBody>
          </p:sp>
          <p:sp>
            <p:nvSpPr>
              <p:cNvPr id="161" name="Shape 161"/>
              <p:cNvSpPr/>
              <p:nvPr/>
            </p:nvSpPr>
            <p:spPr>
              <a:xfrm>
                <a:off x="914400" y="2895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2700 Filtered PDFs</a:t>
                </a:r>
              </a:p>
            </p:txBody>
          </p:sp>
          <p:cxnSp>
            <p:nvCxnSpPr>
              <p:cNvPr id="162" name="Shape 162"/>
              <p:cNvCxnSpPr>
                <a:stCxn id="160" idx="1"/>
                <a:endCxn id="161" idx="0"/>
              </p:cNvCxnSpPr>
              <p:nvPr/>
            </p:nvCxnSpPr>
            <p:spPr>
              <a:xfrm flipH="1">
                <a:off x="1866900" y="1905000"/>
                <a:ext cx="1790700" cy="990300"/>
              </a:xfrm>
              <a:prstGeom prst="bentConnector2">
                <a:avLst/>
              </a:prstGeom>
              <a:noFill/>
              <a:ln w="9525" cap="flat">
                <a:solidFill>
                  <a:schemeClr val="dk1"/>
                </a:solidFill>
                <a:prstDash val="solid"/>
                <a:round/>
                <a:headEnd type="none" w="med" len="med"/>
                <a:tailEnd type="stealth" w="lg" len="lg"/>
              </a:ln>
            </p:spPr>
          </p:cxnSp>
          <p:sp>
            <p:nvSpPr>
              <p:cNvPr id="163" name="Shape 163"/>
              <p:cNvSpPr/>
              <p:nvPr/>
            </p:nvSpPr>
            <p:spPr>
              <a:xfrm>
                <a:off x="5715000" y="2895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2500 PDFs (Images)</a:t>
                </a:r>
              </a:p>
            </p:txBody>
          </p:sp>
          <p:cxnSp>
            <p:nvCxnSpPr>
              <p:cNvPr id="164" name="Shape 164"/>
              <p:cNvCxnSpPr>
                <a:stCxn id="160" idx="3"/>
                <a:endCxn id="163" idx="0"/>
              </p:cNvCxnSpPr>
              <p:nvPr/>
            </p:nvCxnSpPr>
            <p:spPr>
              <a:xfrm>
                <a:off x="4724399" y="1905000"/>
                <a:ext cx="1943100" cy="990300"/>
              </a:xfrm>
              <a:prstGeom prst="bentConnector2">
                <a:avLst/>
              </a:prstGeom>
              <a:noFill/>
              <a:ln w="9525" cap="flat">
                <a:solidFill>
                  <a:schemeClr val="dk1"/>
                </a:solidFill>
                <a:prstDash val="solid"/>
                <a:round/>
                <a:headEnd type="none" w="med" len="med"/>
                <a:tailEnd type="stealth" w="lg" len="lg"/>
              </a:ln>
            </p:spPr>
          </p:cxnSp>
          <p:cxnSp>
            <p:nvCxnSpPr>
              <p:cNvPr id="165" name="Shape 165"/>
              <p:cNvCxnSpPr>
                <a:stCxn id="159" idx="2"/>
                <a:endCxn id="160" idx="0"/>
              </p:cNvCxnSpPr>
              <p:nvPr/>
            </p:nvCxnSpPr>
            <p:spPr>
              <a:xfrm>
                <a:off x="4191000" y="1219199"/>
                <a:ext cx="0" cy="304800"/>
              </a:xfrm>
              <a:prstGeom prst="straightConnector1">
                <a:avLst/>
              </a:prstGeom>
              <a:noFill/>
              <a:ln w="9525" cap="flat">
                <a:solidFill>
                  <a:schemeClr val="dk1"/>
                </a:solidFill>
                <a:prstDash val="solid"/>
                <a:round/>
                <a:headEnd type="none" w="med" len="med"/>
                <a:tailEnd type="stealth" w="lg" len="lg"/>
              </a:ln>
            </p:spPr>
          </p:cxnSp>
          <p:sp>
            <p:nvSpPr>
              <p:cNvPr id="166" name="Shape 166"/>
              <p:cNvSpPr/>
              <p:nvPr/>
            </p:nvSpPr>
            <p:spPr>
              <a:xfrm>
                <a:off x="914399" y="4038600"/>
                <a:ext cx="1904999" cy="609599"/>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189K Articles</a:t>
                </a:r>
              </a:p>
            </p:txBody>
          </p:sp>
          <p:sp>
            <p:nvSpPr>
              <p:cNvPr id="167" name="Shape 167"/>
              <p:cNvSpPr/>
              <p:nvPr/>
            </p:nvSpPr>
            <p:spPr>
              <a:xfrm>
                <a:off x="3733800" y="3962400"/>
                <a:ext cx="1066799" cy="762000"/>
              </a:xfrm>
              <a:prstGeom prst="diamond">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Filter</a:t>
                </a:r>
              </a:p>
            </p:txBody>
          </p:sp>
          <p:sp>
            <p:nvSpPr>
              <p:cNvPr id="168" name="Shape 168"/>
              <p:cNvSpPr/>
              <p:nvPr/>
            </p:nvSpPr>
            <p:spPr>
              <a:xfrm>
                <a:off x="5715000" y="3962401"/>
                <a:ext cx="1904999" cy="7620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69K Articles (Ads, Images, Small articles)</a:t>
                </a:r>
              </a:p>
            </p:txBody>
          </p:sp>
          <p:sp>
            <p:nvSpPr>
              <p:cNvPr id="169" name="Shape 169"/>
              <p:cNvSpPr/>
              <p:nvPr/>
            </p:nvSpPr>
            <p:spPr>
              <a:xfrm>
                <a:off x="2993026" y="5364480"/>
                <a:ext cx="2552699" cy="9144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cxnSp>
            <p:nvCxnSpPr>
              <p:cNvPr id="170" name="Shape 170"/>
              <p:cNvCxnSpPr>
                <a:stCxn id="161" idx="2"/>
                <a:endCxn id="166" idx="0"/>
              </p:cNvCxnSpPr>
              <p:nvPr/>
            </p:nvCxnSpPr>
            <p:spPr>
              <a:xfrm>
                <a:off x="1866899" y="3505199"/>
                <a:ext cx="0" cy="533400"/>
              </a:xfrm>
              <a:prstGeom prst="straightConnector1">
                <a:avLst/>
              </a:prstGeom>
              <a:noFill/>
              <a:ln w="9525" cap="flat">
                <a:solidFill>
                  <a:schemeClr val="dk1"/>
                </a:solidFill>
                <a:prstDash val="solid"/>
                <a:round/>
                <a:headEnd type="none" w="med" len="med"/>
                <a:tailEnd type="stealth" w="lg" len="lg"/>
              </a:ln>
            </p:spPr>
          </p:cxnSp>
          <p:cxnSp>
            <p:nvCxnSpPr>
              <p:cNvPr id="171" name="Shape 171"/>
              <p:cNvCxnSpPr>
                <a:stCxn id="166" idx="3"/>
                <a:endCxn id="167" idx="1"/>
              </p:cNvCxnSpPr>
              <p:nvPr/>
            </p:nvCxnSpPr>
            <p:spPr>
              <a:xfrm>
                <a:off x="2819398" y="4343399"/>
                <a:ext cx="914400" cy="0"/>
              </a:xfrm>
              <a:prstGeom prst="straightConnector1">
                <a:avLst/>
              </a:prstGeom>
              <a:noFill/>
              <a:ln w="9525" cap="flat">
                <a:solidFill>
                  <a:schemeClr val="dk1"/>
                </a:solidFill>
                <a:prstDash val="solid"/>
                <a:round/>
                <a:headEnd type="none" w="med" len="med"/>
                <a:tailEnd type="stealth" w="lg" len="lg"/>
              </a:ln>
            </p:spPr>
          </p:cxnSp>
          <p:cxnSp>
            <p:nvCxnSpPr>
              <p:cNvPr id="172" name="Shape 172"/>
              <p:cNvCxnSpPr>
                <a:stCxn id="167" idx="3"/>
                <a:endCxn id="168" idx="1"/>
              </p:cNvCxnSpPr>
              <p:nvPr/>
            </p:nvCxnSpPr>
            <p:spPr>
              <a:xfrm>
                <a:off x="4800599" y="4343400"/>
                <a:ext cx="914400" cy="0"/>
              </a:xfrm>
              <a:prstGeom prst="straightConnector1">
                <a:avLst/>
              </a:prstGeom>
              <a:noFill/>
              <a:ln w="9525" cap="flat">
                <a:solidFill>
                  <a:schemeClr val="dk1"/>
                </a:solidFill>
                <a:prstDash val="solid"/>
                <a:round/>
                <a:headEnd type="none" w="med" len="med"/>
                <a:tailEnd type="stealth" w="lg" len="lg"/>
              </a:ln>
            </p:spPr>
          </p:cxnSp>
          <p:cxnSp>
            <p:nvCxnSpPr>
              <p:cNvPr id="173" name="Shape 173"/>
              <p:cNvCxnSpPr>
                <a:stCxn id="167" idx="2"/>
                <a:endCxn id="169" idx="0"/>
              </p:cNvCxnSpPr>
              <p:nvPr/>
            </p:nvCxnSpPr>
            <p:spPr>
              <a:xfrm>
                <a:off x="4267200" y="4724400"/>
                <a:ext cx="2100" cy="640200"/>
              </a:xfrm>
              <a:prstGeom prst="straightConnector1">
                <a:avLst/>
              </a:prstGeom>
              <a:noFill/>
              <a:ln w="9525" cap="flat">
                <a:solidFill>
                  <a:schemeClr val="dk1"/>
                </a:solidFill>
                <a:prstDash val="solid"/>
                <a:round/>
                <a:headEnd type="none" w="med" len="med"/>
                <a:tailEnd type="stealth" w="lg" len="lg"/>
              </a:ln>
            </p:spPr>
          </p:cxnSp>
          <p:sp>
            <p:nvSpPr>
              <p:cNvPr id="174" name="Shape 174"/>
              <p:cNvSpPr/>
              <p:nvPr/>
            </p:nvSpPr>
            <p:spPr>
              <a:xfrm>
                <a:off x="3202576" y="5906589"/>
                <a:ext cx="2133599" cy="228600"/>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a:solidFill>
                      <a:schemeClr val="dk1"/>
                    </a:solidFill>
                    <a:latin typeface="Calibri"/>
                    <a:ea typeface="Calibri"/>
                    <a:cs typeface="Calibri"/>
                    <a:sym typeface="Calibri"/>
                  </a:rPr>
                  <a:t>1,000 Testing Random Sample</a:t>
                </a:r>
              </a:p>
            </p:txBody>
          </p:sp>
          <p:sp>
            <p:nvSpPr>
              <p:cNvPr id="175" name="Shape 175"/>
              <p:cNvSpPr txBox="1"/>
              <p:nvPr/>
            </p:nvSpPr>
            <p:spPr>
              <a:xfrm>
                <a:off x="3202576" y="5467587"/>
                <a:ext cx="2133599" cy="36933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Calibri"/>
                    <a:ea typeface="Calibri"/>
                    <a:cs typeface="Calibri"/>
                    <a:sym typeface="Calibri"/>
                  </a:rPr>
                  <a:t>120K Articles</a:t>
                </a:r>
              </a:p>
            </p:txBody>
          </p:sp>
          <p:sp>
            <p:nvSpPr>
              <p:cNvPr id="176" name="Shape 176"/>
              <p:cNvSpPr txBox="1"/>
              <p:nvPr/>
            </p:nvSpPr>
            <p:spPr>
              <a:xfrm>
                <a:off x="5105400" y="1615191"/>
                <a:ext cx="1600199" cy="33375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Discard</a:t>
                </a:r>
              </a:p>
            </p:txBody>
          </p:sp>
          <p:sp>
            <p:nvSpPr>
              <p:cNvPr id="177" name="Shape 177"/>
              <p:cNvSpPr txBox="1"/>
              <p:nvPr/>
            </p:nvSpPr>
            <p:spPr>
              <a:xfrm>
                <a:off x="2133600" y="1615191"/>
                <a:ext cx="1219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Acceptable</a:t>
                </a:r>
              </a:p>
            </p:txBody>
          </p:sp>
          <p:sp>
            <p:nvSpPr>
              <p:cNvPr id="178" name="Shape 178"/>
              <p:cNvSpPr txBox="1"/>
              <p:nvPr/>
            </p:nvSpPr>
            <p:spPr>
              <a:xfrm>
                <a:off x="1823802" y="3609201"/>
                <a:ext cx="619593"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Extract</a:t>
                </a:r>
              </a:p>
            </p:txBody>
          </p:sp>
          <p:sp>
            <p:nvSpPr>
              <p:cNvPr id="179" name="Shape 179"/>
              <p:cNvSpPr txBox="1"/>
              <p:nvPr/>
            </p:nvSpPr>
            <p:spPr>
              <a:xfrm>
                <a:off x="4795701" y="4038289"/>
                <a:ext cx="1600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Discard</a:t>
                </a:r>
              </a:p>
            </p:txBody>
          </p:sp>
          <p:sp>
            <p:nvSpPr>
              <p:cNvPr id="180" name="Shape 180"/>
              <p:cNvSpPr txBox="1"/>
              <p:nvPr/>
            </p:nvSpPr>
            <p:spPr>
              <a:xfrm>
                <a:off x="4214948" y="4905939"/>
                <a:ext cx="1600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Approved</a:t>
                </a:r>
              </a:p>
            </p:txBody>
          </p:sp>
        </p:grpSp>
      </p:grpSp>
      <p:sp>
        <p:nvSpPr>
          <p:cNvPr id="181" name="Shape 1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13</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Baseline Corpus </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700" b="0" i="0" u="none" strike="noStrike" cap="none" baseline="0">
                <a:solidFill>
                  <a:schemeClr val="dk1"/>
                </a:solidFill>
                <a:latin typeface="Calibri"/>
                <a:ea typeface="Calibri"/>
                <a:cs typeface="Calibri"/>
                <a:sym typeface="Calibri"/>
              </a:rPr>
              <a:t>Could not find labeled Arabic news article corpus to: </a:t>
            </a:r>
          </a:p>
          <a:p>
            <a:pPr marL="742950" marR="0" lvl="1" indent="-28575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Test and evaluate the NER results</a:t>
            </a:r>
          </a:p>
          <a:p>
            <a:pPr marL="742950" marR="0" lvl="1" indent="-28575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Compare our NER with existing NERs</a:t>
            </a:r>
          </a:p>
          <a:p>
            <a:pPr marL="342900" marR="0" lvl="1" indent="-342900" algn="l" rtl="0">
              <a:lnSpc>
                <a:spcPct val="90000"/>
              </a:lnSpc>
              <a:spcBef>
                <a:spcPts val="540"/>
              </a:spcBef>
              <a:buClr>
                <a:schemeClr val="dk1"/>
              </a:buClr>
              <a:buSzPct val="100000"/>
              <a:buFont typeface="Arial"/>
              <a:buChar char="–"/>
            </a:pPr>
            <a:r>
              <a:rPr lang="en-US" sz="2700" b="0" i="0" u="none" strike="noStrike" cap="none" baseline="0">
                <a:solidFill>
                  <a:schemeClr val="dk1"/>
                </a:solidFill>
                <a:latin typeface="Calibri"/>
                <a:ea typeface="Calibri"/>
                <a:cs typeface="Calibri"/>
                <a:sym typeface="Calibri"/>
              </a:rPr>
              <a:t>Decided to </a:t>
            </a:r>
            <a:r>
              <a:rPr lang="en-US" sz="2700" b="1" i="0" u="none" strike="noStrike" cap="none" baseline="0">
                <a:solidFill>
                  <a:schemeClr val="dk1"/>
                </a:solidFill>
                <a:latin typeface="Calibri"/>
                <a:ea typeface="Calibri"/>
                <a:cs typeface="Calibri"/>
                <a:sym typeface="Calibri"/>
              </a:rPr>
              <a:t>build</a:t>
            </a:r>
            <a:r>
              <a:rPr lang="en-US" sz="2700" b="0" i="0" u="none" strike="noStrike" cap="none" baseline="0">
                <a:solidFill>
                  <a:schemeClr val="dk1"/>
                </a:solidFill>
                <a:latin typeface="Calibri"/>
                <a:ea typeface="Calibri"/>
                <a:cs typeface="Calibri"/>
                <a:sym typeface="Calibri"/>
              </a:rPr>
              <a:t> our </a:t>
            </a:r>
            <a:r>
              <a:rPr lang="en-US" sz="2700" b="1" i="0" u="none" strike="noStrike" cap="none" baseline="0">
                <a:solidFill>
                  <a:schemeClr val="dk1"/>
                </a:solidFill>
                <a:latin typeface="Calibri"/>
                <a:ea typeface="Calibri"/>
                <a:cs typeface="Calibri"/>
                <a:sym typeface="Calibri"/>
              </a:rPr>
              <a:t>baseline</a:t>
            </a:r>
            <a:r>
              <a:rPr lang="en-US" sz="2700" b="0" i="0" u="none" strike="noStrike" cap="none" baseline="0">
                <a:solidFill>
                  <a:schemeClr val="dk1"/>
                </a:solidFill>
                <a:latin typeface="Calibri"/>
                <a:ea typeface="Calibri"/>
                <a:cs typeface="Calibri"/>
                <a:sym typeface="Calibri"/>
              </a:rPr>
              <a:t> corpus from our dataset</a:t>
            </a:r>
          </a:p>
          <a:p>
            <a:pPr marL="342900" marR="0" lvl="0" indent="-342900" algn="l" rtl="0">
              <a:lnSpc>
                <a:spcPct val="90000"/>
              </a:lnSpc>
              <a:spcBef>
                <a:spcPts val="610"/>
              </a:spcBef>
              <a:buClr>
                <a:schemeClr val="dk1"/>
              </a:buClr>
              <a:buSzPct val="98387"/>
              <a:buFont typeface="Arial"/>
              <a:buChar char="•"/>
            </a:pPr>
            <a:r>
              <a:rPr lang="en-US" sz="3050" b="0" i="0" u="none" strike="noStrike" cap="none" baseline="0">
                <a:solidFill>
                  <a:schemeClr val="dk1"/>
                </a:solidFill>
                <a:latin typeface="Calibri"/>
                <a:ea typeface="Calibri"/>
                <a:cs typeface="Calibri"/>
                <a:sym typeface="Calibri"/>
              </a:rPr>
              <a:t>1000 articles, random sample</a:t>
            </a:r>
          </a:p>
          <a:p>
            <a:pPr marL="342900" marR="0" lvl="0" indent="-342900" algn="l" rtl="0">
              <a:lnSpc>
                <a:spcPct val="90000"/>
              </a:lnSpc>
              <a:spcBef>
                <a:spcPts val="610"/>
              </a:spcBef>
              <a:buClr>
                <a:schemeClr val="dk1"/>
              </a:buClr>
              <a:buSzPct val="98387"/>
              <a:buFont typeface="Arial"/>
              <a:buChar char="•"/>
            </a:pPr>
            <a:r>
              <a:rPr lang="en-US" sz="3050" b="0" i="0" u="none" strike="noStrike" cap="none" baseline="0">
                <a:solidFill>
                  <a:schemeClr val="dk1"/>
                </a:solidFill>
                <a:latin typeface="Calibri"/>
                <a:ea typeface="Calibri"/>
                <a:cs typeface="Calibri"/>
                <a:sym typeface="Calibri"/>
              </a:rPr>
              <a:t>10 participants, each:</a:t>
            </a:r>
          </a:p>
          <a:p>
            <a:pPr marL="742950" marR="0" lvl="1" indent="-28575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Assigned equal number of articles</a:t>
            </a:r>
          </a:p>
          <a:p>
            <a:pPr marL="742950" marR="0" lvl="1" indent="-28575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Extract the 3 types of named entities (Person, Organization, and Location)</a:t>
            </a:r>
          </a:p>
          <a:p>
            <a:pPr marL="342900" marR="0" lvl="0" indent="-342900" algn="l" rtl="0">
              <a:lnSpc>
                <a:spcPct val="90000"/>
              </a:lnSpc>
              <a:spcBef>
                <a:spcPts val="540"/>
              </a:spcBef>
              <a:buClr>
                <a:schemeClr val="dk1"/>
              </a:buClr>
              <a:buSzPct val="100000"/>
              <a:buFont typeface="Arial"/>
              <a:buChar char="•"/>
            </a:pPr>
            <a:r>
              <a:rPr lang="en-US" sz="2700" b="0" i="0" u="none" strike="noStrike" cap="none" baseline="0">
                <a:solidFill>
                  <a:schemeClr val="dk1"/>
                </a:solidFill>
                <a:latin typeface="Calibri"/>
                <a:ea typeface="Calibri"/>
                <a:cs typeface="Calibri"/>
                <a:sym typeface="Calibri"/>
              </a:rPr>
              <a:t>Extracted entities checked twice</a:t>
            </a:r>
          </a:p>
        </p:txBody>
      </p:sp>
      <p:sp>
        <p:nvSpPr>
          <p:cNvPr id="189" name="Shape 1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14</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NER</a:t>
            </a: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Named-entity recognition (NER) (also known as entity identification, entity chunking and entity extraction) is a subtask of </a:t>
            </a:r>
            <a:r>
              <a:rPr lang="en-US" sz="3200" b="0" i="0" u="none" strike="noStrike" cap="none" baseline="0" dirty="0" smtClean="0">
                <a:solidFill>
                  <a:schemeClr val="dk1"/>
                </a:solidFill>
                <a:latin typeface="Calibri"/>
                <a:ea typeface="Calibri"/>
                <a:cs typeface="Calibri"/>
                <a:sym typeface="Calibri"/>
              </a:rPr>
              <a:t>information extraction</a:t>
            </a:r>
          </a:p>
          <a:p>
            <a:pPr marL="342900" marR="0" lvl="0" indent="-342900" algn="l" rtl="0">
              <a:spcBef>
                <a:spcPts val="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It </a:t>
            </a:r>
            <a:r>
              <a:rPr lang="en-US" sz="3200" b="0" i="0" u="none" strike="noStrike" cap="none" baseline="0" dirty="0">
                <a:solidFill>
                  <a:schemeClr val="dk1"/>
                </a:solidFill>
                <a:latin typeface="Calibri"/>
                <a:ea typeface="Calibri"/>
                <a:cs typeface="Calibri"/>
                <a:sym typeface="Calibri"/>
              </a:rPr>
              <a:t>seeks to locate and classify elements in text into pre-defined categories such as:</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The names of persons, organizations, locations, expressions of times, dates, etc.</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15</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NER: Results (English)</a:t>
            </a:r>
          </a:p>
        </p:txBody>
      </p:sp>
      <p:pic>
        <p:nvPicPr>
          <p:cNvPr id="201" name="Shape 201"/>
          <p:cNvPicPr preferRelativeResize="0"/>
          <p:nvPr/>
        </p:nvPicPr>
        <p:blipFill rotWithShape="1">
          <a:blip r:embed="rId3">
            <a:alphaModFix/>
          </a:blip>
          <a:srcRect/>
          <a:stretch/>
        </p:blipFill>
        <p:spPr>
          <a:xfrm>
            <a:off x="0" y="1417637"/>
            <a:ext cx="9144000" cy="4938713"/>
          </a:xfrm>
          <a:prstGeom prst="rect">
            <a:avLst/>
          </a:prstGeom>
          <a:noFill/>
          <a:ln>
            <a:noFill/>
          </a:ln>
        </p:spPr>
      </p:pic>
      <p:sp>
        <p:nvSpPr>
          <p:cNvPr id="202" name="Shape 20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16</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RenA: Results (Arabic)</a:t>
            </a:r>
          </a:p>
        </p:txBody>
      </p:sp>
      <p:pic>
        <p:nvPicPr>
          <p:cNvPr id="209" name="Shape 209"/>
          <p:cNvPicPr preferRelativeResize="0"/>
          <p:nvPr/>
        </p:nvPicPr>
        <p:blipFill rotWithShape="1">
          <a:blip r:embed="rId3">
            <a:alphaModFix/>
          </a:blip>
          <a:srcRect/>
          <a:stretch/>
        </p:blipFill>
        <p:spPr>
          <a:xfrm>
            <a:off x="0" y="1417637"/>
            <a:ext cx="9143998" cy="5440362"/>
          </a:xfrm>
          <a:prstGeom prst="rect">
            <a:avLst/>
          </a:prstGeom>
          <a:noFill/>
          <a:ln>
            <a:noFill/>
          </a:ln>
        </p:spPr>
      </p:pic>
      <p:sp>
        <p:nvSpPr>
          <p:cNvPr id="210" name="Shape 2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17</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RenA: Evaluation </a:t>
            </a:r>
          </a:p>
        </p:txBody>
      </p:sp>
      <p:pic>
        <p:nvPicPr>
          <p:cNvPr id="217" name="Shape 217"/>
          <p:cNvPicPr preferRelativeResize="0"/>
          <p:nvPr/>
        </p:nvPicPr>
        <p:blipFill rotWithShape="1">
          <a:blip r:embed="rId3">
            <a:alphaModFix/>
          </a:blip>
          <a:srcRect/>
          <a:stretch/>
        </p:blipFill>
        <p:spPr>
          <a:xfrm>
            <a:off x="0" y="1620099"/>
            <a:ext cx="9143998" cy="5155693"/>
          </a:xfrm>
          <a:prstGeom prst="rect">
            <a:avLst/>
          </a:prstGeom>
          <a:noFill/>
          <a:ln>
            <a:noFill/>
          </a:ln>
        </p:spPr>
      </p:pic>
      <p:sp>
        <p:nvSpPr>
          <p:cNvPr id="218" name="Shape 2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18</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dirty="0" err="1" smtClean="0">
                <a:latin typeface="Calibri"/>
                <a:ea typeface="Calibri"/>
                <a:cs typeface="Calibri"/>
                <a:sym typeface="Calibri"/>
              </a:rPr>
              <a:t>RenA</a:t>
            </a:r>
            <a:endParaRPr lang="en-US" sz="4400" dirty="0">
              <a:latin typeface="Calibri"/>
              <a:ea typeface="Calibri"/>
              <a:cs typeface="Calibri"/>
              <a:sym typeface="Calibri"/>
            </a:endParaRPr>
          </a:p>
        </p:txBody>
      </p:sp>
      <p:sp>
        <p:nvSpPr>
          <p:cNvPr id="224" name="Shape 2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endParaRPr lang="en-US" sz="3200" dirty="0" smtClean="0">
              <a:solidFill>
                <a:schemeClr val="dk1"/>
              </a:solidFill>
              <a:latin typeface="Calibri"/>
              <a:ea typeface="Calibri"/>
              <a:cs typeface="Calibri"/>
              <a:sym typeface="Calibri"/>
              <a:hlinkClick r:id="rId3"/>
            </a:endParaRPr>
          </a:p>
          <a:p>
            <a:pPr marL="342900" marR="0" lvl="0" indent="-342900" algn="l" rtl="0">
              <a:spcBef>
                <a:spcPts val="640"/>
              </a:spcBef>
              <a:buClr>
                <a:schemeClr val="dk1"/>
              </a:buClr>
              <a:buSzPct val="100000"/>
              <a:buFont typeface="Arial"/>
              <a:buChar char="•"/>
            </a:pPr>
            <a:r>
              <a:rPr lang="en-US" sz="3200" dirty="0" smtClean="0">
                <a:solidFill>
                  <a:schemeClr val="dk1"/>
                </a:solidFill>
                <a:latin typeface="Calibri"/>
                <a:ea typeface="Calibri"/>
                <a:cs typeface="Calibri"/>
                <a:sym typeface="Calibri"/>
                <a:hlinkClick r:id="rId3"/>
              </a:rPr>
              <a:t>https</a:t>
            </a:r>
            <a:r>
              <a:rPr lang="en-US" sz="3200" dirty="0">
                <a:solidFill>
                  <a:schemeClr val="dk1"/>
                </a:solidFill>
                <a:latin typeface="Calibri"/>
                <a:ea typeface="Calibri"/>
                <a:cs typeface="Calibri"/>
                <a:sym typeface="Calibri"/>
                <a:hlinkClick r:id="rId3"/>
              </a:rPr>
              <a:t>://github.com/tarekll/</a:t>
            </a:r>
            <a:r>
              <a:rPr lang="en-US" sz="3200" dirty="0" smtClean="0">
                <a:solidFill>
                  <a:schemeClr val="dk1"/>
                </a:solidFill>
                <a:latin typeface="Calibri"/>
                <a:ea typeface="Calibri"/>
                <a:cs typeface="Calibri"/>
                <a:sym typeface="Calibri"/>
                <a:hlinkClick r:id="rId3"/>
              </a:rPr>
              <a:t>RenA</a:t>
            </a:r>
            <a:r>
              <a:rPr lang="en-US" sz="3200" dirty="0" smtClean="0">
                <a:solidFill>
                  <a:schemeClr val="dk1"/>
                </a:solidFill>
                <a:latin typeface="Calibri"/>
                <a:ea typeface="Calibri"/>
                <a:cs typeface="Calibri"/>
                <a:sym typeface="Calibri"/>
              </a:rPr>
              <a:t> </a:t>
            </a:r>
          </a:p>
          <a:p>
            <a:pPr lvl="1" indent="-342900">
              <a:spcBef>
                <a:spcPts val="640"/>
              </a:spcBef>
              <a:buSzPct val="100000"/>
              <a:buFont typeface="Arial"/>
              <a:buChar char="•"/>
            </a:pPr>
            <a:r>
              <a:rPr lang="en-US" sz="3200" dirty="0" smtClean="0">
                <a:solidFill>
                  <a:schemeClr val="dk1"/>
                </a:solidFill>
                <a:latin typeface="Calibri"/>
                <a:ea typeface="Calibri"/>
                <a:cs typeface="Calibri"/>
                <a:sym typeface="Calibri"/>
              </a:rPr>
              <a:t>Available after the Summer</a:t>
            </a:r>
            <a:endParaRPr lang="en-US" sz="3200" dirty="0">
              <a:solidFill>
                <a:schemeClr val="dk1"/>
              </a:solidFill>
              <a:latin typeface="Calibri"/>
              <a:ea typeface="Calibri"/>
              <a:cs typeface="Calibri"/>
              <a:sym typeface="Calibri"/>
            </a:endParaRPr>
          </a:p>
          <a:p>
            <a:pPr marL="0" marR="0" lvl="0" indent="0" algn="l" rtl="0">
              <a:spcBef>
                <a:spcPts val="640"/>
              </a:spcBef>
              <a:buNone/>
            </a:pPr>
            <a:endParaRPr sz="32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19</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The Arabic Language</a:t>
            </a:r>
          </a:p>
        </p:txBody>
      </p:sp>
      <p:sp>
        <p:nvSpPr>
          <p:cNvPr id="91" name="Shape 9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Arabic is a widely used global language that has major </a:t>
            </a:r>
            <a:r>
              <a:rPr lang="en-US" sz="3200" b="1" i="0" u="none" strike="noStrike" cap="none" baseline="0">
                <a:solidFill>
                  <a:schemeClr val="dk1"/>
                </a:solidFill>
                <a:latin typeface="Calibri"/>
                <a:ea typeface="Calibri"/>
                <a:cs typeface="Calibri"/>
                <a:sym typeface="Calibri"/>
              </a:rPr>
              <a:t>differences</a:t>
            </a:r>
            <a:r>
              <a:rPr lang="en-US" sz="3200" b="0" i="0" u="none" strike="noStrike" cap="none" baseline="0">
                <a:solidFill>
                  <a:schemeClr val="dk1"/>
                </a:solidFill>
                <a:latin typeface="Calibri"/>
                <a:ea typeface="Calibri"/>
                <a:cs typeface="Calibri"/>
                <a:sym typeface="Calibri"/>
              </a:rPr>
              <a:t> from the most popular, e.g., English and Chinese. </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The Arabic language has many </a:t>
            </a:r>
            <a:r>
              <a:rPr lang="en-US" sz="3200" b="1" i="0" u="none" strike="noStrike" cap="none" baseline="0">
                <a:solidFill>
                  <a:schemeClr val="dk1"/>
                </a:solidFill>
                <a:latin typeface="Calibri"/>
                <a:ea typeface="Calibri"/>
                <a:cs typeface="Calibri"/>
                <a:sym typeface="Calibri"/>
              </a:rPr>
              <a:t>grammatical</a:t>
            </a:r>
            <a:r>
              <a:rPr lang="en-US" sz="3200" b="0" i="0" u="none" strike="noStrike" cap="none" baseline="0">
                <a:solidFill>
                  <a:schemeClr val="dk1"/>
                </a:solidFill>
                <a:latin typeface="Calibri"/>
                <a:ea typeface="Calibri"/>
                <a:cs typeface="Calibri"/>
                <a:sym typeface="Calibri"/>
              </a:rPr>
              <a:t> forms, varieties of word </a:t>
            </a:r>
            <a:r>
              <a:rPr lang="en-US" sz="3200" b="1" i="0" u="none" strike="noStrike" cap="none" baseline="0">
                <a:solidFill>
                  <a:schemeClr val="dk1"/>
                </a:solidFill>
                <a:latin typeface="Calibri"/>
                <a:ea typeface="Calibri"/>
                <a:cs typeface="Calibri"/>
                <a:sym typeface="Calibri"/>
              </a:rPr>
              <a:t>synonyms</a:t>
            </a:r>
            <a:r>
              <a:rPr lang="en-US" sz="3200" b="0" i="0" u="none" strike="noStrike" cap="none" baseline="0">
                <a:solidFill>
                  <a:schemeClr val="dk1"/>
                </a:solidFill>
                <a:latin typeface="Calibri"/>
                <a:ea typeface="Calibri"/>
                <a:cs typeface="Calibri"/>
                <a:sym typeface="Calibri"/>
              </a:rPr>
              <a:t>, and different word meanings that vary depending on factors like:</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Word order</a:t>
            </a:r>
          </a:p>
          <a:p>
            <a:pPr marL="742950" marR="0" lvl="1" indent="-285750" algn="l" rtl="0">
              <a:lnSpc>
                <a:spcPct val="90000"/>
              </a:lnSpc>
              <a:spcBef>
                <a:spcPts val="560"/>
              </a:spcBef>
              <a:buClr>
                <a:schemeClr val="dk1"/>
              </a:buClr>
              <a:buSzPct val="100000"/>
              <a:buFont typeface="Arial"/>
              <a:buChar char="–"/>
            </a:pPr>
            <a:r>
              <a:rPr lang="en-US" sz="2800" b="1" i="0" u="none" strike="noStrike" cap="none" baseline="0">
                <a:solidFill>
                  <a:schemeClr val="dk1"/>
                </a:solidFill>
                <a:latin typeface="Calibri"/>
                <a:ea typeface="Calibri"/>
                <a:cs typeface="Calibri"/>
                <a:sym typeface="Calibri"/>
              </a:rPr>
              <a:t>Diacritics</a:t>
            </a: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Topic Identification </a:t>
            </a:r>
          </a:p>
        </p:txBody>
      </p:sp>
      <p:sp>
        <p:nvSpPr>
          <p:cNvPr id="230" name="Shape 2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It’s the way to identify what is the topic(s) in a set of documents </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Given that a document is about a particular topic, one would expect particular words to appear in the document more or less frequently</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LDA, one of the popular Topic modeling algorithms</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ALDA: Screen Shot</a:t>
            </a:r>
          </a:p>
        </p:txBody>
      </p:sp>
      <p:pic>
        <p:nvPicPr>
          <p:cNvPr id="236" name="Shape 236"/>
          <p:cNvPicPr preferRelativeResize="0"/>
          <p:nvPr/>
        </p:nvPicPr>
        <p:blipFill rotWithShape="1">
          <a:blip r:embed="rId3">
            <a:alphaModFix/>
          </a:blip>
          <a:srcRect/>
          <a:stretch/>
        </p:blipFill>
        <p:spPr>
          <a:xfrm>
            <a:off x="0" y="1453848"/>
            <a:ext cx="9144000" cy="5303839"/>
          </a:xfrm>
          <a:prstGeom prst="rect">
            <a:avLst/>
          </a:prstGeom>
          <a:noFill/>
          <a:ln>
            <a:noFill/>
          </a:ln>
        </p:spPr>
      </p:pic>
      <p:sp>
        <p:nvSpPr>
          <p:cNvPr id="237" name="Shape 23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21</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ALDA: Article/Topic (Arabic) </a:t>
            </a:r>
          </a:p>
        </p:txBody>
      </p:sp>
      <p:pic>
        <p:nvPicPr>
          <p:cNvPr id="243" name="Shape 243"/>
          <p:cNvPicPr preferRelativeResize="0"/>
          <p:nvPr/>
        </p:nvPicPr>
        <p:blipFill rotWithShape="1">
          <a:blip r:embed="rId3">
            <a:alphaModFix/>
          </a:blip>
          <a:srcRect/>
          <a:stretch/>
        </p:blipFill>
        <p:spPr>
          <a:xfrm>
            <a:off x="0" y="1417637"/>
            <a:ext cx="9144000" cy="5037484"/>
          </a:xfrm>
          <a:prstGeom prst="rect">
            <a:avLst/>
          </a:prstGeom>
          <a:noFill/>
          <a:ln>
            <a:noFill/>
          </a:ln>
        </p:spPr>
      </p:pic>
      <p:sp>
        <p:nvSpPr>
          <p:cNvPr id="244" name="Shape 2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22</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ALDA: Article/Topic (English) </a:t>
            </a:r>
          </a:p>
        </p:txBody>
      </p:sp>
      <p:sp>
        <p:nvSpPr>
          <p:cNvPr id="251" name="Shape 251"/>
          <p:cNvSpPr txBox="1">
            <a:spLocks noGrp="1"/>
          </p:cNvSpPr>
          <p:nvPr>
            <p:ph type="body" idx="1"/>
          </p:nvPr>
        </p:nvSpPr>
        <p:spPr>
          <a:xfrm>
            <a:off x="457200" y="1600201"/>
            <a:ext cx="8229600" cy="4691958"/>
          </a:xfrm>
          <a:prstGeom prst="rect">
            <a:avLst/>
          </a:prstGeom>
          <a:solidFill>
            <a:schemeClr val="lt1"/>
          </a:solidFill>
          <a:ln w="25400"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Tripoli - Routers: An official said the tribesmen from Libya ended their closure of the oil field of </a:t>
            </a:r>
            <a:r>
              <a:rPr lang="en-US" sz="2400" b="0" i="0" u="none" strike="noStrike" cap="none" baseline="0" dirty="0" err="1">
                <a:solidFill>
                  <a:schemeClr val="dk1"/>
                </a:solidFill>
                <a:latin typeface="Calibri"/>
                <a:ea typeface="Calibri"/>
                <a:cs typeface="Calibri"/>
                <a:sym typeface="Calibri"/>
              </a:rPr>
              <a:t>AlSharara</a:t>
            </a:r>
            <a:r>
              <a:rPr lang="en-US" sz="2400" b="0" i="0" u="none" strike="noStrike" cap="none" baseline="0" dirty="0">
                <a:solidFill>
                  <a:schemeClr val="dk1"/>
                </a:solidFill>
                <a:latin typeface="Calibri"/>
                <a:ea typeface="Calibri"/>
                <a:cs typeface="Calibri"/>
                <a:sym typeface="Calibri"/>
              </a:rPr>
              <a:t>, but it is not possible to resume production until the end of a separate protest connected to the field pipelines. The security guards blocked a field that has a capacity of 34 thousand barrels per day south of the country in the month of February to lobby for financial and political demands which increased the severity of the siege imposed on the oil. Hasan </a:t>
            </a:r>
            <a:r>
              <a:rPr lang="en-US" sz="2400" b="0" i="0" u="none" strike="noStrike" cap="none" baseline="0" dirty="0" err="1">
                <a:solidFill>
                  <a:schemeClr val="dk1"/>
                </a:solidFill>
                <a:latin typeface="Calibri"/>
                <a:ea typeface="Calibri"/>
                <a:cs typeface="Calibri"/>
                <a:sym typeface="Calibri"/>
              </a:rPr>
              <a:t>Alsadeq</a:t>
            </a:r>
            <a:r>
              <a:rPr lang="en-US" sz="2400" b="0" i="0" u="none" strike="noStrike" cap="none" baseline="0" dirty="0">
                <a:solidFill>
                  <a:schemeClr val="dk1"/>
                </a:solidFill>
                <a:latin typeface="Calibri"/>
                <a:ea typeface="Calibri"/>
                <a:cs typeface="Calibri"/>
                <a:sym typeface="Calibri"/>
              </a:rPr>
              <a:t>, </a:t>
            </a:r>
            <a:r>
              <a:rPr lang="en-US" sz="2400" b="0" i="0" u="none" strike="noStrike" cap="none" baseline="0" dirty="0" err="1">
                <a:solidFill>
                  <a:schemeClr val="dk1"/>
                </a:solidFill>
                <a:latin typeface="Calibri"/>
                <a:ea typeface="Calibri"/>
                <a:cs typeface="Calibri"/>
                <a:sym typeface="Calibri"/>
              </a:rPr>
              <a:t>AlSharara</a:t>
            </a:r>
            <a:r>
              <a:rPr lang="en-US" sz="2400" b="0" i="0" u="none" strike="noStrike" cap="none" baseline="0" dirty="0">
                <a:solidFill>
                  <a:schemeClr val="dk1"/>
                </a:solidFill>
                <a:latin typeface="Calibri"/>
                <a:ea typeface="Calibri"/>
                <a:cs typeface="Calibri"/>
                <a:sym typeface="Calibri"/>
              </a:rPr>
              <a:t> oil field director, said to Routers that the protesters left the field but can not resume work and that he hopes to resume work within a week. Closing the filed happened more than once. Libya's oil  production was 4.1 million barrels per day.</a:t>
            </a:r>
          </a:p>
          <a:p>
            <a:pPr marL="342900" marR="0" lvl="0" indent="-342900" algn="l" rtl="0">
              <a:lnSpc>
                <a:spcPct val="80000"/>
              </a:lnSpc>
              <a:spcBef>
                <a:spcPts val="510"/>
              </a:spcBef>
              <a:buClr>
                <a:schemeClr val="dk1"/>
              </a:buClr>
              <a:buSzPct val="98076"/>
              <a:buFont typeface="Arial"/>
              <a:buChar char="•"/>
            </a:pPr>
            <a:r>
              <a:rPr lang="en-US" sz="2550" b="1" i="0" u="none" strike="noStrike" cap="none" baseline="0" dirty="0" err="1">
                <a:solidFill>
                  <a:schemeClr val="dk1"/>
                </a:solidFill>
                <a:latin typeface="Calibri"/>
                <a:ea typeface="Calibri"/>
                <a:cs typeface="Calibri"/>
                <a:sym typeface="Calibri"/>
              </a:rPr>
              <a:t>AlSharara</a:t>
            </a:r>
            <a:r>
              <a:rPr lang="en-US" sz="2550" b="1" i="0" u="none" strike="noStrike" cap="none" baseline="0" dirty="0">
                <a:solidFill>
                  <a:schemeClr val="dk1"/>
                </a:solidFill>
                <a:latin typeface="Calibri"/>
                <a:ea typeface="Calibri"/>
                <a:cs typeface="Calibri"/>
                <a:sym typeface="Calibri"/>
              </a:rPr>
              <a:t>, Oil, Protest, Pipelines, Barrel, Protestors, Siege, Resume, Production, Ends</a:t>
            </a:r>
          </a:p>
          <a:p>
            <a:pPr marL="342900" marR="0" lvl="0" indent="-185420" algn="l" rtl="0">
              <a:lnSpc>
                <a:spcPct val="80000"/>
              </a:lnSpc>
              <a:spcBef>
                <a:spcPts val="496"/>
              </a:spcBef>
              <a:buClr>
                <a:schemeClr val="dk1"/>
              </a:buClr>
              <a:buFont typeface="Arial"/>
              <a:buNone/>
            </a:pPr>
            <a:endParaRPr sz="2500" b="0" i="0" u="none" strike="noStrike" cap="none" baseline="0" dirty="0">
              <a:solidFill>
                <a:schemeClr val="dk1"/>
              </a:solidFill>
              <a:latin typeface="Calibri"/>
              <a:ea typeface="Calibri"/>
              <a:cs typeface="Calibri"/>
              <a:sym typeface="Calibri"/>
            </a:endParaRPr>
          </a:p>
          <a:p>
            <a:pPr marL="342900" marR="0" lvl="0" indent="-185420" algn="l" rtl="0">
              <a:lnSpc>
                <a:spcPct val="80000"/>
              </a:lnSpc>
              <a:spcBef>
                <a:spcPts val="496"/>
              </a:spcBef>
              <a:buClr>
                <a:schemeClr val="dk1"/>
              </a:buClr>
              <a:buFont typeface="Arial"/>
              <a:buNone/>
            </a:pPr>
            <a:endParaRPr sz="2500" b="0" i="0" u="none" strike="noStrike" cap="none" baseline="0"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23</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ALDA: </a:t>
            </a:r>
            <a:r>
              <a:rPr lang="en-US" sz="4400" b="0" i="0" u="none" strike="noStrike" cap="none" baseline="0" dirty="0" smtClean="0">
                <a:solidFill>
                  <a:schemeClr val="dk1"/>
                </a:solidFill>
                <a:latin typeface="Calibri"/>
                <a:ea typeface="Calibri"/>
                <a:cs typeface="Calibri"/>
                <a:sym typeface="Calibri"/>
              </a:rPr>
              <a:t>Evaluation</a:t>
            </a:r>
            <a:endParaRPr lang="en-US" sz="4400" b="0" i="0" u="none" strike="noStrike" cap="none" baseline="0" dirty="0">
              <a:solidFill>
                <a:schemeClr val="dk1"/>
              </a:solidFill>
              <a:latin typeface="Calibri"/>
              <a:ea typeface="Calibri"/>
              <a:cs typeface="Calibri"/>
              <a:sym typeface="Calibri"/>
            </a:endParaRP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10 participants; each received 100 articles and their corresponding topics from the 1000 random sample</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Participants asked to evaluate the relevance of the topics</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Each topic/article pair evaluated twice, then averaged</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Count the frequencies of each rating</a:t>
            </a:r>
          </a:p>
        </p:txBody>
      </p:sp>
      <p:sp>
        <p:nvSpPr>
          <p:cNvPr id="260" name="Shape 2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ALDA: </a:t>
            </a:r>
            <a:r>
              <a:rPr lang="en-US" sz="4400" b="0" i="0" u="none" strike="noStrike" cap="none" baseline="0" dirty="0" smtClean="0">
                <a:solidFill>
                  <a:schemeClr val="dk1"/>
                </a:solidFill>
                <a:latin typeface="Calibri"/>
                <a:ea typeface="Calibri"/>
                <a:cs typeface="Calibri"/>
                <a:sym typeface="Calibri"/>
              </a:rPr>
              <a:t>Evaluation</a:t>
            </a:r>
            <a:r>
              <a:rPr lang="en-US" sz="4400" b="0" i="0" u="none" strike="noStrike" cap="none" dirty="0" smtClean="0">
                <a:solidFill>
                  <a:schemeClr val="dk1"/>
                </a:solidFill>
                <a:latin typeface="Calibri"/>
                <a:ea typeface="Calibri"/>
                <a:cs typeface="Calibri"/>
                <a:sym typeface="Calibri"/>
              </a:rPr>
              <a:t> Results</a:t>
            </a:r>
            <a:endParaRPr lang="en-US" sz="4400" b="0" i="0" u="none" strike="noStrike" cap="none" baseline="0" dirty="0">
              <a:solidFill>
                <a:schemeClr val="dk1"/>
              </a:solidFill>
              <a:latin typeface="Calibri"/>
              <a:ea typeface="Calibri"/>
              <a:cs typeface="Calibri"/>
              <a:sym typeface="Calibri"/>
            </a:endParaRPr>
          </a:p>
        </p:txBody>
      </p:sp>
      <p:pic>
        <p:nvPicPr>
          <p:cNvPr id="266" name="Shape 266"/>
          <p:cNvPicPr preferRelativeResize="0"/>
          <p:nvPr/>
        </p:nvPicPr>
        <p:blipFill rotWithShape="1">
          <a:blip r:embed="rId3">
            <a:alphaModFix/>
          </a:blip>
          <a:srcRect/>
          <a:stretch/>
        </p:blipFill>
        <p:spPr>
          <a:xfrm>
            <a:off x="0" y="1627426"/>
            <a:ext cx="9144000" cy="4628519"/>
          </a:xfrm>
          <a:prstGeom prst="rect">
            <a:avLst/>
          </a:prstGeom>
          <a:noFill/>
          <a:ln>
            <a:noFill/>
          </a:ln>
        </p:spPr>
      </p:pic>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25</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dirty="0" smtClean="0">
                <a:latin typeface="Calibri"/>
                <a:ea typeface="Calibri"/>
                <a:cs typeface="Calibri"/>
                <a:sym typeface="Calibri"/>
              </a:rPr>
              <a:t>ALDA</a:t>
            </a:r>
            <a:endParaRPr lang="en-US" sz="4400" dirty="0">
              <a:latin typeface="Calibri"/>
              <a:ea typeface="Calibri"/>
              <a:cs typeface="Calibri"/>
              <a:sym typeface="Calibri"/>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100000"/>
              <a:buFont typeface="Arial"/>
              <a:buChar char="•"/>
            </a:pPr>
            <a:endParaRPr lang="en-US" sz="3200" dirty="0" smtClean="0">
              <a:solidFill>
                <a:schemeClr val="dk1"/>
              </a:solidFill>
              <a:latin typeface="Calibri"/>
              <a:ea typeface="Calibri"/>
              <a:cs typeface="Calibri"/>
              <a:sym typeface="Calibri"/>
              <a:hlinkClick r:id="rId3"/>
            </a:endParaRPr>
          </a:p>
          <a:p>
            <a:pPr marL="342900" marR="0" lvl="0" indent="-342900" algn="l" rtl="0">
              <a:spcBef>
                <a:spcPts val="640"/>
              </a:spcBef>
              <a:buClr>
                <a:schemeClr val="dk1"/>
              </a:buClr>
              <a:buSzPct val="100000"/>
              <a:buFont typeface="Arial"/>
              <a:buChar char="•"/>
            </a:pPr>
            <a:r>
              <a:rPr lang="en-US" sz="3200" dirty="0" smtClean="0">
                <a:solidFill>
                  <a:schemeClr val="dk1"/>
                </a:solidFill>
                <a:latin typeface="Calibri"/>
                <a:ea typeface="Calibri"/>
                <a:cs typeface="Calibri"/>
                <a:sym typeface="Calibri"/>
                <a:hlinkClick r:id="rId3"/>
              </a:rPr>
              <a:t>https</a:t>
            </a:r>
            <a:r>
              <a:rPr lang="en-US" sz="3200" dirty="0">
                <a:solidFill>
                  <a:schemeClr val="dk1"/>
                </a:solidFill>
                <a:latin typeface="Calibri"/>
                <a:ea typeface="Calibri"/>
                <a:cs typeface="Calibri"/>
                <a:sym typeface="Calibri"/>
                <a:hlinkClick r:id="rId3"/>
              </a:rPr>
              <a:t>://github.com/tarekll/</a:t>
            </a:r>
            <a:r>
              <a:rPr lang="en-US" sz="3200" dirty="0" smtClean="0">
                <a:solidFill>
                  <a:schemeClr val="dk1"/>
                </a:solidFill>
                <a:latin typeface="Calibri"/>
                <a:ea typeface="Calibri"/>
                <a:cs typeface="Calibri"/>
                <a:sym typeface="Calibri"/>
                <a:hlinkClick r:id="rId3"/>
              </a:rPr>
              <a:t>ALDA</a:t>
            </a:r>
            <a:r>
              <a:rPr lang="en-US" sz="3200" dirty="0" smtClean="0">
                <a:solidFill>
                  <a:schemeClr val="dk1"/>
                </a:solidFill>
                <a:latin typeface="Calibri"/>
                <a:ea typeface="Calibri"/>
                <a:cs typeface="Calibri"/>
                <a:sym typeface="Calibri"/>
              </a:rPr>
              <a:t> </a:t>
            </a:r>
          </a:p>
          <a:p>
            <a:pPr lvl="1" indent="-342900">
              <a:spcBef>
                <a:spcPts val="640"/>
              </a:spcBef>
              <a:buSzPct val="100000"/>
              <a:buFont typeface="Arial"/>
              <a:buChar char="•"/>
            </a:pPr>
            <a:r>
              <a:rPr lang="en-US" sz="3200" dirty="0">
                <a:solidFill>
                  <a:schemeClr val="dk1"/>
                </a:solidFill>
                <a:latin typeface="Calibri"/>
                <a:ea typeface="Calibri"/>
                <a:cs typeface="Calibri"/>
                <a:sym typeface="Calibri"/>
              </a:rPr>
              <a:t>Available after the Summer</a:t>
            </a:r>
          </a:p>
          <a:p>
            <a:pPr lvl="1" indent="-342900">
              <a:spcBef>
                <a:spcPts val="640"/>
              </a:spcBef>
              <a:buSzPct val="100000"/>
              <a:buFont typeface="Arial"/>
              <a:buChar char="•"/>
            </a:pPr>
            <a:endParaRPr lang="en-US" sz="320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26</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199" y="274637"/>
            <a:ext cx="830976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b="0" i="0" u="none" strike="noStrike" cap="none" baseline="0">
                <a:solidFill>
                  <a:schemeClr val="dk1"/>
                </a:solidFill>
                <a:latin typeface="Calibri"/>
                <a:ea typeface="Calibri"/>
                <a:cs typeface="Calibri"/>
                <a:sym typeface="Calibri"/>
              </a:rPr>
              <a:t>Summary Template’s Attributes (English)</a:t>
            </a:r>
          </a:p>
        </p:txBody>
      </p:sp>
      <p:grpSp>
        <p:nvGrpSpPr>
          <p:cNvPr id="280" name="Shape 280"/>
          <p:cNvGrpSpPr/>
          <p:nvPr/>
        </p:nvGrpSpPr>
        <p:grpSpPr>
          <a:xfrm>
            <a:off x="432539" y="1760148"/>
            <a:ext cx="8334426" cy="4504850"/>
            <a:chOff x="2207191" y="1821792"/>
            <a:chExt cx="6484883" cy="3916841"/>
          </a:xfrm>
        </p:grpSpPr>
        <p:sp>
          <p:nvSpPr>
            <p:cNvPr id="281" name="Shape 281"/>
            <p:cNvSpPr/>
            <p:nvPr/>
          </p:nvSpPr>
          <p:spPr>
            <a:xfrm>
              <a:off x="4186642" y="1821792"/>
              <a:ext cx="1760483" cy="708211"/>
            </a:xfrm>
            <a:prstGeom prst="roundRect">
              <a:avLst>
                <a:gd name="adj" fmla="val 16667"/>
              </a:avLst>
            </a:prstGeom>
            <a:gradFill>
              <a:gsLst>
                <a:gs pos="0">
                  <a:srgbClr val="D23F3B"/>
                </a:gs>
                <a:gs pos="100000">
                  <a:srgbClr val="FFC2BF"/>
                </a:gs>
              </a:gsLst>
              <a:lin ang="16200000" scaled="0"/>
            </a:gradFill>
            <a:ln w="9525" cap="flat">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i="0" u="none" strike="noStrike" cap="none" baseline="0">
                  <a:solidFill>
                    <a:schemeClr val="dk1"/>
                  </a:solidFill>
                  <a:latin typeface="Calibri"/>
                  <a:ea typeface="Calibri"/>
                  <a:cs typeface="Calibri"/>
                  <a:sym typeface="Calibri"/>
                </a:rPr>
                <a:t>Arabic News Article Template</a:t>
              </a:r>
            </a:p>
          </p:txBody>
        </p:sp>
        <p:sp>
          <p:nvSpPr>
            <p:cNvPr id="282" name="Shape 282"/>
            <p:cNvSpPr/>
            <p:nvPr/>
          </p:nvSpPr>
          <p:spPr>
            <a:xfrm>
              <a:off x="2207191" y="3881878"/>
              <a:ext cx="1348828" cy="732217"/>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Topics</a:t>
              </a:r>
            </a:p>
          </p:txBody>
        </p:sp>
        <p:sp>
          <p:nvSpPr>
            <p:cNvPr id="283" name="Shape 283"/>
            <p:cNvSpPr/>
            <p:nvPr/>
          </p:nvSpPr>
          <p:spPr>
            <a:xfrm>
              <a:off x="6516432" y="3944907"/>
              <a:ext cx="1348827" cy="732219"/>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Named Entities</a:t>
              </a:r>
            </a:p>
          </p:txBody>
        </p:sp>
        <p:sp>
          <p:nvSpPr>
            <p:cNvPr id="284" name="Shape 284"/>
            <p:cNvSpPr/>
            <p:nvPr/>
          </p:nvSpPr>
          <p:spPr>
            <a:xfrm>
              <a:off x="4923501" y="3529457"/>
              <a:ext cx="1348827" cy="621861"/>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Writer</a:t>
              </a:r>
            </a:p>
          </p:txBody>
        </p:sp>
        <p:sp>
          <p:nvSpPr>
            <p:cNvPr id="285" name="Shape 285"/>
            <p:cNvSpPr/>
            <p:nvPr/>
          </p:nvSpPr>
          <p:spPr>
            <a:xfrm>
              <a:off x="6762357" y="2888617"/>
              <a:ext cx="1348825" cy="621861"/>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Date </a:t>
              </a:r>
            </a:p>
          </p:txBody>
        </p:sp>
        <p:sp>
          <p:nvSpPr>
            <p:cNvPr id="286" name="Shape 286"/>
            <p:cNvSpPr/>
            <p:nvPr/>
          </p:nvSpPr>
          <p:spPr>
            <a:xfrm>
              <a:off x="2233469" y="2888617"/>
              <a:ext cx="1322549" cy="621861"/>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Title</a:t>
              </a:r>
            </a:p>
          </p:txBody>
        </p:sp>
        <p:sp>
          <p:nvSpPr>
            <p:cNvPr id="287" name="Shape 287"/>
            <p:cNvSpPr/>
            <p:nvPr/>
          </p:nvSpPr>
          <p:spPr>
            <a:xfrm>
              <a:off x="3733028" y="4482657"/>
              <a:ext cx="1348828" cy="732217"/>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Category</a:t>
              </a:r>
            </a:p>
          </p:txBody>
        </p:sp>
        <p:cxnSp>
          <p:nvCxnSpPr>
            <p:cNvPr id="288" name="Shape 288"/>
            <p:cNvCxnSpPr>
              <a:stCxn id="281" idx="2"/>
              <a:endCxn id="286" idx="0"/>
            </p:cNvCxnSpPr>
            <p:nvPr/>
          </p:nvCxnSpPr>
          <p:spPr>
            <a:xfrm flipH="1">
              <a:off x="2894583" y="2530003"/>
              <a:ext cx="2172300" cy="358500"/>
            </a:xfrm>
            <a:prstGeom prst="straightConnector1">
              <a:avLst/>
            </a:prstGeom>
            <a:noFill/>
            <a:ln w="9525" cap="flat">
              <a:solidFill>
                <a:schemeClr val="dk1"/>
              </a:solidFill>
              <a:prstDash val="solid"/>
              <a:round/>
              <a:headEnd type="none" w="med" len="med"/>
              <a:tailEnd type="stealth" w="lg" len="lg"/>
            </a:ln>
          </p:spPr>
        </p:cxnSp>
        <p:cxnSp>
          <p:nvCxnSpPr>
            <p:cNvPr id="289" name="Shape 289"/>
            <p:cNvCxnSpPr>
              <a:stCxn id="281" idx="2"/>
              <a:endCxn id="284" idx="0"/>
            </p:cNvCxnSpPr>
            <p:nvPr/>
          </p:nvCxnSpPr>
          <p:spPr>
            <a:xfrm>
              <a:off x="5066883" y="2530003"/>
              <a:ext cx="531000" cy="999299"/>
            </a:xfrm>
            <a:prstGeom prst="straightConnector1">
              <a:avLst/>
            </a:prstGeom>
            <a:noFill/>
            <a:ln w="9525" cap="flat">
              <a:solidFill>
                <a:schemeClr val="dk1"/>
              </a:solidFill>
              <a:prstDash val="solid"/>
              <a:round/>
              <a:headEnd type="none" w="med" len="med"/>
              <a:tailEnd type="stealth" w="lg" len="lg"/>
            </a:ln>
          </p:spPr>
        </p:cxnSp>
        <p:cxnSp>
          <p:nvCxnSpPr>
            <p:cNvPr id="290" name="Shape 290"/>
            <p:cNvCxnSpPr>
              <a:stCxn id="281" idx="2"/>
              <a:endCxn id="285" idx="0"/>
            </p:cNvCxnSpPr>
            <p:nvPr/>
          </p:nvCxnSpPr>
          <p:spPr>
            <a:xfrm>
              <a:off x="5066883" y="2530003"/>
              <a:ext cx="2370000" cy="358500"/>
            </a:xfrm>
            <a:prstGeom prst="straightConnector1">
              <a:avLst/>
            </a:prstGeom>
            <a:noFill/>
            <a:ln w="9525" cap="flat">
              <a:solidFill>
                <a:schemeClr val="dk1"/>
              </a:solidFill>
              <a:prstDash val="solid"/>
              <a:round/>
              <a:headEnd type="none" w="med" len="med"/>
              <a:tailEnd type="stealth" w="lg" len="lg"/>
            </a:ln>
          </p:spPr>
        </p:cxnSp>
        <p:cxnSp>
          <p:nvCxnSpPr>
            <p:cNvPr id="291" name="Shape 291"/>
            <p:cNvCxnSpPr>
              <a:stCxn id="281" idx="2"/>
              <a:endCxn id="282" idx="0"/>
            </p:cNvCxnSpPr>
            <p:nvPr/>
          </p:nvCxnSpPr>
          <p:spPr>
            <a:xfrm flipH="1">
              <a:off x="2881683" y="2530003"/>
              <a:ext cx="2185200" cy="1351799"/>
            </a:xfrm>
            <a:prstGeom prst="straightConnector1">
              <a:avLst/>
            </a:prstGeom>
            <a:noFill/>
            <a:ln w="9525" cap="flat">
              <a:solidFill>
                <a:schemeClr val="dk1"/>
              </a:solidFill>
              <a:prstDash val="solid"/>
              <a:round/>
              <a:headEnd type="none" w="med" len="med"/>
              <a:tailEnd type="stealth" w="lg" len="lg"/>
            </a:ln>
          </p:spPr>
        </p:cxnSp>
        <p:cxnSp>
          <p:nvCxnSpPr>
            <p:cNvPr id="292" name="Shape 292"/>
            <p:cNvCxnSpPr>
              <a:stCxn id="281" idx="2"/>
              <a:endCxn id="283" idx="0"/>
            </p:cNvCxnSpPr>
            <p:nvPr/>
          </p:nvCxnSpPr>
          <p:spPr>
            <a:xfrm>
              <a:off x="5066883" y="2530003"/>
              <a:ext cx="2124000" cy="1414799"/>
            </a:xfrm>
            <a:prstGeom prst="straightConnector1">
              <a:avLst/>
            </a:prstGeom>
            <a:noFill/>
            <a:ln w="9525" cap="flat">
              <a:solidFill>
                <a:schemeClr val="dk1"/>
              </a:solidFill>
              <a:prstDash val="solid"/>
              <a:round/>
              <a:headEnd type="none" w="med" len="med"/>
              <a:tailEnd type="stealth" w="lg" len="lg"/>
            </a:ln>
          </p:spPr>
        </p:cxnSp>
        <p:cxnSp>
          <p:nvCxnSpPr>
            <p:cNvPr id="293" name="Shape 293"/>
            <p:cNvCxnSpPr>
              <a:endCxn id="287" idx="0"/>
            </p:cNvCxnSpPr>
            <p:nvPr/>
          </p:nvCxnSpPr>
          <p:spPr>
            <a:xfrm flipH="1">
              <a:off x="4407442" y="2529957"/>
              <a:ext cx="674400" cy="1952700"/>
            </a:xfrm>
            <a:prstGeom prst="straightConnector1">
              <a:avLst/>
            </a:prstGeom>
            <a:noFill/>
            <a:ln w="9525" cap="flat">
              <a:solidFill>
                <a:schemeClr val="dk1"/>
              </a:solidFill>
              <a:prstDash val="solid"/>
              <a:round/>
              <a:headEnd type="none" w="med" len="med"/>
              <a:tailEnd type="stealth" w="lg" len="lg"/>
            </a:ln>
          </p:spPr>
        </p:cxnSp>
        <p:sp>
          <p:nvSpPr>
            <p:cNvPr id="294" name="Shape 294"/>
            <p:cNvSpPr/>
            <p:nvPr/>
          </p:nvSpPr>
          <p:spPr>
            <a:xfrm>
              <a:off x="5736917" y="5006416"/>
              <a:ext cx="1348828" cy="732217"/>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Person</a:t>
              </a:r>
            </a:p>
          </p:txBody>
        </p:sp>
        <p:cxnSp>
          <p:nvCxnSpPr>
            <p:cNvPr id="295" name="Shape 295"/>
            <p:cNvCxnSpPr>
              <a:stCxn id="283" idx="2"/>
              <a:endCxn id="294" idx="0"/>
            </p:cNvCxnSpPr>
            <p:nvPr/>
          </p:nvCxnSpPr>
          <p:spPr>
            <a:xfrm flipH="1">
              <a:off x="6411446" y="4677126"/>
              <a:ext cx="779400" cy="329400"/>
            </a:xfrm>
            <a:prstGeom prst="straightConnector1">
              <a:avLst/>
            </a:prstGeom>
            <a:noFill/>
            <a:ln w="9525" cap="flat">
              <a:solidFill>
                <a:schemeClr val="dk1"/>
              </a:solidFill>
              <a:prstDash val="solid"/>
              <a:round/>
              <a:headEnd type="none" w="med" len="med"/>
              <a:tailEnd type="stealth" w="lg" len="lg"/>
            </a:ln>
          </p:spPr>
        </p:cxnSp>
        <p:sp>
          <p:nvSpPr>
            <p:cNvPr id="296" name="Shape 296"/>
            <p:cNvSpPr/>
            <p:nvPr/>
          </p:nvSpPr>
          <p:spPr>
            <a:xfrm>
              <a:off x="7343246" y="5006416"/>
              <a:ext cx="1348828" cy="732217"/>
            </a:xfrm>
            <a:prstGeom prst="roundRect">
              <a:avLst>
                <a:gd name="adj" fmla="val 16667"/>
              </a:avLst>
            </a:prstGeom>
            <a:gradFill>
              <a:gsLst>
                <a:gs pos="0">
                  <a:srgbClr val="3E7FCE"/>
                </a:gs>
                <a:gs pos="100000">
                  <a:srgbClr val="BFDCFF"/>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Organization</a:t>
              </a:r>
            </a:p>
          </p:txBody>
        </p:sp>
        <p:cxnSp>
          <p:nvCxnSpPr>
            <p:cNvPr id="297" name="Shape 297"/>
            <p:cNvCxnSpPr>
              <a:stCxn id="283" idx="2"/>
              <a:endCxn id="296" idx="0"/>
            </p:cNvCxnSpPr>
            <p:nvPr/>
          </p:nvCxnSpPr>
          <p:spPr>
            <a:xfrm>
              <a:off x="7190846" y="4677126"/>
              <a:ext cx="826800" cy="329400"/>
            </a:xfrm>
            <a:prstGeom prst="straightConnector1">
              <a:avLst/>
            </a:prstGeom>
            <a:noFill/>
            <a:ln w="9525" cap="flat">
              <a:solidFill>
                <a:schemeClr val="dk1"/>
              </a:solidFill>
              <a:prstDash val="solid"/>
              <a:round/>
              <a:headEnd type="none" w="med" len="med"/>
              <a:tailEnd type="stealth" w="lg" len="lg"/>
            </a:ln>
          </p:spPr>
        </p:cxnSp>
      </p:grpSp>
      <p:sp>
        <p:nvSpPr>
          <p:cNvPr id="298" name="Shape 2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27</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800" b="0" i="0" u="none" strike="noStrike" cap="none" baseline="0">
                <a:solidFill>
                  <a:schemeClr val="dk1"/>
                </a:solidFill>
                <a:latin typeface="Calibri"/>
                <a:ea typeface="Calibri"/>
                <a:cs typeface="Calibri"/>
                <a:sym typeface="Calibri"/>
              </a:rPr>
              <a:t>Summary Template’s Attributes (Arabic)</a:t>
            </a:r>
          </a:p>
        </p:txBody>
      </p:sp>
      <p:pic>
        <p:nvPicPr>
          <p:cNvPr id="305" name="Shape 305"/>
          <p:cNvPicPr preferRelativeResize="0"/>
          <p:nvPr/>
        </p:nvPicPr>
        <p:blipFill rotWithShape="1">
          <a:blip r:embed="rId3">
            <a:alphaModFix/>
          </a:blip>
          <a:srcRect/>
          <a:stretch/>
        </p:blipFill>
        <p:spPr>
          <a:xfrm>
            <a:off x="267367" y="1671052"/>
            <a:ext cx="8569157" cy="4584893"/>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28</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Template Summaries Description</a:t>
            </a:r>
          </a:p>
        </p:txBody>
      </p:sp>
      <p:pic>
        <p:nvPicPr>
          <p:cNvPr id="311" name="Shape 311"/>
          <p:cNvPicPr preferRelativeResize="0"/>
          <p:nvPr/>
        </p:nvPicPr>
        <p:blipFill rotWithShape="1">
          <a:blip r:embed="rId3">
            <a:alphaModFix/>
          </a:blip>
          <a:srcRect/>
          <a:stretch/>
        </p:blipFill>
        <p:spPr>
          <a:xfrm>
            <a:off x="322262" y="1620837"/>
            <a:ext cx="8631237" cy="5021261"/>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29</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Arabic Language</a:t>
            </a: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It is different from English</a:t>
            </a:r>
          </a:p>
          <a:p>
            <a:pPr marL="571500" marR="0" lvl="1" indent="-177800" algn="l" rtl="0">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Right to left</a:t>
            </a:r>
          </a:p>
          <a:p>
            <a:pPr marL="571500" marR="0" lvl="1" indent="-177800" algn="l" rtl="0">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Special character set </a:t>
            </a:r>
          </a:p>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Arabic has many grammatical forms and different meanings of the same word that depending on many things like</a:t>
            </a:r>
          </a:p>
          <a:p>
            <a:pPr marL="742950" marR="0" lvl="1" indent="-285750" algn="l" rtl="0">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Diacritics: special characters appear either above or below the characters, they give the characters different pronunciations and sometimes meaning, </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Template (Arabic/English)</a:t>
            </a:r>
          </a:p>
        </p:txBody>
      </p:sp>
      <p:pic>
        <p:nvPicPr>
          <p:cNvPr id="317" name="Shape 317"/>
          <p:cNvPicPr preferRelativeResize="0"/>
          <p:nvPr/>
        </p:nvPicPr>
        <p:blipFill rotWithShape="1">
          <a:blip r:embed="rId3">
            <a:alphaModFix/>
          </a:blip>
          <a:srcRect/>
          <a:stretch/>
        </p:blipFill>
        <p:spPr>
          <a:xfrm>
            <a:off x="457200" y="1751263"/>
            <a:ext cx="8229600" cy="451852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30</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a:cs typeface="Calibri"/>
              </a:rPr>
              <a:t>Overall </a:t>
            </a:r>
            <a:r>
              <a:rPr lang="en-US" sz="4400" dirty="0" smtClean="0">
                <a:latin typeface="Calibri"/>
                <a:cs typeface="Calibri"/>
              </a:rPr>
              <a:t>Architecture Diagram </a:t>
            </a:r>
            <a:endParaRPr lang="en-US" sz="4400" dirty="0">
              <a:latin typeface="Calibri"/>
              <a:cs typeface="Calibri"/>
            </a:endParaRP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t>31</a:t>
            </a:fld>
            <a:endParaRPr lang="en-US"/>
          </a:p>
        </p:txBody>
      </p:sp>
      <p:pic>
        <p:nvPicPr>
          <p:cNvPr id="5" name="Picture 4"/>
          <p:cNvPicPr>
            <a:picLocks noChangeAspect="1"/>
          </p:cNvPicPr>
          <p:nvPr/>
        </p:nvPicPr>
        <p:blipFill>
          <a:blip r:embed="rId2"/>
          <a:stretch>
            <a:fillRect/>
          </a:stretch>
        </p:blipFill>
        <p:spPr>
          <a:xfrm>
            <a:off x="292237" y="1502875"/>
            <a:ext cx="8559526" cy="4776137"/>
          </a:xfrm>
          <a:prstGeom prst="rect">
            <a:avLst/>
          </a:prstGeom>
        </p:spPr>
      </p:pic>
    </p:spTree>
    <p:extLst>
      <p:ext uri="{BB962C8B-B14F-4D97-AF65-F5344CB8AC3E}">
        <p14:creationId xmlns:p14="http://schemas.microsoft.com/office/powerpoint/2010/main" val="31803472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a:cs typeface="Calibri"/>
              </a:rPr>
              <a:t>Overall </a:t>
            </a:r>
            <a:r>
              <a:rPr lang="en-US" sz="4400" dirty="0" smtClean="0">
                <a:latin typeface="Calibri"/>
                <a:cs typeface="Calibri"/>
              </a:rPr>
              <a:t>Dataflow Diagram </a:t>
            </a:r>
            <a:endParaRPr lang="en-US" sz="4400" dirty="0"/>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t>32</a:t>
            </a:fld>
            <a:endParaRPr lang="en-US"/>
          </a:p>
        </p:txBody>
      </p:sp>
      <p:pic>
        <p:nvPicPr>
          <p:cNvPr id="7" name="Picture 6"/>
          <p:cNvPicPr>
            <a:picLocks noChangeAspect="1"/>
          </p:cNvPicPr>
          <p:nvPr/>
        </p:nvPicPr>
        <p:blipFill>
          <a:blip r:embed="rId2"/>
          <a:stretch>
            <a:fillRect/>
          </a:stretch>
        </p:blipFill>
        <p:spPr>
          <a:xfrm>
            <a:off x="457201" y="1417637"/>
            <a:ext cx="8229598" cy="4938714"/>
          </a:xfrm>
          <a:prstGeom prst="rect">
            <a:avLst/>
          </a:prstGeom>
          <a:ln w="25400">
            <a:solidFill>
              <a:schemeClr val="tx1"/>
            </a:solidFill>
          </a:ln>
        </p:spPr>
      </p:pic>
    </p:spTree>
    <p:extLst>
      <p:ext uri="{BB962C8B-B14F-4D97-AF65-F5344CB8AC3E}">
        <p14:creationId xmlns:p14="http://schemas.microsoft.com/office/powerpoint/2010/main" val="42398339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Arabic News Article Example</a:t>
            </a:r>
          </a:p>
        </p:txBody>
      </p:sp>
      <p:pic>
        <p:nvPicPr>
          <p:cNvPr id="323" name="Shape 323"/>
          <p:cNvPicPr preferRelativeResize="0"/>
          <p:nvPr/>
        </p:nvPicPr>
        <p:blipFill rotWithShape="1">
          <a:blip r:embed="rId3">
            <a:alphaModFix/>
          </a:blip>
          <a:srcRect/>
          <a:stretch/>
        </p:blipFill>
        <p:spPr>
          <a:xfrm>
            <a:off x="93578" y="1617579"/>
            <a:ext cx="8956842" cy="513347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33</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Template Summaries (Arabic Example)</a:t>
            </a:r>
          </a:p>
        </p:txBody>
      </p:sp>
      <p:pic>
        <p:nvPicPr>
          <p:cNvPr id="329" name="Shape 329"/>
          <p:cNvPicPr preferRelativeResize="0"/>
          <p:nvPr/>
        </p:nvPicPr>
        <p:blipFill rotWithShape="1">
          <a:blip r:embed="rId3">
            <a:alphaModFix/>
          </a:blip>
          <a:srcRect/>
          <a:stretch/>
        </p:blipFill>
        <p:spPr>
          <a:xfrm>
            <a:off x="360946" y="1484479"/>
            <a:ext cx="8422104" cy="4812046"/>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34</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00" b="0" i="0" u="none" strike="noStrike" cap="none" baseline="0">
                <a:solidFill>
                  <a:schemeClr val="dk1"/>
                </a:solidFill>
                <a:latin typeface="Calibri"/>
                <a:ea typeface="Calibri"/>
                <a:cs typeface="Calibri"/>
                <a:sym typeface="Calibri"/>
              </a:rPr>
              <a:t>Template Summaries (English Example)</a:t>
            </a:r>
          </a:p>
        </p:txBody>
      </p:sp>
      <p:pic>
        <p:nvPicPr>
          <p:cNvPr id="335" name="Shape 335"/>
          <p:cNvPicPr preferRelativeResize="0"/>
          <p:nvPr/>
        </p:nvPicPr>
        <p:blipFill rotWithShape="1">
          <a:blip r:embed="rId3">
            <a:alphaModFix/>
          </a:blip>
          <a:srcRect/>
          <a:stretch/>
        </p:blipFill>
        <p:spPr>
          <a:xfrm>
            <a:off x="457200" y="1564105"/>
            <a:ext cx="8229598" cy="470089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35</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a:cs typeface="Calibri"/>
              </a:rPr>
              <a:t>Fusion</a:t>
            </a:r>
            <a:endParaRPr lang="en-US" dirty="0">
              <a:latin typeface="Calibri"/>
              <a:cs typeface="Calibri"/>
            </a:endParaRPr>
          </a:p>
        </p:txBody>
      </p:sp>
      <p:sp>
        <p:nvSpPr>
          <p:cNvPr id="3" name="Text Placeholder 2"/>
          <p:cNvSpPr>
            <a:spLocks noGrp="1"/>
          </p:cNvSpPr>
          <p:nvPr>
            <p:ph type="body" idx="1"/>
          </p:nvPr>
        </p:nvSpPr>
        <p:spPr/>
        <p:txBody>
          <a:bodyPr/>
          <a:lstStyle/>
          <a:p>
            <a:r>
              <a:rPr lang="en-US" sz="3200" dirty="0" smtClean="0">
                <a:latin typeface="Calibri"/>
                <a:cs typeface="Calibri"/>
              </a:rPr>
              <a:t> The final results of this work is one of the collections that has been </a:t>
            </a:r>
          </a:p>
          <a:p>
            <a:pPr lvl="1"/>
            <a:r>
              <a:rPr lang="en-US" sz="3200" dirty="0">
                <a:latin typeface="Calibri"/>
                <a:cs typeface="Calibri"/>
              </a:rPr>
              <a:t> </a:t>
            </a:r>
            <a:r>
              <a:rPr lang="en-US" sz="2800" dirty="0" smtClean="0">
                <a:latin typeface="Calibri"/>
                <a:cs typeface="Calibri"/>
              </a:rPr>
              <a:t>Indexed and available to search through 	</a:t>
            </a:r>
            <a:r>
              <a:rPr lang="en-US" sz="2800" dirty="0" err="1" smtClean="0">
                <a:latin typeface="Calibri"/>
                <a:cs typeface="Calibri"/>
              </a:rPr>
              <a:t>LucidWorks</a:t>
            </a:r>
            <a:r>
              <a:rPr lang="en-US" sz="2800" dirty="0" smtClean="0">
                <a:latin typeface="Calibri"/>
                <a:cs typeface="Calibri"/>
              </a:rPr>
              <a:t> Fusion</a:t>
            </a:r>
          </a:p>
          <a:p>
            <a:endParaRPr lang="en-US" sz="2800" dirty="0" smtClean="0">
              <a:latin typeface="Calibri"/>
              <a:cs typeface="Calibri"/>
              <a:hlinkClick r:id="rId2"/>
            </a:endParaRPr>
          </a:p>
          <a:p>
            <a:r>
              <a:rPr lang="en-US" sz="2800" dirty="0" smtClean="0">
                <a:latin typeface="Calibri"/>
                <a:cs typeface="Calibri"/>
                <a:hlinkClick r:id="rId2"/>
              </a:rPr>
              <a:t> http://10.100.121.44:8000</a:t>
            </a:r>
            <a:r>
              <a:rPr lang="en-US" sz="2800" dirty="0" smtClean="0">
                <a:latin typeface="Calibri"/>
                <a:cs typeface="Calibri"/>
              </a:rPr>
              <a:t> </a:t>
            </a:r>
          </a:p>
          <a:p>
            <a:pPr lvl="1"/>
            <a:r>
              <a:rPr lang="en-US" sz="2800" dirty="0" smtClean="0">
                <a:latin typeface="Calibri"/>
                <a:cs typeface="Calibri"/>
              </a:rPr>
              <a:t> Choose “Arabic News Articles Template 		Summaries” collection</a:t>
            </a:r>
          </a:p>
        </p:txBody>
      </p:sp>
      <p:sp>
        <p:nvSpPr>
          <p:cNvPr id="4" name="Slide Number Placeholder 3"/>
          <p:cNvSpPr>
            <a:spLocks noGrp="1"/>
          </p:cNvSpPr>
          <p:nvPr>
            <p:ph type="sldNum" idx="12"/>
          </p:nvPr>
        </p:nvSpPr>
        <p:spPr/>
        <p:txBody>
          <a:bodyPr/>
          <a:lstStyle/>
          <a:p>
            <a:pPr marL="0" lvl="0" indent="0">
              <a:spcBef>
                <a:spcPts val="0"/>
              </a:spcBef>
              <a:buSzPct val="25000"/>
              <a:buNone/>
            </a:pPr>
            <a:fld id="{00000000-1234-1234-1234-123412341234}" type="slidenum">
              <a:rPr lang="en-US" smtClean="0"/>
              <a:t>36</a:t>
            </a:fld>
            <a:endParaRPr lang="en-US"/>
          </a:p>
        </p:txBody>
      </p:sp>
    </p:spTree>
    <p:extLst>
      <p:ext uri="{BB962C8B-B14F-4D97-AF65-F5344CB8AC3E}">
        <p14:creationId xmlns:p14="http://schemas.microsoft.com/office/powerpoint/2010/main" val="8705673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For more questions, please contact</a:t>
            </a:r>
          </a:p>
        </p:txBody>
      </p:sp>
      <p:sp>
        <p:nvSpPr>
          <p:cNvPr id="354" name="Shape 354"/>
          <p:cNvSpPr txBox="1">
            <a:spLocks noGrp="1"/>
          </p:cNvSpPr>
          <p:nvPr>
            <p:ph type="body" idx="1"/>
          </p:nvPr>
        </p:nvSpPr>
        <p:spPr>
          <a:xfrm>
            <a:off x="457200" y="1600200"/>
            <a:ext cx="8229600" cy="475007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Professor Edward A. Fox</a:t>
            </a:r>
          </a:p>
          <a:p>
            <a:pPr marL="742950" marR="0" lvl="1" indent="-285750" algn="l" rtl="0">
              <a:lnSpc>
                <a:spcPct val="90000"/>
              </a:lnSpc>
              <a:spcBef>
                <a:spcPts val="48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	Virginia Tech, Dept. of CS</a:t>
            </a:r>
          </a:p>
          <a:p>
            <a:pPr marL="742950" marR="0" lvl="1" indent="-285750" algn="l" rtl="0">
              <a:lnSpc>
                <a:spcPct val="90000"/>
              </a:lnSpc>
              <a:spcBef>
                <a:spcPts val="48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	+1-540-231-5113</a:t>
            </a:r>
          </a:p>
          <a:p>
            <a:pPr marL="742950" marR="0" lvl="1" indent="-285750" algn="l" rtl="0">
              <a:lnSpc>
                <a:spcPct val="90000"/>
              </a:lnSpc>
              <a:spcBef>
                <a:spcPts val="480"/>
              </a:spcBef>
              <a:buClr>
                <a:schemeClr val="dk1"/>
              </a:buClr>
              <a:buSzPct val="100000"/>
              <a:buFont typeface="Arial"/>
              <a:buChar char="–"/>
            </a:pPr>
            <a:r>
              <a:rPr lang="en-US" sz="2800" b="0" i="0" u="sng" strike="noStrike" cap="none" baseline="0" dirty="0">
                <a:solidFill>
                  <a:schemeClr val="hlink"/>
                </a:solidFill>
                <a:latin typeface="Calibri"/>
                <a:ea typeface="Calibri"/>
                <a:cs typeface="Calibri"/>
                <a:sym typeface="Calibri"/>
                <a:hlinkClick r:id="rId3"/>
              </a:rPr>
              <a:t>fox@vt.edu</a:t>
            </a:r>
            <a:r>
              <a:rPr lang="en-US" sz="2800" b="0" i="0" u="sng" strike="noStrike" cap="none" baseline="0" dirty="0">
                <a:solidFill>
                  <a:schemeClr val="dk1"/>
                </a:solidFill>
                <a:latin typeface="Calibri"/>
                <a:ea typeface="Calibri"/>
                <a:cs typeface="Calibri"/>
                <a:sym typeface="Calibri"/>
              </a:rPr>
              <a:t> </a:t>
            </a:r>
          </a:p>
          <a:p>
            <a:pPr marL="742950" marR="0" lvl="1" indent="-285750" algn="l" rtl="0">
              <a:lnSpc>
                <a:spcPct val="90000"/>
              </a:lnSpc>
              <a:spcBef>
                <a:spcPts val="480"/>
              </a:spcBef>
              <a:buClr>
                <a:schemeClr val="dk1"/>
              </a:buClr>
              <a:buSzPct val="100000"/>
              <a:buFont typeface="Arial"/>
              <a:buChar char="–"/>
            </a:pPr>
            <a:r>
              <a:rPr lang="en-US" sz="2800" b="0" i="0" u="sng" strike="noStrike" cap="none" baseline="0" dirty="0">
                <a:solidFill>
                  <a:schemeClr val="hlink"/>
                </a:solidFill>
                <a:latin typeface="Calibri"/>
                <a:ea typeface="Calibri"/>
                <a:cs typeface="Calibri"/>
                <a:sym typeface="Calibri"/>
                <a:hlinkClick r:id="rId4"/>
              </a:rPr>
              <a:t>http://fox.cs.vt.edu</a:t>
            </a:r>
          </a:p>
          <a:p>
            <a:pPr marL="342900" marR="0" lvl="0" indent="-342900" algn="l" rtl="0">
              <a:lnSpc>
                <a:spcPct val="90000"/>
              </a:lnSpc>
              <a:spcBef>
                <a:spcPts val="54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PhD Candidate, Tarek </a:t>
            </a:r>
            <a:r>
              <a:rPr lang="en-US" sz="2800" b="0" i="0" u="none" strike="noStrike" cap="none" baseline="0" dirty="0" err="1">
                <a:solidFill>
                  <a:schemeClr val="dk1"/>
                </a:solidFill>
                <a:latin typeface="Calibri"/>
                <a:ea typeface="Calibri"/>
                <a:cs typeface="Calibri"/>
                <a:sym typeface="Calibri"/>
              </a:rPr>
              <a:t>Kanan</a:t>
            </a:r>
            <a:endParaRPr lang="en-US" sz="2800" b="0" i="0" u="none" strike="noStrike" cap="none" baseline="0" dirty="0">
              <a:solidFill>
                <a:schemeClr val="dk1"/>
              </a:solidFill>
              <a:latin typeface="Calibri"/>
              <a:ea typeface="Calibri"/>
              <a:cs typeface="Calibri"/>
              <a:sym typeface="Calibri"/>
            </a:endParaRPr>
          </a:p>
          <a:p>
            <a:pPr marL="742950" marR="0" lvl="1" indent="-285750" algn="l" rtl="0">
              <a:lnSpc>
                <a:spcPct val="90000"/>
              </a:lnSpc>
              <a:spcBef>
                <a:spcPts val="48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Virginia Tech, Dept. of CS </a:t>
            </a:r>
          </a:p>
          <a:p>
            <a:pPr marL="742950" marR="0" lvl="1" indent="-285750" algn="l" rtl="0">
              <a:lnSpc>
                <a:spcPct val="90000"/>
              </a:lnSpc>
              <a:spcBef>
                <a:spcPts val="480"/>
              </a:spcBef>
              <a:buClr>
                <a:schemeClr val="dk1"/>
              </a:buClr>
              <a:buSzPct val="100000"/>
              <a:buFont typeface="Arial"/>
              <a:buChar char="–"/>
            </a:pPr>
            <a:r>
              <a:rPr lang="en-US" sz="2800" b="0" i="0" u="sng" strike="noStrike" cap="none" baseline="0" dirty="0">
                <a:solidFill>
                  <a:schemeClr val="hlink"/>
                </a:solidFill>
                <a:latin typeface="Calibri"/>
                <a:ea typeface="Calibri"/>
                <a:cs typeface="Calibri"/>
                <a:sym typeface="Calibri"/>
                <a:hlinkClick r:id="rId5"/>
              </a:rPr>
              <a:t>tarekk@vt.edu</a:t>
            </a:r>
            <a:r>
              <a:rPr lang="en-US" sz="2800" b="0" i="0" u="none" strike="noStrike" cap="none" baseline="0" dirty="0">
                <a:solidFill>
                  <a:schemeClr val="dk1"/>
                </a:solidFill>
                <a:latin typeface="Calibri"/>
                <a:ea typeface="Calibri"/>
                <a:cs typeface="Calibri"/>
                <a:sym typeface="Calibri"/>
              </a:rPr>
              <a:t> </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37</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1180025"/>
            <a:ext cx="8229600" cy="256313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8800" b="0" i="0" u="none" strike="noStrike" cap="none" baseline="0">
                <a:solidFill>
                  <a:schemeClr val="dk1"/>
                </a:solidFill>
                <a:latin typeface="Calibri"/>
                <a:ea typeface="Calibri"/>
                <a:cs typeface="Calibri"/>
                <a:sym typeface="Calibri"/>
              </a:rPr>
              <a:t>Thank You!</a:t>
            </a:r>
          </a:p>
        </p:txBody>
      </p:sp>
      <p:sp>
        <p:nvSpPr>
          <p:cNvPr id="341" name="Shape 341"/>
          <p:cNvSpPr txBox="1"/>
          <p:nvPr/>
        </p:nvSpPr>
        <p:spPr>
          <a:xfrm>
            <a:off x="457200" y="4640973"/>
            <a:ext cx="8229600"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smtClean="0">
                <a:solidFill>
                  <a:schemeClr val="dk1"/>
                </a:solidFill>
                <a:latin typeface="Calibri"/>
                <a:ea typeface="Calibri"/>
                <a:cs typeface="Calibri"/>
                <a:sym typeface="Calibri"/>
              </a:rPr>
              <a:t>Questions ?</a:t>
            </a:r>
            <a:endParaRPr lang="en-US" sz="40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38</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Arabic Language</a:t>
            </a: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graphicFrame>
        <p:nvGraphicFramePr>
          <p:cNvPr id="6" name="Chart 5"/>
          <p:cNvGraphicFramePr/>
          <p:nvPr>
            <p:extLst>
              <p:ext uri="{D42A27DB-BD31-4B8C-83A1-F6EECF244321}">
                <p14:modId xmlns:p14="http://schemas.microsoft.com/office/powerpoint/2010/main" val="1592363508"/>
              </p:ext>
            </p:extLst>
          </p:nvPr>
        </p:nvGraphicFramePr>
        <p:xfrm>
          <a:off x="457199" y="1420698"/>
          <a:ext cx="8229600" cy="47816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What is Stemming</a:t>
            </a:r>
          </a:p>
        </p:txBody>
      </p:sp>
      <p:sp>
        <p:nvSpPr>
          <p:cNvPr id="113" name="Shape 1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The process for reducing inflected or derived words to their </a:t>
            </a:r>
            <a:r>
              <a:rPr lang="en-US" sz="3200" b="0" i="0" u="none" strike="noStrike" cap="none" baseline="0" dirty="0" smtClean="0">
                <a:solidFill>
                  <a:schemeClr val="dk1"/>
                </a:solidFill>
                <a:latin typeface="Calibri"/>
                <a:ea typeface="Calibri"/>
                <a:cs typeface="Calibri"/>
                <a:sym typeface="Calibri"/>
              </a:rPr>
              <a:t>word stem, </a:t>
            </a:r>
            <a:r>
              <a:rPr lang="en-US" sz="3200" b="0" i="0" u="none" strike="noStrike" cap="none" baseline="0" dirty="0">
                <a:solidFill>
                  <a:schemeClr val="dk1"/>
                </a:solidFill>
                <a:latin typeface="Calibri"/>
                <a:ea typeface="Calibri"/>
                <a:cs typeface="Calibri"/>
                <a:sym typeface="Calibri"/>
              </a:rPr>
              <a:t>base or </a:t>
            </a:r>
            <a:r>
              <a:rPr lang="en-US" sz="3200" b="0" i="0" u="none" strike="noStrike" cap="none" baseline="0" dirty="0" smtClean="0">
                <a:solidFill>
                  <a:schemeClr val="dk1"/>
                </a:solidFill>
                <a:latin typeface="Calibri"/>
                <a:ea typeface="Calibri"/>
                <a:cs typeface="Calibri"/>
                <a:sym typeface="Calibri"/>
              </a:rPr>
              <a:t>root </a:t>
            </a:r>
            <a:r>
              <a:rPr lang="en-US" sz="3200" b="0" i="0" u="none" strike="noStrike" cap="none" baseline="0" dirty="0">
                <a:solidFill>
                  <a:schemeClr val="dk1"/>
                </a:solidFill>
                <a:latin typeface="Calibri"/>
                <a:ea typeface="Calibri"/>
                <a:cs typeface="Calibri"/>
                <a:sym typeface="Calibri"/>
              </a:rPr>
              <a:t>form</a:t>
            </a:r>
          </a:p>
          <a:p>
            <a:pPr marL="342900" marR="0" lvl="0" indent="-342900" algn="l" rtl="0">
              <a:spcBef>
                <a:spcPts val="64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Two type for Arabic stems:</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Root, the goal of a </a:t>
            </a:r>
            <a:r>
              <a:rPr lang="en-US" sz="2800" b="1" i="0" u="none" strike="noStrike" cap="none" baseline="0" dirty="0">
                <a:solidFill>
                  <a:schemeClr val="dk1"/>
                </a:solidFill>
                <a:latin typeface="Calibri"/>
                <a:ea typeface="Calibri"/>
                <a:cs typeface="Calibri"/>
                <a:sym typeface="Calibri"/>
              </a:rPr>
              <a:t>root</a:t>
            </a:r>
            <a:r>
              <a:rPr lang="en-US" sz="2800" b="0" i="0" u="none" strike="noStrike" cap="none" baseline="0" dirty="0">
                <a:solidFill>
                  <a:schemeClr val="dk1"/>
                </a:solidFill>
                <a:latin typeface="Calibri"/>
                <a:ea typeface="Calibri"/>
                <a:cs typeface="Calibri"/>
                <a:sym typeface="Calibri"/>
              </a:rPr>
              <a:t>-based stemmer is to extract the very  basic form for any given word.</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Light, the goal of a </a:t>
            </a:r>
            <a:r>
              <a:rPr lang="en-US" sz="2800" b="1" i="0" u="none" strike="noStrike" cap="none" baseline="0" dirty="0">
                <a:solidFill>
                  <a:schemeClr val="dk1"/>
                </a:solidFill>
                <a:latin typeface="Calibri"/>
                <a:ea typeface="Calibri"/>
                <a:cs typeface="Calibri"/>
                <a:sym typeface="Calibri"/>
              </a:rPr>
              <a:t>light</a:t>
            </a:r>
            <a:r>
              <a:rPr lang="en-US" sz="2800" b="0" i="0" u="none" strike="noStrike" cap="none" baseline="0" dirty="0">
                <a:solidFill>
                  <a:schemeClr val="dk1"/>
                </a:solidFill>
                <a:latin typeface="Calibri"/>
                <a:ea typeface="Calibri"/>
                <a:cs typeface="Calibri"/>
                <a:sym typeface="Calibri"/>
              </a:rPr>
              <a:t> stemmer is to find the form of an Arabic word by removing prefixes and suffixes</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5</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P-Stemmer</a:t>
            </a:r>
          </a:p>
        </p:txBody>
      </p:sp>
      <p:sp>
        <p:nvSpPr>
          <p:cNvPr id="119" name="Shape 1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Called Prefix Stemmer (</a:t>
            </a:r>
            <a:r>
              <a:rPr lang="en-US" sz="3200" b="1" i="0" u="none" strike="noStrike" cap="none" baseline="0">
                <a:solidFill>
                  <a:schemeClr val="dk1"/>
                </a:solidFill>
                <a:latin typeface="Calibri"/>
                <a:ea typeface="Calibri"/>
                <a:cs typeface="Calibri"/>
                <a:sym typeface="Calibri"/>
              </a:rPr>
              <a:t>P-Stemmer</a:t>
            </a:r>
            <a:r>
              <a:rPr lang="en-US" sz="3200" b="0" i="0" u="none" strike="noStrike" cap="none" baseline="0">
                <a:solidFill>
                  <a:schemeClr val="dk1"/>
                </a:solidFill>
                <a:latin typeface="Calibri"/>
                <a:ea typeface="Calibri"/>
                <a:cs typeface="Calibri"/>
                <a:sym typeface="Calibri"/>
              </a:rPr>
              <a:t>)</a:t>
            </a: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It is a modified version of Larkey’s </a:t>
            </a:r>
            <a:r>
              <a:rPr lang="en-US" sz="3200" b="1" i="0" u="none" strike="noStrike" cap="none" baseline="0">
                <a:solidFill>
                  <a:schemeClr val="dk1"/>
                </a:solidFill>
                <a:latin typeface="Calibri"/>
                <a:ea typeface="Calibri"/>
                <a:cs typeface="Calibri"/>
                <a:sym typeface="Calibri"/>
              </a:rPr>
              <a:t>light10 </a:t>
            </a:r>
            <a:r>
              <a:rPr lang="en-US" sz="3200" b="0" i="0" u="none" strike="noStrike" cap="none" baseline="0">
                <a:solidFill>
                  <a:schemeClr val="dk1"/>
                </a:solidFill>
                <a:latin typeface="Calibri"/>
                <a:ea typeface="Calibri"/>
                <a:cs typeface="Calibri"/>
                <a:sym typeface="Calibri"/>
              </a:rPr>
              <a:t>stemmer</a:t>
            </a:r>
          </a:p>
          <a:p>
            <a:pPr marL="742950" marR="0" lvl="1" indent="-28575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Larkey’s stemmers are </a:t>
            </a:r>
            <a:r>
              <a:rPr lang="en-US" sz="2800" b="1" i="0" u="none" strike="noStrike" cap="none" baseline="0">
                <a:solidFill>
                  <a:schemeClr val="dk1"/>
                </a:solidFill>
                <a:latin typeface="Calibri"/>
                <a:ea typeface="Calibri"/>
                <a:cs typeface="Calibri"/>
                <a:sym typeface="Calibri"/>
              </a:rPr>
              <a:t>popular</a:t>
            </a:r>
            <a:r>
              <a:rPr lang="en-US" sz="2800" b="0" i="0" u="none" strike="noStrike" cap="none" baseline="0">
                <a:solidFill>
                  <a:schemeClr val="dk1"/>
                </a:solidFill>
                <a:latin typeface="Calibri"/>
                <a:ea typeface="Calibri"/>
                <a:cs typeface="Calibri"/>
                <a:sym typeface="Calibri"/>
              </a:rPr>
              <a:t> Arabic light stemmers</a:t>
            </a:r>
          </a:p>
          <a:p>
            <a:pPr marL="742950" marR="0" lvl="1" indent="-285750" algn="l" rtl="0">
              <a:lnSpc>
                <a:spcPct val="90000"/>
              </a:lnSpc>
              <a:spcBef>
                <a:spcPts val="560"/>
              </a:spcBef>
              <a:buClr>
                <a:schemeClr val="dk1"/>
              </a:buClr>
              <a:buSzPct val="100000"/>
              <a:buFont typeface="Arial"/>
              <a:buChar char="–"/>
            </a:pPr>
            <a:r>
              <a:rPr lang="en-US" sz="2800" b="1" i="0" u="none" strike="noStrike" cap="none" baseline="0">
                <a:solidFill>
                  <a:schemeClr val="dk1"/>
                </a:solidFill>
                <a:latin typeface="Calibri"/>
                <a:ea typeface="Calibri"/>
                <a:cs typeface="Calibri"/>
                <a:sym typeface="Calibri"/>
              </a:rPr>
              <a:t>Larkey’s</a:t>
            </a:r>
            <a:r>
              <a:rPr lang="en-US" sz="2800" b="0" i="0" u="none" strike="noStrike" cap="none" baseline="0">
                <a:solidFill>
                  <a:schemeClr val="dk1"/>
                </a:solidFill>
                <a:latin typeface="Calibri"/>
                <a:ea typeface="Calibri"/>
                <a:cs typeface="Calibri"/>
                <a:sym typeface="Calibri"/>
              </a:rPr>
              <a:t> five versions of light stemmers:</a:t>
            </a:r>
          </a:p>
          <a:p>
            <a:pPr marL="1143000" marR="0" lvl="2" indent="-228600" algn="l" rtl="0">
              <a:lnSpc>
                <a:spcPct val="90000"/>
              </a:lnSpc>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Light1, Light2, Light3, Light5, and </a:t>
            </a:r>
            <a:r>
              <a:rPr lang="en-US" sz="2400" b="1" i="0" u="none" strike="noStrike" cap="none" baseline="0">
                <a:solidFill>
                  <a:schemeClr val="dk1"/>
                </a:solidFill>
                <a:latin typeface="Calibri"/>
                <a:ea typeface="Calibri"/>
                <a:cs typeface="Calibri"/>
                <a:sym typeface="Calibri"/>
              </a:rPr>
              <a:t>Light10</a:t>
            </a:r>
          </a:p>
          <a:p>
            <a:pPr marL="1143000" marR="0" lvl="2" indent="-76200" algn="l" rtl="0">
              <a:lnSpc>
                <a:spcPct val="90000"/>
              </a:lnSpc>
              <a:spcBef>
                <a:spcPts val="480"/>
              </a:spcBef>
              <a:buClr>
                <a:schemeClr val="dk1"/>
              </a:buClr>
              <a:buFont typeface="Arial"/>
              <a:buNone/>
            </a:pPr>
            <a:endParaRPr sz="2400" b="1" i="0" u="none" strike="noStrike" cap="none" baseline="0">
              <a:solidFill>
                <a:schemeClr val="dk1"/>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P-Stemmer, only removes </a:t>
            </a:r>
            <a:r>
              <a:rPr lang="en-US" sz="3200" b="1" i="0" u="none" strike="noStrike" cap="none" baseline="0">
                <a:solidFill>
                  <a:schemeClr val="dk1"/>
                </a:solidFill>
                <a:latin typeface="Calibri"/>
                <a:ea typeface="Calibri"/>
                <a:cs typeface="Calibri"/>
                <a:sym typeface="Calibri"/>
              </a:rPr>
              <a:t>prefixes</a:t>
            </a:r>
          </a:p>
          <a:p>
            <a:pPr marL="342900" marR="0" lvl="0" indent="-139700" algn="l" rtl="0">
              <a:lnSpc>
                <a:spcPct val="90000"/>
              </a:lnSpc>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6</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P-Stemmer Examples1</a:t>
            </a:r>
          </a:p>
        </p:txBody>
      </p:sp>
      <p:pic>
        <p:nvPicPr>
          <p:cNvPr id="125" name="Shape 125"/>
          <p:cNvPicPr preferRelativeResize="0"/>
          <p:nvPr/>
        </p:nvPicPr>
        <p:blipFill rotWithShape="1">
          <a:blip r:embed="rId3">
            <a:alphaModFix/>
          </a:blip>
          <a:srcRect/>
          <a:stretch/>
        </p:blipFill>
        <p:spPr>
          <a:xfrm>
            <a:off x="123296" y="1912533"/>
            <a:ext cx="8914358" cy="4715656"/>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7</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FF0000"/>
              </a:buClr>
              <a:buSzPct val="25000"/>
              <a:buFont typeface="Calibri"/>
              <a:buNone/>
            </a:pPr>
            <a:r>
              <a:rPr lang="en-US" sz="4400" b="0" i="0" u="none" strike="noStrike" cap="none" baseline="0" dirty="0" smtClean="0">
                <a:latin typeface="Calibri"/>
                <a:ea typeface="Calibri"/>
                <a:cs typeface="Calibri"/>
                <a:sym typeface="Calibri"/>
              </a:rPr>
              <a:t>P-Stemmer</a:t>
            </a:r>
            <a:endParaRPr lang="en-US" sz="4400" b="0" i="0" u="none" strike="noStrike" cap="none" baseline="0" dirty="0">
              <a:latin typeface="Calibri"/>
              <a:ea typeface="Calibri"/>
              <a:cs typeface="Calibri"/>
              <a:sym typeface="Calibri"/>
            </a:endParaRPr>
          </a:p>
        </p:txBody>
      </p:sp>
      <p:sp>
        <p:nvSpPr>
          <p:cNvPr id="131" name="Shape 13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SzPct val="100000"/>
            </a:pPr>
            <a:endParaRPr lang="en-US" sz="2800" dirty="0" smtClean="0"/>
          </a:p>
          <a:p>
            <a:pPr>
              <a:spcBef>
                <a:spcPts val="0"/>
              </a:spcBef>
              <a:buSzPct val="100000"/>
            </a:pPr>
            <a:r>
              <a:rPr lang="en-US" sz="3200" dirty="0" smtClean="0"/>
              <a:t> </a:t>
            </a:r>
            <a:r>
              <a:rPr lang="en-US" sz="3200" dirty="0" smtClean="0">
                <a:hlinkClick r:id="rId3"/>
              </a:rPr>
              <a:t>https</a:t>
            </a:r>
            <a:r>
              <a:rPr lang="en-US" sz="3200" dirty="0">
                <a:hlinkClick r:id="rId3"/>
              </a:rPr>
              <a:t>://github.com/tarekll/P-</a:t>
            </a:r>
            <a:r>
              <a:rPr lang="en-US" sz="3200" dirty="0" smtClean="0">
                <a:hlinkClick r:id="rId3"/>
              </a:rPr>
              <a:t>Stemmer</a:t>
            </a:r>
            <a:endParaRPr lang="en-US" sz="3200" dirty="0"/>
          </a:p>
          <a:p>
            <a:pPr marL="857250" lvl="1" indent="-457200">
              <a:spcBef>
                <a:spcPts val="0"/>
              </a:spcBef>
              <a:buSzPct val="100000"/>
              <a:buFont typeface="Arial"/>
              <a:buChar char="•"/>
            </a:pPr>
            <a:r>
              <a:rPr lang="en-US" sz="3200" dirty="0" smtClean="0">
                <a:solidFill>
                  <a:schemeClr val="dk1"/>
                </a:solidFill>
                <a:latin typeface="Calibri"/>
                <a:ea typeface="Calibri"/>
                <a:cs typeface="Calibri"/>
                <a:sym typeface="Calibri"/>
              </a:rPr>
              <a:t>Available </a:t>
            </a:r>
            <a:r>
              <a:rPr lang="en-US" sz="3200" dirty="0">
                <a:solidFill>
                  <a:schemeClr val="dk1"/>
                </a:solidFill>
                <a:latin typeface="Calibri"/>
                <a:ea typeface="Calibri"/>
                <a:cs typeface="Calibri"/>
                <a:sym typeface="Calibri"/>
              </a:rPr>
              <a:t>after the Summer</a:t>
            </a:r>
          </a:p>
          <a:p>
            <a:pPr marL="203200" indent="0">
              <a:spcBef>
                <a:spcPts val="0"/>
              </a:spcBef>
              <a:buSzPct val="100000"/>
              <a:buNone/>
            </a:pPr>
            <a:endParaRPr sz="2400" dirty="0"/>
          </a:p>
          <a:p>
            <a:pPr marL="0" marR="0" lvl="0" indent="0" algn="l" rtl="0">
              <a:spcBef>
                <a:spcPts val="0"/>
              </a:spcBef>
              <a:buNone/>
            </a:pPr>
            <a:r>
              <a:rPr lang="en-US" sz="2400" dirty="0"/>
              <a:t> </a:t>
            </a:r>
          </a:p>
        </p:txBody>
      </p:sp>
      <p:sp>
        <p:nvSpPr>
          <p:cNvPr id="2" name="Slide Number Placeholder 1"/>
          <p:cNvSpPr>
            <a:spLocks noGrp="1"/>
          </p:cNvSpPr>
          <p:nvPr>
            <p:ph type="sldNum" idx="12"/>
          </p:nvPr>
        </p:nvSpPr>
        <p:spPr/>
        <p:txBody>
          <a:bodyPr/>
          <a:lstStyle/>
          <a:p>
            <a:pPr marL="0" lvl="0" indent="0">
              <a:spcBef>
                <a:spcPts val="0"/>
              </a:spcBef>
              <a:buSzPct val="25000"/>
              <a:buNone/>
            </a:pPr>
            <a:fld id="{00000000-1234-1234-1234-123412341234}" type="slidenum">
              <a:rPr lang="en-US" smtClean="0"/>
              <a:t>8</a:t>
            </a:fld>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alibri"/>
                <a:cs typeface="Calibri"/>
              </a:rPr>
              <a:t>Standardized Taxonomy </a:t>
            </a:r>
            <a:endParaRPr lang="en-US" sz="4400" dirty="0">
              <a:latin typeface="Calibri"/>
              <a:cs typeface="Calibri"/>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27101"/>
            <a:ext cx="8890000" cy="4980940"/>
          </a:xfrm>
          <a:prstGeom prst="rect">
            <a:avLst/>
          </a:prstGeom>
          <a:noFill/>
          <a:ln w="25400">
            <a:solidFill>
              <a:schemeClr val="tx1"/>
            </a:solidFill>
          </a:ln>
        </p:spPr>
      </p:pic>
      <p:sp>
        <p:nvSpPr>
          <p:cNvPr id="5" name="Slide Number Placeholder 4"/>
          <p:cNvSpPr>
            <a:spLocks noGrp="1"/>
          </p:cNvSpPr>
          <p:nvPr>
            <p:ph type="sldNum" idx="12"/>
          </p:nvPr>
        </p:nvSpPr>
        <p:spPr/>
        <p:txBody>
          <a:bodyPr/>
          <a:lstStyle/>
          <a:p>
            <a:pPr marL="0" lvl="0" indent="0">
              <a:spcBef>
                <a:spcPts val="0"/>
              </a:spcBef>
              <a:buSzPct val="25000"/>
              <a:buNone/>
            </a:pPr>
            <a:fld id="{00000000-1234-1234-1234-123412341234}" type="slidenum">
              <a:rPr lang="en-US" smtClean="0"/>
              <a:t>9</a:t>
            </a:fld>
            <a:endParaRPr lang="en-US"/>
          </a:p>
        </p:txBody>
      </p:sp>
    </p:spTree>
    <p:extLst>
      <p:ext uri="{BB962C8B-B14F-4D97-AF65-F5344CB8AC3E}">
        <p14:creationId xmlns:p14="http://schemas.microsoft.com/office/powerpoint/2010/main" val="31876869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1220</Words>
  <Application>Microsoft Macintosh PowerPoint</Application>
  <PresentationFormat>On-screen Show (4:3)</PresentationFormat>
  <Paragraphs>209</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Arabic Natural Language Processing: P-Stemmer, Browsing Taxonomy,              Text Classification, RenA, ALDA, and Template Summaries —  for Arabic News Articles</vt:lpstr>
      <vt:lpstr>The Arabic Language</vt:lpstr>
      <vt:lpstr>The Arabic Language</vt:lpstr>
      <vt:lpstr>The Arabic Language</vt:lpstr>
      <vt:lpstr>What is Stemming</vt:lpstr>
      <vt:lpstr>P-Stemmer</vt:lpstr>
      <vt:lpstr>P-Stemmer Examples1</vt:lpstr>
      <vt:lpstr>P-Stemmer</vt:lpstr>
      <vt:lpstr>Standardized Taxonomy </vt:lpstr>
      <vt:lpstr>Arabic Text Classification</vt:lpstr>
      <vt:lpstr>Arabic Text Classification</vt:lpstr>
      <vt:lpstr>Arabic Text Classification Evaluation</vt:lpstr>
      <vt:lpstr>Dataset Preparation</vt:lpstr>
      <vt:lpstr>Baseline Corpus </vt:lpstr>
      <vt:lpstr>NER</vt:lpstr>
      <vt:lpstr>NER: Results (English)</vt:lpstr>
      <vt:lpstr>RenA: Results (Arabic)</vt:lpstr>
      <vt:lpstr>RenA: Evaluation </vt:lpstr>
      <vt:lpstr>RenA</vt:lpstr>
      <vt:lpstr>Topic Identification </vt:lpstr>
      <vt:lpstr>ALDA: Screen Shot</vt:lpstr>
      <vt:lpstr>ALDA: Article/Topic (Arabic) </vt:lpstr>
      <vt:lpstr>ALDA: Article/Topic (English) </vt:lpstr>
      <vt:lpstr>ALDA: Evaluation</vt:lpstr>
      <vt:lpstr>ALDA: Evaluation Results</vt:lpstr>
      <vt:lpstr>ALDA</vt:lpstr>
      <vt:lpstr>Summary Template’s Attributes (English)</vt:lpstr>
      <vt:lpstr>Summary Template’s Attributes (Arabic)</vt:lpstr>
      <vt:lpstr>Template Summaries Description</vt:lpstr>
      <vt:lpstr>Template (Arabic/English)</vt:lpstr>
      <vt:lpstr>Overall Architecture Diagram </vt:lpstr>
      <vt:lpstr>Overall Dataflow Diagram </vt:lpstr>
      <vt:lpstr>Arabic News Article Example</vt:lpstr>
      <vt:lpstr>Template Summaries (Arabic Example)</vt:lpstr>
      <vt:lpstr>Template Summaries (English Example)</vt:lpstr>
      <vt:lpstr>Fusion</vt:lpstr>
      <vt:lpstr>For more questions, please contact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Arabic Natural Language Processing</dc:title>
  <cp:lastModifiedBy>Ed Fox</cp:lastModifiedBy>
  <cp:revision>18</cp:revision>
  <dcterms:modified xsi:type="dcterms:W3CDTF">2015-05-19T22:04:13Z</dcterms:modified>
</cp:coreProperties>
</file>