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handoutMasterIdLst>
    <p:handoutMasterId r:id="rId44"/>
  </p:handoutMasterIdLst>
  <p:sldIdLst>
    <p:sldId id="478" r:id="rId3"/>
    <p:sldId id="256" r:id="rId4"/>
    <p:sldId id="428" r:id="rId5"/>
    <p:sldId id="519" r:id="rId6"/>
    <p:sldId id="516" r:id="rId7"/>
    <p:sldId id="517" r:id="rId8"/>
    <p:sldId id="518" r:id="rId9"/>
    <p:sldId id="520" r:id="rId10"/>
    <p:sldId id="521" r:id="rId11"/>
    <p:sldId id="528" r:id="rId12"/>
    <p:sldId id="525" r:id="rId13"/>
    <p:sldId id="527" r:id="rId14"/>
    <p:sldId id="523" r:id="rId15"/>
    <p:sldId id="524" r:id="rId16"/>
    <p:sldId id="526" r:id="rId17"/>
    <p:sldId id="542" r:id="rId18"/>
    <p:sldId id="544" r:id="rId19"/>
    <p:sldId id="545" r:id="rId20"/>
    <p:sldId id="546" r:id="rId21"/>
    <p:sldId id="548" r:id="rId22"/>
    <p:sldId id="550" r:id="rId23"/>
    <p:sldId id="551" r:id="rId24"/>
    <p:sldId id="556" r:id="rId25"/>
    <p:sldId id="558" r:id="rId26"/>
    <p:sldId id="564" r:id="rId27"/>
    <p:sldId id="567" r:id="rId28"/>
    <p:sldId id="570" r:id="rId29"/>
    <p:sldId id="529" r:id="rId30"/>
    <p:sldId id="530" r:id="rId31"/>
    <p:sldId id="531" r:id="rId32"/>
    <p:sldId id="532" r:id="rId33"/>
    <p:sldId id="533" r:id="rId34"/>
    <p:sldId id="534" r:id="rId35"/>
    <p:sldId id="535" r:id="rId36"/>
    <p:sldId id="536" r:id="rId37"/>
    <p:sldId id="537" r:id="rId38"/>
    <p:sldId id="538" r:id="rId39"/>
    <p:sldId id="539" r:id="rId40"/>
    <p:sldId id="540" r:id="rId41"/>
    <p:sldId id="571" r:id="rId4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00000"/>
    <a:srgbClr val="FEFCCE"/>
    <a:srgbClr val="FFF2CC"/>
    <a:srgbClr val="FEFAC6"/>
    <a:srgbClr val="FFEEBD"/>
    <a:srgbClr val="F4B3AE"/>
    <a:srgbClr val="F197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32002" autoAdjust="0"/>
    <p:restoredTop sz="94138" autoAdjust="0"/>
  </p:normalViewPr>
  <p:slideViewPr>
    <p:cSldViewPr snapToGrid="0">
      <p:cViewPr>
        <p:scale>
          <a:sx n="147" d="100"/>
          <a:sy n="147" d="100"/>
        </p:scale>
        <p:origin x="-2752" y="-80"/>
      </p:cViewPr>
      <p:guideLst>
        <p:guide orient="horz" pos="2160"/>
        <p:guide pos="2880"/>
      </p:guideLst>
    </p:cSldViewPr>
  </p:slideViewPr>
  <p:notesTextViewPr>
    <p:cViewPr>
      <p:scale>
        <a:sx n="1" d="1"/>
        <a:sy n="1" d="1"/>
      </p:scale>
      <p:origin x="0" y="0"/>
    </p:cViewPr>
  </p:notesTextViewPr>
  <p:sorterViewPr>
    <p:cViewPr>
      <p:scale>
        <a:sx n="154" d="100"/>
        <a:sy n="154" d="100"/>
      </p:scale>
      <p:origin x="0" y="1864"/>
    </p:cViewPr>
  </p:sorterViewPr>
  <p:notesViewPr>
    <p:cSldViewPr snapToGrid="0">
      <p:cViewPr varScale="1">
        <p:scale>
          <a:sx n="89" d="100"/>
          <a:sy n="89" d="100"/>
        </p:scale>
        <p:origin x="-2154" y="-10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BE3F6B0-EA08-4921-A714-85797E487851}" type="datetimeFigureOut">
              <a:rPr lang="en-US" smtClean="0"/>
              <a:pPr/>
              <a:t>5/20/15</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FB66897-CDE8-4B19-BEE4-678D54C77770}" type="slidenum">
              <a:rPr lang="en-US" smtClean="0"/>
              <a:pPr/>
              <a:t>‹#›</a:t>
            </a:fld>
            <a:endParaRPr lang="en-US" dirty="0"/>
          </a:p>
        </p:txBody>
      </p:sp>
    </p:spTree>
    <p:extLst>
      <p:ext uri="{BB962C8B-B14F-4D97-AF65-F5344CB8AC3E}">
        <p14:creationId xmlns:p14="http://schemas.microsoft.com/office/powerpoint/2010/main" val="2076425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E2C681C-DB03-4908-8B7F-04E6881C7379}" type="datetimeFigureOut">
              <a:rPr lang="en-US" smtClean="0"/>
              <a:pPr/>
              <a:t>5/20/15</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DE6169E-1965-4EA0-BCF4-7885E9DDCC06}" type="slidenum">
              <a:rPr lang="en-US" smtClean="0"/>
              <a:pPr/>
              <a:t>‹#›</a:t>
            </a:fld>
            <a:endParaRPr lang="en-US" dirty="0"/>
          </a:p>
        </p:txBody>
      </p:sp>
    </p:spTree>
    <p:extLst>
      <p:ext uri="{BB962C8B-B14F-4D97-AF65-F5344CB8AC3E}">
        <p14:creationId xmlns:p14="http://schemas.microsoft.com/office/powerpoint/2010/main" val="40887622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6169E-1965-4EA0-BCF4-7885E9DDCC06}" type="slidenum">
              <a:rPr lang="en-US" smtClean="0"/>
              <a:pPr/>
              <a:t>2</a:t>
            </a:fld>
            <a:endParaRPr lang="en-US" dirty="0"/>
          </a:p>
        </p:txBody>
      </p:sp>
    </p:spTree>
    <p:extLst>
      <p:ext uri="{BB962C8B-B14F-4D97-AF65-F5344CB8AC3E}">
        <p14:creationId xmlns:p14="http://schemas.microsoft.com/office/powerpoint/2010/main" val="4246964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5" name="Shape 255"/>
          <p:cNvSpPr txBox="1">
            <a:spLocks noGrp="1"/>
          </p:cNvSpPr>
          <p:nvPr>
            <p:ph type="body" idx="1"/>
          </p:nvPr>
        </p:nvSpPr>
        <p:spPr>
          <a:xfrm>
            <a:off x="914401" y="3257550"/>
            <a:ext cx="7315199" cy="3086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This is a rough translation of the previous article and the words’ topic</a:t>
            </a:r>
          </a:p>
        </p:txBody>
      </p:sp>
      <p:sp>
        <p:nvSpPr>
          <p:cNvPr id="256" name="Shape 256"/>
          <p:cNvSpPr txBox="1">
            <a:spLocks noGrp="1"/>
          </p:cNvSpPr>
          <p:nvPr>
            <p:ph type="sldNum" idx="12"/>
          </p:nvPr>
        </p:nvSpPr>
        <p:spPr>
          <a:xfrm>
            <a:off x="5179483" y="6513910"/>
            <a:ext cx="3962399" cy="3429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594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05955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endParaRPr/>
          </a:p>
        </p:txBody>
      </p:sp>
      <p:sp>
        <p:nvSpPr>
          <p:cNvPr id="338" name="Shape 338"/>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6095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185 researchers from US and Qatar </a:t>
            </a:r>
          </a:p>
          <a:p>
            <a:pPr marL="171450" indent="-171450">
              <a:buFontTx/>
              <a:buChar char="-"/>
            </a:pPr>
            <a:r>
              <a:rPr lang="en-US" dirty="0" smtClean="0"/>
              <a:t>Some</a:t>
            </a:r>
            <a:r>
              <a:rPr lang="en-US" baseline="0" dirty="0" smtClean="0"/>
              <a:t> of our questions were </a:t>
            </a:r>
            <a:endParaRPr lang="en-US" dirty="0" smtClean="0"/>
          </a:p>
          <a:p>
            <a:pPr lvl="0" rtl="0"/>
            <a:r>
              <a:rPr lang="en-US" dirty="0" smtClean="0"/>
              <a:t>- </a:t>
            </a:r>
            <a:r>
              <a:rPr lang="en-US" sz="1200" kern="1200" dirty="0" smtClean="0">
                <a:solidFill>
                  <a:schemeClr val="tx1"/>
                </a:solidFill>
                <a:effectLst/>
                <a:latin typeface="+mn-lt"/>
                <a:ea typeface="+mn-ea"/>
                <a:cs typeface="+mn-cs"/>
              </a:rPr>
              <a:t>How do researchers </a:t>
            </a:r>
            <a:r>
              <a:rPr lang="en-US" sz="1200" b="1" kern="1200" dirty="0" smtClean="0">
                <a:solidFill>
                  <a:schemeClr val="tx1"/>
                </a:solidFill>
                <a:effectLst/>
                <a:latin typeface="+mn-lt"/>
                <a:ea typeface="+mn-ea"/>
                <a:cs typeface="+mn-cs"/>
              </a:rPr>
              <a:t>select</a:t>
            </a:r>
            <a:r>
              <a:rPr lang="en-US" sz="1200" kern="1200" dirty="0" smtClean="0">
                <a:solidFill>
                  <a:schemeClr val="tx1"/>
                </a:solidFill>
                <a:effectLst/>
                <a:latin typeface="+mn-lt"/>
                <a:ea typeface="+mn-ea"/>
                <a:cs typeface="+mn-cs"/>
              </a:rPr>
              <a:t> and use resources to search for scholarly content?</a:t>
            </a:r>
          </a:p>
          <a:p>
            <a:pPr lvl="0"/>
            <a:r>
              <a:rPr lang="en-US" sz="1200" kern="1200" dirty="0" smtClean="0">
                <a:solidFill>
                  <a:schemeClr val="tx1"/>
                </a:solidFill>
                <a:effectLst/>
                <a:latin typeface="+mn-lt"/>
                <a:ea typeface="+mn-ea"/>
                <a:cs typeface="+mn-cs"/>
              </a:rPr>
              <a:t>- How do researchers </a:t>
            </a:r>
            <a:r>
              <a:rPr lang="en-US" sz="1200" b="1" kern="1200" dirty="0" smtClean="0">
                <a:solidFill>
                  <a:schemeClr val="tx1"/>
                </a:solidFill>
                <a:effectLst/>
                <a:latin typeface="+mn-lt"/>
                <a:ea typeface="+mn-ea"/>
                <a:cs typeface="+mn-cs"/>
              </a:rPr>
              <a:t>organize and</a:t>
            </a:r>
            <a:r>
              <a:rPr lang="en-US" sz="1200" b="1" kern="1200" baseline="0" dirty="0" smtClean="0">
                <a:solidFill>
                  <a:schemeClr val="tx1"/>
                </a:solidFill>
                <a:effectLst/>
                <a:latin typeface="+mn-lt"/>
                <a:ea typeface="+mn-ea"/>
                <a:cs typeface="+mn-cs"/>
              </a:rPr>
              <a:t> retrieve </a:t>
            </a:r>
            <a:r>
              <a:rPr lang="en-US" sz="1200" kern="1200" dirty="0" smtClean="0">
                <a:solidFill>
                  <a:schemeClr val="tx1"/>
                </a:solidFill>
                <a:effectLst/>
                <a:latin typeface="+mn-lt"/>
                <a:ea typeface="+mn-ea"/>
                <a:cs typeface="+mn-cs"/>
              </a:rPr>
              <a:t>their scholarly content?</a:t>
            </a:r>
          </a:p>
          <a:p>
            <a:pPr marL="171450" lvl="0" indent="-171450">
              <a:buFontTx/>
              <a:buChar char="-"/>
            </a:pPr>
            <a:r>
              <a:rPr lang="en-US" sz="1200" kern="1200" dirty="0" smtClean="0">
                <a:solidFill>
                  <a:schemeClr val="tx1"/>
                </a:solidFill>
                <a:effectLst/>
                <a:latin typeface="+mn-lt"/>
                <a:ea typeface="+mn-ea"/>
                <a:cs typeface="+mn-cs"/>
              </a:rPr>
              <a:t>How do researchers </a:t>
            </a:r>
            <a:r>
              <a:rPr lang="en-US" sz="1200" b="1" kern="1200" dirty="0" smtClean="0">
                <a:solidFill>
                  <a:schemeClr val="tx1"/>
                </a:solidFill>
                <a:effectLst/>
                <a:latin typeface="+mn-lt"/>
                <a:ea typeface="+mn-ea"/>
                <a:cs typeface="+mn-cs"/>
              </a:rPr>
              <a:t>collaborate</a:t>
            </a:r>
            <a:r>
              <a:rPr lang="en-US" sz="1200" kern="1200" dirty="0" smtClean="0">
                <a:solidFill>
                  <a:schemeClr val="tx1"/>
                </a:solidFill>
                <a:effectLst/>
                <a:latin typeface="+mn-lt"/>
                <a:ea typeface="+mn-ea"/>
                <a:cs typeface="+mn-cs"/>
              </a:rPr>
              <a:t>? </a:t>
            </a:r>
          </a:p>
          <a:p>
            <a:pPr marL="171450" lvl="0" indent="-171450">
              <a:buFontTx/>
              <a:buChar char="-"/>
            </a:pPr>
            <a:r>
              <a:rPr lang="en-US" sz="1200" kern="1200" dirty="0" smtClean="0">
                <a:solidFill>
                  <a:schemeClr val="tx1"/>
                </a:solidFill>
                <a:effectLst/>
                <a:latin typeface="+mn-lt"/>
                <a:ea typeface="+mn-ea"/>
                <a:cs typeface="+mn-cs"/>
              </a:rPr>
              <a:t>What collaboration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do they use?</a:t>
            </a:r>
          </a:p>
          <a:p>
            <a:pPr lvl="0"/>
            <a:r>
              <a:rPr lang="en-US" sz="1200" kern="1200" dirty="0" smtClean="0">
                <a:solidFill>
                  <a:schemeClr val="tx1"/>
                </a:solidFill>
                <a:effectLst/>
                <a:latin typeface="+mn-lt"/>
                <a:ea typeface="+mn-ea"/>
                <a:cs typeface="+mn-cs"/>
              </a:rPr>
              <a:t>- How do researchers </a:t>
            </a:r>
            <a:r>
              <a:rPr lang="en-US" sz="1200" b="1" u="sng" kern="1200" dirty="0" smtClean="0">
                <a:solidFill>
                  <a:schemeClr val="tx1"/>
                </a:solidFill>
                <a:effectLst/>
                <a:latin typeface="+mn-lt"/>
                <a:ea typeface="+mn-ea"/>
                <a:cs typeface="+mn-cs"/>
              </a:rPr>
              <a:t>stay up-to-date</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new research relevant to their specialized area or to multidisciplinary areas?</a:t>
            </a:r>
          </a:p>
          <a:p>
            <a:pPr marL="171450" lvl="0" indent="-171450">
              <a:buFontTx/>
              <a:buChar char="-"/>
            </a:pPr>
            <a:r>
              <a:rPr lang="en-US" sz="1200" kern="1200" dirty="0" smtClean="0">
                <a:solidFill>
                  <a:schemeClr val="tx1"/>
                </a:solidFill>
                <a:effectLst/>
                <a:latin typeface="+mn-lt"/>
                <a:ea typeface="+mn-ea"/>
                <a:cs typeface="+mn-cs"/>
              </a:rPr>
              <a:t>How do researchers measure the </a:t>
            </a:r>
            <a:r>
              <a:rPr lang="en-US" sz="1200" b="1" kern="1200" dirty="0" smtClean="0">
                <a:solidFill>
                  <a:schemeClr val="tx1"/>
                </a:solidFill>
                <a:effectLst/>
                <a:latin typeface="+mn-lt"/>
                <a:ea typeface="+mn-ea"/>
                <a:cs typeface="+mn-cs"/>
              </a:rPr>
              <a:t>impact </a:t>
            </a:r>
            <a:r>
              <a:rPr lang="en-US" sz="1200" kern="1200" dirty="0" smtClean="0">
                <a:solidFill>
                  <a:schemeClr val="tx1"/>
                </a:solidFill>
                <a:effectLst/>
                <a:latin typeface="+mn-lt"/>
                <a:ea typeface="+mn-ea"/>
                <a:cs typeface="+mn-cs"/>
              </a:rPr>
              <a:t>of research?</a:t>
            </a:r>
          </a:p>
          <a:p>
            <a:pPr marL="171450" lvl="0" indent="-171450">
              <a:buFontTx/>
              <a:buChar char="-"/>
            </a:pPr>
            <a:r>
              <a:rPr lang="en-US" sz="1200" kern="1200" dirty="0" smtClean="0">
                <a:solidFill>
                  <a:schemeClr val="tx1"/>
                </a:solidFill>
                <a:effectLst/>
                <a:latin typeface="+mn-lt"/>
                <a:ea typeface="+mn-ea"/>
                <a:cs typeface="+mn-cs"/>
              </a:rPr>
              <a:t>What </a:t>
            </a:r>
            <a:r>
              <a:rPr lang="en-US" sz="1200" b="1" u="sng" kern="1200" dirty="0" smtClean="0">
                <a:solidFill>
                  <a:schemeClr val="tx1"/>
                </a:solidFill>
                <a:effectLst/>
                <a:latin typeface="+mn-lt"/>
                <a:ea typeface="+mn-ea"/>
                <a:cs typeface="+mn-cs"/>
              </a:rPr>
              <a:t>challenges</a:t>
            </a:r>
            <a:r>
              <a:rPr lang="en-US" sz="1200" kern="1200" dirty="0" smtClean="0">
                <a:solidFill>
                  <a:schemeClr val="tx1"/>
                </a:solidFill>
                <a:effectLst/>
                <a:latin typeface="+mn-lt"/>
                <a:ea typeface="+mn-ea"/>
                <a:cs typeface="+mn-cs"/>
              </a:rPr>
              <a:t> they face?</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We found many </a:t>
            </a:r>
            <a:r>
              <a:rPr lang="en-US" sz="1200" kern="1200" baseline="0" dirty="0" smtClean="0">
                <a:solidFill>
                  <a:schemeClr val="tx1"/>
                </a:solidFill>
                <a:effectLst/>
                <a:latin typeface="+mn-lt"/>
                <a:ea typeface="+mn-ea"/>
                <a:cs typeface="+mn-cs"/>
              </a:rPr>
              <a:t>interesting findings:</a:t>
            </a:r>
          </a:p>
          <a:p>
            <a:pPr marL="171450" lvl="0" indent="-171450">
              <a:buFontTx/>
              <a:buChar char="-"/>
            </a:pPr>
            <a:r>
              <a:rPr lang="en-US" sz="1200" kern="1200" baseline="0" dirty="0" smtClean="0">
                <a:solidFill>
                  <a:schemeClr val="tx1"/>
                </a:solidFill>
                <a:effectLst/>
                <a:latin typeface="+mn-lt"/>
                <a:ea typeface="+mn-ea"/>
                <a:cs typeface="+mn-cs"/>
              </a:rPr>
              <a:t>And I am going to mention few of them</a:t>
            </a:r>
          </a:p>
          <a:p>
            <a:pPr marL="171450" lvl="0" indent="-171450">
              <a:buFontTx/>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CC02C1-814F-4913-997A-04C15E5BFA7E}" type="slidenum">
              <a:rPr lang="en-US" smtClean="0"/>
              <a:t>28</a:t>
            </a:fld>
            <a:endParaRPr lang="en-US" dirty="0"/>
          </a:p>
        </p:txBody>
      </p:sp>
    </p:spTree>
    <p:extLst>
      <p:ext uri="{BB962C8B-B14F-4D97-AF65-F5344CB8AC3E}">
        <p14:creationId xmlns:p14="http://schemas.microsoft.com/office/powerpoint/2010/main" val="2202189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If we move beyond</a:t>
            </a:r>
            <a:r>
              <a:rPr lang="en-US" baseline="0" dirty="0" smtClean="0"/>
              <a:t> the </a:t>
            </a:r>
            <a:r>
              <a:rPr lang="en-US" b="1" baseline="0" dirty="0" smtClean="0"/>
              <a:t>main</a:t>
            </a:r>
            <a:r>
              <a:rPr lang="en-US" baseline="0" dirty="0" smtClean="0"/>
              <a:t> </a:t>
            </a:r>
            <a:r>
              <a:rPr lang="en-US" b="1" baseline="0" dirty="0" smtClean="0"/>
              <a:t>currency</a:t>
            </a:r>
            <a:r>
              <a:rPr lang="en-US" baseline="0" dirty="0" smtClean="0"/>
              <a:t> of scholarly impact we will find m</a:t>
            </a:r>
            <a:r>
              <a:rPr lang="en-US" dirty="0" smtClean="0"/>
              <a:t>ore </a:t>
            </a:r>
            <a:r>
              <a:rPr lang="en-US" b="1" dirty="0" smtClean="0"/>
              <a:t>diverse</a:t>
            </a:r>
            <a:r>
              <a:rPr lang="en-US" dirty="0" smtClean="0"/>
              <a:t> </a:t>
            </a:r>
            <a:r>
              <a:rPr lang="en-US" b="1" dirty="0" smtClean="0"/>
              <a:t>signals </a:t>
            </a:r>
            <a:r>
              <a:rPr lang="en-US" b="0" dirty="0" smtClean="0"/>
              <a:t>t</a:t>
            </a:r>
            <a:r>
              <a:rPr lang="en-US" sz="1200" b="0" i="0" u="none" strike="noStrike" kern="1200" baseline="0" dirty="0" smtClean="0">
                <a:solidFill>
                  <a:schemeClr val="tx1"/>
                </a:solidFill>
                <a:latin typeface="+mn-lt"/>
                <a:ea typeface="+mn-ea"/>
                <a:cs typeface="+mn-cs"/>
              </a:rPr>
              <a:t>hat became available in the last </a:t>
            </a:r>
            <a:r>
              <a:rPr lang="en-US" sz="1200" b="1" i="0" u="none" strike="noStrike" kern="1200" baseline="0" dirty="0" smtClean="0">
                <a:solidFill>
                  <a:schemeClr val="tx1"/>
                </a:solidFill>
                <a:latin typeface="+mn-lt"/>
                <a:ea typeface="+mn-ea"/>
                <a:cs typeface="+mn-cs"/>
              </a:rPr>
              <a:t>decade</a:t>
            </a:r>
            <a:r>
              <a:rPr lang="en-US" sz="1200" b="0" i="0" u="none" strike="noStrike" kern="1200" baseline="0" dirty="0" smtClean="0">
                <a:solidFill>
                  <a:schemeClr val="tx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We can see the academic social networks, where </a:t>
            </a:r>
            <a:r>
              <a:rPr lang="en-US" sz="1200" b="1" i="0" u="none" strike="noStrike" kern="1200" baseline="0" dirty="0" smtClean="0">
                <a:solidFill>
                  <a:schemeClr val="tx1"/>
                </a:solidFill>
                <a:latin typeface="+mn-lt"/>
                <a:ea typeface="+mn-ea"/>
                <a:cs typeface="+mn-cs"/>
              </a:rPr>
              <a:t>millions</a:t>
            </a:r>
            <a:r>
              <a:rPr lang="en-US" sz="1200" b="0" i="0" u="none" strike="noStrike" kern="1200" baseline="0" dirty="0" smtClean="0">
                <a:solidFill>
                  <a:schemeClr val="tx1"/>
                </a:solidFill>
                <a:latin typeface="+mn-lt"/>
                <a:ea typeface="+mn-ea"/>
                <a:cs typeface="+mn-cs"/>
              </a:rPr>
              <a:t> of users are using them with millions of articles added in various disciplines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dirty="0" smtClean="0"/>
              <a:t>We also can see that there</a:t>
            </a:r>
            <a:r>
              <a:rPr lang="en-US" b="0" baseline="0" dirty="0" smtClean="0"/>
              <a:t> are some o</a:t>
            </a:r>
            <a:r>
              <a:rPr lang="en-US" b="0" dirty="0" smtClean="0"/>
              <a:t>ther</a:t>
            </a:r>
            <a:r>
              <a:rPr lang="en-US" b="1" dirty="0" smtClean="0"/>
              <a:t> scholarly activities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For example,  researchers </a:t>
            </a:r>
            <a:r>
              <a:rPr lang="en-US" b="1" baseline="0" dirty="0" smtClean="0"/>
              <a:t>read</a:t>
            </a:r>
            <a:r>
              <a:rPr lang="en-US" b="0" baseline="0" dirty="0" smtClean="0"/>
              <a:t> articles online, but not necessarily </a:t>
            </a:r>
            <a:r>
              <a:rPr lang="en-US" b="1" dirty="0" smtClean="0"/>
              <a:t>cite</a:t>
            </a:r>
            <a:r>
              <a:rPr lang="en-US" dirty="0" smtClean="0"/>
              <a:t> them for several reasons.</a:t>
            </a:r>
            <a:r>
              <a:rPr lang="en-US" baseline="0" dirty="0" smtClean="0"/>
              <a:t> </a:t>
            </a:r>
            <a:r>
              <a:rPr lang="en-US"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Researchers build </a:t>
            </a:r>
            <a:r>
              <a:rPr lang="en-US" b="1" dirty="0" smtClean="0"/>
              <a:t>online scholarly collections</a:t>
            </a:r>
            <a:r>
              <a:rPr lang="en-US" baseline="0" dirty="0" smtClean="0"/>
              <a:t> in sites like </a:t>
            </a:r>
            <a:r>
              <a:rPr lang="en-US" b="1" baseline="0" dirty="0" smtClean="0"/>
              <a:t>Mendeley</a:t>
            </a:r>
            <a:r>
              <a:rPr lang="en-US" baseline="0" dirty="0" smtClean="0"/>
              <a:t> and CiteULike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They </a:t>
            </a:r>
            <a:r>
              <a:rPr lang="en-US" b="1" baseline="0" dirty="0" smtClean="0"/>
              <a:t>discuss</a:t>
            </a:r>
            <a:r>
              <a:rPr lang="en-US" baseline="0" dirty="0" smtClean="0"/>
              <a:t> the results in </a:t>
            </a:r>
            <a:r>
              <a:rPr lang="en-US" b="1" baseline="0" dirty="0" smtClean="0"/>
              <a:t>twitter</a:t>
            </a:r>
            <a:r>
              <a:rPr lang="en-US" baseline="0" dirty="0" smtClean="0"/>
              <a:t> or </a:t>
            </a:r>
            <a:r>
              <a:rPr lang="en-US" baseline="0" dirty="0" err="1" smtClean="0"/>
              <a:t>facebook</a:t>
            </a:r>
            <a:r>
              <a:rPr lang="en-US"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We can see mentions of scholarly results in </a:t>
            </a:r>
            <a:r>
              <a:rPr lang="en-US" b="1" baseline="0" dirty="0" smtClean="0"/>
              <a:t>news</a:t>
            </a:r>
            <a:r>
              <a:rPr lang="en-US" baseline="0" dirty="0" smtClean="0"/>
              <a:t> outlets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They </a:t>
            </a:r>
            <a:r>
              <a:rPr lang="en-US" b="1" baseline="0" dirty="0" smtClean="0"/>
              <a:t>review</a:t>
            </a:r>
            <a:r>
              <a:rPr lang="en-US" b="0" baseline="0" dirty="0" smtClean="0"/>
              <a:t> manuscripts submitted for scholarly venues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All these metrics are </a:t>
            </a:r>
            <a:r>
              <a:rPr lang="en-US" b="1" baseline="0" dirty="0" smtClean="0"/>
              <a:t>not considered</a:t>
            </a:r>
            <a:r>
              <a:rPr lang="en-US" b="0" baseline="0" dirty="0" smtClean="0"/>
              <a:t> when measuring the scholarly impact </a:t>
            </a:r>
          </a:p>
          <a:p>
            <a:pPr marL="171450" indent="-171450">
              <a:buFontTx/>
              <a:buChar char="-"/>
            </a:pPr>
            <a:r>
              <a:rPr lang="en-US" b="0" dirty="0" smtClean="0"/>
              <a:t>All those</a:t>
            </a:r>
            <a:r>
              <a:rPr lang="en-US" b="0" baseline="0" dirty="0" smtClean="0"/>
              <a:t> </a:t>
            </a:r>
            <a:r>
              <a:rPr lang="en-US" dirty="0" smtClean="0"/>
              <a:t>social based metrics, </a:t>
            </a:r>
            <a:r>
              <a:rPr lang="en-US" b="1" dirty="0" smtClean="0"/>
              <a:t>non-citation-based metrics</a:t>
            </a:r>
            <a:r>
              <a:rPr lang="en-US" baseline="0" dirty="0" smtClean="0"/>
              <a:t> </a:t>
            </a:r>
            <a:r>
              <a:rPr lang="en-US" b="0" baseline="0" dirty="0" smtClean="0"/>
              <a:t>come under the umbrella of </a:t>
            </a:r>
            <a:r>
              <a:rPr lang="en-US" b="0" dirty="0" smtClean="0"/>
              <a:t>alternative</a:t>
            </a:r>
            <a:r>
              <a:rPr lang="en-US" b="0" baseline="0" dirty="0" smtClean="0"/>
              <a:t> metrics or just </a:t>
            </a:r>
            <a:r>
              <a:rPr lang="en-US" b="1" baseline="0" dirty="0" smtClean="0"/>
              <a:t>altmetrics </a:t>
            </a:r>
          </a:p>
          <a:p>
            <a:pPr marL="171450" indent="-171450">
              <a:buFontTx/>
              <a:buChar char="-"/>
            </a:pPr>
            <a:endParaRPr lang="en-US" b="1" dirty="0" smtClean="0"/>
          </a:p>
        </p:txBody>
      </p:sp>
      <p:sp>
        <p:nvSpPr>
          <p:cNvPr id="4" name="Slide Number Placeholder 3"/>
          <p:cNvSpPr>
            <a:spLocks noGrp="1"/>
          </p:cNvSpPr>
          <p:nvPr>
            <p:ph type="sldNum" sz="quarter" idx="10"/>
          </p:nvPr>
        </p:nvSpPr>
        <p:spPr/>
        <p:txBody>
          <a:bodyPr/>
          <a:lstStyle/>
          <a:p>
            <a:fld id="{C9CC02C1-814F-4913-997A-04C15E5BFA7E}" type="slidenum">
              <a:rPr lang="en-US" smtClean="0"/>
              <a:t>29</a:t>
            </a:fld>
            <a:endParaRPr lang="en-US"/>
          </a:p>
        </p:txBody>
      </p:sp>
    </p:spTree>
    <p:extLst>
      <p:ext uri="{BB962C8B-B14F-4D97-AF65-F5344CB8AC3E}">
        <p14:creationId xmlns:p14="http://schemas.microsoft.com/office/powerpoint/2010/main" val="17559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t>
            </a:r>
            <a:r>
              <a:rPr lang="en-US" b="1" dirty="0" smtClean="0"/>
              <a:t>implementation</a:t>
            </a:r>
            <a:r>
              <a:rPr lang="en-US" baseline="0" dirty="0" smtClean="0"/>
              <a:t> of altmetrics, altmetric.com </a:t>
            </a:r>
          </a:p>
          <a:p>
            <a:r>
              <a:rPr lang="en-US" b="1" baseline="0" dirty="0" smtClean="0"/>
              <a:t>Question:</a:t>
            </a:r>
            <a:r>
              <a:rPr lang="en-US" baseline="0" dirty="0" smtClean="0"/>
              <a:t> what such data and mentions represent?</a:t>
            </a:r>
            <a:endParaRPr lang="en-US" dirty="0"/>
          </a:p>
        </p:txBody>
      </p:sp>
      <p:sp>
        <p:nvSpPr>
          <p:cNvPr id="4" name="Slide Number Placeholder 3"/>
          <p:cNvSpPr>
            <a:spLocks noGrp="1"/>
          </p:cNvSpPr>
          <p:nvPr>
            <p:ph type="sldNum" sz="quarter" idx="10"/>
          </p:nvPr>
        </p:nvSpPr>
        <p:spPr/>
        <p:txBody>
          <a:bodyPr/>
          <a:lstStyle/>
          <a:p>
            <a:fld id="{C9CC02C1-814F-4913-997A-04C15E5BFA7E}" type="slidenum">
              <a:rPr lang="en-US" smtClean="0"/>
              <a:t>30</a:t>
            </a:fld>
            <a:endParaRPr lang="en-US"/>
          </a:p>
        </p:txBody>
      </p:sp>
    </p:spTree>
    <p:extLst>
      <p:ext uri="{BB962C8B-B14F-4D97-AF65-F5344CB8AC3E}">
        <p14:creationId xmlns:p14="http://schemas.microsoft.com/office/powerpoint/2010/main" val="3178935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our</a:t>
            </a:r>
            <a:r>
              <a:rPr lang="en-US" baseline="0" dirty="0" smtClean="0"/>
              <a:t> questions are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CC02C1-814F-4913-997A-04C15E5BFA7E}" type="slidenum">
              <a:rPr lang="en-US" smtClean="0"/>
              <a:t>31</a:t>
            </a:fld>
            <a:endParaRPr lang="en-US"/>
          </a:p>
        </p:txBody>
      </p:sp>
    </p:spTree>
    <p:extLst>
      <p:ext uri="{BB962C8B-B14F-4D97-AF65-F5344CB8AC3E}">
        <p14:creationId xmlns:p14="http://schemas.microsoft.com/office/powerpoint/2010/main" val="240474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We built </a:t>
            </a:r>
            <a:r>
              <a:rPr lang="en-US" b="1" baseline="0" dirty="0" smtClean="0"/>
              <a:t>different datasets</a:t>
            </a:r>
            <a:r>
              <a:rPr lang="en-US" baseline="0" dirty="0" smtClean="0"/>
              <a:t> depending on our research question </a:t>
            </a:r>
          </a:p>
          <a:p>
            <a:pPr marL="171450" indent="-171450">
              <a:buFontTx/>
              <a:buChar char="-"/>
            </a:pPr>
            <a:r>
              <a:rPr lang="en-US" baseline="0" dirty="0" smtClean="0"/>
              <a:t>We started by </a:t>
            </a:r>
            <a:r>
              <a:rPr lang="en-US" b="1" baseline="0" dirty="0" smtClean="0"/>
              <a:t>1 data source</a:t>
            </a:r>
            <a:r>
              <a:rPr lang="en-US" baseline="0" dirty="0" smtClean="0"/>
              <a:t>, and in recent studies we used 14 data sources</a:t>
            </a:r>
          </a:p>
          <a:p>
            <a:pPr marL="171450" indent="-171450">
              <a:buFontTx/>
              <a:buChar char="-"/>
            </a:pPr>
            <a:r>
              <a:rPr lang="en-US" baseline="0" dirty="0" smtClean="0"/>
              <a:t>820 – Web of science - Journal Citation Reports - Thomson Reuters</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373,427 articles </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More than 13 million altmetrics count</a:t>
            </a:r>
          </a:p>
          <a:p>
            <a:pPr marL="171450" indent="-171450">
              <a:buFontTx/>
              <a:buChar char="-"/>
            </a:pPr>
            <a:r>
              <a:rPr lang="en-US" baseline="0" dirty="0" smtClean="0"/>
              <a:t>To the best of my knowledge – this is one of the </a:t>
            </a:r>
            <a:r>
              <a:rPr lang="en-US" b="1" baseline="0" dirty="0" smtClean="0"/>
              <a:t>biggest </a:t>
            </a:r>
            <a:r>
              <a:rPr lang="en-US" baseline="0" dirty="0" smtClean="0"/>
              <a:t>and more diverse studies on altmetrics</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C9CC02C1-814F-4913-997A-04C15E5BFA7E}" type="slidenum">
              <a:rPr lang="en-US" smtClean="0"/>
              <a:t>32</a:t>
            </a:fld>
            <a:endParaRPr lang="en-US"/>
          </a:p>
        </p:txBody>
      </p:sp>
    </p:spTree>
    <p:extLst>
      <p:ext uri="{BB962C8B-B14F-4D97-AF65-F5344CB8AC3E}">
        <p14:creationId xmlns:p14="http://schemas.microsoft.com/office/powerpoint/2010/main" val="2008963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Twitter</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Mendeley</a:t>
            </a:r>
            <a:r>
              <a:rPr lang="en-US" sz="1200" kern="1200" dirty="0" smtClean="0">
                <a:solidFill>
                  <a:schemeClr val="tx1"/>
                </a:solidFill>
                <a:effectLst/>
                <a:latin typeface="+mn-lt"/>
                <a:ea typeface="+mn-ea"/>
                <a:cs typeface="+mn-cs"/>
              </a:rPr>
              <a:t> have the highest coverage</a:t>
            </a:r>
            <a:r>
              <a:rPr lang="en-US" sz="1200" kern="1200" baseline="0" dirty="0" smtClean="0">
                <a:solidFill>
                  <a:schemeClr val="tx1"/>
                </a:solidFill>
                <a:effectLst/>
                <a:latin typeface="+mn-lt"/>
                <a:ea typeface="+mn-ea"/>
                <a:cs typeface="+mn-cs"/>
              </a:rPr>
              <a:t> of research articles </a:t>
            </a: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10% of the shared articles are covered in the mainstream news</a:t>
            </a:r>
          </a:p>
        </p:txBody>
      </p:sp>
      <p:sp>
        <p:nvSpPr>
          <p:cNvPr id="4" name="Slide Number Placeholder 3"/>
          <p:cNvSpPr>
            <a:spLocks noGrp="1"/>
          </p:cNvSpPr>
          <p:nvPr>
            <p:ph type="sldNum" sz="quarter" idx="10"/>
          </p:nvPr>
        </p:nvSpPr>
        <p:spPr/>
        <p:txBody>
          <a:bodyPr/>
          <a:lstStyle/>
          <a:p>
            <a:fld id="{C9CC02C1-814F-4913-997A-04C15E5BFA7E}" type="slidenum">
              <a:rPr lang="en-US" smtClean="0"/>
              <a:t>33</a:t>
            </a:fld>
            <a:endParaRPr lang="en-US"/>
          </a:p>
        </p:txBody>
      </p:sp>
    </p:spTree>
    <p:extLst>
      <p:ext uri="{BB962C8B-B14F-4D97-AF65-F5344CB8AC3E}">
        <p14:creationId xmlns:p14="http://schemas.microsoft.com/office/powerpoint/2010/main" val="2133658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We compared Altmetrics and citations between the years 2010 and 2014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We found a </a:t>
            </a:r>
            <a:r>
              <a:rPr lang="en-US" sz="1200" b="1" kern="1200" dirty="0" smtClean="0">
                <a:solidFill>
                  <a:schemeClr val="tx1"/>
                </a:solidFill>
                <a:effectLst/>
                <a:latin typeface="+mn-lt"/>
                <a:ea typeface="+mn-ea"/>
                <a:cs typeface="+mn-cs"/>
              </a:rPr>
              <a:t>significant yearly increase </a:t>
            </a:r>
            <a:r>
              <a:rPr lang="en-US" sz="1200" kern="1200" dirty="0" smtClean="0">
                <a:solidFill>
                  <a:schemeClr val="tx1"/>
                </a:solidFill>
                <a:effectLst/>
                <a:latin typeface="+mn-lt"/>
                <a:ea typeface="+mn-ea"/>
                <a:cs typeface="+mn-cs"/>
              </a:rPr>
              <a:t>in the number of articles that received altmetrics.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Articles published in </a:t>
            </a:r>
            <a:r>
              <a:rPr lang="en-US" sz="1200" b="1" kern="1200" dirty="0" smtClean="0">
                <a:solidFill>
                  <a:schemeClr val="tx1"/>
                </a:solidFill>
                <a:effectLst/>
                <a:latin typeface="+mn-lt"/>
                <a:ea typeface="+mn-ea"/>
                <a:cs typeface="+mn-cs"/>
              </a:rPr>
              <a:t>2014</a:t>
            </a:r>
            <a:r>
              <a:rPr lang="en-US" sz="1200" kern="1200" dirty="0" smtClean="0">
                <a:solidFill>
                  <a:schemeClr val="tx1"/>
                </a:solidFill>
                <a:effectLst/>
                <a:latin typeface="+mn-lt"/>
                <a:ea typeface="+mn-ea"/>
                <a:cs typeface="+mn-cs"/>
              </a:rPr>
              <a:t> have </a:t>
            </a:r>
            <a:r>
              <a:rPr lang="en-US" sz="1200" b="1" kern="1200" dirty="0" smtClean="0">
                <a:solidFill>
                  <a:schemeClr val="tx1"/>
                </a:solidFill>
                <a:effectLst/>
                <a:latin typeface="+mn-lt"/>
                <a:ea typeface="+mn-ea"/>
                <a:cs typeface="+mn-cs"/>
              </a:rPr>
              <a:t>more altmetrics </a:t>
            </a:r>
            <a:r>
              <a:rPr lang="en-US" sz="1200" kern="1200" dirty="0" smtClean="0">
                <a:solidFill>
                  <a:schemeClr val="tx1"/>
                </a:solidFill>
                <a:effectLst/>
                <a:latin typeface="+mn-lt"/>
                <a:ea typeface="+mn-ea"/>
                <a:cs typeface="+mn-cs"/>
              </a:rPr>
              <a:t>(27%) than citations (10%) with significant difference.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CC02C1-814F-4913-997A-04C15E5BFA7E}" type="slidenum">
              <a:rPr lang="en-US" smtClean="0"/>
              <a:t>34</a:t>
            </a:fld>
            <a:endParaRPr lang="en-US"/>
          </a:p>
        </p:txBody>
      </p:sp>
    </p:spTree>
    <p:extLst>
      <p:ext uri="{BB962C8B-B14F-4D97-AF65-F5344CB8AC3E}">
        <p14:creationId xmlns:p14="http://schemas.microsoft.com/office/powerpoint/2010/main" val="407861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endParaRPr/>
          </a:p>
        </p:txBody>
      </p:sp>
      <p:sp>
        <p:nvSpPr>
          <p:cNvPr id="221" name="Shape 221"/>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226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Articles published in </a:t>
            </a:r>
            <a:r>
              <a:rPr lang="en-US" sz="1200" b="1" kern="1200" dirty="0" smtClean="0">
                <a:solidFill>
                  <a:schemeClr val="tx1"/>
                </a:solidFill>
                <a:effectLst/>
                <a:latin typeface="+mn-lt"/>
                <a:ea typeface="+mn-ea"/>
                <a:cs typeface="+mn-cs"/>
              </a:rPr>
              <a:t>2012</a:t>
            </a:r>
            <a:r>
              <a:rPr lang="en-US" sz="1200" kern="1200" dirty="0" smtClean="0">
                <a:solidFill>
                  <a:schemeClr val="tx1"/>
                </a:solidFill>
                <a:effectLst/>
                <a:latin typeface="+mn-lt"/>
                <a:ea typeface="+mn-ea"/>
                <a:cs typeface="+mn-cs"/>
              </a:rPr>
              <a:t> so that they had enough time to accumulate citations and readership</a:t>
            </a:r>
          </a:p>
          <a:p>
            <a:pPr marL="171450" indent="-171450">
              <a:buFontTx/>
              <a:buChar char="-"/>
            </a:pPr>
            <a:r>
              <a:rPr lang="en-US" sz="1200" b="1" kern="1200" dirty="0" smtClean="0">
                <a:solidFill>
                  <a:schemeClr val="tx1"/>
                </a:solidFill>
                <a:effectLst/>
                <a:latin typeface="+mn-lt"/>
                <a:ea typeface="+mn-ea"/>
                <a:cs typeface="+mn-cs"/>
              </a:rPr>
              <a:t>NOA</a:t>
            </a:r>
            <a:r>
              <a:rPr lang="en-US" sz="1200" kern="1200" dirty="0" smtClean="0">
                <a:solidFill>
                  <a:schemeClr val="tx1"/>
                </a:solidFill>
                <a:effectLst/>
                <a:latin typeface="+mn-lt"/>
                <a:ea typeface="+mn-ea"/>
                <a:cs typeface="+mn-cs"/>
              </a:rPr>
              <a:t> articles - we found a </a:t>
            </a:r>
            <a:r>
              <a:rPr lang="en-US" sz="1200" b="1" kern="1200" dirty="0" smtClean="0">
                <a:solidFill>
                  <a:schemeClr val="tx1"/>
                </a:solidFill>
                <a:effectLst/>
                <a:latin typeface="+mn-lt"/>
                <a:ea typeface="+mn-ea"/>
                <a:cs typeface="+mn-cs"/>
              </a:rPr>
              <a:t>weak</a:t>
            </a:r>
            <a:r>
              <a:rPr lang="en-US" sz="1200" kern="1200" dirty="0" smtClean="0">
                <a:solidFill>
                  <a:schemeClr val="tx1"/>
                </a:solidFill>
                <a:effectLst/>
                <a:latin typeface="+mn-lt"/>
                <a:ea typeface="+mn-ea"/>
                <a:cs typeface="+mn-cs"/>
              </a:rPr>
              <a:t> significant correlation between citation count and average readership (ρ = 0.26). </a:t>
            </a:r>
          </a:p>
          <a:p>
            <a:pPr marL="171450" indent="-171450">
              <a:buFontTx/>
              <a:buChar char="-"/>
            </a:pPr>
            <a:r>
              <a:rPr lang="en-US" sz="1200" b="1" kern="1200" dirty="0" smtClean="0">
                <a:solidFill>
                  <a:schemeClr val="tx1"/>
                </a:solidFill>
                <a:effectLst/>
                <a:latin typeface="+mn-lt"/>
                <a:ea typeface="+mn-ea"/>
                <a:cs typeface="+mn-cs"/>
              </a:rPr>
              <a:t>OA</a:t>
            </a:r>
            <a:r>
              <a:rPr lang="en-US" sz="1200" kern="1200" dirty="0" smtClean="0">
                <a:solidFill>
                  <a:schemeClr val="tx1"/>
                </a:solidFill>
                <a:effectLst/>
                <a:latin typeface="+mn-lt"/>
                <a:ea typeface="+mn-ea"/>
                <a:cs typeface="+mn-cs"/>
              </a:rPr>
              <a:t> articles -  we found a </a:t>
            </a:r>
            <a:r>
              <a:rPr lang="en-US" sz="1200" b="1" kern="1200" dirty="0" smtClean="0">
                <a:solidFill>
                  <a:schemeClr val="tx1"/>
                </a:solidFill>
                <a:effectLst/>
                <a:latin typeface="+mn-lt"/>
                <a:ea typeface="+mn-ea"/>
                <a:cs typeface="+mn-cs"/>
              </a:rPr>
              <a:t>moderate</a:t>
            </a:r>
            <a:r>
              <a:rPr lang="en-US" sz="1200" kern="1200" dirty="0" smtClean="0">
                <a:solidFill>
                  <a:schemeClr val="tx1"/>
                </a:solidFill>
                <a:effectLst/>
                <a:latin typeface="+mn-lt"/>
                <a:ea typeface="+mn-ea"/>
                <a:cs typeface="+mn-cs"/>
              </a:rPr>
              <a:t> significant correlation between citation count and average readership (ρ = 0.56)</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Articles that received more than </a:t>
            </a:r>
            <a:r>
              <a:rPr lang="en-US" sz="1200" b="1" kern="1200" dirty="0" smtClean="0">
                <a:solidFill>
                  <a:schemeClr val="tx1"/>
                </a:solidFill>
                <a:effectLst/>
                <a:latin typeface="+mn-lt"/>
                <a:ea typeface="+mn-ea"/>
                <a:cs typeface="+mn-cs"/>
              </a:rPr>
              <a:t>80 citations and more</a:t>
            </a:r>
            <a:r>
              <a:rPr lang="en-US" sz="1200" b="1" kern="1200" baseline="0" dirty="0" smtClean="0">
                <a:solidFill>
                  <a:schemeClr val="tx1"/>
                </a:solidFill>
                <a:effectLst/>
                <a:latin typeface="+mn-lt"/>
                <a:ea typeface="+mn-ea"/>
                <a:cs typeface="+mn-cs"/>
              </a:rPr>
              <a:t> than 40 readership</a:t>
            </a:r>
            <a:r>
              <a:rPr lang="en-US" sz="1200" kern="1200" dirty="0" smtClean="0">
                <a:solidFill>
                  <a:schemeClr val="tx1"/>
                </a:solidFill>
                <a:effectLst/>
                <a:latin typeface="+mn-lt"/>
                <a:ea typeface="+mn-ea"/>
                <a:cs typeface="+mn-cs"/>
              </a:rPr>
              <a:t> were mostly </a:t>
            </a:r>
            <a:r>
              <a:rPr lang="en-US" sz="1200" b="1" kern="1200" dirty="0" smtClean="0">
                <a:solidFill>
                  <a:schemeClr val="tx1"/>
                </a:solidFill>
                <a:effectLst/>
                <a:latin typeface="+mn-lt"/>
                <a:ea typeface="+mn-ea"/>
                <a:cs typeface="+mn-cs"/>
              </a:rPr>
              <a:t>OA</a:t>
            </a:r>
            <a:r>
              <a:rPr lang="en-US" sz="1200" kern="1200" dirty="0" smtClean="0">
                <a:solidFill>
                  <a:schemeClr val="tx1"/>
                </a:solidFill>
                <a:effectLst/>
                <a:latin typeface="+mn-lt"/>
                <a:ea typeface="+mn-ea"/>
                <a:cs typeface="+mn-cs"/>
              </a:rPr>
              <a:t> with significant difference, which shows a preference for sharing OA articles over NOA articles in academic social networks. </a:t>
            </a:r>
          </a:p>
          <a:p>
            <a:pPr marL="0" indent="0">
              <a:buFontTx/>
              <a:buNone/>
            </a:pPr>
            <a:endParaRPr lang="en-US" sz="1200" kern="1200" dirty="0" smtClean="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9CC02C1-814F-4913-997A-04C15E5BFA7E}" type="slidenum">
              <a:rPr lang="en-US" smtClean="0"/>
              <a:t>35</a:t>
            </a:fld>
            <a:endParaRPr lang="en-US"/>
          </a:p>
        </p:txBody>
      </p:sp>
    </p:spTree>
    <p:extLst>
      <p:ext uri="{BB962C8B-B14F-4D97-AF65-F5344CB8AC3E}">
        <p14:creationId xmlns:p14="http://schemas.microsoft.com/office/powerpoint/2010/main" val="4015150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General/overall Ranking </a:t>
            </a:r>
          </a:p>
          <a:p>
            <a:pPr marL="171450" indent="-171450">
              <a:buFontTx/>
              <a:buChar char="-"/>
            </a:pPr>
            <a:r>
              <a:rPr lang="en-US" dirty="0" smtClean="0"/>
              <a:t>We compared the general citation-based rankings of the top 100 venues with our social-based rankings and found </a:t>
            </a:r>
            <a:r>
              <a:rPr lang="en-US" b="1" dirty="0" smtClean="0"/>
              <a:t>strong positive relationships </a:t>
            </a:r>
          </a:p>
        </p:txBody>
      </p:sp>
      <p:sp>
        <p:nvSpPr>
          <p:cNvPr id="4" name="Slide Number Placeholder 3"/>
          <p:cNvSpPr>
            <a:spLocks noGrp="1"/>
          </p:cNvSpPr>
          <p:nvPr>
            <p:ph type="sldNum" sz="quarter" idx="10"/>
          </p:nvPr>
        </p:nvSpPr>
        <p:spPr/>
        <p:txBody>
          <a:bodyPr/>
          <a:lstStyle/>
          <a:p>
            <a:fld id="{96C7AD6C-1C9F-46DF-8126-1A422BEC0A18}" type="slidenum">
              <a:rPr lang="en-US" smtClean="0"/>
              <a:t>36</a:t>
            </a:fld>
            <a:endParaRPr lang="en-US"/>
          </a:p>
        </p:txBody>
      </p:sp>
    </p:spTree>
    <p:extLst>
      <p:ext uri="{BB962C8B-B14F-4D97-AF65-F5344CB8AC3E}">
        <p14:creationId xmlns:p14="http://schemas.microsoft.com/office/powerpoint/2010/main" val="4058282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Scopus</a:t>
            </a:r>
            <a:r>
              <a:rPr lang="en-US" sz="1200" kern="1200" dirty="0" smtClean="0">
                <a:solidFill>
                  <a:schemeClr val="tx1"/>
                </a:solidFill>
                <a:effectLst/>
                <a:latin typeface="+mn-lt"/>
                <a:ea typeface="+mn-ea"/>
                <a:cs typeface="+mn-cs"/>
              </a:rPr>
              <a:t> to download the </a:t>
            </a:r>
            <a:r>
              <a:rPr lang="en-US" sz="1200" kern="1200" dirty="0" err="1" smtClean="0">
                <a:solidFill>
                  <a:schemeClr val="tx1"/>
                </a:solidFill>
                <a:effectLst/>
                <a:latin typeface="+mn-lt"/>
                <a:ea typeface="+mn-ea"/>
                <a:cs typeface="+mn-cs"/>
              </a:rPr>
              <a:t>bibliometric</a:t>
            </a:r>
            <a:r>
              <a:rPr lang="en-US" sz="1200" kern="1200" dirty="0" smtClean="0">
                <a:solidFill>
                  <a:schemeClr val="tx1"/>
                </a:solidFill>
                <a:effectLst/>
                <a:latin typeface="+mn-lt"/>
                <a:ea typeface="+mn-ea"/>
                <a:cs typeface="+mn-cs"/>
              </a:rPr>
              <a:t> data, including DOI, citation, and year of publication</a:t>
            </a:r>
          </a:p>
          <a:p>
            <a:r>
              <a:rPr lang="en-US" b="1" dirty="0" smtClean="0"/>
              <a:t>H-index</a:t>
            </a:r>
            <a:r>
              <a:rPr lang="en-US" dirty="0" smtClean="0"/>
              <a:t> for each country included in this study from </a:t>
            </a:r>
            <a:r>
              <a:rPr lang="en-US" b="1" dirty="0" err="1" smtClean="0"/>
              <a:t>SCIMago</a:t>
            </a:r>
            <a:endParaRPr lang="en-US" b="1" dirty="0"/>
          </a:p>
        </p:txBody>
      </p:sp>
      <p:sp>
        <p:nvSpPr>
          <p:cNvPr id="4" name="Slide Number Placeholder 3"/>
          <p:cNvSpPr>
            <a:spLocks noGrp="1"/>
          </p:cNvSpPr>
          <p:nvPr>
            <p:ph type="sldNum" sz="quarter" idx="10"/>
          </p:nvPr>
        </p:nvSpPr>
        <p:spPr/>
        <p:txBody>
          <a:bodyPr/>
          <a:lstStyle/>
          <a:p>
            <a:fld id="{C9CC02C1-814F-4913-997A-04C15E5BFA7E}" type="slidenum">
              <a:rPr lang="en-US" smtClean="0"/>
              <a:t>37</a:t>
            </a:fld>
            <a:endParaRPr lang="en-US"/>
          </a:p>
        </p:txBody>
      </p:sp>
    </p:spTree>
    <p:extLst>
      <p:ext uri="{BB962C8B-B14F-4D97-AF65-F5344CB8AC3E}">
        <p14:creationId xmlns:p14="http://schemas.microsoft.com/office/powerpoint/2010/main" val="898674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GERD</a:t>
            </a:r>
            <a:r>
              <a:rPr lang="en-US" sz="1200" kern="1200" dirty="0" smtClean="0">
                <a:solidFill>
                  <a:schemeClr val="tx1"/>
                </a:solidFill>
                <a:effectLst/>
                <a:latin typeface="+mn-lt"/>
                <a:ea typeface="+mn-ea"/>
                <a:cs typeface="+mn-cs"/>
              </a:rPr>
              <a:t> had higher correlations than the GDP,</a:t>
            </a:r>
            <a:r>
              <a:rPr lang="en-US" sz="1200" kern="1200" baseline="0" dirty="0" smtClean="0">
                <a:solidFill>
                  <a:schemeClr val="tx1"/>
                </a:solidFill>
                <a:effectLst/>
                <a:latin typeface="+mn-lt"/>
                <a:ea typeface="+mn-ea"/>
                <a:cs typeface="+mn-cs"/>
              </a:rPr>
              <a:t> since it is more related to the research and development</a:t>
            </a: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The number of Internet users, the number of mobile users, and usage of social networks have low-moderate correlations, which shows </a:t>
            </a:r>
            <a:r>
              <a:rPr lang="en-US" sz="1200" b="1" kern="1200" dirty="0" smtClean="0">
                <a:solidFill>
                  <a:schemeClr val="tx1"/>
                </a:solidFill>
                <a:effectLst/>
                <a:latin typeface="+mn-lt"/>
                <a:ea typeface="+mn-ea"/>
                <a:cs typeface="+mn-cs"/>
              </a:rPr>
              <a:t>that altmetrics are not strongly related to the number of general users.</a:t>
            </a:r>
          </a:p>
          <a:p>
            <a:pPr marL="171450" indent="-171450">
              <a:buFontTx/>
              <a:buChar char="-"/>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CC02C1-814F-4913-997A-04C15E5BFA7E}" type="slidenum">
              <a:rPr lang="en-US" smtClean="0"/>
              <a:t>38</a:t>
            </a:fld>
            <a:endParaRPr lang="en-US"/>
          </a:p>
        </p:txBody>
      </p:sp>
    </p:spTree>
    <p:extLst>
      <p:ext uri="{BB962C8B-B14F-4D97-AF65-F5344CB8AC3E}">
        <p14:creationId xmlns:p14="http://schemas.microsoft.com/office/powerpoint/2010/main" val="124184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Adding more </a:t>
            </a:r>
            <a:r>
              <a:rPr lang="en-US" b="1" dirty="0" smtClean="0"/>
              <a:t>data sources</a:t>
            </a:r>
            <a:r>
              <a:rPr lang="en-US" dirty="0" smtClean="0"/>
              <a:t>, articles, and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We have many indicators</a:t>
            </a:r>
            <a:r>
              <a:rPr lang="en-US" baseline="0" dirty="0" smtClean="0"/>
              <a:t> that used to be hidden but we can measure them now</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https://twitter.com/IanMulvany/status/424904870643384320/photo/1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Previous work on altmetrics focused on </a:t>
            </a:r>
            <a:r>
              <a:rPr lang="en-US" b="1" dirty="0" smtClean="0"/>
              <a:t>articles</a:t>
            </a:r>
            <a:r>
              <a:rPr lang="en-US" dirty="0" smtClean="0"/>
              <a:t>, but we can apply them to a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t>datasets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t>software</a:t>
            </a:r>
            <a:r>
              <a:rPr lang="en-US" b="0" baseline="0" dirty="0" smtClean="0"/>
              <a:t> programs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People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Videos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Web pages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CC02C1-814F-4913-997A-04C15E5BFA7E}" type="slidenum">
              <a:rPr lang="en-US" smtClean="0"/>
              <a:t>39</a:t>
            </a:fld>
            <a:endParaRPr lang="en-US"/>
          </a:p>
        </p:txBody>
      </p:sp>
    </p:spTree>
    <p:extLst>
      <p:ext uri="{BB962C8B-B14F-4D97-AF65-F5344CB8AC3E}">
        <p14:creationId xmlns:p14="http://schemas.microsoft.com/office/powerpoint/2010/main" val="195687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endParaRPr/>
          </a:p>
        </p:txBody>
      </p:sp>
      <p:sp>
        <p:nvSpPr>
          <p:cNvPr id="128" name="Shape 128"/>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8897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endParaRPr/>
          </a:p>
        </p:txBody>
      </p:sp>
      <p:sp>
        <p:nvSpPr>
          <p:cNvPr id="140" name="Shape 140"/>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468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endParaRPr/>
          </a:p>
        </p:txBody>
      </p:sp>
      <p:sp>
        <p:nvSpPr>
          <p:cNvPr id="146" name="Shape 146"/>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6100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914401" y="3257550"/>
            <a:ext cx="7315199" cy="3086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rejected around 50% of the pdf files because those were OCR-ed images that we could not extract any textual data from them</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rejected around 70K articles after that because those were mainly adds, very short articles, or images</a:t>
            </a:r>
          </a:p>
        </p:txBody>
      </p:sp>
      <p:sp>
        <p:nvSpPr>
          <p:cNvPr id="185" name="Shape 185"/>
          <p:cNvSpPr txBox="1">
            <a:spLocks noGrp="1"/>
          </p:cNvSpPr>
          <p:nvPr>
            <p:ph type="sldNum" idx="12"/>
          </p:nvPr>
        </p:nvSpPr>
        <p:spPr>
          <a:xfrm>
            <a:off x="5179483" y="6513910"/>
            <a:ext cx="3962399" cy="3429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852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endParaRPr/>
          </a:p>
        </p:txBody>
      </p:sp>
      <p:sp>
        <p:nvSpPr>
          <p:cNvPr id="198" name="Shape 198"/>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0410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914401" y="3257550"/>
            <a:ext cx="7315199" cy="3086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NER results are single words but for our summarization purposes, we will extract the entities as bigrams or more.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-This will add more sense to persons and organizations names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6" name="Shape 206"/>
          <p:cNvSpPr txBox="1">
            <a:spLocks noGrp="1"/>
          </p:cNvSpPr>
          <p:nvPr>
            <p:ph type="sldNum" idx="12"/>
          </p:nvPr>
        </p:nvSpPr>
        <p:spPr>
          <a:xfrm>
            <a:off x="5179483" y="6513910"/>
            <a:ext cx="3962399" cy="3429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5324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endParaRPr/>
          </a:p>
        </p:txBody>
      </p:sp>
      <p:sp>
        <p:nvSpPr>
          <p:cNvPr id="240" name="Shape 240"/>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6753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6BDF55-7425-B04A-A497-EF8CF0F5EDBA}"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6" name="Slide Number Placeholder 5"/>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99398015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1334F-BB49-4D43-BF8C-8B653ABA2CC0}"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6" name="Slide Number Placeholder 5"/>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285913356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98246-2CD9-214C-BBBE-94852F5A86C7}"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6" name="Slide Number Placeholder 5"/>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56151399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114517-B721-534E-A2AD-5D4BE8B2E018}" type="datetime1">
              <a:rPr lang="en-US" smtClean="0"/>
              <a:t>5/20/15</a:t>
            </a:fld>
            <a:endParaRPr lang="en-US" dirty="0"/>
          </a:p>
        </p:txBody>
      </p:sp>
      <p:sp>
        <p:nvSpPr>
          <p:cNvPr id="4" name="Footer Placeholder 3"/>
          <p:cNvSpPr>
            <a:spLocks noGrp="1"/>
          </p:cNvSpPr>
          <p:nvPr>
            <p:ph type="ftr" sz="quarter" idx="11"/>
          </p:nvPr>
        </p:nvSpPr>
        <p:spPr/>
        <p:txBody>
          <a:bodyPr/>
          <a:lstStyle/>
          <a:p>
            <a:r>
              <a:rPr lang="en-US" smtClean="0"/>
              <a:t>QU -- 20 May 2015</a:t>
            </a:r>
            <a:endParaRPr lang="en-US" dirty="0"/>
          </a:p>
        </p:txBody>
      </p:sp>
      <p:sp>
        <p:nvSpPr>
          <p:cNvPr id="5" name="Slide Number Placeholder 4"/>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226687751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18239B-09BF-6E44-869D-8B8F53FD2CBE}"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6" name="Slide Number Placeholder 5"/>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156617086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D97B4-3D5E-B64B-8928-D1450DA49D6B}"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6" name="Slide Number Placeholder 5"/>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325473944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E15AD-3A0C-4648-8BC8-5E528DE4CEEC}"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6" name="Slide Number Placeholder 5"/>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167747991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B5492C-DD8B-4347-A85C-560972CAAB13}" type="datetime1">
              <a:rPr lang="en-US" smtClean="0"/>
              <a:t>5/20/15</a:t>
            </a:fld>
            <a:endParaRPr lang="en-US" dirty="0"/>
          </a:p>
        </p:txBody>
      </p:sp>
      <p:sp>
        <p:nvSpPr>
          <p:cNvPr id="6" name="Footer Placeholder 5"/>
          <p:cNvSpPr>
            <a:spLocks noGrp="1"/>
          </p:cNvSpPr>
          <p:nvPr>
            <p:ph type="ftr" sz="quarter" idx="11"/>
          </p:nvPr>
        </p:nvSpPr>
        <p:spPr/>
        <p:txBody>
          <a:bodyPr/>
          <a:lstStyle/>
          <a:p>
            <a:r>
              <a:rPr lang="en-US" smtClean="0"/>
              <a:t>QU -- 20 May 2015</a:t>
            </a:r>
            <a:endParaRPr lang="en-US" dirty="0"/>
          </a:p>
        </p:txBody>
      </p:sp>
      <p:sp>
        <p:nvSpPr>
          <p:cNvPr id="7" name="Slide Number Placeholder 6"/>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416948304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323E1C-CD0F-304D-BC23-FE3EC718A6E8}" type="datetime1">
              <a:rPr lang="en-US" smtClean="0"/>
              <a:t>5/20/15</a:t>
            </a:fld>
            <a:endParaRPr lang="en-US" dirty="0"/>
          </a:p>
        </p:txBody>
      </p:sp>
      <p:sp>
        <p:nvSpPr>
          <p:cNvPr id="8" name="Footer Placeholder 7"/>
          <p:cNvSpPr>
            <a:spLocks noGrp="1"/>
          </p:cNvSpPr>
          <p:nvPr>
            <p:ph type="ftr" sz="quarter" idx="11"/>
          </p:nvPr>
        </p:nvSpPr>
        <p:spPr/>
        <p:txBody>
          <a:bodyPr/>
          <a:lstStyle/>
          <a:p>
            <a:r>
              <a:rPr lang="en-US" smtClean="0"/>
              <a:t>QU -- 20 May 2015</a:t>
            </a:r>
            <a:endParaRPr lang="en-US" dirty="0"/>
          </a:p>
        </p:txBody>
      </p:sp>
      <p:sp>
        <p:nvSpPr>
          <p:cNvPr id="9" name="Slide Number Placeholder 8"/>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114359991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C7BA1A-9A55-AA43-9BA0-A0A4B06AF518}" type="datetime1">
              <a:rPr lang="en-US" smtClean="0"/>
              <a:t>5/20/15</a:t>
            </a:fld>
            <a:endParaRPr lang="en-US" dirty="0"/>
          </a:p>
        </p:txBody>
      </p:sp>
      <p:sp>
        <p:nvSpPr>
          <p:cNvPr id="4" name="Footer Placeholder 3"/>
          <p:cNvSpPr>
            <a:spLocks noGrp="1"/>
          </p:cNvSpPr>
          <p:nvPr>
            <p:ph type="ftr" sz="quarter" idx="11"/>
          </p:nvPr>
        </p:nvSpPr>
        <p:spPr/>
        <p:txBody>
          <a:bodyPr/>
          <a:lstStyle/>
          <a:p>
            <a:r>
              <a:rPr lang="en-US" smtClean="0"/>
              <a:t>QU -- 20 May 2015</a:t>
            </a:r>
            <a:endParaRPr lang="en-US" dirty="0"/>
          </a:p>
        </p:txBody>
      </p:sp>
      <p:sp>
        <p:nvSpPr>
          <p:cNvPr id="5" name="Slide Number Placeholder 4"/>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424965282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FB00C-E2B4-CB46-9EFF-3BC041AB1CE0}" type="datetime1">
              <a:rPr lang="en-US" smtClean="0"/>
              <a:t>5/20/15</a:t>
            </a:fld>
            <a:endParaRPr lang="en-US" dirty="0"/>
          </a:p>
        </p:txBody>
      </p:sp>
      <p:sp>
        <p:nvSpPr>
          <p:cNvPr id="3" name="Footer Placeholder 2"/>
          <p:cNvSpPr>
            <a:spLocks noGrp="1"/>
          </p:cNvSpPr>
          <p:nvPr>
            <p:ph type="ftr" sz="quarter" idx="11"/>
          </p:nvPr>
        </p:nvSpPr>
        <p:spPr/>
        <p:txBody>
          <a:bodyPr/>
          <a:lstStyle/>
          <a:p>
            <a:r>
              <a:rPr lang="en-US" smtClean="0"/>
              <a:t>QU -- 20 May 2015</a:t>
            </a:r>
            <a:endParaRPr lang="en-US" dirty="0"/>
          </a:p>
        </p:txBody>
      </p:sp>
      <p:sp>
        <p:nvSpPr>
          <p:cNvPr id="4" name="Slide Number Placeholder 3"/>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147951230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ED70D-8679-0642-AC34-67F341CB68F7}"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6" name="Slide Number Placeholder 5"/>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150380133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9F1CD-6B57-F247-A9A6-1AC9736D860C}" type="datetime1">
              <a:rPr lang="en-US" smtClean="0"/>
              <a:t>5/20/15</a:t>
            </a:fld>
            <a:endParaRPr lang="en-US" dirty="0"/>
          </a:p>
        </p:txBody>
      </p:sp>
      <p:sp>
        <p:nvSpPr>
          <p:cNvPr id="6" name="Footer Placeholder 5"/>
          <p:cNvSpPr>
            <a:spLocks noGrp="1"/>
          </p:cNvSpPr>
          <p:nvPr>
            <p:ph type="ftr" sz="quarter" idx="11"/>
          </p:nvPr>
        </p:nvSpPr>
        <p:spPr/>
        <p:txBody>
          <a:bodyPr/>
          <a:lstStyle/>
          <a:p>
            <a:r>
              <a:rPr lang="en-US" smtClean="0"/>
              <a:t>QU -- 20 May 2015</a:t>
            </a:r>
            <a:endParaRPr lang="en-US" dirty="0"/>
          </a:p>
        </p:txBody>
      </p:sp>
      <p:sp>
        <p:nvSpPr>
          <p:cNvPr id="7" name="Slide Number Placeholder 6"/>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394358719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A5A62-A015-6D42-A1F1-3896697F33D9}" type="datetime1">
              <a:rPr lang="en-US" smtClean="0"/>
              <a:t>5/20/15</a:t>
            </a:fld>
            <a:endParaRPr lang="en-US" dirty="0"/>
          </a:p>
        </p:txBody>
      </p:sp>
      <p:sp>
        <p:nvSpPr>
          <p:cNvPr id="6" name="Footer Placeholder 5"/>
          <p:cNvSpPr>
            <a:spLocks noGrp="1"/>
          </p:cNvSpPr>
          <p:nvPr>
            <p:ph type="ftr" sz="quarter" idx="11"/>
          </p:nvPr>
        </p:nvSpPr>
        <p:spPr/>
        <p:txBody>
          <a:bodyPr/>
          <a:lstStyle/>
          <a:p>
            <a:r>
              <a:rPr lang="en-US" smtClean="0"/>
              <a:t>QU -- 20 May 2015</a:t>
            </a:r>
            <a:endParaRPr lang="en-US" dirty="0"/>
          </a:p>
        </p:txBody>
      </p:sp>
      <p:sp>
        <p:nvSpPr>
          <p:cNvPr id="7" name="Slide Number Placeholder 6"/>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77089445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21F76-AF57-2840-A3D0-0270D9A75DDD}"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6" name="Slide Number Placeholder 5"/>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2811292071"/>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6576A-AC66-454A-BDB8-CD6BB6CB3616}"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6" name="Slide Number Placeholder 5"/>
          <p:cNvSpPr>
            <a:spLocks noGrp="1"/>
          </p:cNvSpPr>
          <p:nvPr>
            <p:ph type="sldNum" sz="quarter" idx="12"/>
          </p:nvPr>
        </p:nvSpPr>
        <p:spPr/>
        <p:txBody>
          <a:body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198146223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2A01E-2C82-8741-B395-CE71862484E4}" type="datetime1">
              <a:rPr lang="en-US" smtClean="0"/>
              <a:t>5/20/15</a:t>
            </a:fld>
            <a:endParaRPr lang="en-US" dirty="0"/>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6" name="Slide Number Placeholder 5"/>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80145366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CDE5A-4A2D-4640-A85E-3CBA994289BB}" type="datetime1">
              <a:rPr lang="en-US" smtClean="0"/>
              <a:t>5/20/15</a:t>
            </a:fld>
            <a:endParaRPr lang="en-US" dirty="0"/>
          </a:p>
        </p:txBody>
      </p:sp>
      <p:sp>
        <p:nvSpPr>
          <p:cNvPr id="6" name="Footer Placeholder 5"/>
          <p:cNvSpPr>
            <a:spLocks noGrp="1"/>
          </p:cNvSpPr>
          <p:nvPr>
            <p:ph type="ftr" sz="quarter" idx="11"/>
          </p:nvPr>
        </p:nvSpPr>
        <p:spPr/>
        <p:txBody>
          <a:bodyPr/>
          <a:lstStyle/>
          <a:p>
            <a:r>
              <a:rPr lang="en-US" smtClean="0"/>
              <a:t>QU -- 20 May 2015</a:t>
            </a:r>
            <a:endParaRPr lang="en-US" dirty="0"/>
          </a:p>
        </p:txBody>
      </p:sp>
      <p:sp>
        <p:nvSpPr>
          <p:cNvPr id="7" name="Slide Number Placeholder 6"/>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14403899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8D626-DA35-974E-9DC4-AAEF4F8AEB06}" type="datetime1">
              <a:rPr lang="en-US" smtClean="0"/>
              <a:t>5/20/15</a:t>
            </a:fld>
            <a:endParaRPr lang="en-US" dirty="0"/>
          </a:p>
        </p:txBody>
      </p:sp>
      <p:sp>
        <p:nvSpPr>
          <p:cNvPr id="8" name="Footer Placeholder 7"/>
          <p:cNvSpPr>
            <a:spLocks noGrp="1"/>
          </p:cNvSpPr>
          <p:nvPr>
            <p:ph type="ftr" sz="quarter" idx="11"/>
          </p:nvPr>
        </p:nvSpPr>
        <p:spPr/>
        <p:txBody>
          <a:bodyPr/>
          <a:lstStyle/>
          <a:p>
            <a:r>
              <a:rPr lang="en-US" smtClean="0"/>
              <a:t>QU -- 20 May 2015</a:t>
            </a:r>
            <a:endParaRPr lang="en-US" dirty="0"/>
          </a:p>
        </p:txBody>
      </p:sp>
      <p:sp>
        <p:nvSpPr>
          <p:cNvPr id="9" name="Slide Number Placeholder 8"/>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416808689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F9866-F93C-5C43-AC10-21EB1507C29D}" type="datetime1">
              <a:rPr lang="en-US" smtClean="0"/>
              <a:t>5/20/15</a:t>
            </a:fld>
            <a:endParaRPr lang="en-US" dirty="0"/>
          </a:p>
        </p:txBody>
      </p:sp>
      <p:sp>
        <p:nvSpPr>
          <p:cNvPr id="4" name="Footer Placeholder 3"/>
          <p:cNvSpPr>
            <a:spLocks noGrp="1"/>
          </p:cNvSpPr>
          <p:nvPr>
            <p:ph type="ftr" sz="quarter" idx="11"/>
          </p:nvPr>
        </p:nvSpPr>
        <p:spPr/>
        <p:txBody>
          <a:bodyPr/>
          <a:lstStyle/>
          <a:p>
            <a:r>
              <a:rPr lang="en-US" smtClean="0"/>
              <a:t>QU -- 20 May 2015</a:t>
            </a:r>
            <a:endParaRPr lang="en-US" dirty="0"/>
          </a:p>
        </p:txBody>
      </p:sp>
      <p:sp>
        <p:nvSpPr>
          <p:cNvPr id="5" name="Slide Number Placeholder 4"/>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13899434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18900-B1DD-ED4B-A29C-D804FFD51B79}" type="datetime1">
              <a:rPr lang="en-US" smtClean="0"/>
              <a:t>5/20/15</a:t>
            </a:fld>
            <a:endParaRPr lang="en-US" dirty="0"/>
          </a:p>
        </p:txBody>
      </p:sp>
      <p:sp>
        <p:nvSpPr>
          <p:cNvPr id="3" name="Footer Placeholder 2"/>
          <p:cNvSpPr>
            <a:spLocks noGrp="1"/>
          </p:cNvSpPr>
          <p:nvPr>
            <p:ph type="ftr" sz="quarter" idx="11"/>
          </p:nvPr>
        </p:nvSpPr>
        <p:spPr/>
        <p:txBody>
          <a:bodyPr/>
          <a:lstStyle/>
          <a:p>
            <a:r>
              <a:rPr lang="en-US" smtClean="0"/>
              <a:t>QU -- 20 May 2015</a:t>
            </a:r>
            <a:endParaRPr lang="en-US" dirty="0"/>
          </a:p>
        </p:txBody>
      </p:sp>
      <p:sp>
        <p:nvSpPr>
          <p:cNvPr id="4" name="Slide Number Placeholder 3"/>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177819879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BA0FB-12BA-134F-AE15-6091A2548998}" type="datetime1">
              <a:rPr lang="en-US" smtClean="0"/>
              <a:t>5/20/15</a:t>
            </a:fld>
            <a:endParaRPr lang="en-US" dirty="0"/>
          </a:p>
        </p:txBody>
      </p:sp>
      <p:sp>
        <p:nvSpPr>
          <p:cNvPr id="6" name="Footer Placeholder 5"/>
          <p:cNvSpPr>
            <a:spLocks noGrp="1"/>
          </p:cNvSpPr>
          <p:nvPr>
            <p:ph type="ftr" sz="quarter" idx="11"/>
          </p:nvPr>
        </p:nvSpPr>
        <p:spPr/>
        <p:txBody>
          <a:bodyPr/>
          <a:lstStyle/>
          <a:p>
            <a:r>
              <a:rPr lang="en-US" smtClean="0"/>
              <a:t>QU -- 20 May 2015</a:t>
            </a:r>
            <a:endParaRPr lang="en-US" dirty="0"/>
          </a:p>
        </p:txBody>
      </p:sp>
      <p:sp>
        <p:nvSpPr>
          <p:cNvPr id="7" name="Slide Number Placeholder 6"/>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158315500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0F15E5-1F35-314C-82AB-CD67D014050A}" type="datetime1">
              <a:rPr lang="en-US" smtClean="0"/>
              <a:t>5/20/15</a:t>
            </a:fld>
            <a:endParaRPr lang="en-US" dirty="0"/>
          </a:p>
        </p:txBody>
      </p:sp>
      <p:sp>
        <p:nvSpPr>
          <p:cNvPr id="6" name="Footer Placeholder 5"/>
          <p:cNvSpPr>
            <a:spLocks noGrp="1"/>
          </p:cNvSpPr>
          <p:nvPr>
            <p:ph type="ftr" sz="quarter" idx="11"/>
          </p:nvPr>
        </p:nvSpPr>
        <p:spPr/>
        <p:txBody>
          <a:bodyPr/>
          <a:lstStyle/>
          <a:p>
            <a:r>
              <a:rPr lang="en-US" smtClean="0"/>
              <a:t>QU -- 20 May 2015</a:t>
            </a:r>
            <a:endParaRPr lang="en-US" dirty="0"/>
          </a:p>
        </p:txBody>
      </p:sp>
      <p:sp>
        <p:nvSpPr>
          <p:cNvPr id="7" name="Slide Number Placeholder 6"/>
          <p:cNvSpPr>
            <a:spLocks noGrp="1"/>
          </p:cNvSpPr>
          <p:nvPr>
            <p:ph type="sldNum" sz="quarter" idx="12"/>
          </p:nvPr>
        </p:nvSpPr>
        <p:spPr/>
        <p:txBody>
          <a:body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9831593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C5D11-5EE9-1546-BFBF-8B379293626B}" type="datetime1">
              <a:rPr lang="en-US" smtClean="0"/>
              <a:t>5/20/15</a:t>
            </a:fld>
            <a:endParaRPr lang="en-US" dirty="0"/>
          </a:p>
        </p:txBody>
      </p:sp>
      <p:sp>
        <p:nvSpPr>
          <p:cNvPr id="5" name="Footer Placeholder 4"/>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QU -- 20 May 2015</a:t>
            </a:r>
            <a:endParaRPr lang="en-US" dirty="0"/>
          </a:p>
        </p:txBody>
      </p:sp>
      <p:sp>
        <p:nvSpPr>
          <p:cNvPr id="6" name="Slide Number Placeholder 5"/>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A3EE2-F8C9-43A5-80E4-43247F3E9DC7}" type="slidenum">
              <a:rPr lang="en-US" smtClean="0"/>
              <a:pPr/>
              <a:t>‹#›</a:t>
            </a:fld>
            <a:endParaRPr lang="en-US" dirty="0"/>
          </a:p>
        </p:txBody>
      </p:sp>
    </p:spTree>
    <p:extLst>
      <p:ext uri="{BB962C8B-B14F-4D97-AF65-F5344CB8AC3E}">
        <p14:creationId xmlns:p14="http://schemas.microsoft.com/office/powerpoint/2010/main" val="383106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ransition xmlns:p14="http://schemas.microsoft.com/office/powerpoint/2010/main"/>
  <p:hf hdr="0" dt="0"/>
  <p:txStyles>
    <p:titleStyle>
      <a:lvl1pPr algn="l" defTabSz="914400" rtl="0" eaLnBrk="1" latinLnBrk="0" hangingPunct="1">
        <a:lnSpc>
          <a:spcPct val="90000"/>
        </a:lnSpc>
        <a:spcBef>
          <a:spcPct val="0"/>
        </a:spcBef>
        <a:buNone/>
        <a:defRPr sz="4400" b="1"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611ED-A881-7B4C-9E76-037C5C5C843B}" type="datetime1">
              <a:rPr lang="en-US" smtClean="0"/>
              <a:t>5/20/15</a:t>
            </a:fld>
            <a:endParaRPr lang="en-US" dirty="0"/>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QU -- 20 May 2015</a:t>
            </a:r>
            <a:endParaRPr lang="en-US" dirty="0"/>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01568-7EF7-4039-B052-9A1130170CE2}" type="slidenum">
              <a:rPr lang="en-US" smtClean="0"/>
              <a:pPr/>
              <a:t>‹#›</a:t>
            </a:fld>
            <a:endParaRPr lang="en-US" dirty="0"/>
          </a:p>
        </p:txBody>
      </p:sp>
    </p:spTree>
    <p:extLst>
      <p:ext uri="{BB962C8B-B14F-4D97-AF65-F5344CB8AC3E}">
        <p14:creationId xmlns:p14="http://schemas.microsoft.com/office/powerpoint/2010/main" val="2290959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fox@vt.edu" TargetMode="External"/><Relationship Id="rId3" Type="http://schemas.openxmlformats.org/officeDocument/2006/relationships/hyperlink" Target="http://fox.cs.vt.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10.100.121.42:800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10.100.121.44:800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1" Type="http://schemas.openxmlformats.org/officeDocument/2006/relationships/image" Target="../media/image5.jpeg"/><Relationship Id="rId12" Type="http://schemas.openxmlformats.org/officeDocument/2006/relationships/image" Target="../media/image6.png"/><Relationship Id="rId13" Type="http://schemas.openxmlformats.org/officeDocument/2006/relationships/hyperlink" Target="http://qnl.q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hyperlink" Target="http://www.qu.edu.qa/" TargetMode="External"/><Relationship Id="rId5" Type="http://schemas.openxmlformats.org/officeDocument/2006/relationships/image" Target="../media/image2.gif"/><Relationship Id="rId6" Type="http://schemas.openxmlformats.org/officeDocument/2006/relationships/hyperlink" Target="http://www.tamu.edu/" TargetMode="External"/><Relationship Id="rId7" Type="http://schemas.openxmlformats.org/officeDocument/2006/relationships/image" Target="../media/image3.jpeg"/><Relationship Id="rId8" Type="http://schemas.openxmlformats.org/officeDocument/2006/relationships/hyperlink" Target="http://www.psu.edu/" TargetMode="External"/><Relationship Id="rId9" Type="http://schemas.openxmlformats.org/officeDocument/2006/relationships/image" Target="../media/image4.gif"/><Relationship Id="rId10" Type="http://schemas.openxmlformats.org/officeDocument/2006/relationships/hyperlink" Target="http://www.vt.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10.100.121.41:80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563" y="1122363"/>
            <a:ext cx="7231395" cy="2387600"/>
          </a:xfrm>
        </p:spPr>
        <p:txBody>
          <a:bodyPr>
            <a:normAutofit fontScale="90000"/>
          </a:bodyPr>
          <a:lstStyle/>
          <a:p>
            <a:r>
              <a:rPr lang="en-US" sz="6700" dirty="0" smtClean="0"/>
              <a:t>ELISQ Discussion with QNL Director Lux</a:t>
            </a:r>
            <a:r>
              <a:rPr lang="en-US" dirty="0" smtClean="0"/>
              <a:t/>
            </a:r>
            <a:br>
              <a:rPr lang="en-US" dirty="0" smtClean="0"/>
            </a:br>
            <a:r>
              <a:rPr lang="en-US" dirty="0" smtClean="0"/>
              <a:t/>
            </a:r>
            <a:br>
              <a:rPr lang="en-US" dirty="0" smtClean="0"/>
            </a:br>
            <a:r>
              <a:rPr lang="en-US" sz="4900" dirty="0" smtClean="0"/>
              <a:t>20 May 2015</a:t>
            </a:r>
            <a:endParaRPr lang="en-US" sz="4900" dirty="0"/>
          </a:p>
        </p:txBody>
      </p:sp>
      <p:sp>
        <p:nvSpPr>
          <p:cNvPr id="3" name="Subtitle 2"/>
          <p:cNvSpPr>
            <a:spLocks noGrp="1"/>
          </p:cNvSpPr>
          <p:nvPr>
            <p:ph type="subTitle" idx="1"/>
          </p:nvPr>
        </p:nvSpPr>
        <p:spPr>
          <a:xfrm>
            <a:off x="1143000" y="4136808"/>
            <a:ext cx="6858000" cy="2135832"/>
          </a:xfrm>
        </p:spPr>
        <p:txBody>
          <a:bodyPr>
            <a:normAutofit lnSpcReduction="10000"/>
          </a:bodyPr>
          <a:lstStyle/>
          <a:p>
            <a:r>
              <a:rPr lang="en-US" dirty="0" smtClean="0"/>
              <a:t>Edward A. Fox</a:t>
            </a:r>
          </a:p>
          <a:p>
            <a:r>
              <a:rPr lang="en-US" dirty="0" smtClean="0"/>
              <a:t>Professor, Computer Science, Virginia Tech</a:t>
            </a:r>
          </a:p>
          <a:p>
            <a:r>
              <a:rPr lang="en-US" dirty="0" smtClean="0"/>
              <a:t>Blacksburg, VA 24061 USA</a:t>
            </a:r>
          </a:p>
          <a:p>
            <a:r>
              <a:rPr lang="en-US" dirty="0" smtClean="0">
                <a:hlinkClick r:id="rId2"/>
              </a:rPr>
              <a:t>fox@vt.edu</a:t>
            </a:r>
            <a:r>
              <a:rPr lang="en-US" dirty="0" smtClean="0"/>
              <a:t>      </a:t>
            </a:r>
            <a:r>
              <a:rPr lang="en-US" dirty="0" smtClean="0">
                <a:hlinkClick r:id="rId3"/>
              </a:rPr>
              <a:t>http://fox.cs.vt.edu</a:t>
            </a:r>
            <a:r>
              <a:rPr lang="en-US" dirty="0" smtClean="0"/>
              <a:t> </a:t>
            </a:r>
          </a:p>
          <a:p>
            <a:r>
              <a:rPr lang="en-US" b="1" dirty="0">
                <a:solidFill>
                  <a:srgbClr val="C00000"/>
                </a:solidFill>
              </a:rPr>
              <a:t>http://</a:t>
            </a:r>
            <a:r>
              <a:rPr lang="en-US" b="1" dirty="0" err="1" smtClean="0">
                <a:solidFill>
                  <a:srgbClr val="C00000"/>
                </a:solidFill>
              </a:rPr>
              <a:t>elisq.qu.edu.qa</a:t>
            </a:r>
            <a:endParaRPr lang="en-US" b="1" dirty="0">
              <a:solidFill>
                <a:srgbClr val="C00000"/>
              </a:solidFill>
            </a:endParaRPr>
          </a:p>
          <a:p>
            <a:endParaRPr lang="en-US" dirty="0"/>
          </a:p>
        </p:txBody>
      </p:sp>
      <p:sp>
        <p:nvSpPr>
          <p:cNvPr id="4" name="Footer Placeholder 3"/>
          <p:cNvSpPr>
            <a:spLocks noGrp="1"/>
          </p:cNvSpPr>
          <p:nvPr>
            <p:ph type="ftr" sz="quarter" idx="11"/>
          </p:nvPr>
        </p:nvSpPr>
        <p:spPr/>
        <p:txBody>
          <a:bodyPr/>
          <a:lstStyle/>
          <a:p>
            <a:r>
              <a:rPr lang="en-US" smtClean="0"/>
              <a:t>QU -- 20 May 2015</a:t>
            </a:r>
            <a:endParaRPr lang="en-US" dirty="0"/>
          </a:p>
        </p:txBody>
      </p:sp>
      <p:sp>
        <p:nvSpPr>
          <p:cNvPr id="5" name="Slide Number Placeholder 4"/>
          <p:cNvSpPr>
            <a:spLocks noGrp="1"/>
          </p:cNvSpPr>
          <p:nvPr>
            <p:ph type="sldNum" sz="quarter" idx="12"/>
          </p:nvPr>
        </p:nvSpPr>
        <p:spPr/>
        <p:txBody>
          <a:bodyPr/>
          <a:lstStyle/>
          <a:p>
            <a:fld id="{111A3EE2-F8C9-43A5-80E4-43247F3E9DC7}" type="slidenum">
              <a:rPr lang="en-US" smtClean="0"/>
              <a:pPr/>
              <a:t>1</a:t>
            </a:fld>
            <a:endParaRPr lang="en-US" dirty="0"/>
          </a:p>
        </p:txBody>
      </p:sp>
    </p:spTree>
    <p:extLst>
      <p:ext uri="{BB962C8B-B14F-4D97-AF65-F5344CB8AC3E}">
        <p14:creationId xmlns:p14="http://schemas.microsoft.com/office/powerpoint/2010/main" val="503367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225" y="1"/>
            <a:ext cx="8363191" cy="1131839"/>
          </a:xfrm>
        </p:spPr>
        <p:txBody>
          <a:bodyPr/>
          <a:lstStyle/>
          <a:p>
            <a:pPr algn="ctr"/>
            <a:r>
              <a:rPr lang="en-US" dirty="0" err="1" smtClean="0"/>
              <a:t>SeerQ</a:t>
            </a:r>
            <a:r>
              <a:rPr lang="en-US" dirty="0" smtClean="0"/>
              <a:t>: Details from Search Results</a:t>
            </a:r>
            <a:endParaRPr lang="en-US" dirty="0"/>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031" t="9914" r="12843" b="5064"/>
          <a:stretch/>
        </p:blipFill>
        <p:spPr bwMode="auto">
          <a:xfrm>
            <a:off x="1547991" y="1202959"/>
            <a:ext cx="5990696" cy="54798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6466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searchable database for handwritten documents (both in English and Arabic)</a:t>
            </a:r>
          </a:p>
          <a:p>
            <a:r>
              <a:rPr lang="en-US" dirty="0" smtClean="0"/>
              <a:t>Motivation:</a:t>
            </a:r>
          </a:p>
          <a:p>
            <a:pPr lvl="1"/>
            <a:r>
              <a:rPr lang="en-US" dirty="0" smtClean="0"/>
              <a:t>Retrieve handwritten </a:t>
            </a:r>
            <a:r>
              <a:rPr lang="en-US" dirty="0"/>
              <a:t>d</a:t>
            </a:r>
            <a:r>
              <a:rPr lang="en-US" dirty="0" smtClean="0"/>
              <a:t>ocuments matching the search term</a:t>
            </a:r>
          </a:p>
          <a:p>
            <a:pPr lvl="1"/>
            <a:r>
              <a:rPr lang="en-US" dirty="0" smtClean="0"/>
              <a:t>Compare the difference in handwriting for Arabic words (recognize the writer)</a:t>
            </a:r>
          </a:p>
          <a:p>
            <a:r>
              <a:rPr lang="en-US" dirty="0" smtClean="0"/>
              <a:t>Arabic </a:t>
            </a:r>
            <a:r>
              <a:rPr lang="en-US" dirty="0"/>
              <a:t>h</a:t>
            </a:r>
            <a:r>
              <a:rPr lang="en-US" dirty="0" smtClean="0"/>
              <a:t>andwriting </a:t>
            </a:r>
            <a:r>
              <a:rPr lang="en-US" dirty="0"/>
              <a:t>p</a:t>
            </a:r>
            <a:r>
              <a:rPr lang="en-US" dirty="0" smtClean="0"/>
              <a:t>roject interface: </a:t>
            </a:r>
            <a:r>
              <a:rPr lang="en-US" dirty="0">
                <a:hlinkClick r:id="rId2"/>
              </a:rPr>
              <a:t>http://10.100.121.42:8000</a:t>
            </a:r>
            <a:r>
              <a:rPr lang="en-US" dirty="0" smtClean="0">
                <a:hlinkClick r:id="rId2"/>
              </a:rPr>
              <a:t>/</a:t>
            </a:r>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sz="4800" dirty="0" smtClean="0"/>
              <a:t>Arabic/English Bilingual </a:t>
            </a:r>
            <a:r>
              <a:rPr lang="en-US" sz="4800" dirty="0"/>
              <a:t>Handwriting </a:t>
            </a:r>
            <a:r>
              <a:rPr lang="en-US" sz="4800" dirty="0" smtClean="0"/>
              <a:t>Database</a:t>
            </a:r>
            <a:endParaRPr lang="en-US" sz="4800" dirty="0"/>
          </a:p>
        </p:txBody>
      </p:sp>
    </p:spTree>
    <p:extLst>
      <p:ext uri="{BB962C8B-B14F-4D97-AF65-F5344CB8AC3E}">
        <p14:creationId xmlns:p14="http://schemas.microsoft.com/office/powerpoint/2010/main" val="1643484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
            <a:ext cx="9144000" cy="1079997"/>
          </a:xfrm>
        </p:spPr>
        <p:txBody>
          <a:bodyPr>
            <a:normAutofit/>
          </a:bodyPr>
          <a:lstStyle/>
          <a:p>
            <a:pPr algn="ctr"/>
            <a:r>
              <a:rPr lang="en-US" dirty="0" smtClean="0"/>
              <a:t>Handwriting Project: Image </a:t>
            </a:r>
            <a:r>
              <a:rPr lang="en-US" dirty="0"/>
              <a:t>+</a:t>
            </a:r>
            <a:r>
              <a:rPr lang="en-US" dirty="0" smtClean="0"/>
              <a:t> Metadata</a:t>
            </a:r>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731" t="10322" r="13796" b="5208"/>
          <a:stretch/>
        </p:blipFill>
        <p:spPr bwMode="auto">
          <a:xfrm>
            <a:off x="1580836" y="1128110"/>
            <a:ext cx="6055417" cy="55983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099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99251" y="1385155"/>
            <a:ext cx="7745399" cy="4412677"/>
          </a:xfrm>
          <a:prstGeom prst="rect">
            <a:avLst/>
          </a:prstGeom>
          <a:noFill/>
          <a:ln>
            <a:noFill/>
          </a:ln>
        </p:spPr>
        <p:txBody>
          <a:bodyPr lIns="91425" tIns="45700" rIns="91425" bIns="45700" anchor="t" anchorCtr="0">
            <a:noAutofit/>
          </a:bodyPr>
          <a:lstStyle/>
          <a:p>
            <a:pPr>
              <a:spcBef>
                <a:spcPts val="0"/>
              </a:spcBef>
              <a:buSzPct val="100000"/>
            </a:pPr>
            <a:r>
              <a:rPr lang="en-US" sz="2600" dirty="0" smtClean="0">
                <a:solidFill>
                  <a:srgbClr val="262626"/>
                </a:solidFill>
                <a:ea typeface="Quattrocento"/>
                <a:cs typeface="Quattrocento"/>
                <a:sym typeface="Quattrocento"/>
              </a:rPr>
              <a:t>Fusion is a free search eco-system developed by LucidWorks.</a:t>
            </a:r>
          </a:p>
          <a:p>
            <a:pPr lvl="1">
              <a:spcBef>
                <a:spcPts val="0"/>
              </a:spcBef>
              <a:buSzPct val="100000"/>
            </a:pPr>
            <a:r>
              <a:rPr lang="en-US" sz="2200" dirty="0" smtClean="0">
                <a:solidFill>
                  <a:srgbClr val="262626"/>
                </a:solidFill>
                <a:ea typeface="Quattrocento"/>
                <a:cs typeface="Quattrocento"/>
                <a:sym typeface="Quattrocento"/>
              </a:rPr>
              <a:t>Includes crawler, </a:t>
            </a:r>
            <a:r>
              <a:rPr lang="en-US" sz="2200" dirty="0" err="1" smtClean="0">
                <a:solidFill>
                  <a:srgbClr val="262626"/>
                </a:solidFill>
                <a:ea typeface="Quattrocento"/>
                <a:cs typeface="Quattrocento"/>
                <a:sym typeface="Quattrocento"/>
              </a:rPr>
              <a:t>Solr</a:t>
            </a:r>
            <a:r>
              <a:rPr lang="en-US" sz="2200" dirty="0" smtClean="0">
                <a:solidFill>
                  <a:srgbClr val="262626"/>
                </a:solidFill>
                <a:ea typeface="Quattrocento"/>
                <a:cs typeface="Quattrocento"/>
                <a:sym typeface="Quattrocento"/>
              </a:rPr>
              <a:t> for indexing, tools for query log analysis and error reporting</a:t>
            </a:r>
          </a:p>
          <a:p>
            <a:pPr>
              <a:spcBef>
                <a:spcPts val="0"/>
              </a:spcBef>
              <a:buSzPct val="100000"/>
            </a:pPr>
            <a:r>
              <a:rPr lang="en-US" sz="2600" dirty="0" smtClean="0">
                <a:solidFill>
                  <a:srgbClr val="262626"/>
                </a:solidFill>
                <a:ea typeface="Quattrocento"/>
                <a:cs typeface="Quattrocento"/>
                <a:sym typeface="Quattrocento"/>
              </a:rPr>
              <a:t>Advantages over simple </a:t>
            </a:r>
            <a:r>
              <a:rPr lang="en-US" sz="2600" dirty="0" err="1" smtClean="0">
                <a:solidFill>
                  <a:srgbClr val="262626"/>
                </a:solidFill>
                <a:ea typeface="Quattrocento"/>
                <a:cs typeface="Quattrocento"/>
                <a:sym typeface="Quattrocento"/>
              </a:rPr>
              <a:t>Solr</a:t>
            </a:r>
            <a:r>
              <a:rPr lang="en-US" sz="2600" dirty="0" smtClean="0">
                <a:solidFill>
                  <a:srgbClr val="262626"/>
                </a:solidFill>
                <a:ea typeface="Quattrocento"/>
                <a:cs typeface="Quattrocento"/>
                <a:sym typeface="Quattrocento"/>
              </a:rPr>
              <a:t>:</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Enhanced Admin UI</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Security</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Data Enrichment</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Machine Learning</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Advanced Relevancy Tuning</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Reporting</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Admin</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Signal Processing</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Recommendations</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API (Configuration, History, Node, System, Usage)</a:t>
            </a:r>
          </a:p>
          <a:p>
            <a:pPr lvl="1">
              <a:spcBef>
                <a:spcPts val="0"/>
              </a:spcBef>
              <a:buSzPct val="100000"/>
            </a:pPr>
            <a:r>
              <a:rPr lang="en-US" sz="2200" b="0" i="0" u="none" strike="noStrike" cap="none" baseline="0" dirty="0" smtClean="0">
                <a:solidFill>
                  <a:srgbClr val="262626"/>
                </a:solidFill>
                <a:ea typeface="Quattrocento"/>
                <a:cs typeface="Quattrocento"/>
                <a:sym typeface="Quattrocento"/>
              </a:rPr>
              <a:t>Connector Framework</a:t>
            </a:r>
          </a:p>
          <a:p>
            <a:pPr lvl="1">
              <a:spcBef>
                <a:spcPts val="0"/>
              </a:spcBef>
              <a:buSzPct val="100000"/>
            </a:pPr>
            <a:endParaRPr lang="en-US" sz="2200" dirty="0" smtClean="0">
              <a:solidFill>
                <a:srgbClr val="262626"/>
              </a:solidFill>
              <a:ea typeface="Quattrocento"/>
              <a:cs typeface="Quattrocento"/>
              <a:sym typeface="Quattrocento"/>
            </a:endParaRPr>
          </a:p>
        </p:txBody>
      </p:sp>
      <p:sp>
        <p:nvSpPr>
          <p:cNvPr id="218" name="Shape 218"/>
          <p:cNvSpPr txBox="1">
            <a:spLocks noGrp="1"/>
          </p:cNvSpPr>
          <p:nvPr>
            <p:ph type="title"/>
          </p:nvPr>
        </p:nvSpPr>
        <p:spPr>
          <a:xfrm>
            <a:off x="688490" y="0"/>
            <a:ext cx="7756200" cy="1054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Quattrocento"/>
              <a:buNone/>
            </a:pPr>
            <a:r>
              <a:rPr lang="en-US" dirty="0" smtClean="0">
                <a:ea typeface="Quattrocento"/>
                <a:cs typeface="Quattrocento"/>
                <a:sym typeface="Quattrocento"/>
              </a:rPr>
              <a:t>Fusion: A Search Eco System</a:t>
            </a:r>
            <a:endParaRPr lang="en-US" dirty="0">
              <a:ea typeface="Quattrocento"/>
              <a:cs typeface="Quattrocento"/>
              <a:sym typeface="Quattrocento"/>
            </a:endParaRPr>
          </a:p>
        </p:txBody>
      </p:sp>
      <p:pic>
        <p:nvPicPr>
          <p:cNvPr id="4" name="Shape 242"/>
          <p:cNvPicPr preferRelativeResize="0">
            <a:picLocks/>
          </p:cNvPicPr>
          <p:nvPr/>
        </p:nvPicPr>
        <p:blipFill rotWithShape="1">
          <a:blip r:embed="rId3">
            <a:alphaModFix/>
          </a:blip>
          <a:srcRect l="7418" t="25989" r="52612" b="5418"/>
          <a:stretch/>
        </p:blipFill>
        <p:spPr>
          <a:xfrm>
            <a:off x="5640863" y="2601757"/>
            <a:ext cx="2446638" cy="2982098"/>
          </a:xfrm>
          <a:prstGeom prst="rect">
            <a:avLst/>
          </a:prstGeom>
          <a:solidFill>
            <a:srgbClr val="EEEEEE"/>
          </a:solidFill>
          <a:ln w="88900" cap="sq">
            <a:solidFill>
              <a:srgbClr val="FFFFFF"/>
            </a:solidFill>
            <a:prstDash val="solid"/>
            <a:miter/>
            <a:headEnd type="none" w="med" len="med"/>
            <a:tailEnd type="none" w="med" len="med"/>
          </a:ln>
        </p:spPr>
      </p:pic>
    </p:spTree>
    <p:extLst>
      <p:ext uri="{BB962C8B-B14F-4D97-AF65-F5344CB8AC3E}">
        <p14:creationId xmlns:p14="http://schemas.microsoft.com/office/powerpoint/2010/main" val="19799740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Fusion to build Qatari Digital Content</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Around 2 million English &amp; Arabic documents related to Qatar has been crawled and are accessible using Fusion.</a:t>
            </a:r>
          </a:p>
          <a:p>
            <a:r>
              <a:rPr lang="en-US" sz="2400" dirty="0" smtClean="0"/>
              <a:t>Specific collections:  </a:t>
            </a:r>
          </a:p>
          <a:p>
            <a:pPr lvl="1"/>
            <a:r>
              <a:rPr lang="en-US" sz="2000" dirty="0" smtClean="0"/>
              <a:t>Qatari Newspapers: &gt;1 million documents from Al-</a:t>
            </a:r>
            <a:r>
              <a:rPr lang="en-US" sz="2000" dirty="0"/>
              <a:t>R</a:t>
            </a:r>
            <a:r>
              <a:rPr lang="en-US" sz="2000" dirty="0" smtClean="0"/>
              <a:t>aya, Gulf-Times, Qatar-tribune </a:t>
            </a:r>
          </a:p>
          <a:p>
            <a:pPr lvl="1"/>
            <a:r>
              <a:rPr lang="en-US" sz="2000" dirty="0" smtClean="0"/>
              <a:t>Sports: QA domain sports sites, 5000 documents</a:t>
            </a:r>
          </a:p>
          <a:p>
            <a:pPr lvl="1"/>
            <a:r>
              <a:rPr lang="en-US" sz="2000" dirty="0" smtClean="0"/>
              <a:t>Government: government websites in Qatar, 14500 documents</a:t>
            </a:r>
            <a:endParaRPr lang="en-US" sz="2000" dirty="0"/>
          </a:p>
          <a:p>
            <a:pPr lvl="1"/>
            <a:r>
              <a:rPr lang="en-US" sz="2000" dirty="0" smtClean="0"/>
              <a:t>Arabic News Articles Templates Summary : 120,000 newspaper articles along with their summary, generated automatically (Tarek’s research)</a:t>
            </a:r>
          </a:p>
          <a:p>
            <a:pPr lvl="1"/>
            <a:r>
              <a:rPr lang="en-US" sz="2000" dirty="0" smtClean="0"/>
              <a:t>Qatar University</a:t>
            </a:r>
          </a:p>
          <a:p>
            <a:r>
              <a:rPr lang="en-US" sz="2400" dirty="0" smtClean="0"/>
              <a:t>Interface for the search available on:  </a:t>
            </a:r>
            <a:r>
              <a:rPr lang="en-US" sz="2400" dirty="0" smtClean="0">
                <a:hlinkClick r:id="rId2"/>
              </a:rPr>
              <a:t>http://10.100.121.44:8000/</a:t>
            </a:r>
            <a:endParaRPr lang="en-US" sz="2400" dirty="0" smtClean="0"/>
          </a:p>
        </p:txBody>
      </p:sp>
    </p:spTree>
    <p:extLst>
      <p:ext uri="{BB962C8B-B14F-4D97-AF65-F5344CB8AC3E}">
        <p14:creationId xmlns:p14="http://schemas.microsoft.com/office/powerpoint/2010/main" val="20140757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89" y="5"/>
            <a:ext cx="8826849" cy="1036795"/>
          </a:xfrm>
        </p:spPr>
        <p:txBody>
          <a:bodyPr/>
          <a:lstStyle/>
          <a:p>
            <a:pPr algn="ctr"/>
            <a:r>
              <a:rPr lang="en-US" dirty="0" smtClean="0"/>
              <a:t>Result: News Article Summary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1863" y="1249449"/>
            <a:ext cx="7481720" cy="5608551"/>
          </a:xfrm>
        </p:spPr>
      </p:pic>
    </p:spTree>
    <p:extLst>
      <p:ext uri="{BB962C8B-B14F-4D97-AF65-F5344CB8AC3E}">
        <p14:creationId xmlns:p14="http://schemas.microsoft.com/office/powerpoint/2010/main" val="3061305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P-Stemmer </a:t>
            </a:r>
            <a:r>
              <a:rPr lang="en-US" sz="4400" b="0" i="0" u="none" strike="noStrike" cap="none" baseline="0" dirty="0" smtClean="0">
                <a:solidFill>
                  <a:schemeClr val="dk1"/>
                </a:solidFill>
                <a:latin typeface="Calibri"/>
                <a:ea typeface="Calibri"/>
                <a:cs typeface="Calibri"/>
                <a:sym typeface="Calibri"/>
              </a:rPr>
              <a:t>Examples</a:t>
            </a:r>
            <a:endParaRPr lang="en-US" sz="4400" b="0" i="0" u="none" strike="noStrike" cap="none" baseline="0" dirty="0">
              <a:solidFill>
                <a:schemeClr val="dk1"/>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123296" y="1912533"/>
            <a:ext cx="8914358" cy="4715656"/>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16</a:t>
            </a:fld>
            <a:endParaRPr lang="en-US"/>
          </a:p>
        </p:txBody>
      </p:sp>
    </p:spTree>
    <p:extLst>
      <p:ext uri="{BB962C8B-B14F-4D97-AF65-F5344CB8AC3E}">
        <p14:creationId xmlns:p14="http://schemas.microsoft.com/office/powerpoint/2010/main" val="21054358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010" y="1"/>
            <a:ext cx="7886700" cy="1080000"/>
          </a:xfrm>
        </p:spPr>
        <p:txBody>
          <a:bodyPr/>
          <a:lstStyle/>
          <a:p>
            <a:pPr algn="ctr"/>
            <a:r>
              <a:rPr lang="en-US" sz="4400" dirty="0" smtClean="0">
                <a:latin typeface="Calibri"/>
                <a:cs typeface="Calibri"/>
              </a:rPr>
              <a:t>Standardized Taxonomy </a:t>
            </a:r>
            <a:endParaRPr lang="en-US" sz="4400" dirty="0">
              <a:latin typeface="Calibri"/>
              <a:cs typeface="Calibri"/>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7000" y="1473981"/>
            <a:ext cx="8890000" cy="4980940"/>
          </a:xfrm>
          <a:prstGeom prst="rect">
            <a:avLst/>
          </a:prstGeom>
          <a:noFill/>
          <a:ln w="25400">
            <a:solidFill>
              <a:schemeClr val="tx1"/>
            </a:solidFill>
          </a:ln>
        </p:spPr>
      </p:pic>
      <p:sp>
        <p:nvSpPr>
          <p:cNvPr id="5" name="Slide Number Placeholder 4"/>
          <p:cNvSpPr>
            <a:spLocks noGrp="1"/>
          </p:cNvSpPr>
          <p:nvPr>
            <p:ph type="sldNum" idx="12"/>
          </p:nvPr>
        </p:nvSpPr>
        <p:spPr/>
        <p:txBody>
          <a:bodyPr/>
          <a:lstStyle/>
          <a:p>
            <a:pPr marL="0" lvl="0" indent="0">
              <a:spcBef>
                <a:spcPts val="0"/>
              </a:spcBef>
              <a:buSzPct val="25000"/>
              <a:buNone/>
            </a:pPr>
            <a:fld id="{00000000-1234-1234-1234-123412341234}" type="slidenum">
              <a:rPr lang="en-US" smtClean="0"/>
              <a:t>17</a:t>
            </a:fld>
            <a:endParaRPr lang="en-US"/>
          </a:p>
        </p:txBody>
      </p:sp>
    </p:spTree>
    <p:extLst>
      <p:ext uri="{BB962C8B-B14F-4D97-AF65-F5344CB8AC3E}">
        <p14:creationId xmlns:p14="http://schemas.microsoft.com/office/powerpoint/2010/main" val="1262848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Arabic Text Classification</a:t>
            </a:r>
          </a:p>
        </p:txBody>
      </p:sp>
      <p:pic>
        <p:nvPicPr>
          <p:cNvPr id="137" name="Shape 137"/>
          <p:cNvPicPr preferRelativeResize="0"/>
          <p:nvPr/>
        </p:nvPicPr>
        <p:blipFill rotWithShape="1">
          <a:blip r:embed="rId3">
            <a:alphaModFix/>
          </a:blip>
          <a:srcRect/>
          <a:stretch/>
        </p:blipFill>
        <p:spPr>
          <a:xfrm>
            <a:off x="370888" y="1488645"/>
            <a:ext cx="8543467" cy="4742688"/>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18</a:t>
            </a:fld>
            <a:endParaRPr lang="en-US"/>
          </a:p>
        </p:txBody>
      </p:sp>
    </p:spTree>
    <p:extLst>
      <p:ext uri="{BB962C8B-B14F-4D97-AF65-F5344CB8AC3E}">
        <p14:creationId xmlns:p14="http://schemas.microsoft.com/office/powerpoint/2010/main" val="37856361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Arabic Text Classification</a:t>
            </a:r>
          </a:p>
        </p:txBody>
      </p:sp>
      <p:sp>
        <p:nvSpPr>
          <p:cNvPr id="143" name="Shape 14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We used the </a:t>
            </a:r>
            <a:r>
              <a:rPr lang="en-US" sz="3200" b="1" i="0" u="none" strike="noStrike" cap="none" baseline="0">
                <a:solidFill>
                  <a:schemeClr val="dk1"/>
                </a:solidFill>
                <a:latin typeface="Calibri"/>
                <a:ea typeface="Calibri"/>
                <a:cs typeface="Calibri"/>
                <a:sym typeface="Calibri"/>
              </a:rPr>
              <a:t>SVM, NB</a:t>
            </a:r>
            <a:r>
              <a:rPr lang="en-US" sz="3200" b="0" i="0" u="none" strike="noStrike" cap="none" baseline="0">
                <a:solidFill>
                  <a:schemeClr val="dk1"/>
                </a:solidFill>
                <a:latin typeface="Calibri"/>
                <a:ea typeface="Calibri"/>
                <a:cs typeface="Calibri"/>
                <a:sym typeface="Calibri"/>
              </a:rPr>
              <a:t>, and </a:t>
            </a:r>
            <a:r>
              <a:rPr lang="en-US" sz="3200" b="1" i="0" u="none" strike="noStrike" cap="none" baseline="0">
                <a:solidFill>
                  <a:schemeClr val="dk1"/>
                </a:solidFill>
                <a:latin typeface="Calibri"/>
                <a:ea typeface="Calibri"/>
                <a:cs typeface="Calibri"/>
                <a:sym typeface="Calibri"/>
              </a:rPr>
              <a:t>RF</a:t>
            </a:r>
            <a:r>
              <a:rPr lang="en-US" sz="3200" b="0" i="0" u="none" strike="noStrike" cap="none" baseline="0">
                <a:solidFill>
                  <a:schemeClr val="dk1"/>
                </a:solidFill>
                <a:latin typeface="Calibri"/>
                <a:ea typeface="Calibri"/>
                <a:cs typeface="Calibri"/>
                <a:sym typeface="Calibri"/>
              </a:rPr>
              <a:t> classifiers to </a:t>
            </a:r>
          </a:p>
          <a:p>
            <a:pPr marL="742950" marR="0" lvl="1" indent="-28575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Judge the performance of the P-Stemmer </a:t>
            </a:r>
          </a:p>
          <a:p>
            <a:pPr marL="742950" marR="0" lvl="1" indent="-28575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Compared it with the other listed approaches</a:t>
            </a:r>
          </a:p>
          <a:p>
            <a:pPr marL="742950" marR="0" lvl="1" indent="-28575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We categorized the data into one of five main categories</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Sports</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Economics</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Politics</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Art &amp; Culture</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Social Issues</a:t>
            </a:r>
          </a:p>
          <a:p>
            <a:pPr marL="342900" marR="0" lvl="0" indent="-139700" algn="l" rtl="0">
              <a:lnSpc>
                <a:spcPct val="90000"/>
              </a:lnSpc>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19</a:t>
            </a:fld>
            <a:endParaRPr lang="en-US"/>
          </a:p>
        </p:txBody>
      </p:sp>
    </p:spTree>
    <p:extLst>
      <p:ext uri="{BB962C8B-B14F-4D97-AF65-F5344CB8AC3E}">
        <p14:creationId xmlns:p14="http://schemas.microsoft.com/office/powerpoint/2010/main" val="27580584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7626" y="804035"/>
            <a:ext cx="2779293" cy="2107446"/>
            <a:chOff x="0" y="0"/>
            <a:chExt cx="1479050" cy="1456053"/>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8170" t="1651" r="-13053" b="-26242"/>
            <a:stretch/>
          </p:blipFill>
          <p:spPr bwMode="auto">
            <a:xfrm>
              <a:off x="0" y="0"/>
              <a:ext cx="1479050" cy="1332865"/>
            </a:xfrm>
            <a:prstGeom prst="rect">
              <a:avLst/>
            </a:prstGeom>
            <a:solidFill>
              <a:schemeClr val="bg1"/>
            </a:solidFill>
            <a:ln>
              <a:noFill/>
            </a:ln>
            <a:extLst>
              <a:ext uri="{53640926-AAD7-44d8-BBD7-CCE9431645EC}">
                <a14:shadowObscured xmlns:a14="http://schemas.microsoft.com/office/drawing/2010/main"/>
              </a:ext>
            </a:extLst>
          </p:spPr>
        </p:pic>
        <p:sp>
          <p:nvSpPr>
            <p:cNvPr id="15" name="Text Box 73"/>
            <p:cNvSpPr txBox="1">
              <a:spLocks noChangeArrowheads="1"/>
            </p:cNvSpPr>
            <p:nvPr/>
          </p:nvSpPr>
          <p:spPr bwMode="auto">
            <a:xfrm flipV="1">
              <a:off x="0" y="1209673"/>
              <a:ext cx="1479050" cy="246380"/>
            </a:xfrm>
            <a:prstGeom prst="rect">
              <a:avLst/>
            </a:prstGeom>
            <a:solidFill>
              <a:schemeClr val="bg1"/>
            </a:solid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b="1" u="sng"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http://www.qu.edu.qa/</a:t>
              </a:r>
              <a:r>
                <a:rPr lang="en-US" sz="800" b="1"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8" name="Group 7"/>
          <p:cNvGrpSpPr/>
          <p:nvPr/>
        </p:nvGrpSpPr>
        <p:grpSpPr>
          <a:xfrm>
            <a:off x="6083367" y="4061357"/>
            <a:ext cx="3060641" cy="2123073"/>
            <a:chOff x="0" y="0"/>
            <a:chExt cx="1628775" cy="1466850"/>
          </a:xfrm>
        </p:grpSpPr>
        <p:pic>
          <p:nvPicPr>
            <p:cNvPr id="18" name="Picture 17" descr="http://agecon2.tamu.edu/people/faculty/dunn-richard/am.gif"/>
            <p:cNvPicPr>
              <a:picLocks noChangeAspect="1"/>
            </p:cNvPicPr>
            <p:nvPr/>
          </p:nvPicPr>
          <p:blipFill rotWithShape="1">
            <a:blip r:embed="rId5" cstate="print">
              <a:extLst>
                <a:ext uri="{28A0092B-C50C-407E-A947-70E740481C1C}">
                  <a14:useLocalDpi xmlns:a14="http://schemas.microsoft.com/office/drawing/2010/main" val="0"/>
                </a:ext>
              </a:extLst>
            </a:blip>
            <a:srcRect l="-29714" t="-10233" r="-34455" b="-37242"/>
            <a:stretch/>
          </p:blipFill>
          <p:spPr bwMode="auto">
            <a:xfrm>
              <a:off x="0" y="0"/>
              <a:ext cx="1628775" cy="1466850"/>
            </a:xfrm>
            <a:prstGeom prst="rect">
              <a:avLst/>
            </a:prstGeom>
            <a:solidFill>
              <a:schemeClr val="bg1"/>
            </a:solidFill>
            <a:ln>
              <a:noFill/>
            </a:ln>
            <a:extLst>
              <a:ext uri="{53640926-AAD7-44d8-BBD7-CCE9431645EC}">
                <a14:shadowObscured xmlns:a14="http://schemas.microsoft.com/office/drawing/2010/main"/>
              </a:ext>
            </a:extLst>
          </p:spPr>
        </p:pic>
        <p:sp>
          <p:nvSpPr>
            <p:cNvPr id="19" name="Text Box 73"/>
            <p:cNvSpPr txBox="1">
              <a:spLocks noChangeArrowheads="1"/>
            </p:cNvSpPr>
            <p:nvPr/>
          </p:nvSpPr>
          <p:spPr bwMode="auto">
            <a:xfrm flipV="1">
              <a:off x="76200" y="1190625"/>
              <a:ext cx="1485900" cy="246380"/>
            </a:xfrm>
            <a:prstGeom prst="rect">
              <a:avLst/>
            </a:prstGeom>
            <a:solidFill>
              <a:schemeClr val="bg1"/>
            </a:solid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b="1" u="sng"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http://www.tamu.edu/</a:t>
              </a:r>
              <a:r>
                <a:rPr lang="en-US" sz="800" b="1"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9" name="Group 8"/>
          <p:cNvGrpSpPr/>
          <p:nvPr/>
        </p:nvGrpSpPr>
        <p:grpSpPr>
          <a:xfrm>
            <a:off x="3043678" y="4050496"/>
            <a:ext cx="3060641" cy="2123073"/>
            <a:chOff x="0" y="0"/>
            <a:chExt cx="1628775" cy="1466850"/>
          </a:xfrm>
        </p:grpSpPr>
        <p:pic>
          <p:nvPicPr>
            <p:cNvPr id="16" name="Picture 15" descr="Penn State Logo"/>
            <p:cNvPicPr>
              <a:picLocks noChangeAspect="1"/>
            </p:cNvPicPr>
            <p:nvPr/>
          </p:nvPicPr>
          <p:blipFill rotWithShape="1">
            <a:blip r:embed="rId7" cstate="print">
              <a:extLst>
                <a:ext uri="{28A0092B-C50C-407E-A947-70E740481C1C}">
                  <a14:useLocalDpi xmlns:a14="http://schemas.microsoft.com/office/drawing/2010/main" val="0"/>
                </a:ext>
              </a:extLst>
            </a:blip>
            <a:srcRect l="-5134" t="-39945" r="-2112" b="-31115"/>
            <a:stretch/>
          </p:blipFill>
          <p:spPr bwMode="auto">
            <a:xfrm>
              <a:off x="0" y="0"/>
              <a:ext cx="1628775" cy="1466850"/>
            </a:xfrm>
            <a:prstGeom prst="rect">
              <a:avLst/>
            </a:prstGeom>
            <a:solidFill>
              <a:schemeClr val="bg1"/>
            </a:solidFill>
            <a:ln>
              <a:noFill/>
            </a:ln>
            <a:extLst>
              <a:ext uri="{53640926-AAD7-44d8-BBD7-CCE9431645EC}">
                <a14:shadowObscured xmlns:a14="http://schemas.microsoft.com/office/drawing/2010/main"/>
              </a:ext>
            </a:extLst>
          </p:spPr>
        </p:pic>
        <p:sp>
          <p:nvSpPr>
            <p:cNvPr id="17" name="Text Box 73"/>
            <p:cNvSpPr txBox="1">
              <a:spLocks noChangeArrowheads="1"/>
            </p:cNvSpPr>
            <p:nvPr/>
          </p:nvSpPr>
          <p:spPr bwMode="auto">
            <a:xfrm flipV="1">
              <a:off x="76200" y="1209675"/>
              <a:ext cx="1476375" cy="246380"/>
            </a:xfrm>
            <a:prstGeom prst="rect">
              <a:avLst/>
            </a:prstGeom>
            <a:solidFill>
              <a:schemeClr val="bg1"/>
            </a:solid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b="1" u="sng"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hlinkClick r:id="rId8"/>
                </a:rPr>
                <a:t>http://www.psu.edu/</a:t>
              </a:r>
              <a:r>
                <a:rPr lang="en-US" sz="800" b="1"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70083" y="4043164"/>
            <a:ext cx="3207658" cy="2098343"/>
            <a:chOff x="0" y="0"/>
            <a:chExt cx="1638300" cy="1466850"/>
          </a:xfrm>
        </p:grpSpPr>
        <p:pic>
          <p:nvPicPr>
            <p:cNvPr id="12" name="Picture 11" descr="http://www.welovedc.com/wp-content/uploads/2008/11/virginia_tech_logo.gif"/>
            <p:cNvPicPr>
              <a:picLocks noChangeAspect="1"/>
            </p:cNvPicPr>
            <p:nvPr/>
          </p:nvPicPr>
          <p:blipFill rotWithShape="1">
            <a:blip r:embed="rId9" cstate="print">
              <a:extLst>
                <a:ext uri="{28A0092B-C50C-407E-A947-70E740481C1C}">
                  <a14:useLocalDpi xmlns:a14="http://schemas.microsoft.com/office/drawing/2010/main" val="0"/>
                </a:ext>
              </a:extLst>
            </a:blip>
            <a:srcRect l="-4404" t="4656" r="-5306" b="-3305"/>
            <a:stretch/>
          </p:blipFill>
          <p:spPr bwMode="auto">
            <a:xfrm>
              <a:off x="0" y="0"/>
              <a:ext cx="1638300" cy="1466850"/>
            </a:xfrm>
            <a:prstGeom prst="rect">
              <a:avLst/>
            </a:prstGeom>
            <a:solidFill>
              <a:schemeClr val="bg1"/>
            </a:solidFill>
            <a:ln>
              <a:noFill/>
            </a:ln>
            <a:extLst>
              <a:ext uri="{53640926-AAD7-44d8-BBD7-CCE9431645EC}">
                <a14:shadowObscured xmlns:a14="http://schemas.microsoft.com/office/drawing/2010/main"/>
              </a:ext>
            </a:extLst>
          </p:spPr>
        </p:pic>
        <p:sp>
          <p:nvSpPr>
            <p:cNvPr id="13" name="Text Box 73"/>
            <p:cNvSpPr txBox="1">
              <a:spLocks noChangeArrowheads="1"/>
            </p:cNvSpPr>
            <p:nvPr/>
          </p:nvSpPr>
          <p:spPr bwMode="auto">
            <a:xfrm flipV="1">
              <a:off x="114300" y="1200150"/>
              <a:ext cx="1409700" cy="246380"/>
            </a:xfrm>
            <a:prstGeom prst="rect">
              <a:avLst/>
            </a:prstGeom>
            <a:solidFill>
              <a:schemeClr val="bg1"/>
            </a:solid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b="1" u="sng"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hlinkClick r:id="rId10"/>
                </a:rPr>
                <a:t>http://www.vt.edu/</a:t>
              </a:r>
              <a:r>
                <a:rPr lang="en-US" sz="800" b="1"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cap="all" dirty="0">
                <a:solidFill>
                  <a:srgbClr val="585747"/>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21" name="Title 1"/>
          <p:cNvSpPr>
            <a:spLocks noGrp="1"/>
          </p:cNvSpPr>
          <p:nvPr>
            <p:ph type="ctrTitle"/>
          </p:nvPr>
        </p:nvSpPr>
        <p:spPr>
          <a:xfrm>
            <a:off x="327634" y="2911482"/>
            <a:ext cx="8265581" cy="1086220"/>
          </a:xfrm>
          <a:noFill/>
          <a:ln w="41275" cmpd="sng">
            <a:solidFill>
              <a:srgbClr val="C00000"/>
            </a:solidFill>
          </a:ln>
        </p:spPr>
        <p:txBody>
          <a:bodyPr>
            <a:noAutofit/>
          </a:bodyPr>
          <a:lstStyle/>
          <a:p>
            <a:r>
              <a:rPr lang="en-US" sz="3600" b="1" dirty="0" smtClean="0">
                <a:latin typeface="Arial Narrow" pitchFamily="34" charset="0"/>
                <a:cs typeface="Times New Roman" panose="02020603050405020304" pitchFamily="18" charset="0"/>
              </a:rPr>
              <a:t>Funding provided thru the ELISQ project:</a:t>
            </a:r>
            <a:br>
              <a:rPr lang="en-US" sz="3600" b="1" dirty="0" smtClean="0">
                <a:latin typeface="Arial Narrow" pitchFamily="34" charset="0"/>
                <a:cs typeface="Times New Roman" panose="02020603050405020304" pitchFamily="18" charset="0"/>
              </a:rPr>
            </a:br>
            <a:r>
              <a:rPr lang="en-US" sz="3200" b="1" dirty="0" smtClean="0">
                <a:latin typeface="Arial Narrow" pitchFamily="34" charset="0"/>
                <a:cs typeface="Times New Roman" panose="02020603050405020304" pitchFamily="18" charset="0"/>
              </a:rPr>
              <a:t>Electronic Library Institute - </a:t>
            </a:r>
            <a:r>
              <a:rPr lang="en-US" sz="3200" b="1" dirty="0" err="1" smtClean="0">
                <a:latin typeface="Arial Narrow" pitchFamily="34" charset="0"/>
                <a:cs typeface="Times New Roman" panose="02020603050405020304" pitchFamily="18" charset="0"/>
              </a:rPr>
              <a:t>SeerQ</a:t>
            </a:r>
            <a:endParaRPr lang="en-US" sz="3200" b="1" dirty="0">
              <a:latin typeface="Arial Narrow" pitchFamily="34" charset="0"/>
              <a:cs typeface="Times New Roman" panose="02020603050405020304" pitchFamily="18" charset="0"/>
            </a:endParaRPr>
          </a:p>
        </p:txBody>
      </p:sp>
      <p:pic>
        <p:nvPicPr>
          <p:cNvPr id="1026" name="Picture 2" descr="http://www.qnrf.org/bitrix/templates/qnrf_ltr/images/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1254" y="1003728"/>
            <a:ext cx="1908149" cy="123444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QU -- 20 May 2015</a:t>
            </a:r>
            <a:endParaRPr lang="en-US" dirty="0"/>
          </a:p>
        </p:txBody>
      </p:sp>
      <p:sp>
        <p:nvSpPr>
          <p:cNvPr id="3" name="Slide Number Placeholder 2"/>
          <p:cNvSpPr>
            <a:spLocks noGrp="1"/>
          </p:cNvSpPr>
          <p:nvPr>
            <p:ph type="sldNum" sz="quarter" idx="12"/>
          </p:nvPr>
        </p:nvSpPr>
        <p:spPr/>
        <p:txBody>
          <a:bodyPr/>
          <a:lstStyle/>
          <a:p>
            <a:fld id="{111A3EE2-F8C9-43A5-80E4-43247F3E9DC7}" type="slidenum">
              <a:rPr lang="en-US" smtClean="0"/>
              <a:pPr/>
              <a:t>2</a:t>
            </a:fld>
            <a:endParaRPr lang="en-US" dirty="0"/>
          </a:p>
        </p:txBody>
      </p:sp>
      <p:sp>
        <p:nvSpPr>
          <p:cNvPr id="4" name="TextBox 3"/>
          <p:cNvSpPr txBox="1"/>
          <p:nvPr/>
        </p:nvSpPr>
        <p:spPr>
          <a:xfrm>
            <a:off x="-34621" y="133692"/>
            <a:ext cx="9178622" cy="584776"/>
          </a:xfrm>
          <a:prstGeom prst="rect">
            <a:avLst/>
          </a:prstGeom>
          <a:noFill/>
        </p:spPr>
        <p:txBody>
          <a:bodyPr wrap="square" rtlCol="0">
            <a:spAutoFit/>
          </a:bodyPr>
          <a:lstStyle/>
          <a:p>
            <a:pPr algn="ctr"/>
            <a:r>
              <a:rPr lang="en-US" sz="2800" dirty="0" smtClean="0"/>
              <a:t>Sponsored by </a:t>
            </a:r>
            <a:r>
              <a:rPr lang="en-US" sz="3200" dirty="0" smtClean="0"/>
              <a:t>QNRF</a:t>
            </a:r>
            <a:endParaRPr lang="en-US" sz="3200" dirty="0"/>
          </a:p>
        </p:txBody>
      </p:sp>
      <p:pic>
        <p:nvPicPr>
          <p:cNvPr id="5" name="Picture 4"/>
          <p:cNvPicPr>
            <a:picLocks noChangeAspect="1"/>
          </p:cNvPicPr>
          <p:nvPr/>
        </p:nvPicPr>
        <p:blipFill>
          <a:blip r:embed="rId12"/>
          <a:stretch>
            <a:fillRect/>
          </a:stretch>
        </p:blipFill>
        <p:spPr>
          <a:xfrm>
            <a:off x="3276691" y="840398"/>
            <a:ext cx="2684432" cy="1236596"/>
          </a:xfrm>
          <a:prstGeom prst="rect">
            <a:avLst/>
          </a:prstGeom>
        </p:spPr>
      </p:pic>
      <p:sp>
        <p:nvSpPr>
          <p:cNvPr id="6" name="TextBox 5"/>
          <p:cNvSpPr txBox="1"/>
          <p:nvPr/>
        </p:nvSpPr>
        <p:spPr>
          <a:xfrm>
            <a:off x="3276691" y="2076994"/>
            <a:ext cx="2684432" cy="230832"/>
          </a:xfrm>
          <a:prstGeom prst="rect">
            <a:avLst/>
          </a:prstGeom>
          <a:noFill/>
        </p:spPr>
        <p:txBody>
          <a:bodyPr wrap="square" rtlCol="0">
            <a:spAutoFit/>
          </a:bodyPr>
          <a:lstStyle/>
          <a:p>
            <a:pPr algn="ctr"/>
            <a:r>
              <a:rPr lang="en-US" sz="900" dirty="0" smtClean="0">
                <a:latin typeface="Arial" pitchFamily="34" charset="0"/>
                <a:cs typeface="Arial" pitchFamily="34" charset="0"/>
                <a:hlinkClick r:id="rId13"/>
              </a:rPr>
              <a:t>HTTP://qnl.qa</a:t>
            </a:r>
            <a:r>
              <a:rPr lang="en-US" sz="900" dirty="0" smtClean="0">
                <a:latin typeface="Arial" pitchFamily="34" charset="0"/>
                <a:cs typeface="Arial" pitchFamily="34" charset="0"/>
              </a:rPr>
              <a:t> </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32255524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Dataset Preparation</a:t>
            </a:r>
          </a:p>
        </p:txBody>
      </p:sp>
      <p:grpSp>
        <p:nvGrpSpPr>
          <p:cNvPr id="156" name="Shape 156"/>
          <p:cNvGrpSpPr/>
          <p:nvPr/>
        </p:nvGrpSpPr>
        <p:grpSpPr>
          <a:xfrm>
            <a:off x="253999" y="1444796"/>
            <a:ext cx="8661399" cy="5303838"/>
            <a:chOff x="685800" y="381000"/>
            <a:chExt cx="7162799" cy="6096000"/>
          </a:xfrm>
        </p:grpSpPr>
        <p:sp>
          <p:nvSpPr>
            <p:cNvPr id="157" name="Shape 157"/>
            <p:cNvSpPr/>
            <p:nvPr/>
          </p:nvSpPr>
          <p:spPr>
            <a:xfrm>
              <a:off x="685800" y="381000"/>
              <a:ext cx="7162799" cy="6096000"/>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grpSp>
          <p:nvGrpSpPr>
            <p:cNvPr id="158" name="Shape 158"/>
            <p:cNvGrpSpPr/>
            <p:nvPr/>
          </p:nvGrpSpPr>
          <p:grpSpPr>
            <a:xfrm>
              <a:off x="914399" y="609600"/>
              <a:ext cx="6705600" cy="5669280"/>
              <a:chOff x="914399" y="609600"/>
              <a:chExt cx="6705600" cy="5669280"/>
            </a:xfrm>
          </p:grpSpPr>
          <p:sp>
            <p:nvSpPr>
              <p:cNvPr id="159" name="Shape 159"/>
              <p:cNvSpPr/>
              <p:nvPr/>
            </p:nvSpPr>
            <p:spPr>
              <a:xfrm>
                <a:off x="3048000" y="609600"/>
                <a:ext cx="2286000" cy="609599"/>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5200 PDFs (Newspapers)</a:t>
                </a:r>
              </a:p>
            </p:txBody>
          </p:sp>
          <p:sp>
            <p:nvSpPr>
              <p:cNvPr id="160" name="Shape 160"/>
              <p:cNvSpPr/>
              <p:nvPr/>
            </p:nvSpPr>
            <p:spPr>
              <a:xfrm>
                <a:off x="3657600" y="1524000"/>
                <a:ext cx="1066799" cy="762000"/>
              </a:xfrm>
              <a:prstGeom prst="diamond">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Filter</a:t>
                </a:r>
              </a:p>
            </p:txBody>
          </p:sp>
          <p:sp>
            <p:nvSpPr>
              <p:cNvPr id="161" name="Shape 161"/>
              <p:cNvSpPr/>
              <p:nvPr/>
            </p:nvSpPr>
            <p:spPr>
              <a:xfrm>
                <a:off x="914400" y="2895600"/>
                <a:ext cx="1904999" cy="609599"/>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2700 Filtered PDFs</a:t>
                </a:r>
              </a:p>
            </p:txBody>
          </p:sp>
          <p:cxnSp>
            <p:nvCxnSpPr>
              <p:cNvPr id="162" name="Shape 162"/>
              <p:cNvCxnSpPr>
                <a:stCxn id="160" idx="1"/>
                <a:endCxn id="161" idx="0"/>
              </p:cNvCxnSpPr>
              <p:nvPr/>
            </p:nvCxnSpPr>
            <p:spPr>
              <a:xfrm flipH="1">
                <a:off x="1866900" y="1905000"/>
                <a:ext cx="1790700" cy="990300"/>
              </a:xfrm>
              <a:prstGeom prst="bentConnector2">
                <a:avLst/>
              </a:prstGeom>
              <a:noFill/>
              <a:ln w="9525" cap="flat">
                <a:solidFill>
                  <a:schemeClr val="dk1"/>
                </a:solidFill>
                <a:prstDash val="solid"/>
                <a:round/>
                <a:headEnd type="none" w="med" len="med"/>
                <a:tailEnd type="stealth" w="lg" len="lg"/>
              </a:ln>
            </p:spPr>
          </p:cxnSp>
          <p:sp>
            <p:nvSpPr>
              <p:cNvPr id="163" name="Shape 163"/>
              <p:cNvSpPr/>
              <p:nvPr/>
            </p:nvSpPr>
            <p:spPr>
              <a:xfrm>
                <a:off x="5715000" y="2895600"/>
                <a:ext cx="1904999" cy="609599"/>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2500 PDFs (Images)</a:t>
                </a:r>
              </a:p>
            </p:txBody>
          </p:sp>
          <p:cxnSp>
            <p:nvCxnSpPr>
              <p:cNvPr id="164" name="Shape 164"/>
              <p:cNvCxnSpPr>
                <a:stCxn id="160" idx="3"/>
                <a:endCxn id="163" idx="0"/>
              </p:cNvCxnSpPr>
              <p:nvPr/>
            </p:nvCxnSpPr>
            <p:spPr>
              <a:xfrm>
                <a:off x="4724399" y="1905000"/>
                <a:ext cx="1943100" cy="990300"/>
              </a:xfrm>
              <a:prstGeom prst="bentConnector2">
                <a:avLst/>
              </a:prstGeom>
              <a:noFill/>
              <a:ln w="9525" cap="flat">
                <a:solidFill>
                  <a:schemeClr val="dk1"/>
                </a:solidFill>
                <a:prstDash val="solid"/>
                <a:round/>
                <a:headEnd type="none" w="med" len="med"/>
                <a:tailEnd type="stealth" w="lg" len="lg"/>
              </a:ln>
            </p:spPr>
          </p:cxnSp>
          <p:cxnSp>
            <p:nvCxnSpPr>
              <p:cNvPr id="165" name="Shape 165"/>
              <p:cNvCxnSpPr>
                <a:stCxn id="159" idx="2"/>
                <a:endCxn id="160" idx="0"/>
              </p:cNvCxnSpPr>
              <p:nvPr/>
            </p:nvCxnSpPr>
            <p:spPr>
              <a:xfrm>
                <a:off x="4191000" y="1219199"/>
                <a:ext cx="0" cy="304800"/>
              </a:xfrm>
              <a:prstGeom prst="straightConnector1">
                <a:avLst/>
              </a:prstGeom>
              <a:noFill/>
              <a:ln w="9525" cap="flat">
                <a:solidFill>
                  <a:schemeClr val="dk1"/>
                </a:solidFill>
                <a:prstDash val="solid"/>
                <a:round/>
                <a:headEnd type="none" w="med" len="med"/>
                <a:tailEnd type="stealth" w="lg" len="lg"/>
              </a:ln>
            </p:spPr>
          </p:cxnSp>
          <p:sp>
            <p:nvSpPr>
              <p:cNvPr id="166" name="Shape 166"/>
              <p:cNvSpPr/>
              <p:nvPr/>
            </p:nvSpPr>
            <p:spPr>
              <a:xfrm>
                <a:off x="914399" y="4038600"/>
                <a:ext cx="1904999" cy="609599"/>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189K Articles</a:t>
                </a:r>
              </a:p>
            </p:txBody>
          </p:sp>
          <p:sp>
            <p:nvSpPr>
              <p:cNvPr id="167" name="Shape 167"/>
              <p:cNvSpPr/>
              <p:nvPr/>
            </p:nvSpPr>
            <p:spPr>
              <a:xfrm>
                <a:off x="3733800" y="3962400"/>
                <a:ext cx="1066799" cy="762000"/>
              </a:xfrm>
              <a:prstGeom prst="diamond">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Filter</a:t>
                </a:r>
              </a:p>
            </p:txBody>
          </p:sp>
          <p:sp>
            <p:nvSpPr>
              <p:cNvPr id="168" name="Shape 168"/>
              <p:cNvSpPr/>
              <p:nvPr/>
            </p:nvSpPr>
            <p:spPr>
              <a:xfrm>
                <a:off x="5715000" y="3962401"/>
                <a:ext cx="1904999" cy="762000"/>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69K Articles (Ads, Images, Small articles)</a:t>
                </a:r>
              </a:p>
            </p:txBody>
          </p:sp>
          <p:sp>
            <p:nvSpPr>
              <p:cNvPr id="169" name="Shape 169"/>
              <p:cNvSpPr/>
              <p:nvPr/>
            </p:nvSpPr>
            <p:spPr>
              <a:xfrm>
                <a:off x="2993026" y="5364480"/>
                <a:ext cx="2552699" cy="914400"/>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170" name="Shape 170"/>
              <p:cNvCxnSpPr>
                <a:stCxn id="161" idx="2"/>
                <a:endCxn id="166" idx="0"/>
              </p:cNvCxnSpPr>
              <p:nvPr/>
            </p:nvCxnSpPr>
            <p:spPr>
              <a:xfrm>
                <a:off x="1866899" y="3505199"/>
                <a:ext cx="0" cy="533400"/>
              </a:xfrm>
              <a:prstGeom prst="straightConnector1">
                <a:avLst/>
              </a:prstGeom>
              <a:noFill/>
              <a:ln w="9525" cap="flat">
                <a:solidFill>
                  <a:schemeClr val="dk1"/>
                </a:solidFill>
                <a:prstDash val="solid"/>
                <a:round/>
                <a:headEnd type="none" w="med" len="med"/>
                <a:tailEnd type="stealth" w="lg" len="lg"/>
              </a:ln>
            </p:spPr>
          </p:cxnSp>
          <p:cxnSp>
            <p:nvCxnSpPr>
              <p:cNvPr id="171" name="Shape 171"/>
              <p:cNvCxnSpPr>
                <a:stCxn id="166" idx="3"/>
                <a:endCxn id="167" idx="1"/>
              </p:cNvCxnSpPr>
              <p:nvPr/>
            </p:nvCxnSpPr>
            <p:spPr>
              <a:xfrm>
                <a:off x="2819398" y="4343399"/>
                <a:ext cx="914400" cy="0"/>
              </a:xfrm>
              <a:prstGeom prst="straightConnector1">
                <a:avLst/>
              </a:prstGeom>
              <a:noFill/>
              <a:ln w="9525" cap="flat">
                <a:solidFill>
                  <a:schemeClr val="dk1"/>
                </a:solidFill>
                <a:prstDash val="solid"/>
                <a:round/>
                <a:headEnd type="none" w="med" len="med"/>
                <a:tailEnd type="stealth" w="lg" len="lg"/>
              </a:ln>
            </p:spPr>
          </p:cxnSp>
          <p:cxnSp>
            <p:nvCxnSpPr>
              <p:cNvPr id="172" name="Shape 172"/>
              <p:cNvCxnSpPr>
                <a:stCxn id="167" idx="3"/>
                <a:endCxn id="168" idx="1"/>
              </p:cNvCxnSpPr>
              <p:nvPr/>
            </p:nvCxnSpPr>
            <p:spPr>
              <a:xfrm>
                <a:off x="4800599" y="4343400"/>
                <a:ext cx="914400" cy="0"/>
              </a:xfrm>
              <a:prstGeom prst="straightConnector1">
                <a:avLst/>
              </a:prstGeom>
              <a:noFill/>
              <a:ln w="9525" cap="flat">
                <a:solidFill>
                  <a:schemeClr val="dk1"/>
                </a:solidFill>
                <a:prstDash val="solid"/>
                <a:round/>
                <a:headEnd type="none" w="med" len="med"/>
                <a:tailEnd type="stealth" w="lg" len="lg"/>
              </a:ln>
            </p:spPr>
          </p:cxnSp>
          <p:cxnSp>
            <p:nvCxnSpPr>
              <p:cNvPr id="173" name="Shape 173"/>
              <p:cNvCxnSpPr>
                <a:stCxn id="167" idx="2"/>
                <a:endCxn id="169" idx="0"/>
              </p:cNvCxnSpPr>
              <p:nvPr/>
            </p:nvCxnSpPr>
            <p:spPr>
              <a:xfrm>
                <a:off x="4267200" y="4724400"/>
                <a:ext cx="2100" cy="640200"/>
              </a:xfrm>
              <a:prstGeom prst="straightConnector1">
                <a:avLst/>
              </a:prstGeom>
              <a:noFill/>
              <a:ln w="9525" cap="flat">
                <a:solidFill>
                  <a:schemeClr val="dk1"/>
                </a:solidFill>
                <a:prstDash val="solid"/>
                <a:round/>
                <a:headEnd type="none" w="med" len="med"/>
                <a:tailEnd type="stealth" w="lg" len="lg"/>
              </a:ln>
            </p:spPr>
          </p:cxnSp>
          <p:sp>
            <p:nvSpPr>
              <p:cNvPr id="174" name="Shape 174"/>
              <p:cNvSpPr/>
              <p:nvPr/>
            </p:nvSpPr>
            <p:spPr>
              <a:xfrm>
                <a:off x="3202576" y="5906589"/>
                <a:ext cx="2133599" cy="228600"/>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1,000 Testing Random Sample</a:t>
                </a:r>
              </a:p>
            </p:txBody>
          </p:sp>
          <p:sp>
            <p:nvSpPr>
              <p:cNvPr id="175" name="Shape 175"/>
              <p:cNvSpPr txBox="1"/>
              <p:nvPr/>
            </p:nvSpPr>
            <p:spPr>
              <a:xfrm>
                <a:off x="3202576" y="5467587"/>
                <a:ext cx="2133599"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120K Articles</a:t>
                </a:r>
              </a:p>
            </p:txBody>
          </p:sp>
          <p:sp>
            <p:nvSpPr>
              <p:cNvPr id="176" name="Shape 176"/>
              <p:cNvSpPr txBox="1"/>
              <p:nvPr/>
            </p:nvSpPr>
            <p:spPr>
              <a:xfrm>
                <a:off x="5105400" y="1615191"/>
                <a:ext cx="1600199" cy="33375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Discard</a:t>
                </a:r>
              </a:p>
            </p:txBody>
          </p:sp>
          <p:sp>
            <p:nvSpPr>
              <p:cNvPr id="177" name="Shape 177"/>
              <p:cNvSpPr txBox="1"/>
              <p:nvPr/>
            </p:nvSpPr>
            <p:spPr>
              <a:xfrm>
                <a:off x="2133600" y="1615191"/>
                <a:ext cx="12191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Acceptable</a:t>
                </a:r>
              </a:p>
            </p:txBody>
          </p:sp>
          <p:sp>
            <p:nvSpPr>
              <p:cNvPr id="178" name="Shape 178"/>
              <p:cNvSpPr txBox="1"/>
              <p:nvPr/>
            </p:nvSpPr>
            <p:spPr>
              <a:xfrm>
                <a:off x="1823802" y="3609201"/>
                <a:ext cx="619593"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Extract</a:t>
                </a:r>
              </a:p>
            </p:txBody>
          </p:sp>
          <p:sp>
            <p:nvSpPr>
              <p:cNvPr id="179" name="Shape 179"/>
              <p:cNvSpPr txBox="1"/>
              <p:nvPr/>
            </p:nvSpPr>
            <p:spPr>
              <a:xfrm>
                <a:off x="4795701" y="4038289"/>
                <a:ext cx="16001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Discard</a:t>
                </a:r>
              </a:p>
            </p:txBody>
          </p:sp>
          <p:sp>
            <p:nvSpPr>
              <p:cNvPr id="180" name="Shape 180"/>
              <p:cNvSpPr txBox="1"/>
              <p:nvPr/>
            </p:nvSpPr>
            <p:spPr>
              <a:xfrm>
                <a:off x="4214948" y="4905939"/>
                <a:ext cx="16001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Approved</a:t>
                </a:r>
              </a:p>
            </p:txBody>
          </p:sp>
        </p:grpSp>
      </p:grpSp>
      <p:sp>
        <p:nvSpPr>
          <p:cNvPr id="181" name="Shape 1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20</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696268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NER</a:t>
            </a:r>
          </a:p>
        </p:txBody>
      </p:sp>
      <p:sp>
        <p:nvSpPr>
          <p:cNvPr id="195" name="Shape 19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Named-entity recognition (NER) (also known as entity identification, entity chunking and entity extraction) is a subtask of </a:t>
            </a:r>
            <a:r>
              <a:rPr lang="en-US" sz="3200" b="0" i="0" u="none" strike="noStrike" cap="none" baseline="0" dirty="0" smtClean="0">
                <a:solidFill>
                  <a:schemeClr val="dk1"/>
                </a:solidFill>
                <a:latin typeface="Calibri"/>
                <a:ea typeface="Calibri"/>
                <a:cs typeface="Calibri"/>
                <a:sym typeface="Calibri"/>
              </a:rPr>
              <a:t>information extraction</a:t>
            </a:r>
          </a:p>
          <a:p>
            <a:pPr marL="342900" marR="0" lvl="0" indent="-342900" algn="l" rtl="0">
              <a:spcBef>
                <a:spcPts val="0"/>
              </a:spcBef>
              <a:buClr>
                <a:schemeClr val="dk1"/>
              </a:buClr>
              <a:buSzPct val="100000"/>
              <a:buFont typeface="Arial"/>
              <a:buChar char="•"/>
            </a:pPr>
            <a:r>
              <a:rPr lang="en-US" sz="3200" b="0" i="0" u="none" strike="noStrike" cap="none" baseline="0" dirty="0" smtClean="0">
                <a:solidFill>
                  <a:schemeClr val="dk1"/>
                </a:solidFill>
                <a:latin typeface="Calibri"/>
                <a:ea typeface="Calibri"/>
                <a:cs typeface="Calibri"/>
                <a:sym typeface="Calibri"/>
              </a:rPr>
              <a:t>It </a:t>
            </a:r>
            <a:r>
              <a:rPr lang="en-US" sz="3200" b="0" i="0" u="none" strike="noStrike" cap="none" baseline="0" dirty="0">
                <a:solidFill>
                  <a:schemeClr val="dk1"/>
                </a:solidFill>
                <a:latin typeface="Calibri"/>
                <a:ea typeface="Calibri"/>
                <a:cs typeface="Calibri"/>
                <a:sym typeface="Calibri"/>
              </a:rPr>
              <a:t>seeks to locate and classify elements in text into pre-defined categories such as:</a:t>
            </a:r>
          </a:p>
          <a:p>
            <a:pPr marL="742950" marR="0" lvl="1" indent="-285750" algn="l" rtl="0">
              <a:spcBef>
                <a:spcPts val="56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The names of persons, organizations, locations, expressions of times, dates, etc.</a:t>
            </a: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21</a:t>
            </a:fld>
            <a:endParaRPr lang="en-US"/>
          </a:p>
        </p:txBody>
      </p:sp>
    </p:spTree>
    <p:extLst>
      <p:ext uri="{BB962C8B-B14F-4D97-AF65-F5344CB8AC3E}">
        <p14:creationId xmlns:p14="http://schemas.microsoft.com/office/powerpoint/2010/main" val="12676744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NER: Results (English)</a:t>
            </a:r>
          </a:p>
        </p:txBody>
      </p:sp>
      <p:pic>
        <p:nvPicPr>
          <p:cNvPr id="201" name="Shape 201"/>
          <p:cNvPicPr preferRelativeResize="0"/>
          <p:nvPr/>
        </p:nvPicPr>
        <p:blipFill rotWithShape="1">
          <a:blip r:embed="rId3">
            <a:alphaModFix/>
          </a:blip>
          <a:srcRect/>
          <a:stretch/>
        </p:blipFill>
        <p:spPr>
          <a:xfrm>
            <a:off x="0" y="1417637"/>
            <a:ext cx="9144000" cy="4938713"/>
          </a:xfrm>
          <a:prstGeom prst="rect">
            <a:avLst/>
          </a:prstGeom>
          <a:noFill/>
          <a:ln>
            <a:noFill/>
          </a:ln>
        </p:spPr>
      </p:pic>
      <p:sp>
        <p:nvSpPr>
          <p:cNvPr id="202" name="Shape 20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22</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7861753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ALDA: Screen Shot</a:t>
            </a:r>
          </a:p>
        </p:txBody>
      </p:sp>
      <p:pic>
        <p:nvPicPr>
          <p:cNvPr id="236" name="Shape 236"/>
          <p:cNvPicPr preferRelativeResize="0"/>
          <p:nvPr/>
        </p:nvPicPr>
        <p:blipFill rotWithShape="1">
          <a:blip r:embed="rId3">
            <a:alphaModFix/>
          </a:blip>
          <a:srcRect/>
          <a:stretch/>
        </p:blipFill>
        <p:spPr>
          <a:xfrm>
            <a:off x="0" y="1453848"/>
            <a:ext cx="9144000" cy="5303839"/>
          </a:xfrm>
          <a:prstGeom prst="rect">
            <a:avLst/>
          </a:prstGeom>
          <a:noFill/>
          <a:ln>
            <a:noFill/>
          </a:ln>
        </p:spPr>
      </p:pic>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23</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474894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ALDA: Article/Topic (English) </a:t>
            </a:r>
          </a:p>
        </p:txBody>
      </p:sp>
      <p:sp>
        <p:nvSpPr>
          <p:cNvPr id="251" name="Shape 251"/>
          <p:cNvSpPr txBox="1">
            <a:spLocks noGrp="1"/>
          </p:cNvSpPr>
          <p:nvPr>
            <p:ph type="body" idx="1"/>
          </p:nvPr>
        </p:nvSpPr>
        <p:spPr>
          <a:xfrm>
            <a:off x="457200" y="1600201"/>
            <a:ext cx="8229600" cy="4691958"/>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2400" b="0" i="0" u="none" strike="noStrike" cap="none" baseline="0" dirty="0">
                <a:solidFill>
                  <a:schemeClr val="dk1"/>
                </a:solidFill>
                <a:latin typeface="Calibri"/>
                <a:ea typeface="Calibri"/>
                <a:cs typeface="Calibri"/>
                <a:sym typeface="Calibri"/>
              </a:rPr>
              <a:t>Tripoli - Routers: An official said the tribesmen from Libya ended their closure of the oil field of </a:t>
            </a:r>
            <a:r>
              <a:rPr lang="en-US" sz="2400" b="0" i="0" u="none" strike="noStrike" cap="none" baseline="0" dirty="0" err="1">
                <a:solidFill>
                  <a:schemeClr val="dk1"/>
                </a:solidFill>
                <a:latin typeface="Calibri"/>
                <a:ea typeface="Calibri"/>
                <a:cs typeface="Calibri"/>
                <a:sym typeface="Calibri"/>
              </a:rPr>
              <a:t>AlSharara</a:t>
            </a:r>
            <a:r>
              <a:rPr lang="en-US" sz="2400" b="0" i="0" u="none" strike="noStrike" cap="none" baseline="0" dirty="0">
                <a:solidFill>
                  <a:schemeClr val="dk1"/>
                </a:solidFill>
                <a:latin typeface="Calibri"/>
                <a:ea typeface="Calibri"/>
                <a:cs typeface="Calibri"/>
                <a:sym typeface="Calibri"/>
              </a:rPr>
              <a:t>, but it is not possible to resume production until the end of a separate protest connected to the field pipelines. The security guards blocked a field that has a capacity of 34 thousand barrels per day south of the country in the month of February to lobby for financial and political demands which increased the severity of the siege imposed on the oil. Hasan </a:t>
            </a:r>
            <a:r>
              <a:rPr lang="en-US" sz="2400" b="0" i="0" u="none" strike="noStrike" cap="none" baseline="0" dirty="0" err="1">
                <a:solidFill>
                  <a:schemeClr val="dk1"/>
                </a:solidFill>
                <a:latin typeface="Calibri"/>
                <a:ea typeface="Calibri"/>
                <a:cs typeface="Calibri"/>
                <a:sym typeface="Calibri"/>
              </a:rPr>
              <a:t>Alsadeq</a:t>
            </a:r>
            <a:r>
              <a:rPr lang="en-US" sz="2400" b="0" i="0" u="none" strike="noStrike" cap="none" baseline="0" dirty="0">
                <a:solidFill>
                  <a:schemeClr val="dk1"/>
                </a:solidFill>
                <a:latin typeface="Calibri"/>
                <a:ea typeface="Calibri"/>
                <a:cs typeface="Calibri"/>
                <a:sym typeface="Calibri"/>
              </a:rPr>
              <a:t>, </a:t>
            </a:r>
            <a:r>
              <a:rPr lang="en-US" sz="2400" b="0" i="0" u="none" strike="noStrike" cap="none" baseline="0" dirty="0" err="1">
                <a:solidFill>
                  <a:schemeClr val="dk1"/>
                </a:solidFill>
                <a:latin typeface="Calibri"/>
                <a:ea typeface="Calibri"/>
                <a:cs typeface="Calibri"/>
                <a:sym typeface="Calibri"/>
              </a:rPr>
              <a:t>AlSharara</a:t>
            </a:r>
            <a:r>
              <a:rPr lang="en-US" sz="2400" b="0" i="0" u="none" strike="noStrike" cap="none" baseline="0" dirty="0">
                <a:solidFill>
                  <a:schemeClr val="dk1"/>
                </a:solidFill>
                <a:latin typeface="Calibri"/>
                <a:ea typeface="Calibri"/>
                <a:cs typeface="Calibri"/>
                <a:sym typeface="Calibri"/>
              </a:rPr>
              <a:t> oil field director, said to Routers that the protesters left the field but can not resume work and that he hopes to resume work within a week. Closing the filed happened more than once. Libya's oil  production was 4.1 million barrels per day.</a:t>
            </a:r>
          </a:p>
          <a:p>
            <a:pPr marL="342900" marR="0" lvl="0" indent="-342900" algn="l" rtl="0">
              <a:lnSpc>
                <a:spcPct val="80000"/>
              </a:lnSpc>
              <a:spcBef>
                <a:spcPts val="510"/>
              </a:spcBef>
              <a:buClr>
                <a:schemeClr val="dk1"/>
              </a:buClr>
              <a:buSzPct val="98076"/>
              <a:buFont typeface="Arial"/>
              <a:buChar char="•"/>
            </a:pPr>
            <a:r>
              <a:rPr lang="en-US" sz="2550" b="1" i="0" u="none" strike="noStrike" cap="none" baseline="0" dirty="0" err="1">
                <a:solidFill>
                  <a:schemeClr val="dk1"/>
                </a:solidFill>
                <a:latin typeface="Calibri"/>
                <a:ea typeface="Calibri"/>
                <a:cs typeface="Calibri"/>
                <a:sym typeface="Calibri"/>
              </a:rPr>
              <a:t>AlSharara</a:t>
            </a:r>
            <a:r>
              <a:rPr lang="en-US" sz="2550" b="1" i="0" u="none" strike="noStrike" cap="none" baseline="0" dirty="0">
                <a:solidFill>
                  <a:schemeClr val="dk1"/>
                </a:solidFill>
                <a:latin typeface="Calibri"/>
                <a:ea typeface="Calibri"/>
                <a:cs typeface="Calibri"/>
                <a:sym typeface="Calibri"/>
              </a:rPr>
              <a:t>, Oil, Protest, Pipelines, Barrel, Protestors, Siege, Resume, Production, Ends</a:t>
            </a:r>
          </a:p>
          <a:p>
            <a:pPr marL="342900" marR="0" lvl="0" indent="-185420" algn="l" rtl="0">
              <a:lnSpc>
                <a:spcPct val="80000"/>
              </a:lnSpc>
              <a:spcBef>
                <a:spcPts val="496"/>
              </a:spcBef>
              <a:buClr>
                <a:schemeClr val="dk1"/>
              </a:buClr>
              <a:buFont typeface="Arial"/>
              <a:buNone/>
            </a:pPr>
            <a:endParaRPr sz="2500" b="0" i="0" u="none" strike="noStrike" cap="none" baseline="0" dirty="0">
              <a:solidFill>
                <a:schemeClr val="dk1"/>
              </a:solidFill>
              <a:latin typeface="Calibri"/>
              <a:ea typeface="Calibri"/>
              <a:cs typeface="Calibri"/>
              <a:sym typeface="Calibri"/>
            </a:endParaRPr>
          </a:p>
          <a:p>
            <a:pPr marL="342900" marR="0" lvl="0" indent="-185420" algn="l" rtl="0">
              <a:lnSpc>
                <a:spcPct val="80000"/>
              </a:lnSpc>
              <a:spcBef>
                <a:spcPts val="496"/>
              </a:spcBef>
              <a:buClr>
                <a:schemeClr val="dk1"/>
              </a:buClr>
              <a:buFont typeface="Arial"/>
              <a:buNone/>
            </a:pPr>
            <a:endParaRPr sz="2500" b="0" i="0" u="none" strike="noStrike" cap="none" baseline="0"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24</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0287347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Template Summaries Description</a:t>
            </a:r>
          </a:p>
        </p:txBody>
      </p:sp>
      <p:pic>
        <p:nvPicPr>
          <p:cNvPr id="311" name="Shape 311"/>
          <p:cNvPicPr preferRelativeResize="0"/>
          <p:nvPr/>
        </p:nvPicPr>
        <p:blipFill rotWithShape="1">
          <a:blip r:embed="rId3">
            <a:alphaModFix/>
          </a:blip>
          <a:srcRect/>
          <a:stretch/>
        </p:blipFill>
        <p:spPr>
          <a:xfrm>
            <a:off x="322262" y="1620837"/>
            <a:ext cx="8631237" cy="5021261"/>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25</a:t>
            </a:fld>
            <a:endParaRPr lang="en-US"/>
          </a:p>
        </p:txBody>
      </p:sp>
    </p:spTree>
    <p:extLst>
      <p:ext uri="{BB962C8B-B14F-4D97-AF65-F5344CB8AC3E}">
        <p14:creationId xmlns:p14="http://schemas.microsoft.com/office/powerpoint/2010/main" val="174854813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sz="4400" dirty="0">
                <a:latin typeface="Calibri"/>
                <a:cs typeface="Calibri"/>
              </a:rPr>
              <a:t>Overall </a:t>
            </a:r>
            <a:r>
              <a:rPr lang="en-US" sz="4400" dirty="0" smtClean="0">
                <a:latin typeface="Calibri"/>
                <a:cs typeface="Calibri"/>
              </a:rPr>
              <a:t>Dataflow Diagram </a:t>
            </a:r>
            <a:endParaRPr lang="en-US" sz="4400"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t>26</a:t>
            </a:fld>
            <a:endParaRPr lang="en-US"/>
          </a:p>
        </p:txBody>
      </p:sp>
      <p:pic>
        <p:nvPicPr>
          <p:cNvPr id="7" name="Picture 6"/>
          <p:cNvPicPr>
            <a:picLocks noChangeAspect="1"/>
          </p:cNvPicPr>
          <p:nvPr/>
        </p:nvPicPr>
        <p:blipFill>
          <a:blip r:embed="rId2"/>
          <a:stretch>
            <a:fillRect/>
          </a:stretch>
        </p:blipFill>
        <p:spPr>
          <a:xfrm>
            <a:off x="191166" y="1341542"/>
            <a:ext cx="8759522" cy="5256730"/>
          </a:xfrm>
          <a:prstGeom prst="rect">
            <a:avLst/>
          </a:prstGeom>
          <a:ln w="25400">
            <a:solidFill>
              <a:schemeClr val="tx1"/>
            </a:solidFill>
          </a:ln>
        </p:spPr>
      </p:pic>
    </p:spTree>
    <p:extLst>
      <p:ext uri="{BB962C8B-B14F-4D97-AF65-F5344CB8AC3E}">
        <p14:creationId xmlns:p14="http://schemas.microsoft.com/office/powerpoint/2010/main" val="4032079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00" b="0" i="0" u="none" strike="noStrike" cap="none" baseline="0">
                <a:solidFill>
                  <a:schemeClr val="dk1"/>
                </a:solidFill>
                <a:latin typeface="Calibri"/>
                <a:ea typeface="Calibri"/>
                <a:cs typeface="Calibri"/>
                <a:sym typeface="Calibri"/>
              </a:rPr>
              <a:t>Template Summaries (English Example)</a:t>
            </a:r>
          </a:p>
        </p:txBody>
      </p:sp>
      <p:pic>
        <p:nvPicPr>
          <p:cNvPr id="335" name="Shape 335"/>
          <p:cNvPicPr preferRelativeResize="0"/>
          <p:nvPr/>
        </p:nvPicPr>
        <p:blipFill rotWithShape="1">
          <a:blip r:embed="rId3">
            <a:alphaModFix/>
          </a:blip>
          <a:srcRect/>
          <a:stretch/>
        </p:blipFill>
        <p:spPr>
          <a:xfrm>
            <a:off x="457200" y="1564105"/>
            <a:ext cx="8229598" cy="4700894"/>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27</a:t>
            </a:fld>
            <a:endParaRPr lang="en-US"/>
          </a:p>
        </p:txBody>
      </p:sp>
    </p:spTree>
    <p:extLst>
      <p:ext uri="{BB962C8B-B14F-4D97-AF65-F5344CB8AC3E}">
        <p14:creationId xmlns:p14="http://schemas.microsoft.com/office/powerpoint/2010/main" val="118519400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153400" cy="1143000"/>
          </a:xfrm>
        </p:spPr>
        <p:txBody>
          <a:bodyPr>
            <a:normAutofit fontScale="90000"/>
          </a:bodyPr>
          <a:lstStyle/>
          <a:p>
            <a:pPr algn="ctr"/>
            <a:r>
              <a:rPr lang="en-US" sz="4400" dirty="0"/>
              <a:t>Understanding the </a:t>
            </a:r>
            <a:r>
              <a:rPr lang="en-US" sz="4400" dirty="0" smtClean="0"/>
              <a:t>international scholarly </a:t>
            </a:r>
            <a:r>
              <a:rPr lang="en-US" sz="4400" dirty="0"/>
              <a:t>research </a:t>
            </a:r>
            <a:r>
              <a:rPr lang="en-US" sz="4400" dirty="0" smtClean="0"/>
              <a:t>challenges </a:t>
            </a:r>
            <a:endParaRPr lang="en-US" sz="4400" dirty="0"/>
          </a:p>
        </p:txBody>
      </p:sp>
      <p:pic>
        <p:nvPicPr>
          <p:cNvPr id="2051" name="Picture 3"/>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799" y="1670958"/>
            <a:ext cx="7395029"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185" y="2667000"/>
            <a:ext cx="389001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17192" y="5473841"/>
            <a:ext cx="7620000" cy="923330"/>
          </a:xfrm>
          <a:prstGeom prst="rect">
            <a:avLst/>
          </a:prstGeom>
        </p:spPr>
        <p:txBody>
          <a:bodyPr wrap="square">
            <a:spAutoFit/>
          </a:bodyPr>
          <a:lstStyle/>
          <a:p>
            <a:r>
              <a:rPr lang="en-US" dirty="0"/>
              <a:t>H. Alhoori, C. Thompson, R. Furuta, J. Impagliazzo, E. Fox, M. Samaka, and S. Al-</a:t>
            </a:r>
            <a:r>
              <a:rPr lang="en-US" dirty="0" err="1"/>
              <a:t>Maadeed</a:t>
            </a:r>
            <a:r>
              <a:rPr lang="en-US" dirty="0"/>
              <a:t>, “The Evolution of Scholarly Digital Library Needs in an International Environment: Social Reference Management Systems and Qatar,” </a:t>
            </a:r>
            <a:r>
              <a:rPr lang="en-US" dirty="0" smtClean="0"/>
              <a:t>ICADL, </a:t>
            </a:r>
            <a:r>
              <a:rPr lang="en-US" dirty="0"/>
              <a:t>2013.</a:t>
            </a:r>
          </a:p>
        </p:txBody>
      </p:sp>
    </p:spTree>
    <p:extLst>
      <p:ext uri="{BB962C8B-B14F-4D97-AF65-F5344CB8AC3E}">
        <p14:creationId xmlns:p14="http://schemas.microsoft.com/office/powerpoint/2010/main" val="3008797309"/>
      </p:ext>
    </p:extLst>
  </p:cSld>
  <p:clrMapOvr>
    <a:masterClrMapping/>
  </p:clrMapOvr>
  <mc:AlternateContent xmlns:mc="http://schemas.openxmlformats.org/markup-compatibility/2006" xmlns:p14="http://schemas.microsoft.com/office/powerpoint/2010/main">
    <mc:Choice Requires="p14">
      <p:transition spd="slow" p14:dur="2000" advTm="54469"/>
    </mc:Choice>
    <mc:Fallback xmlns="">
      <p:transition spd="slow" advTm="54469"/>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29" y="1"/>
            <a:ext cx="7886700" cy="1019520"/>
          </a:xfrm>
        </p:spPr>
        <p:txBody>
          <a:bodyPr/>
          <a:lstStyle/>
          <a:p>
            <a:r>
              <a:rPr lang="en-US" dirty="0" smtClean="0"/>
              <a:t>Beyond citations </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53" y="1114561"/>
            <a:ext cx="7820546" cy="481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29200" y="4495800"/>
            <a:ext cx="1905000" cy="6858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5334000" y="2451100"/>
            <a:ext cx="1600200" cy="533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300" y="2362200"/>
            <a:ext cx="1503362" cy="54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74282" y="5912879"/>
            <a:ext cx="5867400" cy="830997"/>
          </a:xfrm>
          <a:prstGeom prst="rect">
            <a:avLst/>
          </a:prstGeom>
        </p:spPr>
        <p:txBody>
          <a:bodyPr wrap="square">
            <a:spAutoFit/>
          </a:bodyPr>
          <a:lstStyle/>
          <a:p>
            <a:r>
              <a:rPr lang="en-US" sz="2400" b="1" dirty="0" smtClean="0">
                <a:solidFill>
                  <a:schemeClr val="accent1"/>
                </a:solidFill>
              </a:rPr>
              <a:t>Altmetrics </a:t>
            </a:r>
            <a:r>
              <a:rPr lang="en-US" sz="2400" b="1" dirty="0">
                <a:solidFill>
                  <a:schemeClr val="accent1"/>
                </a:solidFill>
              </a:rPr>
              <a:t>= alternative </a:t>
            </a:r>
            <a:r>
              <a:rPr lang="en-US" sz="2400" b="1" dirty="0" smtClean="0">
                <a:solidFill>
                  <a:schemeClr val="accent1"/>
                </a:solidFill>
              </a:rPr>
              <a:t>metrics to the traditional metrics (e.g., citations)</a:t>
            </a:r>
            <a:endParaRPr lang="en-US" sz="2400" b="1" dirty="0">
              <a:solidFill>
                <a:schemeClr val="accent1"/>
              </a:solidFill>
            </a:endParaRPr>
          </a:p>
        </p:txBody>
      </p:sp>
    </p:spTree>
    <p:custDataLst>
      <p:tags r:id="rId1"/>
    </p:custDataLst>
    <p:extLst>
      <p:ext uri="{BB962C8B-B14F-4D97-AF65-F5344CB8AC3E}">
        <p14:creationId xmlns:p14="http://schemas.microsoft.com/office/powerpoint/2010/main" val="1717708285"/>
      </p:ext>
    </p:extLst>
  </p:cSld>
  <p:clrMapOvr>
    <a:masterClrMapping/>
  </p:clrMapOvr>
  <mc:AlternateContent xmlns:mc="http://schemas.openxmlformats.org/markup-compatibility/2006" xmlns:p14="http://schemas.microsoft.com/office/powerpoint/2010/main">
    <mc:Choice Requires="p14">
      <p:transition spd="slow" p14:dur="2000" advTm="76367"/>
    </mc:Choice>
    <mc:Fallback xmlns="">
      <p:transition spd="slow" advTm="7636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116" y="3"/>
            <a:ext cx="8458200" cy="896203"/>
          </a:xfrm>
        </p:spPr>
        <p:txBody>
          <a:bodyPr>
            <a:normAutofit/>
          </a:bodyPr>
          <a:lstStyle/>
          <a:p>
            <a:r>
              <a:rPr lang="en-US" sz="4400" dirty="0" smtClean="0"/>
              <a:t>ELISQ Project Team </a:t>
            </a:r>
            <a:endParaRPr lang="en-US" sz="4400" dirty="0"/>
          </a:p>
        </p:txBody>
      </p:sp>
      <p:sp>
        <p:nvSpPr>
          <p:cNvPr id="3" name="Subtitle 2"/>
          <p:cNvSpPr>
            <a:spLocks noGrp="1"/>
          </p:cNvSpPr>
          <p:nvPr>
            <p:ph type="subTitle" idx="1"/>
          </p:nvPr>
        </p:nvSpPr>
        <p:spPr>
          <a:xfrm>
            <a:off x="415652" y="1206465"/>
            <a:ext cx="4501795" cy="2130421"/>
          </a:xfrm>
        </p:spPr>
        <p:txBody>
          <a:bodyPr>
            <a:noAutofit/>
          </a:bodyPr>
          <a:lstStyle/>
          <a:p>
            <a:pPr algn="l">
              <a:spcBef>
                <a:spcPts val="0"/>
              </a:spcBef>
            </a:pPr>
            <a:r>
              <a:rPr lang="en-US" sz="2000" b="1" u="sng" dirty="0" smtClean="0">
                <a:solidFill>
                  <a:srgbClr val="C00000"/>
                </a:solidFill>
              </a:rPr>
              <a:t>Qatar University, Qatar</a:t>
            </a:r>
            <a:r>
              <a:rPr lang="en-US" sz="2000" b="1" dirty="0" smtClean="0">
                <a:solidFill>
                  <a:srgbClr val="C00000"/>
                </a:solidFill>
              </a:rPr>
              <a:t>:</a:t>
            </a:r>
            <a:endParaRPr lang="en-US" sz="2000" dirty="0" smtClean="0">
              <a:solidFill>
                <a:schemeClr val="tx1"/>
              </a:solidFill>
            </a:endParaRPr>
          </a:p>
          <a:p>
            <a:pPr algn="l">
              <a:lnSpc>
                <a:spcPct val="100000"/>
              </a:lnSpc>
              <a:spcBef>
                <a:spcPts val="0"/>
              </a:spcBef>
            </a:pPr>
            <a:r>
              <a:rPr lang="en-US" sz="2000" dirty="0" smtClean="0">
                <a:latin typeface="Times New Roman" pitchFamily="18" charset="0"/>
                <a:cs typeface="Times New Roman" pitchFamily="18" charset="0"/>
              </a:rPr>
              <a:t>Mohammed Samaka (Ph.D., Co-Lead PI) </a:t>
            </a:r>
          </a:p>
          <a:p>
            <a:pPr algn="l">
              <a:lnSpc>
                <a:spcPct val="100000"/>
              </a:lnSpc>
              <a:spcBef>
                <a:spcPts val="0"/>
              </a:spcBef>
            </a:pPr>
            <a:r>
              <a:rPr lang="en-US" sz="2000" dirty="0" err="1">
                <a:latin typeface="Times New Roman" pitchFamily="18" charset="0"/>
                <a:cs typeface="Times New Roman" pitchFamily="18" charset="0"/>
              </a:rPr>
              <a:t>Sumaya</a:t>
            </a:r>
            <a:r>
              <a:rPr lang="en-US" sz="2000" dirty="0">
                <a:latin typeface="Times New Roman" pitchFamily="18" charset="0"/>
                <a:cs typeface="Times New Roman" pitchFamily="18" charset="0"/>
              </a:rPr>
              <a:t> Ali S A Al-</a:t>
            </a:r>
            <a:r>
              <a:rPr lang="en-US" sz="2000" dirty="0" err="1">
                <a:latin typeface="Times New Roman" pitchFamily="18" charset="0"/>
                <a:cs typeface="Times New Roman" pitchFamily="18" charset="0"/>
              </a:rPr>
              <a:t>Maadeed</a:t>
            </a:r>
            <a:r>
              <a:rPr lang="en-US" sz="2000" dirty="0">
                <a:latin typeface="Times New Roman" pitchFamily="18" charset="0"/>
                <a:cs typeface="Times New Roman" pitchFamily="18" charset="0"/>
              </a:rPr>
              <a:t> (Ph.D., PI)</a:t>
            </a:r>
          </a:p>
          <a:p>
            <a:pPr algn="l">
              <a:lnSpc>
                <a:spcPct val="100000"/>
              </a:lnSpc>
              <a:spcBef>
                <a:spcPts val="0"/>
              </a:spcBef>
            </a:pPr>
            <a:r>
              <a:rPr lang="en-US" sz="2000" dirty="0" smtClean="0">
                <a:solidFill>
                  <a:schemeClr val="tx1"/>
                </a:solidFill>
                <a:latin typeface="Times New Roman" pitchFamily="18" charset="0"/>
                <a:cs typeface="Times New Roman" pitchFamily="18" charset="0"/>
              </a:rPr>
              <a:t>Myrna Tabet  </a:t>
            </a:r>
          </a:p>
          <a:p>
            <a:pPr algn="l">
              <a:lnSpc>
                <a:spcPct val="100000"/>
              </a:lnSpc>
              <a:spcBef>
                <a:spcPts val="0"/>
              </a:spcBef>
            </a:pPr>
            <a:r>
              <a:rPr lang="en-US" sz="2000" dirty="0" err="1" smtClean="0">
                <a:solidFill>
                  <a:schemeClr val="tx1"/>
                </a:solidFill>
                <a:latin typeface="Times New Roman" pitchFamily="18" charset="0"/>
                <a:cs typeface="Times New Roman" pitchFamily="18" charset="0"/>
              </a:rPr>
              <a:t>Asad</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Nafees</a:t>
            </a:r>
            <a:endParaRPr lang="en-US" sz="2000" dirty="0" smtClean="0">
              <a:solidFill>
                <a:schemeClr val="tx1"/>
              </a:solidFill>
              <a:latin typeface="Times New Roman" pitchFamily="18" charset="0"/>
              <a:cs typeface="Times New Roman" pitchFamily="18" charset="0"/>
            </a:endParaRPr>
          </a:p>
          <a:p>
            <a:pPr algn="l">
              <a:lnSpc>
                <a:spcPct val="100000"/>
              </a:lnSpc>
              <a:spcBef>
                <a:spcPts val="0"/>
              </a:spcBef>
            </a:pPr>
            <a:r>
              <a:rPr lang="en-US" sz="2000" dirty="0" err="1" smtClean="0">
                <a:latin typeface="Times New Roman" pitchFamily="18" charset="0"/>
                <a:cs typeface="Times New Roman" pitchFamily="18" charset="0"/>
              </a:rPr>
              <a:t>Kholoud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Waheeb</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Khayal</a:t>
            </a:r>
            <a:r>
              <a:rPr lang="en-US" sz="2000" dirty="0" smtClean="0">
                <a:latin typeface="Times New Roman" pitchFamily="18" charset="0"/>
                <a:cs typeface="Times New Roman" pitchFamily="18" charset="0"/>
              </a:rPr>
              <a:t> </a:t>
            </a:r>
            <a:endParaRPr lang="en-US" sz="2000" dirty="0" smtClean="0">
              <a:solidFill>
                <a:schemeClr val="tx1"/>
              </a:solidFill>
              <a:latin typeface="Times New Roman" pitchFamily="18" charset="0"/>
              <a:cs typeface="Times New Roman" pitchFamily="18" charset="0"/>
            </a:endParaRPr>
          </a:p>
          <a:p>
            <a:pPr algn="l">
              <a:lnSpc>
                <a:spcPct val="100000"/>
              </a:lnSpc>
              <a:spcBef>
                <a:spcPts val="0"/>
              </a:spcBef>
            </a:pPr>
            <a:endParaRPr lang="en-US" sz="2000" dirty="0" smtClean="0">
              <a:solidFill>
                <a:schemeClr val="tx1"/>
              </a:solidFill>
            </a:endParaRPr>
          </a:p>
          <a:p>
            <a:pPr algn="l">
              <a:lnSpc>
                <a:spcPct val="170000"/>
              </a:lnSpc>
              <a:spcBef>
                <a:spcPts val="0"/>
              </a:spcBef>
            </a:pPr>
            <a:endParaRPr lang="en-US" sz="2000" dirty="0" smtClean="0"/>
          </a:p>
        </p:txBody>
      </p:sp>
      <p:sp>
        <p:nvSpPr>
          <p:cNvPr id="4" name="TextBox 3"/>
          <p:cNvSpPr txBox="1"/>
          <p:nvPr/>
        </p:nvSpPr>
        <p:spPr>
          <a:xfrm>
            <a:off x="5334000" y="2438400"/>
            <a:ext cx="184666" cy="369332"/>
          </a:xfrm>
          <a:prstGeom prst="rect">
            <a:avLst/>
          </a:prstGeom>
          <a:noFill/>
        </p:spPr>
        <p:txBody>
          <a:bodyPr wrap="none" rtlCol="0">
            <a:spAutoFit/>
          </a:bodyPr>
          <a:lstStyle/>
          <a:p>
            <a:endParaRPr lang="en-US" dirty="0">
              <a:solidFill>
                <a:prstClr val="black"/>
              </a:solidFill>
            </a:endParaRPr>
          </a:p>
        </p:txBody>
      </p:sp>
      <p:sp>
        <p:nvSpPr>
          <p:cNvPr id="6" name="TextBox 5"/>
          <p:cNvSpPr txBox="1"/>
          <p:nvPr/>
        </p:nvSpPr>
        <p:spPr>
          <a:xfrm>
            <a:off x="3772395" y="5899610"/>
            <a:ext cx="5371606" cy="523220"/>
          </a:xfrm>
          <a:prstGeom prst="rect">
            <a:avLst/>
          </a:prstGeom>
          <a:noFill/>
        </p:spPr>
        <p:txBody>
          <a:bodyPr wrap="square" rtlCol="0">
            <a:spAutoFit/>
          </a:bodyPr>
          <a:lstStyle/>
          <a:p>
            <a:r>
              <a:rPr lang="en-US" sz="1400" i="1" dirty="0">
                <a:solidFill>
                  <a:srgbClr val="002060"/>
                </a:solidFill>
              </a:rPr>
              <a:t>This project was made possible by NPRP Grant # 4 - </a:t>
            </a:r>
            <a:r>
              <a:rPr lang="en-US" sz="1400" i="1" dirty="0" smtClean="0">
                <a:solidFill>
                  <a:srgbClr val="002060"/>
                </a:solidFill>
              </a:rPr>
              <a:t>029 </a:t>
            </a:r>
            <a:r>
              <a:rPr lang="en-US" sz="1400" i="1" dirty="0">
                <a:solidFill>
                  <a:srgbClr val="002060"/>
                </a:solidFill>
              </a:rPr>
              <a:t>- </a:t>
            </a:r>
            <a:r>
              <a:rPr lang="en-US" sz="1400" i="1" dirty="0" smtClean="0">
                <a:solidFill>
                  <a:srgbClr val="002060"/>
                </a:solidFill>
              </a:rPr>
              <a:t>1 </a:t>
            </a:r>
            <a:r>
              <a:rPr lang="en-US" sz="1400" i="1" dirty="0">
                <a:solidFill>
                  <a:srgbClr val="002060"/>
                </a:solidFill>
              </a:rPr>
              <a:t>– </a:t>
            </a:r>
            <a:r>
              <a:rPr lang="en-US" sz="1400" i="1" dirty="0" smtClean="0">
                <a:solidFill>
                  <a:srgbClr val="002060"/>
                </a:solidFill>
              </a:rPr>
              <a:t>007 </a:t>
            </a:r>
            <a:r>
              <a:rPr lang="en-US" sz="1400" i="1" dirty="0">
                <a:solidFill>
                  <a:srgbClr val="002060"/>
                </a:solidFill>
              </a:rPr>
              <a:t>from the Qatar National Research Fund (a member of Qatar Foundation). </a:t>
            </a:r>
          </a:p>
        </p:txBody>
      </p:sp>
      <p:sp>
        <p:nvSpPr>
          <p:cNvPr id="9" name="Subtitle 2"/>
          <p:cNvSpPr>
            <a:spLocks noGrp="1"/>
          </p:cNvSpPr>
          <p:nvPr/>
        </p:nvSpPr>
        <p:spPr>
          <a:xfrm>
            <a:off x="5298834" y="1100156"/>
            <a:ext cx="3343906" cy="1327384"/>
          </a:xfrm>
          <a:prstGeom prst="rect">
            <a:avLst/>
          </a:prstGeom>
        </p:spPr>
        <p:txBody>
          <a:bodyPr vert="horz" wrap="square" lIns="91440" tIns="45720" rIns="91440" bIns="45720" rtlCol="0">
            <a:noAutofit/>
          </a:bodyPr>
          <a:lstStyle/>
          <a:p>
            <a:pPr>
              <a:lnSpc>
                <a:spcPct val="150000"/>
              </a:lnSpc>
            </a:pPr>
            <a:r>
              <a:rPr lang="en-US" sz="2000" b="1" u="sng" dirty="0" smtClean="0">
                <a:solidFill>
                  <a:srgbClr val="C00000"/>
                </a:solidFill>
                <a:latin typeface="Times New Roman" pitchFamily="18" charset="0"/>
                <a:ea typeface="Times New Roman"/>
                <a:cs typeface="Times New Roman" pitchFamily="18" charset="0"/>
              </a:rPr>
              <a:t>Virginia Tech, USA</a:t>
            </a:r>
            <a:r>
              <a:rPr lang="en-US" sz="2000" b="1" dirty="0" smtClean="0">
                <a:solidFill>
                  <a:srgbClr val="C00000"/>
                </a:solidFill>
                <a:latin typeface="Times New Roman" pitchFamily="18" charset="0"/>
                <a:ea typeface="Times New Roman"/>
                <a:cs typeface="Times New Roman" pitchFamily="18" charset="0"/>
              </a:rPr>
              <a:t>:</a:t>
            </a:r>
            <a:endParaRPr lang="en-US" sz="2000" dirty="0">
              <a:solidFill>
                <a:srgbClr val="C00000"/>
              </a:solidFill>
              <a:latin typeface="Times New Roman" pitchFamily="18" charset="0"/>
              <a:ea typeface="Times New Roman"/>
              <a:cs typeface="Times New Roman" pitchFamily="18" charset="0"/>
            </a:endParaRPr>
          </a:p>
          <a:p>
            <a:r>
              <a:rPr lang="en-US" sz="2000" dirty="0" smtClean="0">
                <a:solidFill>
                  <a:prstClr val="black"/>
                </a:solidFill>
                <a:latin typeface="Times New Roman" pitchFamily="18" charset="0"/>
                <a:ea typeface="Times New Roman"/>
                <a:cs typeface="Times New Roman" pitchFamily="18" charset="0"/>
              </a:rPr>
              <a:t>Edward Fox (Ph.D., Lead-PI)</a:t>
            </a:r>
            <a:endParaRPr lang="en-US" sz="2000" dirty="0">
              <a:solidFill>
                <a:prstClr val="black"/>
              </a:solidFill>
              <a:latin typeface="Times New Roman" pitchFamily="18" charset="0"/>
              <a:ea typeface="Times New Roman"/>
              <a:cs typeface="Times New Roman" pitchFamily="18" charset="0"/>
            </a:endParaRPr>
          </a:p>
          <a:p>
            <a:r>
              <a:rPr lang="en-US" sz="2000" dirty="0" smtClean="0">
                <a:solidFill>
                  <a:prstClr val="black"/>
                </a:solidFill>
                <a:latin typeface="Times New Roman" pitchFamily="18" charset="0"/>
                <a:ea typeface="Times New Roman"/>
                <a:cs typeface="Times New Roman" pitchFamily="18" charset="0"/>
              </a:rPr>
              <a:t>Tarek Kanan</a:t>
            </a:r>
            <a:endParaRPr lang="en-US" sz="2000" dirty="0">
              <a:solidFill>
                <a:prstClr val="black"/>
              </a:solidFill>
              <a:latin typeface="Times New Roman" pitchFamily="18" charset="0"/>
              <a:ea typeface="Times New Roman"/>
              <a:cs typeface="Times New Roman" pitchFamily="18" charset="0"/>
            </a:endParaRPr>
          </a:p>
        </p:txBody>
      </p:sp>
      <p:sp>
        <p:nvSpPr>
          <p:cNvPr id="10" name="Subtitle 2"/>
          <p:cNvSpPr>
            <a:spLocks noGrp="1"/>
          </p:cNvSpPr>
          <p:nvPr/>
        </p:nvSpPr>
        <p:spPr>
          <a:xfrm>
            <a:off x="5308600" y="2738037"/>
            <a:ext cx="3314700" cy="1363700"/>
          </a:xfrm>
          <a:prstGeom prst="rect">
            <a:avLst/>
          </a:prstGeom>
        </p:spPr>
        <p:txBody>
          <a:bodyPr vert="horz" wrap="square" lIns="91440" tIns="45720" rIns="91440" bIns="45720" rtlCol="0">
            <a:noAutofit/>
          </a:bodyPr>
          <a:lstStyle/>
          <a:p>
            <a:pPr>
              <a:lnSpc>
                <a:spcPct val="150000"/>
              </a:lnSpc>
            </a:pPr>
            <a:r>
              <a:rPr lang="en-US" sz="2000" b="1" u="sng" dirty="0" smtClean="0">
                <a:solidFill>
                  <a:srgbClr val="C00000"/>
                </a:solidFill>
                <a:latin typeface="Times New Roman" pitchFamily="18" charset="0"/>
                <a:ea typeface="Times New Roman"/>
                <a:cs typeface="Times New Roman" pitchFamily="18" charset="0"/>
              </a:rPr>
              <a:t>Penn. State University, USA</a:t>
            </a:r>
            <a:r>
              <a:rPr lang="en-US" sz="2000" b="1" dirty="0" smtClean="0">
                <a:solidFill>
                  <a:srgbClr val="C00000"/>
                </a:solidFill>
                <a:latin typeface="Times New Roman" pitchFamily="18" charset="0"/>
                <a:ea typeface="Times New Roman"/>
                <a:cs typeface="Times New Roman" pitchFamily="18" charset="0"/>
              </a:rPr>
              <a:t>:</a:t>
            </a:r>
            <a:endParaRPr lang="en-US" sz="2000" dirty="0">
              <a:solidFill>
                <a:srgbClr val="C00000"/>
              </a:solidFill>
              <a:latin typeface="Times New Roman" pitchFamily="18" charset="0"/>
              <a:ea typeface="Times New Roman"/>
              <a:cs typeface="Times New Roman" pitchFamily="18" charset="0"/>
            </a:endParaRPr>
          </a:p>
          <a:p>
            <a:r>
              <a:rPr lang="en-US" sz="2000" dirty="0" smtClean="0">
                <a:solidFill>
                  <a:prstClr val="black"/>
                </a:solidFill>
                <a:latin typeface="Times New Roman" pitchFamily="18" charset="0"/>
                <a:ea typeface="Times New Roman"/>
                <a:cs typeface="Times New Roman" pitchFamily="18" charset="0"/>
              </a:rPr>
              <a:t>C. Lee Giles (Ph.D., PI) </a:t>
            </a:r>
          </a:p>
          <a:p>
            <a:r>
              <a:rPr lang="en-US" sz="2000" dirty="0" err="1" smtClean="0">
                <a:solidFill>
                  <a:prstClr val="black"/>
                </a:solidFill>
                <a:latin typeface="Times New Roman" pitchFamily="18" charset="0"/>
                <a:ea typeface="Times New Roman"/>
                <a:cs typeface="Times New Roman" pitchFamily="18" charset="0"/>
              </a:rPr>
              <a:t>Sagnik</a:t>
            </a:r>
            <a:r>
              <a:rPr lang="en-US" sz="2000" dirty="0" smtClean="0">
                <a:solidFill>
                  <a:prstClr val="black"/>
                </a:solidFill>
                <a:latin typeface="Times New Roman" pitchFamily="18" charset="0"/>
                <a:ea typeface="Times New Roman"/>
                <a:cs typeface="Times New Roman" pitchFamily="18" charset="0"/>
              </a:rPr>
              <a:t> Ray </a:t>
            </a:r>
            <a:r>
              <a:rPr lang="en-US" sz="2000" dirty="0" err="1" smtClean="0">
                <a:solidFill>
                  <a:prstClr val="black"/>
                </a:solidFill>
                <a:latin typeface="Times New Roman" pitchFamily="18" charset="0"/>
                <a:ea typeface="Times New Roman"/>
                <a:cs typeface="Times New Roman" pitchFamily="18" charset="0"/>
              </a:rPr>
              <a:t>Choudhury</a:t>
            </a:r>
            <a:endParaRPr lang="en-US" sz="2000" dirty="0">
              <a:solidFill>
                <a:prstClr val="black"/>
              </a:solidFill>
              <a:latin typeface="Times New Roman" pitchFamily="18" charset="0"/>
              <a:ea typeface="Times New Roman"/>
              <a:cs typeface="Times New Roman" pitchFamily="18" charset="0"/>
            </a:endParaRPr>
          </a:p>
        </p:txBody>
      </p:sp>
      <p:sp>
        <p:nvSpPr>
          <p:cNvPr id="11" name="Subtitle 2"/>
          <p:cNvSpPr>
            <a:spLocks noGrp="1"/>
          </p:cNvSpPr>
          <p:nvPr/>
        </p:nvSpPr>
        <p:spPr>
          <a:xfrm>
            <a:off x="5328038" y="4374803"/>
            <a:ext cx="3314700" cy="1085850"/>
          </a:xfrm>
          <a:prstGeom prst="rect">
            <a:avLst/>
          </a:prstGeom>
        </p:spPr>
        <p:txBody>
          <a:bodyPr vert="horz" wrap="square" lIns="91440" tIns="45720" rIns="91440" bIns="45720" rtlCol="0">
            <a:noAutofit/>
          </a:bodyPr>
          <a:lstStyle/>
          <a:p>
            <a:pPr>
              <a:spcAft>
                <a:spcPts val="600"/>
              </a:spcAft>
            </a:pPr>
            <a:r>
              <a:rPr lang="en-US" sz="2000" b="1" u="sng" dirty="0" smtClean="0">
                <a:solidFill>
                  <a:srgbClr val="C00000"/>
                </a:solidFill>
                <a:latin typeface="Times New Roman" pitchFamily="18" charset="0"/>
                <a:ea typeface="Times New Roman"/>
                <a:cs typeface="Times New Roman" pitchFamily="18" charset="0"/>
              </a:rPr>
              <a:t>Texas A&amp;M, USA</a:t>
            </a:r>
            <a:r>
              <a:rPr lang="en-US" sz="2000" b="1" dirty="0" smtClean="0">
                <a:solidFill>
                  <a:srgbClr val="C00000"/>
                </a:solidFill>
                <a:latin typeface="Times New Roman" pitchFamily="18" charset="0"/>
                <a:ea typeface="Times New Roman"/>
                <a:cs typeface="Times New Roman" pitchFamily="18" charset="0"/>
              </a:rPr>
              <a:t>:</a:t>
            </a:r>
            <a:endParaRPr lang="en-US" sz="2000" dirty="0">
              <a:solidFill>
                <a:srgbClr val="C00000"/>
              </a:solidFill>
              <a:latin typeface="Times New Roman" pitchFamily="18" charset="0"/>
              <a:ea typeface="Times New Roman"/>
              <a:cs typeface="Times New Roman" pitchFamily="18" charset="0"/>
            </a:endParaRPr>
          </a:p>
          <a:p>
            <a:r>
              <a:rPr lang="en-US" sz="2000" dirty="0" smtClean="0">
                <a:solidFill>
                  <a:prstClr val="black"/>
                </a:solidFill>
                <a:latin typeface="Times New Roman" pitchFamily="18" charset="0"/>
                <a:ea typeface="Times New Roman"/>
                <a:cs typeface="Times New Roman" pitchFamily="18" charset="0"/>
              </a:rPr>
              <a:t>Richard Furuta (Ph.D., PI)</a:t>
            </a:r>
            <a:endParaRPr lang="en-US" sz="2000" dirty="0">
              <a:solidFill>
                <a:prstClr val="black"/>
              </a:solidFill>
              <a:latin typeface="Times New Roman" pitchFamily="18" charset="0"/>
              <a:ea typeface="Times New Roman"/>
              <a:cs typeface="Times New Roman" pitchFamily="18" charset="0"/>
            </a:endParaRPr>
          </a:p>
          <a:p>
            <a:r>
              <a:rPr lang="en-US" sz="2000" dirty="0" smtClean="0">
                <a:solidFill>
                  <a:prstClr val="black"/>
                </a:solidFill>
                <a:latin typeface="Times New Roman" pitchFamily="18" charset="0"/>
                <a:ea typeface="Times New Roman"/>
                <a:cs typeface="Times New Roman" pitchFamily="18" charset="0"/>
              </a:rPr>
              <a:t>Hamed Alhoori</a:t>
            </a:r>
            <a:endParaRPr lang="en-US" sz="2000" dirty="0">
              <a:solidFill>
                <a:prstClr val="black"/>
              </a:solidFill>
              <a:latin typeface="Times New Roman" pitchFamily="18" charset="0"/>
              <a:ea typeface="Times New Roman"/>
              <a:cs typeface="Times New Roman" pitchFamily="18" charset="0"/>
            </a:endParaRPr>
          </a:p>
        </p:txBody>
      </p:sp>
      <p:sp>
        <p:nvSpPr>
          <p:cNvPr id="5" name="Footer Placeholder 4"/>
          <p:cNvSpPr>
            <a:spLocks noGrp="1"/>
          </p:cNvSpPr>
          <p:nvPr>
            <p:ph type="ftr" sz="quarter" idx="11"/>
          </p:nvPr>
        </p:nvSpPr>
        <p:spPr/>
        <p:txBody>
          <a:bodyPr/>
          <a:lstStyle/>
          <a:p>
            <a:r>
              <a:rPr lang="en-US" smtClean="0"/>
              <a:t>QU -- 20 May 2015</a:t>
            </a:r>
            <a:endParaRPr lang="en-US" dirty="0"/>
          </a:p>
        </p:txBody>
      </p:sp>
      <p:sp>
        <p:nvSpPr>
          <p:cNvPr id="7" name="Slide Number Placeholder 6"/>
          <p:cNvSpPr>
            <a:spLocks noGrp="1"/>
          </p:cNvSpPr>
          <p:nvPr>
            <p:ph type="sldNum" sz="quarter" idx="12"/>
          </p:nvPr>
        </p:nvSpPr>
        <p:spPr/>
        <p:txBody>
          <a:bodyPr/>
          <a:lstStyle/>
          <a:p>
            <a:fld id="{111A3EE2-F8C9-43A5-80E4-43247F3E9DC7}" type="slidenum">
              <a:rPr lang="en-US" smtClean="0"/>
              <a:pPr/>
              <a:t>3</a:t>
            </a:fld>
            <a:endParaRPr lang="en-US" dirty="0"/>
          </a:p>
        </p:txBody>
      </p:sp>
      <p:sp>
        <p:nvSpPr>
          <p:cNvPr id="14" name="TextBox 13"/>
          <p:cNvSpPr txBox="1"/>
          <p:nvPr/>
        </p:nvSpPr>
        <p:spPr>
          <a:xfrm>
            <a:off x="405167" y="4349453"/>
            <a:ext cx="4702410" cy="2062103"/>
          </a:xfrm>
          <a:prstGeom prst="rect">
            <a:avLst/>
          </a:prstGeom>
          <a:noFill/>
        </p:spPr>
        <p:txBody>
          <a:bodyPr wrap="square" rtlCol="0">
            <a:spAutoFit/>
          </a:bodyPr>
          <a:lstStyle/>
          <a:p>
            <a:pPr>
              <a:lnSpc>
                <a:spcPct val="170000"/>
              </a:lnSpc>
            </a:pPr>
            <a:r>
              <a:rPr lang="en-US" sz="2000" b="1" u="sng" dirty="0" smtClean="0">
                <a:solidFill>
                  <a:srgbClr val="C00000"/>
                </a:solidFill>
                <a:latin typeface="Times New Roman" pitchFamily="18" charset="0"/>
                <a:cs typeface="Times New Roman" pitchFamily="18" charset="0"/>
              </a:rPr>
              <a:t/>
            </a:r>
            <a:br>
              <a:rPr lang="en-US" sz="2000" b="1" u="sng" dirty="0" smtClean="0">
                <a:solidFill>
                  <a:srgbClr val="C00000"/>
                </a:solidFill>
                <a:latin typeface="Times New Roman" pitchFamily="18" charset="0"/>
                <a:cs typeface="Times New Roman" pitchFamily="18" charset="0"/>
              </a:rPr>
            </a:br>
            <a:r>
              <a:rPr lang="en-US" sz="2000" b="1" u="sng" dirty="0" smtClean="0">
                <a:solidFill>
                  <a:srgbClr val="C00000"/>
                </a:solidFill>
                <a:latin typeface="Times New Roman" pitchFamily="18" charset="0"/>
                <a:cs typeface="Times New Roman" pitchFamily="18" charset="0"/>
              </a:rPr>
              <a:t>Consultants</a:t>
            </a:r>
            <a:r>
              <a:rPr lang="en-US" sz="2000" b="1" u="sng" dirty="0">
                <a:solidFill>
                  <a:srgbClr val="C00000"/>
                </a:solidFill>
                <a:latin typeface="Times New Roman" pitchFamily="18" charset="0"/>
                <a:cs typeface="Times New Roman" pitchFamily="18" charset="0"/>
              </a:rPr>
              <a:t>:</a:t>
            </a:r>
          </a:p>
          <a:p>
            <a:r>
              <a:rPr lang="en-US" sz="2000" dirty="0">
                <a:latin typeface="Times New Roman" pitchFamily="18" charset="0"/>
                <a:cs typeface="Times New Roman" pitchFamily="18" charset="0"/>
              </a:rPr>
              <a:t>John Impagliazzo (</a:t>
            </a:r>
            <a:r>
              <a:rPr lang="en-US" sz="2000" dirty="0" smtClean="0">
                <a:latin typeface="Times New Roman" pitchFamily="18" charset="0"/>
                <a:cs typeface="Times New Roman" pitchFamily="18" charset="0"/>
              </a:rPr>
              <a:t>Ph.D., </a:t>
            </a:r>
            <a:r>
              <a:rPr lang="en-US" sz="2000" dirty="0">
                <a:latin typeface="Times New Roman" pitchFamily="18" charset="0"/>
                <a:cs typeface="Times New Roman" pitchFamily="18" charset="0"/>
              </a:rPr>
              <a:t>Key Investigator)</a:t>
            </a:r>
          </a:p>
          <a:p>
            <a:r>
              <a:rPr lang="en-US" sz="2000" dirty="0">
                <a:latin typeface="Times New Roman" pitchFamily="18" charset="0"/>
                <a:cs typeface="Times New Roman" pitchFamily="18" charset="0"/>
              </a:rPr>
              <a:t>Susan Lukesh (</a:t>
            </a:r>
            <a:r>
              <a:rPr lang="en-US" sz="2000" dirty="0" smtClean="0">
                <a:latin typeface="Times New Roman" pitchFamily="18" charset="0"/>
                <a:cs typeface="Times New Roman" pitchFamily="18" charset="0"/>
              </a:rPr>
              <a:t>Ph.D.)</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Carole </a:t>
            </a:r>
            <a:r>
              <a:rPr lang="en-US" sz="2000" dirty="0" smtClean="0">
                <a:latin typeface="Times New Roman" pitchFamily="18" charset="0"/>
                <a:cs typeface="Times New Roman" pitchFamily="18" charset="0"/>
              </a:rPr>
              <a:t>Thompson</a:t>
            </a:r>
            <a:endParaRPr lang="en-US" sz="2000" dirty="0">
              <a:latin typeface="Times New Roman" pitchFamily="18" charset="0"/>
              <a:cs typeface="Times New Roman" pitchFamily="18" charset="0"/>
            </a:endParaRPr>
          </a:p>
        </p:txBody>
      </p:sp>
      <p:sp>
        <p:nvSpPr>
          <p:cNvPr id="13" name="Subtitle 2"/>
          <p:cNvSpPr>
            <a:spLocks noGrp="1"/>
          </p:cNvSpPr>
          <p:nvPr/>
        </p:nvSpPr>
        <p:spPr>
          <a:xfrm>
            <a:off x="414312" y="3238789"/>
            <a:ext cx="3721645" cy="742950"/>
          </a:xfrm>
          <a:prstGeom prst="rect">
            <a:avLst/>
          </a:prstGeom>
        </p:spPr>
        <p:txBody>
          <a:bodyPr vert="horz" wrap="square" lIns="91440" tIns="45720" rIns="91440" bIns="45720" rtlCol="0">
            <a:noAutofit/>
          </a:bodyPr>
          <a:lstStyle/>
          <a:p>
            <a:pPr>
              <a:lnSpc>
                <a:spcPct val="150000"/>
              </a:lnSpc>
            </a:pPr>
            <a:r>
              <a:rPr lang="en-US" sz="2000" b="1" u="sng" dirty="0" smtClean="0">
                <a:solidFill>
                  <a:srgbClr val="C00000"/>
                </a:solidFill>
                <a:ea typeface="Times New Roman"/>
                <a:cs typeface="Arial"/>
              </a:rPr>
              <a:t>Qatar National Library, Qatar</a:t>
            </a:r>
            <a:r>
              <a:rPr lang="en-US" sz="2000" b="1" dirty="0" smtClean="0">
                <a:solidFill>
                  <a:srgbClr val="C00000"/>
                </a:solidFill>
                <a:ea typeface="Times New Roman"/>
                <a:cs typeface="Arial"/>
              </a:rPr>
              <a:t>:</a:t>
            </a:r>
            <a:endParaRPr lang="en-US" sz="2000" dirty="0">
              <a:solidFill>
                <a:srgbClr val="C00000"/>
              </a:solidFill>
              <a:latin typeface="Times New Roman"/>
              <a:ea typeface="Times New Roman"/>
            </a:endParaRPr>
          </a:p>
          <a:p>
            <a:r>
              <a:rPr lang="en-US" sz="2000" dirty="0" smtClean="0">
                <a:solidFill>
                  <a:prstClr val="black"/>
                </a:solidFill>
                <a:latin typeface="Times New Roman"/>
                <a:ea typeface="Times New Roman"/>
                <a:cs typeface="Arial"/>
              </a:rPr>
              <a:t>Claudia Lux (PI)</a:t>
            </a:r>
            <a:br>
              <a:rPr lang="en-US" sz="2000" dirty="0" smtClean="0">
                <a:solidFill>
                  <a:prstClr val="black"/>
                </a:solidFill>
                <a:latin typeface="Times New Roman"/>
                <a:ea typeface="Times New Roman"/>
                <a:cs typeface="Arial"/>
              </a:rPr>
            </a:br>
            <a:r>
              <a:rPr lang="en-US" sz="2000" dirty="0" smtClean="0">
                <a:solidFill>
                  <a:prstClr val="black"/>
                </a:solidFill>
                <a:latin typeface="Times New Roman"/>
                <a:ea typeface="Times New Roman"/>
                <a:cs typeface="Arial"/>
              </a:rPr>
              <a:t>Krishna Roy </a:t>
            </a:r>
            <a:r>
              <a:rPr lang="en-US" sz="2000" dirty="0" err="1" smtClean="0">
                <a:solidFill>
                  <a:prstClr val="black"/>
                </a:solidFill>
                <a:latin typeface="Times New Roman"/>
                <a:ea typeface="Times New Roman"/>
                <a:cs typeface="Arial"/>
              </a:rPr>
              <a:t>Chowdhury</a:t>
            </a:r>
            <a:r>
              <a:rPr lang="en-US" sz="2000" dirty="0" smtClean="0">
                <a:solidFill>
                  <a:prstClr val="black"/>
                </a:solidFill>
                <a:latin typeface="Times New Roman"/>
                <a:ea typeface="Times New Roman"/>
                <a:cs typeface="Arial"/>
              </a:rPr>
              <a:t> </a:t>
            </a:r>
            <a:br>
              <a:rPr lang="en-US" sz="2000" dirty="0" smtClean="0">
                <a:solidFill>
                  <a:prstClr val="black"/>
                </a:solidFill>
                <a:latin typeface="Times New Roman"/>
                <a:ea typeface="Times New Roman"/>
                <a:cs typeface="Arial"/>
              </a:rPr>
            </a:br>
            <a:r>
              <a:rPr lang="en-US" sz="2000" dirty="0" smtClean="0">
                <a:solidFill>
                  <a:prstClr val="black"/>
                </a:solidFill>
                <a:latin typeface="Times New Roman"/>
                <a:ea typeface="Times New Roman"/>
                <a:cs typeface="Arial"/>
              </a:rPr>
              <a:t>Research Scientist - TBA</a:t>
            </a:r>
            <a:endParaRPr lang="en-US" sz="2000" dirty="0">
              <a:solidFill>
                <a:prstClr val="black"/>
              </a:solidFill>
              <a:latin typeface="Times New Roman"/>
              <a:ea typeface="Times New Roman"/>
            </a:endParaRPr>
          </a:p>
        </p:txBody>
      </p:sp>
    </p:spTree>
    <p:extLst>
      <p:ext uri="{BB962C8B-B14F-4D97-AF65-F5344CB8AC3E}">
        <p14:creationId xmlns:p14="http://schemas.microsoft.com/office/powerpoint/2010/main" val="30795048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Altmetrics </a:t>
            </a:r>
            <a:endParaRPr lang="en-US"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437" t="13750" r="14922" b="29500"/>
          <a:stretch/>
        </p:blipFill>
        <p:spPr bwMode="auto">
          <a:xfrm>
            <a:off x="845248" y="1114560"/>
            <a:ext cx="6420706" cy="526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24400" y="6428280"/>
            <a:ext cx="2465868" cy="338554"/>
          </a:xfrm>
          <a:prstGeom prst="rect">
            <a:avLst/>
          </a:prstGeom>
        </p:spPr>
        <p:txBody>
          <a:bodyPr wrap="none">
            <a:spAutoFit/>
          </a:bodyPr>
          <a:lstStyle/>
          <a:p>
            <a:r>
              <a:rPr lang="en-US" sz="1600" dirty="0"/>
              <a:t>http://www.altmetric.com/</a:t>
            </a:r>
          </a:p>
        </p:txBody>
      </p:sp>
    </p:spTree>
    <p:extLst>
      <p:ext uri="{BB962C8B-B14F-4D97-AF65-F5344CB8AC3E}">
        <p14:creationId xmlns:p14="http://schemas.microsoft.com/office/powerpoint/2010/main" val="3662708134"/>
      </p:ext>
    </p:extLst>
  </p:cSld>
  <p:clrMapOvr>
    <a:masterClrMapping/>
  </p:clrMapOvr>
  <mc:AlternateContent xmlns:mc="http://schemas.openxmlformats.org/markup-compatibility/2006" xmlns:p14="http://schemas.microsoft.com/office/powerpoint/2010/main">
    <mc:Choice Requires="p14">
      <p:transition spd="slow" p14:dur="2000" advTm="32262"/>
    </mc:Choice>
    <mc:Fallback xmlns="">
      <p:transition spd="slow" advTm="32263"/>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a:t>How do </a:t>
            </a:r>
            <a:r>
              <a:rPr lang="en-US" sz="2400" b="1" dirty="0"/>
              <a:t>social media platforms </a:t>
            </a:r>
            <a:r>
              <a:rPr lang="en-US" sz="2400" dirty="0"/>
              <a:t>differ in the coverage, usage, and distribution of scholarly works</a:t>
            </a:r>
            <a:r>
              <a:rPr lang="en-US" sz="2400" dirty="0" smtClean="0"/>
              <a:t>?</a:t>
            </a:r>
          </a:p>
          <a:p>
            <a:pPr marL="514350" indent="-514350">
              <a:buFont typeface="+mj-lt"/>
              <a:buAutoNum type="arabicPeriod"/>
            </a:pPr>
            <a:r>
              <a:rPr lang="en-US" sz="2400" dirty="0"/>
              <a:t>Is the online attention received by research articles related to </a:t>
            </a:r>
            <a:r>
              <a:rPr lang="en-US" sz="2400" b="1" dirty="0"/>
              <a:t>scholarly impact</a:t>
            </a:r>
            <a:r>
              <a:rPr lang="en-US" sz="2400" dirty="0"/>
              <a:t> or may be due to other factors? </a:t>
            </a:r>
            <a:endParaRPr lang="en-US" sz="2400" dirty="0" smtClean="0"/>
          </a:p>
          <a:p>
            <a:pPr marL="514350" indent="-514350">
              <a:buFont typeface="+mj-lt"/>
              <a:buAutoNum type="arabicPeriod"/>
            </a:pPr>
            <a:r>
              <a:rPr lang="en-US" sz="2400" dirty="0" smtClean="0"/>
              <a:t>Do  </a:t>
            </a:r>
            <a:r>
              <a:rPr lang="en-US" sz="2400" dirty="0"/>
              <a:t>Open Access (OA</a:t>
            </a:r>
            <a:r>
              <a:rPr lang="en-US" sz="2400" dirty="0" smtClean="0"/>
              <a:t>) articles </a:t>
            </a:r>
            <a:r>
              <a:rPr lang="en-US" sz="2400" dirty="0"/>
              <a:t>receive </a:t>
            </a:r>
            <a:r>
              <a:rPr lang="en-US" sz="2400" b="1" dirty="0" smtClean="0"/>
              <a:t>more </a:t>
            </a:r>
            <a:r>
              <a:rPr lang="en-US" sz="2400" b="1" dirty="0"/>
              <a:t>altmetrics </a:t>
            </a:r>
            <a:r>
              <a:rPr lang="en-US" sz="2400" dirty="0"/>
              <a:t>than Non-Open Access (NOA</a:t>
            </a:r>
            <a:r>
              <a:rPr lang="en-US" sz="2400" dirty="0" smtClean="0"/>
              <a:t>) articles</a:t>
            </a:r>
            <a:r>
              <a:rPr lang="en-US" sz="2400" dirty="0"/>
              <a:t>? </a:t>
            </a:r>
            <a:endParaRPr lang="en-US" sz="2400" dirty="0" smtClean="0"/>
          </a:p>
          <a:p>
            <a:pPr marL="514350" indent="-514350">
              <a:buFont typeface="+mj-lt"/>
              <a:buAutoNum type="arabicPeriod"/>
            </a:pPr>
            <a:r>
              <a:rPr lang="en-US" sz="2400" dirty="0" smtClean="0"/>
              <a:t>Can altmetrics </a:t>
            </a:r>
            <a:r>
              <a:rPr lang="en-US" sz="2400" b="1" dirty="0" smtClean="0"/>
              <a:t>predict</a:t>
            </a:r>
            <a:r>
              <a:rPr lang="en-US" sz="2400" dirty="0" smtClean="0"/>
              <a:t> the research impact?</a:t>
            </a:r>
          </a:p>
          <a:p>
            <a:pPr marL="514350" indent="-514350">
              <a:buFont typeface="+mj-lt"/>
              <a:buAutoNum type="arabicPeriod"/>
            </a:pPr>
            <a:r>
              <a:rPr lang="en-US" sz="2400" dirty="0" smtClean="0"/>
              <a:t>Can we use altmetrics to </a:t>
            </a:r>
            <a:r>
              <a:rPr lang="en-US" sz="2400" b="1" dirty="0" smtClean="0"/>
              <a:t>recommend</a:t>
            </a:r>
            <a:r>
              <a:rPr lang="en-US" sz="2400" dirty="0" smtClean="0"/>
              <a:t> scholarly content?</a:t>
            </a: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249924094"/>
      </p:ext>
    </p:extLst>
  </p:cSld>
  <p:clrMapOvr>
    <a:masterClrMapping/>
  </p:clrMapOvr>
  <mc:AlternateContent xmlns:mc="http://schemas.openxmlformats.org/markup-compatibility/2006" xmlns:p14="http://schemas.microsoft.com/office/powerpoint/2010/main">
    <mc:Choice Requires="p14">
      <p:transition spd="slow" p14:dur="2000" advTm="31784"/>
    </mc:Choice>
    <mc:Fallback xmlns="">
      <p:transition spd="slow" advTm="31784"/>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Data and methods</a:t>
            </a:r>
            <a:endParaRPr lang="en-US" dirty="0"/>
          </a:p>
        </p:txBody>
      </p:sp>
      <p:sp>
        <p:nvSpPr>
          <p:cNvPr id="3" name="Content Placeholder 2"/>
          <p:cNvSpPr>
            <a:spLocks noGrp="1"/>
          </p:cNvSpPr>
          <p:nvPr>
            <p:ph idx="1"/>
          </p:nvPr>
        </p:nvSpPr>
        <p:spPr>
          <a:xfrm>
            <a:off x="457200" y="1371600"/>
            <a:ext cx="7620000" cy="5029200"/>
          </a:xfrm>
        </p:spPr>
        <p:txBody>
          <a:bodyPr>
            <a:normAutofit/>
          </a:bodyPr>
          <a:lstStyle/>
          <a:p>
            <a:r>
              <a:rPr lang="en-US" sz="2400" dirty="0" smtClean="0"/>
              <a:t>Used </a:t>
            </a:r>
            <a:r>
              <a:rPr lang="en-US" sz="2400" b="1" dirty="0"/>
              <a:t>14 data sources: </a:t>
            </a:r>
            <a:r>
              <a:rPr lang="en-US" sz="2400" dirty="0"/>
              <a:t>Twitter, Facebook, CiteULike, Mendeley, F1000, blogs, mainstream news outlets, Google Plus, Pinterest, </a:t>
            </a:r>
            <a:r>
              <a:rPr lang="en-US" sz="2400" dirty="0" err="1"/>
              <a:t>Reddit</a:t>
            </a:r>
            <a:r>
              <a:rPr lang="en-US" sz="2400" dirty="0"/>
              <a:t>, </a:t>
            </a:r>
            <a:r>
              <a:rPr lang="en-US" sz="2400" dirty="0" err="1"/>
              <a:t>Sina</a:t>
            </a:r>
            <a:r>
              <a:rPr lang="en-US" sz="2400" dirty="0"/>
              <a:t> Weibo, the peer review sites </a:t>
            </a:r>
            <a:r>
              <a:rPr lang="en-US" sz="2400" dirty="0" err="1"/>
              <a:t>PubPeer</a:t>
            </a:r>
            <a:r>
              <a:rPr lang="en-US" sz="2400" dirty="0"/>
              <a:t> and </a:t>
            </a:r>
            <a:r>
              <a:rPr lang="en-US" sz="2400" dirty="0" err="1"/>
              <a:t>Publons</a:t>
            </a:r>
            <a:r>
              <a:rPr lang="en-US" sz="2400" dirty="0"/>
              <a:t>, policy documents, and sites running Stack Exchange (Q&amp;A</a:t>
            </a:r>
            <a:r>
              <a:rPr lang="en-US" sz="2400" dirty="0" smtClean="0"/>
              <a:t>).</a:t>
            </a:r>
          </a:p>
          <a:p>
            <a:pPr lvl="1"/>
            <a:r>
              <a:rPr lang="en-US" dirty="0" smtClean="0"/>
              <a:t>13,221,827 </a:t>
            </a:r>
            <a:r>
              <a:rPr lang="en-US" dirty="0"/>
              <a:t>altmetrics </a:t>
            </a:r>
            <a:r>
              <a:rPr lang="en-US" dirty="0" smtClean="0"/>
              <a:t>count</a:t>
            </a:r>
          </a:p>
          <a:p>
            <a:r>
              <a:rPr lang="en-US" b="1" dirty="0" smtClean="0"/>
              <a:t>Altmetrics</a:t>
            </a:r>
            <a:endParaRPr lang="en-US" b="1" dirty="0"/>
          </a:p>
          <a:p>
            <a:pPr marL="868680" lvl="1" indent="-457200">
              <a:buFont typeface="+mj-lt"/>
              <a:buAutoNum type="arabicPeriod"/>
            </a:pPr>
            <a:r>
              <a:rPr lang="en-US" b="1" dirty="0" smtClean="0"/>
              <a:t>Article-level </a:t>
            </a:r>
            <a:endParaRPr lang="en-US" b="1" dirty="0"/>
          </a:p>
          <a:p>
            <a:pPr marL="868680" lvl="1" indent="-457200">
              <a:buFont typeface="+mj-lt"/>
              <a:buAutoNum type="arabicPeriod"/>
            </a:pPr>
            <a:r>
              <a:rPr lang="en-US" b="1" dirty="0" smtClean="0"/>
              <a:t>Access-level</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52" t="4838" r="24190"/>
          <a:stretch/>
        </p:blipFill>
        <p:spPr bwMode="auto">
          <a:xfrm>
            <a:off x="4385441" y="3505200"/>
            <a:ext cx="3591912" cy="31724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846912"/>
      </p:ext>
    </p:extLst>
  </p:cSld>
  <p:clrMapOvr>
    <a:masterClrMapping/>
  </p:clrMapOvr>
  <mc:AlternateContent xmlns:mc="http://schemas.openxmlformats.org/markup-compatibility/2006" xmlns:p14="http://schemas.microsoft.com/office/powerpoint/2010/main">
    <mc:Choice Requires="p14">
      <p:transition spd="slow" p14:dur="2000" advTm="29726"/>
    </mc:Choice>
    <mc:Fallback xmlns="">
      <p:transition spd="slow" advTm="29726"/>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010" y="0"/>
            <a:ext cx="7886700" cy="1325563"/>
          </a:xfrm>
        </p:spPr>
        <p:txBody>
          <a:bodyPr>
            <a:normAutofit/>
          </a:bodyPr>
          <a:lstStyle/>
          <a:p>
            <a:r>
              <a:rPr lang="en-US" dirty="0"/>
              <a:t>Coverage of research </a:t>
            </a:r>
            <a:r>
              <a:rPr lang="en-US" dirty="0" smtClean="0"/>
              <a:t>articles</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1219" y="1234200"/>
            <a:ext cx="8524432" cy="5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79958"/>
      </p:ext>
    </p:extLst>
  </p:cSld>
  <p:clrMapOvr>
    <a:masterClrMapping/>
  </p:clrMapOvr>
  <mc:AlternateContent xmlns:mc="http://schemas.openxmlformats.org/markup-compatibility/2006" xmlns:p14="http://schemas.microsoft.com/office/powerpoint/2010/main">
    <mc:Choice Requires="p14">
      <p:transition spd="slow" p14:dur="2000" advTm="11072"/>
    </mc:Choice>
    <mc:Fallback xmlns="">
      <p:transition spd="slow" advTm="11072"/>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010" y="0"/>
            <a:ext cx="7886700" cy="1325563"/>
          </a:xfrm>
        </p:spPr>
        <p:txBody>
          <a:bodyPr/>
          <a:lstStyle/>
          <a:p>
            <a:r>
              <a:rPr lang="en-US" sz="4000" dirty="0" smtClean="0"/>
              <a:t>Altmetrics vs. citations </a:t>
            </a: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12" y="2090400"/>
            <a:ext cx="8892527" cy="370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67142" y="6008524"/>
            <a:ext cx="6580447" cy="646331"/>
          </a:xfrm>
          <a:prstGeom prst="rect">
            <a:avLst/>
          </a:prstGeom>
        </p:spPr>
        <p:txBody>
          <a:bodyPr wrap="square">
            <a:spAutoFit/>
          </a:bodyPr>
          <a:lstStyle/>
          <a:p>
            <a:r>
              <a:rPr lang="en-US" dirty="0" smtClean="0"/>
              <a:t>H. Alhoori</a:t>
            </a:r>
            <a:r>
              <a:rPr lang="en-US" dirty="0"/>
              <a:t>, </a:t>
            </a:r>
            <a:r>
              <a:rPr lang="en-US" dirty="0" smtClean="0"/>
              <a:t>R. Furuta</a:t>
            </a:r>
            <a:r>
              <a:rPr lang="en-US" dirty="0"/>
              <a:t>, </a:t>
            </a:r>
            <a:r>
              <a:rPr lang="en-US" dirty="0" smtClean="0"/>
              <a:t>M. Tabet</a:t>
            </a:r>
            <a:r>
              <a:rPr lang="en-US" dirty="0"/>
              <a:t>, </a:t>
            </a:r>
            <a:r>
              <a:rPr lang="en-US" dirty="0" smtClean="0"/>
              <a:t>M. Samaka</a:t>
            </a:r>
            <a:r>
              <a:rPr lang="en-US" dirty="0"/>
              <a:t>, and E. Fox, “Altmetrics for Country-Level Research Assessment,” </a:t>
            </a:r>
            <a:r>
              <a:rPr lang="en-US" dirty="0" smtClean="0"/>
              <a:t>ICADL 2014 </a:t>
            </a:r>
            <a:endParaRPr lang="en-US" dirty="0"/>
          </a:p>
        </p:txBody>
      </p:sp>
    </p:spTree>
    <p:extLst>
      <p:ext uri="{BB962C8B-B14F-4D97-AF65-F5344CB8AC3E}">
        <p14:creationId xmlns:p14="http://schemas.microsoft.com/office/powerpoint/2010/main" val="120463176"/>
      </p:ext>
    </p:extLst>
  </p:cSld>
  <p:clrMapOvr>
    <a:masterClrMapping/>
  </p:clrMapOvr>
  <mc:AlternateContent xmlns:mc="http://schemas.openxmlformats.org/markup-compatibility/2006" xmlns:p14="http://schemas.microsoft.com/office/powerpoint/2010/main">
    <mc:Choice Requires="p14">
      <p:transition spd="slow" p14:dur="2000" advTm="31009"/>
    </mc:Choice>
    <mc:Fallback xmlns="">
      <p:transition spd="slow" advTm="31009"/>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sz="3600" dirty="0" smtClean="0"/>
              <a:t>Average readership per citation count for NOA and OA articles</a:t>
            </a:r>
            <a:endParaRPr lang="en-US" sz="3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2" y="1901880"/>
            <a:ext cx="8920264" cy="45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736708"/>
      </p:ext>
    </p:extLst>
  </p:cSld>
  <p:clrMapOvr>
    <a:masterClrMapping/>
  </p:clrMapOvr>
  <mc:AlternateContent xmlns:mc="http://schemas.openxmlformats.org/markup-compatibility/2006" xmlns:p14="http://schemas.microsoft.com/office/powerpoint/2010/main">
    <mc:Choice Requires="p14">
      <p:transition spd="slow" p14:dur="2000" advTm="63951"/>
    </mc:Choice>
    <mc:Fallback xmlns="">
      <p:transition spd="slow" advTm="63951"/>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0" y="0"/>
            <a:ext cx="8458200" cy="1143000"/>
          </a:xfrm>
        </p:spPr>
        <p:txBody>
          <a:bodyPr/>
          <a:lstStyle/>
          <a:p>
            <a:r>
              <a:rPr lang="en-US" sz="4000" dirty="0"/>
              <a:t>Citation-based &amp; social-based metrics </a:t>
            </a:r>
          </a:p>
        </p:txBody>
      </p:sp>
      <p:graphicFrame>
        <p:nvGraphicFramePr>
          <p:cNvPr id="9" name="Table 8"/>
          <p:cNvGraphicFramePr>
            <a:graphicFrameLocks noGrp="1"/>
          </p:cNvGraphicFramePr>
          <p:nvPr>
            <p:extLst>
              <p:ext uri="{D42A27DB-BD31-4B8C-83A1-F6EECF244321}">
                <p14:modId xmlns:p14="http://schemas.microsoft.com/office/powerpoint/2010/main" val="2935584966"/>
              </p:ext>
            </p:extLst>
          </p:nvPr>
        </p:nvGraphicFramePr>
        <p:xfrm>
          <a:off x="304098" y="1949762"/>
          <a:ext cx="8473796" cy="4003197"/>
        </p:xfrm>
        <a:graphic>
          <a:graphicData uri="http://schemas.openxmlformats.org/drawingml/2006/table">
            <a:tbl>
              <a:tblPr firstRow="1" firstCol="1" bandRow="1">
                <a:tableStyleId>{85BE263C-DBD7-4A20-BB59-AAB30ACAA65A}</a:tableStyleId>
              </a:tblPr>
              <a:tblGrid>
                <a:gridCol w="4006632"/>
                <a:gridCol w="1674663"/>
                <a:gridCol w="866638"/>
                <a:gridCol w="1925863"/>
              </a:tblGrid>
              <a:tr h="677875">
                <a:tc>
                  <a:txBody>
                    <a:bodyPr/>
                    <a:lstStyle/>
                    <a:p>
                      <a:pPr marL="0" marR="0" indent="0" algn="ctr" hangingPunct="0">
                        <a:lnSpc>
                          <a:spcPts val="1200"/>
                        </a:lnSpc>
                        <a:spcBef>
                          <a:spcPts val="0"/>
                        </a:spcBef>
                        <a:spcAft>
                          <a:spcPts val="0"/>
                        </a:spcAft>
                      </a:pPr>
                      <a:r>
                        <a:rPr lang="en-US" sz="2000" dirty="0" smtClean="0">
                          <a:effectLst/>
                        </a:rPr>
                        <a:t>Citation-based metric</a:t>
                      </a:r>
                      <a:endParaRPr lang="en-US" sz="2000" dirty="0" smtClean="0">
                        <a:effectLst/>
                        <a:latin typeface="+mn-lt"/>
                        <a:ea typeface="Times New Roman"/>
                      </a:endParaRPr>
                    </a:p>
                  </a:txBody>
                  <a:tcPr marL="68580" marR="68580" marT="0" marB="0" anchor="ctr"/>
                </a:tc>
                <a:tc gridSpan="3">
                  <a:txBody>
                    <a:bodyPr/>
                    <a:lstStyle/>
                    <a:p>
                      <a:pPr marL="0" marR="0" indent="0" algn="ctr" hangingPunct="0">
                        <a:lnSpc>
                          <a:spcPts val="1200"/>
                        </a:lnSpc>
                        <a:spcBef>
                          <a:spcPts val="0"/>
                        </a:spcBef>
                        <a:spcAft>
                          <a:spcPts val="0"/>
                        </a:spcAft>
                      </a:pPr>
                      <a:r>
                        <a:rPr lang="en-US" sz="2000" dirty="0" smtClean="0">
                          <a:effectLst/>
                        </a:rPr>
                        <a:t>Social-based metric</a:t>
                      </a:r>
                      <a:endParaRPr lang="en-US" sz="2000" dirty="0" smtClean="0">
                        <a:effectLst/>
                        <a:latin typeface="+mn-lt"/>
                        <a:ea typeface="Times New Roman"/>
                      </a:endParaRPr>
                    </a:p>
                  </a:txBody>
                  <a:tcPr marL="68580" marR="68580" marT="0" marB="0" anchor="ctr"/>
                </a:tc>
                <a:tc hMerge="1">
                  <a:txBody>
                    <a:bodyPr/>
                    <a:lstStyle/>
                    <a:p>
                      <a:pPr marL="0" marR="0" indent="0" algn="ctr" hangingPunct="0">
                        <a:lnSpc>
                          <a:spcPts val="1200"/>
                        </a:lnSpc>
                        <a:spcBef>
                          <a:spcPts val="0"/>
                        </a:spcBef>
                        <a:spcAft>
                          <a:spcPts val="0"/>
                        </a:spcAft>
                      </a:pPr>
                      <a:endParaRPr lang="en-US" sz="2000">
                        <a:effectLst/>
                        <a:latin typeface="Times New Roman"/>
                        <a:ea typeface="Times New Roman"/>
                      </a:endParaRPr>
                    </a:p>
                  </a:txBody>
                  <a:tcPr marL="68580" marR="68580" marT="0" marB="0" anchor="ctr"/>
                </a:tc>
                <a:tc hMerge="1">
                  <a:txBody>
                    <a:bodyPr/>
                    <a:lstStyle/>
                    <a:p>
                      <a:pPr marL="0" marR="0" indent="0" algn="ctr" hangingPunct="0">
                        <a:lnSpc>
                          <a:spcPts val="1200"/>
                        </a:lnSpc>
                        <a:spcBef>
                          <a:spcPts val="0"/>
                        </a:spcBef>
                        <a:spcAft>
                          <a:spcPts val="0"/>
                        </a:spcAft>
                      </a:pPr>
                      <a:endParaRPr lang="en-US" sz="2000" dirty="0">
                        <a:effectLst/>
                        <a:latin typeface="Times New Roman"/>
                        <a:ea typeface="Times New Roman"/>
                      </a:endParaRPr>
                    </a:p>
                  </a:txBody>
                  <a:tcPr marL="68580" marR="68580" marT="0" marB="0" anchor="ctr"/>
                </a:tc>
              </a:tr>
              <a:tr h="677875">
                <a:tc>
                  <a:txBody>
                    <a:bodyPr/>
                    <a:lstStyle/>
                    <a:p>
                      <a:pPr marL="0" marR="0" indent="0" algn="just" hangingPunct="0">
                        <a:lnSpc>
                          <a:spcPts val="1200"/>
                        </a:lnSpc>
                        <a:spcBef>
                          <a:spcPts val="0"/>
                        </a:spcBef>
                        <a:spcAft>
                          <a:spcPts val="0"/>
                        </a:spcAft>
                      </a:pPr>
                      <a:endParaRPr lang="en-US" sz="2000" b="1" kern="1200" dirty="0">
                        <a:solidFill>
                          <a:schemeClr val="lt1"/>
                        </a:solidFill>
                        <a:effectLst/>
                        <a:latin typeface="+mn-lt"/>
                        <a:ea typeface="Times New Roman"/>
                        <a:cs typeface="+mn-cs"/>
                      </a:endParaRPr>
                    </a:p>
                  </a:txBody>
                  <a:tcPr marL="68580" marR="68580" marT="0" marB="0" anchor="ctr">
                    <a:solidFill>
                      <a:schemeClr val="accent1"/>
                    </a:solidFill>
                  </a:tcPr>
                </a:tc>
                <a:tc>
                  <a:txBody>
                    <a:bodyPr/>
                    <a:lstStyle/>
                    <a:p>
                      <a:pPr marL="0" marR="0" indent="0" algn="ctr" hangingPunct="0">
                        <a:lnSpc>
                          <a:spcPts val="1200"/>
                        </a:lnSpc>
                        <a:spcBef>
                          <a:spcPts val="0"/>
                        </a:spcBef>
                        <a:spcAft>
                          <a:spcPts val="0"/>
                        </a:spcAft>
                      </a:pPr>
                      <a:r>
                        <a:rPr lang="en-US" sz="1800" b="1" kern="1200" dirty="0">
                          <a:solidFill>
                            <a:schemeClr val="lt1"/>
                          </a:solidFill>
                          <a:effectLst/>
                          <a:latin typeface="+mn-lt"/>
                          <a:ea typeface="+mn-ea"/>
                          <a:cs typeface="+mn-cs"/>
                        </a:rPr>
                        <a:t>Readership</a:t>
                      </a:r>
                    </a:p>
                  </a:txBody>
                  <a:tcPr marL="68580" marR="68580" marT="0" marB="0" anchor="ctr">
                    <a:solidFill>
                      <a:schemeClr val="accent1"/>
                    </a:solidFill>
                  </a:tcPr>
                </a:tc>
                <a:tc>
                  <a:txBody>
                    <a:bodyPr/>
                    <a:lstStyle/>
                    <a:p>
                      <a:pPr marL="0" marR="0" indent="0" algn="ctr" hangingPunct="0">
                        <a:lnSpc>
                          <a:spcPts val="1200"/>
                        </a:lnSpc>
                        <a:spcBef>
                          <a:spcPts val="0"/>
                        </a:spcBef>
                        <a:spcAft>
                          <a:spcPts val="0"/>
                        </a:spcAft>
                      </a:pPr>
                      <a:r>
                        <a:rPr lang="en-US" sz="1800" b="1" kern="1200">
                          <a:solidFill>
                            <a:schemeClr val="lt1"/>
                          </a:solidFill>
                          <a:effectLst/>
                          <a:latin typeface="+mn-lt"/>
                          <a:ea typeface="+mn-ea"/>
                          <a:cs typeface="+mn-cs"/>
                        </a:rPr>
                        <a:t>ARR</a:t>
                      </a:r>
                    </a:p>
                  </a:txBody>
                  <a:tcPr marL="68580" marR="68580" marT="0" marB="0" anchor="ctr">
                    <a:solidFill>
                      <a:schemeClr val="accent1"/>
                    </a:solidFill>
                  </a:tcPr>
                </a:tc>
                <a:tc>
                  <a:txBody>
                    <a:bodyPr/>
                    <a:lstStyle/>
                    <a:p>
                      <a:pPr marL="0" marR="0" indent="0" algn="ctr" hangingPunct="0">
                        <a:lnSpc>
                          <a:spcPts val="1200"/>
                        </a:lnSpc>
                        <a:spcBef>
                          <a:spcPts val="0"/>
                        </a:spcBef>
                        <a:spcAft>
                          <a:spcPts val="0"/>
                        </a:spcAft>
                      </a:pPr>
                      <a:r>
                        <a:rPr lang="en-US" sz="1800" b="1" kern="1200" dirty="0">
                          <a:solidFill>
                            <a:schemeClr val="lt1"/>
                          </a:solidFill>
                          <a:effectLst/>
                          <a:latin typeface="+mn-lt"/>
                          <a:ea typeface="+mn-ea"/>
                          <a:cs typeface="+mn-cs"/>
                        </a:rPr>
                        <a:t>Article count</a:t>
                      </a:r>
                    </a:p>
                  </a:txBody>
                  <a:tcPr marL="68580" marR="68580" marT="0" marB="0" anchor="ctr">
                    <a:solidFill>
                      <a:schemeClr val="accent1"/>
                    </a:solidFill>
                  </a:tcPr>
                </a:tc>
              </a:tr>
              <a:tr h="656524">
                <a:tc>
                  <a:txBody>
                    <a:bodyPr/>
                    <a:lstStyle/>
                    <a:p>
                      <a:pPr marL="0" marR="0" indent="0" algn="just" hangingPunct="0">
                        <a:lnSpc>
                          <a:spcPts val="1200"/>
                        </a:lnSpc>
                        <a:spcBef>
                          <a:spcPts val="0"/>
                        </a:spcBef>
                        <a:spcAft>
                          <a:spcPts val="0"/>
                        </a:spcAft>
                      </a:pPr>
                      <a:r>
                        <a:rPr lang="en-US" sz="1800" dirty="0" err="1">
                          <a:effectLst/>
                        </a:rPr>
                        <a:t>SCImago</a:t>
                      </a:r>
                      <a:r>
                        <a:rPr lang="en-US" sz="1800" dirty="0">
                          <a:effectLst/>
                        </a:rPr>
                        <a:t> h-index</a:t>
                      </a:r>
                      <a:endParaRPr lang="en-US" sz="2000" dirty="0">
                        <a:effectLst/>
                        <a:latin typeface="Times New Roman"/>
                        <a:ea typeface="Times New Roman"/>
                      </a:endParaRPr>
                    </a:p>
                  </a:txBody>
                  <a:tcPr marL="68580" marR="68580" marT="0" marB="0" anchor="ctr">
                    <a:solidFill>
                      <a:schemeClr val="accent1"/>
                    </a:solidFill>
                  </a:tcPr>
                </a:tc>
                <a:tc>
                  <a:txBody>
                    <a:bodyPr/>
                    <a:lstStyle/>
                    <a:p>
                      <a:pPr marL="0" marR="0" indent="0" algn="ctr" hangingPunct="0">
                        <a:lnSpc>
                          <a:spcPts val="1200"/>
                        </a:lnSpc>
                        <a:spcBef>
                          <a:spcPts val="0"/>
                        </a:spcBef>
                        <a:spcAft>
                          <a:spcPts val="0"/>
                        </a:spcAft>
                      </a:pPr>
                      <a:r>
                        <a:rPr lang="en-US" sz="1800">
                          <a:effectLst/>
                        </a:rPr>
                        <a:t>0.581</a:t>
                      </a:r>
                      <a:endParaRPr lang="en-US" sz="2000">
                        <a:effectLst/>
                        <a:latin typeface="Times New Roman"/>
                        <a:ea typeface="Times New Roman"/>
                      </a:endParaRPr>
                    </a:p>
                  </a:txBody>
                  <a:tcPr marL="68580" marR="68580" marT="0" marB="0" anchor="ctr"/>
                </a:tc>
                <a:tc>
                  <a:txBody>
                    <a:bodyPr/>
                    <a:lstStyle/>
                    <a:p>
                      <a:pPr marL="0" marR="0" indent="0" algn="ctr" hangingPunct="0">
                        <a:lnSpc>
                          <a:spcPts val="1200"/>
                        </a:lnSpc>
                        <a:spcBef>
                          <a:spcPts val="0"/>
                        </a:spcBef>
                        <a:spcAft>
                          <a:spcPts val="0"/>
                        </a:spcAft>
                      </a:pPr>
                      <a:r>
                        <a:rPr lang="en-US" sz="1800">
                          <a:effectLst/>
                        </a:rPr>
                        <a:t>0.566</a:t>
                      </a:r>
                      <a:endParaRPr lang="en-US" sz="2000">
                        <a:effectLst/>
                        <a:latin typeface="Times New Roman"/>
                        <a:ea typeface="Times New Roman"/>
                      </a:endParaRPr>
                    </a:p>
                  </a:txBody>
                  <a:tcPr marL="68580" marR="68580" marT="0" marB="0" anchor="ctr"/>
                </a:tc>
                <a:tc>
                  <a:txBody>
                    <a:bodyPr/>
                    <a:lstStyle/>
                    <a:p>
                      <a:pPr marL="0" marR="0" indent="0" algn="ctr" hangingPunct="0">
                        <a:lnSpc>
                          <a:spcPts val="1200"/>
                        </a:lnSpc>
                        <a:spcBef>
                          <a:spcPts val="0"/>
                        </a:spcBef>
                        <a:spcAft>
                          <a:spcPts val="0"/>
                        </a:spcAft>
                      </a:pPr>
                      <a:r>
                        <a:rPr lang="en-US" sz="1800">
                          <a:effectLst/>
                        </a:rPr>
                        <a:t>0.534</a:t>
                      </a:r>
                      <a:endParaRPr lang="en-US" sz="2000">
                        <a:effectLst/>
                        <a:latin typeface="Times New Roman"/>
                        <a:ea typeface="Times New Roman"/>
                      </a:endParaRPr>
                    </a:p>
                  </a:txBody>
                  <a:tcPr marL="68580" marR="68580" marT="0" marB="0" anchor="ctr"/>
                </a:tc>
              </a:tr>
              <a:tr h="656524">
                <a:tc>
                  <a:txBody>
                    <a:bodyPr/>
                    <a:lstStyle/>
                    <a:p>
                      <a:pPr marL="0" marR="0" indent="0" algn="just" hangingPunct="0">
                        <a:lnSpc>
                          <a:spcPts val="1200"/>
                        </a:lnSpc>
                        <a:spcBef>
                          <a:spcPts val="0"/>
                        </a:spcBef>
                        <a:spcAft>
                          <a:spcPts val="0"/>
                        </a:spcAft>
                      </a:pPr>
                      <a:r>
                        <a:rPr lang="en-US" sz="1800" dirty="0">
                          <a:effectLst/>
                        </a:rPr>
                        <a:t>Google’s h5-index</a:t>
                      </a:r>
                      <a:endParaRPr lang="en-US" sz="2000" dirty="0">
                        <a:effectLst/>
                        <a:latin typeface="Times New Roman"/>
                        <a:ea typeface="Times New Roman"/>
                      </a:endParaRPr>
                    </a:p>
                  </a:txBody>
                  <a:tcPr marL="68580" marR="68580" marT="0" marB="0" anchor="ctr">
                    <a:solidFill>
                      <a:schemeClr val="accent1"/>
                    </a:solidFill>
                  </a:tcPr>
                </a:tc>
                <a:tc>
                  <a:txBody>
                    <a:bodyPr/>
                    <a:lstStyle/>
                    <a:p>
                      <a:pPr marL="0" marR="0" indent="0" algn="ctr" hangingPunct="0">
                        <a:lnSpc>
                          <a:spcPts val="1200"/>
                        </a:lnSpc>
                        <a:spcBef>
                          <a:spcPts val="0"/>
                        </a:spcBef>
                        <a:spcAft>
                          <a:spcPts val="0"/>
                        </a:spcAft>
                      </a:pPr>
                      <a:r>
                        <a:rPr lang="en-US" sz="1800">
                          <a:effectLst/>
                        </a:rPr>
                        <a:t>0.336</a:t>
                      </a:r>
                      <a:endParaRPr lang="en-US" sz="2000">
                        <a:effectLst/>
                        <a:latin typeface="Times New Roman"/>
                        <a:ea typeface="Times New Roman"/>
                      </a:endParaRPr>
                    </a:p>
                  </a:txBody>
                  <a:tcPr marL="68580" marR="68580" marT="0" marB="0" anchor="ctr"/>
                </a:tc>
                <a:tc>
                  <a:txBody>
                    <a:bodyPr/>
                    <a:lstStyle/>
                    <a:p>
                      <a:pPr marL="0" marR="0" indent="0" algn="ctr" hangingPunct="0">
                        <a:lnSpc>
                          <a:spcPts val="1200"/>
                        </a:lnSpc>
                        <a:spcBef>
                          <a:spcPts val="0"/>
                        </a:spcBef>
                        <a:spcAft>
                          <a:spcPts val="0"/>
                        </a:spcAft>
                      </a:pPr>
                      <a:r>
                        <a:rPr lang="en-US" sz="1800">
                          <a:effectLst/>
                        </a:rPr>
                        <a:t>0.354</a:t>
                      </a:r>
                      <a:endParaRPr lang="en-US" sz="2000">
                        <a:effectLst/>
                        <a:latin typeface="Times New Roman"/>
                        <a:ea typeface="Times New Roman"/>
                      </a:endParaRPr>
                    </a:p>
                  </a:txBody>
                  <a:tcPr marL="68580" marR="68580" marT="0" marB="0" anchor="ctr"/>
                </a:tc>
                <a:tc>
                  <a:txBody>
                    <a:bodyPr/>
                    <a:lstStyle/>
                    <a:p>
                      <a:pPr marL="0" marR="0" indent="0" algn="ctr" hangingPunct="0">
                        <a:lnSpc>
                          <a:spcPts val="1200"/>
                        </a:lnSpc>
                        <a:spcBef>
                          <a:spcPts val="0"/>
                        </a:spcBef>
                        <a:spcAft>
                          <a:spcPts val="0"/>
                        </a:spcAft>
                      </a:pPr>
                      <a:r>
                        <a:rPr lang="en-US" sz="1800">
                          <a:effectLst/>
                        </a:rPr>
                        <a:t>0.349</a:t>
                      </a:r>
                      <a:endParaRPr lang="en-US" sz="2000">
                        <a:effectLst/>
                        <a:latin typeface="Times New Roman"/>
                        <a:ea typeface="Times New Roman"/>
                      </a:endParaRPr>
                    </a:p>
                  </a:txBody>
                  <a:tcPr marL="68580" marR="68580" marT="0" marB="0" anchor="ctr"/>
                </a:tc>
              </a:tr>
              <a:tr h="677875">
                <a:tc>
                  <a:txBody>
                    <a:bodyPr/>
                    <a:lstStyle/>
                    <a:p>
                      <a:pPr marL="0" marR="0" indent="0" algn="just" hangingPunct="0">
                        <a:lnSpc>
                          <a:spcPts val="1200"/>
                        </a:lnSpc>
                        <a:spcBef>
                          <a:spcPts val="0"/>
                        </a:spcBef>
                        <a:spcAft>
                          <a:spcPts val="0"/>
                        </a:spcAft>
                      </a:pPr>
                      <a:r>
                        <a:rPr lang="en-US" sz="1800" dirty="0" err="1">
                          <a:effectLst/>
                        </a:rPr>
                        <a:t>Eigenfactor</a:t>
                      </a:r>
                      <a:r>
                        <a:rPr lang="en-US" sz="1800" dirty="0">
                          <a:effectLst/>
                        </a:rPr>
                        <a:t> score</a:t>
                      </a:r>
                      <a:endParaRPr lang="en-US" sz="2000" dirty="0">
                        <a:effectLst/>
                        <a:latin typeface="Times New Roman"/>
                        <a:ea typeface="Times New Roman"/>
                      </a:endParaRPr>
                    </a:p>
                  </a:txBody>
                  <a:tcPr marL="68580" marR="68580" marT="0" marB="0" anchor="ctr">
                    <a:solidFill>
                      <a:schemeClr val="accent1"/>
                    </a:solidFill>
                  </a:tcPr>
                </a:tc>
                <a:tc>
                  <a:txBody>
                    <a:bodyPr/>
                    <a:lstStyle/>
                    <a:p>
                      <a:pPr marL="0" marR="0" indent="0" algn="ctr" hangingPunct="0">
                        <a:lnSpc>
                          <a:spcPts val="1200"/>
                        </a:lnSpc>
                        <a:spcBef>
                          <a:spcPts val="0"/>
                        </a:spcBef>
                        <a:spcAft>
                          <a:spcPts val="0"/>
                        </a:spcAft>
                      </a:pPr>
                      <a:r>
                        <a:rPr lang="en-US" sz="1800">
                          <a:effectLst/>
                        </a:rPr>
                        <a:t>0.688</a:t>
                      </a:r>
                      <a:endParaRPr lang="en-US" sz="2000">
                        <a:effectLst/>
                        <a:latin typeface="Times New Roman"/>
                        <a:ea typeface="Times New Roman"/>
                      </a:endParaRPr>
                    </a:p>
                  </a:txBody>
                  <a:tcPr marL="68580" marR="68580" marT="0" marB="0" anchor="ctr"/>
                </a:tc>
                <a:tc>
                  <a:txBody>
                    <a:bodyPr/>
                    <a:lstStyle/>
                    <a:p>
                      <a:pPr marL="0" marR="0" indent="0" algn="ctr" hangingPunct="0">
                        <a:lnSpc>
                          <a:spcPts val="1200"/>
                        </a:lnSpc>
                        <a:spcBef>
                          <a:spcPts val="0"/>
                        </a:spcBef>
                        <a:spcAft>
                          <a:spcPts val="0"/>
                        </a:spcAft>
                      </a:pPr>
                      <a:r>
                        <a:rPr lang="en-US" sz="1800">
                          <a:effectLst/>
                        </a:rPr>
                        <a:t>0.669</a:t>
                      </a:r>
                      <a:endParaRPr lang="en-US" sz="2000">
                        <a:effectLst/>
                        <a:latin typeface="Times New Roman"/>
                        <a:ea typeface="Times New Roman"/>
                      </a:endParaRPr>
                    </a:p>
                  </a:txBody>
                  <a:tcPr marL="68580" marR="68580" marT="0" marB="0" anchor="ctr"/>
                </a:tc>
                <a:tc>
                  <a:txBody>
                    <a:bodyPr/>
                    <a:lstStyle/>
                    <a:p>
                      <a:pPr marL="0" marR="0" indent="0" algn="ctr" hangingPunct="0">
                        <a:lnSpc>
                          <a:spcPts val="1200"/>
                        </a:lnSpc>
                        <a:spcBef>
                          <a:spcPts val="0"/>
                        </a:spcBef>
                        <a:spcAft>
                          <a:spcPts val="0"/>
                        </a:spcAft>
                      </a:pPr>
                      <a:r>
                        <a:rPr lang="en-US" sz="1800">
                          <a:effectLst/>
                        </a:rPr>
                        <a:t>0.665</a:t>
                      </a:r>
                      <a:endParaRPr lang="en-US" sz="2000">
                        <a:effectLst/>
                        <a:latin typeface="Times New Roman"/>
                        <a:ea typeface="Times New Roman"/>
                      </a:endParaRPr>
                    </a:p>
                  </a:txBody>
                  <a:tcPr marL="68580" marR="68580" marT="0" marB="0" anchor="ctr"/>
                </a:tc>
              </a:tr>
              <a:tr h="656524">
                <a:tc>
                  <a:txBody>
                    <a:bodyPr/>
                    <a:lstStyle/>
                    <a:p>
                      <a:pPr marL="0" marR="0" indent="0" algn="just" hangingPunct="0">
                        <a:lnSpc>
                          <a:spcPts val="1200"/>
                        </a:lnSpc>
                        <a:spcBef>
                          <a:spcPts val="0"/>
                        </a:spcBef>
                        <a:spcAft>
                          <a:spcPts val="0"/>
                        </a:spcAft>
                      </a:pPr>
                      <a:r>
                        <a:rPr lang="en-US" sz="1800" dirty="0">
                          <a:effectLst/>
                        </a:rPr>
                        <a:t>Total citations</a:t>
                      </a:r>
                      <a:endParaRPr lang="en-US" sz="2000" dirty="0">
                        <a:effectLst/>
                        <a:latin typeface="Times New Roman"/>
                        <a:ea typeface="Times New Roman"/>
                      </a:endParaRPr>
                    </a:p>
                  </a:txBody>
                  <a:tcPr marL="68580" marR="68580" marT="0" marB="0" anchor="ctr">
                    <a:solidFill>
                      <a:schemeClr val="accent1"/>
                    </a:solidFill>
                  </a:tcPr>
                </a:tc>
                <a:tc>
                  <a:txBody>
                    <a:bodyPr/>
                    <a:lstStyle/>
                    <a:p>
                      <a:pPr marL="0" marR="0" indent="0" algn="ctr" hangingPunct="0">
                        <a:lnSpc>
                          <a:spcPts val="1200"/>
                        </a:lnSpc>
                        <a:spcBef>
                          <a:spcPts val="0"/>
                        </a:spcBef>
                        <a:spcAft>
                          <a:spcPts val="0"/>
                        </a:spcAft>
                      </a:pPr>
                      <a:r>
                        <a:rPr lang="en-US" sz="1800">
                          <a:effectLst/>
                        </a:rPr>
                        <a:t>0.675</a:t>
                      </a:r>
                      <a:endParaRPr lang="en-US" sz="2000">
                        <a:effectLst/>
                        <a:latin typeface="Times New Roman"/>
                        <a:ea typeface="Times New Roman"/>
                      </a:endParaRPr>
                    </a:p>
                  </a:txBody>
                  <a:tcPr marL="68580" marR="68580" marT="0" marB="0" anchor="ctr"/>
                </a:tc>
                <a:tc>
                  <a:txBody>
                    <a:bodyPr/>
                    <a:lstStyle/>
                    <a:p>
                      <a:pPr marL="0" marR="0" indent="0" algn="ctr" hangingPunct="0">
                        <a:lnSpc>
                          <a:spcPts val="1200"/>
                        </a:lnSpc>
                        <a:spcBef>
                          <a:spcPts val="0"/>
                        </a:spcBef>
                        <a:spcAft>
                          <a:spcPts val="0"/>
                        </a:spcAft>
                      </a:pPr>
                      <a:r>
                        <a:rPr lang="en-US" sz="1800">
                          <a:effectLst/>
                        </a:rPr>
                        <a:t>0.625</a:t>
                      </a:r>
                      <a:endParaRPr lang="en-US" sz="2000">
                        <a:effectLst/>
                        <a:latin typeface="Times New Roman"/>
                        <a:ea typeface="Times New Roman"/>
                      </a:endParaRPr>
                    </a:p>
                  </a:txBody>
                  <a:tcPr marL="68580" marR="68580" marT="0" marB="0" anchor="ctr"/>
                </a:tc>
                <a:tc>
                  <a:txBody>
                    <a:bodyPr/>
                    <a:lstStyle/>
                    <a:p>
                      <a:pPr marL="0" marR="0" indent="0" algn="ctr" hangingPunct="0">
                        <a:lnSpc>
                          <a:spcPts val="1200"/>
                        </a:lnSpc>
                        <a:spcBef>
                          <a:spcPts val="0"/>
                        </a:spcBef>
                        <a:spcAft>
                          <a:spcPts val="0"/>
                        </a:spcAft>
                      </a:pPr>
                      <a:r>
                        <a:rPr lang="en-US" sz="1800" dirty="0">
                          <a:effectLst/>
                        </a:rPr>
                        <a:t>0.632</a:t>
                      </a:r>
                      <a:endParaRPr lang="en-US" sz="2000" dirty="0">
                        <a:effectLst/>
                        <a:latin typeface="Times New Roman"/>
                        <a:ea typeface="Times New Roman"/>
                      </a:endParaRPr>
                    </a:p>
                  </a:txBody>
                  <a:tcPr marL="68580" marR="68580" marT="0" marB="0" anchor="ctr"/>
                </a:tc>
              </a:tr>
            </a:tbl>
          </a:graphicData>
        </a:graphic>
      </p:graphicFrame>
      <p:sp>
        <p:nvSpPr>
          <p:cNvPr id="10" name="Rectangle 9"/>
          <p:cNvSpPr/>
          <p:nvPr/>
        </p:nvSpPr>
        <p:spPr>
          <a:xfrm>
            <a:off x="838200" y="6129600"/>
            <a:ext cx="6629400" cy="646331"/>
          </a:xfrm>
          <a:prstGeom prst="rect">
            <a:avLst/>
          </a:prstGeom>
        </p:spPr>
        <p:txBody>
          <a:bodyPr wrap="square">
            <a:spAutoFit/>
          </a:bodyPr>
          <a:lstStyle/>
          <a:p>
            <a:pPr hangingPunct="0"/>
            <a:r>
              <a:rPr lang="de-DE" dirty="0" err="1" smtClean="0"/>
              <a:t>Correlations</a:t>
            </a:r>
            <a:r>
              <a:rPr lang="de-DE" dirty="0" smtClean="0"/>
              <a:t> </a:t>
            </a:r>
            <a:r>
              <a:rPr lang="de-DE" dirty="0"/>
              <a:t>between citation-based metrics and social metrics for the </a:t>
            </a:r>
            <a:r>
              <a:rPr lang="de-DE" b="1" dirty="0"/>
              <a:t>top 100 venues</a:t>
            </a:r>
            <a:endParaRPr lang="en-US" b="1" dirty="0"/>
          </a:p>
        </p:txBody>
      </p:sp>
    </p:spTree>
    <p:extLst>
      <p:ext uri="{BB962C8B-B14F-4D97-AF65-F5344CB8AC3E}">
        <p14:creationId xmlns:p14="http://schemas.microsoft.com/office/powerpoint/2010/main" val="2737213007"/>
      </p:ext>
    </p:extLst>
  </p:cSld>
  <p:clrMapOvr>
    <a:masterClrMapping/>
  </p:clrMapOvr>
  <mc:AlternateContent xmlns:mc="http://schemas.openxmlformats.org/markup-compatibility/2006" xmlns:p14="http://schemas.microsoft.com/office/powerpoint/2010/main">
    <mc:Choice Requires="p14">
      <p:transition spd="slow" p14:dur="2000" advTm="17042"/>
    </mc:Choice>
    <mc:Fallback xmlns="">
      <p:transition spd="slow" advTm="17042"/>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077200" cy="1143000"/>
          </a:xfrm>
        </p:spPr>
        <p:txBody>
          <a:bodyPr/>
          <a:lstStyle/>
          <a:p>
            <a:r>
              <a:rPr lang="en-US" sz="4800" dirty="0"/>
              <a:t>Country-Level </a:t>
            </a:r>
            <a:r>
              <a:rPr lang="en-US" sz="4800" dirty="0" smtClean="0"/>
              <a:t>Altmetrics </a:t>
            </a:r>
            <a:endParaRPr lang="en-US" dirty="0"/>
          </a:p>
        </p:txBody>
      </p:sp>
      <p:sp>
        <p:nvSpPr>
          <p:cNvPr id="3" name="Content Placeholder 2"/>
          <p:cNvSpPr>
            <a:spLocks noGrp="1"/>
          </p:cNvSpPr>
          <p:nvPr>
            <p:ph idx="1"/>
          </p:nvPr>
        </p:nvSpPr>
        <p:spPr/>
        <p:txBody>
          <a:bodyPr>
            <a:normAutofit fontScale="77500" lnSpcReduction="20000"/>
          </a:bodyPr>
          <a:lstStyle/>
          <a:p>
            <a:r>
              <a:rPr lang="en-US" dirty="0"/>
              <a:t>35 </a:t>
            </a:r>
            <a:r>
              <a:rPr lang="en-US" dirty="0" smtClean="0"/>
              <a:t>countries</a:t>
            </a:r>
            <a:endParaRPr lang="en-US" dirty="0"/>
          </a:p>
          <a:p>
            <a:r>
              <a:rPr lang="en-US" dirty="0"/>
              <a:t>We used </a:t>
            </a:r>
            <a:endParaRPr lang="en-US" dirty="0" smtClean="0"/>
          </a:p>
          <a:p>
            <a:pPr lvl="1"/>
            <a:r>
              <a:rPr lang="en-US" dirty="0" smtClean="0"/>
              <a:t>Gross </a:t>
            </a:r>
            <a:r>
              <a:rPr lang="en-US" dirty="0"/>
              <a:t>domestic product (GDP</a:t>
            </a:r>
            <a:r>
              <a:rPr lang="en-US" dirty="0" smtClean="0"/>
              <a:t>)</a:t>
            </a:r>
          </a:p>
          <a:p>
            <a:pPr lvl="1"/>
            <a:r>
              <a:rPr lang="en-US" dirty="0" smtClean="0"/>
              <a:t>Gross </a:t>
            </a:r>
            <a:r>
              <a:rPr lang="en-US" dirty="0"/>
              <a:t>domestic expenditure on research and development (</a:t>
            </a:r>
            <a:r>
              <a:rPr lang="en-US" dirty="0" smtClean="0"/>
              <a:t>GERD)</a:t>
            </a:r>
          </a:p>
          <a:p>
            <a:pPr lvl="1"/>
            <a:r>
              <a:rPr lang="en-US" dirty="0" smtClean="0"/>
              <a:t>GDP </a:t>
            </a:r>
            <a:r>
              <a:rPr lang="en-US" dirty="0"/>
              <a:t>per </a:t>
            </a:r>
            <a:r>
              <a:rPr lang="en-US" dirty="0" smtClean="0"/>
              <a:t>capita</a:t>
            </a:r>
          </a:p>
          <a:p>
            <a:pPr lvl="1"/>
            <a:r>
              <a:rPr lang="en-US" dirty="0" smtClean="0"/>
              <a:t>Number </a:t>
            </a:r>
            <a:r>
              <a:rPr lang="en-US" dirty="0"/>
              <a:t>of </a:t>
            </a:r>
            <a:r>
              <a:rPr lang="en-US" dirty="0" smtClean="0"/>
              <a:t>researchers</a:t>
            </a:r>
          </a:p>
          <a:p>
            <a:pPr lvl="1"/>
            <a:r>
              <a:rPr lang="en-US" dirty="0" smtClean="0"/>
              <a:t>Number </a:t>
            </a:r>
            <a:r>
              <a:rPr lang="en-US" dirty="0"/>
              <a:t>of Internet </a:t>
            </a:r>
            <a:r>
              <a:rPr lang="en-US" dirty="0" smtClean="0"/>
              <a:t>users</a:t>
            </a:r>
          </a:p>
          <a:p>
            <a:pPr lvl="1"/>
            <a:r>
              <a:rPr lang="en-US" dirty="0" smtClean="0"/>
              <a:t>Number </a:t>
            </a:r>
            <a:r>
              <a:rPr lang="en-US" dirty="0"/>
              <a:t>of mobile </a:t>
            </a:r>
            <a:r>
              <a:rPr lang="en-US" dirty="0" smtClean="0"/>
              <a:t>users</a:t>
            </a:r>
          </a:p>
          <a:p>
            <a:pPr lvl="1"/>
            <a:r>
              <a:rPr lang="en-US" dirty="0" smtClean="0"/>
              <a:t>Usage </a:t>
            </a:r>
            <a:r>
              <a:rPr lang="en-US" dirty="0"/>
              <a:t>of social </a:t>
            </a:r>
            <a:r>
              <a:rPr lang="en-US" dirty="0" smtClean="0"/>
              <a:t>networks </a:t>
            </a:r>
            <a:endParaRPr lang="en-US" b="1" dirty="0"/>
          </a:p>
          <a:p>
            <a:r>
              <a:rPr lang="en-US" dirty="0" smtClean="0"/>
              <a:t>Data from </a:t>
            </a:r>
          </a:p>
          <a:p>
            <a:pPr lvl="1"/>
            <a:r>
              <a:rPr lang="en-US" dirty="0" smtClean="0"/>
              <a:t>World </a:t>
            </a:r>
            <a:r>
              <a:rPr lang="en-US" dirty="0"/>
              <a:t>Bank’s </a:t>
            </a:r>
            <a:r>
              <a:rPr lang="en-US" dirty="0" err="1" smtClean="0"/>
              <a:t>DataBank</a:t>
            </a:r>
            <a:endParaRPr lang="en-US" dirty="0" smtClean="0"/>
          </a:p>
          <a:p>
            <a:pPr lvl="1"/>
            <a:r>
              <a:rPr lang="en-US" dirty="0"/>
              <a:t>United Nation </a:t>
            </a:r>
            <a:endParaRPr lang="en-US" dirty="0" smtClean="0"/>
          </a:p>
          <a:p>
            <a:pPr lvl="1"/>
            <a:r>
              <a:rPr lang="en-US" dirty="0"/>
              <a:t>World Economic Forum’s Global Information Technology Report</a:t>
            </a:r>
            <a:endParaRPr lang="en-US" dirty="0" smtClean="0"/>
          </a:p>
          <a:p>
            <a:pPr lvl="1"/>
            <a:r>
              <a:rPr lang="en-US" dirty="0"/>
              <a:t>R&amp;D </a:t>
            </a:r>
            <a:r>
              <a:rPr lang="en-US" dirty="0" smtClean="0"/>
              <a:t>Magazine</a:t>
            </a:r>
          </a:p>
          <a:p>
            <a:pPr lvl="1"/>
            <a:r>
              <a:rPr lang="en-US" dirty="0" err="1"/>
              <a:t>SCIMago</a:t>
            </a:r>
            <a:endParaRPr lang="en-US" dirty="0"/>
          </a:p>
        </p:txBody>
      </p:sp>
    </p:spTree>
    <p:extLst>
      <p:ext uri="{BB962C8B-B14F-4D97-AF65-F5344CB8AC3E}">
        <p14:creationId xmlns:p14="http://schemas.microsoft.com/office/powerpoint/2010/main" val="3285374040"/>
      </p:ext>
    </p:extLst>
  </p:cSld>
  <p:clrMapOvr>
    <a:masterClrMapping/>
  </p:clrMapOvr>
  <mc:AlternateContent xmlns:mc="http://schemas.openxmlformats.org/markup-compatibility/2006" xmlns:p14="http://schemas.microsoft.com/office/powerpoint/2010/main">
    <mc:Choice Requires="p14">
      <p:transition spd="slow" p14:dur="2000" advTm="23515"/>
    </mc:Choice>
    <mc:Fallback xmlns="">
      <p:transition spd="slow" advTm="23515"/>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543800" cy="1143000"/>
          </a:xfrm>
        </p:spPr>
        <p:txBody>
          <a:bodyPr/>
          <a:lstStyle/>
          <a:p>
            <a:r>
              <a:rPr lang="en-US" sz="4400" dirty="0" smtClean="0"/>
              <a:t>Country-Level </a:t>
            </a:r>
            <a:r>
              <a:rPr lang="en-US" sz="4400" dirty="0"/>
              <a:t>Altmetrics</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0"/>
            <a:ext cx="722999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5791200"/>
            <a:ext cx="6781800" cy="369332"/>
          </a:xfrm>
          <a:prstGeom prst="rect">
            <a:avLst/>
          </a:prstGeom>
        </p:spPr>
        <p:txBody>
          <a:bodyPr wrap="square">
            <a:spAutoFit/>
          </a:bodyPr>
          <a:lstStyle/>
          <a:p>
            <a:r>
              <a:rPr lang="en-US" dirty="0" smtClean="0"/>
              <a:t>Correlations </a:t>
            </a:r>
            <a:r>
              <a:rPr lang="en-US" dirty="0"/>
              <a:t>between country-level altmetrics and traditional </a:t>
            </a:r>
            <a:r>
              <a:rPr lang="en-US" dirty="0" smtClean="0"/>
              <a:t>metrics</a:t>
            </a:r>
            <a:endParaRPr lang="en-US" dirty="0"/>
          </a:p>
        </p:txBody>
      </p:sp>
    </p:spTree>
    <p:extLst>
      <p:ext uri="{BB962C8B-B14F-4D97-AF65-F5344CB8AC3E}">
        <p14:creationId xmlns:p14="http://schemas.microsoft.com/office/powerpoint/2010/main" val="2483490134"/>
      </p:ext>
    </p:extLst>
  </p:cSld>
  <p:clrMapOvr>
    <a:masterClrMapping/>
  </p:clrMapOvr>
  <mc:AlternateContent xmlns:mc="http://schemas.openxmlformats.org/markup-compatibility/2006" xmlns:p14="http://schemas.microsoft.com/office/powerpoint/2010/main">
    <mc:Choice Requires="p14">
      <p:transition spd="slow" p14:dur="2000" advTm="33242"/>
    </mc:Choice>
    <mc:Fallback xmlns="">
      <p:transition spd="slow" advTm="33242"/>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31840"/>
          </a:xfrm>
        </p:spPr>
        <p:txBody>
          <a:bodyPr/>
          <a:lstStyle/>
          <a:p>
            <a:r>
              <a:rPr lang="en-US" dirty="0"/>
              <a:t>Future work </a:t>
            </a:r>
          </a:p>
        </p:txBody>
      </p:sp>
      <p:sp>
        <p:nvSpPr>
          <p:cNvPr id="4" name="TextBox 3"/>
          <p:cNvSpPr txBox="1"/>
          <p:nvPr/>
        </p:nvSpPr>
        <p:spPr>
          <a:xfrm>
            <a:off x="1031318" y="6139934"/>
            <a:ext cx="184731" cy="369332"/>
          </a:xfrm>
          <a:prstGeom prst="rect">
            <a:avLst/>
          </a:prstGeom>
          <a:noFill/>
        </p:spPr>
        <p:txBody>
          <a:bodyPr wrap="none" rtlCol="0">
            <a:spAutoFit/>
          </a:bodyPr>
          <a:lstStyle/>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94" y="1009560"/>
            <a:ext cx="8701011" cy="550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4652373" y="2920320"/>
            <a:ext cx="2492626" cy="34300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0373199"/>
      </p:ext>
    </p:extLst>
  </p:cSld>
  <p:clrMapOvr>
    <a:masterClrMapping/>
  </p:clrMapOvr>
  <mc:AlternateContent xmlns:mc="http://schemas.openxmlformats.org/markup-compatibility/2006" xmlns:p14="http://schemas.microsoft.com/office/powerpoint/2010/main">
    <mc:Choice Requires="p14">
      <p:transition spd="slow" p14:dur="2000" advTm="29793"/>
    </mc:Choice>
    <mc:Fallback xmlns="">
      <p:transition spd="slow" advTm="29793"/>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02240"/>
          </a:xfrm>
        </p:spPr>
        <p:txBody>
          <a:bodyPr/>
          <a:lstStyle/>
          <a:p>
            <a:pPr algn="ctr"/>
            <a:r>
              <a:rPr lang="en-US" dirty="0" smtClean="0"/>
              <a:t>Goals and Achievements</a:t>
            </a:r>
            <a:endParaRPr lang="en-US" dirty="0"/>
          </a:p>
        </p:txBody>
      </p:sp>
      <p:sp>
        <p:nvSpPr>
          <p:cNvPr id="3" name="Content Placeholder 2"/>
          <p:cNvSpPr>
            <a:spLocks noGrp="1"/>
          </p:cNvSpPr>
          <p:nvPr>
            <p:ph idx="1"/>
          </p:nvPr>
        </p:nvSpPr>
        <p:spPr>
          <a:xfrm>
            <a:off x="253774" y="1454104"/>
            <a:ext cx="8268725" cy="5357912"/>
          </a:xfrm>
        </p:spPr>
        <p:txBody>
          <a:bodyPr>
            <a:normAutofit/>
          </a:bodyPr>
          <a:lstStyle/>
          <a:p>
            <a:pPr marL="0" indent="0">
              <a:buNone/>
            </a:pPr>
            <a:endParaRPr lang="en-US" dirty="0"/>
          </a:p>
        </p:txBody>
      </p:sp>
      <p:sp>
        <p:nvSpPr>
          <p:cNvPr id="7" name="Shape 203"/>
          <p:cNvSpPr/>
          <p:nvPr/>
        </p:nvSpPr>
        <p:spPr>
          <a:xfrm>
            <a:off x="241910" y="1106550"/>
            <a:ext cx="8619271" cy="1937490"/>
          </a:xfrm>
          <a:prstGeom prst="roundRect">
            <a:avLst>
              <a:gd name="adj" fmla="val 10000"/>
            </a:avLst>
          </a:prstGeom>
          <a:solidFill>
            <a:srgbClr val="599BD5"/>
          </a:solidFill>
          <a:ln w="127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8" name="Shape 204"/>
          <p:cNvSpPr txBox="1"/>
          <p:nvPr/>
        </p:nvSpPr>
        <p:spPr>
          <a:xfrm>
            <a:off x="2412247" y="1115190"/>
            <a:ext cx="6400207" cy="1937490"/>
          </a:xfrm>
          <a:prstGeom prst="rect">
            <a:avLst/>
          </a:prstGeom>
          <a:noFill/>
          <a:ln>
            <a:noFill/>
          </a:ln>
        </p:spPr>
        <p:txBody>
          <a:bodyPr lIns="80000" tIns="80000" rIns="80000" bIns="80000" anchor="t" anchorCtr="0">
            <a:noAutofit/>
          </a:bodyPr>
          <a:lstStyle/>
          <a:p>
            <a:pPr marL="0" marR="0" lvl="0" indent="0" algn="l" rtl="0">
              <a:lnSpc>
                <a:spcPct val="90000"/>
              </a:lnSpc>
              <a:spcBef>
                <a:spcPts val="0"/>
              </a:spcBef>
              <a:spcAft>
                <a:spcPts val="0"/>
              </a:spcAft>
              <a:buSzPct val="25000"/>
              <a:buNone/>
            </a:pPr>
            <a:r>
              <a:rPr lang="en-US" sz="2100" b="0" i="0" u="none" strike="noStrike" cap="none" baseline="0" dirty="0">
                <a:solidFill>
                  <a:schemeClr val="lt1"/>
                </a:solidFill>
                <a:latin typeface="Calibri"/>
                <a:ea typeface="Calibri"/>
                <a:cs typeface="Calibri"/>
                <a:sym typeface="Calibri"/>
              </a:rPr>
              <a:t>Systems:</a:t>
            </a:r>
          </a:p>
          <a:p>
            <a:pPr marL="171450" marR="0" lvl="1" indent="-171450" algn="l" rtl="0">
              <a:lnSpc>
                <a:spcPct val="90000"/>
              </a:lnSpc>
              <a:spcBef>
                <a:spcPts val="735"/>
              </a:spcBef>
              <a:spcAft>
                <a:spcPts val="0"/>
              </a:spcAft>
              <a:buClr>
                <a:schemeClr val="lt1"/>
              </a:buClr>
              <a:buSzPct val="100000"/>
              <a:buFont typeface="Calibri"/>
              <a:buChar char="•"/>
            </a:pPr>
            <a:r>
              <a:rPr lang="en-US" sz="1600" b="0" i="0" u="none" strike="noStrike" cap="none" baseline="0" dirty="0" err="1">
                <a:solidFill>
                  <a:schemeClr val="lt1"/>
                </a:solidFill>
                <a:latin typeface="Calibri"/>
                <a:ea typeface="Calibri"/>
                <a:cs typeface="Calibri"/>
                <a:sym typeface="Calibri"/>
              </a:rPr>
              <a:t>SeerSuite</a:t>
            </a:r>
            <a:r>
              <a:rPr lang="en-US" sz="1600" b="0" i="0" u="none" strike="noStrike" cap="none" baseline="0" dirty="0">
                <a:solidFill>
                  <a:schemeClr val="lt1"/>
                </a:solidFill>
                <a:latin typeface="Calibri"/>
                <a:ea typeface="Calibri"/>
                <a:cs typeface="Calibri"/>
                <a:sym typeface="Calibri"/>
              </a:rPr>
              <a:t> for scholarly </a:t>
            </a:r>
            <a:r>
              <a:rPr lang="en-US" sz="1600" b="0" i="0" u="none" strike="noStrike" cap="none" baseline="0" dirty="0" smtClean="0">
                <a:solidFill>
                  <a:schemeClr val="lt1"/>
                </a:solidFill>
                <a:latin typeface="Calibri"/>
                <a:ea typeface="Calibri"/>
                <a:cs typeface="Calibri"/>
                <a:sym typeface="Calibri"/>
              </a:rPr>
              <a:t>search</a:t>
            </a:r>
            <a:endParaRPr lang="en-US" sz="1600" b="0" i="0" u="none" strike="noStrike" cap="none" baseline="0"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ct val="100000"/>
              <a:buFont typeface="Calibri"/>
              <a:buChar char="•"/>
            </a:pPr>
            <a:r>
              <a:rPr lang="en-US" sz="1600" b="0" i="0" u="none" strike="noStrike" cap="none" baseline="0" dirty="0">
                <a:solidFill>
                  <a:schemeClr val="lt1"/>
                </a:solidFill>
                <a:latin typeface="Calibri"/>
                <a:ea typeface="Calibri"/>
                <a:cs typeface="Calibri"/>
                <a:sym typeface="Calibri"/>
              </a:rPr>
              <a:t>Web crawling and archiving: </a:t>
            </a:r>
            <a:r>
              <a:rPr lang="en-US" sz="1600" b="0" i="0" u="none" strike="noStrike" cap="none" baseline="0" dirty="0" err="1">
                <a:solidFill>
                  <a:schemeClr val="lt1"/>
                </a:solidFill>
                <a:latin typeface="Calibri"/>
                <a:ea typeface="Calibri"/>
                <a:cs typeface="Calibri"/>
                <a:sym typeface="Calibri"/>
              </a:rPr>
              <a:t>Heritrix</a:t>
            </a:r>
            <a:r>
              <a:rPr lang="en-US" sz="1600" b="0" i="0" u="none" strike="noStrike" cap="none" baseline="0" dirty="0">
                <a:solidFill>
                  <a:schemeClr val="lt1"/>
                </a:solidFill>
                <a:latin typeface="Calibri"/>
                <a:ea typeface="Calibri"/>
                <a:cs typeface="Calibri"/>
                <a:sym typeface="Calibri"/>
              </a:rPr>
              <a:t> and </a:t>
            </a:r>
            <a:r>
              <a:rPr lang="en-US" sz="1600" b="0" i="0" u="none" strike="noStrike" cap="none" baseline="0" dirty="0" err="1">
                <a:solidFill>
                  <a:schemeClr val="lt1"/>
                </a:solidFill>
                <a:latin typeface="Calibri"/>
                <a:ea typeface="Calibri"/>
                <a:cs typeface="Calibri"/>
                <a:sym typeface="Calibri"/>
              </a:rPr>
              <a:t>Wayback</a:t>
            </a:r>
            <a:r>
              <a:rPr lang="en-US" sz="1600" b="0" i="0" u="none" strike="noStrike" cap="none" baseline="0" dirty="0">
                <a:solidFill>
                  <a:schemeClr val="lt1"/>
                </a:solidFill>
                <a:latin typeface="Calibri"/>
                <a:ea typeface="Calibri"/>
                <a:cs typeface="Calibri"/>
                <a:sym typeface="Calibri"/>
              </a:rPr>
              <a:t> </a:t>
            </a:r>
            <a:r>
              <a:rPr lang="en-US" sz="1600" dirty="0">
                <a:solidFill>
                  <a:schemeClr val="lt1"/>
                </a:solidFill>
                <a:latin typeface="Calibri"/>
                <a:ea typeface="Calibri"/>
                <a:cs typeface="Calibri"/>
                <a:sym typeface="Calibri"/>
              </a:rPr>
              <a:t>M</a:t>
            </a:r>
            <a:r>
              <a:rPr lang="en-US" sz="1600" b="0" i="0" u="none" strike="noStrike" cap="none" baseline="0" dirty="0" smtClean="0">
                <a:solidFill>
                  <a:schemeClr val="lt1"/>
                </a:solidFill>
                <a:latin typeface="Calibri"/>
                <a:ea typeface="Calibri"/>
                <a:cs typeface="Calibri"/>
                <a:sym typeface="Calibri"/>
              </a:rPr>
              <a:t>achine</a:t>
            </a:r>
            <a:endParaRPr lang="en-US" sz="1600" b="0" i="0" u="none" strike="noStrike" cap="none" baseline="0"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ct val="100000"/>
              <a:buFont typeface="Calibri"/>
              <a:buChar char="•"/>
            </a:pPr>
            <a:r>
              <a:rPr lang="en-US" sz="1600" b="0" i="0" u="none" strike="noStrike" cap="none" baseline="0" dirty="0">
                <a:solidFill>
                  <a:schemeClr val="lt1"/>
                </a:solidFill>
                <a:latin typeface="Calibri"/>
                <a:ea typeface="Calibri"/>
                <a:cs typeface="Calibri"/>
                <a:sym typeface="Calibri"/>
              </a:rPr>
              <a:t>Fusion: Integrated solution for building and managing digital </a:t>
            </a:r>
            <a:r>
              <a:rPr lang="en-US" sz="1600" b="0" i="0" u="none" strike="noStrike" cap="none" baseline="0" dirty="0" smtClean="0">
                <a:solidFill>
                  <a:schemeClr val="lt1"/>
                </a:solidFill>
                <a:latin typeface="Calibri"/>
                <a:ea typeface="Calibri"/>
                <a:cs typeface="Calibri"/>
                <a:sym typeface="Calibri"/>
              </a:rPr>
              <a:t>collections</a:t>
            </a:r>
            <a:endParaRPr lang="en-US" sz="1600" b="0" i="0" u="none" strike="noStrike" cap="none" baseline="0" dirty="0">
              <a:solidFill>
                <a:schemeClr val="lt1"/>
              </a:solidFill>
              <a:latin typeface="Calibri"/>
              <a:ea typeface="Calibri"/>
              <a:cs typeface="Calibri"/>
              <a:sym typeface="Calibri"/>
            </a:endParaRPr>
          </a:p>
          <a:p>
            <a:pPr marL="171450" marR="0" lvl="1" indent="-69850" algn="l" rtl="0">
              <a:lnSpc>
                <a:spcPct val="90000"/>
              </a:lnSpc>
              <a:spcBef>
                <a:spcPts val="240"/>
              </a:spcBef>
              <a:spcAft>
                <a:spcPts val="240"/>
              </a:spcAft>
              <a:buClr>
                <a:schemeClr val="dk1"/>
              </a:buClr>
              <a:buFont typeface="Calibri"/>
              <a:buNone/>
            </a:pPr>
            <a:endParaRPr sz="1600" b="0" i="0" u="none" strike="noStrike" cap="none" baseline="0" dirty="0">
              <a:solidFill>
                <a:schemeClr val="lt1"/>
              </a:solidFill>
              <a:latin typeface="Calibri"/>
              <a:ea typeface="Calibri"/>
              <a:cs typeface="Calibri"/>
              <a:sym typeface="Calibri"/>
            </a:endParaRPr>
          </a:p>
        </p:txBody>
      </p:sp>
      <p:sp>
        <p:nvSpPr>
          <p:cNvPr id="9" name="Shape 205"/>
          <p:cNvSpPr/>
          <p:nvPr/>
        </p:nvSpPr>
        <p:spPr>
          <a:xfrm>
            <a:off x="593295" y="1212067"/>
            <a:ext cx="1723948" cy="1549992"/>
          </a:xfrm>
          <a:prstGeom prst="roundRect">
            <a:avLst>
              <a:gd name="adj" fmla="val 10000"/>
            </a:avLst>
          </a:prstGeom>
          <a:blipFill rotWithShape="1">
            <a:blip r:embed="rId2">
              <a:alphaModFix/>
            </a:blip>
            <a:stretch>
              <a:fillRect t="-5999" b="-5999"/>
            </a:stretch>
          </a:blipFill>
          <a:ln w="127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0" name="Shape 206"/>
          <p:cNvSpPr/>
          <p:nvPr/>
        </p:nvSpPr>
        <p:spPr>
          <a:xfrm>
            <a:off x="241910" y="2837490"/>
            <a:ext cx="8619271" cy="1937490"/>
          </a:xfrm>
          <a:prstGeom prst="roundRect">
            <a:avLst>
              <a:gd name="adj" fmla="val 10000"/>
            </a:avLst>
          </a:prstGeom>
          <a:solidFill>
            <a:srgbClr val="599BD5"/>
          </a:solidFill>
          <a:ln w="127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1" name="Shape 207"/>
          <p:cNvSpPr txBox="1"/>
          <p:nvPr/>
        </p:nvSpPr>
        <p:spPr>
          <a:xfrm>
            <a:off x="2455445" y="2820210"/>
            <a:ext cx="6400207" cy="1937490"/>
          </a:xfrm>
          <a:prstGeom prst="rect">
            <a:avLst/>
          </a:prstGeom>
          <a:noFill/>
          <a:ln>
            <a:noFill/>
          </a:ln>
        </p:spPr>
        <p:txBody>
          <a:bodyPr lIns="80000" tIns="80000" rIns="80000" bIns="80000" anchor="t" anchorCtr="0">
            <a:noAutofit/>
          </a:bodyPr>
          <a:lstStyle/>
          <a:p>
            <a:pPr marL="0" marR="0" lvl="0" indent="0" algn="l" rtl="0">
              <a:lnSpc>
                <a:spcPct val="90000"/>
              </a:lnSpc>
              <a:spcBef>
                <a:spcPts val="0"/>
              </a:spcBef>
              <a:spcAft>
                <a:spcPts val="0"/>
              </a:spcAft>
              <a:buSzPct val="25000"/>
              <a:buNone/>
            </a:pPr>
            <a:r>
              <a:rPr lang="en-US" sz="2100" b="0" i="0" u="none" strike="noStrike" cap="none" baseline="0" dirty="0">
                <a:solidFill>
                  <a:schemeClr val="lt1"/>
                </a:solidFill>
                <a:latin typeface="Calibri"/>
                <a:ea typeface="Calibri"/>
                <a:cs typeface="Calibri"/>
                <a:sym typeface="Calibri"/>
              </a:rPr>
              <a:t>Research</a:t>
            </a:r>
          </a:p>
          <a:p>
            <a:pPr marL="171450" marR="0" lvl="1" indent="-171450" algn="l" rtl="0">
              <a:lnSpc>
                <a:spcPct val="90000"/>
              </a:lnSpc>
              <a:spcBef>
                <a:spcPts val="735"/>
              </a:spcBef>
              <a:spcAft>
                <a:spcPts val="0"/>
              </a:spcAft>
              <a:buClr>
                <a:schemeClr val="lt1"/>
              </a:buClr>
              <a:buSzPct val="100000"/>
              <a:buFont typeface="Calibri"/>
              <a:buChar char="•"/>
            </a:pPr>
            <a:r>
              <a:rPr lang="en-US" sz="1600" b="0" i="0" u="none" strike="noStrike" cap="none" baseline="0" dirty="0">
                <a:solidFill>
                  <a:schemeClr val="lt1"/>
                </a:solidFill>
                <a:latin typeface="Calibri"/>
                <a:ea typeface="Calibri"/>
                <a:cs typeface="Calibri"/>
                <a:sym typeface="Calibri"/>
              </a:rPr>
              <a:t>Understanding social scholarly impact: </a:t>
            </a:r>
            <a:r>
              <a:rPr lang="en-US" sz="1600" b="0" i="0" u="none" strike="noStrike" cap="none" baseline="0" dirty="0" err="1">
                <a:solidFill>
                  <a:schemeClr val="lt1"/>
                </a:solidFill>
                <a:latin typeface="Calibri"/>
                <a:ea typeface="Calibri"/>
                <a:cs typeface="Calibri"/>
                <a:sym typeface="Calibri"/>
              </a:rPr>
              <a:t>Hamed</a:t>
            </a:r>
            <a:r>
              <a:rPr lang="en-US" sz="1600" b="0" i="0" u="none" strike="noStrike" cap="none" baseline="0" dirty="0">
                <a:solidFill>
                  <a:schemeClr val="lt1"/>
                </a:solidFill>
                <a:latin typeface="Calibri"/>
                <a:ea typeface="Calibri"/>
                <a:cs typeface="Calibri"/>
                <a:sym typeface="Calibri"/>
              </a:rPr>
              <a:t>  </a:t>
            </a:r>
          </a:p>
          <a:p>
            <a:pPr marL="171450" marR="0" lvl="1" indent="-171450" algn="l" rtl="0">
              <a:lnSpc>
                <a:spcPct val="90000"/>
              </a:lnSpc>
              <a:spcBef>
                <a:spcPts val="240"/>
              </a:spcBef>
              <a:spcAft>
                <a:spcPts val="0"/>
              </a:spcAft>
              <a:buClr>
                <a:schemeClr val="lt1"/>
              </a:buClr>
              <a:buSzPct val="100000"/>
              <a:buFont typeface="Calibri"/>
              <a:buChar char="•"/>
            </a:pPr>
            <a:r>
              <a:rPr lang="en-US" sz="1600" b="0" i="0" u="none" strike="noStrike" cap="none" baseline="0" dirty="0">
                <a:solidFill>
                  <a:schemeClr val="lt1"/>
                </a:solidFill>
                <a:latin typeface="Calibri"/>
                <a:ea typeface="Calibri"/>
                <a:cs typeface="Calibri"/>
                <a:sym typeface="Calibri"/>
              </a:rPr>
              <a:t>Improving Arabic NLP by </a:t>
            </a:r>
            <a:r>
              <a:rPr lang="en-US" sz="1600" b="0" i="0" u="none" strike="noStrike" cap="none" baseline="0" dirty="0" smtClean="0">
                <a:solidFill>
                  <a:schemeClr val="lt1"/>
                </a:solidFill>
                <a:latin typeface="Calibri"/>
                <a:ea typeface="Calibri"/>
                <a:cs typeface="Calibri"/>
                <a:sym typeface="Calibri"/>
              </a:rPr>
              <a:t>automated </a:t>
            </a:r>
            <a:r>
              <a:rPr lang="en-US" sz="1600" b="0" i="0" u="none" strike="noStrike" cap="none" baseline="0" dirty="0">
                <a:solidFill>
                  <a:schemeClr val="lt1"/>
                </a:solidFill>
                <a:latin typeface="Calibri"/>
                <a:ea typeface="Calibri"/>
                <a:cs typeface="Calibri"/>
                <a:sym typeface="Calibri"/>
              </a:rPr>
              <a:t>summarization </a:t>
            </a:r>
            <a:r>
              <a:rPr lang="en-US" sz="1600" b="0" i="0" u="none" strike="noStrike" cap="none" baseline="0" dirty="0" smtClean="0">
                <a:solidFill>
                  <a:schemeClr val="lt1"/>
                </a:solidFill>
                <a:latin typeface="Calibri"/>
                <a:ea typeface="Calibri"/>
                <a:cs typeface="Calibri"/>
                <a:sym typeface="Calibri"/>
              </a:rPr>
              <a:t>with categorization</a:t>
            </a:r>
            <a:r>
              <a:rPr lang="en-US" sz="1600" b="0" i="0" u="none" strike="noStrike" cap="none" baseline="0" dirty="0">
                <a:solidFill>
                  <a:schemeClr val="lt1"/>
                </a:solidFill>
                <a:latin typeface="Calibri"/>
                <a:ea typeface="Calibri"/>
                <a:cs typeface="Calibri"/>
                <a:sym typeface="Calibri"/>
              </a:rPr>
              <a:t>: </a:t>
            </a:r>
            <a:r>
              <a:rPr lang="en-US" sz="1600" b="0" i="0" u="none" strike="noStrike" cap="none" baseline="0" dirty="0" err="1">
                <a:solidFill>
                  <a:schemeClr val="lt1"/>
                </a:solidFill>
                <a:latin typeface="Calibri"/>
                <a:ea typeface="Calibri"/>
                <a:cs typeface="Calibri"/>
                <a:sym typeface="Calibri"/>
              </a:rPr>
              <a:t>Tarek</a:t>
            </a:r>
            <a:endParaRPr lang="en-US" sz="1600" b="0" i="0" u="none" strike="noStrike" cap="none" baseline="0"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ct val="100000"/>
              <a:buFont typeface="Calibri"/>
              <a:buChar char="•"/>
            </a:pPr>
            <a:r>
              <a:rPr lang="en-US" sz="1600" b="0" i="0" u="none" strike="noStrike" cap="none" baseline="0" dirty="0">
                <a:solidFill>
                  <a:schemeClr val="lt1"/>
                </a:solidFill>
                <a:latin typeface="Calibri"/>
                <a:ea typeface="Calibri"/>
                <a:cs typeface="Calibri"/>
                <a:sym typeface="Calibri"/>
              </a:rPr>
              <a:t>Understanding the semantics of figures in scholarly documents: </a:t>
            </a:r>
            <a:r>
              <a:rPr lang="en-US" sz="1600" b="0" i="0" u="none" strike="noStrike" cap="none" baseline="0" dirty="0" err="1">
                <a:solidFill>
                  <a:schemeClr val="lt1"/>
                </a:solidFill>
                <a:latin typeface="Calibri"/>
                <a:ea typeface="Calibri"/>
                <a:cs typeface="Calibri"/>
                <a:sym typeface="Calibri"/>
              </a:rPr>
              <a:t>Sagnik</a:t>
            </a:r>
            <a:endParaRPr lang="en-US" sz="1600" b="0" i="0" u="none" strike="noStrike" cap="none" baseline="0" dirty="0">
              <a:solidFill>
                <a:schemeClr val="lt1"/>
              </a:solidFill>
              <a:latin typeface="Calibri"/>
              <a:ea typeface="Calibri"/>
              <a:cs typeface="Calibri"/>
              <a:sym typeface="Calibri"/>
            </a:endParaRPr>
          </a:p>
          <a:p>
            <a:pPr marL="171450" marR="0" lvl="1" indent="-69850" algn="l" rtl="0">
              <a:lnSpc>
                <a:spcPct val="90000"/>
              </a:lnSpc>
              <a:spcBef>
                <a:spcPts val="240"/>
              </a:spcBef>
              <a:spcAft>
                <a:spcPts val="240"/>
              </a:spcAft>
              <a:buClr>
                <a:schemeClr val="dk1"/>
              </a:buClr>
              <a:buFont typeface="Calibri"/>
              <a:buNone/>
            </a:pPr>
            <a:endParaRPr sz="1600" b="0" i="0" u="none" strike="noStrike" cap="none" baseline="0" dirty="0">
              <a:solidFill>
                <a:schemeClr val="lt1"/>
              </a:solidFill>
              <a:latin typeface="Calibri"/>
              <a:ea typeface="Calibri"/>
              <a:cs typeface="Calibri"/>
              <a:sym typeface="Calibri"/>
            </a:endParaRPr>
          </a:p>
        </p:txBody>
      </p:sp>
      <p:sp>
        <p:nvSpPr>
          <p:cNvPr id="12" name="Shape 208"/>
          <p:cNvSpPr/>
          <p:nvPr/>
        </p:nvSpPr>
        <p:spPr>
          <a:xfrm>
            <a:off x="593295" y="2925728"/>
            <a:ext cx="1723948" cy="1549992"/>
          </a:xfrm>
          <a:prstGeom prst="roundRect">
            <a:avLst>
              <a:gd name="adj" fmla="val 10000"/>
            </a:avLst>
          </a:prstGeom>
          <a:blipFill rotWithShape="1">
            <a:blip r:embed="rId3">
              <a:alphaModFix/>
            </a:blip>
            <a:stretch>
              <a:fillRect/>
            </a:stretch>
          </a:blipFill>
          <a:ln w="127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3" name="Shape 209"/>
          <p:cNvSpPr/>
          <p:nvPr/>
        </p:nvSpPr>
        <p:spPr>
          <a:xfrm>
            <a:off x="241910" y="4568430"/>
            <a:ext cx="8619271" cy="1937490"/>
          </a:xfrm>
          <a:prstGeom prst="roundRect">
            <a:avLst>
              <a:gd name="adj" fmla="val 10000"/>
            </a:avLst>
          </a:prstGeom>
          <a:solidFill>
            <a:srgbClr val="599BD5"/>
          </a:solidFill>
          <a:ln w="127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210"/>
          <p:cNvSpPr txBox="1"/>
          <p:nvPr/>
        </p:nvSpPr>
        <p:spPr>
          <a:xfrm>
            <a:off x="2533202" y="4568430"/>
            <a:ext cx="6244693" cy="1937490"/>
          </a:xfrm>
          <a:prstGeom prst="rect">
            <a:avLst/>
          </a:prstGeom>
          <a:noFill/>
          <a:ln>
            <a:noFill/>
          </a:ln>
        </p:spPr>
        <p:txBody>
          <a:bodyPr lIns="80000" tIns="80000" rIns="80000" bIns="80000" anchor="t" anchorCtr="0">
            <a:noAutofit/>
          </a:bodyPr>
          <a:lstStyle/>
          <a:p>
            <a:pPr marL="0" marR="0" lvl="0" indent="0" algn="l" rtl="0">
              <a:lnSpc>
                <a:spcPct val="90000"/>
              </a:lnSpc>
              <a:spcBef>
                <a:spcPts val="0"/>
              </a:spcBef>
              <a:spcAft>
                <a:spcPts val="0"/>
              </a:spcAft>
              <a:buSzPct val="25000"/>
              <a:buNone/>
            </a:pPr>
            <a:r>
              <a:rPr lang="en-US" sz="2100" dirty="0" smtClean="0">
                <a:solidFill>
                  <a:schemeClr val="lt1"/>
                </a:solidFill>
                <a:latin typeface="Calibri"/>
                <a:ea typeface="Calibri"/>
                <a:cs typeface="Calibri"/>
                <a:sym typeface="Calibri"/>
              </a:rPr>
              <a:t>Community Building / </a:t>
            </a:r>
            <a:r>
              <a:rPr lang="en-US" sz="2100" b="0" i="0" u="none" strike="noStrike" cap="none" baseline="0" dirty="0" smtClean="0">
                <a:solidFill>
                  <a:schemeClr val="lt1"/>
                </a:solidFill>
                <a:latin typeface="Calibri"/>
                <a:ea typeface="Calibri"/>
                <a:cs typeface="Calibri"/>
                <a:sym typeface="Calibri"/>
              </a:rPr>
              <a:t>Outreach</a:t>
            </a:r>
            <a:endParaRPr lang="en-US" sz="2100" b="0" i="0" u="none" strike="noStrike" cap="none" baseline="0" dirty="0">
              <a:solidFill>
                <a:schemeClr val="lt1"/>
              </a:solidFill>
              <a:latin typeface="Calibri"/>
              <a:ea typeface="Calibri"/>
              <a:cs typeface="Calibri"/>
              <a:sym typeface="Calibri"/>
            </a:endParaRPr>
          </a:p>
          <a:p>
            <a:pPr marL="171450" marR="0" lvl="1" indent="-171450" algn="l" rtl="0">
              <a:lnSpc>
                <a:spcPct val="90000"/>
              </a:lnSpc>
              <a:spcBef>
                <a:spcPts val="735"/>
              </a:spcBef>
              <a:spcAft>
                <a:spcPts val="0"/>
              </a:spcAft>
              <a:buClr>
                <a:schemeClr val="lt1"/>
              </a:buClr>
              <a:buSzPct val="100000"/>
              <a:buFont typeface="Calibri"/>
              <a:buChar char="•"/>
            </a:pPr>
            <a:r>
              <a:rPr lang="en-US" sz="1600" b="0" i="0" u="none" strike="noStrike" cap="none" baseline="0" dirty="0">
                <a:solidFill>
                  <a:schemeClr val="lt1"/>
                </a:solidFill>
                <a:latin typeface="Calibri"/>
                <a:ea typeface="Calibri"/>
                <a:cs typeface="Calibri"/>
                <a:sym typeface="Calibri"/>
              </a:rPr>
              <a:t>Motivating </a:t>
            </a:r>
            <a:r>
              <a:rPr lang="en-US" sz="1600" b="0" i="0" u="none" strike="noStrike" cap="none" baseline="0" dirty="0" smtClean="0">
                <a:solidFill>
                  <a:schemeClr val="lt1"/>
                </a:solidFill>
                <a:latin typeface="Calibri"/>
                <a:ea typeface="Calibri"/>
                <a:cs typeface="Calibri"/>
                <a:sym typeface="Calibri"/>
              </a:rPr>
              <a:t>DL research</a:t>
            </a:r>
            <a:r>
              <a:rPr lang="en-US" sz="1600" dirty="0" smtClean="0">
                <a:solidFill>
                  <a:schemeClr val="lt1"/>
                </a:solidFill>
                <a:latin typeface="Calibri"/>
                <a:ea typeface="Calibri"/>
                <a:cs typeface="Calibri"/>
                <a:sym typeface="Calibri"/>
              </a:rPr>
              <a:t> </a:t>
            </a:r>
            <a:r>
              <a:rPr lang="en-US" sz="1600" dirty="0">
                <a:solidFill>
                  <a:schemeClr val="lt1"/>
                </a:solidFill>
                <a:latin typeface="Calibri"/>
                <a:ea typeface="Calibri"/>
                <a:cs typeface="Calibri"/>
                <a:sym typeface="Calibri"/>
              </a:rPr>
              <a:t>and discussing </a:t>
            </a:r>
            <a:r>
              <a:rPr lang="en-US" sz="1600" dirty="0" smtClean="0">
                <a:solidFill>
                  <a:schemeClr val="lt1"/>
                </a:solidFill>
                <a:latin typeface="Calibri"/>
                <a:ea typeface="Calibri"/>
                <a:cs typeface="Calibri"/>
                <a:sym typeface="Calibri"/>
              </a:rPr>
              <a:t>improvements</a:t>
            </a:r>
            <a:endParaRPr lang="en-US" sz="1600" b="0" i="0" u="none" strike="noStrike" cap="none" baseline="0"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ct val="100000"/>
              <a:buFont typeface="Calibri"/>
              <a:buChar char="•"/>
            </a:pPr>
            <a:r>
              <a:rPr lang="en-US" sz="1600" b="0" i="0" u="none" strike="noStrike" cap="none" baseline="0" dirty="0">
                <a:solidFill>
                  <a:schemeClr val="lt1"/>
                </a:solidFill>
                <a:latin typeface="Calibri"/>
                <a:ea typeface="Calibri"/>
                <a:cs typeface="Calibri"/>
                <a:sym typeface="Calibri"/>
              </a:rPr>
              <a:t>Reaching out to different departments to </a:t>
            </a:r>
            <a:r>
              <a:rPr lang="en-US" sz="1600" b="0" i="0" u="none" strike="noStrike" cap="none" baseline="0" dirty="0" smtClean="0">
                <a:solidFill>
                  <a:schemeClr val="lt1"/>
                </a:solidFill>
                <a:latin typeface="Calibri"/>
                <a:ea typeface="Calibri"/>
                <a:cs typeface="Calibri"/>
                <a:sym typeface="Calibri"/>
              </a:rPr>
              <a:t>enhance information </a:t>
            </a:r>
            <a:r>
              <a:rPr lang="en-US" sz="1600" b="0" i="0" u="none" strike="noStrike" cap="none" baseline="0" dirty="0">
                <a:solidFill>
                  <a:schemeClr val="lt1"/>
                </a:solidFill>
                <a:latin typeface="Calibri"/>
                <a:ea typeface="Calibri"/>
                <a:cs typeface="Calibri"/>
                <a:sym typeface="Calibri"/>
              </a:rPr>
              <a:t>management: Computer Science, Chemical Engineering, Gulf </a:t>
            </a:r>
            <a:r>
              <a:rPr lang="en-US" sz="1600" b="0" i="0" u="none" strike="noStrike" cap="none" baseline="0" dirty="0" smtClean="0">
                <a:solidFill>
                  <a:schemeClr val="lt1"/>
                </a:solidFill>
                <a:latin typeface="Calibri"/>
                <a:ea typeface="Calibri"/>
                <a:cs typeface="Calibri"/>
                <a:sym typeface="Calibri"/>
              </a:rPr>
              <a:t>Studies</a:t>
            </a:r>
            <a:endParaRPr lang="en-US" sz="1600" b="0" i="0" u="none" strike="noStrike" cap="none" baseline="0" dirty="0">
              <a:solidFill>
                <a:schemeClr val="lt1"/>
              </a:solidFill>
              <a:latin typeface="Calibri"/>
              <a:ea typeface="Calibri"/>
              <a:cs typeface="Calibri"/>
              <a:sym typeface="Calibri"/>
            </a:endParaRPr>
          </a:p>
          <a:p>
            <a:pPr marL="171450" marR="0" lvl="1" indent="-171450" algn="l" rtl="0">
              <a:lnSpc>
                <a:spcPct val="90000"/>
              </a:lnSpc>
              <a:spcBef>
                <a:spcPts val="240"/>
              </a:spcBef>
              <a:spcAft>
                <a:spcPts val="240"/>
              </a:spcAft>
              <a:buClr>
                <a:schemeClr val="lt1"/>
              </a:buClr>
              <a:buSzPct val="100000"/>
              <a:buFont typeface="Calibri"/>
              <a:buChar char="•"/>
            </a:pPr>
            <a:r>
              <a:rPr lang="en-US" sz="1600" b="0" i="0" u="none" strike="noStrike" cap="none" baseline="0" dirty="0">
                <a:solidFill>
                  <a:schemeClr val="lt1"/>
                </a:solidFill>
                <a:latin typeface="Calibri"/>
                <a:ea typeface="Calibri"/>
                <a:cs typeface="Calibri"/>
                <a:sym typeface="Calibri"/>
              </a:rPr>
              <a:t>Working with Qatar National </a:t>
            </a:r>
            <a:r>
              <a:rPr lang="en-US" sz="1600" b="0" i="0" u="none" strike="noStrike" cap="none" baseline="0" dirty="0" smtClean="0">
                <a:solidFill>
                  <a:schemeClr val="lt1"/>
                </a:solidFill>
                <a:latin typeface="Calibri"/>
                <a:ea typeface="Calibri"/>
                <a:cs typeface="Calibri"/>
                <a:sym typeface="Calibri"/>
              </a:rPr>
              <a:t>Library on </a:t>
            </a:r>
            <a:r>
              <a:rPr lang="en-US" sz="1600" b="0" i="0" u="none" strike="noStrike" cap="none" baseline="0" dirty="0">
                <a:solidFill>
                  <a:schemeClr val="lt1"/>
                </a:solidFill>
                <a:latin typeface="Calibri"/>
                <a:ea typeface="Calibri"/>
                <a:cs typeface="Calibri"/>
                <a:sym typeface="Calibri"/>
              </a:rPr>
              <a:t>crawling and </a:t>
            </a:r>
            <a:r>
              <a:rPr lang="en-US" sz="1600" b="0" i="0" u="none" strike="noStrike" cap="none" baseline="0" dirty="0" smtClean="0">
                <a:solidFill>
                  <a:schemeClr val="lt1"/>
                </a:solidFill>
                <a:latin typeface="Calibri"/>
                <a:ea typeface="Calibri"/>
                <a:cs typeface="Calibri"/>
                <a:sym typeface="Calibri"/>
              </a:rPr>
              <a:t>archiving</a:t>
            </a:r>
            <a:endParaRPr lang="en-US" sz="1600" b="0" i="0" u="none" strike="noStrike" cap="none" baseline="0" dirty="0">
              <a:solidFill>
                <a:schemeClr val="lt1"/>
              </a:solidFill>
              <a:latin typeface="Calibri"/>
              <a:ea typeface="Calibri"/>
              <a:cs typeface="Calibri"/>
              <a:sym typeface="Calibri"/>
            </a:endParaRPr>
          </a:p>
        </p:txBody>
      </p:sp>
      <p:sp>
        <p:nvSpPr>
          <p:cNvPr id="15" name="Shape 211"/>
          <p:cNvSpPr/>
          <p:nvPr/>
        </p:nvSpPr>
        <p:spPr>
          <a:xfrm>
            <a:off x="593295" y="4725787"/>
            <a:ext cx="1723948" cy="1549992"/>
          </a:xfrm>
          <a:prstGeom prst="roundRect">
            <a:avLst>
              <a:gd name="adj" fmla="val 10000"/>
            </a:avLst>
          </a:prstGeom>
          <a:blipFill rotWithShape="1">
            <a:blip r:embed="rId4">
              <a:alphaModFix/>
            </a:blip>
            <a:stretch>
              <a:fillRect/>
            </a:stretch>
          </a:blipFill>
          <a:ln w="127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861104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011" y="0"/>
            <a:ext cx="7886700" cy="1325563"/>
          </a:xfrm>
        </p:spPr>
        <p:txBody>
          <a:bodyPr/>
          <a:lstStyle/>
          <a:p>
            <a:r>
              <a:rPr lang="en-US" dirty="0" smtClean="0"/>
              <a:t>Transition Discussion</a:t>
            </a:r>
            <a:endParaRPr lang="en-US" dirty="0"/>
          </a:p>
        </p:txBody>
      </p:sp>
      <p:sp>
        <p:nvSpPr>
          <p:cNvPr id="3" name="Content Placeholder 2"/>
          <p:cNvSpPr>
            <a:spLocks noGrp="1"/>
          </p:cNvSpPr>
          <p:nvPr>
            <p:ph idx="1"/>
          </p:nvPr>
        </p:nvSpPr>
        <p:spPr>
          <a:xfrm>
            <a:off x="628649" y="1350424"/>
            <a:ext cx="8175163" cy="5155496"/>
          </a:xfrm>
        </p:spPr>
        <p:txBody>
          <a:bodyPr>
            <a:normAutofit/>
          </a:bodyPr>
          <a:lstStyle/>
          <a:p>
            <a:r>
              <a:rPr lang="en-US" dirty="0" smtClean="0"/>
              <a:t>QNL gets data, software, and running systems</a:t>
            </a:r>
          </a:p>
          <a:p>
            <a:r>
              <a:rPr lang="en-US" dirty="0" smtClean="0"/>
              <a:t>US sites continue assistance through Dec. (if allowed to continue spending QNRF approved funds)</a:t>
            </a:r>
          </a:p>
          <a:p>
            <a:r>
              <a:rPr lang="en-US" dirty="0"/>
              <a:t>C</a:t>
            </a:r>
            <a:r>
              <a:rPr lang="en-US" dirty="0" smtClean="0"/>
              <a:t>ompletion of 2 dissertations (VT, TAMU) and further progress on dissertation at Penn State</a:t>
            </a:r>
          </a:p>
          <a:p>
            <a:r>
              <a:rPr lang="en-US" dirty="0" smtClean="0"/>
              <a:t>QU Library likely to start Web archiving</a:t>
            </a:r>
          </a:p>
          <a:p>
            <a:r>
              <a:rPr lang="en-US" dirty="0" smtClean="0"/>
              <a:t>Recommendations for QNL</a:t>
            </a:r>
          </a:p>
          <a:p>
            <a:pPr lvl="1"/>
            <a:r>
              <a:rPr lang="en-US" sz="2800" dirty="0" smtClean="0"/>
              <a:t>Experiment with all systems and collections</a:t>
            </a:r>
          </a:p>
          <a:p>
            <a:pPr lvl="1"/>
            <a:r>
              <a:rPr lang="en-US" sz="2800" dirty="0" smtClean="0"/>
              <a:t>As staffing allows, get further training re ELISQ</a:t>
            </a:r>
          </a:p>
          <a:p>
            <a:pPr lvl="1"/>
            <a:r>
              <a:rPr lang="en-US" sz="2800" dirty="0" smtClean="0"/>
              <a:t>If </a:t>
            </a:r>
            <a:r>
              <a:rPr lang="en-US" sz="2800" dirty="0" smtClean="0"/>
              <a:t>Fusion </a:t>
            </a:r>
            <a:r>
              <a:rPr lang="en-US" sz="2800" dirty="0" smtClean="0"/>
              <a:t>fits a need, work out </a:t>
            </a:r>
            <a:r>
              <a:rPr lang="en-US" sz="2800" dirty="0"/>
              <a:t>agreement with </a:t>
            </a:r>
            <a:r>
              <a:rPr lang="en-US" sz="2800" dirty="0" err="1"/>
              <a:t>LucidWorks</a:t>
            </a:r>
            <a:r>
              <a:rPr lang="en-US" sz="2800" dirty="0"/>
              <a:t> </a:t>
            </a:r>
            <a:endParaRPr lang="en-US" sz="2800" dirty="0"/>
          </a:p>
        </p:txBody>
      </p:sp>
      <p:sp>
        <p:nvSpPr>
          <p:cNvPr id="4" name="Footer Placeholder 3"/>
          <p:cNvSpPr>
            <a:spLocks noGrp="1"/>
          </p:cNvSpPr>
          <p:nvPr>
            <p:ph type="ftr" sz="quarter" idx="11"/>
          </p:nvPr>
        </p:nvSpPr>
        <p:spPr/>
        <p:txBody>
          <a:bodyPr/>
          <a:lstStyle/>
          <a:p>
            <a:r>
              <a:rPr lang="en-US" smtClean="0"/>
              <a:t>QU -- 20 May 2015</a:t>
            </a:r>
            <a:endParaRPr lang="en-US" dirty="0"/>
          </a:p>
        </p:txBody>
      </p:sp>
      <p:sp>
        <p:nvSpPr>
          <p:cNvPr id="5" name="Slide Number Placeholder 4"/>
          <p:cNvSpPr>
            <a:spLocks noGrp="1"/>
          </p:cNvSpPr>
          <p:nvPr>
            <p:ph type="sldNum" sz="quarter" idx="12"/>
          </p:nvPr>
        </p:nvSpPr>
        <p:spPr/>
        <p:txBody>
          <a:bodyPr/>
          <a:lstStyle/>
          <a:p>
            <a:fld id="{111A3EE2-F8C9-43A5-80E4-43247F3E9DC7}" type="slidenum">
              <a:rPr lang="en-US" smtClean="0"/>
              <a:pPr/>
              <a:t>40</a:t>
            </a:fld>
            <a:endParaRPr lang="en-US" dirty="0"/>
          </a:p>
        </p:txBody>
      </p:sp>
    </p:spTree>
    <p:extLst>
      <p:ext uri="{BB962C8B-B14F-4D97-AF65-F5344CB8AC3E}">
        <p14:creationId xmlns:p14="http://schemas.microsoft.com/office/powerpoint/2010/main" val="978562739"/>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59039"/>
          </a:xfrm>
        </p:spPr>
        <p:txBody>
          <a:bodyPr/>
          <a:lstStyle/>
          <a:p>
            <a:pPr algn="ctr"/>
            <a:r>
              <a:rPr lang="en-US" dirty="0" smtClean="0"/>
              <a:t>Schedule</a:t>
            </a:r>
            <a:endParaRPr lang="en-US" dirty="0"/>
          </a:p>
        </p:txBody>
      </p:sp>
      <p:sp>
        <p:nvSpPr>
          <p:cNvPr id="4" name="Footer Placeholder 3"/>
          <p:cNvSpPr>
            <a:spLocks noGrp="1"/>
          </p:cNvSpPr>
          <p:nvPr>
            <p:ph type="ftr" sz="quarter" idx="11"/>
          </p:nvPr>
        </p:nvSpPr>
        <p:spPr/>
        <p:txBody>
          <a:bodyPr/>
          <a:lstStyle/>
          <a:p>
            <a:r>
              <a:rPr lang="en-US" smtClean="0"/>
              <a:t>QU -- 20 May 2015</a:t>
            </a:r>
            <a:endParaRPr lang="en-US" dirty="0"/>
          </a:p>
        </p:txBody>
      </p:sp>
      <p:sp>
        <p:nvSpPr>
          <p:cNvPr id="5" name="Slide Number Placeholder 4"/>
          <p:cNvSpPr>
            <a:spLocks noGrp="1"/>
          </p:cNvSpPr>
          <p:nvPr>
            <p:ph type="sldNum" sz="quarter" idx="12"/>
          </p:nvPr>
        </p:nvSpPr>
        <p:spPr/>
        <p:txBody>
          <a:bodyPr/>
          <a:lstStyle/>
          <a:p>
            <a:fld id="{111A3EE2-F8C9-43A5-80E4-43247F3E9DC7}" type="slidenum">
              <a:rPr lang="en-US" smtClean="0"/>
              <a:pPr/>
              <a:t>5</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558392623"/>
              </p:ext>
            </p:extLst>
          </p:nvPr>
        </p:nvGraphicFramePr>
        <p:xfrm>
          <a:off x="627156" y="906920"/>
          <a:ext cx="7922860" cy="4864600"/>
        </p:xfrm>
        <a:graphic>
          <a:graphicData uri="http://schemas.openxmlformats.org/presentationml/2006/ole">
            <mc:AlternateContent xmlns:mc="http://schemas.openxmlformats.org/markup-compatibility/2006">
              <mc:Choice xmlns:v="urn:schemas-microsoft-com:vml" Requires="v">
                <p:oleObj spid="_x0000_s1068" name="Document" r:id="rId3" imgW="5626100" imgH="3454400" progId="Word.Document.12">
                  <p:embed/>
                </p:oleObj>
              </mc:Choice>
              <mc:Fallback>
                <p:oleObj name="Document" r:id="rId3" imgW="5626100" imgH="3454400" progId="Word.Document.12">
                  <p:embed/>
                  <p:pic>
                    <p:nvPicPr>
                      <p:cNvPr id="0" name=""/>
                      <p:cNvPicPr/>
                      <p:nvPr/>
                    </p:nvPicPr>
                    <p:blipFill>
                      <a:blip r:embed="rId4"/>
                      <a:stretch>
                        <a:fillRect/>
                      </a:stretch>
                    </p:blipFill>
                    <p:spPr>
                      <a:xfrm>
                        <a:off x="627156" y="906920"/>
                        <a:ext cx="7922860" cy="4864600"/>
                      </a:xfrm>
                      <a:prstGeom prst="rect">
                        <a:avLst/>
                      </a:prstGeom>
                    </p:spPr>
                  </p:pic>
                </p:oleObj>
              </mc:Fallback>
            </mc:AlternateContent>
          </a:graphicData>
        </a:graphic>
      </p:graphicFrame>
      <p:sp>
        <p:nvSpPr>
          <p:cNvPr id="6" name="Content Placeholder 2"/>
          <p:cNvSpPr>
            <a:spLocks noGrp="1"/>
          </p:cNvSpPr>
          <p:nvPr>
            <p:ph idx="1"/>
          </p:nvPr>
        </p:nvSpPr>
        <p:spPr>
          <a:xfrm>
            <a:off x="654569" y="5572800"/>
            <a:ext cx="7886700" cy="967680"/>
          </a:xfrm>
        </p:spPr>
        <p:txBody>
          <a:bodyPr>
            <a:normAutofit/>
          </a:bodyPr>
          <a:lstStyle/>
          <a:p>
            <a:r>
              <a:rPr lang="en-US" dirty="0" smtClean="0"/>
              <a:t>Tomorrow: Integrated Digital (Event) Archiving and Library, plus problem-based learning for IR/DL</a:t>
            </a:r>
            <a:endParaRPr lang="en-US" dirty="0"/>
          </a:p>
        </p:txBody>
      </p:sp>
    </p:spTree>
    <p:extLst>
      <p:ext uri="{BB962C8B-B14F-4D97-AF65-F5344CB8AC3E}">
        <p14:creationId xmlns:p14="http://schemas.microsoft.com/office/powerpoint/2010/main" val="36213300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90" y="17"/>
            <a:ext cx="7886700" cy="1002224"/>
          </a:xfrm>
        </p:spPr>
        <p:txBody>
          <a:bodyPr/>
          <a:lstStyle/>
          <a:p>
            <a:r>
              <a:rPr lang="en-US" dirty="0" smtClean="0"/>
              <a:t>Descriptions of Results Presented</a:t>
            </a:r>
            <a:endParaRPr lang="en-US" dirty="0"/>
          </a:p>
        </p:txBody>
      </p:sp>
      <p:sp>
        <p:nvSpPr>
          <p:cNvPr id="3" name="Content Placeholder 2"/>
          <p:cNvSpPr>
            <a:spLocks noGrp="1"/>
          </p:cNvSpPr>
          <p:nvPr>
            <p:ph idx="1"/>
          </p:nvPr>
        </p:nvSpPr>
        <p:spPr>
          <a:xfrm>
            <a:off x="637290" y="1350424"/>
            <a:ext cx="8365236" cy="5077736"/>
          </a:xfrm>
        </p:spPr>
        <p:txBody>
          <a:bodyPr>
            <a:normAutofit fontScale="92500" lnSpcReduction="10000"/>
          </a:bodyPr>
          <a:lstStyle/>
          <a:p>
            <a:r>
              <a:rPr lang="en-US" dirty="0" smtClean="0"/>
              <a:t>Running systems</a:t>
            </a:r>
          </a:p>
          <a:p>
            <a:r>
              <a:rPr lang="en-US" dirty="0" smtClean="0"/>
              <a:t>Accessible collections with digital library and archive service support</a:t>
            </a:r>
          </a:p>
          <a:p>
            <a:r>
              <a:rPr lang="en-US" dirty="0" smtClean="0"/>
              <a:t>Advances at VT in Arabic text / natural language processing integrated with digital libraries</a:t>
            </a:r>
          </a:p>
          <a:p>
            <a:r>
              <a:rPr lang="en-US" dirty="0" smtClean="0"/>
              <a:t>Advances at Penn State in </a:t>
            </a:r>
            <a:r>
              <a:rPr lang="en-US" dirty="0" err="1" smtClean="0"/>
              <a:t>SeerQ</a:t>
            </a:r>
            <a:r>
              <a:rPr lang="en-US" dirty="0" smtClean="0"/>
              <a:t>, extending </a:t>
            </a:r>
            <a:r>
              <a:rPr lang="en-US" dirty="0" err="1" smtClean="0"/>
              <a:t>SeerSuite</a:t>
            </a:r>
            <a:r>
              <a:rPr lang="en-US" dirty="0" smtClean="0"/>
              <a:t>, improving analysis of scholarly articles</a:t>
            </a:r>
          </a:p>
          <a:p>
            <a:r>
              <a:rPr lang="en-US" dirty="0" smtClean="0"/>
              <a:t>Recommendations from analysis of digital library users based on studies in Qatar, USA, and from scholarly and social networks</a:t>
            </a:r>
          </a:p>
          <a:p>
            <a:endParaRPr lang="en-US" dirty="0"/>
          </a:p>
          <a:p>
            <a:r>
              <a:rPr lang="en-US" dirty="0" smtClean="0"/>
              <a:t>So QU and QNL can continue and extend ELISQ aims</a:t>
            </a:r>
            <a:endParaRPr lang="en-US" dirty="0"/>
          </a:p>
        </p:txBody>
      </p:sp>
      <p:sp>
        <p:nvSpPr>
          <p:cNvPr id="4" name="Footer Placeholder 3"/>
          <p:cNvSpPr>
            <a:spLocks noGrp="1"/>
          </p:cNvSpPr>
          <p:nvPr>
            <p:ph type="ftr" sz="quarter" idx="11"/>
          </p:nvPr>
        </p:nvSpPr>
        <p:spPr/>
        <p:txBody>
          <a:bodyPr/>
          <a:lstStyle/>
          <a:p>
            <a:r>
              <a:rPr lang="en-US" smtClean="0"/>
              <a:t>QU -- 20 May 2015</a:t>
            </a:r>
            <a:endParaRPr lang="en-US" dirty="0"/>
          </a:p>
        </p:txBody>
      </p:sp>
      <p:sp>
        <p:nvSpPr>
          <p:cNvPr id="5" name="Slide Number Placeholder 4"/>
          <p:cNvSpPr>
            <a:spLocks noGrp="1"/>
          </p:cNvSpPr>
          <p:nvPr>
            <p:ph type="sldNum" sz="quarter" idx="12"/>
          </p:nvPr>
        </p:nvSpPr>
        <p:spPr/>
        <p:txBody>
          <a:bodyPr/>
          <a:lstStyle/>
          <a:p>
            <a:fld id="{111A3EE2-F8C9-43A5-80E4-43247F3E9DC7}" type="slidenum">
              <a:rPr lang="en-US" smtClean="0"/>
              <a:pPr/>
              <a:t>6</a:t>
            </a:fld>
            <a:endParaRPr lang="en-US" dirty="0"/>
          </a:p>
        </p:txBody>
      </p:sp>
    </p:spTree>
    <p:extLst>
      <p:ext uri="{BB962C8B-B14F-4D97-AF65-F5344CB8AC3E}">
        <p14:creationId xmlns:p14="http://schemas.microsoft.com/office/powerpoint/2010/main" val="2291351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29" y="1"/>
            <a:ext cx="7886700" cy="1019519"/>
          </a:xfrm>
        </p:spPr>
        <p:txBody>
          <a:bodyPr/>
          <a:lstStyle/>
          <a:p>
            <a:pPr algn="ctr"/>
            <a:r>
              <a:rPr lang="en-US" dirty="0" smtClean="0"/>
              <a:t>ELISQ Collections</a:t>
            </a:r>
            <a:endParaRPr lang="en-US" dirty="0"/>
          </a:p>
        </p:txBody>
      </p:sp>
      <p:sp>
        <p:nvSpPr>
          <p:cNvPr id="3" name="Content Placeholder 2"/>
          <p:cNvSpPr>
            <a:spLocks noGrp="1"/>
          </p:cNvSpPr>
          <p:nvPr>
            <p:ph idx="1"/>
          </p:nvPr>
        </p:nvSpPr>
        <p:spPr>
          <a:xfrm>
            <a:off x="620010" y="1062720"/>
            <a:ext cx="7886700" cy="2410560"/>
          </a:xfrm>
        </p:spPr>
        <p:txBody>
          <a:bodyPr>
            <a:normAutofit fontScale="85000" lnSpcReduction="20000"/>
          </a:bodyPr>
          <a:lstStyle/>
          <a:p>
            <a:r>
              <a:rPr lang="en-US" dirty="0" err="1" smtClean="0"/>
              <a:t>SeerQ</a:t>
            </a:r>
            <a:r>
              <a:rPr lang="en-US" dirty="0" smtClean="0"/>
              <a:t> running with </a:t>
            </a:r>
            <a:endParaRPr lang="en-US" dirty="0" smtClean="0"/>
          </a:p>
          <a:p>
            <a:pPr lvl="1"/>
            <a:r>
              <a:rPr lang="en-US" sz="2800" dirty="0" smtClean="0"/>
              <a:t>&gt;</a:t>
            </a:r>
            <a:r>
              <a:rPr lang="en-US" sz="2800" dirty="0" smtClean="0"/>
              <a:t>2000 </a:t>
            </a:r>
            <a:r>
              <a:rPr lang="en-US" sz="2800" dirty="0" err="1" smtClean="0"/>
              <a:t>QScience</a:t>
            </a:r>
            <a:r>
              <a:rPr lang="en-US" sz="2800" dirty="0" smtClean="0"/>
              <a:t> articles, and </a:t>
            </a:r>
            <a:endParaRPr lang="en-US" sz="2800" dirty="0" smtClean="0"/>
          </a:p>
          <a:p>
            <a:pPr lvl="1"/>
            <a:r>
              <a:rPr lang="en-US" sz="2800" dirty="0" smtClean="0"/>
              <a:t>&gt;</a:t>
            </a:r>
            <a:r>
              <a:rPr lang="en-US" sz="2800" dirty="0" smtClean="0"/>
              <a:t>1700 crawled documents from QNL </a:t>
            </a:r>
            <a:r>
              <a:rPr lang="en-US" sz="2800" dirty="0" err="1" smtClean="0"/>
              <a:t>seedlist</a:t>
            </a:r>
            <a:r>
              <a:rPr lang="en-US" sz="2800" dirty="0" smtClean="0"/>
              <a:t>, </a:t>
            </a:r>
            <a:endParaRPr lang="en-US" sz="2800" dirty="0" smtClean="0"/>
          </a:p>
          <a:p>
            <a:r>
              <a:rPr lang="en-US" dirty="0" smtClean="0"/>
              <a:t>Special </a:t>
            </a:r>
            <a:r>
              <a:rPr lang="en-US" dirty="0" err="1" smtClean="0"/>
              <a:t>Solr</a:t>
            </a:r>
            <a:r>
              <a:rPr lang="en-US" dirty="0" smtClean="0"/>
              <a:t>-based system for images + bi-lingual text, for Dr. </a:t>
            </a:r>
            <a:r>
              <a:rPr lang="en-US" dirty="0" err="1" smtClean="0"/>
              <a:t>Somaya’s</a:t>
            </a:r>
            <a:r>
              <a:rPr lang="en-US" dirty="0" smtClean="0"/>
              <a:t> work with handwriting, </a:t>
            </a:r>
          </a:p>
          <a:p>
            <a:r>
              <a:rPr lang="en-US" dirty="0" err="1" smtClean="0"/>
              <a:t>Heritrix</a:t>
            </a:r>
            <a:r>
              <a:rPr lang="en-US" dirty="0" smtClean="0"/>
              <a:t> + </a:t>
            </a:r>
            <a:r>
              <a:rPr lang="en-US" dirty="0" err="1" smtClean="0"/>
              <a:t>WayBack</a:t>
            </a:r>
            <a:r>
              <a:rPr lang="en-US" dirty="0" smtClean="0"/>
              <a:t> Machine with archive from QU’s Web,</a:t>
            </a:r>
          </a:p>
          <a:p>
            <a:r>
              <a:rPr lang="en-US" dirty="0" smtClean="0"/>
              <a:t>plus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QU -- 20 May 2015</a:t>
            </a:r>
            <a:endParaRPr lang="en-US" dirty="0"/>
          </a:p>
        </p:txBody>
      </p:sp>
      <p:sp>
        <p:nvSpPr>
          <p:cNvPr id="5" name="Slide Number Placeholder 4"/>
          <p:cNvSpPr>
            <a:spLocks noGrp="1"/>
          </p:cNvSpPr>
          <p:nvPr>
            <p:ph type="sldNum" sz="quarter" idx="12"/>
          </p:nvPr>
        </p:nvSpPr>
        <p:spPr/>
        <p:txBody>
          <a:bodyPr/>
          <a:lstStyle/>
          <a:p>
            <a:fld id="{111A3EE2-F8C9-43A5-80E4-43247F3E9DC7}" type="slidenum">
              <a:rPr lang="en-US" smtClean="0"/>
              <a:pPr/>
              <a:t>7</a:t>
            </a:fld>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403483686"/>
              </p:ext>
            </p:extLst>
          </p:nvPr>
        </p:nvGraphicFramePr>
        <p:xfrm>
          <a:off x="324772" y="3659140"/>
          <a:ext cx="8611609" cy="2760380"/>
        </p:xfrm>
        <a:graphic>
          <a:graphicData uri="http://schemas.openxmlformats.org/presentationml/2006/ole">
            <mc:AlternateContent xmlns:mc="http://schemas.openxmlformats.org/markup-compatibility/2006">
              <mc:Choice xmlns:v="urn:schemas-microsoft-com:vml" Requires="v">
                <p:oleObj spid="_x0000_s2089" name="Document" r:id="rId3" imgW="5626100" imgH="1803400" progId="Word.Document.12">
                  <p:embed/>
                </p:oleObj>
              </mc:Choice>
              <mc:Fallback>
                <p:oleObj name="Document" r:id="rId3" imgW="5626100" imgH="1803400" progId="Word.Document.12">
                  <p:embed/>
                  <p:pic>
                    <p:nvPicPr>
                      <p:cNvPr id="0" name=""/>
                      <p:cNvPicPr/>
                      <p:nvPr/>
                    </p:nvPicPr>
                    <p:blipFill>
                      <a:blip r:embed="rId4"/>
                      <a:stretch>
                        <a:fillRect/>
                      </a:stretch>
                    </p:blipFill>
                    <p:spPr>
                      <a:xfrm>
                        <a:off x="324772" y="3659140"/>
                        <a:ext cx="8611609" cy="2760380"/>
                      </a:xfrm>
                      <a:prstGeom prst="rect">
                        <a:avLst/>
                      </a:prstGeom>
                    </p:spPr>
                  </p:pic>
                </p:oleObj>
              </mc:Fallback>
            </mc:AlternateContent>
          </a:graphicData>
        </a:graphic>
      </p:graphicFrame>
    </p:spTree>
    <p:extLst>
      <p:ext uri="{BB962C8B-B14F-4D97-AF65-F5344CB8AC3E}">
        <p14:creationId xmlns:p14="http://schemas.microsoft.com/office/powerpoint/2010/main" val="3969232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SeerQ</a:t>
            </a:r>
            <a:r>
              <a:rPr lang="en-US" dirty="0" smtClean="0"/>
              <a:t>: </a:t>
            </a:r>
            <a:r>
              <a:rPr lang="en-US" dirty="0" err="1" smtClean="0"/>
              <a:t>SeerSuite</a:t>
            </a:r>
            <a:r>
              <a:rPr lang="en-US" dirty="0" smtClean="0"/>
              <a:t> for Qatar</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err="1" smtClean="0"/>
              <a:t>SeerSuite</a:t>
            </a:r>
            <a:r>
              <a:rPr lang="en-US" sz="2600" dirty="0" smtClean="0"/>
              <a:t>: A digital library management system developed at Penn State</a:t>
            </a:r>
          </a:p>
          <a:p>
            <a:pPr lvl="1"/>
            <a:r>
              <a:rPr lang="en-US" sz="2200" dirty="0" smtClean="0"/>
              <a:t>Key features: </a:t>
            </a:r>
          </a:p>
          <a:p>
            <a:pPr lvl="2"/>
            <a:r>
              <a:rPr lang="en-US" sz="1800" dirty="0" smtClean="0"/>
              <a:t>Crawls web to gather scholarly documents</a:t>
            </a:r>
          </a:p>
          <a:p>
            <a:pPr lvl="2"/>
            <a:r>
              <a:rPr lang="en-US" sz="1800" dirty="0" smtClean="0"/>
              <a:t>Extracts metadata from PDFs (title, author name, citation) using machine learning</a:t>
            </a:r>
          </a:p>
          <a:p>
            <a:pPr lvl="2"/>
            <a:r>
              <a:rPr lang="en-US" sz="1800" dirty="0" smtClean="0"/>
              <a:t>Stores extracted metadata in a database and allows metadata and </a:t>
            </a:r>
            <a:r>
              <a:rPr lang="en-US" sz="1800" dirty="0" err="1" smtClean="0"/>
              <a:t>fulltext</a:t>
            </a:r>
            <a:r>
              <a:rPr lang="en-US" sz="1800" dirty="0" smtClean="0"/>
              <a:t> search. </a:t>
            </a:r>
          </a:p>
          <a:p>
            <a:pPr lvl="1"/>
            <a:r>
              <a:rPr lang="en-US" sz="2200" dirty="0" smtClean="0"/>
              <a:t>Differences from Google Scholar:</a:t>
            </a:r>
          </a:p>
          <a:p>
            <a:pPr lvl="2"/>
            <a:r>
              <a:rPr lang="en-US" sz="1800" dirty="0" smtClean="0"/>
              <a:t>Stores the metadata and exposes it through OAI-PMH</a:t>
            </a:r>
          </a:p>
          <a:p>
            <a:pPr lvl="2"/>
            <a:r>
              <a:rPr lang="en-US" sz="1800" dirty="0" smtClean="0"/>
              <a:t>Stores the citation graph which can be used later to measure scholarly impact</a:t>
            </a:r>
          </a:p>
          <a:p>
            <a:pPr lvl="2"/>
            <a:r>
              <a:rPr lang="en-US" sz="1800" dirty="0" smtClean="0"/>
              <a:t>Collects and stores the PDFs which can be used later for advanced processing such as table/ figure extraction, understanding the semantics</a:t>
            </a:r>
          </a:p>
          <a:p>
            <a:r>
              <a:rPr lang="en-US" sz="2600" dirty="0" err="1" smtClean="0"/>
              <a:t>SeerQ</a:t>
            </a:r>
            <a:r>
              <a:rPr lang="en-US" sz="2600" dirty="0" smtClean="0"/>
              <a:t>: The instance of </a:t>
            </a:r>
            <a:r>
              <a:rPr lang="en-US" sz="2600" dirty="0" err="1" smtClean="0"/>
              <a:t>SeerSuite</a:t>
            </a:r>
            <a:r>
              <a:rPr lang="en-US" sz="2600" dirty="0" smtClean="0"/>
              <a:t> running in Qatar University crawling scholarly content from the Qatari Web</a:t>
            </a:r>
            <a:endParaRPr lang="en-US" sz="2600" dirty="0"/>
          </a:p>
        </p:txBody>
      </p:sp>
    </p:spTree>
    <p:extLst>
      <p:ext uri="{BB962C8B-B14F-4D97-AF65-F5344CB8AC3E}">
        <p14:creationId xmlns:p14="http://schemas.microsoft.com/office/powerpoint/2010/main" val="4464636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SeerQ</a:t>
            </a:r>
            <a:r>
              <a:rPr lang="en-US" dirty="0" smtClean="0"/>
              <a:t>: Components and Statistics</a:t>
            </a:r>
            <a:endParaRPr lang="en-US" dirty="0"/>
          </a:p>
        </p:txBody>
      </p:sp>
      <p:sp>
        <p:nvSpPr>
          <p:cNvPr id="3" name="Content Placeholder 2"/>
          <p:cNvSpPr>
            <a:spLocks noGrp="1"/>
          </p:cNvSpPr>
          <p:nvPr>
            <p:ph idx="1"/>
          </p:nvPr>
        </p:nvSpPr>
        <p:spPr/>
        <p:txBody>
          <a:bodyPr>
            <a:normAutofit/>
          </a:bodyPr>
          <a:lstStyle/>
          <a:p>
            <a:r>
              <a:rPr lang="en-US" sz="2600" dirty="0" smtClean="0"/>
              <a:t>System running at </a:t>
            </a:r>
            <a:r>
              <a:rPr lang="en-US" sz="2600" dirty="0" smtClean="0">
                <a:hlinkClick r:id="rId2"/>
              </a:rPr>
              <a:t>http://10.100.121.41:8080</a:t>
            </a:r>
            <a:r>
              <a:rPr lang="en-US" sz="2600" dirty="0" smtClean="0"/>
              <a:t> (available from within Qatar University)</a:t>
            </a:r>
          </a:p>
          <a:p>
            <a:r>
              <a:rPr lang="en-US" sz="2600" dirty="0" smtClean="0"/>
              <a:t>Components:</a:t>
            </a:r>
          </a:p>
          <a:p>
            <a:pPr lvl="1"/>
            <a:r>
              <a:rPr lang="en-US" sz="2200" dirty="0" err="1" smtClean="0"/>
              <a:t>Heritrix</a:t>
            </a:r>
            <a:r>
              <a:rPr lang="en-US" sz="2200" dirty="0" smtClean="0"/>
              <a:t> 3 and OAI based crawler (PSU uses </a:t>
            </a:r>
            <a:r>
              <a:rPr lang="en-US" sz="2200" dirty="0" err="1" smtClean="0"/>
              <a:t>Heritrix</a:t>
            </a:r>
            <a:r>
              <a:rPr lang="en-US" sz="2200" dirty="0" smtClean="0"/>
              <a:t> 1.2)</a:t>
            </a:r>
          </a:p>
          <a:p>
            <a:pPr lvl="1"/>
            <a:r>
              <a:rPr lang="en-US" sz="2200" dirty="0" err="1" smtClean="0"/>
              <a:t>Solr</a:t>
            </a:r>
            <a:r>
              <a:rPr lang="en-US" sz="2200" dirty="0" smtClean="0"/>
              <a:t> 3.6 (PSU just moved from </a:t>
            </a:r>
            <a:r>
              <a:rPr lang="en-US" sz="2200" dirty="0" err="1" smtClean="0"/>
              <a:t>Solr</a:t>
            </a:r>
            <a:r>
              <a:rPr lang="en-US" sz="2200" dirty="0" smtClean="0"/>
              <a:t> 1.2)</a:t>
            </a:r>
          </a:p>
          <a:p>
            <a:pPr lvl="1"/>
            <a:r>
              <a:rPr lang="en-US" sz="2200" dirty="0" smtClean="0"/>
              <a:t>MySQL and front end (same as PSU)</a:t>
            </a:r>
          </a:p>
          <a:p>
            <a:r>
              <a:rPr lang="en-US" sz="2600" dirty="0" smtClean="0"/>
              <a:t>Document collections:</a:t>
            </a:r>
          </a:p>
          <a:p>
            <a:pPr lvl="1"/>
            <a:r>
              <a:rPr lang="en-US" sz="2200" dirty="0" smtClean="0"/>
              <a:t>Documents crawled from </a:t>
            </a:r>
            <a:r>
              <a:rPr lang="en-US" sz="2200" dirty="0" err="1" smtClean="0"/>
              <a:t>QScience</a:t>
            </a:r>
            <a:endParaRPr lang="en-US" sz="2200" dirty="0" smtClean="0"/>
          </a:p>
          <a:p>
            <a:pPr lvl="1"/>
            <a:r>
              <a:rPr lang="en-US" sz="2200" dirty="0" smtClean="0"/>
              <a:t>Documents crawled from the Web: </a:t>
            </a:r>
            <a:r>
              <a:rPr lang="en-US" sz="2200" dirty="0" err="1"/>
              <a:t>s</a:t>
            </a:r>
            <a:r>
              <a:rPr lang="en-US" sz="2200" dirty="0" err="1" smtClean="0"/>
              <a:t>eedlist</a:t>
            </a:r>
            <a:r>
              <a:rPr lang="en-US" sz="2200" dirty="0" smtClean="0"/>
              <a:t> provided by QNL</a:t>
            </a:r>
            <a:endParaRPr lang="en-US" sz="2200" dirty="0"/>
          </a:p>
        </p:txBody>
      </p:sp>
    </p:spTree>
    <p:extLst>
      <p:ext uri="{BB962C8B-B14F-4D97-AF65-F5344CB8AC3E}">
        <p14:creationId xmlns:p14="http://schemas.microsoft.com/office/powerpoint/2010/main" val="26790025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8064</TotalTime>
  <Words>2552</Words>
  <Application>Microsoft Macintosh PowerPoint</Application>
  <PresentationFormat>On-screen Show (4:3)</PresentationFormat>
  <Paragraphs>341</Paragraphs>
  <Slides>40</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Office Theme</vt:lpstr>
      <vt:lpstr>Custom Design</vt:lpstr>
      <vt:lpstr>Document</vt:lpstr>
      <vt:lpstr>ELISQ Discussion with QNL Director Lux  20 May 2015</vt:lpstr>
      <vt:lpstr>Funding provided thru the ELISQ project: Electronic Library Institute - SeerQ</vt:lpstr>
      <vt:lpstr>ELISQ Project Team </vt:lpstr>
      <vt:lpstr>Goals and Achievements</vt:lpstr>
      <vt:lpstr>Schedule</vt:lpstr>
      <vt:lpstr>Descriptions of Results Presented</vt:lpstr>
      <vt:lpstr>ELISQ Collections</vt:lpstr>
      <vt:lpstr>SeerQ: SeerSuite for Qatar</vt:lpstr>
      <vt:lpstr>SeerQ: Components and Statistics</vt:lpstr>
      <vt:lpstr>SeerQ: Details from Search Results</vt:lpstr>
      <vt:lpstr>Arabic/English Bilingual Handwriting Database</vt:lpstr>
      <vt:lpstr>Handwriting Project: Image + Metadata</vt:lpstr>
      <vt:lpstr>Fusion: A Search Eco System</vt:lpstr>
      <vt:lpstr>Using Fusion to build Qatari Digital Content</vt:lpstr>
      <vt:lpstr>Result: News Article Summary</vt:lpstr>
      <vt:lpstr>P-Stemmer Examples</vt:lpstr>
      <vt:lpstr>Standardized Taxonomy </vt:lpstr>
      <vt:lpstr>Arabic Text Classification</vt:lpstr>
      <vt:lpstr>Arabic Text Classification</vt:lpstr>
      <vt:lpstr>Dataset Preparation</vt:lpstr>
      <vt:lpstr>NER</vt:lpstr>
      <vt:lpstr>NER: Results (English)</vt:lpstr>
      <vt:lpstr>ALDA: Screen Shot</vt:lpstr>
      <vt:lpstr>ALDA: Article/Topic (English) </vt:lpstr>
      <vt:lpstr>Template Summaries Description</vt:lpstr>
      <vt:lpstr>Overall Dataflow Diagram </vt:lpstr>
      <vt:lpstr>Template Summaries (English Example)</vt:lpstr>
      <vt:lpstr>Understanding the international scholarly research challenges </vt:lpstr>
      <vt:lpstr>Beyond citations </vt:lpstr>
      <vt:lpstr>Altmetrics </vt:lpstr>
      <vt:lpstr>Research questions </vt:lpstr>
      <vt:lpstr>Data and methods</vt:lpstr>
      <vt:lpstr>Coverage of research articles</vt:lpstr>
      <vt:lpstr>Altmetrics vs. citations </vt:lpstr>
      <vt:lpstr>Average readership per citation count for NOA and OA articles</vt:lpstr>
      <vt:lpstr>Citation-based &amp; social-based metrics </vt:lpstr>
      <vt:lpstr>Country-Level Altmetrics </vt:lpstr>
      <vt:lpstr>Country-Level Altmetrics</vt:lpstr>
      <vt:lpstr>Future work </vt:lpstr>
      <vt:lpstr>Transition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Qatar Digital Library Project</dc:title>
  <dc:creator>Microsoft account</dc:creator>
  <cp:lastModifiedBy>Ed Fox</cp:lastModifiedBy>
  <cp:revision>292</cp:revision>
  <cp:lastPrinted>2014-01-05T19:47:24Z</cp:lastPrinted>
  <dcterms:created xsi:type="dcterms:W3CDTF">2013-05-22T16:38:30Z</dcterms:created>
  <dcterms:modified xsi:type="dcterms:W3CDTF">2015-05-20T06:38:42Z</dcterms:modified>
</cp:coreProperties>
</file>