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7" r:id="rId4"/>
    <p:sldId id="272" r:id="rId5"/>
    <p:sldId id="264" r:id="rId6"/>
    <p:sldId id="262" r:id="rId7"/>
    <p:sldId id="266" r:id="rId8"/>
    <p:sldId id="283" r:id="rId9"/>
    <p:sldId id="284" r:id="rId10"/>
    <p:sldId id="285" r:id="rId11"/>
    <p:sldId id="286" r:id="rId12"/>
    <p:sldId id="265" r:id="rId13"/>
    <p:sldId id="274" r:id="rId14"/>
    <p:sldId id="279" r:id="rId15"/>
    <p:sldId id="282" r:id="rId16"/>
    <p:sldId id="257" r:id="rId17"/>
    <p:sldId id="27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2049" autoAdjust="0"/>
  </p:normalViewPr>
  <p:slideViewPr>
    <p:cSldViewPr snapToGrid="0" snapToObjects="1">
      <p:cViewPr varScale="1">
        <p:scale>
          <a:sx n="103" d="100"/>
          <a:sy n="103" d="100"/>
        </p:scale>
        <p:origin x="-2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3654-B70E-E94C-B992-31BE0F99D7DE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C2732-6C81-FF40-AA67-8BE949888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C6114-57CE-8744-B2CC-3FA482E9E585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EC4D-9A59-364A-89F2-0B26E12CC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DLRL;</a:t>
            </a:r>
            <a:r>
              <a:rPr lang="en-US" baseline="0" dirty="0" smtClean="0"/>
              <a:t> digital library research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0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OS, </a:t>
            </a:r>
            <a:r>
              <a:rPr lang="en-US" dirty="0" err="1" smtClean="0"/>
              <a:t>Cloudera</a:t>
            </a:r>
            <a:r>
              <a:rPr lang="en-US" dirty="0" smtClean="0"/>
              <a:t> Manager, and CDH 5.0</a:t>
            </a:r>
          </a:p>
          <a:p>
            <a:endParaRPr lang="en-US" dirty="0" smtClean="0"/>
          </a:p>
          <a:p>
            <a:r>
              <a:rPr lang="en-US" dirty="0" smtClean="0"/>
              <a:t>Two networks</a:t>
            </a:r>
          </a:p>
          <a:p>
            <a:endParaRPr lang="en-US" dirty="0" smtClean="0"/>
          </a:p>
          <a:p>
            <a:r>
              <a:rPr lang="en-US" dirty="0" smtClean="0"/>
              <a:t>To build this system,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Hadoop Streaming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utility allows you to create and run Map/Reduce jobs with any executable or script as the mapper and/or the reducer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Cutting created open-source </a:t>
            </a:r>
            <a:r>
              <a:rPr lang="en-US" dirty="0" err="1" smtClean="0"/>
              <a:t>Hadoop</a:t>
            </a:r>
            <a:r>
              <a:rPr lang="en-US" dirty="0" smtClean="0"/>
              <a:t> Framework.</a:t>
            </a:r>
          </a:p>
          <a:p>
            <a:r>
              <a:rPr lang="en-US" dirty="0" err="1" smtClean="0"/>
              <a:t>BigData</a:t>
            </a:r>
            <a:endParaRPr lang="en-US" dirty="0" smtClean="0"/>
          </a:p>
          <a:p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Apache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is one of the best solution for </a:t>
            </a:r>
            <a:r>
              <a:rPr lang="en-US" baseline="0" dirty="0" err="1" smtClean="0"/>
              <a:t>BigData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Let’s look at main two components in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Two</a:t>
            </a:r>
            <a:r>
              <a:rPr lang="en-US" baseline="0" dirty="0" smtClean="0"/>
              <a:t> Component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MapReduce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HDFS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this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is inspired by Google’s papers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Google Storage Server now on exhibit in Huang Center at Stanford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Dr. Fox’s Name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no case, Lego Block that My 2</a:t>
            </a:r>
            <a:r>
              <a:rPr lang="en-US" baseline="30000" dirty="0" smtClean="0"/>
              <a:t>nd</a:t>
            </a:r>
            <a:r>
              <a:rPr lang="en-US" baseline="0" dirty="0" smtClean="0"/>
              <a:t> and 3</a:t>
            </a:r>
            <a:r>
              <a:rPr lang="en-US" baseline="30000" dirty="0" smtClean="0"/>
              <a:t>rd</a:t>
            </a:r>
            <a:r>
              <a:rPr lang="en-US" baseline="0" dirty="0" smtClean="0"/>
              <a:t> daughters like, is a case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always includes the term “commodity machines”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their all article.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think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Page didn’t have enough money to buy computer case at that time. Really?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look at the first Google production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3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ordered commodity parts like Google</a:t>
            </a:r>
          </a:p>
          <a:p>
            <a:r>
              <a:rPr lang="en-US" dirty="0" smtClean="0"/>
              <a:t>But we also ordered Cases</a:t>
            </a:r>
            <a:r>
              <a:rPr lang="en-US" baseline="0" dirty="0" smtClean="0"/>
              <a:t> unlike Google.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Move: Mohamed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case, so we don’t need to use wood or Velcro's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1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lots</a:t>
            </a:r>
            <a:r>
              <a:rPr lang="en-US" baseline="0" dirty="0" smtClean="0"/>
              <a:t> of RAM and HDD for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OS, </a:t>
            </a:r>
            <a:r>
              <a:rPr lang="en-US" dirty="0" err="1" smtClean="0"/>
              <a:t>Cloudera</a:t>
            </a:r>
            <a:r>
              <a:rPr lang="en-US" dirty="0" smtClean="0"/>
              <a:t> Manager, and CDH 5.0</a:t>
            </a:r>
          </a:p>
          <a:p>
            <a:endParaRPr lang="en-US" dirty="0" smtClean="0"/>
          </a:p>
          <a:p>
            <a:r>
              <a:rPr lang="en-US" dirty="0" smtClean="0"/>
              <a:t>Two networks</a:t>
            </a:r>
          </a:p>
          <a:p>
            <a:endParaRPr lang="en-US" dirty="0" smtClean="0"/>
          </a:p>
          <a:p>
            <a:r>
              <a:rPr lang="en-US" dirty="0" smtClean="0"/>
              <a:t>To build this system,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9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lots</a:t>
            </a:r>
            <a:r>
              <a:rPr lang="en-US" baseline="0" dirty="0" smtClean="0"/>
              <a:t> of RAM and HDD for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Looks Good?</a:t>
            </a:r>
          </a:p>
          <a:p>
            <a:r>
              <a:rPr lang="en-US" baseline="0" dirty="0" smtClean="0"/>
              <a:t>We have case!!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lots</a:t>
            </a:r>
            <a:r>
              <a:rPr lang="en-US" baseline="0" dirty="0" smtClean="0"/>
              <a:t> of RAM and HDD for </a:t>
            </a:r>
            <a:r>
              <a:rPr lang="en-US" baseline="0" dirty="0" err="1" smtClean="0"/>
              <a:t>Hadoop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EC4D-9A59-364A-89F2-0B26E12CCC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5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ED5E-BB90-CF4D-85FA-49B04BD0152D}" type="datetimeFigureOut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E29A-86FE-E347-A013-CA1F19B53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and </a:t>
            </a:r>
            <a:r>
              <a:rPr lang="en-US" dirty="0" err="1" smtClean="0"/>
              <a:t>Hadoop</a:t>
            </a:r>
            <a:r>
              <a:rPr lang="en-US" dirty="0" smtClean="0"/>
              <a:t> and DLRL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Introduction to the DLRL Hadoop Cluster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Sunshin</a:t>
            </a:r>
            <a:r>
              <a:rPr lang="en-US" dirty="0" smtClean="0"/>
              <a:t> </a:t>
            </a:r>
            <a:r>
              <a:rPr lang="en-US" dirty="0" smtClean="0"/>
              <a:t>Lee and Edward A. Fox</a:t>
            </a:r>
            <a:endParaRPr lang="en-US" dirty="0" smtClean="0"/>
          </a:p>
          <a:p>
            <a:r>
              <a:rPr lang="en-US" dirty="0" smtClean="0"/>
              <a:t>DLRL, </a:t>
            </a:r>
            <a:r>
              <a:rPr lang="en-US" dirty="0" smtClean="0"/>
              <a:t>CS, Virginia </a:t>
            </a:r>
            <a:r>
              <a:rPr lang="en-US" dirty="0" smtClean="0"/>
              <a:t>Tech</a:t>
            </a:r>
          </a:p>
          <a:p>
            <a:r>
              <a:rPr lang="en-US" dirty="0" smtClean="0"/>
              <a:t>Feb. 18, 2015 </a:t>
            </a:r>
            <a:r>
              <a:rPr lang="en-US" dirty="0" smtClean="0"/>
              <a:t>presentation for </a:t>
            </a:r>
            <a:r>
              <a:rPr lang="en-US" dirty="0" smtClean="0"/>
              <a:t>NLI:</a:t>
            </a:r>
          </a:p>
          <a:p>
            <a:r>
              <a:rPr lang="en-US" dirty="0" smtClean="0"/>
              <a:t>Working with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Spec</a:t>
            </a:r>
            <a:r>
              <a:rPr lang="en-US" dirty="0" smtClean="0"/>
              <a:t>. - 2015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# of Nodes: </a:t>
            </a:r>
            <a:r>
              <a:rPr lang="en-US" dirty="0" smtClean="0">
                <a:solidFill>
                  <a:srgbClr val="0000FF"/>
                </a:solidFill>
              </a:rPr>
              <a:t>19 + 4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19 </a:t>
            </a:r>
            <a:r>
              <a:rPr lang="en-US" sz="2400" dirty="0" smtClean="0">
                <a:solidFill>
                  <a:srgbClr val="000000"/>
                </a:solidFill>
              </a:rPr>
              <a:t>(Hadoop nodes)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+ 1 </a:t>
            </a:r>
            <a:r>
              <a:rPr lang="en-US" sz="2400" dirty="0"/>
              <a:t>(manager node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dirty="0" smtClean="0"/>
              <a:t>  1 </a:t>
            </a:r>
            <a:r>
              <a:rPr lang="en-US" sz="2400" dirty="0"/>
              <a:t>(HDFS backup</a:t>
            </a:r>
            <a:r>
              <a:rPr lang="en-US" sz="2400" dirty="0" smtClean="0"/>
              <a:t>)</a:t>
            </a:r>
            <a:r>
              <a:rPr lang="en-US" dirty="0" smtClean="0"/>
              <a:t>   + 2 </a:t>
            </a:r>
            <a:r>
              <a:rPr lang="en-US" sz="2400" dirty="0"/>
              <a:t>(tweet DB nodes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CPU: Intel </a:t>
            </a:r>
            <a:r>
              <a:rPr lang="en-US" dirty="0"/>
              <a:t>i5 </a:t>
            </a:r>
            <a:r>
              <a:rPr lang="en-US" dirty="0" err="1" smtClean="0"/>
              <a:t>Haswell</a:t>
            </a:r>
            <a:r>
              <a:rPr lang="en-US" dirty="0" smtClean="0"/>
              <a:t> Quad core 3.3Ghz, Xeon</a:t>
            </a:r>
          </a:p>
          <a:p>
            <a:r>
              <a:rPr lang="en-US" dirty="0" smtClean="0"/>
              <a:t>RAM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660 GB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32GB * 19 </a:t>
            </a:r>
            <a:r>
              <a:rPr lang="en-US" sz="2400" dirty="0" smtClean="0">
                <a:solidFill>
                  <a:srgbClr val="000000"/>
                </a:solidFill>
              </a:rPr>
              <a:t>(Hadoop nodes) </a:t>
            </a:r>
            <a:r>
              <a:rPr lang="en-US" dirty="0" smtClean="0"/>
              <a:t>+   4GB * 1 </a:t>
            </a:r>
            <a:r>
              <a:rPr lang="en-US" sz="2400" dirty="0" smtClean="0"/>
              <a:t>(manger node)</a:t>
            </a:r>
            <a:endParaRPr lang="en-US" sz="2100" dirty="0" smtClean="0"/>
          </a:p>
          <a:p>
            <a:pPr lvl="1"/>
            <a:r>
              <a:rPr lang="en-US" dirty="0" smtClean="0"/>
              <a:t>16GB *   1 </a:t>
            </a:r>
            <a:r>
              <a:rPr lang="en-US" sz="2400" dirty="0"/>
              <a:t>(HDFS backup</a:t>
            </a:r>
            <a:r>
              <a:rPr lang="en-US" sz="2400" dirty="0" smtClean="0"/>
              <a:t>)    </a:t>
            </a:r>
            <a:r>
              <a:rPr lang="en-US" dirty="0" smtClean="0"/>
              <a:t>+ 16GB * 2 </a:t>
            </a:r>
            <a:r>
              <a:rPr lang="en-US" sz="2400" dirty="0" smtClean="0"/>
              <a:t>(tweet DB nodes)</a:t>
            </a:r>
          </a:p>
          <a:p>
            <a:r>
              <a:rPr lang="en-US" dirty="0" smtClean="0"/>
              <a:t>HDD: </a:t>
            </a:r>
            <a:r>
              <a:rPr lang="en-US" dirty="0" smtClean="0">
                <a:solidFill>
                  <a:srgbClr val="0000FF"/>
                </a:solidFill>
              </a:rPr>
              <a:t>60 TB + 11.3TB </a:t>
            </a:r>
            <a:r>
              <a:rPr lang="en-US" sz="2400" dirty="0" smtClean="0">
                <a:solidFill>
                  <a:srgbClr val="0000FF"/>
                </a:solidFill>
              </a:rPr>
              <a:t>(backup)</a:t>
            </a:r>
            <a:r>
              <a:rPr lang="en-US" dirty="0" smtClean="0">
                <a:solidFill>
                  <a:srgbClr val="0000FF"/>
                </a:solidFill>
              </a:rPr>
              <a:t> + 1.256TB SSD </a:t>
            </a:r>
          </a:p>
          <a:p>
            <a:pPr lvl="1"/>
            <a:r>
              <a:rPr lang="en-US" dirty="0" smtClean="0"/>
              <a:t>3TB </a:t>
            </a:r>
            <a:r>
              <a:rPr lang="en-US" dirty="0"/>
              <a:t>* </a:t>
            </a:r>
            <a:r>
              <a:rPr lang="en-US" dirty="0" smtClean="0"/>
              <a:t>19 </a:t>
            </a:r>
            <a:r>
              <a:rPr lang="en-US" sz="2400" dirty="0" smtClean="0"/>
              <a:t>(</a:t>
            </a:r>
            <a:r>
              <a:rPr lang="en-US" sz="2400" dirty="0"/>
              <a:t>H</a:t>
            </a:r>
            <a:r>
              <a:rPr lang="en-US" sz="2400" dirty="0" smtClean="0"/>
              <a:t>adoop nodes, head node:6TB )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TB </a:t>
            </a:r>
            <a:r>
              <a:rPr lang="en-US" sz="2400" dirty="0" smtClean="0"/>
              <a:t>(HDFS backup)</a:t>
            </a:r>
            <a:r>
              <a:rPr lang="en-US" dirty="0" smtClean="0"/>
              <a:t>, 1TB + 256GB SSD </a:t>
            </a:r>
            <a:r>
              <a:rPr lang="en-US" sz="2400" dirty="0" smtClean="0"/>
              <a:t>(Tweet DB nodes)</a:t>
            </a:r>
            <a:endParaRPr lang="en-US" dirty="0" smtClean="0"/>
          </a:p>
          <a:p>
            <a:pPr lvl="1"/>
            <a:r>
              <a:rPr lang="en-US" dirty="0" smtClean="0"/>
              <a:t>8.3TB NAS Backup</a:t>
            </a:r>
          </a:p>
        </p:txBody>
      </p:sp>
    </p:spTree>
    <p:extLst>
      <p:ext uri="{BB962C8B-B14F-4D97-AF65-F5344CB8AC3E}">
        <p14:creationId xmlns:p14="http://schemas.microsoft.com/office/powerpoint/2010/main" val="10269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- Architecture</a:t>
            </a:r>
            <a:endParaRPr lang="en-US" dirty="0"/>
          </a:p>
        </p:txBody>
      </p:sp>
      <p:pic>
        <p:nvPicPr>
          <p:cNvPr id="4" name="Content Placeholder 3" descr="3. DLRL Hadoop cluster System Arch - Hardware, Network v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5180"/>
          <a:stretch/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122417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DLRL Cluster – Install </a:t>
            </a:r>
            <a:r>
              <a:rPr lang="en-US" dirty="0" err="1" smtClean="0"/>
              <a:t>Cloudera</a:t>
            </a:r>
            <a:r>
              <a:rPr lang="en-US" dirty="0" smtClean="0"/>
              <a:t> Hadoop</a:t>
            </a:r>
            <a:endParaRPr lang="en-US" dirty="0"/>
          </a:p>
        </p:txBody>
      </p:sp>
      <p:pic>
        <p:nvPicPr>
          <p:cNvPr id="4" name="Content Placeholder 3" descr="CDH_diagram-2014-02-620x39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9" b="6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45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-  Services</a:t>
            </a:r>
            <a:endParaRPr lang="en-US" dirty="0"/>
          </a:p>
        </p:txBody>
      </p:sp>
      <p:pic>
        <p:nvPicPr>
          <p:cNvPr id="6" name="Content Placeholder 5" descr="Screen Shot 2014-04-09 at 1.02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4307" r="13847" b="21312"/>
          <a:stretch/>
        </p:blipFill>
        <p:spPr>
          <a:xfrm>
            <a:off x="849754" y="1417638"/>
            <a:ext cx="7355404" cy="4809538"/>
          </a:xfrm>
        </p:spPr>
      </p:pic>
    </p:spTree>
    <p:extLst>
      <p:ext uri="{BB962C8B-B14F-4D97-AF65-F5344CB8AC3E}">
        <p14:creationId xmlns:p14="http://schemas.microsoft.com/office/powerpoint/2010/main" val="73761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Mahout: Classification</a:t>
            </a:r>
            <a:r>
              <a:rPr lang="en-US" dirty="0" smtClean="0"/>
              <a:t>, clustering, </a:t>
            </a:r>
            <a:r>
              <a:rPr lang="en-US" dirty="0" smtClean="0"/>
              <a:t>topic analysis (LDA), frequent </a:t>
            </a:r>
            <a:r>
              <a:rPr lang="en-US" dirty="0" smtClean="0"/>
              <a:t>patterns</a:t>
            </a:r>
            <a:r>
              <a:rPr lang="ko-KR" altLang="en-US" dirty="0"/>
              <a:t> </a:t>
            </a:r>
            <a:r>
              <a:rPr lang="en-US" altLang="ko-KR" dirty="0" smtClean="0"/>
              <a:t>mining</a:t>
            </a:r>
            <a:endParaRPr lang="en-US" dirty="0" smtClean="0"/>
          </a:p>
          <a:p>
            <a:r>
              <a:rPr lang="en-US" dirty="0" err="1" smtClean="0"/>
              <a:t>Solr</a:t>
            </a:r>
            <a:r>
              <a:rPr lang="en-US" dirty="0" smtClean="0"/>
              <a:t>/</a:t>
            </a:r>
            <a:r>
              <a:rPr lang="en-US" dirty="0" err="1" smtClean="0"/>
              <a:t>Lucene</a:t>
            </a:r>
            <a:r>
              <a:rPr lang="en-US" dirty="0" smtClean="0"/>
              <a:t>: Search/(Faceted) Browse</a:t>
            </a:r>
            <a:endParaRPr lang="en-US" dirty="0" smtClean="0"/>
          </a:p>
          <a:p>
            <a:r>
              <a:rPr lang="en-US" dirty="0" smtClean="0"/>
              <a:t>Natural Language Processing and Named Entity Recognition</a:t>
            </a:r>
          </a:p>
          <a:p>
            <a:pPr lvl="1"/>
            <a:r>
              <a:rPr lang="en-US" dirty="0" err="1"/>
              <a:t>Hadoop</a:t>
            </a:r>
            <a:r>
              <a:rPr lang="en-US" dirty="0"/>
              <a:t> Streaming </a:t>
            </a:r>
          </a:p>
          <a:p>
            <a:pPr lvl="1"/>
            <a:r>
              <a:rPr lang="en-US" dirty="0" smtClean="0"/>
              <a:t>NLTK (</a:t>
            </a:r>
            <a:r>
              <a:rPr lang="en-US" dirty="0"/>
              <a:t>P</a:t>
            </a:r>
            <a:r>
              <a:rPr lang="en-US" dirty="0" smtClean="0"/>
              <a:t>ython</a:t>
            </a:r>
            <a:r>
              <a:rPr lang="en-US" dirty="0" smtClean="0"/>
              <a:t>) and SNER (Stanford NER)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9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CS4984 Projects </a:t>
            </a:r>
            <a:r>
              <a:rPr lang="en-US" dirty="0" smtClean="0"/>
              <a:t>in IDEAL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567" r="-10567"/>
          <a:stretch>
            <a:fillRect/>
          </a:stretch>
        </p:blipFill>
        <p:spPr>
          <a:xfrm>
            <a:off x="-94537" y="1090079"/>
            <a:ext cx="9432532" cy="5187529"/>
          </a:xfrm>
        </p:spPr>
      </p:pic>
    </p:spTree>
    <p:extLst>
      <p:ext uri="{BB962C8B-B14F-4D97-AF65-F5344CB8AC3E}">
        <p14:creationId xmlns:p14="http://schemas.microsoft.com/office/powerpoint/2010/main" val="50110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 and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/>
              <a:t>Big </a:t>
            </a:r>
            <a:r>
              <a:rPr lang="en-US" dirty="0" smtClean="0"/>
              <a:t>data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collection of data sets so large and </a:t>
            </a:r>
            <a:r>
              <a:rPr lang="en-US" b="1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</a:t>
            </a:r>
            <a:r>
              <a:rPr lang="en-US" dirty="0"/>
              <a:t>that it becomes </a:t>
            </a:r>
            <a:r>
              <a:rPr lang="en-US" b="1" dirty="0" smtClean="0">
                <a:solidFill>
                  <a:srgbClr val="0000FF"/>
                </a:solidFill>
              </a:rPr>
              <a:t>difficult </a:t>
            </a:r>
            <a:r>
              <a:rPr lang="en-US" b="1" dirty="0">
                <a:solidFill>
                  <a:srgbClr val="0000FF"/>
                </a:solidFill>
              </a:rPr>
              <a:t>to </a:t>
            </a:r>
            <a:r>
              <a:rPr lang="en-US" b="1" dirty="0" smtClean="0">
                <a:solidFill>
                  <a:srgbClr val="0000FF"/>
                </a:solidFill>
              </a:rPr>
              <a:t>process </a:t>
            </a:r>
            <a:r>
              <a:rPr lang="en-US" dirty="0"/>
              <a:t>using on-hand database management tools or traditional data processing applications</a:t>
            </a:r>
            <a:r>
              <a:rPr lang="en-US" dirty="0" smtClean="0"/>
              <a:t>.</a:t>
            </a:r>
            <a:r>
              <a:rPr lang="en-US" baseline="30000" dirty="0" smtClean="0"/>
              <a:t>1)</a:t>
            </a:r>
          </a:p>
          <a:p>
            <a:pPr lvl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b="1" dirty="0"/>
              <a:t>framework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0000FF"/>
                </a:solidFill>
              </a:rPr>
              <a:t>distributed </a:t>
            </a:r>
            <a:r>
              <a:rPr lang="en-US" b="1" dirty="0">
                <a:solidFill>
                  <a:srgbClr val="0000FF"/>
                </a:solidFill>
              </a:rPr>
              <a:t>processing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large data sets</a:t>
            </a:r>
            <a:r>
              <a:rPr lang="en-US" dirty="0"/>
              <a:t> across </a:t>
            </a:r>
            <a:r>
              <a:rPr lang="en-US" b="1" dirty="0"/>
              <a:t>clusters of computers </a:t>
            </a:r>
            <a:r>
              <a:rPr lang="en-US" dirty="0"/>
              <a:t>using simple programming models</a:t>
            </a:r>
            <a:r>
              <a:rPr lang="en-US" dirty="0" smtClean="0"/>
              <a:t>.</a:t>
            </a:r>
            <a:r>
              <a:rPr lang="en-US" baseline="30000" dirty="0" smtClean="0"/>
              <a:t>2)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840617" y="6126163"/>
            <a:ext cx="405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Big data definition: </a:t>
            </a:r>
            <a:r>
              <a:rPr lang="en-US" dirty="0" err="1" smtClean="0"/>
              <a:t>wikipedia.org</a:t>
            </a:r>
            <a:endParaRPr lang="en-US" dirty="0" smtClean="0"/>
          </a:p>
          <a:p>
            <a:r>
              <a:rPr lang="en-US" dirty="0" smtClean="0"/>
              <a:t>2) Hadoop definition: </a:t>
            </a:r>
            <a:r>
              <a:rPr lang="en-US" dirty="0" err="1" smtClean="0"/>
              <a:t>hadoop.apache.org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75" y="1144506"/>
            <a:ext cx="2369631" cy="15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MapReduce</a:t>
            </a:r>
            <a:r>
              <a:rPr lang="en-US" dirty="0" smtClean="0">
                <a:solidFill>
                  <a:srgbClr val="0000FF"/>
                </a:solidFill>
              </a:rPr>
              <a:t> (YARN: MapReduce V2)</a:t>
            </a:r>
          </a:p>
          <a:p>
            <a:pPr lvl="2"/>
            <a:r>
              <a:rPr lang="en-US" dirty="0"/>
              <a:t>a programming model for processing large data sets with a parallel, distributed algorithm on a cluster.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HDFS</a:t>
            </a:r>
          </a:p>
          <a:p>
            <a:pPr lvl="2"/>
            <a:r>
              <a:rPr lang="en-US" dirty="0"/>
              <a:t>a distributed, scalable, and portable file-system written in Java for the Hadoop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60" y="5619598"/>
            <a:ext cx="2503579" cy="5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Hadoop</a:t>
            </a:r>
            <a:r>
              <a:rPr lang="en-US" dirty="0" smtClean="0"/>
              <a:t> distributions</a:t>
            </a:r>
            <a:r>
              <a:rPr lang="en-US" baseline="30000" dirty="0" smtClean="0"/>
              <a:t>1)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Vanilla </a:t>
            </a:r>
            <a:r>
              <a:rPr lang="en-US" dirty="0"/>
              <a:t>A</a:t>
            </a:r>
            <a:r>
              <a:rPr lang="en-US" dirty="0" smtClean="0"/>
              <a:t>pache Hadoop</a:t>
            </a:r>
          </a:p>
          <a:p>
            <a:pPr lvl="1"/>
            <a:r>
              <a:rPr lang="en-US" dirty="0" smtClean="0"/>
              <a:t>Manual installation/configuration</a:t>
            </a:r>
          </a:p>
          <a:p>
            <a:r>
              <a:rPr lang="en-US" dirty="0" err="1" smtClean="0"/>
              <a:t>Cloudera</a:t>
            </a:r>
            <a:r>
              <a:rPr lang="en-US" dirty="0" smtClean="0"/>
              <a:t> Hadoop</a:t>
            </a:r>
          </a:p>
          <a:p>
            <a:pPr lvl="1"/>
            <a:r>
              <a:rPr lang="en-US" dirty="0" smtClean="0"/>
              <a:t>Oldest distribution, #1 Revenue</a:t>
            </a:r>
            <a:r>
              <a:rPr lang="en-US" baseline="30000" dirty="0" smtClean="0"/>
              <a:t>2)</a:t>
            </a:r>
            <a:r>
              <a:rPr lang="en-US" dirty="0" smtClean="0"/>
              <a:t>, Open Source</a:t>
            </a:r>
          </a:p>
          <a:p>
            <a:pPr lvl="1"/>
            <a:r>
              <a:rPr lang="en-US" dirty="0" smtClean="0"/>
              <a:t>Management Software: </a:t>
            </a:r>
            <a:r>
              <a:rPr lang="en-US" dirty="0" err="1" smtClean="0"/>
              <a:t>Cloudera</a:t>
            </a:r>
            <a:r>
              <a:rPr lang="en-US" dirty="0" smtClean="0"/>
              <a:t> Manager</a:t>
            </a:r>
          </a:p>
          <a:p>
            <a:pPr lvl="1"/>
            <a:r>
              <a:rPr lang="en-US" dirty="0" smtClean="0"/>
              <a:t>Doug Cutting, Chief Architect</a:t>
            </a:r>
          </a:p>
          <a:p>
            <a:pPr lvl="1"/>
            <a:r>
              <a:rPr lang="en-US" dirty="0" smtClean="0"/>
              <a:t>Recently Intel invested $740 million</a:t>
            </a:r>
            <a:r>
              <a:rPr lang="en-US" baseline="30000" dirty="0" smtClean="0"/>
              <a:t>3)</a:t>
            </a:r>
          </a:p>
          <a:p>
            <a:r>
              <a:rPr lang="en-US" dirty="0" err="1" smtClean="0"/>
              <a:t>MapR</a:t>
            </a:r>
            <a:endParaRPr lang="en-US" dirty="0" smtClean="0"/>
          </a:p>
          <a:p>
            <a:pPr lvl="1"/>
            <a:r>
              <a:rPr lang="en-US" dirty="0" smtClean="0"/>
              <a:t>Not Apache </a:t>
            </a:r>
            <a:r>
              <a:rPr lang="en-US" dirty="0" err="1"/>
              <a:t>H</a:t>
            </a:r>
            <a:r>
              <a:rPr lang="en-US" dirty="0" err="1" smtClean="0"/>
              <a:t>adoop</a:t>
            </a:r>
            <a:r>
              <a:rPr lang="en-US" dirty="0" smtClean="0"/>
              <a:t>, Modified HDFS, C not Java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693" y="5834063"/>
            <a:ext cx="8285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/>
              <a:t>1) https</a:t>
            </a:r>
            <a:r>
              <a:rPr lang="nl-NL" sz="1600" dirty="0"/>
              <a:t>://www.youtube.com/watch?v=</a:t>
            </a:r>
            <a:r>
              <a:rPr lang="nl-NL" sz="1600" dirty="0" smtClean="0"/>
              <a:t>IvtyruO4dN4</a:t>
            </a:r>
          </a:p>
          <a:p>
            <a:r>
              <a:rPr lang="en-US" sz="1600" dirty="0" smtClean="0"/>
              <a:t>2) http</a:t>
            </a:r>
            <a:r>
              <a:rPr lang="en-US" sz="1600" dirty="0"/>
              <a:t>://wikibon.org/wiki/v/Big_Data_Vendor_Revenue_and_Market_Forecast_2012-</a:t>
            </a:r>
            <a:r>
              <a:rPr lang="en-US" sz="1600" dirty="0" smtClean="0"/>
              <a:t>2017</a:t>
            </a:r>
          </a:p>
          <a:p>
            <a:r>
              <a:rPr lang="en-US" sz="1600" dirty="0" smtClean="0"/>
              <a:t>3</a:t>
            </a:r>
            <a:r>
              <a:rPr lang="en-US" sz="1600" dirty="0"/>
              <a:t>) http://</a:t>
            </a:r>
            <a:r>
              <a:rPr lang="en-US" sz="1600" dirty="0" err="1"/>
              <a:t>www.reuters.com</a:t>
            </a:r>
            <a:r>
              <a:rPr lang="en-US" sz="1600" dirty="0"/>
              <a:t>/article/2014/03/31/us-intel-cloudera-idUSBREA2U0ME20140331</a:t>
            </a:r>
          </a:p>
        </p:txBody>
      </p:sp>
    </p:spTree>
    <p:extLst>
      <p:ext uri="{BB962C8B-B14F-4D97-AF65-F5344CB8AC3E}">
        <p14:creationId xmlns:p14="http://schemas.microsoft.com/office/powerpoint/2010/main" val="254695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14 at 11.25.1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" b="27415"/>
          <a:stretch/>
        </p:blipFill>
        <p:spPr>
          <a:xfrm>
            <a:off x="457200" y="484776"/>
            <a:ext cx="8229600" cy="58650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Google First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440654" y="1690231"/>
            <a:ext cx="4056893" cy="1525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– Order Parts</a:t>
            </a:r>
            <a:endParaRPr lang="en-US" dirty="0"/>
          </a:p>
        </p:txBody>
      </p:sp>
      <p:pic>
        <p:nvPicPr>
          <p:cNvPr id="4" name="Content Placeholder 3" descr="IMG_006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911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DLRL Cluster – </a:t>
            </a:r>
            <a:r>
              <a:rPr lang="en-US" dirty="0" smtClean="0"/>
              <a:t>Assemble</a:t>
            </a:r>
            <a:endParaRPr lang="en-US" dirty="0"/>
          </a:p>
        </p:txBody>
      </p:sp>
      <p:pic>
        <p:nvPicPr>
          <p:cNvPr id="4" name="Content Placeholder 3" descr="IMG_006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06" r="-1790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562452" y="6126163"/>
            <a:ext cx="328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No-ODD such as DVD or CD-ROM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9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– Configure Network</a:t>
            </a:r>
            <a:endParaRPr lang="en-US" dirty="0"/>
          </a:p>
        </p:txBody>
      </p:sp>
      <p:pic>
        <p:nvPicPr>
          <p:cNvPr id="4" name="Content Placeholder 3" descr="IMG_00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131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1326" y="6368061"/>
            <a:ext cx="528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 things: configuring gateway(NAT) and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Spec</a:t>
            </a:r>
            <a:r>
              <a:rPr lang="en-US" dirty="0" smtClean="0"/>
              <a:t>.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# of Nodes: </a:t>
            </a:r>
            <a:r>
              <a:rPr lang="en-US" dirty="0" smtClean="0">
                <a:solidFill>
                  <a:srgbClr val="0000FF"/>
                </a:solidFill>
              </a:rPr>
              <a:t>11</a:t>
            </a:r>
            <a:r>
              <a:rPr lang="en-US" dirty="0" smtClean="0"/>
              <a:t> </a:t>
            </a:r>
            <a:r>
              <a:rPr lang="en-US" sz="2800" dirty="0" smtClean="0"/>
              <a:t>+ 1</a:t>
            </a:r>
            <a:r>
              <a:rPr lang="en-US" dirty="0" smtClean="0"/>
              <a:t> </a:t>
            </a:r>
            <a:r>
              <a:rPr lang="en-US" sz="2400" dirty="0" smtClean="0"/>
              <a:t>(manager node)</a:t>
            </a:r>
            <a:endParaRPr lang="en-US" sz="3600" dirty="0" smtClean="0"/>
          </a:p>
          <a:p>
            <a:r>
              <a:rPr lang="en-US" dirty="0" smtClean="0"/>
              <a:t>CPU: Intel </a:t>
            </a:r>
            <a:r>
              <a:rPr lang="en-US" dirty="0" smtClean="0">
                <a:solidFill>
                  <a:srgbClr val="0000FF"/>
                </a:solidFill>
              </a:rPr>
              <a:t>Xeon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i5</a:t>
            </a:r>
          </a:p>
          <a:p>
            <a:r>
              <a:rPr lang="en-US" dirty="0" smtClean="0"/>
              <a:t>RAM: </a:t>
            </a:r>
            <a:r>
              <a:rPr lang="en-US" dirty="0" smtClean="0">
                <a:solidFill>
                  <a:srgbClr val="0000FF"/>
                </a:solidFill>
              </a:rPr>
              <a:t>208 GB </a:t>
            </a:r>
          </a:p>
          <a:p>
            <a:pPr lvl="1"/>
            <a:r>
              <a:rPr lang="en-US" dirty="0" smtClean="0"/>
              <a:t>32GB * 2 </a:t>
            </a:r>
            <a:r>
              <a:rPr lang="en-US" sz="2400" dirty="0" smtClean="0"/>
              <a:t>(node1(master node) and node2)</a:t>
            </a:r>
          </a:p>
          <a:p>
            <a:pPr lvl="1"/>
            <a:r>
              <a:rPr lang="en-US" dirty="0" smtClean="0"/>
              <a:t>16GB * 9 </a:t>
            </a:r>
            <a:r>
              <a:rPr lang="en-US" sz="2400" dirty="0" smtClean="0"/>
              <a:t>(all nodes)</a:t>
            </a:r>
          </a:p>
          <a:p>
            <a:r>
              <a:rPr lang="en-US" dirty="0" smtClean="0"/>
              <a:t>HDD</a:t>
            </a:r>
            <a:r>
              <a:rPr lang="en-US" smtClean="0"/>
              <a:t>: </a:t>
            </a:r>
            <a:r>
              <a:rPr lang="en-US" smtClean="0">
                <a:solidFill>
                  <a:srgbClr val="FF0000"/>
                </a:solidFill>
              </a:rPr>
              <a:t>51.3 </a:t>
            </a:r>
            <a:r>
              <a:rPr lang="en-US" dirty="0" smtClean="0">
                <a:solidFill>
                  <a:srgbClr val="FF0000"/>
                </a:solidFill>
              </a:rPr>
              <a:t>TB </a:t>
            </a:r>
          </a:p>
          <a:p>
            <a:pPr lvl="1"/>
            <a:r>
              <a:rPr lang="en-US" dirty="0" smtClean="0"/>
              <a:t>12TB (node 1), 6TB (node 2)</a:t>
            </a:r>
          </a:p>
          <a:p>
            <a:pPr lvl="1"/>
            <a:r>
              <a:rPr lang="en-US" dirty="0" smtClean="0"/>
              <a:t>3TB * 7, 2TB * 2</a:t>
            </a:r>
            <a:r>
              <a:rPr lang="en-US" dirty="0"/>
              <a:t> </a:t>
            </a:r>
            <a:r>
              <a:rPr lang="en-US" dirty="0" smtClean="0"/>
              <a:t>(remaining nodes)</a:t>
            </a:r>
          </a:p>
          <a:p>
            <a:pPr lvl="1"/>
            <a:r>
              <a:rPr lang="en-US" dirty="0" smtClean="0"/>
              <a:t>8.3TB NAS Backup</a:t>
            </a:r>
          </a:p>
        </p:txBody>
      </p:sp>
    </p:spTree>
    <p:extLst>
      <p:ext uri="{BB962C8B-B14F-4D97-AF65-F5344CB8AC3E}">
        <p14:creationId xmlns:p14="http://schemas.microsoft.com/office/powerpoint/2010/main" val="4788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</a:t>
            </a:r>
            <a:r>
              <a:rPr lang="en-US" dirty="0" smtClean="0"/>
              <a:t>– Architecture - 2014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6106" b="-6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389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 </a:t>
            </a:r>
            <a:r>
              <a:rPr lang="en-US" dirty="0" smtClean="0"/>
              <a:t>(Upgraded Feb.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113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Funding provided by CS to expand to 20 nodes</a:t>
            </a:r>
          </a:p>
          <a:p>
            <a:pPr lvl="1"/>
            <a:r>
              <a:rPr lang="en-US" dirty="0" smtClean="0"/>
              <a:t>To support multiple courses as well as research</a:t>
            </a:r>
          </a:p>
          <a:p>
            <a:pPr lvl="1"/>
            <a:r>
              <a:rPr lang="en-US" dirty="0" smtClean="0"/>
              <a:t>CS4984 Computational Linguistics</a:t>
            </a:r>
          </a:p>
          <a:p>
            <a:pPr lvl="1"/>
            <a:r>
              <a:rPr lang="en-US" dirty="0" smtClean="0"/>
              <a:t>CS5604 Information Retrieval</a:t>
            </a:r>
          </a:p>
          <a:p>
            <a:pPr lvl="1"/>
            <a:r>
              <a:rPr lang="en-US" dirty="0" smtClean="0"/>
              <a:t>CS4624 Multimedia, </a:t>
            </a:r>
            <a:r>
              <a:rPr lang="en-US" dirty="0" err="1" smtClean="0"/>
              <a:t>Hypertext&amp;Information</a:t>
            </a:r>
            <a:r>
              <a:rPr lang="en-US" dirty="0" smtClean="0"/>
              <a:t> Access</a:t>
            </a:r>
          </a:p>
          <a:p>
            <a:pPr lvl="1"/>
            <a:r>
              <a:rPr lang="en-US" dirty="0" smtClean="0"/>
              <a:t>Monitoring by Prof. Ali Butt and his students</a:t>
            </a:r>
            <a:endParaRPr lang="en-US" dirty="0" smtClean="0"/>
          </a:p>
          <a:p>
            <a:r>
              <a:rPr lang="en-US" dirty="0" err="1"/>
              <a:t>Cloudera</a:t>
            </a:r>
            <a:r>
              <a:rPr lang="en-US" dirty="0"/>
              <a:t>: CDH 5.3.1</a:t>
            </a:r>
          </a:p>
          <a:p>
            <a:r>
              <a:rPr lang="en-US" dirty="0" smtClean="0"/>
              <a:t>High Availability architecture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445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DLRL Cluster</a:t>
            </a:r>
            <a:endParaRPr lang="en-US" dirty="0"/>
          </a:p>
        </p:txBody>
      </p:sp>
      <p:pic>
        <p:nvPicPr>
          <p:cNvPr id="8" name="Picture 7" descr="IMG_0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3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879</Words>
  <Application>Microsoft Macintosh PowerPoint</Application>
  <PresentationFormat>On-screen Show (4:3)</PresentationFormat>
  <Paragraphs>138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Big Data and Hadoop and DLRL Introduction to the DLRL Hadoop Cluster</vt:lpstr>
      <vt:lpstr>Google First</vt:lpstr>
      <vt:lpstr>DLRL Cluster – Order Parts</vt:lpstr>
      <vt:lpstr>DLRL Cluster – Assemble</vt:lpstr>
      <vt:lpstr>DLRL Cluster – Configure Network</vt:lpstr>
      <vt:lpstr>DLRL Cluster Spec. - 2014</vt:lpstr>
      <vt:lpstr>DLRL Cluster – Architecture - 2014</vt:lpstr>
      <vt:lpstr>DLRL Cluster (Upgraded Feb. 2015)</vt:lpstr>
      <vt:lpstr>DLRL Cluster</vt:lpstr>
      <vt:lpstr>DLRL Cluster Spec. - 2015</vt:lpstr>
      <vt:lpstr>DLRL Cluster - Architecture</vt:lpstr>
      <vt:lpstr>DLRL Cluster – Install Cloudera Hadoop</vt:lpstr>
      <vt:lpstr>DLRL cluster -  Services</vt:lpstr>
      <vt:lpstr>Tools for research</vt:lpstr>
      <vt:lpstr>CS4984 Projects in IDEAL Project</vt:lpstr>
      <vt:lpstr>What is Big Data and Hadoop</vt:lpstr>
      <vt:lpstr>Hadoop solutions</vt:lpstr>
      <vt:lpstr>Which Hadoop distributions1)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Cluster</dc:title>
  <dc:creator>Sunshin Lee</dc:creator>
  <cp:lastModifiedBy>Ed Fox</cp:lastModifiedBy>
  <cp:revision>208</cp:revision>
  <cp:lastPrinted>2014-04-14T21:15:05Z</cp:lastPrinted>
  <dcterms:created xsi:type="dcterms:W3CDTF">2014-04-08T14:49:36Z</dcterms:created>
  <dcterms:modified xsi:type="dcterms:W3CDTF">2015-02-18T16:13:30Z</dcterms:modified>
</cp:coreProperties>
</file>