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png" ContentType="image/png"/>
  <Default Extension="jpeg" ContentType="image/jpeg"/>
  <Default Extension="rels" ContentType="application/vnd.openxmlformats-package.relationships+xml"/>
  <Default Extension="ppt" ContentType="application/vnd.ms-powerpoint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embeddings/oleObject3.bin" ContentType="application/vnd.openxmlformats-officedocument.oleObject"/>
  <Override PartName="/ppt/notesSlides/notesSlide14.xml" ContentType="application/vnd.openxmlformats-officedocument.presentationml.notesSlide+xml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74" r:id="rId3"/>
    <p:sldId id="271" r:id="rId4"/>
    <p:sldId id="291" r:id="rId5"/>
    <p:sldId id="290" r:id="rId6"/>
    <p:sldId id="292" r:id="rId7"/>
    <p:sldId id="293" r:id="rId8"/>
    <p:sldId id="270" r:id="rId9"/>
    <p:sldId id="281" r:id="rId10"/>
    <p:sldId id="280" r:id="rId11"/>
    <p:sldId id="297" r:id="rId12"/>
    <p:sldId id="295" r:id="rId13"/>
    <p:sldId id="296" r:id="rId14"/>
    <p:sldId id="300" r:id="rId15"/>
    <p:sldId id="294" r:id="rId16"/>
    <p:sldId id="279" r:id="rId17"/>
    <p:sldId id="277" r:id="rId18"/>
    <p:sldId id="276" r:id="rId19"/>
    <p:sldId id="275" r:id="rId20"/>
    <p:sldId id="282" r:id="rId21"/>
    <p:sldId id="283" r:id="rId22"/>
    <p:sldId id="278" r:id="rId23"/>
    <p:sldId id="301" r:id="rId24"/>
    <p:sldId id="285" r:id="rId25"/>
    <p:sldId id="286" r:id="rId26"/>
    <p:sldId id="287" r:id="rId27"/>
    <p:sldId id="289" r:id="rId28"/>
    <p:sldId id="299" r:id="rId29"/>
    <p:sldId id="298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616" autoAdjust="0"/>
  </p:normalViewPr>
  <p:slideViewPr>
    <p:cSldViewPr snapToGrid="0" snapToObjects="1">
      <p:cViewPr>
        <p:scale>
          <a:sx n="152" d="100"/>
          <a:sy n="152" d="100"/>
        </p:scale>
        <p:origin x="-2808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88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42EBF-291B-254C-8E96-84572FF23902}" type="datetimeFigureOut">
              <a:rPr lang="en-US" smtClean="0"/>
              <a:t>7/27/14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8F799-55A9-EC4D-A1D1-62CC9C146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82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A6C77E-B87F-0E43-92A6-00FF88C6B392}" type="slidenum">
              <a:rPr lang="en-US" b="0">
                <a:latin typeface="Times New Roman" charset="0"/>
              </a:rPr>
              <a:pPr eaLnBrk="1" hangingPunct="1"/>
              <a:t>1</a:t>
            </a:fld>
            <a:endParaRPr lang="en-US" b="0"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- Match of query with collection entries is done by mapping Q and D to feature vectors,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  computing sim of Q with each vector, ranking, and selecting best matches of Q and D</a:t>
            </a:r>
          </a:p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D6AFB8A-FF22-0F42-B894-C86E85CB353C}" type="slidenum">
              <a:rPr lang="en-US" sz="1200">
                <a:latin typeface="Calibri" charset="0"/>
              </a:rPr>
              <a:pPr eaLnBrk="1" hangingPunct="1"/>
              <a:t>21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6FB511-8B27-4C01-89ED-80C8F6BC98AE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19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w="12700" cap="flat">
            <a:solidFill>
              <a:schemeClr val="tx1"/>
            </a:solidFill>
          </a:ln>
        </p:spPr>
      </p:sp>
      <p:sp>
        <p:nvSpPr>
          <p:cNvPr id="319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463" y="4344229"/>
            <a:ext cx="5031074" cy="4114387"/>
          </a:xfrm>
          <a:noFill/>
          <a:ln/>
        </p:spPr>
        <p:txBody>
          <a:bodyPr lIns="93556" tIns="46778" rIns="93556" bIns="4677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D52BD1-ABAB-455E-82FE-AD467AC8FC46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3E10EB-2426-43D2-9B07-95FA5CA8F582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91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1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1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27A06F-6858-4009-9A62-0CF10564D7F6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03BD7B-0FCC-0A48-B63B-4FE0D1DE97A9}" type="slidenum">
              <a:rPr lang="en-US" sz="1200" b="0">
                <a:latin typeface="Times New Roman" charset="0"/>
              </a:rPr>
              <a:pPr eaLnBrk="1" hangingPunct="1"/>
              <a:t>3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463" y="4344229"/>
            <a:ext cx="5031074" cy="4114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556" tIns="46778" rIns="93556" bIns="46778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4E103A9-40FA-5142-A236-061FBC19BCDE}" type="slidenum">
              <a:rPr lang="en-US" sz="1200" b="0">
                <a:latin typeface="Times New Roman" charset="0"/>
              </a:rPr>
              <a:pPr eaLnBrk="1" hangingPunct="1"/>
              <a:t>8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4537" cy="34163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463" y="4344229"/>
            <a:ext cx="5031074" cy="4114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73603EF-F54B-4A4E-A17C-28A6B782FEA2}" type="slidenum">
              <a:rPr lang="en-US" sz="1200" b="0">
                <a:latin typeface="Times New Roman" charset="0"/>
              </a:rPr>
              <a:pPr eaLnBrk="1" hangingPunct="1"/>
              <a:t>11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03F39B-55B7-46CB-8D77-68C1F8AFD310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A4BA-2D7C-4F22-B61B-762D3EF85ED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- Query running against a collection to yield result set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- Match of query with collection entries is done by mapping Q and D to feature vectors,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  computing sim of Q with each vector, ranking, and selecting best matches of Q and D</a:t>
            </a:r>
          </a:p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ACF326-48A6-E94E-B194-EA5DA961C4B5}" type="slidenum">
              <a:rPr lang="en-US" sz="1200">
                <a:latin typeface="Calibri" charset="0"/>
              </a:rPr>
              <a:pPr eaLnBrk="1" hangingPunct="1"/>
              <a:t>20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7/27/14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7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7/27/14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2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7/27/14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7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7/27/14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4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7/27/14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9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7/27/14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3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7/27/14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7/27/14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6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7/27/14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7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7/27/14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7/27/14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7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4DD93-0ED5-854F-BDBC-6AE29E7F964D}" type="datetimeFigureOut">
              <a:rPr lang="en-US" smtClean="0"/>
              <a:t>7/27/14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1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oleObject" Target="../embeddings/Microsoft_Word_97_-_2004_Document2.doc"/><Relationship Id="rId5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VTUL/etddb2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7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fox@vt.edu" TargetMode="External"/><Relationship Id="rId3" Type="http://schemas.openxmlformats.org/officeDocument/2006/relationships/hyperlink" Target="http://fox.cs.vt.edu/talks/201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PowerPoint_97_-_2003_Presentation1.ppt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3441E0B-63A6-8D40-BF91-B5CB64B5D1B5}" type="slidenum">
              <a:rPr lang="en-US" b="0"/>
              <a:pPr eaLnBrk="1" hangingPunct="1"/>
              <a:t>1</a:t>
            </a:fld>
            <a:endParaRPr lang="en-US" b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95600"/>
            <a:ext cx="8382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5400" b="1" dirty="0" smtClean="0">
                <a:latin typeface="Arial" charset="0"/>
              </a:rPr>
              <a:t>Improving the ETD Landscape</a:t>
            </a:r>
            <a:br>
              <a:rPr lang="en-US" sz="5400" b="1" dirty="0" smtClean="0">
                <a:latin typeface="Arial" charset="0"/>
              </a:rPr>
            </a:br>
            <a:r>
              <a:rPr lang="en-US" sz="1400" b="1" dirty="0">
                <a:latin typeface="Arial" charset="0"/>
              </a:rPr>
              <a:t/>
            </a:r>
            <a:br>
              <a:rPr lang="en-US" sz="1400" b="1" dirty="0">
                <a:latin typeface="Arial" charset="0"/>
              </a:rPr>
            </a:br>
            <a:r>
              <a:rPr lang="en-US" sz="3600" b="1" dirty="0">
                <a:latin typeface="Arial" charset="0"/>
              </a:rPr>
              <a:t>ETD </a:t>
            </a:r>
            <a:r>
              <a:rPr lang="en-US" sz="3600" b="1" dirty="0" smtClean="0">
                <a:latin typeface="Arial" charset="0"/>
              </a:rPr>
              <a:t>2014: 17</a:t>
            </a:r>
            <a:r>
              <a:rPr lang="en-US" sz="3600" b="1" baseline="30000" dirty="0" smtClean="0">
                <a:latin typeface="Arial" charset="0"/>
              </a:rPr>
              <a:t>th</a:t>
            </a:r>
            <a:r>
              <a:rPr lang="en-US" sz="3600" b="1" dirty="0" smtClean="0">
                <a:latin typeface="Arial" charset="0"/>
              </a:rPr>
              <a:t> Int’l Symposium </a:t>
            </a:r>
            <a:r>
              <a:rPr lang="en-US" sz="3600" b="1" dirty="0">
                <a:latin typeface="Arial" charset="0"/>
              </a:rPr>
              <a:t>on ETDs</a:t>
            </a:r>
            <a:r>
              <a:rPr lang="en-US" sz="4000" b="1" dirty="0">
                <a:latin typeface="Arial" charset="0"/>
              </a:rPr>
              <a:t/>
            </a:r>
            <a:br>
              <a:rPr lang="en-US" sz="4000" b="1" dirty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Leicester, England</a:t>
            </a:r>
            <a:r>
              <a:rPr lang="en-US" sz="3200" b="1" dirty="0">
                <a:latin typeface="Arial" charset="0"/>
              </a:rPr>
              <a:t/>
            </a:r>
            <a:br>
              <a:rPr lang="en-US" sz="3200" b="1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/>
            </a:r>
            <a:br>
              <a:rPr lang="en-US" sz="3200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>Edward A. Fox</a:t>
            </a:r>
            <a:br>
              <a:rPr lang="en-US" sz="3200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>Executive Director, NDLTD, </a:t>
            </a:r>
            <a:r>
              <a:rPr lang="en-US" sz="3200" dirty="0" err="1">
                <a:latin typeface="Arial" charset="0"/>
              </a:rPr>
              <a:t>www.ndltd.org</a:t>
            </a:r>
            <a:r>
              <a:rPr lang="en-US" sz="3200" dirty="0">
                <a:latin typeface="Arial" charset="0"/>
              </a:rPr>
              <a:t/>
            </a:r>
            <a:br>
              <a:rPr lang="en-US" sz="3200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/>
            </a:r>
            <a:br>
              <a:rPr lang="en-US" sz="3200" dirty="0">
                <a:latin typeface="Arial" charset="0"/>
              </a:rPr>
            </a:br>
            <a:r>
              <a:rPr lang="en-US" sz="3200" dirty="0" err="1">
                <a:latin typeface="Arial" charset="0"/>
              </a:rPr>
              <a:t>fox@vt.edu</a:t>
            </a:r>
            <a:r>
              <a:rPr lang="en-US" sz="3200" dirty="0">
                <a:latin typeface="Arial" charset="0"/>
              </a:rPr>
              <a:t>       http://</a:t>
            </a:r>
            <a:r>
              <a:rPr lang="en-US" sz="3200" dirty="0" err="1">
                <a:latin typeface="Arial" charset="0"/>
              </a:rPr>
              <a:t>fox.cs.vt.edu</a:t>
            </a:r>
            <a:r>
              <a:rPr lang="en-US" sz="3200" dirty="0">
                <a:latin typeface="Arial" charset="0"/>
              </a:rPr>
              <a:t>/talks/</a:t>
            </a:r>
            <a:r>
              <a:rPr lang="en-US" sz="3200" dirty="0" smtClean="0">
                <a:latin typeface="Arial" charset="0"/>
              </a:rPr>
              <a:t>2014 </a:t>
            </a:r>
            <a:r>
              <a:rPr lang="en-US" sz="3200" dirty="0">
                <a:latin typeface="Arial" charset="0"/>
              </a:rPr>
              <a:t/>
            </a:r>
            <a:br>
              <a:rPr lang="en-US" sz="3200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>Virginia Tech, Blacksburg, VA 24061 USA</a:t>
            </a:r>
          </a:p>
        </p:txBody>
      </p:sp>
    </p:spTree>
    <p:extLst>
      <p:ext uri="{BB962C8B-B14F-4D97-AF65-F5344CB8AC3E}">
        <p14:creationId xmlns:p14="http://schemas.microsoft.com/office/powerpoint/2010/main" val="3117183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6847"/>
            <a:ext cx="8229600" cy="787220"/>
          </a:xfrm>
        </p:spPr>
        <p:txBody>
          <a:bodyPr/>
          <a:lstStyle/>
          <a:p>
            <a:r>
              <a:rPr lang="en-US" dirty="0"/>
              <a:t>Quality Dimensions</a:t>
            </a: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500152"/>
              </p:ext>
            </p:extLst>
          </p:nvPr>
        </p:nvGraphicFramePr>
        <p:xfrm>
          <a:off x="1386267" y="833899"/>
          <a:ext cx="12039600" cy="848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Document" r:id="rId4" imgW="7480800" imgH="5019840" progId="Word.Document.8">
                  <p:embed/>
                </p:oleObj>
              </mc:Choice>
              <mc:Fallback>
                <p:oleObj name="Document" r:id="rId4" imgW="7480800" imgH="50198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6267" y="833899"/>
                        <a:ext cx="12039600" cy="848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2991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976761E-2DC8-6648-88B4-B5A9EF9D9409}" type="slidenum">
              <a:rPr lang="en-US" sz="1400" b="0"/>
              <a:pPr eaLnBrk="1" hangingPunct="1"/>
              <a:t>11</a:t>
            </a:fld>
            <a:endParaRPr lang="en-US" sz="1400" b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55" y="914400"/>
            <a:ext cx="8991600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76588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Digital Library Service Taxonomy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98158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 related movements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75730" y="1600200"/>
            <a:ext cx="8739804" cy="51011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Make related efforts work for graduate researchers, ETDs, and university ETD activities:</a:t>
            </a:r>
          </a:p>
          <a:p>
            <a:endParaRPr lang="en-US" sz="1600" dirty="0" smtClean="0"/>
          </a:p>
          <a:p>
            <a:r>
              <a:rPr lang="en-US" dirty="0" smtClean="0"/>
              <a:t>Open access, institutional repositories</a:t>
            </a:r>
          </a:p>
          <a:p>
            <a:r>
              <a:rPr lang="en-US" dirty="0" smtClean="0"/>
              <a:t>Sharing references and citations: </a:t>
            </a:r>
            <a:r>
              <a:rPr lang="en-US" dirty="0" err="1" smtClean="0"/>
              <a:t>Zotero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Sharing data, datasets, workflows; reproducib</a:t>
            </a:r>
            <a:r>
              <a:rPr lang="en-US" dirty="0"/>
              <a:t>le science: </a:t>
            </a:r>
            <a:r>
              <a:rPr lang="en-US" dirty="0" err="1" smtClean="0"/>
              <a:t>reproducibleresearch.net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Building author profiles: ORCID, ISNI, …</a:t>
            </a:r>
          </a:p>
          <a:p>
            <a:r>
              <a:rPr lang="en-US" dirty="0" smtClean="0"/>
              <a:t>Digital libraries and DL education (DL2014)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33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technical contributions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75730" y="1600200"/>
            <a:ext cx="8739804" cy="52578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Broadly: new/better systems, user/usage studies, added services, improved practices</a:t>
            </a:r>
          </a:p>
          <a:p>
            <a:r>
              <a:rPr lang="en-US" smtClean="0"/>
              <a:t>Automatically </a:t>
            </a:r>
            <a:r>
              <a:rPr lang="en-US" dirty="0" smtClean="0"/>
              <a:t>assign topics or categories to ETDs or to portions (e.g., chapters) to aid browsing and (faceted) searching</a:t>
            </a:r>
          </a:p>
          <a:p>
            <a:r>
              <a:rPr lang="en-US" dirty="0" smtClean="0"/>
              <a:t>Build a union reference collection: by aiding authors (e.g., </a:t>
            </a:r>
            <a:r>
              <a:rPr lang="en-US" dirty="0" err="1" smtClean="0"/>
              <a:t>Hiberlink</a:t>
            </a:r>
            <a:r>
              <a:rPr lang="en-US" dirty="0" smtClean="0"/>
              <a:t>) and/or by automatic ETD text mining</a:t>
            </a:r>
          </a:p>
          <a:p>
            <a:r>
              <a:rPr lang="en-US" dirty="0" smtClean="0"/>
              <a:t>Enhanced information retrieval: cross language IR, content based IR (image/video/music)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97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2423"/>
          </a:xfrm>
        </p:spPr>
        <p:txBody>
          <a:bodyPr/>
          <a:lstStyle/>
          <a:p>
            <a:r>
              <a:rPr lang="en-US" dirty="0" smtClean="0"/>
              <a:t>Topic determination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75730" y="1157344"/>
            <a:ext cx="8739804" cy="55941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Given a document, extract or generate generalized description of its topics</a:t>
            </a:r>
          </a:p>
          <a:p>
            <a:r>
              <a:rPr lang="en-US" dirty="0" smtClean="0"/>
              <a:t>Statistical approaches, e.g., LDA</a:t>
            </a:r>
          </a:p>
          <a:p>
            <a:r>
              <a:rPr lang="en-US" dirty="0" smtClean="0"/>
              <a:t>Knowledge based approaches, e.g., </a:t>
            </a:r>
            <a:r>
              <a:rPr lang="en-US" dirty="0" err="1" smtClean="0"/>
              <a:t>Xpantrac</a:t>
            </a:r>
            <a:endParaRPr lang="en-US" dirty="0" smtClean="0"/>
          </a:p>
          <a:p>
            <a:pPr lvl="1"/>
            <a:r>
              <a:rPr lang="en-US" dirty="0" smtClean="0"/>
              <a:t>Take a webpage or document</a:t>
            </a:r>
          </a:p>
          <a:p>
            <a:pPr lvl="1"/>
            <a:r>
              <a:rPr lang="en-US" dirty="0" smtClean="0"/>
              <a:t>Use portions of it to build queries to a knowledge source (Web, Wikipedia, and ETD collection)</a:t>
            </a:r>
          </a:p>
          <a:p>
            <a:pPr lvl="1"/>
            <a:r>
              <a:rPr lang="en-US" dirty="0" smtClean="0"/>
              <a:t>Combine, analyze, and summarize the results</a:t>
            </a:r>
          </a:p>
          <a:p>
            <a:pPr lvl="1"/>
            <a:r>
              <a:rPr lang="en-US" dirty="0" err="1"/>
              <a:t>Seungwon</a:t>
            </a:r>
            <a:r>
              <a:rPr lang="en-US" dirty="0"/>
              <a:t> Yang, "Automatic Identification of Topic Tags from Texts Based on Expansion-Extraction Approach", Jan. 2014, Ph.D. dissertation, http://</a:t>
            </a:r>
            <a:r>
              <a:rPr lang="en-US" dirty="0" err="1"/>
              <a:t>hdl.handle.net</a:t>
            </a:r>
            <a:r>
              <a:rPr lang="en-US" dirty="0"/>
              <a:t>/10919/</a:t>
            </a:r>
            <a:r>
              <a:rPr lang="en-US" dirty="0" smtClean="0"/>
              <a:t>25111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068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10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ETD Classification: </a:t>
            </a:r>
            <a:r>
              <a:rPr lang="en-US" dirty="0" err="1" smtClean="0"/>
              <a:t>Venkat</a:t>
            </a:r>
            <a:r>
              <a:rPr lang="en-US" dirty="0" smtClean="0"/>
              <a:t> </a:t>
            </a:r>
            <a:r>
              <a:rPr lang="en-US" dirty="0" err="1" smtClean="0"/>
              <a:t>Srinivasan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75730" y="1600200"/>
            <a:ext cx="8739804" cy="51011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Enhance metadata by adding subject categories</a:t>
            </a:r>
          </a:p>
          <a:p>
            <a:r>
              <a:rPr lang="en-US" dirty="0" smtClean="0"/>
              <a:t>Hierarchical classification of ETDs (and chapters thereof) using Library of Congress categories</a:t>
            </a:r>
          </a:p>
          <a:p>
            <a:r>
              <a:rPr lang="en-US" dirty="0" smtClean="0"/>
              <a:t>Training data</a:t>
            </a:r>
          </a:p>
          <a:p>
            <a:pPr lvl="1"/>
            <a:r>
              <a:rPr lang="en-US" dirty="0" smtClean="0"/>
              <a:t>OCLC’s </a:t>
            </a:r>
            <a:r>
              <a:rPr lang="en-US" dirty="0" err="1" smtClean="0"/>
              <a:t>WorldCat</a:t>
            </a:r>
            <a:r>
              <a:rPr lang="en-US" dirty="0" smtClean="0"/>
              <a:t>: records from 1M books have good labels but little metadata</a:t>
            </a:r>
            <a:r>
              <a:rPr lang="en-US" dirty="0"/>
              <a:t>; labels </a:t>
            </a:r>
            <a:r>
              <a:rPr lang="en-US" dirty="0" smtClean="0"/>
              <a:t>on ETDs </a:t>
            </a:r>
            <a:r>
              <a:rPr lang="en-US" dirty="0"/>
              <a:t>not </a:t>
            </a:r>
            <a:r>
              <a:rPr lang="en-US" dirty="0" smtClean="0"/>
              <a:t>usable</a:t>
            </a:r>
          </a:p>
          <a:p>
            <a:pPr lvl="1"/>
            <a:r>
              <a:rPr lang="en-US" dirty="0" smtClean="0"/>
              <a:t>Results coming from queries each designed to describe a category</a:t>
            </a:r>
          </a:p>
          <a:p>
            <a:pPr lvl="1"/>
            <a:r>
              <a:rPr lang="en-US" dirty="0" smtClean="0"/>
              <a:t>Need to balance negative and positive examples throughout the </a:t>
            </a:r>
            <a:r>
              <a:rPr lang="en-US" dirty="0" err="1" smtClean="0"/>
              <a:t>LoC</a:t>
            </a:r>
            <a:r>
              <a:rPr lang="en-US" dirty="0" smtClean="0"/>
              <a:t> taxonomy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11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457200" y="1177925"/>
            <a:ext cx="1427163" cy="839788"/>
          </a:xfrm>
          <a:prstGeom prst="roundRect">
            <a:avLst>
              <a:gd name="adj" fmla="val 16667"/>
            </a:avLst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635000" y="1270000"/>
            <a:ext cx="160496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  <a:latin typeface="Verdana" pitchFamily="34" charset="0"/>
              </a:rPr>
              <a:t>Category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  <a:latin typeface="Verdana" pitchFamily="34" charset="0"/>
              </a:rPr>
              <a:t>Tree</a:t>
            </a: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635000" y="4816475"/>
            <a:ext cx="1160463" cy="1212850"/>
          </a:xfrm>
          <a:prstGeom prst="can">
            <a:avLst>
              <a:gd name="adj" fmla="val 29506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635000" y="5189538"/>
            <a:ext cx="13382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Document </a:t>
            </a:r>
          </a:p>
          <a:p>
            <a:pPr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  Sets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457200" y="3136900"/>
            <a:ext cx="1427163" cy="5603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635000" y="3230563"/>
            <a:ext cx="981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Google</a:t>
            </a:r>
          </a:p>
        </p:txBody>
      </p:sp>
      <p:sp>
        <p:nvSpPr>
          <p:cNvPr id="59400" name="AutoShape 8"/>
          <p:cNvSpPr>
            <a:spLocks noChangeArrowheads="1"/>
          </p:cNvSpPr>
          <p:nvPr/>
        </p:nvSpPr>
        <p:spPr bwMode="auto">
          <a:xfrm>
            <a:off x="3221038" y="3136900"/>
            <a:ext cx="1427162" cy="65405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3221038" y="3230563"/>
            <a:ext cx="15160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  <a:latin typeface="Verdana" pitchFamily="34" charset="0"/>
              </a:rPr>
              <a:t>Naïve Bayes Classifiers</a:t>
            </a:r>
          </a:p>
        </p:txBody>
      </p:sp>
      <p:sp>
        <p:nvSpPr>
          <p:cNvPr id="59402" name="AutoShape 10"/>
          <p:cNvSpPr>
            <a:spLocks noChangeArrowheads="1"/>
          </p:cNvSpPr>
          <p:nvPr/>
        </p:nvSpPr>
        <p:spPr bwMode="auto">
          <a:xfrm>
            <a:off x="3400425" y="4816475"/>
            <a:ext cx="979488" cy="1212850"/>
          </a:xfrm>
          <a:prstGeom prst="can">
            <a:avLst>
              <a:gd name="adj" fmla="val 29580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3400425" y="5189538"/>
            <a:ext cx="13366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Training </a:t>
            </a:r>
          </a:p>
          <a:p>
            <a:pPr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  Sets</a:t>
            </a:r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6164263" y="4722813"/>
            <a:ext cx="1871662" cy="12144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6253163" y="5003800"/>
            <a:ext cx="160496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      Web     </a:t>
            </a:r>
          </a:p>
          <a:p>
            <a:pPr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    Interface</a:t>
            </a:r>
          </a:p>
        </p:txBody>
      </p:sp>
      <p:sp>
        <p:nvSpPr>
          <p:cNvPr id="59406" name="AutoShape 14"/>
          <p:cNvSpPr>
            <a:spLocks noChangeArrowheads="1"/>
          </p:cNvSpPr>
          <p:nvPr/>
        </p:nvSpPr>
        <p:spPr bwMode="auto">
          <a:xfrm>
            <a:off x="3400425" y="990600"/>
            <a:ext cx="1336675" cy="1119188"/>
          </a:xfrm>
          <a:prstGeom prst="flowChartMultidocument">
            <a:avLst/>
          </a:prstGeom>
          <a:solidFill>
            <a:srgbClr val="8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7" name="AutoShape 15"/>
          <p:cNvSpPr>
            <a:spLocks noChangeArrowheads="1"/>
          </p:cNvSpPr>
          <p:nvPr/>
        </p:nvSpPr>
        <p:spPr bwMode="auto">
          <a:xfrm>
            <a:off x="6342063" y="2484438"/>
            <a:ext cx="1604962" cy="1212850"/>
          </a:xfrm>
          <a:prstGeom prst="flowChartMultidocument">
            <a:avLst/>
          </a:prstGeom>
          <a:solidFill>
            <a:srgbClr val="8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3400425" y="1270000"/>
            <a:ext cx="1247775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ETD Collection</a:t>
            </a:r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>
            <a:off x="1081088" y="2297113"/>
            <a:ext cx="0" cy="652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>
            <a:off x="1081088" y="3883025"/>
            <a:ext cx="0" cy="65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>
            <a:off x="3935413" y="2297113"/>
            <a:ext cx="0" cy="652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 flipV="1">
            <a:off x="3935413" y="3976688"/>
            <a:ext cx="0" cy="65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>
            <a:off x="2062163" y="5376863"/>
            <a:ext cx="1069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14" name="Line 22"/>
          <p:cNvSpPr>
            <a:spLocks noChangeShapeType="1"/>
          </p:cNvSpPr>
          <p:nvPr/>
        </p:nvSpPr>
        <p:spPr bwMode="auto">
          <a:xfrm>
            <a:off x="4826000" y="3324225"/>
            <a:ext cx="1069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>
            <a:off x="6877050" y="3883025"/>
            <a:ext cx="0" cy="65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6342063" y="2763838"/>
            <a:ext cx="1427162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Categorized  </a:t>
            </a:r>
          </a:p>
          <a:p>
            <a:pPr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     ETDs</a:t>
            </a:r>
          </a:p>
        </p:txBody>
      </p:sp>
      <p:sp>
        <p:nvSpPr>
          <p:cNvPr id="59417" name="Text Box 25"/>
          <p:cNvSpPr txBox="1">
            <a:spLocks noChangeArrowheads="1"/>
          </p:cNvSpPr>
          <p:nvPr/>
        </p:nvSpPr>
        <p:spPr bwMode="auto">
          <a:xfrm>
            <a:off x="1081088" y="2203450"/>
            <a:ext cx="18732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Category label for each node used as query</a:t>
            </a:r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1081088" y="3883025"/>
            <a:ext cx="18732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Top 50 webpages (for each node in the tree)</a:t>
            </a:r>
          </a:p>
        </p:txBody>
      </p:sp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1795463" y="5470525"/>
            <a:ext cx="18716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Cleanup </a:t>
            </a:r>
          </a:p>
          <a:p>
            <a:r>
              <a:rPr lang="en-US" sz="1200">
                <a:latin typeface="Verdana" pitchFamily="34" charset="0"/>
              </a:rPr>
              <a:t>(stemming, </a:t>
            </a:r>
          </a:p>
          <a:p>
            <a:r>
              <a:rPr lang="en-US" sz="1200">
                <a:latin typeface="Verdana" pitchFamily="34" charset="0"/>
              </a:rPr>
              <a:t>stopword removal, </a:t>
            </a:r>
          </a:p>
          <a:p>
            <a:r>
              <a:rPr lang="en-US" sz="1200">
                <a:latin typeface="Verdana" pitchFamily="34" charset="0"/>
              </a:rPr>
              <a:t>etc.)</a:t>
            </a:r>
          </a:p>
        </p:txBody>
      </p:sp>
      <p:sp>
        <p:nvSpPr>
          <p:cNvPr id="59420" name="Text Box 28"/>
          <p:cNvSpPr txBox="1">
            <a:spLocks noChangeArrowheads="1"/>
          </p:cNvSpPr>
          <p:nvPr/>
        </p:nvSpPr>
        <p:spPr bwMode="auto">
          <a:xfrm>
            <a:off x="4737100" y="3416300"/>
            <a:ext cx="187325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Level-wise categorization</a:t>
            </a:r>
          </a:p>
        </p:txBody>
      </p:sp>
      <p:sp>
        <p:nvSpPr>
          <p:cNvPr id="59421" name="Text Box 29"/>
          <p:cNvSpPr txBox="1">
            <a:spLocks noChangeArrowheads="1"/>
          </p:cNvSpPr>
          <p:nvPr/>
        </p:nvSpPr>
        <p:spPr bwMode="auto">
          <a:xfrm>
            <a:off x="3935413" y="2203450"/>
            <a:ext cx="18716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ETD metadata used for categorization</a:t>
            </a:r>
          </a:p>
        </p:txBody>
      </p:sp>
      <p:sp>
        <p:nvSpPr>
          <p:cNvPr id="59422" name="Text Box 30"/>
          <p:cNvSpPr txBox="1">
            <a:spLocks noChangeArrowheads="1"/>
          </p:cNvSpPr>
          <p:nvPr/>
        </p:nvSpPr>
        <p:spPr bwMode="auto">
          <a:xfrm>
            <a:off x="6965950" y="4070350"/>
            <a:ext cx="1160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Browsing</a:t>
            </a:r>
          </a:p>
        </p:txBody>
      </p:sp>
      <p:sp>
        <p:nvSpPr>
          <p:cNvPr id="59423" name="Text Box 31"/>
          <p:cNvSpPr txBox="1">
            <a:spLocks noChangeArrowheads="1"/>
          </p:cNvSpPr>
          <p:nvPr/>
        </p:nvSpPr>
        <p:spPr bwMode="auto">
          <a:xfrm>
            <a:off x="3886200" y="4191000"/>
            <a:ext cx="1069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Training</a:t>
            </a:r>
          </a:p>
        </p:txBody>
      </p:sp>
      <p:sp>
        <p:nvSpPr>
          <p:cNvPr id="59424" name="Line 32"/>
          <p:cNvSpPr>
            <a:spLocks noChangeShapeType="1"/>
          </p:cNvSpPr>
          <p:nvPr/>
        </p:nvSpPr>
        <p:spPr bwMode="auto">
          <a:xfrm>
            <a:off x="5094288" y="1363663"/>
            <a:ext cx="1782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5" name="Line 33"/>
          <p:cNvSpPr>
            <a:spLocks noChangeShapeType="1"/>
          </p:cNvSpPr>
          <p:nvPr/>
        </p:nvSpPr>
        <p:spPr bwMode="auto">
          <a:xfrm>
            <a:off x="6877050" y="1363663"/>
            <a:ext cx="0" cy="8397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26" name="Text Box 34"/>
          <p:cNvSpPr txBox="1">
            <a:spLocks noChangeArrowheads="1"/>
          </p:cNvSpPr>
          <p:nvPr/>
        </p:nvSpPr>
        <p:spPr bwMode="auto">
          <a:xfrm>
            <a:off x="6965950" y="990600"/>
            <a:ext cx="187325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ETDs categorized into a node of the category tree (after classification)</a:t>
            </a:r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0" y="0"/>
            <a:ext cx="388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ETD Classification:</a:t>
            </a:r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5105400" y="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Algorithm Pipeline</a:t>
            </a:r>
          </a:p>
        </p:txBody>
      </p:sp>
    </p:spTree>
    <p:extLst>
      <p:ext uri="{BB962C8B-B14F-4D97-AF65-F5344CB8AC3E}">
        <p14:creationId xmlns:p14="http://schemas.microsoft.com/office/powerpoint/2010/main" val="3170457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609"/>
            <a:ext cx="8229600" cy="94530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altLang="ko-KR" dirty="0" smtClean="0"/>
              <a:t>Reference Extraction and </a:t>
            </a:r>
            <a:r>
              <a:rPr lang="en-US" altLang="ko-KR" dirty="0" err="1" smtClean="0"/>
              <a:t>Databasing</a:t>
            </a:r>
            <a:endParaRPr lang="en-US" altLang="ko-KR" dirty="0" smtClean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6457" y="1216174"/>
            <a:ext cx="8338811" cy="5384886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How can we </a:t>
            </a:r>
            <a:r>
              <a:rPr lang="en-US" dirty="0" smtClean="0">
                <a:solidFill>
                  <a:srgbClr val="FF0000"/>
                </a:solidFill>
              </a:rPr>
              <a:t>implement metadata schema </a:t>
            </a:r>
            <a:r>
              <a:rPr lang="en-US" dirty="0" smtClean="0"/>
              <a:t>for bibliographic information?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 smtClean="0">
                <a:solidFill>
                  <a:srgbClr val="FF0000"/>
                </a:solidFill>
              </a:rPr>
              <a:t>machine learning methods </a:t>
            </a:r>
            <a:r>
              <a:rPr lang="en-US" dirty="0" smtClean="0"/>
              <a:t>are effective </a:t>
            </a:r>
            <a:r>
              <a:rPr lang="en-US" dirty="0" smtClean="0">
                <a:solidFill>
                  <a:srgbClr val="FF0000"/>
                </a:solidFill>
              </a:rPr>
              <a:t>to extract reference sections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including footnotes and chapter references?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/>
              <a:t>Sung </a:t>
            </a:r>
            <a:r>
              <a:rPr lang="en-US" dirty="0" err="1"/>
              <a:t>Hee</a:t>
            </a:r>
            <a:r>
              <a:rPr lang="en-US" dirty="0"/>
              <a:t> Park, "Discipline-Independent Text Information Extraction from Heterogeneous Styled References Using Knowledge from the Web", June </a:t>
            </a:r>
            <a:r>
              <a:rPr lang="en-US" dirty="0" smtClean="0"/>
              <a:t>2013, VT CS Ph.D</a:t>
            </a:r>
            <a:r>
              <a:rPr lang="en-US" dirty="0"/>
              <a:t>. </a:t>
            </a:r>
            <a:r>
              <a:rPr lang="en-US" dirty="0" smtClean="0"/>
              <a:t>dissertation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785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3752"/>
            <a:ext cx="8891320" cy="79853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altLang="ko-KR" dirty="0" smtClean="0"/>
              <a:t>Dataflow of Reference Section Extraction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1907704" y="4921970"/>
            <a:ext cx="1296144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Pdf2 txt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lowchart: Document 6"/>
          <p:cNvSpPr/>
          <p:nvPr/>
        </p:nvSpPr>
        <p:spPr>
          <a:xfrm>
            <a:off x="323528" y="4921970"/>
            <a:ext cx="1080120" cy="1224136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04" y="6218114"/>
            <a:ext cx="151216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ETD in PDF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35896" y="4921970"/>
            <a:ext cx="1296144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Feature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Extraction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36096" y="4921970"/>
            <a:ext cx="1440160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Reference    Section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Extraction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36096" y="3789040"/>
            <a:ext cx="1440160" cy="702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Learning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lowchart: Internal Storage 11"/>
          <p:cNvSpPr/>
          <p:nvPr/>
        </p:nvSpPr>
        <p:spPr>
          <a:xfrm>
            <a:off x="5436096" y="1341910"/>
            <a:ext cx="1440160" cy="790946"/>
          </a:xfrm>
          <a:prstGeom prst="flowChartInternalStorag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Up Arrow 12"/>
          <p:cNvSpPr/>
          <p:nvPr/>
        </p:nvSpPr>
        <p:spPr>
          <a:xfrm rot="10800000">
            <a:off x="5990215" y="3429000"/>
            <a:ext cx="360040" cy="360040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Up Arrow 13"/>
          <p:cNvSpPr/>
          <p:nvPr/>
        </p:nvSpPr>
        <p:spPr>
          <a:xfrm rot="10800000">
            <a:off x="5982900" y="4533812"/>
            <a:ext cx="360040" cy="360040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lowchart: Internal Storage 14"/>
          <p:cNvSpPr/>
          <p:nvPr/>
        </p:nvSpPr>
        <p:spPr>
          <a:xfrm>
            <a:off x="7452320" y="4921970"/>
            <a:ext cx="1440160" cy="1008112"/>
          </a:xfrm>
          <a:prstGeom prst="flowChartInternalStorag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5004048" y="5229200"/>
            <a:ext cx="360040" cy="50405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7020272" y="5210002"/>
            <a:ext cx="360040" cy="50405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3275856" y="5210002"/>
            <a:ext cx="360040" cy="50405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475656" y="5137994"/>
            <a:ext cx="360040" cy="50405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292080" y="980728"/>
            <a:ext cx="165618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Training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52320" y="6165304"/>
            <a:ext cx="1440160" cy="412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Tagged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436096" y="2564904"/>
            <a:ext cx="144016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Feature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Extraction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Up Arrow 22"/>
          <p:cNvSpPr/>
          <p:nvPr/>
        </p:nvSpPr>
        <p:spPr>
          <a:xfrm rot="10800000">
            <a:off x="6012160" y="2204864"/>
            <a:ext cx="360040" cy="360040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930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078"/>
            <a:ext cx="8229600" cy="77424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/>
            <a:r>
              <a:rPr lang="en-US" dirty="0" smtClean="0"/>
              <a:t>ETD References: System Architecture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0" y="1952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algun Gothic" pitchFamily="34" charset="-127"/>
                <a:cs typeface="Times New Roman" pitchFamily="18" charset="0"/>
              </a:rPr>
              <a:t>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0" y="3467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7164288" y="2662630"/>
            <a:ext cx="1368152" cy="1152128"/>
          </a:xfrm>
          <a:prstGeom prst="can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ETD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Repository</a:t>
            </a:r>
          </a:p>
        </p:txBody>
      </p:sp>
      <p:sp>
        <p:nvSpPr>
          <p:cNvPr id="9" name="Rectangle 8"/>
          <p:cNvSpPr/>
          <p:nvPr/>
        </p:nvSpPr>
        <p:spPr>
          <a:xfrm>
            <a:off x="4644008" y="2590622"/>
            <a:ext cx="1800200" cy="2520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59632" y="4894878"/>
            <a:ext cx="115212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59689" y="5254918"/>
            <a:ext cx="328857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 App (e.g., ETD-</a:t>
            </a:r>
            <a:r>
              <a:rPr lang="en-US" dirty="0" err="1" smtClean="0">
                <a:solidFill>
                  <a:schemeClr val="tx1"/>
                </a:solidFill>
              </a:rPr>
              <a:t>db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hlinkClick r:id="rId3"/>
              </a:rPr>
              <a:t>https://github.com/VTUL/etddb2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6516217" y="3022670"/>
            <a:ext cx="57606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516216" y="3526726"/>
            <a:ext cx="57606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eft-Right Arrow Callout 13"/>
          <p:cNvSpPr/>
          <p:nvPr/>
        </p:nvSpPr>
        <p:spPr>
          <a:xfrm>
            <a:off x="2555776" y="2590622"/>
            <a:ext cx="1944216" cy="2520280"/>
          </a:xfrm>
          <a:prstGeom prst="leftRightArrowCallout">
            <a:avLst>
              <a:gd name="adj1" fmla="val 8692"/>
              <a:gd name="adj2" fmla="val 13675"/>
              <a:gd name="adj3" fmla="val 14430"/>
              <a:gd name="adj4" fmla="val 1641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n 14"/>
          <p:cNvSpPr/>
          <p:nvPr/>
        </p:nvSpPr>
        <p:spPr>
          <a:xfrm>
            <a:off x="7164288" y="3958774"/>
            <a:ext cx="1368152" cy="1152128"/>
          </a:xfrm>
          <a:prstGeom prst="can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Metadata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with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716016" y="3958774"/>
            <a:ext cx="165618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Searching,</a:t>
            </a:r>
          </a:p>
          <a:p>
            <a:pPr algn="ctr"/>
            <a:r>
              <a:rPr lang="en-US" dirty="0" smtClean="0"/>
              <a:t>Browsing,</a:t>
            </a:r>
          </a:p>
          <a:p>
            <a:pPr algn="ctr"/>
            <a:r>
              <a:rPr lang="en-US" dirty="0" smtClean="0"/>
              <a:t>Manipulating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16016" y="2734638"/>
            <a:ext cx="165618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Extracting </a:t>
            </a:r>
          </a:p>
          <a:p>
            <a:pPr algn="ctr"/>
            <a:r>
              <a:rPr lang="en-US" dirty="0" smtClean="0"/>
              <a:t>Reference </a:t>
            </a:r>
          </a:p>
          <a:p>
            <a:pPr algn="ctr"/>
            <a:r>
              <a:rPr lang="en-US" dirty="0" smtClean="0"/>
              <a:t>Sections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6516217" y="4245218"/>
            <a:ext cx="57606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516216" y="4749274"/>
            <a:ext cx="57606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6264190" y="3346706"/>
            <a:ext cx="1080118" cy="576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V="1">
            <a:off x="6300192" y="3454720"/>
            <a:ext cx="1080122" cy="5040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6192182" y="3922770"/>
            <a:ext cx="1152127" cy="5040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6192182" y="3994776"/>
            <a:ext cx="1080119" cy="432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Users\SungHeePark\AppData\Local\Microsoft\Windows\Temporary Internet Files\Content.IE5\16LO7JGB\MC90043161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862430"/>
            <a:ext cx="1828572" cy="1828572"/>
          </a:xfrm>
          <a:prstGeom prst="rect">
            <a:avLst/>
          </a:prstGeom>
          <a:noFill/>
        </p:spPr>
      </p:pic>
      <p:pic>
        <p:nvPicPr>
          <p:cNvPr id="25" name="Picture 3" descr="C:\Users\SungHeePark\AppData\Local\Microsoft\Windows\Temporary Internet Files\Content.IE5\09NH3EWE\MC900441338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2950662"/>
            <a:ext cx="1656184" cy="1656184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3" name="Right Arrow 2"/>
          <p:cNvSpPr/>
          <p:nvPr/>
        </p:nvSpPr>
        <p:spPr>
          <a:xfrm>
            <a:off x="6027012" y="6016157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>
            <a:off x="7318648" y="5536562"/>
            <a:ext cx="1368152" cy="1152128"/>
          </a:xfrm>
          <a:prstGeom prst="can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Union ETD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References ?</a:t>
            </a:r>
          </a:p>
        </p:txBody>
      </p:sp>
    </p:spTree>
    <p:extLst>
      <p:ext uri="{BB962C8B-B14F-4D97-AF65-F5344CB8AC3E}">
        <p14:creationId xmlns:p14="http://schemas.microsoft.com/office/powerpoint/2010/main" val="3710386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6916"/>
          </a:xfrm>
        </p:spPr>
        <p:txBody>
          <a:bodyPr>
            <a:normAutofit/>
          </a:bodyPr>
          <a:lstStyle/>
          <a:p>
            <a:r>
              <a:rPr lang="en-US" dirty="0" smtClean="0"/>
              <a:t>Acknowledgments</a:t>
            </a:r>
          </a:p>
          <a:p>
            <a:r>
              <a:rPr lang="en-US" dirty="0" smtClean="0"/>
              <a:t>Why, what, who, how</a:t>
            </a:r>
          </a:p>
          <a:p>
            <a:r>
              <a:rPr lang="en-US" dirty="0" smtClean="0"/>
              <a:t>Improving, quality</a:t>
            </a:r>
          </a:p>
          <a:p>
            <a:r>
              <a:rPr lang="en-US" dirty="0" smtClean="0"/>
              <a:t>Related technical contributions</a:t>
            </a:r>
          </a:p>
          <a:p>
            <a:r>
              <a:rPr lang="en-US" dirty="0" smtClean="0"/>
              <a:t>DLs and DL curriculum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326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31495" y="0"/>
            <a:ext cx="8865136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Discovery, Search Engines, Info. Retrieval</a:t>
            </a:r>
            <a:b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(to be extended for images, etc.)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391400" y="510698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924800" y="5259388"/>
            <a:ext cx="381000" cy="3810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353300" y="5640388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248400" y="4916488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210300" y="5449888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781800" y="5640388"/>
            <a:ext cx="381000" cy="3810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734300" y="4687888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010400" y="46482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781800" y="5106988"/>
            <a:ext cx="381000" cy="3810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96" name="TextBox 18"/>
          <p:cNvSpPr txBox="1">
            <a:spLocks noChangeArrowheads="1"/>
          </p:cNvSpPr>
          <p:nvPr/>
        </p:nvSpPr>
        <p:spPr bwMode="auto">
          <a:xfrm>
            <a:off x="6381750" y="3973513"/>
            <a:ext cx="1441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Documents</a:t>
            </a:r>
          </a:p>
        </p:txBody>
      </p:sp>
      <p:sp>
        <p:nvSpPr>
          <p:cNvPr id="20" name="Can 19"/>
          <p:cNvSpPr/>
          <p:nvPr/>
        </p:nvSpPr>
        <p:spPr>
          <a:xfrm>
            <a:off x="5867400" y="3886200"/>
            <a:ext cx="2590800" cy="2287588"/>
          </a:xfrm>
          <a:prstGeom prst="can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00700" y="2590800"/>
            <a:ext cx="2057400" cy="6207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800" b="1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Search</a:t>
            </a:r>
          </a:p>
        </p:txBody>
      </p:sp>
      <p:cxnSp>
        <p:nvCxnSpPr>
          <p:cNvPr id="23" name="Straight Arrow Connector 22"/>
          <p:cNvCxnSpPr>
            <a:stCxn id="17" idx="3"/>
            <a:endCxn id="21" idx="0"/>
          </p:cNvCxnSpPr>
          <p:nvPr/>
        </p:nvCxnSpPr>
        <p:spPr>
          <a:xfrm>
            <a:off x="3238500" y="1981200"/>
            <a:ext cx="33909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0" idx="1"/>
            <a:endCxn id="21" idx="2"/>
          </p:cNvCxnSpPr>
          <p:nvPr/>
        </p:nvCxnSpPr>
        <p:spPr>
          <a:xfrm rot="16200000" flipV="1">
            <a:off x="6558756" y="3282157"/>
            <a:ext cx="674687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1" idx="1"/>
            <a:endCxn id="29" idx="3"/>
          </p:cNvCxnSpPr>
          <p:nvPr/>
        </p:nvCxnSpPr>
        <p:spPr>
          <a:xfrm rot="10800000" flipV="1">
            <a:off x="4381500" y="2901950"/>
            <a:ext cx="1219200" cy="4302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402" name="Group 61"/>
          <p:cNvGrpSpPr>
            <a:grpSpLocks/>
          </p:cNvGrpSpPr>
          <p:nvPr/>
        </p:nvGrpSpPr>
        <p:grpSpPr bwMode="auto">
          <a:xfrm>
            <a:off x="3505200" y="3332163"/>
            <a:ext cx="1752600" cy="1030287"/>
            <a:chOff x="3505200" y="3332008"/>
            <a:chExt cx="1752600" cy="1029861"/>
          </a:xfrm>
        </p:grpSpPr>
        <p:sp>
          <p:nvSpPr>
            <p:cNvPr id="29" name="Snip Single Corner Rectangle 28"/>
            <p:cNvSpPr/>
            <p:nvPr/>
          </p:nvSpPr>
          <p:spPr>
            <a:xfrm>
              <a:off x="3505200" y="3332008"/>
              <a:ext cx="1752600" cy="1029861"/>
            </a:xfrm>
            <a:prstGeom prst="snip1Rect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80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4838700" y="3716024"/>
              <a:ext cx="381000" cy="380842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80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4305300" y="3865187"/>
              <a:ext cx="381000" cy="380842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80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3657600" y="3789019"/>
              <a:ext cx="381000" cy="380842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80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419" name="TextBox 39"/>
            <p:cNvSpPr txBox="1">
              <a:spLocks noChangeArrowheads="1"/>
            </p:cNvSpPr>
            <p:nvPr/>
          </p:nvSpPr>
          <p:spPr bwMode="auto">
            <a:xfrm>
              <a:off x="3657600" y="3332008"/>
              <a:ext cx="10315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Ranking</a:t>
              </a:r>
            </a:p>
          </p:txBody>
        </p:sp>
      </p:grpSp>
      <p:sp>
        <p:nvSpPr>
          <p:cNvPr id="16403" name="TextBox 40"/>
          <p:cNvSpPr txBox="1">
            <a:spLocks noChangeArrowheads="1"/>
          </p:cNvSpPr>
          <p:nvPr/>
        </p:nvSpPr>
        <p:spPr bwMode="auto">
          <a:xfrm>
            <a:off x="4198938" y="1752600"/>
            <a:ext cx="365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Q</a:t>
            </a:r>
          </a:p>
        </p:txBody>
      </p:sp>
      <p:sp>
        <p:nvSpPr>
          <p:cNvPr id="16404" name="TextBox 41"/>
          <p:cNvSpPr txBox="1">
            <a:spLocks noChangeArrowheads="1"/>
          </p:cNvSpPr>
          <p:nvPr/>
        </p:nvSpPr>
        <p:spPr bwMode="auto">
          <a:xfrm>
            <a:off x="7040563" y="3397250"/>
            <a:ext cx="350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D</a:t>
            </a:r>
          </a:p>
        </p:txBody>
      </p:sp>
      <p:grpSp>
        <p:nvGrpSpPr>
          <p:cNvPr id="16405" name="Group 65"/>
          <p:cNvGrpSpPr>
            <a:grpSpLocks/>
          </p:cNvGrpSpPr>
          <p:nvPr/>
        </p:nvGrpSpPr>
        <p:grpSpPr bwMode="auto">
          <a:xfrm>
            <a:off x="1104900" y="1600200"/>
            <a:ext cx="2133600" cy="762000"/>
            <a:chOff x="1104899" y="1600200"/>
            <a:chExt cx="2133600" cy="762000"/>
          </a:xfrm>
        </p:grpSpPr>
        <p:sp>
          <p:nvSpPr>
            <p:cNvPr id="17" name="Rectangle 16"/>
            <p:cNvSpPr/>
            <p:nvPr/>
          </p:nvSpPr>
          <p:spPr>
            <a:xfrm>
              <a:off x="1104899" y="1600200"/>
              <a:ext cx="2133600" cy="76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800" b="1" dirty="0">
                  <a:noFill/>
                </a:rPr>
                <a:t>Query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285999" y="1790700"/>
              <a:ext cx="381000" cy="381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80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16406" name="Group 60"/>
          <p:cNvGrpSpPr>
            <a:grpSpLocks/>
          </p:cNvGrpSpPr>
          <p:nvPr/>
        </p:nvGrpSpPr>
        <p:grpSpPr bwMode="auto">
          <a:xfrm>
            <a:off x="1104900" y="3265488"/>
            <a:ext cx="1752600" cy="1162050"/>
            <a:chOff x="762000" y="3486731"/>
            <a:chExt cx="1752600" cy="1161469"/>
          </a:xfrm>
        </p:grpSpPr>
        <p:sp>
          <p:nvSpPr>
            <p:cNvPr id="44" name="Oval 43"/>
            <p:cNvSpPr/>
            <p:nvPr/>
          </p:nvSpPr>
          <p:spPr>
            <a:xfrm>
              <a:off x="1752600" y="4038905"/>
              <a:ext cx="381000" cy="38081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80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990600" y="4038905"/>
              <a:ext cx="381000" cy="38081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80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62000" y="3486731"/>
              <a:ext cx="1752600" cy="1161469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80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412" name="TextBox 53"/>
            <p:cNvSpPr txBox="1">
              <a:spLocks noChangeArrowheads="1"/>
            </p:cNvSpPr>
            <p:nvPr/>
          </p:nvSpPr>
          <p:spPr bwMode="auto">
            <a:xfrm>
              <a:off x="762000" y="3505200"/>
              <a:ext cx="9543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Results</a:t>
              </a:r>
            </a:p>
          </p:txBody>
        </p:sp>
      </p:grpSp>
      <p:cxnSp>
        <p:nvCxnSpPr>
          <p:cNvPr id="56" name="Straight Arrow Connector 55"/>
          <p:cNvCxnSpPr>
            <a:stCxn id="29" idx="2"/>
            <a:endCxn id="52" idx="3"/>
          </p:cNvCxnSpPr>
          <p:nvPr/>
        </p:nvCxnSpPr>
        <p:spPr>
          <a:xfrm rot="10800000" flipV="1">
            <a:off x="2857500" y="3846513"/>
            <a:ext cx="647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08" name="TextBox 66"/>
          <p:cNvSpPr txBox="1">
            <a:spLocks noChangeArrowheads="1"/>
          </p:cNvSpPr>
          <p:nvPr/>
        </p:nvSpPr>
        <p:spPr bwMode="auto">
          <a:xfrm>
            <a:off x="1104900" y="4572000"/>
            <a:ext cx="1752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Best matches (Q with D) selected</a:t>
            </a:r>
          </a:p>
        </p:txBody>
      </p:sp>
      <p:sp>
        <p:nvSpPr>
          <p:cNvPr id="36" name="TextBox 66"/>
          <p:cNvSpPr txBox="1">
            <a:spLocks noChangeArrowheads="1"/>
          </p:cNvSpPr>
          <p:nvPr/>
        </p:nvSpPr>
        <p:spPr bwMode="auto">
          <a:xfrm>
            <a:off x="131495" y="5822355"/>
            <a:ext cx="55502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 smtClean="0"/>
              <a:t>Quality of many systems is low, with recall and precision at only around .5, as opposed to 1 at 1.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27093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Search Module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Detail</a:t>
            </a:r>
            <a:b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(features can be about text, images, …)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2019300"/>
            <a:ext cx="8474075" cy="2057400"/>
            <a:chOff x="533400" y="2362200"/>
            <a:chExt cx="8474075" cy="2057400"/>
          </a:xfrm>
        </p:grpSpPr>
        <p:sp>
          <p:nvSpPr>
            <p:cNvPr id="18435" name="TextBox 2"/>
            <p:cNvSpPr txBox="1">
              <a:spLocks noChangeArrowheads="1"/>
            </p:cNvSpPr>
            <p:nvPr/>
          </p:nvSpPr>
          <p:spPr bwMode="auto">
            <a:xfrm>
              <a:off x="533400" y="2678113"/>
              <a:ext cx="1676400" cy="369887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Query Q</a:t>
              </a:r>
            </a:p>
          </p:txBody>
        </p:sp>
        <p:sp>
          <p:nvSpPr>
            <p:cNvPr id="18436" name="TextBox 3"/>
            <p:cNvSpPr txBox="1">
              <a:spLocks noChangeArrowheads="1"/>
            </p:cNvSpPr>
            <p:nvPr/>
          </p:nvSpPr>
          <p:spPr bwMode="auto">
            <a:xfrm>
              <a:off x="533400" y="3733800"/>
              <a:ext cx="1676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Document D1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2819400" y="2514600"/>
              <a:ext cx="1676400" cy="6096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800" b="1">
                  <a:solidFill>
                    <a:srgbClr val="000000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Feature vector Q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105400" y="2362200"/>
              <a:ext cx="1447800" cy="1905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800" b="1">
                  <a:solidFill>
                    <a:srgbClr val="000000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Similarity Function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819400" y="3657600"/>
              <a:ext cx="1676400" cy="6096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800" b="1" dirty="0">
                  <a:solidFill>
                    <a:srgbClr val="000000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Feature vectors</a:t>
              </a:r>
            </a:p>
            <a:p>
              <a:pPr algn="ctr"/>
              <a:r>
                <a:rPr lang="en-US" sz="1800" b="1" dirty="0">
                  <a:solidFill>
                    <a:srgbClr val="000000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D1</a:t>
              </a:r>
            </a:p>
          </p:txBody>
        </p:sp>
        <p:sp>
          <p:nvSpPr>
            <p:cNvPr id="18440" name="TextBox 8"/>
            <p:cNvSpPr txBox="1">
              <a:spLocks noChangeArrowheads="1"/>
            </p:cNvSpPr>
            <p:nvPr/>
          </p:nvSpPr>
          <p:spPr bwMode="auto">
            <a:xfrm>
              <a:off x="7315200" y="3200400"/>
              <a:ext cx="16922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S = Sim(Q,D1)</a:t>
              </a:r>
            </a:p>
          </p:txBody>
        </p:sp>
        <p:cxnSp>
          <p:nvCxnSpPr>
            <p:cNvPr id="11" name="Straight Arrow Connector 10"/>
            <p:cNvCxnSpPr>
              <a:stCxn id="18435" idx="3"/>
              <a:endCxn id="5" idx="1"/>
            </p:cNvCxnSpPr>
            <p:nvPr/>
          </p:nvCxnSpPr>
          <p:spPr>
            <a:xfrm flipV="1">
              <a:off x="2209800" y="2819400"/>
              <a:ext cx="609600" cy="444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33" idx="3"/>
              <a:endCxn id="8" idx="1"/>
            </p:cNvCxnSpPr>
            <p:nvPr/>
          </p:nvCxnSpPr>
          <p:spPr>
            <a:xfrm>
              <a:off x="2209800" y="3924300"/>
              <a:ext cx="609600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5" idx="3"/>
            </p:cNvCxnSpPr>
            <p:nvPr/>
          </p:nvCxnSpPr>
          <p:spPr>
            <a:xfrm>
              <a:off x="4495800" y="2819400"/>
              <a:ext cx="609600" cy="317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8" idx="3"/>
            </p:cNvCxnSpPr>
            <p:nvPr/>
          </p:nvCxnSpPr>
          <p:spPr>
            <a:xfrm>
              <a:off x="4495800" y="3962400"/>
              <a:ext cx="609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ight Arrow 28"/>
            <p:cNvSpPr/>
            <p:nvPr/>
          </p:nvSpPr>
          <p:spPr>
            <a:xfrm>
              <a:off x="6629400" y="3276600"/>
              <a:ext cx="609600" cy="392113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80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" name="Folded Corner 32"/>
            <p:cNvSpPr/>
            <p:nvPr/>
          </p:nvSpPr>
          <p:spPr>
            <a:xfrm>
              <a:off x="533400" y="3429000"/>
              <a:ext cx="1676400" cy="990600"/>
            </a:xfrm>
            <a:prstGeom prst="foldedCorner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80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5" name="Content Placeholder 2"/>
          <p:cNvSpPr txBox="1">
            <a:spLocks/>
          </p:cNvSpPr>
          <p:nvPr/>
        </p:nvSpPr>
        <p:spPr>
          <a:xfrm>
            <a:off x="533400" y="4547699"/>
            <a:ext cx="8229600" cy="2310301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In CBIR (Content Based Image Retrieval),</a:t>
            </a: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search is based on visual content of images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</a:rPr>
              <a:t>Color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</a:rPr>
              <a:t>Shape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</a:rPr>
              <a:t>Texture …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248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F22272-4A2F-4E80-A27B-FB6F8E1E01E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309153" y="788692"/>
            <a:ext cx="8581050" cy="685800"/>
          </a:xfrm>
          <a:noFill/>
        </p:spPr>
        <p:txBody>
          <a:bodyPr lIns="92075" tIns="46038" rIns="92075" bIns="46038">
            <a:normAutofit fontScale="90000"/>
          </a:bodyPr>
          <a:lstStyle/>
          <a:p>
            <a:pPr algn="l"/>
            <a:r>
              <a:rPr lang="en-US" dirty="0" smtClean="0"/>
              <a:t>   </a:t>
            </a:r>
            <a:r>
              <a:rPr lang="en-US" sz="6000" dirty="0"/>
              <a:t>DL </a:t>
            </a:r>
            <a:r>
              <a:rPr lang="en-US" sz="6000" dirty="0" smtClean="0"/>
              <a:t>Definitions: Informal 5S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br>
              <a:rPr lang="en-US" dirty="0" smtClean="0"/>
            </a:br>
            <a:r>
              <a:rPr lang="en-US" sz="4000" dirty="0" smtClean="0"/>
              <a:t>DLs are complex systems that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664" y="2242851"/>
            <a:ext cx="8723094" cy="4542036"/>
          </a:xfrm>
          <a:noFill/>
        </p:spPr>
        <p:txBody>
          <a:bodyPr lIns="92075" tIns="46038" rIns="92075" bIns="46038">
            <a:normAutofit fontScale="85000" lnSpcReduction="20000"/>
          </a:bodyPr>
          <a:lstStyle/>
          <a:p>
            <a:pPr eaLnBrk="1" hangingPunct="1"/>
            <a:r>
              <a:rPr lang="en-US" sz="3600" dirty="0" smtClean="0"/>
              <a:t>help satisfy info needs of users (</a:t>
            </a:r>
            <a:r>
              <a:rPr lang="en-US" sz="3600" b="1" dirty="0" smtClean="0"/>
              <a:t>societies</a:t>
            </a:r>
            <a:r>
              <a:rPr lang="en-US" sz="3600" dirty="0" smtClean="0"/>
              <a:t>)</a:t>
            </a:r>
          </a:p>
          <a:p>
            <a:pPr eaLnBrk="1" hangingPunct="1"/>
            <a:r>
              <a:rPr lang="en-US" sz="3600" dirty="0" smtClean="0"/>
              <a:t>provide info services (</a:t>
            </a:r>
            <a:r>
              <a:rPr lang="en-US" sz="3600" b="1" dirty="0" smtClean="0"/>
              <a:t>scenarios</a:t>
            </a:r>
            <a:r>
              <a:rPr lang="en-US" sz="3600" dirty="0" smtClean="0"/>
              <a:t>)</a:t>
            </a:r>
          </a:p>
          <a:p>
            <a:pPr eaLnBrk="1" hangingPunct="1"/>
            <a:r>
              <a:rPr lang="en-US" sz="3600" dirty="0" smtClean="0"/>
              <a:t>organize info in usable ways (</a:t>
            </a:r>
            <a:r>
              <a:rPr lang="en-US" sz="3600" b="1" dirty="0" smtClean="0"/>
              <a:t>structures</a:t>
            </a:r>
            <a:r>
              <a:rPr lang="en-US" sz="3600" dirty="0" smtClean="0"/>
              <a:t>)</a:t>
            </a:r>
          </a:p>
          <a:p>
            <a:pPr eaLnBrk="1" hangingPunct="1"/>
            <a:r>
              <a:rPr lang="en-US" sz="3600" dirty="0" smtClean="0"/>
              <a:t>present info in usable ways (</a:t>
            </a:r>
            <a:r>
              <a:rPr lang="en-US" sz="3600" b="1" dirty="0" smtClean="0"/>
              <a:t>spaces</a:t>
            </a:r>
            <a:r>
              <a:rPr lang="en-US" sz="3600" dirty="0" smtClean="0"/>
              <a:t>)</a:t>
            </a:r>
          </a:p>
          <a:p>
            <a:pPr eaLnBrk="1" hangingPunct="1"/>
            <a:r>
              <a:rPr lang="en-US" sz="3600" dirty="0" smtClean="0"/>
              <a:t>communicate info with users (</a:t>
            </a:r>
            <a:r>
              <a:rPr lang="en-US" sz="3600" b="1" dirty="0" smtClean="0"/>
              <a:t>streams</a:t>
            </a:r>
            <a:r>
              <a:rPr lang="en-US" sz="3600" dirty="0" smtClean="0"/>
              <a:t>)</a:t>
            </a:r>
          </a:p>
          <a:p>
            <a:pPr eaLnBrk="1" hangingPunct="1"/>
            <a:endParaRPr lang="en-US" sz="3600" dirty="0" smtClean="0"/>
          </a:p>
          <a:p>
            <a:pPr eaLnBrk="1" hangingPunct="1"/>
            <a:endParaRPr lang="en-US" sz="3600" dirty="0"/>
          </a:p>
          <a:p>
            <a:pPr eaLnBrk="1" hangingPunct="1"/>
            <a:r>
              <a:rPr lang="en-US" sz="3600" dirty="0" smtClean="0"/>
              <a:t>Use this as: checklist, design guidelines, basis for formal description, specification for software implementation; e.g., </a:t>
            </a:r>
            <a:r>
              <a:rPr lang="en-US" sz="3600" smtClean="0"/>
              <a:t>Spaces help re GIS, VR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59274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24"/>
            <a:ext cx="8229600" cy="791868"/>
          </a:xfrm>
        </p:spPr>
        <p:txBody>
          <a:bodyPr/>
          <a:lstStyle/>
          <a:p>
            <a:r>
              <a:rPr lang="en-US" dirty="0" smtClean="0"/>
              <a:t>Digital Library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517" y="985093"/>
            <a:ext cx="8734931" cy="573959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Edward A. Fox and Jonathan P. </a:t>
            </a:r>
            <a:r>
              <a:rPr lang="en-US" dirty="0" err="1"/>
              <a:t>Leidig</a:t>
            </a:r>
            <a:r>
              <a:rPr lang="en-US" dirty="0"/>
              <a:t>, </a:t>
            </a:r>
            <a:r>
              <a:rPr lang="en-US" dirty="0" smtClean="0"/>
              <a:t>eds</a:t>
            </a:r>
            <a:r>
              <a:rPr lang="en-US" dirty="0"/>
              <a:t>. </a:t>
            </a:r>
            <a:r>
              <a:rPr lang="en-US" sz="3400" b="1" i="1" dirty="0"/>
              <a:t>Digital Library Applications: CBIR, Education, Social Networks, </a:t>
            </a:r>
            <a:r>
              <a:rPr lang="en-US" sz="3400" b="1" i="1" dirty="0" err="1"/>
              <a:t>eScience</a:t>
            </a:r>
            <a:r>
              <a:rPr lang="en-US" sz="3400" b="1" i="1" dirty="0"/>
              <a:t>/Simulation, and GIS</a:t>
            </a:r>
            <a:r>
              <a:rPr lang="en-US" b="1" i="1" dirty="0"/>
              <a:t>.</a:t>
            </a:r>
            <a:r>
              <a:rPr lang="en-US" b="1" dirty="0"/>
              <a:t> </a:t>
            </a:r>
            <a:r>
              <a:rPr lang="en-US" dirty="0"/>
              <a:t>Morgan &amp; Claypool Publishers, </a:t>
            </a:r>
            <a:r>
              <a:rPr lang="en-US" dirty="0" smtClean="0"/>
              <a:t>2014</a:t>
            </a:r>
            <a:r>
              <a:rPr lang="en-US" dirty="0"/>
              <a:t>, 175 </a:t>
            </a:r>
            <a:r>
              <a:rPr lang="en-US" dirty="0" smtClean="0"/>
              <a:t>p., http</a:t>
            </a:r>
            <a:r>
              <a:rPr lang="en-US" dirty="0"/>
              <a:t>://</a:t>
            </a:r>
            <a:r>
              <a:rPr lang="en-US" dirty="0" err="1"/>
              <a:t>dx.doi.org</a:t>
            </a:r>
            <a:r>
              <a:rPr lang="en-US" dirty="0"/>
              <a:t>/10.2200/S00565ED1V01Y201401ICR032 </a:t>
            </a:r>
            <a:endParaRPr lang="en-US" dirty="0" smtClean="0"/>
          </a:p>
          <a:p>
            <a:r>
              <a:rPr lang="en-US" dirty="0" smtClean="0"/>
              <a:t>Edward </a:t>
            </a:r>
            <a:r>
              <a:rPr lang="en-US" dirty="0"/>
              <a:t>A. Fox and Ricardo da Silva Torres, </a:t>
            </a:r>
            <a:r>
              <a:rPr lang="en-US" dirty="0" smtClean="0"/>
              <a:t>eds</a:t>
            </a:r>
            <a:r>
              <a:rPr lang="en-US" dirty="0"/>
              <a:t>. </a:t>
            </a:r>
            <a:r>
              <a:rPr lang="en-US" sz="3400" b="1" i="1" dirty="0"/>
              <a:t>Digital Library Technologies: Complex Objects, Annotation, Ontologies, Classification, Extraction, and Security</a:t>
            </a:r>
            <a:r>
              <a:rPr lang="en-US" i="1" dirty="0"/>
              <a:t>. </a:t>
            </a:r>
            <a:r>
              <a:rPr lang="en-US" dirty="0"/>
              <a:t>Morgan &amp; </a:t>
            </a:r>
            <a:r>
              <a:rPr lang="en-US" dirty="0" smtClean="0"/>
              <a:t>Claypool, 2014</a:t>
            </a:r>
            <a:r>
              <a:rPr lang="en-US" dirty="0"/>
              <a:t>, 205 </a:t>
            </a:r>
            <a:r>
              <a:rPr lang="en-US" dirty="0" smtClean="0"/>
              <a:t>p., http</a:t>
            </a:r>
            <a:r>
              <a:rPr lang="en-US" dirty="0"/>
              <a:t>://</a:t>
            </a:r>
            <a:r>
              <a:rPr lang="en-US" dirty="0" err="1"/>
              <a:t>dx.doi.org</a:t>
            </a:r>
            <a:r>
              <a:rPr lang="en-US" dirty="0"/>
              <a:t>/10.2200/S00566ED1V01Y201401ICR033 </a:t>
            </a:r>
            <a:endParaRPr lang="en-US" dirty="0" smtClean="0"/>
          </a:p>
          <a:p>
            <a:r>
              <a:rPr lang="en-US" dirty="0" err="1" smtClean="0"/>
              <a:t>Rao</a:t>
            </a:r>
            <a:r>
              <a:rPr lang="en-US" dirty="0" smtClean="0"/>
              <a:t> </a:t>
            </a:r>
            <a:r>
              <a:rPr lang="en-US" dirty="0" err="1"/>
              <a:t>Shen</a:t>
            </a:r>
            <a:r>
              <a:rPr lang="en-US" dirty="0"/>
              <a:t>, Marcos Andre </a:t>
            </a:r>
            <a:r>
              <a:rPr lang="en-US" dirty="0" err="1"/>
              <a:t>Goncalves</a:t>
            </a:r>
            <a:r>
              <a:rPr lang="en-US" dirty="0"/>
              <a:t>, and Edward A. Fox. </a:t>
            </a:r>
            <a:r>
              <a:rPr lang="en-US" sz="3400" b="1" i="1" dirty="0"/>
              <a:t>Key Issues Regarding Digital Libraries: Evaluation and Integration</a:t>
            </a:r>
            <a:r>
              <a:rPr lang="en-US" i="1" dirty="0"/>
              <a:t>. </a:t>
            </a:r>
            <a:r>
              <a:rPr lang="en-US" dirty="0"/>
              <a:t>Morgan &amp; </a:t>
            </a:r>
            <a:r>
              <a:rPr lang="en-US" dirty="0" smtClean="0"/>
              <a:t>Claypool, 2013</a:t>
            </a:r>
            <a:r>
              <a:rPr lang="en-US" dirty="0"/>
              <a:t>, 110 </a:t>
            </a:r>
            <a:r>
              <a:rPr lang="en-US" dirty="0" smtClean="0"/>
              <a:t>p., http</a:t>
            </a:r>
            <a:r>
              <a:rPr lang="en-US" dirty="0"/>
              <a:t>://</a:t>
            </a:r>
            <a:r>
              <a:rPr lang="en-US" dirty="0" err="1"/>
              <a:t>dx.doi.org</a:t>
            </a:r>
            <a:r>
              <a:rPr lang="en-US" dirty="0"/>
              <a:t>/10.2200/S00474ED1V01Y201301ICR026 </a:t>
            </a:r>
            <a:endParaRPr lang="en-US" dirty="0" smtClean="0"/>
          </a:p>
          <a:p>
            <a:r>
              <a:rPr lang="en-US" dirty="0" smtClean="0"/>
              <a:t>Edward </a:t>
            </a:r>
            <a:r>
              <a:rPr lang="en-US" dirty="0"/>
              <a:t>A. Fox, Marcos Andre </a:t>
            </a:r>
            <a:r>
              <a:rPr lang="en-US" dirty="0" err="1"/>
              <a:t>Goncalves</a:t>
            </a:r>
            <a:r>
              <a:rPr lang="en-US" dirty="0"/>
              <a:t>, and </a:t>
            </a:r>
            <a:r>
              <a:rPr lang="en-US" dirty="0" err="1"/>
              <a:t>Rao</a:t>
            </a:r>
            <a:r>
              <a:rPr lang="en-US" dirty="0"/>
              <a:t> </a:t>
            </a:r>
            <a:r>
              <a:rPr lang="en-US" dirty="0" err="1"/>
              <a:t>Shen</a:t>
            </a:r>
            <a:r>
              <a:rPr lang="en-US" dirty="0"/>
              <a:t>. </a:t>
            </a:r>
            <a:r>
              <a:rPr lang="en-US" sz="3400" b="1" i="1" dirty="0"/>
              <a:t>Theoretical Foundations for Digital Libraries: The 5S (Societies, Scenarios, Spaces, Structures, Streams) Approach</a:t>
            </a:r>
            <a:r>
              <a:rPr lang="en-US" i="1" dirty="0"/>
              <a:t>. </a:t>
            </a:r>
            <a:r>
              <a:rPr lang="en-US" dirty="0"/>
              <a:t>Morgan &amp; </a:t>
            </a:r>
            <a:r>
              <a:rPr lang="en-US" dirty="0" smtClean="0"/>
              <a:t>Claypool, 2012</a:t>
            </a:r>
            <a:r>
              <a:rPr lang="en-US" dirty="0"/>
              <a:t>, 180 </a:t>
            </a:r>
            <a:r>
              <a:rPr lang="en-US" dirty="0" smtClean="0"/>
              <a:t>p., http</a:t>
            </a:r>
            <a:r>
              <a:rPr lang="en-US" dirty="0"/>
              <a:t>://</a:t>
            </a:r>
            <a:r>
              <a:rPr lang="en-US" dirty="0" err="1"/>
              <a:t>dx.doi.org</a:t>
            </a:r>
            <a:r>
              <a:rPr lang="en-US" dirty="0"/>
              <a:t>/10.2200/S00434ED1V01Y201207ICR022, supplementary website https://</a:t>
            </a:r>
            <a:r>
              <a:rPr lang="en-US" dirty="0" err="1"/>
              <a:t>sites.google.com</a:t>
            </a:r>
            <a:r>
              <a:rPr lang="en-US" dirty="0"/>
              <a:t>/a/</a:t>
            </a:r>
            <a:r>
              <a:rPr lang="en-US" dirty="0" err="1"/>
              <a:t>morganclaypool.com</a:t>
            </a:r>
            <a:r>
              <a:rPr lang="en-US" dirty="0"/>
              <a:t>/</a:t>
            </a:r>
            <a:r>
              <a:rPr lang="en-US" dirty="0" err="1"/>
              <a:t>dlibrary</a:t>
            </a:r>
            <a:r>
              <a:rPr lang="en-US" dirty="0"/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2783631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DL Curriculum Project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717181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NSF awards to VT and UNC-CH: CS and LIS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Project server: http://</a:t>
            </a:r>
            <a:r>
              <a:rPr lang="en-US" dirty="0" err="1" smtClean="0"/>
              <a:t>curric.dlib.vt.edu</a:t>
            </a:r>
            <a:r>
              <a:rPr lang="en-US" dirty="0" smtClean="0"/>
              <a:t>/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err="1" smtClean="0"/>
              <a:t>Wikiversity</a:t>
            </a:r>
            <a:r>
              <a:rPr lang="en-US" dirty="0" smtClean="0"/>
              <a:t>: http://</a:t>
            </a:r>
            <a:r>
              <a:rPr lang="en-US" dirty="0" err="1" smtClean="0"/>
              <a:t>en.wikiversity.org</a:t>
            </a:r>
            <a:r>
              <a:rPr lang="en-US" dirty="0" smtClean="0"/>
              <a:t>/wiki/</a:t>
            </a:r>
            <a:r>
              <a:rPr lang="en-US" dirty="0" err="1" smtClean="0"/>
              <a:t>Curriculum_on_Digital_Libraries</a:t>
            </a:r>
            <a:endParaRPr lang="en-US" dirty="0" smtClean="0"/>
          </a:p>
          <a:p>
            <a:r>
              <a:rPr lang="en-US" dirty="0"/>
              <a:t>Table 1: Core DL </a:t>
            </a:r>
            <a:r>
              <a:rPr lang="en-US" dirty="0" smtClean="0"/>
              <a:t>Curriculum</a:t>
            </a:r>
            <a:endParaRPr lang="en-US" dirty="0"/>
          </a:p>
          <a:p>
            <a:r>
              <a:rPr lang="en-US" dirty="0"/>
              <a:t>Table 2: Information Retrieval Packages</a:t>
            </a:r>
          </a:p>
          <a:p>
            <a:r>
              <a:rPr lang="en-US" dirty="0"/>
              <a:t>Table 3: </a:t>
            </a:r>
            <a:r>
              <a:rPr lang="en-US" dirty="0" err="1"/>
              <a:t>LucidWorks</a:t>
            </a:r>
            <a:r>
              <a:rPr lang="en-US" dirty="0"/>
              <a:t> Big Data Software</a:t>
            </a:r>
          </a:p>
          <a:p>
            <a:r>
              <a:rPr lang="en-US" dirty="0"/>
              <a:t>Table 4: Multimedia Software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505167-BD19-43F4-9E54-B3C6C4264527}" type="slidenum">
              <a:rPr lang="en-US" smtClean="0"/>
              <a:pPr/>
              <a:t>24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233146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DL Curriculum Module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24084"/>
            <a:ext cx="3886200" cy="455287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1. Module name </a:t>
            </a:r>
          </a:p>
          <a:p>
            <a:pPr marL="0" indent="0">
              <a:buNone/>
            </a:pPr>
            <a:r>
              <a:rPr lang="en-US" dirty="0"/>
              <a:t>2. Scope </a:t>
            </a:r>
          </a:p>
          <a:p>
            <a:pPr marL="0" indent="0">
              <a:buNone/>
            </a:pPr>
            <a:r>
              <a:rPr lang="en-US" dirty="0"/>
              <a:t>3. Learning objectives </a:t>
            </a:r>
          </a:p>
          <a:p>
            <a:pPr marL="0" indent="0">
              <a:buNone/>
            </a:pPr>
            <a:r>
              <a:rPr lang="en-US" dirty="0"/>
              <a:t>4. 5S characteristics of the module (streams, structures, spaces, scenarios, society)</a:t>
            </a:r>
          </a:p>
          <a:p>
            <a:pPr marL="0" indent="0">
              <a:buNone/>
            </a:pPr>
            <a:r>
              <a:rPr lang="en-US" dirty="0"/>
              <a:t>5. Level of effort required (in-class and out-of-class time required for students) </a:t>
            </a:r>
          </a:p>
          <a:p>
            <a:pPr marL="0" indent="0">
              <a:buNone/>
            </a:pPr>
            <a:r>
              <a:rPr lang="en-US" dirty="0"/>
              <a:t>6. Relationships with other modules (flow between modules) </a:t>
            </a:r>
          </a:p>
          <a:p>
            <a:pPr marL="0" indent="0">
              <a:buNone/>
            </a:pPr>
            <a:r>
              <a:rPr lang="en-US" dirty="0"/>
              <a:t>7. Prerequisite knowledge/skills required (what the students need to know </a:t>
            </a:r>
            <a:r>
              <a:rPr lang="en-US" dirty="0" smtClean="0"/>
              <a:t>prior to </a:t>
            </a:r>
            <a:r>
              <a:rPr lang="en-US" dirty="0"/>
              <a:t>beginning the module; completion optional; complete only if </a:t>
            </a:r>
            <a:r>
              <a:rPr lang="en-US" dirty="0" smtClean="0"/>
              <a:t>prerequisite knowledge/skills </a:t>
            </a:r>
            <a:r>
              <a:rPr lang="en-US" dirty="0"/>
              <a:t>are </a:t>
            </a:r>
            <a:r>
              <a:rPr lang="en-US" i="1" dirty="0"/>
              <a:t>not</a:t>
            </a:r>
            <a:r>
              <a:rPr lang="en-US" dirty="0"/>
              <a:t> included in other modules) 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24084"/>
            <a:ext cx="3886200" cy="455287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8. Introductory remedial instruction (the body of knowledge to be taught for the prerequisite knowledge/skills required; completion optional)</a:t>
            </a:r>
          </a:p>
          <a:p>
            <a:pPr marL="0" indent="0">
              <a:buNone/>
            </a:pPr>
            <a:r>
              <a:rPr lang="en-US" dirty="0" smtClean="0"/>
              <a:t>9</a:t>
            </a:r>
            <a:r>
              <a:rPr lang="en-US" dirty="0"/>
              <a:t>. Body of knowledge (theory + practice; an outline that could be used as </a:t>
            </a:r>
            <a:r>
              <a:rPr lang="en-US" dirty="0" smtClean="0"/>
              <a:t>the basis </a:t>
            </a:r>
            <a:r>
              <a:rPr lang="en-US" dirty="0"/>
              <a:t>for class lectures)</a:t>
            </a:r>
          </a:p>
          <a:p>
            <a:pPr marL="0" indent="0">
              <a:buNone/>
            </a:pPr>
            <a:r>
              <a:rPr lang="en-US" dirty="0"/>
              <a:t>10. Resources (required readings for students; additional suggested </a:t>
            </a:r>
            <a:r>
              <a:rPr lang="en-US" dirty="0" smtClean="0"/>
              <a:t>readings for </a:t>
            </a:r>
            <a:r>
              <a:rPr lang="en-US" dirty="0"/>
              <a:t>instructor and students) </a:t>
            </a:r>
          </a:p>
          <a:p>
            <a:pPr marL="0" indent="0">
              <a:buNone/>
            </a:pPr>
            <a:r>
              <a:rPr lang="en-US" dirty="0"/>
              <a:t>11. Exercises / Learning activities</a:t>
            </a:r>
          </a:p>
          <a:p>
            <a:pPr marL="0" indent="0">
              <a:buNone/>
            </a:pPr>
            <a:r>
              <a:rPr lang="en-US" dirty="0"/>
              <a:t>12. Evaluation of learning objective achievement (graded exercises </a:t>
            </a:r>
            <a:r>
              <a:rPr lang="en-US" dirty="0" smtClean="0"/>
              <a:t>or assignments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13. Glossary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14. Additional useful links </a:t>
            </a:r>
          </a:p>
          <a:p>
            <a:pPr marL="0" indent="0">
              <a:buNone/>
            </a:pPr>
            <a:r>
              <a:rPr lang="en-US" dirty="0"/>
              <a:t>15. Contributors (authors of module, reviewers of module)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3EE2-F8C9-43A5-80E4-43247F3E9DC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1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40360"/>
            <a:ext cx="8229600" cy="80264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DL Curriculum Framework</a:t>
            </a:r>
          </a:p>
        </p:txBody>
      </p:sp>
      <p:sp>
        <p:nvSpPr>
          <p:cNvPr id="10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DFE412-01EE-4823-B11D-F0C702B30260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0" y="1814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124758"/>
              </p:ext>
            </p:extLst>
          </p:nvPr>
        </p:nvGraphicFramePr>
        <p:xfrm>
          <a:off x="0" y="1143000"/>
          <a:ext cx="9144000" cy="5210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Visio" r:id="rId4" imgW="7121387" imgH="4061129" progId="">
                  <p:embed/>
                </p:oleObj>
              </mc:Choice>
              <mc:Fallback>
                <p:oleObj name="Visio" r:id="rId4" imgW="7121387" imgH="406112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43000"/>
                        <a:ext cx="9144000" cy="52104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21193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DL Curriculum Modules - examples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Module 1-b: History of digital libraries and library automation</a:t>
            </a:r>
          </a:p>
          <a:p>
            <a:pPr eaLnBrk="1" hangingPunct="1"/>
            <a:r>
              <a:rPr lang="en-US" b="1" dirty="0" smtClean="0"/>
              <a:t>Module 2-c: File Formats, Transformation, and Migration</a:t>
            </a:r>
            <a:endParaRPr lang="en-US" dirty="0" smtClean="0"/>
          </a:p>
          <a:p>
            <a:pPr eaLnBrk="1" hangingPunct="1"/>
            <a:r>
              <a:rPr lang="en-US" b="1" dirty="0" smtClean="0"/>
              <a:t>Module 3-b: Digitization</a:t>
            </a:r>
            <a:endParaRPr lang="en-US" dirty="0" smtClean="0"/>
          </a:p>
          <a:p>
            <a:pPr eaLnBrk="1" hangingPunct="1"/>
            <a:r>
              <a:rPr lang="en-US" b="1" dirty="0" smtClean="0"/>
              <a:t>Module 4-b: Metadata</a:t>
            </a:r>
            <a:endParaRPr lang="en-US" dirty="0" smtClean="0"/>
          </a:p>
          <a:p>
            <a:pPr eaLnBrk="1" hangingPunct="1"/>
            <a:r>
              <a:rPr lang="en-US" b="1" dirty="0" smtClean="0"/>
              <a:t>Module 5-a: Architecture overviews</a:t>
            </a:r>
          </a:p>
          <a:p>
            <a:pPr eaLnBrk="1" hangingPunct="1"/>
            <a:r>
              <a:rPr lang="en-US" b="1" dirty="0" smtClean="0"/>
              <a:t>…</a:t>
            </a:r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6A8DDF-F60B-4FF8-86A2-82319698733F}" type="slidenum">
              <a:rPr lang="en-US" smtClean="0"/>
              <a:pPr/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80657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6847"/>
            <a:ext cx="8229600" cy="787220"/>
          </a:xfrm>
        </p:spPr>
        <p:txBody>
          <a:bodyPr/>
          <a:lstStyle/>
          <a:p>
            <a:r>
              <a:rPr lang="en-US" dirty="0" smtClean="0"/>
              <a:t>Summary Scene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427309"/>
              </p:ext>
            </p:extLst>
          </p:nvPr>
        </p:nvGraphicFramePr>
        <p:xfrm>
          <a:off x="180123" y="1624544"/>
          <a:ext cx="18020229" cy="4466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Document" r:id="rId4" imgW="7480300" imgH="1854200" progId="Word.Document.12">
                  <p:embed/>
                </p:oleObj>
              </mc:Choice>
              <mc:Fallback>
                <p:oleObj name="Document" r:id="rId4" imgW="7480300" imgH="1854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0123" y="1624544"/>
                        <a:ext cx="18020229" cy="44668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74322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 Improving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6916"/>
          </a:xfrm>
        </p:spPr>
        <p:txBody>
          <a:bodyPr>
            <a:normAutofit/>
          </a:bodyPr>
          <a:lstStyle/>
          <a:p>
            <a:r>
              <a:rPr lang="en-US" dirty="0" smtClean="0"/>
              <a:t>Who will help?</a:t>
            </a:r>
          </a:p>
          <a:p>
            <a:r>
              <a:rPr lang="en-US" dirty="0" smtClean="0"/>
              <a:t>What can we do?</a:t>
            </a:r>
          </a:p>
          <a:p>
            <a:r>
              <a:rPr lang="en-US" dirty="0" smtClean="0"/>
              <a:t>What knowledge and education is needed?</a:t>
            </a:r>
          </a:p>
          <a:p>
            <a:r>
              <a:rPr lang="en-US" dirty="0" smtClean="0"/>
              <a:t>What connections, integrations, collaborations can help with ETDs?</a:t>
            </a:r>
          </a:p>
          <a:p>
            <a:endParaRPr lang="en-US" dirty="0"/>
          </a:p>
          <a:p>
            <a:r>
              <a:rPr lang="en-US" dirty="0" smtClean="0"/>
              <a:t>Please comment and share! – Ed Fox (</a:t>
            </a:r>
            <a:r>
              <a:rPr lang="en-US" dirty="0" smtClean="0">
                <a:hlinkClick r:id="rId2"/>
              </a:rPr>
              <a:t>fox@vt.edu</a:t>
            </a:r>
            <a:r>
              <a:rPr lang="en-US" dirty="0" smtClean="0"/>
              <a:t>, </a:t>
            </a:r>
            <a:r>
              <a:rPr lang="en-US" dirty="0">
                <a:latin typeface="Arial" charset="0"/>
                <a:hlinkClick r:id="rId3"/>
              </a:rPr>
              <a:t>http://fox.cs.vt.edu/talks/</a:t>
            </a:r>
            <a:r>
              <a:rPr lang="en-US" dirty="0" smtClean="0">
                <a:latin typeface="Arial" charset="0"/>
                <a:hlinkClick r:id="rId3"/>
              </a:rPr>
              <a:t>2014</a:t>
            </a:r>
            <a:r>
              <a:rPr lang="en-US" dirty="0" smtClean="0">
                <a:latin typeface="Arial" charset="0"/>
              </a:rPr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31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04850"/>
          </a:xfrm>
          <a:noFill/>
        </p:spPr>
        <p:txBody>
          <a:bodyPr lIns="92075" tIns="46038" rIns="92075" bIns="46038" anchor="b">
            <a:normAutofit fontScale="90000"/>
          </a:bodyPr>
          <a:lstStyle/>
          <a:p>
            <a:pPr eaLnBrk="1" hangingPunct="1"/>
            <a:r>
              <a:rPr lang="en-US" sz="5400" dirty="0" smtClean="0">
                <a:latin typeface="Arial" charset="0"/>
              </a:rPr>
              <a:t>Acknowledgments</a:t>
            </a:r>
            <a:r>
              <a:rPr lang="en-US" dirty="0" smtClean="0">
                <a:latin typeface="Arial" charset="0"/>
              </a:rPr>
              <a:t> </a:t>
            </a:r>
            <a:endParaRPr lang="en-US" sz="66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51895"/>
            <a:ext cx="8915400" cy="5105400"/>
          </a:xfrm>
          <a:noFill/>
        </p:spPr>
        <p:txBody>
          <a:bodyPr lIns="92075" tIns="46038" rIns="92075" bIns="46038">
            <a:normAutofit fontScale="92500"/>
          </a:bodyPr>
          <a:lstStyle/>
          <a:p>
            <a:pPr eaLnBrk="1" hangingPunct="1">
              <a:spcBef>
                <a:spcPct val="40000"/>
              </a:spcBef>
            </a:pPr>
            <a:r>
              <a:rPr lang="en-US" sz="4000" dirty="0">
                <a:latin typeface="Arial" charset="0"/>
              </a:rPr>
              <a:t>Family, mentors, teachers, students</a:t>
            </a:r>
          </a:p>
          <a:p>
            <a:pPr eaLnBrk="1" hangingPunct="1">
              <a:spcBef>
                <a:spcPct val="40000"/>
              </a:spcBef>
            </a:pPr>
            <a:r>
              <a:rPr lang="en-US" sz="4000" dirty="0" smtClean="0">
                <a:latin typeface="Arial" charset="0"/>
              </a:rPr>
              <a:t>Dissertations: Sung </a:t>
            </a:r>
            <a:r>
              <a:rPr lang="en-US" sz="4000" smtClean="0">
                <a:latin typeface="Arial" charset="0"/>
              </a:rPr>
              <a:t>Hee </a:t>
            </a:r>
            <a:r>
              <a:rPr lang="en-US" sz="4000" dirty="0" smtClean="0">
                <a:latin typeface="Arial" charset="0"/>
              </a:rPr>
              <a:t>Park, </a:t>
            </a:r>
            <a:r>
              <a:rPr lang="en-US" sz="4000" dirty="0" err="1" smtClean="0">
                <a:latin typeface="Arial" charset="0"/>
              </a:rPr>
              <a:t>Venkat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Srinivasan</a:t>
            </a:r>
            <a:r>
              <a:rPr lang="en-US" sz="4000" dirty="0" smtClean="0">
                <a:latin typeface="Arial" charset="0"/>
              </a:rPr>
              <a:t>, </a:t>
            </a:r>
            <a:r>
              <a:rPr lang="en-US" sz="4000" dirty="0" err="1" smtClean="0">
                <a:latin typeface="Arial" charset="0"/>
              </a:rPr>
              <a:t>Seungwon</a:t>
            </a:r>
            <a:r>
              <a:rPr lang="en-US" sz="4000" dirty="0" smtClean="0">
                <a:latin typeface="Arial" charset="0"/>
              </a:rPr>
              <a:t> Yang</a:t>
            </a:r>
          </a:p>
          <a:p>
            <a:pPr>
              <a:spcBef>
                <a:spcPct val="40000"/>
              </a:spcBef>
            </a:pPr>
            <a:r>
              <a:rPr lang="en-US" sz="4000" dirty="0" smtClean="0">
                <a:latin typeface="Arial" charset="0"/>
              </a:rPr>
              <a:t>NSF: </a:t>
            </a:r>
            <a:r>
              <a:rPr lang="en-US" sz="4000" dirty="0"/>
              <a:t>IIS-0535057, </a:t>
            </a:r>
            <a:r>
              <a:rPr lang="en-US" sz="4000" dirty="0" smtClean="0"/>
              <a:t>0916733, 1319578</a:t>
            </a:r>
          </a:p>
          <a:p>
            <a:pPr>
              <a:spcBef>
                <a:spcPct val="40000"/>
              </a:spcBef>
            </a:pPr>
            <a:r>
              <a:rPr lang="en-US" sz="4000" dirty="0">
                <a:latin typeface="Arial" charset="0"/>
              </a:rPr>
              <a:t>All those working with ETDs</a:t>
            </a:r>
          </a:p>
          <a:p>
            <a:pPr>
              <a:spcBef>
                <a:spcPct val="40000"/>
              </a:spcBef>
            </a:pPr>
            <a:r>
              <a:rPr lang="en-US" sz="4000" dirty="0">
                <a:latin typeface="Arial" charset="0"/>
              </a:rPr>
              <a:t>NDLTD, including its Members, Board, Committees, and Working </a:t>
            </a:r>
            <a:r>
              <a:rPr lang="en-US" sz="4000" dirty="0" smtClean="0">
                <a:latin typeface="Arial" charset="0"/>
              </a:rPr>
              <a:t>Groups</a:t>
            </a:r>
            <a:endParaRPr lang="en-US" sz="4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6877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94068"/>
          </a:xfrm>
        </p:spPr>
        <p:txBody>
          <a:bodyPr/>
          <a:lstStyle/>
          <a:p>
            <a:r>
              <a:rPr lang="en-US" dirty="0" smtClean="0"/>
              <a:t>Why, What, Who?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6941"/>
            <a:ext cx="8508202" cy="4525963"/>
          </a:xfrm>
        </p:spPr>
        <p:txBody>
          <a:bodyPr>
            <a:noAutofit/>
          </a:bodyPr>
          <a:lstStyle/>
          <a:p>
            <a:r>
              <a:rPr lang="en-US" sz="2800" dirty="0"/>
              <a:t>Why?</a:t>
            </a:r>
          </a:p>
          <a:p>
            <a:pPr lvl="1"/>
            <a:r>
              <a:rPr lang="en-US" dirty="0" smtClean="0"/>
              <a:t>enhance </a:t>
            </a:r>
            <a:r>
              <a:rPr lang="en-US" dirty="0"/>
              <a:t>graduate education</a:t>
            </a:r>
          </a:p>
          <a:p>
            <a:pPr lvl="1"/>
            <a:r>
              <a:rPr lang="en-US" dirty="0" smtClean="0"/>
              <a:t>expand </a:t>
            </a:r>
            <a:r>
              <a:rPr lang="en-US" dirty="0"/>
              <a:t>global research </a:t>
            </a:r>
            <a:r>
              <a:rPr lang="en-US" dirty="0" smtClean="0"/>
              <a:t>collaboration</a:t>
            </a:r>
            <a:endParaRPr lang="en-US" sz="2800" dirty="0"/>
          </a:p>
          <a:p>
            <a:r>
              <a:rPr lang="en-US" sz="2800" dirty="0"/>
              <a:t>What?</a:t>
            </a:r>
          </a:p>
          <a:p>
            <a:pPr lvl="1"/>
            <a:r>
              <a:rPr lang="en-US" dirty="0" smtClean="0"/>
              <a:t>help </a:t>
            </a:r>
            <a:r>
              <a:rPr lang="en-US" dirty="0"/>
              <a:t>students communicate more effectively</a:t>
            </a:r>
          </a:p>
          <a:p>
            <a:pPr lvl="1"/>
            <a:r>
              <a:rPr lang="en-US" dirty="0" smtClean="0"/>
              <a:t>get </a:t>
            </a:r>
            <a:r>
              <a:rPr lang="en-US" dirty="0"/>
              <a:t>ETDs for all </a:t>
            </a:r>
            <a:r>
              <a:rPr lang="en-US" dirty="0" smtClean="0"/>
              <a:t>TDs: next goal 5 million</a:t>
            </a:r>
            <a:endParaRPr lang="en-US" dirty="0"/>
          </a:p>
          <a:p>
            <a:pPr lvl="1"/>
            <a:r>
              <a:rPr lang="en-US" dirty="0"/>
              <a:t>h</a:t>
            </a:r>
            <a:r>
              <a:rPr lang="en-US" dirty="0" smtClean="0"/>
              <a:t>elp make </a:t>
            </a:r>
            <a:r>
              <a:rPr lang="en-US" dirty="0"/>
              <a:t>ETDs </a:t>
            </a:r>
            <a:r>
              <a:rPr lang="en-US" dirty="0" smtClean="0"/>
              <a:t>open, accessible</a:t>
            </a:r>
            <a:r>
              <a:rPr lang="en-US" dirty="0"/>
              <a:t>, </a:t>
            </a:r>
            <a:r>
              <a:rPr lang="en-US" dirty="0" smtClean="0"/>
              <a:t>preserved</a:t>
            </a:r>
            <a:endParaRPr lang="en-US" sz="2800" dirty="0"/>
          </a:p>
          <a:p>
            <a:r>
              <a:rPr lang="en-US" sz="2800" dirty="0"/>
              <a:t>Who?</a:t>
            </a:r>
          </a:p>
          <a:p>
            <a:pPr lvl="1"/>
            <a:r>
              <a:rPr lang="en-US" dirty="0" smtClean="0"/>
              <a:t>levels</a:t>
            </a:r>
            <a:r>
              <a:rPr lang="en-US" dirty="0"/>
              <a:t>: students, faculty, staff, </a:t>
            </a:r>
            <a:r>
              <a:rPr lang="en-US" dirty="0" smtClean="0"/>
              <a:t>(grad) administrators</a:t>
            </a:r>
            <a:endParaRPr lang="en-US" dirty="0"/>
          </a:p>
          <a:p>
            <a:pPr lvl="1"/>
            <a:r>
              <a:rPr lang="en-US" dirty="0" smtClean="0"/>
              <a:t>professions</a:t>
            </a:r>
            <a:r>
              <a:rPr lang="en-US" dirty="0"/>
              <a:t>: CS, IT, LIS, librarians, </a:t>
            </a:r>
            <a:r>
              <a:rPr lang="en-US" dirty="0" smtClean="0"/>
              <a:t>archivists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307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67"/>
            <a:ext cx="8229600" cy="811612"/>
          </a:xfrm>
        </p:spPr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7479"/>
            <a:ext cx="8229600" cy="539358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Authoring systems, tools, methods</a:t>
            </a:r>
            <a:endParaRPr lang="en-US" dirty="0"/>
          </a:p>
          <a:p>
            <a:r>
              <a:rPr lang="en-US" dirty="0" smtClean="0"/>
              <a:t>Data and </a:t>
            </a:r>
            <a:r>
              <a:rPr lang="en-US" dirty="0"/>
              <a:t>auxiliary </a:t>
            </a:r>
            <a:r>
              <a:rPr lang="en-US" dirty="0" smtClean="0"/>
              <a:t>information management aids </a:t>
            </a:r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etadata creation software and techniques</a:t>
            </a:r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ubmission</a:t>
            </a:r>
            <a:r>
              <a:rPr lang="en-US" dirty="0"/>
              <a:t>, approval, </a:t>
            </a:r>
            <a:r>
              <a:rPr lang="en-US" dirty="0" smtClean="0"/>
              <a:t>refinement workflows</a:t>
            </a:r>
            <a:endParaRPr lang="en-US" dirty="0"/>
          </a:p>
          <a:p>
            <a:r>
              <a:rPr lang="en-US" dirty="0" smtClean="0"/>
              <a:t>Local access and information management</a:t>
            </a:r>
            <a:endParaRPr lang="en-US" dirty="0"/>
          </a:p>
          <a:p>
            <a:r>
              <a:rPr lang="en-US" dirty="0" smtClean="0"/>
              <a:t>Sharing, disseminating, discovering</a:t>
            </a:r>
            <a:endParaRPr lang="en-US" dirty="0"/>
          </a:p>
          <a:p>
            <a:pPr lvl="1"/>
            <a:r>
              <a:rPr lang="en-US" dirty="0" smtClean="0"/>
              <a:t>OAI, </a:t>
            </a:r>
            <a:r>
              <a:rPr lang="en-US" dirty="0"/>
              <a:t>d</a:t>
            </a:r>
            <a:r>
              <a:rPr lang="en-US" dirty="0" smtClean="0"/>
              <a:t>ata providers, harvesting</a:t>
            </a:r>
            <a:endParaRPr lang="en-US" dirty="0"/>
          </a:p>
          <a:p>
            <a:pPr lvl="1"/>
            <a:r>
              <a:rPr lang="en-US" dirty="0" smtClean="0"/>
              <a:t>Regional</a:t>
            </a:r>
            <a:r>
              <a:rPr lang="en-US" dirty="0"/>
              <a:t>/</a:t>
            </a:r>
            <a:r>
              <a:rPr lang="en-US" dirty="0" smtClean="0"/>
              <a:t>national, global </a:t>
            </a:r>
            <a:r>
              <a:rPr lang="en-US" dirty="0"/>
              <a:t>institutions</a:t>
            </a:r>
          </a:p>
          <a:p>
            <a:r>
              <a:rPr lang="en-US" dirty="0" smtClean="0"/>
              <a:t>Services: access, preservation, adding value</a:t>
            </a:r>
            <a:endParaRPr lang="en-US" dirty="0"/>
          </a:p>
          <a:p>
            <a:r>
              <a:rPr lang="en-US" dirty="0" smtClean="0"/>
              <a:t>Add back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912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18866"/>
          </a:xfrm>
        </p:spPr>
        <p:txBody>
          <a:bodyPr>
            <a:normAutofit/>
          </a:bodyPr>
          <a:lstStyle/>
          <a:p>
            <a:r>
              <a:rPr lang="en-US" dirty="0" smtClean="0"/>
              <a:t>Improving – 1 of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53" y="1215835"/>
            <a:ext cx="8689672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Context: Quality </a:t>
            </a:r>
            <a:r>
              <a:rPr lang="en-US" sz="2800" dirty="0"/>
              <a:t>frameworks, </a:t>
            </a:r>
            <a:r>
              <a:rPr lang="en-US" sz="2800" dirty="0" smtClean="0"/>
              <a:t>references on quality</a:t>
            </a:r>
            <a:endParaRPr lang="en-US" sz="2800" dirty="0"/>
          </a:p>
          <a:p>
            <a:r>
              <a:rPr lang="en-US" sz="2800" dirty="0"/>
              <a:t>G</a:t>
            </a:r>
            <a:r>
              <a:rPr lang="en-US" sz="2800" dirty="0" smtClean="0"/>
              <a:t>uidelines </a:t>
            </a:r>
            <a:r>
              <a:rPr lang="en-US" sz="2800" dirty="0"/>
              <a:t>and documentation for all of this</a:t>
            </a:r>
          </a:p>
          <a:p>
            <a:r>
              <a:rPr lang="en-US" sz="2800" dirty="0"/>
              <a:t>W</a:t>
            </a:r>
            <a:r>
              <a:rPr lang="en-US" sz="2800" dirty="0" smtClean="0"/>
              <a:t>orks</a:t>
            </a:r>
            <a:endParaRPr lang="en-US" sz="2800" dirty="0"/>
          </a:p>
          <a:p>
            <a:pPr lvl="1"/>
            <a:r>
              <a:rPr lang="en-US" dirty="0" smtClean="0"/>
              <a:t>XML </a:t>
            </a:r>
            <a:r>
              <a:rPr lang="en-US" dirty="0"/>
              <a:t>+ PDF + raw/original representations</a:t>
            </a:r>
          </a:p>
          <a:p>
            <a:pPr lvl="1"/>
            <a:r>
              <a:rPr lang="en-US" dirty="0" smtClean="0"/>
              <a:t>Multimedia</a:t>
            </a:r>
            <a:r>
              <a:rPr lang="en-US" dirty="0"/>
              <a:t>, software, simulations, websites, dynamic content</a:t>
            </a:r>
          </a:p>
          <a:p>
            <a:r>
              <a:rPr lang="en-US" sz="2800" dirty="0"/>
              <a:t>D</a:t>
            </a:r>
            <a:r>
              <a:rPr lang="en-US" sz="2800" dirty="0" smtClean="0"/>
              <a:t>ata</a:t>
            </a:r>
            <a:r>
              <a:rPr lang="en-US" sz="2800" dirty="0"/>
              <a:t>, auxiliary </a:t>
            </a:r>
            <a:r>
              <a:rPr lang="en-US" sz="2800" dirty="0" smtClean="0"/>
              <a:t>information, references/bibliographies</a:t>
            </a:r>
            <a:endParaRPr lang="en-US" sz="2800" dirty="0"/>
          </a:p>
          <a:p>
            <a:pPr lvl="1"/>
            <a:r>
              <a:rPr lang="en-US" dirty="0" smtClean="0"/>
              <a:t>Reproducibility</a:t>
            </a:r>
            <a:endParaRPr lang="en-US" dirty="0"/>
          </a:p>
          <a:p>
            <a:r>
              <a:rPr lang="en-US" sz="2800" dirty="0"/>
              <a:t>M</a:t>
            </a:r>
            <a:r>
              <a:rPr lang="en-US" sz="2800" dirty="0" smtClean="0"/>
              <a:t>etadata</a:t>
            </a:r>
            <a:endParaRPr lang="en-US" sz="2800" dirty="0"/>
          </a:p>
          <a:p>
            <a:pPr lvl="1"/>
            <a:r>
              <a:rPr lang="en-US" dirty="0" smtClean="0"/>
              <a:t>Completeness</a:t>
            </a:r>
            <a:r>
              <a:rPr lang="en-US" dirty="0"/>
              <a:t>: subject classification, faculty by role</a:t>
            </a:r>
          </a:p>
          <a:p>
            <a:pPr lvl="1"/>
            <a:r>
              <a:rPr lang="en-US" dirty="0" smtClean="0"/>
              <a:t>Authority info</a:t>
            </a:r>
          </a:p>
        </p:txBody>
      </p:sp>
    </p:spTree>
    <p:extLst>
      <p:ext uri="{BB962C8B-B14F-4D97-AF65-F5344CB8AC3E}">
        <p14:creationId xmlns:p14="http://schemas.microsoft.com/office/powerpoint/2010/main" val="1405728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– 2 of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7706"/>
          </a:xfrm>
        </p:spPr>
        <p:txBody>
          <a:bodyPr>
            <a:normAutofit/>
          </a:bodyPr>
          <a:lstStyle/>
          <a:p>
            <a:r>
              <a:rPr lang="en-US" dirty="0" smtClean="0"/>
              <a:t>Local </a:t>
            </a:r>
            <a:r>
              <a:rPr lang="en-US" dirty="0"/>
              <a:t>services</a:t>
            </a:r>
          </a:p>
          <a:p>
            <a:pPr lvl="1"/>
            <a:r>
              <a:rPr lang="en-US" dirty="0" smtClean="0"/>
              <a:t>Training</a:t>
            </a:r>
            <a:r>
              <a:rPr lang="en-US" dirty="0"/>
              <a:t>, assistance</a:t>
            </a:r>
          </a:p>
          <a:p>
            <a:pPr lvl="1"/>
            <a:r>
              <a:rPr lang="en-US" dirty="0" smtClean="0"/>
              <a:t>IR</a:t>
            </a:r>
            <a:r>
              <a:rPr lang="en-US" dirty="0"/>
              <a:t>, archives, archival consortia</a:t>
            </a:r>
          </a:p>
          <a:p>
            <a:r>
              <a:rPr lang="en-US" dirty="0" smtClean="0"/>
              <a:t>Global </a:t>
            </a:r>
            <a:r>
              <a:rPr lang="en-US" dirty="0"/>
              <a:t>services</a:t>
            </a:r>
          </a:p>
          <a:p>
            <a:pPr lvl="1"/>
            <a:r>
              <a:rPr lang="en-US" dirty="0" smtClean="0"/>
              <a:t>Browse</a:t>
            </a:r>
            <a:r>
              <a:rPr lang="en-US" dirty="0"/>
              <a:t>, faceted search, full-text search</a:t>
            </a:r>
          </a:p>
          <a:p>
            <a:pPr lvl="1"/>
            <a:r>
              <a:rPr lang="en-US" dirty="0" smtClean="0"/>
              <a:t>Recommend</a:t>
            </a:r>
            <a:r>
              <a:rPr lang="en-US" dirty="0"/>
              <a:t>, CLIR, CBIR, summaries, topics</a:t>
            </a:r>
          </a:p>
          <a:p>
            <a:pPr lvl="1"/>
            <a:r>
              <a:rPr lang="en-US" dirty="0" smtClean="0"/>
              <a:t>Linked </a:t>
            </a:r>
            <a:r>
              <a:rPr lang="en-US" dirty="0"/>
              <a:t>data, hyperlinks, citation linking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lerts, notifications, RSS feeds, filtering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501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3513745" y="6211669"/>
            <a:ext cx="45612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en-US" dirty="0" err="1"/>
              <a:t>Borgman</a:t>
            </a:r>
            <a:r>
              <a:rPr lang="en-US" dirty="0"/>
              <a:t> et al</a:t>
            </a:r>
            <a:r>
              <a:rPr lang="en-US" dirty="0" smtClean="0"/>
              <a:t>. 1996</a:t>
            </a:r>
          </a:p>
          <a:p>
            <a:pPr algn="r" eaLnBrk="0" hangingPunct="0">
              <a:defRPr/>
            </a:pP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is.gseis.ucla.edu</a:t>
            </a:r>
            <a:r>
              <a:rPr lang="en-US" dirty="0"/>
              <a:t>/research/</a:t>
            </a:r>
            <a:r>
              <a:rPr lang="en-US" dirty="0" err="1"/>
              <a:t>dig_libraries</a:t>
            </a:r>
            <a:r>
              <a:rPr lang="en-US" dirty="0"/>
              <a:t>/</a:t>
            </a:r>
          </a:p>
        </p:txBody>
      </p:sp>
      <p:sp>
        <p:nvSpPr>
          <p:cNvPr id="399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A1122E0-3666-AE4F-AC26-9115B3FDC181}" type="slidenum">
              <a:rPr lang="en-US" sz="1400" b="0"/>
              <a:pPr eaLnBrk="1" hangingPunct="1"/>
              <a:t>8</a:t>
            </a:fld>
            <a:endParaRPr lang="en-US" sz="1400" b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286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+mj-cs"/>
              </a:rPr>
              <a:t>Information Life </a:t>
            </a:r>
            <a:r>
              <a:rPr lang="en-US" dirty="0" smtClean="0">
                <a:latin typeface="Arial" charset="0"/>
                <a:cs typeface="+mj-cs"/>
              </a:rPr>
              <a:t>Cycle (adapted)</a:t>
            </a:r>
            <a:endParaRPr lang="en-US" dirty="0">
              <a:latin typeface="Arial" charset="0"/>
              <a:cs typeface="+mj-cs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810000" y="1328616"/>
            <a:ext cx="14874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>
                <a:latin typeface="Times New Roman" charset="0"/>
              </a:rPr>
              <a:t>Authoring</a:t>
            </a:r>
          </a:p>
          <a:p>
            <a:pPr algn="ctr"/>
            <a:r>
              <a:rPr lang="en-US" b="0" dirty="0">
                <a:latin typeface="Times New Roman" charset="0"/>
              </a:rPr>
              <a:t>Modifying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759155" y="2054451"/>
            <a:ext cx="21335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>
                <a:latin typeface="Times New Roman" charset="0"/>
              </a:rPr>
              <a:t>Classifying</a:t>
            </a:r>
          </a:p>
          <a:p>
            <a:pPr algn="ctr"/>
            <a:r>
              <a:rPr lang="en-US" b="0" dirty="0" smtClean="0">
                <a:latin typeface="Times New Roman" charset="0"/>
              </a:rPr>
              <a:t>        Tagging</a:t>
            </a:r>
          </a:p>
          <a:p>
            <a:pPr algn="ctr"/>
            <a:r>
              <a:rPr lang="en-US" b="0" dirty="0" smtClean="0">
                <a:latin typeface="Times New Roman" charset="0"/>
              </a:rPr>
              <a:t>Recommending</a:t>
            </a:r>
            <a:endParaRPr lang="en-US" b="0" dirty="0">
              <a:latin typeface="Times New Roman" charset="0"/>
            </a:endParaRPr>
          </a:p>
          <a:p>
            <a:pPr algn="ctr"/>
            <a:r>
              <a:rPr lang="en-US" b="0" dirty="0">
                <a:latin typeface="Times New Roman" charset="0"/>
              </a:rPr>
              <a:t> </a:t>
            </a:r>
            <a:r>
              <a:rPr lang="en-US" b="0" dirty="0" smtClean="0">
                <a:latin typeface="Times New Roman" charset="0"/>
              </a:rPr>
              <a:t>       Indexing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486400" y="3810000"/>
            <a:ext cx="14684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Storing</a:t>
            </a:r>
          </a:p>
          <a:p>
            <a:pPr algn="ctr"/>
            <a:r>
              <a:rPr lang="en-US" b="0">
                <a:latin typeface="Times New Roman" charset="0"/>
              </a:rPr>
              <a:t>Retrieving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810000" y="5257800"/>
            <a:ext cx="16557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Distributing</a:t>
            </a:r>
          </a:p>
          <a:p>
            <a:pPr algn="ctr"/>
            <a:r>
              <a:rPr lang="en-US" b="0">
                <a:latin typeface="Times New Roman" charset="0"/>
              </a:rPr>
              <a:t>Networking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609600" y="3124200"/>
            <a:ext cx="13668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Retention</a:t>
            </a:r>
          </a:p>
          <a:p>
            <a:pPr algn="ctr"/>
            <a:r>
              <a:rPr lang="en-US" b="0">
                <a:latin typeface="Times New Roman" charset="0"/>
              </a:rPr>
              <a:t>/ Mining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2345794" y="4632325"/>
            <a:ext cx="12447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>
                <a:latin typeface="Times New Roman" charset="0"/>
              </a:rPr>
              <a:t>Filtering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2813807" y="2270125"/>
            <a:ext cx="9199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>
                <a:latin typeface="Times New Roman" charset="0"/>
              </a:rPr>
              <a:t>Using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39946" name="WordArt 10"/>
          <p:cNvSpPr>
            <a:spLocks noChangeArrowheads="1" noChangeShapeType="1" noTextEdit="1"/>
          </p:cNvSpPr>
          <p:nvPr/>
        </p:nvSpPr>
        <p:spPr bwMode="auto">
          <a:xfrm>
            <a:off x="3733800" y="914400"/>
            <a:ext cx="1647825" cy="4953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latin typeface="Arial Black"/>
                <a:ea typeface="Arial Black"/>
                <a:cs typeface="Arial Black"/>
              </a:rPr>
              <a:t>Creation</a:t>
            </a:r>
          </a:p>
        </p:txBody>
      </p:sp>
      <p:sp>
        <p:nvSpPr>
          <p:cNvPr id="39947" name="WordArt 11"/>
          <p:cNvSpPr>
            <a:spLocks noChangeArrowheads="1" noChangeShapeType="1" noTextEdit="1"/>
          </p:cNvSpPr>
          <p:nvPr/>
        </p:nvSpPr>
        <p:spPr bwMode="auto">
          <a:xfrm>
            <a:off x="6629400" y="5638800"/>
            <a:ext cx="1657350" cy="6588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latin typeface="Arial Black"/>
                <a:ea typeface="Arial Black"/>
                <a:cs typeface="Arial Black"/>
              </a:rPr>
              <a:t>Searching</a:t>
            </a:r>
          </a:p>
        </p:txBody>
      </p:sp>
      <p:sp>
        <p:nvSpPr>
          <p:cNvPr id="39948" name="WordArt 12"/>
          <p:cNvSpPr>
            <a:spLocks noChangeArrowheads="1" noChangeShapeType="1" noTextEdit="1"/>
          </p:cNvSpPr>
          <p:nvPr/>
        </p:nvSpPr>
        <p:spPr bwMode="auto">
          <a:xfrm>
            <a:off x="152400" y="4267200"/>
            <a:ext cx="1657350" cy="6588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latin typeface="Arial Black"/>
                <a:ea typeface="Arial Black"/>
                <a:cs typeface="Arial Black"/>
              </a:rPr>
              <a:t>Utilization</a:t>
            </a:r>
          </a:p>
        </p:txBody>
      </p:sp>
      <p:sp>
        <p:nvSpPr>
          <p:cNvPr id="39949" name="Oval 13"/>
          <p:cNvSpPr>
            <a:spLocks noChangeArrowheads="1"/>
          </p:cNvSpPr>
          <p:nvPr/>
        </p:nvSpPr>
        <p:spPr bwMode="auto">
          <a:xfrm>
            <a:off x="2057400" y="1295400"/>
            <a:ext cx="5105400" cy="510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H="1">
            <a:off x="2133600" y="3810000"/>
            <a:ext cx="2438400" cy="30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H="1" flipV="1">
            <a:off x="0" y="2667000"/>
            <a:ext cx="4572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 flipV="1">
            <a:off x="4572000" y="3276600"/>
            <a:ext cx="4572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953" name="WordArt 17"/>
          <p:cNvSpPr>
            <a:spLocks noChangeArrowheads="1" noChangeShapeType="1" noTextEdit="1"/>
          </p:cNvSpPr>
          <p:nvPr/>
        </p:nvSpPr>
        <p:spPr bwMode="auto">
          <a:xfrm>
            <a:off x="1752600" y="1219200"/>
            <a:ext cx="12954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  <a:ea typeface="Arial Black"/>
                <a:cs typeface="Arial Black"/>
              </a:rPr>
              <a:t>Active</a:t>
            </a:r>
          </a:p>
        </p:txBody>
      </p:sp>
      <p:sp>
        <p:nvSpPr>
          <p:cNvPr id="39954" name="WordArt 18"/>
          <p:cNvSpPr>
            <a:spLocks noChangeArrowheads="1" noChangeShapeType="1" noTextEdit="1"/>
          </p:cNvSpPr>
          <p:nvPr/>
        </p:nvSpPr>
        <p:spPr bwMode="auto">
          <a:xfrm>
            <a:off x="1295400" y="5638800"/>
            <a:ext cx="12954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  <a:ea typeface="Arial Black"/>
                <a:cs typeface="Arial Black"/>
              </a:rPr>
              <a:t>Inactive</a:t>
            </a:r>
          </a:p>
        </p:txBody>
      </p:sp>
      <p:sp>
        <p:nvSpPr>
          <p:cNvPr id="39955" name="WordArt 19"/>
          <p:cNvSpPr>
            <a:spLocks noChangeArrowheads="1" noChangeShapeType="1" noTextEdit="1"/>
          </p:cNvSpPr>
          <p:nvPr/>
        </p:nvSpPr>
        <p:spPr bwMode="auto">
          <a:xfrm>
            <a:off x="7162800" y="4038600"/>
            <a:ext cx="142875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  <a:ea typeface="Arial Black"/>
                <a:cs typeface="Arial Black"/>
              </a:rPr>
              <a:t>Semi-</a:t>
            </a:r>
          </a:p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  <a:ea typeface="Arial Black"/>
                <a:cs typeface="Arial Black"/>
              </a:rPr>
              <a:t>Active</a:t>
            </a:r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 flipH="1" flipV="1">
            <a:off x="914400" y="5410200"/>
            <a:ext cx="1905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9957" name="WordArt 21"/>
          <p:cNvSpPr>
            <a:spLocks noChangeArrowheads="1" noChangeShapeType="1" noTextEdit="1"/>
          </p:cNvSpPr>
          <p:nvPr/>
        </p:nvSpPr>
        <p:spPr bwMode="auto">
          <a:xfrm rot="3300000">
            <a:off x="5548313" y="2147887"/>
            <a:ext cx="2438400" cy="4286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2400" kern="10" dirty="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latin typeface="Arial Black"/>
                <a:ea typeface="Arial Black"/>
                <a:cs typeface="Arial Black"/>
              </a:rPr>
              <a:t>Social Context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057400" y="3591624"/>
            <a:ext cx="18601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>
                <a:latin typeface="Times New Roman" charset="0"/>
              </a:rPr>
              <a:t>Downloading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479219" y="2814935"/>
            <a:ext cx="954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>
                <a:latin typeface="Times New Roman" charset="0"/>
              </a:rPr>
              <a:t>Citing</a:t>
            </a: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2109618" y="4058974"/>
            <a:ext cx="1688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>
                <a:latin typeface="Times New Roman" charset="0"/>
              </a:rPr>
              <a:t>Discovering</a:t>
            </a:r>
            <a:endParaRPr lang="en-US" b="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964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"/>
            <a:ext cx="8229600" cy="960272"/>
          </a:xfrm>
        </p:spPr>
        <p:txBody>
          <a:bodyPr>
            <a:normAutofit fontScale="90000"/>
          </a:bodyPr>
          <a:lstStyle/>
          <a:p>
            <a:r>
              <a:rPr lang="en-US" dirty="0"/>
              <a:t>Quality and the Information Life Cycle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993118"/>
              </p:ext>
            </p:extLst>
          </p:nvPr>
        </p:nvGraphicFramePr>
        <p:xfrm>
          <a:off x="1073596" y="1114299"/>
          <a:ext cx="731520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Slide" r:id="rId4" imgW="4549680" imgH="3413160" progId="PowerPoint.Show.8">
                  <p:embed/>
                </p:oleObj>
              </mc:Choice>
              <mc:Fallback>
                <p:oleObj name="Slide" r:id="rId4" imgW="4549680" imgH="3413160" progId="PowerPoint.Show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596" y="1114299"/>
                        <a:ext cx="7315200" cy="548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7383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1735</Words>
  <Application>Microsoft Macintosh PowerPoint</Application>
  <PresentationFormat>On-screen Show (4:3)</PresentationFormat>
  <Paragraphs>279</Paragraphs>
  <Slides>29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Office Theme</vt:lpstr>
      <vt:lpstr>Slide</vt:lpstr>
      <vt:lpstr>Document</vt:lpstr>
      <vt:lpstr>Visio</vt:lpstr>
      <vt:lpstr>Improving the ETD Landscape  ETD 2014: 17th Int’l Symposium on ETDs Leicester, England  Edward A. Fox Executive Director, NDLTD, www.ndltd.org  fox@vt.edu       http://fox.cs.vt.edu/talks/2014  Virginia Tech, Blacksburg, VA 24061 USA</vt:lpstr>
      <vt:lpstr>Outline</vt:lpstr>
      <vt:lpstr>Acknowledgments </vt:lpstr>
      <vt:lpstr>Why, What, Who?</vt:lpstr>
      <vt:lpstr>How?</vt:lpstr>
      <vt:lpstr>Improving – 1 of 2</vt:lpstr>
      <vt:lpstr>Improving – 2 of 2</vt:lpstr>
      <vt:lpstr>Information Life Cycle (adapted)</vt:lpstr>
      <vt:lpstr>Quality and the Information Life Cycle</vt:lpstr>
      <vt:lpstr>Quality Dimensions</vt:lpstr>
      <vt:lpstr>PowerPoint Presentation</vt:lpstr>
      <vt:lpstr>Improve related movements</vt:lpstr>
      <vt:lpstr>Related technical contributions</vt:lpstr>
      <vt:lpstr>Topic determination</vt:lpstr>
      <vt:lpstr>ETD Classification: Venkat Srinivasan</vt:lpstr>
      <vt:lpstr>PowerPoint Presentation</vt:lpstr>
      <vt:lpstr>Reference Extraction and Databasing</vt:lpstr>
      <vt:lpstr>Dataflow of Reference Section Extraction</vt:lpstr>
      <vt:lpstr>ETD References: System Architecture</vt:lpstr>
      <vt:lpstr>Discovery, Search Engines, Info. Retrieval (to be extended for images, etc.)</vt:lpstr>
      <vt:lpstr>Search Module Detail (features can be about text, images, …)</vt:lpstr>
      <vt:lpstr>   DL Definitions: Informal 5S     DLs are complex systems that </vt:lpstr>
      <vt:lpstr>Digital Library Books</vt:lpstr>
      <vt:lpstr>DL Curriculum Project</vt:lpstr>
      <vt:lpstr>DL Curriculum Module Template</vt:lpstr>
      <vt:lpstr>DL Curriculum Framework</vt:lpstr>
      <vt:lpstr>DL Curriculum Modules - examples</vt:lpstr>
      <vt:lpstr>Summary Scene</vt:lpstr>
      <vt:lpstr>Conclusion: Improving together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NDLTD Welcome and Introduction  ETD 2011: 14th Int. Symp. on ETDs Cape Town, South Africa  Edward A. Fox Executive Director, NDLTD, www.ndltd.org  fox@vt.edu       http://fox.cs.vt.edu/talks/2011  Virginia Tech, Blacksburg, VA 24061 USA</dc:title>
  <dc:creator>Ed Fox</dc:creator>
  <cp:lastModifiedBy>Ed Fox</cp:lastModifiedBy>
  <cp:revision>67</cp:revision>
  <dcterms:created xsi:type="dcterms:W3CDTF">2011-09-11T14:21:50Z</dcterms:created>
  <dcterms:modified xsi:type="dcterms:W3CDTF">2014-07-28T00:43:52Z</dcterms:modified>
</cp:coreProperties>
</file>