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77" r:id="rId4"/>
    <p:sldId id="266" r:id="rId5"/>
    <p:sldId id="270" r:id="rId6"/>
    <p:sldId id="279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9616" autoAdjust="0"/>
  </p:normalViewPr>
  <p:slideViewPr>
    <p:cSldViewPr snapToGrid="0" snapToObjects="1">
      <p:cViewPr>
        <p:scale>
          <a:sx n="156" d="100"/>
          <a:sy n="156" d="100"/>
        </p:scale>
        <p:origin x="-127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42EBF-291B-254C-8E96-84572FF23902}" type="datetimeFigureOut">
              <a:rPr lang="en-US" smtClean="0"/>
              <a:t>7/24/14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8F799-55A9-EC4D-A1D1-62CC9C146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6C77E-B87F-0E43-92A6-00FF88C6B392}" type="slidenum">
              <a:rPr lang="en-US" b="0">
                <a:latin typeface="Times New Roman" charset="0"/>
              </a:rPr>
              <a:pPr eaLnBrk="1" hangingPunct="1"/>
              <a:t>1</a:t>
            </a:fld>
            <a:endParaRPr lang="en-US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6FF75E-2F3E-664B-9AFB-323B7FBDFB4F}" type="slidenum">
              <a:rPr lang="en-US" b="0">
                <a:latin typeface="Times New Roman" charset="0"/>
              </a:rPr>
              <a:pPr eaLnBrk="1" hangingPunct="1"/>
              <a:t>4</a:t>
            </a:fld>
            <a:endParaRPr lang="en-US" b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E103A9-40FA-5142-A236-061FBC19BCDE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63" y="4344229"/>
            <a:ext cx="5031074" cy="4114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440C4-620A-8045-BC16-9205AC78E4FB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7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9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3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DD93-0ED5-854F-BDBC-6AE29E7F964D}" type="datetimeFigureOut">
              <a:rPr lang="en-US" smtClean="0"/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AEBE-78CD-B54F-9C00-39DA970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41E0B-63A6-8D40-BF91-B5CB64B5D1B5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smtClean="0">
                <a:latin typeface="Arial" charset="0"/>
              </a:rPr>
              <a:t>ETDs for Life Panel</a:t>
            </a:r>
            <a:br>
              <a:rPr lang="en-US" sz="5400" b="1" dirty="0" smtClean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3600" b="1" dirty="0">
                <a:latin typeface="Arial" charset="0"/>
              </a:rPr>
              <a:t>ETD </a:t>
            </a:r>
            <a:r>
              <a:rPr lang="en-US" sz="3600" b="1" dirty="0" smtClean="0">
                <a:latin typeface="Arial" charset="0"/>
              </a:rPr>
              <a:t>2014: 17</a:t>
            </a:r>
            <a:r>
              <a:rPr lang="en-US" sz="3600" b="1" baseline="30000" dirty="0" smtClean="0">
                <a:latin typeface="Arial" charset="0"/>
              </a:rPr>
              <a:t>th</a:t>
            </a:r>
            <a:r>
              <a:rPr lang="en-US" sz="3600" b="1" dirty="0" smtClean="0">
                <a:latin typeface="Arial" charset="0"/>
              </a:rPr>
              <a:t> Int’l Symposium </a:t>
            </a:r>
            <a:r>
              <a:rPr lang="en-US" sz="3600" b="1" dirty="0">
                <a:latin typeface="Arial" charset="0"/>
              </a:rPr>
              <a:t>on ETDs</a:t>
            </a: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Leicester, England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Edward A. Fox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Executive Director, NDLTD, </a:t>
            </a:r>
            <a:r>
              <a:rPr lang="en-US" sz="3200" dirty="0" err="1">
                <a:latin typeface="Arial" charset="0"/>
              </a:rPr>
              <a:t>www.ndltd.org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 err="1">
                <a:latin typeface="Arial" charset="0"/>
              </a:rPr>
              <a:t>fox@vt.edu</a:t>
            </a:r>
            <a:r>
              <a:rPr lang="en-US" sz="3200" dirty="0">
                <a:latin typeface="Arial" charset="0"/>
              </a:rPr>
              <a:t>       http://</a:t>
            </a:r>
            <a:r>
              <a:rPr lang="en-US" sz="3200" dirty="0" err="1">
                <a:latin typeface="Arial" charset="0"/>
              </a:rPr>
              <a:t>fox.cs.vt.edu</a:t>
            </a:r>
            <a:r>
              <a:rPr lang="en-US" sz="3200" dirty="0">
                <a:latin typeface="Arial" charset="0"/>
              </a:rPr>
              <a:t>/talks/</a:t>
            </a:r>
            <a:r>
              <a:rPr lang="en-US" sz="3200" dirty="0" smtClean="0">
                <a:latin typeface="Arial" charset="0"/>
              </a:rPr>
              <a:t>2014 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Virginia Tech, Blacksburg, VA 24061 USA</a:t>
            </a:r>
          </a:p>
        </p:txBody>
      </p:sp>
    </p:spTree>
    <p:extLst>
      <p:ext uri="{BB962C8B-B14F-4D97-AF65-F5344CB8AC3E}">
        <p14:creationId xmlns:p14="http://schemas.microsoft.com/office/powerpoint/2010/main" val="311718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308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Graduate researchers – from early in the careers of the most innovative scholars</a:t>
            </a:r>
          </a:p>
          <a:p>
            <a:r>
              <a:rPr lang="en-US" sz="3600" dirty="0" smtClean="0"/>
              <a:t>Information life cycle</a:t>
            </a:r>
          </a:p>
          <a:p>
            <a:r>
              <a:rPr lang="en-US" sz="3600" dirty="0" smtClean="0"/>
              <a:t>NDLTD and the global ETD movement</a:t>
            </a:r>
          </a:p>
          <a:p>
            <a:r>
              <a:rPr lang="en-US" sz="3600" dirty="0" smtClean="0"/>
              <a:t>Computational thinking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igital libraries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757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982416"/>
              </p:ext>
            </p:extLst>
          </p:nvPr>
        </p:nvGraphicFramePr>
        <p:xfrm>
          <a:off x="138392" y="333793"/>
          <a:ext cx="8857040" cy="63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60"/>
                <a:gridCol w="2214260"/>
                <a:gridCol w="2214260"/>
                <a:gridCol w="2214260"/>
              </a:tblGrid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OVERVIEW:    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TDs as ETDs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Expressive ETDs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Spreading awareness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Overcoming</a:t>
                      </a:r>
                      <a:r>
                        <a:rPr lang="en-US" baseline="0" dirty="0" smtClean="0"/>
                        <a:t> inertia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Providing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Empowered students and universities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Enhanced research </a:t>
                      </a:r>
                      <a:r>
                        <a:rPr lang="en-US" dirty="0" err="1" smtClean="0"/>
                        <a:t>collab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Literacy -&gt; </a:t>
                      </a:r>
                      <a:r>
                        <a:rPr lang="en-US" dirty="0" err="1" smtClean="0"/>
                        <a:t>compu-tational</a:t>
                      </a:r>
                      <a:r>
                        <a:rPr lang="en-US" dirty="0" smtClean="0"/>
                        <a:t> thinking: </a:t>
                      </a:r>
                      <a:r>
                        <a:rPr lang="en-US" dirty="0" err="1" smtClean="0"/>
                        <a:t>ePub</a:t>
                      </a:r>
                      <a:r>
                        <a:rPr lang="en-US" dirty="0" smtClean="0"/>
                        <a:t>, text, data, metadata, multi-media, linking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Infrastructure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Training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Assistance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Life skills for researchers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Improved</a:t>
                      </a:r>
                      <a:r>
                        <a:rPr lang="en-US" baseline="0" dirty="0" smtClean="0"/>
                        <a:t> quality and effectiveness of systems/flows</a:t>
                      </a:r>
                      <a:endParaRPr lang="en-US" dirty="0" smtClean="0"/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ETD</a:t>
                      </a:r>
                      <a:r>
                        <a:rPr lang="en-US" baseline="0" dirty="0" smtClean="0"/>
                        <a:t> collection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ETD DL</a:t>
                      </a:r>
                      <a:r>
                        <a:rPr lang="en-US" baseline="0" dirty="0" smtClean="0"/>
                        <a:t> services: local, global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Limited DL knowledge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Emerging DL systems and support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dirty="0" smtClean="0"/>
                        <a:t>Life skills for researchers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dirty="0" smtClean="0"/>
                        <a:t>Open </a:t>
                      </a:r>
                      <a:r>
                        <a:rPr lang="en-US" baseline="0" dirty="0" smtClean="0"/>
                        <a:t>access to research worldwide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0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5BCD03-EE55-2A49-A4A2-AACA5B7BAE3D}" type="slidenum">
              <a:rPr lang="en-US" b="0"/>
              <a:pPr eaLnBrk="1" hangingPunct="1"/>
              <a:t>4</a:t>
            </a:fld>
            <a:endParaRPr lang="en-US" b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Spirit of NDLTD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2818"/>
            <a:ext cx="8686800" cy="552514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Key: </a:t>
            </a:r>
            <a:r>
              <a:rPr lang="en-US" sz="2800" b="1" dirty="0" smtClean="0">
                <a:latin typeface="Arial" charset="0"/>
              </a:rPr>
              <a:t>graduate researchers </a:t>
            </a:r>
            <a:r>
              <a:rPr lang="en-US" sz="2800" dirty="0" smtClean="0">
                <a:latin typeface="Arial" charset="0"/>
              </a:rPr>
              <a:t>–&gt; global future leaders</a:t>
            </a: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Assuage fears -&gt; empower, build confidence -&gt; promote </a:t>
            </a:r>
            <a:r>
              <a:rPr lang="en-US" sz="2800" b="1" dirty="0" smtClean="0">
                <a:latin typeface="Arial" charset="0"/>
              </a:rPr>
              <a:t>sharing</a:t>
            </a:r>
          </a:p>
          <a:p>
            <a:r>
              <a:rPr lang="en-US" sz="2800" dirty="0">
                <a:latin typeface="Arial" charset="0"/>
              </a:rPr>
              <a:t>Have </a:t>
            </a:r>
            <a:r>
              <a:rPr lang="en-US" sz="2800" b="1" dirty="0">
                <a:latin typeface="Arial" charset="0"/>
              </a:rPr>
              <a:t>fun</a:t>
            </a:r>
            <a:r>
              <a:rPr lang="en-US" sz="2800" dirty="0">
                <a:latin typeface="Arial" charset="0"/>
              </a:rPr>
              <a:t> helping </a:t>
            </a:r>
            <a:r>
              <a:rPr lang="en-US" sz="2800" dirty="0" smtClean="0">
                <a:latin typeface="Arial" charset="0"/>
              </a:rPr>
              <a:t>others, make </a:t>
            </a:r>
            <a:r>
              <a:rPr lang="en-US" sz="2800" dirty="0">
                <a:latin typeface="Arial" charset="0"/>
              </a:rPr>
              <a:t>a </a:t>
            </a:r>
            <a:r>
              <a:rPr lang="en-US" sz="2800" b="1" dirty="0" smtClean="0">
                <a:latin typeface="Arial" charset="0"/>
              </a:rPr>
              <a:t>smaller </a:t>
            </a:r>
            <a:r>
              <a:rPr lang="en-US" sz="2800" b="1" dirty="0">
                <a:latin typeface="Arial" charset="0"/>
              </a:rPr>
              <a:t>world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Build </a:t>
            </a:r>
            <a:r>
              <a:rPr lang="en-US" sz="2800" b="1" dirty="0">
                <a:latin typeface="Arial" charset="0"/>
              </a:rPr>
              <a:t>on </a:t>
            </a:r>
            <a:r>
              <a:rPr lang="en-US" sz="2800" b="1" dirty="0" smtClean="0">
                <a:latin typeface="Arial" charset="0"/>
              </a:rPr>
              <a:t>every advance </a:t>
            </a:r>
            <a:r>
              <a:rPr lang="en-US" sz="2800" dirty="0" smtClean="0">
                <a:latin typeface="Arial" charset="0"/>
              </a:rPr>
              <a:t>in technologies, standards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ETDs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are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expressive, high quality, </a:t>
            </a:r>
            <a:r>
              <a:rPr lang="en-US" sz="2800" b="1" dirty="0" err="1" smtClean="0">
                <a:latin typeface="Arial" charset="0"/>
              </a:rPr>
              <a:t>preservable</a:t>
            </a:r>
            <a:r>
              <a:rPr lang="en-US" sz="2800" b="1" dirty="0" smtClean="0">
                <a:latin typeface="Arial" charset="0"/>
              </a:rPr>
              <a:t>, (re)usable</a:t>
            </a:r>
          </a:p>
          <a:p>
            <a:r>
              <a:rPr lang="en-US" sz="2800" b="1" dirty="0">
                <a:latin typeface="Arial" charset="0"/>
              </a:rPr>
              <a:t>Win-win-win </a:t>
            </a:r>
            <a:r>
              <a:rPr lang="en-US" sz="2800" dirty="0">
                <a:latin typeface="Arial" charset="0"/>
              </a:rPr>
              <a:t>(everyone can benefit</a:t>
            </a:r>
            <a:r>
              <a:rPr lang="en-US" sz="2800" dirty="0" smtClean="0">
                <a:latin typeface="Arial" charset="0"/>
              </a:rPr>
              <a:t>)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b="1" dirty="0">
                <a:latin typeface="Arial" charset="0"/>
              </a:rPr>
              <a:t>Doable</a:t>
            </a:r>
            <a:r>
              <a:rPr lang="en-US" sz="2800" dirty="0">
                <a:latin typeface="Arial" charset="0"/>
              </a:rPr>
              <a:t>, feasible, learnable, </a:t>
            </a:r>
            <a:r>
              <a:rPr lang="en-US" sz="2800" dirty="0" smtClean="0">
                <a:latin typeface="Arial" charset="0"/>
              </a:rPr>
              <a:t>affordable</a:t>
            </a:r>
            <a:endParaRPr lang="en-US" sz="2800" dirty="0">
              <a:latin typeface="Arial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Please join/support NDLTD!</a:t>
            </a:r>
          </a:p>
        </p:txBody>
      </p:sp>
    </p:spTree>
    <p:extLst>
      <p:ext uri="{BB962C8B-B14F-4D97-AF65-F5344CB8AC3E}">
        <p14:creationId xmlns:p14="http://schemas.microsoft.com/office/powerpoint/2010/main" val="86045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3513745" y="6211669"/>
            <a:ext cx="4561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dirty="0" err="1"/>
              <a:t>Borgman</a:t>
            </a:r>
            <a:r>
              <a:rPr lang="en-US" dirty="0"/>
              <a:t> et al</a:t>
            </a:r>
            <a:r>
              <a:rPr lang="en-US" dirty="0" smtClean="0"/>
              <a:t>. 1996</a:t>
            </a:r>
          </a:p>
          <a:p>
            <a:pPr algn="r" eaLnBrk="0" hangingPunct="0">
              <a:defRPr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is.gseis.ucla.edu</a:t>
            </a:r>
            <a:r>
              <a:rPr lang="en-US" dirty="0"/>
              <a:t>/research/</a:t>
            </a:r>
            <a:r>
              <a:rPr lang="en-US" dirty="0" err="1"/>
              <a:t>dig_libraries</a:t>
            </a:r>
            <a:r>
              <a:rPr lang="en-US" dirty="0"/>
              <a:t>/</a:t>
            </a:r>
          </a:p>
        </p:txBody>
      </p:sp>
      <p:sp>
        <p:nvSpPr>
          <p:cNvPr id="399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1122E0-3666-AE4F-AC26-9115B3FDC181}" type="slidenum">
              <a:rPr lang="en-US" sz="1400" b="0"/>
              <a:pPr eaLnBrk="1" hangingPunct="1"/>
              <a:t>5</a:t>
            </a:fld>
            <a:endParaRPr lang="en-US" sz="1400" b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+mj-cs"/>
              </a:rPr>
              <a:t>Information Life </a:t>
            </a:r>
            <a:r>
              <a:rPr lang="en-US" dirty="0" smtClean="0">
                <a:latin typeface="Arial" charset="0"/>
                <a:cs typeface="+mj-cs"/>
              </a:rPr>
              <a:t>Cycle (adapted)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0" y="1328616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>
                <a:latin typeface="Times New Roman" charset="0"/>
              </a:rPr>
              <a:t>Authoring</a:t>
            </a:r>
          </a:p>
          <a:p>
            <a:pPr algn="ctr"/>
            <a:r>
              <a:rPr lang="en-US" b="0" dirty="0">
                <a:latin typeface="Times New Roman" charset="0"/>
              </a:rPr>
              <a:t>Modifying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759155" y="2054451"/>
            <a:ext cx="21335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Classifying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        Tagging</a:t>
            </a:r>
          </a:p>
          <a:p>
            <a:pPr algn="ctr"/>
            <a:r>
              <a:rPr lang="en-US" b="0" dirty="0" smtClean="0">
                <a:latin typeface="Times New Roman" charset="0"/>
              </a:rPr>
              <a:t>Recommending</a:t>
            </a:r>
            <a:endParaRPr lang="en-US" b="0" dirty="0">
              <a:latin typeface="Times New Roman" charset="0"/>
            </a:endParaRPr>
          </a:p>
          <a:p>
            <a:pPr algn="ctr"/>
            <a:r>
              <a:rPr lang="en-US" b="0" dirty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       Indexing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1468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Storing</a:t>
            </a:r>
          </a:p>
          <a:p>
            <a:pPr algn="ctr"/>
            <a:r>
              <a:rPr lang="en-US" b="0">
                <a:latin typeface="Times New Roman" charset="0"/>
              </a:rPr>
              <a:t>Retrieving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0" y="5257800"/>
            <a:ext cx="1655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Distributing</a:t>
            </a:r>
          </a:p>
          <a:p>
            <a:pPr algn="ctr"/>
            <a:r>
              <a:rPr lang="en-US" b="0">
                <a:latin typeface="Times New Roman" charset="0"/>
              </a:rPr>
              <a:t>Networking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3124200"/>
            <a:ext cx="1366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Times New Roman" charset="0"/>
              </a:rPr>
              <a:t>Retention</a:t>
            </a:r>
          </a:p>
          <a:p>
            <a:pPr algn="ctr"/>
            <a:r>
              <a:rPr lang="en-US" b="0">
                <a:latin typeface="Times New Roman" charset="0"/>
              </a:rPr>
              <a:t>/ Mining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345794" y="4632325"/>
            <a:ext cx="124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Filtering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813807" y="2270125"/>
            <a:ext cx="919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Using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3733800" y="914400"/>
            <a:ext cx="1647825" cy="495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Creation</a:t>
            </a:r>
          </a:p>
        </p:txBody>
      </p:sp>
      <p:sp>
        <p:nvSpPr>
          <p:cNvPr id="39947" name="WordArt 11"/>
          <p:cNvSpPr>
            <a:spLocks noChangeArrowheads="1" noChangeShapeType="1" noTextEdit="1"/>
          </p:cNvSpPr>
          <p:nvPr/>
        </p:nvSpPr>
        <p:spPr bwMode="auto">
          <a:xfrm>
            <a:off x="6629400" y="56388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Searching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52400" y="4267200"/>
            <a:ext cx="1657350" cy="6588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Utilization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057400" y="1295400"/>
            <a:ext cx="5105400" cy="510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2133600" y="3810000"/>
            <a:ext cx="243840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0" y="2667000"/>
            <a:ext cx="4572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4572000" y="3276600"/>
            <a:ext cx="457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3" name="WordArt 1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4" name="WordArt 18"/>
          <p:cNvSpPr>
            <a:spLocks noChangeArrowheads="1" noChangeShapeType="1" noTextEdit="1"/>
          </p:cNvSpPr>
          <p:nvPr/>
        </p:nvSpPr>
        <p:spPr bwMode="auto">
          <a:xfrm>
            <a:off x="1295400" y="5638800"/>
            <a:ext cx="1295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Inactive</a:t>
            </a:r>
          </a:p>
        </p:txBody>
      </p:sp>
      <p:sp>
        <p:nvSpPr>
          <p:cNvPr id="39955" name="WordArt 19"/>
          <p:cNvSpPr>
            <a:spLocks noChangeArrowheads="1" noChangeShapeType="1" noTextEdit="1"/>
          </p:cNvSpPr>
          <p:nvPr/>
        </p:nvSpPr>
        <p:spPr bwMode="auto">
          <a:xfrm>
            <a:off x="7162800" y="4038600"/>
            <a:ext cx="14287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Semi-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  <a:ea typeface="Arial Black"/>
                <a:cs typeface="Arial Black"/>
              </a:rPr>
              <a:t>Active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 flipV="1">
            <a:off x="914400" y="5410200"/>
            <a:ext cx="1905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7" name="WordArt 21"/>
          <p:cNvSpPr>
            <a:spLocks noChangeArrowheads="1" noChangeShapeType="1" noTextEdit="1"/>
          </p:cNvSpPr>
          <p:nvPr/>
        </p:nvSpPr>
        <p:spPr bwMode="auto">
          <a:xfrm rot="3300000">
            <a:off x="5548313" y="2147887"/>
            <a:ext cx="2438400" cy="428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4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Arial Black"/>
                <a:ea typeface="Arial Black"/>
                <a:cs typeface="Arial Black"/>
              </a:rPr>
              <a:t>Social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57400" y="3591624"/>
            <a:ext cx="18601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Downloading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479219" y="2814935"/>
            <a:ext cx="954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Citing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109618" y="4058974"/>
            <a:ext cx="1688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>
                <a:latin typeface="Times New Roman" charset="0"/>
              </a:rPr>
              <a:t>Discovering</a:t>
            </a:r>
            <a:endParaRPr lang="en-US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6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383376"/>
              </p:ext>
            </p:extLst>
          </p:nvPr>
        </p:nvGraphicFramePr>
        <p:xfrm>
          <a:off x="138392" y="333793"/>
          <a:ext cx="8857040" cy="679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60"/>
                <a:gridCol w="2214260"/>
                <a:gridCol w="2214260"/>
                <a:gridCol w="2214260"/>
              </a:tblGrid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OVERVIEW:      NDLTD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NDLTD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Membership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Priorities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ETD activities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More ETDs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More members</a:t>
                      </a:r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Apply advanced</a:t>
                      </a:r>
                      <a:r>
                        <a:rPr lang="en-US" baseline="0" dirty="0" smtClean="0"/>
                        <a:t> technologies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Collaborate with partners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People to experiment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propositions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Liaison efforts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Improved support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Improved services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Improved </a:t>
                      </a:r>
                      <a:r>
                        <a:rPr lang="en-US" dirty="0" err="1" smtClean="0"/>
                        <a:t>ePub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Increased </a:t>
                      </a:r>
                      <a:r>
                        <a:rPr lang="en-US" baseline="0" dirty="0" smtClean="0"/>
                        <a:t>collaboration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1523957"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Union catalog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Discovery services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Usage/text analysis &amp; reporting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•"/>
                      </a:pPr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control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Use of standards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Local support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Interoperability</a:t>
                      </a:r>
                    </a:p>
                    <a:p>
                      <a:pPr marL="285750" indent="-285750">
                        <a:buFontTx/>
                        <a:buChar char="•"/>
                      </a:pPr>
                      <a:r>
                        <a:rPr lang="en-US" baseline="0" dirty="0" smtClean="0"/>
                        <a:t>NDLTD resources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dirty="0" smtClean="0"/>
                        <a:t>Better DL</a:t>
                      </a:r>
                      <a:r>
                        <a:rPr lang="en-US" baseline="0" dirty="0" smtClean="0"/>
                        <a:t> support for NDLTD members and the global research community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36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You Can Participate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Global: NDLTD Committees, Working Groups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latin typeface="Arial" charset="0"/>
              </a:rPr>
              <a:t>Please volunteer!</a:t>
            </a:r>
            <a:endParaRPr lang="en-US" sz="2400" dirty="0" smtClean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2800" dirty="0" smtClean="0">
                <a:latin typeface="Arial" charset="0"/>
              </a:rPr>
              <a:t>Local: Improve infrastructure and services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</a:rPr>
              <a:t>Trip report from ETD2014, local discussion</a:t>
            </a:r>
          </a:p>
          <a:p>
            <a:pPr>
              <a:defRPr/>
            </a:pPr>
            <a:r>
              <a:rPr lang="en-US" sz="2800" dirty="0" smtClean="0">
                <a:latin typeface="Arial" charset="0"/>
                <a:cs typeface="+mn-cs"/>
              </a:rPr>
              <a:t>Personal: communication and mentoring efforts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</a:rPr>
              <a:t>Blogs, tweets, forum</a:t>
            </a:r>
            <a:endParaRPr lang="en-US" sz="2400" dirty="0" smtClean="0">
              <a:latin typeface="Arial" charset="0"/>
              <a:cs typeface="+mn-cs"/>
            </a:endParaRPr>
          </a:p>
          <a:p>
            <a:pPr>
              <a:defRPr/>
            </a:pPr>
            <a:endParaRPr lang="en-US" sz="2800" dirty="0">
              <a:latin typeface="Arial" charset="0"/>
            </a:endParaRPr>
          </a:p>
          <a:p>
            <a:pPr>
              <a:defRPr/>
            </a:pPr>
            <a:r>
              <a:rPr lang="en-US" sz="2800" dirty="0" smtClean="0">
                <a:latin typeface="Arial" charset="0"/>
                <a:cs typeface="+mn-cs"/>
              </a:rPr>
              <a:t>Activities:</a:t>
            </a:r>
          </a:p>
          <a:p>
            <a:pPr lvl="1">
              <a:defRPr/>
            </a:pPr>
            <a:r>
              <a:rPr lang="en-US" sz="2400" smtClean="0">
                <a:latin typeface="Arial" charset="0"/>
              </a:rPr>
              <a:t>Training resources and </a:t>
            </a:r>
            <a:r>
              <a:rPr lang="en-US" sz="2400" dirty="0" smtClean="0">
                <a:latin typeface="Arial" charset="0"/>
              </a:rPr>
              <a:t>other documentation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</a:rPr>
              <a:t>Outreach to other individuals and institutions</a:t>
            </a:r>
          </a:p>
          <a:p>
            <a:pPr lvl="1">
              <a:defRPr/>
            </a:pPr>
            <a:r>
              <a:rPr lang="en-US" sz="2400" dirty="0" smtClean="0">
                <a:latin typeface="Arial" charset="0"/>
              </a:rPr>
              <a:t>Research, development, application of systems / services</a:t>
            </a:r>
            <a:endParaRPr lang="en-US" sz="2400" dirty="0">
              <a:latin typeface="Arial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A3852C-EBD0-DD47-9EE5-27C32CC764EA}" type="slidenum">
              <a:rPr lang="en-US" sz="1400" b="0"/>
              <a:pPr eaLnBrk="1" hangingPunct="1"/>
              <a:t>7</a:t>
            </a:fld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314068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393</Words>
  <Application>Microsoft Macintosh PowerPoint</Application>
  <PresentationFormat>On-screen Show (4:3)</PresentationFormat>
  <Paragraphs>124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ETDs for Life Panel  ETD 2014: 17th Int’l Symposium on ETDs Leicester, England  Edward A. Fox Executive Director, NDLTD, www.ndltd.org  fox@vt.edu       http://fox.cs.vt.edu/talks/2014  Virginia Tech, Blacksburg, VA 24061 USA</vt:lpstr>
      <vt:lpstr>Many lives</vt:lpstr>
      <vt:lpstr>PowerPoint Presentation</vt:lpstr>
      <vt:lpstr>Spirit of NDLTD</vt:lpstr>
      <vt:lpstr>Information Life Cycle (adapted)</vt:lpstr>
      <vt:lpstr>PowerPoint Presentation</vt:lpstr>
      <vt:lpstr>How You Can Participate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NDLTD Welcome and Introduction  ETD 2011: 14th Int. Symp. on ETDs Cape Town, South Africa  Edward A. Fox Executive Director, NDLTD, www.ndltd.org  fox@vt.edu       http://fox.cs.vt.edu/talks/2011  Virginia Tech, Blacksburg, VA 24061 USA</dc:title>
  <dc:creator>Ed Fox</dc:creator>
  <cp:lastModifiedBy>Ed Fox</cp:lastModifiedBy>
  <cp:revision>35</cp:revision>
  <dcterms:created xsi:type="dcterms:W3CDTF">2011-09-11T14:21:50Z</dcterms:created>
  <dcterms:modified xsi:type="dcterms:W3CDTF">2014-07-24T16:02:44Z</dcterms:modified>
</cp:coreProperties>
</file>