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1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4"/>
  </p:notesMasterIdLst>
  <p:handoutMasterIdLst>
    <p:handoutMasterId r:id="rId35"/>
  </p:handoutMasterIdLst>
  <p:sldIdLst>
    <p:sldId id="648" r:id="rId2"/>
    <p:sldId id="1328" r:id="rId3"/>
    <p:sldId id="1230" r:id="rId4"/>
    <p:sldId id="1229" r:id="rId5"/>
    <p:sldId id="1247" r:id="rId6"/>
    <p:sldId id="1304" r:id="rId7"/>
    <p:sldId id="1300" r:id="rId8"/>
    <p:sldId id="1326" r:id="rId9"/>
    <p:sldId id="1321" r:id="rId10"/>
    <p:sldId id="1313" r:id="rId11"/>
    <p:sldId id="1310" r:id="rId12"/>
    <p:sldId id="720" r:id="rId13"/>
    <p:sldId id="1319" r:id="rId14"/>
    <p:sldId id="1324" r:id="rId15"/>
    <p:sldId id="1325" r:id="rId16"/>
    <p:sldId id="1317" r:id="rId17"/>
    <p:sldId id="1309" r:id="rId18"/>
    <p:sldId id="1301" r:id="rId19"/>
    <p:sldId id="1303" r:id="rId20"/>
    <p:sldId id="1320" r:id="rId21"/>
    <p:sldId id="1114" r:id="rId22"/>
    <p:sldId id="1327" r:id="rId23"/>
    <p:sldId id="1115" r:id="rId24"/>
    <p:sldId id="1322" r:id="rId25"/>
    <p:sldId id="1291" r:id="rId26"/>
    <p:sldId id="1302" r:id="rId27"/>
    <p:sldId id="1235" r:id="rId28"/>
    <p:sldId id="738" r:id="rId29"/>
    <p:sldId id="1315" r:id="rId30"/>
    <p:sldId id="1299" r:id="rId31"/>
    <p:sldId id="1122" r:id="rId32"/>
    <p:sldId id="667" r:id="rId33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9488" autoAdjust="0"/>
  </p:normalViewPr>
  <p:slideViewPr>
    <p:cSldViewPr>
      <p:cViewPr>
        <p:scale>
          <a:sx n="134" d="100"/>
          <a:sy n="134" d="100"/>
        </p:scale>
        <p:origin x="-432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84"/>
    </p:cViewPr>
  </p:sorterViewPr>
  <p:notesViewPr>
    <p:cSldViewPr>
      <p:cViewPr varScale="1">
        <p:scale>
          <a:sx n="163" d="100"/>
          <a:sy n="163" d="100"/>
        </p:scale>
        <p:origin x="-2848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CE642D9A-9399-8548-B9BF-9A8EF7CD7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9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7438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27BA382-4E39-A349-A9BF-6F37CA9FB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16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FB7ED7-2FCD-7A44-98C2-046D54699327}" type="slidenum">
              <a:rPr lang="en-US" sz="1200" b="0">
                <a:latin typeface="Times New Roman" charset="0"/>
              </a:rPr>
              <a:pPr eaLnBrk="1" hangingPunct="1"/>
              <a:t>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22710D-9DE1-1E44-B051-D857BC07324B}" type="slidenum">
              <a:rPr lang="en-US" sz="1200" b="0">
                <a:latin typeface="Times New Roman" charset="0"/>
              </a:rPr>
              <a:pPr eaLnBrk="1" hangingPunct="1"/>
              <a:t>11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84706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07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411" tIns="0" rIns="19411" bIns="0" anchor="b"/>
          <a:lstStyle/>
          <a:p>
            <a:pPr algn="r" defTabSz="931863" eaLnBrk="0" hangingPunct="0">
              <a:defRPr/>
            </a:pPr>
            <a:r>
              <a:rPr lang="en-US" sz="1100" b="0" i="1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09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0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1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411" tIns="0" rIns="19411" bIns="0" anchor="b"/>
          <a:lstStyle/>
          <a:p>
            <a:pPr algn="r" defTabSz="931863" eaLnBrk="0" hangingPunct="0">
              <a:defRPr/>
            </a:pPr>
            <a:r>
              <a:rPr lang="en-US" sz="1100" b="0" i="1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84712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3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822" tIns="46912" rIns="93822" bIns="46912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687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27E87B-F47F-6F45-8E92-D63CE8A80773}" type="slidenum">
              <a:rPr lang="en-US" sz="1200" b="0">
                <a:latin typeface="Times New Roman" charset="0"/>
              </a:rPr>
              <a:pPr eaLnBrk="1" hangingPunct="1"/>
              <a:t>12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3603EF-F54B-4A4E-A17C-28A6B782FEA2}" type="slidenum">
              <a:rPr lang="en-US" sz="1200" b="0">
                <a:latin typeface="Times New Roman" charset="0"/>
              </a:rPr>
              <a:pPr eaLnBrk="1" hangingPunct="1"/>
              <a:t>13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E103A9-40FA-5142-A236-061FBC19BCDE}" type="slidenum">
              <a:rPr lang="en-US" sz="1200" b="0">
                <a:latin typeface="Times New Roman" charset="0"/>
              </a:rPr>
              <a:pPr eaLnBrk="1" hangingPunct="1"/>
              <a:t>14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6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22710D-9DE1-1E44-B051-D857BC07324B}" type="slidenum">
              <a:rPr lang="en-US" sz="1200" b="0">
                <a:latin typeface="Times New Roman" charset="0"/>
              </a:rPr>
              <a:pPr eaLnBrk="1" hangingPunct="1"/>
              <a:t>15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84706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07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411" tIns="0" rIns="19411" bIns="0" anchor="b"/>
          <a:lstStyle/>
          <a:p>
            <a:pPr algn="r" defTabSz="931863" eaLnBrk="0" hangingPunct="0">
              <a:defRPr/>
            </a:pPr>
            <a:r>
              <a:rPr lang="en-US" sz="1100" b="0" i="1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09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0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1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411" tIns="0" rIns="19411" bIns="0" anchor="b"/>
          <a:lstStyle/>
          <a:p>
            <a:pPr algn="r" defTabSz="931863" eaLnBrk="0" hangingPunct="0">
              <a:defRPr/>
            </a:pPr>
            <a:r>
              <a:rPr lang="en-US" sz="1100" b="0" i="1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84712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3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822" tIns="46912" rIns="93822" bIns="46912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687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CAA0CC-E9EE-5A44-BBDB-BA8695A61A4B}" type="slidenum">
              <a:rPr lang="en-US" sz="1200" b="0">
                <a:latin typeface="Times New Roman" charset="0"/>
              </a:rPr>
              <a:pPr eaLnBrk="1" hangingPunct="1"/>
              <a:t>16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FA0368-45A5-9B47-8184-54ABF259E8C9}" type="slidenum">
              <a:rPr lang="en-US" sz="1200" b="0">
                <a:latin typeface="Times New Roman" charset="0"/>
              </a:rPr>
              <a:pPr eaLnBrk="1" hangingPunct="1"/>
              <a:t>17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2DAA24-3829-734D-B719-DCDC3DE66014}" type="slidenum">
              <a:rPr lang="en-US" sz="1200" b="0">
                <a:latin typeface="Times New Roman" charset="0"/>
              </a:rPr>
              <a:pPr eaLnBrk="1" hangingPunct="1"/>
              <a:t>18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093260-D280-5D40-8D45-C2DBE6723415}" type="slidenum">
              <a:rPr lang="en-US" sz="1200" b="0">
                <a:latin typeface="Times New Roman" charset="0"/>
              </a:rPr>
              <a:pPr eaLnBrk="1" hangingPunct="1"/>
              <a:t>19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AFDF20-7BAE-4D41-81BD-17F0219BE941}" type="slidenum">
              <a:rPr lang="en-US" sz="1200" b="0">
                <a:latin typeface="Times New Roman" charset="0"/>
              </a:rPr>
              <a:pPr eaLnBrk="1" hangingPunct="1"/>
              <a:t>20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6" tIns="46587" rIns="93176" bIns="46587"/>
          <a:lstStyle/>
          <a:p>
            <a:pPr eaLnBrk="1" hangingPunct="1"/>
            <a:r>
              <a:rPr lang="en-US">
                <a:latin typeface="Times New Roman" charset="0"/>
              </a:rPr>
              <a:t>ETDs give libraries an avenue to demonstrate Information Age goals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4208B7-5D61-8B47-8EE1-067A5EF5EE7A}" type="slidenum">
              <a:rPr lang="en-US" sz="1200" b="0">
                <a:latin typeface="Times New Roman" charset="0"/>
              </a:rPr>
              <a:pPr eaLnBrk="1" hangingPunct="1"/>
              <a:t>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02A676-3266-A44B-B855-CCB8F9B42E5C}" type="slidenum">
              <a:rPr lang="en-US" sz="1200" b="0">
                <a:latin typeface="Times New Roman" charset="0"/>
              </a:rPr>
              <a:pPr eaLnBrk="1" hangingPunct="1"/>
              <a:t>21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5268913" y="0"/>
            <a:ext cx="40274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5268913" y="6619875"/>
            <a:ext cx="40274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76" tIns="0" rIns="16176" bIns="0" anchor="b"/>
          <a:lstStyle/>
          <a:p>
            <a:pPr algn="r" defTabSz="768350" eaLnBrk="0" hangingPunct="0"/>
            <a:r>
              <a:rPr lang="en-US" sz="800" b="0" i="1">
                <a:latin typeface="Times New Roman" charset="0"/>
              </a:rPr>
              <a:t>2</a:t>
            </a:r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0" y="6619875"/>
            <a:ext cx="402748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0" y="0"/>
            <a:ext cx="40274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79264" tIns="40442" rIns="79264" bIns="40442"/>
          <a:lstStyle/>
          <a:p>
            <a:pPr defTabSz="766763" eaLnBrk="1" hangingPunct="1"/>
            <a:endParaRPr lang="en-US">
              <a:latin typeface="Times New Roman" charset="0"/>
            </a:endParaRPr>
          </a:p>
        </p:txBody>
      </p:sp>
      <p:sp>
        <p:nvSpPr>
          <p:cNvPr id="61463" name="Rectangle 2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02A676-3266-A44B-B855-CCB8F9B42E5C}" type="slidenum">
              <a:rPr lang="en-US" sz="1200" b="0">
                <a:latin typeface="Times New Roman" charset="0"/>
              </a:rPr>
              <a:pPr eaLnBrk="1" hangingPunct="1"/>
              <a:t>22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5268913" y="0"/>
            <a:ext cx="40274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5268913" y="6619875"/>
            <a:ext cx="40274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76" tIns="0" rIns="16176" bIns="0" anchor="b"/>
          <a:lstStyle/>
          <a:p>
            <a:pPr algn="r" defTabSz="768350" eaLnBrk="0" hangingPunct="0"/>
            <a:r>
              <a:rPr lang="en-US" sz="800" b="0" i="1">
                <a:latin typeface="Times New Roman" charset="0"/>
              </a:rPr>
              <a:t>2</a:t>
            </a:r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0" y="6619875"/>
            <a:ext cx="402748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0" y="0"/>
            <a:ext cx="40274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79264" tIns="40442" rIns="79264" bIns="40442"/>
          <a:lstStyle/>
          <a:p>
            <a:pPr defTabSz="766763" eaLnBrk="1" hangingPunct="1"/>
            <a:endParaRPr lang="en-US">
              <a:latin typeface="Times New Roman" charset="0"/>
            </a:endParaRPr>
          </a:p>
        </p:txBody>
      </p:sp>
      <p:sp>
        <p:nvSpPr>
          <p:cNvPr id="61463" name="Rectangle 2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420B12-F22C-4D4F-8D2A-2731E3C19364}" type="slidenum">
              <a:rPr lang="en-US" sz="1200" b="0">
                <a:latin typeface="Times New Roman" charset="0"/>
              </a:rPr>
              <a:pPr eaLnBrk="1" hangingPunct="1"/>
              <a:t>23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5440C4-620A-8045-BC16-9205AC78E4FB}" type="slidenum">
              <a:rPr lang="en-US" sz="1200" b="0">
                <a:latin typeface="Times New Roman" charset="0"/>
              </a:rPr>
              <a:pPr eaLnBrk="1" hangingPunct="1"/>
              <a:t>24</a:t>
            </a:fld>
            <a:endParaRPr lang="en-US" sz="12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F4E31C-42DE-C246-83C8-657DBA86EEC5}" type="slidenum">
              <a:rPr lang="en-US" sz="1200" b="0">
                <a:latin typeface="Times New Roman" charset="0"/>
              </a:rPr>
              <a:pPr eaLnBrk="1" hangingPunct="1"/>
              <a:t>25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F2DB03-E433-CF46-A8C8-7C9C781F6C86}" type="slidenum">
              <a:rPr lang="en-US" sz="1200" b="0">
                <a:latin typeface="Times New Roman" charset="0"/>
              </a:rPr>
              <a:pPr eaLnBrk="1" hangingPunct="1"/>
              <a:t>26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FA80EC-B878-DC49-BA14-A1B785EFFD85}" type="slidenum">
              <a:rPr lang="en-US" sz="1200" b="0">
                <a:latin typeface="Times New Roman" charset="0"/>
              </a:rPr>
              <a:pPr eaLnBrk="1" hangingPunct="1"/>
              <a:t>27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5F7A8E-8285-5C44-8ED5-26548925BFE8}" type="slidenum">
              <a:rPr lang="en-US" sz="1200" b="0">
                <a:latin typeface="Times New Roman" charset="0"/>
              </a:rPr>
              <a:pPr eaLnBrk="1" hangingPunct="1"/>
              <a:t>28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E2EB74-0EE2-C746-8C1E-4D43CB6EA276}" type="slidenum">
              <a:rPr lang="en-US" sz="1200" b="0">
                <a:latin typeface="Times New Roman" charset="0"/>
              </a:rPr>
              <a:pPr eaLnBrk="1" hangingPunct="1"/>
              <a:t>29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BA1358-2BB6-B343-A608-C0745274CABE}" type="slidenum">
              <a:rPr lang="en-US" sz="1200" b="0">
                <a:latin typeface="Times New Roman" charset="0"/>
              </a:rPr>
              <a:pPr eaLnBrk="1" hangingPunct="1"/>
              <a:t>30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B8A5B4-0C6D-9042-8107-EE7C764ECF03}" type="slidenum">
              <a:rPr lang="en-US" sz="1200" b="0">
                <a:latin typeface="Times New Roman" charset="0"/>
              </a:rPr>
              <a:pPr eaLnBrk="1" hangingPunct="1"/>
              <a:t>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8D3A73-222D-EA42-B560-89AC5E50E353}" type="slidenum">
              <a:rPr lang="en-US" sz="1200" b="0">
                <a:latin typeface="Times New Roman" charset="0"/>
              </a:rPr>
              <a:pPr eaLnBrk="1" hangingPunct="1"/>
              <a:t>31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E74479-07A0-4641-8A61-1717B9F1A6A7}" type="slidenum">
              <a:rPr lang="en-US" sz="1200" b="0">
                <a:latin typeface="Times New Roman" charset="0"/>
              </a:rPr>
              <a:pPr eaLnBrk="1" hangingPunct="1"/>
              <a:t>32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4C0D39-C183-6342-A1D6-E80E50E25588}" type="slidenum">
              <a:rPr lang="en-US" sz="1200" b="0">
                <a:latin typeface="Times New Roman" charset="0"/>
              </a:rPr>
              <a:pPr eaLnBrk="1" hangingPunct="1"/>
              <a:t>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08" tIns="0" rIns="19408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08" tIns="0" rIns="19408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810" tIns="46906" rIns="93810" bIns="46906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2539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3538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BC032E-D1F6-D145-BA95-43E983DCF1D7}" type="slidenum">
              <a:rPr lang="en-US" sz="1200" b="0">
                <a:latin typeface="Times New Roman" charset="0"/>
              </a:rPr>
              <a:pPr eaLnBrk="1" hangingPunct="1"/>
              <a:t>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08" tIns="0" rIns="19408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08" tIns="0" rIns="19408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810" tIns="46906" rIns="93810" bIns="46906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458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3538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AB36F8-6B4D-F948-AFFB-67DCBD19D99E}" type="slidenum">
              <a:rPr lang="en-US" sz="1200" b="0">
                <a:latin typeface="Times New Roman" charset="0"/>
              </a:rPr>
              <a:pPr eaLnBrk="1" hangingPunct="1"/>
              <a:t>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22710D-9DE1-1E44-B051-D857BC07324B}" type="slidenum">
              <a:rPr lang="en-US" sz="1200" b="0">
                <a:latin typeface="Times New Roman" charset="0"/>
              </a:rPr>
              <a:pPr eaLnBrk="1" hangingPunct="1"/>
              <a:t>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84706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07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411" tIns="0" rIns="19411" bIns="0" anchor="b"/>
          <a:lstStyle/>
          <a:p>
            <a:pPr algn="r" defTabSz="931863" eaLnBrk="0" hangingPunct="0">
              <a:defRPr/>
            </a:pPr>
            <a:r>
              <a:rPr lang="en-US" sz="1100" b="0" i="1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09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0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1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411" tIns="0" rIns="19411" bIns="0" anchor="b"/>
          <a:lstStyle/>
          <a:p>
            <a:pPr algn="r" defTabSz="931863" eaLnBrk="0" hangingPunct="0">
              <a:defRPr/>
            </a:pPr>
            <a:r>
              <a:rPr lang="en-US" sz="1100" b="0" i="1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84712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3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822" tIns="46912" rIns="93822" bIns="46912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687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BD76EA-8663-1148-A9BE-B7C061052864}" type="slidenum">
              <a:rPr lang="en-US" sz="1200" b="0">
                <a:latin typeface="Times New Roman" charset="0"/>
              </a:rPr>
              <a:pPr eaLnBrk="1" hangingPunct="1"/>
              <a:t>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7E323C6-59B7-A249-AC4D-0C1C2F0B11C6}" type="slidenum">
              <a:rPr lang="en-US" sz="1200" b="0">
                <a:latin typeface="Times New Roman" charset="0"/>
              </a:rPr>
              <a:pPr eaLnBrk="1" hangingPunct="1"/>
              <a:t>10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70973-B584-B544-8445-FA0F3E906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5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6856-E5D1-5547-AED3-6BA3EF6DF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1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EFE8-AD49-ED45-82F4-6778A67AA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5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26CF7-87CD-9A49-8C43-697028DCB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7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E3681-1F59-264D-A30D-7FCC7588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0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A7E0E-F019-554E-A398-36E8D32D4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3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843EC-E04C-214F-B18E-1AFD0B259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8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A98DF-361A-E642-82EC-32AB81728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2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ABD8F-1E62-CC4A-B283-839BFDA37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1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D2A1C-8CC7-8747-9204-B9E446CF9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16CE-E007-9441-A258-5EB38B36D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1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2FFF1F31-65F8-5245-9B87-BB418E4A3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77F92F-8C97-1542-B320-ECDA1C274076}" type="slidenum">
              <a:rPr lang="en-US" sz="1400" b="0"/>
              <a:pPr eaLnBrk="1" hangingPunct="1"/>
              <a:t>1</a:t>
            </a:fld>
            <a:endParaRPr lang="en-US" sz="1400" b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895600"/>
            <a:ext cx="8991600" cy="1143000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Arial" charset="0"/>
              </a:rPr>
              <a:t>Introduction to NDLTD</a:t>
            </a:r>
            <a:br>
              <a:rPr lang="en-US" sz="4800" b="1" dirty="0">
                <a:latin typeface="Arial" charset="0"/>
              </a:rPr>
            </a:br>
            <a:r>
              <a:rPr lang="en-US" sz="4800" b="1" dirty="0">
                <a:latin typeface="Arial" charset="0"/>
              </a:rPr>
              <a:t>and Brief History of the</a:t>
            </a:r>
            <a:br>
              <a:rPr lang="en-US" sz="4800" b="1" dirty="0">
                <a:latin typeface="Arial" charset="0"/>
              </a:rPr>
            </a:br>
            <a:r>
              <a:rPr lang="en-US" sz="4800" b="1" dirty="0">
                <a:latin typeface="Arial" charset="0"/>
              </a:rPr>
              <a:t>ETD Movement </a:t>
            </a:r>
            <a:r>
              <a:rPr lang="en-US" sz="4000" b="1" dirty="0">
                <a:latin typeface="Arial" charset="0"/>
              </a:rPr>
              <a:t/>
            </a:r>
            <a:br>
              <a:rPr lang="en-US" sz="4000" b="1" dirty="0">
                <a:latin typeface="Arial" charset="0"/>
              </a:rPr>
            </a:br>
            <a:r>
              <a:rPr lang="en-US" sz="1400" b="1" dirty="0">
                <a:latin typeface="Arial" charset="0"/>
              </a:rPr>
              <a:t/>
            </a:r>
            <a:br>
              <a:rPr lang="en-US" sz="1400" b="1" dirty="0">
                <a:latin typeface="Arial" charset="0"/>
              </a:rPr>
            </a:br>
            <a:r>
              <a:rPr lang="en-US" sz="3600" b="1" dirty="0">
                <a:latin typeface="Arial" charset="0"/>
              </a:rPr>
              <a:t>ETD </a:t>
            </a:r>
            <a:r>
              <a:rPr lang="en-US" sz="3600" b="1" dirty="0" smtClean="0">
                <a:latin typeface="Arial" charset="0"/>
              </a:rPr>
              <a:t>2014: 17</a:t>
            </a:r>
            <a:r>
              <a:rPr lang="en-US" sz="3600" b="1" baseline="30000" dirty="0" smtClean="0">
                <a:latin typeface="Arial" charset="0"/>
              </a:rPr>
              <a:t>th</a:t>
            </a:r>
            <a:r>
              <a:rPr lang="en-US" sz="3600" b="1" dirty="0" smtClean="0">
                <a:latin typeface="Arial" charset="0"/>
              </a:rPr>
              <a:t> Int’l Symposium </a:t>
            </a:r>
            <a:r>
              <a:rPr lang="en-US" sz="3600" b="1" dirty="0">
                <a:latin typeface="Arial" charset="0"/>
              </a:rPr>
              <a:t>on ETDs</a:t>
            </a:r>
            <a:br>
              <a:rPr lang="en-US" sz="3600" b="1" dirty="0">
                <a:latin typeface="Arial" charset="0"/>
              </a:rPr>
            </a:br>
            <a:r>
              <a:rPr lang="en-US" sz="3600" b="1" dirty="0" smtClean="0">
                <a:latin typeface="Arial" charset="0"/>
              </a:rPr>
              <a:t>Leicester, England: </a:t>
            </a:r>
            <a:r>
              <a:rPr lang="en-US" sz="3600" b="1" dirty="0">
                <a:latin typeface="Arial" charset="0"/>
              </a:rPr>
              <a:t>ETDs for Rookies</a:t>
            </a:r>
            <a:r>
              <a:rPr lang="en-US" sz="3200" b="1" dirty="0">
                <a:latin typeface="Arial" charset="0"/>
              </a:rPr>
              <a:t/>
            </a:r>
            <a:br>
              <a:rPr lang="en-US" sz="3200" b="1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Edward A. Fox</a:t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Executive Director, NDLTD, </a:t>
            </a:r>
            <a:r>
              <a:rPr lang="en-US" sz="3200" dirty="0" err="1">
                <a:latin typeface="Arial" charset="0"/>
              </a:rPr>
              <a:t>www.ndltd.org</a:t>
            </a: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Virginia Tech, Blacksburg, VA 24061 USA</a:t>
            </a:r>
            <a:br>
              <a:rPr lang="en-US" sz="3200" dirty="0">
                <a:latin typeface="Arial" charset="0"/>
              </a:rPr>
            </a:br>
            <a:r>
              <a:rPr lang="en-US" sz="3200" dirty="0" err="1">
                <a:latin typeface="Arial" charset="0"/>
              </a:rPr>
              <a:t>fox@vt.edu</a:t>
            </a:r>
            <a:r>
              <a:rPr lang="en-US" sz="3200" dirty="0">
                <a:latin typeface="Arial" charset="0"/>
              </a:rPr>
              <a:t>     http://</a:t>
            </a:r>
            <a:r>
              <a:rPr lang="en-US" sz="3200" dirty="0" err="1">
                <a:latin typeface="Arial" charset="0"/>
              </a:rPr>
              <a:t>fox.cs.vt.edu</a:t>
            </a:r>
            <a:r>
              <a:rPr lang="en-US" sz="3200" dirty="0">
                <a:latin typeface="Arial" charset="0"/>
              </a:rPr>
              <a:t>/talks/</a:t>
            </a:r>
            <a:r>
              <a:rPr lang="en-US" sz="3200" dirty="0" smtClean="0">
                <a:latin typeface="Arial" charset="0"/>
              </a:rPr>
              <a:t>2014</a:t>
            </a:r>
            <a:endParaRPr lang="en-US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D4667AB-61C5-4F4E-9464-25D056A0D103}" type="slidenum">
              <a:rPr lang="en-US" sz="1400" b="0"/>
              <a:pPr eaLnBrk="1" hangingPunct="1"/>
              <a:t>10</a:t>
            </a:fld>
            <a:endParaRPr lang="en-US" sz="1400" b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85725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</a:rPr>
              <a:t>DLs Support Many User Roles</a:t>
            </a:r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2590800" y="3048000"/>
            <a:ext cx="1666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User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1422400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Students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762000" y="3200400"/>
            <a:ext cx="1341438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Readers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334000" y="2057400"/>
            <a:ext cx="2952750" cy="2860675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b="0">
                <a:latin typeface="Times New Roman" charset="0"/>
              </a:rPr>
              <a:t>Digital</a:t>
            </a:r>
          </a:p>
          <a:p>
            <a:pPr>
              <a:spcBef>
                <a:spcPct val="50000"/>
              </a:spcBef>
            </a:pPr>
            <a:r>
              <a:rPr lang="en-US" sz="7200" b="0">
                <a:latin typeface="Times New Roman" charset="0"/>
              </a:rPr>
              <a:t>Library</a:t>
            </a:r>
            <a:endParaRPr lang="en-US" sz="2800" b="0">
              <a:latin typeface="Times New Roman" charset="0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4343400" y="3429000"/>
            <a:ext cx="914400" cy="76200"/>
          </a:xfrm>
          <a:prstGeom prst="leftRightArrow">
            <a:avLst>
              <a:gd name="adj1" fmla="val 50000"/>
              <a:gd name="adj2" fmla="val 240000"/>
            </a:avLst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762000" y="4114800"/>
            <a:ext cx="1455738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Teachers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762000" y="5105400"/>
            <a:ext cx="1919288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Researchers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667000" y="2209800"/>
            <a:ext cx="1481138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Advisors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2667000" y="4114800"/>
            <a:ext cx="1439863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Learners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352800" y="2743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3352800" y="3810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981200" y="2743200"/>
            <a:ext cx="53340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981200" y="34290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V="1">
            <a:off x="1905000" y="35052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V="1">
            <a:off x="1828800" y="3733800"/>
            <a:ext cx="790575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505200" y="5105400"/>
            <a:ext cx="1660525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Librarians</a:t>
            </a: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114800" y="3810000"/>
            <a:ext cx="747713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4" name="WordArt 20"/>
          <p:cNvSpPr>
            <a:spLocks noChangeArrowheads="1" noChangeShapeType="1" noTextEdit="1"/>
          </p:cNvSpPr>
          <p:nvPr/>
        </p:nvSpPr>
        <p:spPr bwMode="auto">
          <a:xfrm>
            <a:off x="1676400" y="1752600"/>
            <a:ext cx="139065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Roles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381000" y="1295400"/>
            <a:ext cx="8458200" cy="518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5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6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7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47" name="Rectangle 8"/>
          <p:cNvSpPr>
            <a:spLocks noGrp="1" noChangeArrowheads="1"/>
          </p:cNvSpPr>
          <p:nvPr>
            <p:ph type="title"/>
          </p:nvPr>
        </p:nvSpPr>
        <p:spPr>
          <a:xfrm>
            <a:off x="914400" y="38100"/>
            <a:ext cx="7772400" cy="1104900"/>
          </a:xfrm>
        </p:spPr>
        <p:txBody>
          <a:bodyPr lIns="92075" tIns="46038" rIns="92075" bIns="46038"/>
          <a:lstStyle/>
          <a:p>
            <a:r>
              <a:rPr lang="en-US" sz="4000">
                <a:latin typeface="Arial" charset="0"/>
              </a:rPr>
              <a:t>Why of Global Interest?</a:t>
            </a:r>
          </a:p>
        </p:txBody>
      </p:sp>
      <p:sp>
        <p:nvSpPr>
          <p:cNvPr id="5836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80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b="1" dirty="0">
                <a:cs typeface="+mn-cs"/>
              </a:rPr>
              <a:t>National projects</a:t>
            </a:r>
            <a:r>
              <a:rPr lang="en-US" sz="2800" dirty="0">
                <a:cs typeface="+mn-cs"/>
              </a:rPr>
              <a:t> can preserve antiquities and heritage: cultural, historical, linguistic, </a:t>
            </a:r>
            <a:r>
              <a:rPr lang="en-US" sz="2800" dirty="0" smtClean="0">
                <a:cs typeface="+mn-cs"/>
              </a:rPr>
              <a:t>scholarly</a:t>
            </a:r>
          </a:p>
          <a:p>
            <a:pPr marL="0" indent="0">
              <a:buFontTx/>
              <a:buNone/>
              <a:defRPr/>
            </a:pPr>
            <a:endParaRPr lang="en-US" sz="2800" dirty="0">
              <a:cs typeface="+mn-cs"/>
            </a:endParaRPr>
          </a:p>
          <a:p>
            <a:pPr>
              <a:defRPr/>
            </a:pPr>
            <a:r>
              <a:rPr lang="en-US" sz="2800" dirty="0">
                <a:cs typeface="+mn-cs"/>
              </a:rPr>
              <a:t>Knowledge and information are essential to economic and technological </a:t>
            </a:r>
            <a:r>
              <a:rPr lang="en-US" sz="2800" b="1" dirty="0">
                <a:cs typeface="+mn-cs"/>
              </a:rPr>
              <a:t>growth, </a:t>
            </a:r>
            <a:r>
              <a:rPr lang="en-US" sz="2800" b="1" dirty="0" smtClean="0">
                <a:cs typeface="+mn-cs"/>
              </a:rPr>
              <a:t>education</a:t>
            </a:r>
          </a:p>
          <a:p>
            <a:pPr>
              <a:defRPr/>
            </a:pPr>
            <a:endParaRPr lang="en-US" sz="2800" dirty="0">
              <a:cs typeface="+mn-cs"/>
            </a:endParaRPr>
          </a:p>
          <a:p>
            <a:pPr>
              <a:defRPr/>
            </a:pPr>
            <a:r>
              <a:rPr lang="en-US" sz="2800" dirty="0">
                <a:cs typeface="+mn-cs"/>
              </a:rPr>
              <a:t>DL - a </a:t>
            </a:r>
            <a:r>
              <a:rPr lang="en-US" sz="2800" b="1" dirty="0">
                <a:cs typeface="+mn-cs"/>
              </a:rPr>
              <a:t>domain for international collaboration</a:t>
            </a:r>
            <a:endParaRPr lang="en-US" sz="2800" dirty="0">
              <a:cs typeface="+mn-cs"/>
            </a:endParaRPr>
          </a:p>
          <a:p>
            <a:pPr lvl="1">
              <a:defRPr/>
            </a:pPr>
            <a:r>
              <a:rPr lang="en-US" sz="2400" dirty="0"/>
              <a:t>wherein all can </a:t>
            </a:r>
            <a:r>
              <a:rPr lang="en-US" sz="2400" b="1" dirty="0"/>
              <a:t>contribute</a:t>
            </a:r>
            <a:r>
              <a:rPr lang="en-US" sz="2400" dirty="0"/>
              <a:t> and </a:t>
            </a:r>
            <a:r>
              <a:rPr lang="en-US" sz="2400" b="1" dirty="0"/>
              <a:t>benefit</a:t>
            </a:r>
            <a:endParaRPr lang="en-US" sz="2400" dirty="0"/>
          </a:p>
          <a:p>
            <a:pPr lvl="1">
              <a:defRPr/>
            </a:pPr>
            <a:r>
              <a:rPr lang="en-US" sz="2400" dirty="0"/>
              <a:t>which leverages investment in </a:t>
            </a:r>
            <a:r>
              <a:rPr lang="en-US" sz="2400" b="1" dirty="0"/>
              <a:t>networking</a:t>
            </a:r>
            <a:endParaRPr lang="en-US" sz="2400" dirty="0"/>
          </a:p>
          <a:p>
            <a:pPr lvl="1">
              <a:defRPr/>
            </a:pPr>
            <a:r>
              <a:rPr lang="en-US" sz="2400" dirty="0"/>
              <a:t>which provides useful </a:t>
            </a:r>
            <a:r>
              <a:rPr lang="en-US" sz="2400" b="1" dirty="0"/>
              <a:t>content</a:t>
            </a:r>
            <a:r>
              <a:rPr lang="en-US" sz="2400" dirty="0"/>
              <a:t> on Internet &amp; WWW</a:t>
            </a:r>
          </a:p>
          <a:p>
            <a:pPr lvl="1">
              <a:defRPr/>
            </a:pPr>
            <a:r>
              <a:rPr lang="en-US" sz="2400" dirty="0"/>
              <a:t>which will </a:t>
            </a:r>
            <a:r>
              <a:rPr lang="en-US" sz="2400" b="1" dirty="0"/>
              <a:t>tie nations and peoples together</a:t>
            </a:r>
            <a:r>
              <a:rPr lang="en-US" sz="2400" dirty="0"/>
              <a:t> more strongly and through </a:t>
            </a:r>
            <a:r>
              <a:rPr lang="en-US" sz="2400" b="1" dirty="0"/>
              <a:t>deeper understanding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E02B68-6107-BA41-9719-47E2DACD37A8}" type="slidenum">
              <a:rPr lang="en-US" sz="1400" b="0"/>
              <a:pPr eaLnBrk="1" hangingPunct="1"/>
              <a:t>12</a:t>
            </a:fld>
            <a:endParaRPr lang="en-US" sz="1400" b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96863" y="1700213"/>
          <a:ext cx="8548687" cy="407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" name="MS Org Chart" r:id="rId4" imgW="4345354" imgH="2074985" progId="OrgPlusWOPX.4">
                  <p:embed followColorScheme="full"/>
                </p:oleObj>
              </mc:Choice>
              <mc:Fallback>
                <p:oleObj name="MS Org Chart" r:id="rId4" imgW="4345354" imgH="2074985" progId="OrgPlusWOPX.4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700213"/>
                        <a:ext cx="8548687" cy="407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76761E-2DC8-6648-88B4-B5A9EF9D9409}" type="slidenum">
              <a:rPr lang="en-US" sz="1400" b="0"/>
              <a:pPr eaLnBrk="1" hangingPunct="1"/>
              <a:t>13</a:t>
            </a:fld>
            <a:endParaRPr lang="en-US" sz="1400" b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9916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3513745" y="6211669"/>
            <a:ext cx="45612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dirty="0" err="1"/>
              <a:t>Borgman</a:t>
            </a:r>
            <a:r>
              <a:rPr lang="en-US" dirty="0"/>
              <a:t> et al</a:t>
            </a:r>
            <a:r>
              <a:rPr lang="en-US" dirty="0" smtClean="0"/>
              <a:t>. 1996</a:t>
            </a:r>
          </a:p>
          <a:p>
            <a:pPr algn="r" eaLnBrk="0" hangingPunct="0">
              <a:defRPr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is.gseis.ucla.edu</a:t>
            </a:r>
            <a:r>
              <a:rPr lang="en-US" dirty="0"/>
              <a:t>/research/</a:t>
            </a:r>
            <a:r>
              <a:rPr lang="en-US" dirty="0" err="1"/>
              <a:t>dig_libraries</a:t>
            </a:r>
            <a:r>
              <a:rPr lang="en-US" dirty="0"/>
              <a:t>/</a:t>
            </a:r>
          </a:p>
        </p:txBody>
      </p:sp>
      <p:sp>
        <p:nvSpPr>
          <p:cNvPr id="399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1122E0-3666-AE4F-AC26-9115B3FDC181}" type="slidenum">
              <a:rPr lang="en-US" sz="1400" b="0"/>
              <a:pPr eaLnBrk="1" hangingPunct="1"/>
              <a:t>14</a:t>
            </a:fld>
            <a:endParaRPr lang="en-US" sz="1400" b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286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+mj-cs"/>
              </a:rPr>
              <a:t>Information Life </a:t>
            </a:r>
            <a:r>
              <a:rPr lang="en-US" dirty="0" smtClean="0">
                <a:latin typeface="Arial" charset="0"/>
                <a:cs typeface="+mj-cs"/>
              </a:rPr>
              <a:t>Cycle (adapted)</a:t>
            </a:r>
            <a:endParaRPr lang="en-US" dirty="0">
              <a:latin typeface="Arial" charset="0"/>
              <a:cs typeface="+mj-cs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0" y="1328616"/>
            <a:ext cx="1487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>
                <a:latin typeface="Times New Roman" charset="0"/>
              </a:rPr>
              <a:t>Authoring</a:t>
            </a:r>
          </a:p>
          <a:p>
            <a:pPr algn="ctr"/>
            <a:r>
              <a:rPr lang="en-US" b="0" dirty="0">
                <a:latin typeface="Times New Roman" charset="0"/>
              </a:rPr>
              <a:t>Modifying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759155" y="2054451"/>
            <a:ext cx="21335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Classifying</a:t>
            </a:r>
          </a:p>
          <a:p>
            <a:pPr algn="ctr"/>
            <a:r>
              <a:rPr lang="en-US" b="0" dirty="0" smtClean="0">
                <a:latin typeface="Times New Roman" charset="0"/>
              </a:rPr>
              <a:t>        Tagging</a:t>
            </a:r>
          </a:p>
          <a:p>
            <a:pPr algn="ctr"/>
            <a:r>
              <a:rPr lang="en-US" b="0" dirty="0" smtClean="0">
                <a:latin typeface="Times New Roman" charset="0"/>
              </a:rPr>
              <a:t>Recommending</a:t>
            </a:r>
            <a:endParaRPr lang="en-US" b="0" dirty="0">
              <a:latin typeface="Times New Roman" charset="0"/>
            </a:endParaRPr>
          </a:p>
          <a:p>
            <a:pPr algn="ctr"/>
            <a:r>
              <a:rPr lang="en-US" b="0" dirty="0">
                <a:latin typeface="Times New Roman" charset="0"/>
              </a:rPr>
              <a:t> </a:t>
            </a:r>
            <a:r>
              <a:rPr lang="en-US" b="0" dirty="0" smtClean="0">
                <a:latin typeface="Times New Roman" charset="0"/>
              </a:rPr>
              <a:t>       Indexing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486400" y="3810000"/>
            <a:ext cx="1468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Storing</a:t>
            </a:r>
          </a:p>
          <a:p>
            <a:pPr algn="ctr"/>
            <a:r>
              <a:rPr lang="en-US" b="0">
                <a:latin typeface="Times New Roman" charset="0"/>
              </a:rPr>
              <a:t>Retrieving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810000" y="5257800"/>
            <a:ext cx="1655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Distributing</a:t>
            </a:r>
          </a:p>
          <a:p>
            <a:pPr algn="ctr"/>
            <a:r>
              <a:rPr lang="en-US" b="0">
                <a:latin typeface="Times New Roman" charset="0"/>
              </a:rPr>
              <a:t>Networking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09600" y="3124200"/>
            <a:ext cx="1366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Retention</a:t>
            </a:r>
          </a:p>
          <a:p>
            <a:pPr algn="ctr"/>
            <a:r>
              <a:rPr lang="en-US" b="0">
                <a:latin typeface="Times New Roman" charset="0"/>
              </a:rPr>
              <a:t>/ Mining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345794" y="4632325"/>
            <a:ext cx="12447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Filtering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813807" y="2270125"/>
            <a:ext cx="9199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Using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39946" name="WordArt 10"/>
          <p:cNvSpPr>
            <a:spLocks noChangeArrowheads="1" noChangeShapeType="1" noTextEdit="1"/>
          </p:cNvSpPr>
          <p:nvPr/>
        </p:nvSpPr>
        <p:spPr bwMode="auto">
          <a:xfrm>
            <a:off x="3733800" y="914400"/>
            <a:ext cx="1647825" cy="4953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Creation</a:t>
            </a:r>
          </a:p>
        </p:txBody>
      </p:sp>
      <p:sp>
        <p:nvSpPr>
          <p:cNvPr id="39947" name="WordArt 11"/>
          <p:cNvSpPr>
            <a:spLocks noChangeArrowheads="1" noChangeShapeType="1" noTextEdit="1"/>
          </p:cNvSpPr>
          <p:nvPr/>
        </p:nvSpPr>
        <p:spPr bwMode="auto">
          <a:xfrm>
            <a:off x="6629400" y="5638800"/>
            <a:ext cx="1657350" cy="6588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Searching</a:t>
            </a:r>
          </a:p>
        </p:txBody>
      </p:sp>
      <p:sp>
        <p:nvSpPr>
          <p:cNvPr id="39948" name="WordArt 12"/>
          <p:cNvSpPr>
            <a:spLocks noChangeArrowheads="1" noChangeShapeType="1" noTextEdit="1"/>
          </p:cNvSpPr>
          <p:nvPr/>
        </p:nvSpPr>
        <p:spPr bwMode="auto">
          <a:xfrm>
            <a:off x="152400" y="4267200"/>
            <a:ext cx="1657350" cy="6588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Utilization</a:t>
            </a: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2057400" y="1295400"/>
            <a:ext cx="5105400" cy="510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2133600" y="3810000"/>
            <a:ext cx="243840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 flipV="1">
            <a:off x="0" y="2667000"/>
            <a:ext cx="4572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V="1">
            <a:off x="4572000" y="3276600"/>
            <a:ext cx="457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53" name="WordArt 1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1295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Active</a:t>
            </a:r>
          </a:p>
        </p:txBody>
      </p:sp>
      <p:sp>
        <p:nvSpPr>
          <p:cNvPr id="39954" name="WordArt 18"/>
          <p:cNvSpPr>
            <a:spLocks noChangeArrowheads="1" noChangeShapeType="1" noTextEdit="1"/>
          </p:cNvSpPr>
          <p:nvPr/>
        </p:nvSpPr>
        <p:spPr bwMode="auto">
          <a:xfrm>
            <a:off x="1295400" y="5638800"/>
            <a:ext cx="1295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Inactive</a:t>
            </a:r>
          </a:p>
        </p:txBody>
      </p:sp>
      <p:sp>
        <p:nvSpPr>
          <p:cNvPr id="39955" name="WordArt 19"/>
          <p:cNvSpPr>
            <a:spLocks noChangeArrowheads="1" noChangeShapeType="1" noTextEdit="1"/>
          </p:cNvSpPr>
          <p:nvPr/>
        </p:nvSpPr>
        <p:spPr bwMode="auto">
          <a:xfrm>
            <a:off x="7162800" y="4038600"/>
            <a:ext cx="14287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Semi-</a:t>
            </a:r>
          </a:p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Active</a:t>
            </a:r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H="1" flipV="1">
            <a:off x="914400" y="5410200"/>
            <a:ext cx="1905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7" name="WordArt 21"/>
          <p:cNvSpPr>
            <a:spLocks noChangeArrowheads="1" noChangeShapeType="1" noTextEdit="1"/>
          </p:cNvSpPr>
          <p:nvPr/>
        </p:nvSpPr>
        <p:spPr bwMode="auto">
          <a:xfrm rot="3300000">
            <a:off x="5548313" y="2147887"/>
            <a:ext cx="2438400" cy="4286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Social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057400" y="3591624"/>
            <a:ext cx="18601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Downloading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479219" y="2814935"/>
            <a:ext cx="954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Citing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109618" y="4058974"/>
            <a:ext cx="1688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Discovering</a:t>
            </a:r>
            <a:endParaRPr lang="en-US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509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5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6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7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47" name="Rectangle 8"/>
          <p:cNvSpPr>
            <a:spLocks noGrp="1" noChangeArrowheads="1"/>
          </p:cNvSpPr>
          <p:nvPr>
            <p:ph type="title"/>
          </p:nvPr>
        </p:nvSpPr>
        <p:spPr>
          <a:xfrm>
            <a:off x="914400" y="38100"/>
            <a:ext cx="7772400" cy="876300"/>
          </a:xfrm>
        </p:spPr>
        <p:txBody>
          <a:bodyPr lIns="92075" tIns="46038" rIns="92075" bIns="46038"/>
          <a:lstStyle/>
          <a:p>
            <a:r>
              <a:rPr lang="en-US" sz="4000" dirty="0" smtClean="0">
                <a:latin typeface="Arial" charset="0"/>
              </a:rPr>
              <a:t>Students and the Info. Life Cycle</a:t>
            </a:r>
            <a:endParaRPr lang="en-US" sz="4000" dirty="0">
              <a:latin typeface="Arial" charset="0"/>
            </a:endParaRPr>
          </a:p>
        </p:txBody>
      </p:sp>
      <p:sp>
        <p:nvSpPr>
          <p:cNvPr id="5836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480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b="1" dirty="0" smtClean="0">
                <a:cs typeface="+mn-cs"/>
              </a:rPr>
              <a:t>Learning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Respect</a:t>
            </a:r>
          </a:p>
          <a:p>
            <a:pPr>
              <a:defRPr/>
            </a:pPr>
            <a:r>
              <a:rPr lang="en-US" sz="2800" b="1" dirty="0" smtClean="0">
                <a:cs typeface="+mn-cs"/>
              </a:rPr>
              <a:t>Discovery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Excitement</a:t>
            </a:r>
          </a:p>
          <a:p>
            <a:pPr>
              <a:defRPr/>
            </a:pPr>
            <a:r>
              <a:rPr lang="en-US" sz="2800" b="1" dirty="0" smtClean="0">
                <a:cs typeface="+mn-cs"/>
              </a:rPr>
              <a:t>Documentation and reporting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Expression</a:t>
            </a:r>
          </a:p>
          <a:p>
            <a:pPr>
              <a:defRPr/>
            </a:pPr>
            <a:r>
              <a:rPr lang="en-US" sz="2800" b="1" dirty="0" smtClean="0">
                <a:cs typeface="+mn-cs"/>
              </a:rPr>
              <a:t>Dissemination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Fame and Fortune</a:t>
            </a:r>
          </a:p>
          <a:p>
            <a:pPr>
              <a:defRPr/>
            </a:pPr>
            <a:r>
              <a:rPr lang="en-US" sz="2800" b="1" dirty="0" smtClean="0">
                <a:cs typeface="+mn-cs"/>
              </a:rPr>
              <a:t>Community involvement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Service</a:t>
            </a:r>
          </a:p>
          <a:p>
            <a:pPr>
              <a:defRPr/>
            </a:pPr>
            <a:r>
              <a:rPr lang="en-US" sz="2800" b="1" dirty="0" smtClean="0">
                <a:cs typeface="+mn-cs"/>
              </a:rPr>
              <a:t>Community leadership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Compassion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7399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B74CD1-A9C1-BA46-8791-D39CDAC7029E}" type="slidenum">
              <a:rPr lang="en-US" sz="1400" b="0"/>
              <a:pPr eaLnBrk="1" hangingPunct="1"/>
              <a:t>16</a:t>
            </a:fld>
            <a:endParaRPr lang="en-US" sz="1400" b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Institutional </a:t>
            </a:r>
            <a:r>
              <a:rPr lang="en-US" dirty="0" smtClean="0">
                <a:latin typeface="Arial" charset="0"/>
              </a:rPr>
              <a:t>Repositories</a:t>
            </a:r>
            <a:endParaRPr lang="en-US" dirty="0">
              <a:latin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“Institutional repositories are digital collections that capture and preserve the intellectual output of a single university or a multiple institution community of colleges and universities.”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Crow, R. “Institutional repository checklist and resource guide”, SPARC, Washington, D.C., USA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latin typeface="Arial" charset="0"/>
              </a:rPr>
              <a:t>www.sparc.arl.org</a:t>
            </a:r>
            <a:r>
              <a:rPr lang="en-US" sz="2800" dirty="0">
                <a:latin typeface="Arial" charset="0"/>
              </a:rPr>
              <a:t>/resource/</a:t>
            </a:r>
            <a:r>
              <a:rPr lang="en-US" sz="2800" dirty="0" err="1">
                <a:latin typeface="Arial" charset="0"/>
              </a:rPr>
              <a:t>sparc</a:t>
            </a:r>
            <a:r>
              <a:rPr lang="en-US" sz="2800" dirty="0">
                <a:latin typeface="Arial" charset="0"/>
              </a:rPr>
              <a:t>-institutional-repository-checklist-resource-guide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B6F6C5-CF50-B445-8104-0272BC83716A}" type="slidenum">
              <a:rPr lang="en-US" sz="1400" b="0"/>
              <a:pPr eaLnBrk="1" hangingPunct="1"/>
              <a:t>17</a:t>
            </a:fld>
            <a:endParaRPr lang="en-US" sz="1400" b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>
                <a:latin typeface="Arial" charset="0"/>
              </a:rPr>
              <a:t>For More Information (Examples)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400" b="1" dirty="0">
                <a:latin typeface="Arial" charset="0"/>
              </a:rPr>
              <a:t>Magazine</a:t>
            </a:r>
            <a:r>
              <a:rPr lang="en-US" sz="2400" dirty="0">
                <a:latin typeface="Arial" charset="0"/>
              </a:rPr>
              <a:t>: </a:t>
            </a:r>
            <a:r>
              <a:rPr lang="en-US" sz="2400" dirty="0" err="1">
                <a:latin typeface="Arial" charset="0"/>
              </a:rPr>
              <a:t>www.dlib.org</a:t>
            </a:r>
            <a:endParaRPr lang="en-US" sz="2400" dirty="0">
              <a:latin typeface="Arial" charset="0"/>
            </a:endParaRPr>
          </a:p>
          <a:p>
            <a:pPr marL="342900" lvl="1" indent="-34290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en-US" sz="2400" b="1" dirty="0">
                <a:latin typeface="Arial" charset="0"/>
              </a:rPr>
              <a:t>Books</a:t>
            </a:r>
            <a:r>
              <a:rPr lang="en-US" sz="2400" dirty="0">
                <a:latin typeface="Arial" charset="0"/>
              </a:rPr>
              <a:t>: MIT Press: Arms (1999), Bishop (2003), </a:t>
            </a:r>
            <a:r>
              <a:rPr lang="en-US" sz="2400" dirty="0" err="1">
                <a:latin typeface="Arial" charset="0"/>
              </a:rPr>
              <a:t>Borgman</a:t>
            </a:r>
            <a:r>
              <a:rPr lang="en-US" sz="2400" dirty="0">
                <a:latin typeface="Arial" charset="0"/>
              </a:rPr>
              <a:t> (2003, 2010), </a:t>
            </a:r>
            <a:r>
              <a:rPr lang="en-US" sz="2400" dirty="0" err="1">
                <a:latin typeface="Arial" charset="0"/>
              </a:rPr>
              <a:t>Licklider</a:t>
            </a:r>
            <a:r>
              <a:rPr lang="en-US" sz="2400" dirty="0">
                <a:latin typeface="Arial" charset="0"/>
              </a:rPr>
              <a:t> (1965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>
                <a:latin typeface="Arial" charset="0"/>
              </a:rPr>
              <a:t>Morgan </a:t>
            </a:r>
            <a:r>
              <a:rPr lang="en-US" sz="2400" dirty="0">
                <a:latin typeface="Arial" charset="0"/>
              </a:rPr>
              <a:t>Kaufmann: Witten... (several), </a:t>
            </a:r>
            <a:r>
              <a:rPr lang="en-US" sz="2400" dirty="0" err="1">
                <a:latin typeface="Arial" charset="0"/>
              </a:rPr>
              <a:t>Lesk</a:t>
            </a:r>
            <a:r>
              <a:rPr lang="en-US" sz="2400" dirty="0">
                <a:latin typeface="Arial" charset="0"/>
              </a:rPr>
              <a:t> (2</a:t>
            </a:r>
            <a:r>
              <a:rPr lang="en-US" sz="2400" baseline="30000" dirty="0">
                <a:latin typeface="Arial" charset="0"/>
              </a:rPr>
              <a:t>nd</a:t>
            </a:r>
            <a:r>
              <a:rPr lang="en-US" sz="2400" dirty="0">
                <a:latin typeface="Arial" charset="0"/>
              </a:rPr>
              <a:t> edition)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>
                <a:latin typeface="Arial" charset="0"/>
              </a:rPr>
              <a:t>M&amp;C: </a:t>
            </a:r>
            <a:r>
              <a:rPr lang="en-US" sz="2400" dirty="0"/>
              <a:t>https://</a:t>
            </a:r>
            <a:r>
              <a:rPr lang="en-US" sz="2400" dirty="0" err="1"/>
              <a:t>sites.google.com</a:t>
            </a:r>
            <a:r>
              <a:rPr lang="en-US" sz="2400" dirty="0"/>
              <a:t>/a/</a:t>
            </a:r>
            <a:r>
              <a:rPr lang="en-US" sz="2400" dirty="0" err="1"/>
              <a:t>morganclaypool.com</a:t>
            </a:r>
            <a:r>
              <a:rPr lang="en-US" sz="2400" dirty="0"/>
              <a:t>/</a:t>
            </a:r>
            <a:r>
              <a:rPr lang="en-US" sz="2400" dirty="0" err="1"/>
              <a:t>dlibrary</a:t>
            </a:r>
            <a:r>
              <a:rPr lang="en-US" sz="2400" dirty="0"/>
              <a:t>/ </a:t>
            </a:r>
            <a:r>
              <a:rPr lang="en-US" sz="2400" dirty="0" smtClean="0"/>
              <a:t>(4 books: foundations, key aspects, tech., appl.)</a:t>
            </a:r>
            <a:endParaRPr lang="en-US" sz="2400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400" b="1" dirty="0" smtClean="0">
                <a:latin typeface="Arial" charset="0"/>
              </a:rPr>
              <a:t>Conferences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>
                <a:latin typeface="Arial" charset="0"/>
              </a:rPr>
              <a:t>ICADL</a:t>
            </a:r>
            <a:r>
              <a:rPr lang="en-US" sz="2400" dirty="0">
                <a:latin typeface="Arial" charset="0"/>
              </a:rPr>
              <a:t>: http://</a:t>
            </a:r>
            <a:r>
              <a:rPr lang="en-US" sz="2400" dirty="0" err="1">
                <a:latin typeface="Arial" charset="0"/>
              </a:rPr>
              <a:t>www.icadl.org</a:t>
            </a:r>
            <a:endParaRPr lang="en-US" sz="2400" dirty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>
                <a:latin typeface="Arial" charset="0"/>
              </a:rPr>
              <a:t>JCDL: http://</a:t>
            </a:r>
            <a:r>
              <a:rPr lang="en-US" sz="2400" dirty="0" smtClean="0">
                <a:latin typeface="Arial" charset="0"/>
              </a:rPr>
              <a:t>www.jcdl.org</a:t>
            </a:r>
            <a:r>
              <a:rPr lang="en-US" sz="2400" dirty="0">
                <a:latin typeface="Arial" charset="0"/>
              </a:rPr>
              <a:t>, http://www.dl2014.org/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>
                <a:latin typeface="Arial" charset="0"/>
              </a:rPr>
              <a:t>TPDL: </a:t>
            </a:r>
            <a:r>
              <a:rPr lang="en-US" sz="2400" dirty="0" smtClean="0">
                <a:latin typeface="Arial" charset="0"/>
              </a:rPr>
              <a:t>this year in London with JCDL</a:t>
            </a: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400" b="1" dirty="0">
                <a:latin typeface="Arial" charset="0"/>
              </a:rPr>
              <a:t>Associations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>
                <a:latin typeface="Arial" charset="0"/>
              </a:rPr>
              <a:t>ASIS&amp;T DL SIG: http://</a:t>
            </a:r>
            <a:r>
              <a:rPr lang="en-US" sz="2400" dirty="0" err="1">
                <a:latin typeface="Arial" charset="0"/>
              </a:rPr>
              <a:t>www.asis.org</a:t>
            </a:r>
            <a:r>
              <a:rPr lang="en-US" sz="2400" dirty="0">
                <a:latin typeface="Arial" charset="0"/>
              </a:rPr>
              <a:t>/SIG/</a:t>
            </a:r>
            <a:r>
              <a:rPr lang="en-US" sz="2400" dirty="0" err="1">
                <a:latin typeface="Arial" charset="0"/>
              </a:rPr>
              <a:t>dl.html</a:t>
            </a:r>
            <a:endParaRPr lang="en-US" sz="2400" dirty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>
                <a:latin typeface="Arial" charset="0"/>
              </a:rPr>
              <a:t>IEEE TCDL: http://</a:t>
            </a:r>
            <a:r>
              <a:rPr lang="en-US" sz="2400" dirty="0" err="1">
                <a:latin typeface="Arial" charset="0"/>
              </a:rPr>
              <a:t>www.ieee-tcdl.org</a:t>
            </a: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400" b="1" dirty="0">
                <a:latin typeface="Arial" charset="0"/>
              </a:rPr>
              <a:t>NSF</a:t>
            </a:r>
            <a:r>
              <a:rPr lang="en-US" sz="2400" dirty="0">
                <a:latin typeface="Arial" charset="0"/>
              </a:rPr>
              <a:t>: http://</a:t>
            </a:r>
            <a:r>
              <a:rPr lang="en-US" sz="2400" dirty="0" err="1">
                <a:latin typeface="Arial" charset="0"/>
              </a:rPr>
              <a:t>www.dlib.org</a:t>
            </a:r>
            <a:r>
              <a:rPr lang="en-US" sz="2400" dirty="0">
                <a:latin typeface="Arial" charset="0"/>
              </a:rPr>
              <a:t>/</a:t>
            </a:r>
            <a:r>
              <a:rPr lang="en-US" sz="2400" dirty="0" err="1">
                <a:latin typeface="Arial" charset="0"/>
              </a:rPr>
              <a:t>dlib</a:t>
            </a:r>
            <a:r>
              <a:rPr lang="en-US" sz="2400" dirty="0">
                <a:latin typeface="Arial" charset="0"/>
              </a:rPr>
              <a:t>/july98/07griffin.html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400" b="1" dirty="0">
                <a:latin typeface="Arial" charset="0"/>
              </a:rPr>
              <a:t>Labs</a:t>
            </a:r>
            <a:r>
              <a:rPr lang="en-US" sz="2400" dirty="0">
                <a:latin typeface="Arial" charset="0"/>
              </a:rPr>
              <a:t>: Cape Town: http://www.cs.uct.ac.za/research/dll,  VT: http://</a:t>
            </a:r>
            <a:r>
              <a:rPr lang="en-US" sz="2400" dirty="0" err="1">
                <a:latin typeface="Arial" charset="0"/>
              </a:rPr>
              <a:t>www.dlib.vt.edu</a:t>
            </a:r>
            <a:r>
              <a:rPr lang="en-US" sz="2400" dirty="0">
                <a:latin typeface="Arial" charset="0"/>
              </a:rPr>
              <a:t>, TAMU: </a:t>
            </a:r>
            <a:r>
              <a:rPr lang="en-US" sz="2400" dirty="0" smtClean="0">
                <a:latin typeface="Arial" charset="0"/>
              </a:rPr>
              <a:t>http://</a:t>
            </a:r>
            <a:r>
              <a:rPr lang="en-US" sz="2400" dirty="0" err="1" smtClean="0">
                <a:latin typeface="Arial" charset="0"/>
              </a:rPr>
              <a:t>www.csdl.tamu.edu</a:t>
            </a:r>
            <a:r>
              <a:rPr lang="en-US" sz="2400" dirty="0">
                <a:latin typeface="Arial" charset="0"/>
              </a:rPr>
              <a:t>/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Outline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Acknowledgements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Digital Libraries</a:t>
            </a:r>
          </a:p>
          <a:p>
            <a:pPr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NDLTD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Background for Future Work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Summary</a:t>
            </a:r>
          </a:p>
          <a:p>
            <a:pPr eaLnBrk="1" hangingPunct="1">
              <a:spcBef>
                <a:spcPct val="4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NDLTD: www.ndltd.org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N D Ltd or Noodle TD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Vision: Every thesis and dissertation in the world is: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Devised to take advantage of the most helpful electronic publishing methods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Shared globally and easily found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Supported by a suite of digital library services to aid authors, researchers, learners, universities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Preserved and migrated permanently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You are encouraged to extend your involvement in the global ETD community!</a:t>
            </a:r>
          </a:p>
          <a:p>
            <a:r>
              <a:rPr lang="en-US" dirty="0" smtClean="0"/>
              <a:t>You are invited to serve as an ambassador for NDLTD,  to connect with those back home, sharing about ETD 2014.</a:t>
            </a:r>
          </a:p>
          <a:p>
            <a:r>
              <a:rPr lang="en-US" dirty="0" smtClean="0"/>
              <a:t>You are encouraged to ask questions, share your thoughts, and help make both  ETD2014 and the ETD movement a greater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26CF7-87CD-9A49-8C43-697028DCB1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87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2BF524-C11F-884D-96A7-1585BD77B03F}" type="slidenum">
              <a:rPr lang="en-US" sz="1400" b="0"/>
              <a:pPr eaLnBrk="1" hangingPunct="1"/>
              <a:t>20</a:t>
            </a:fld>
            <a:endParaRPr lang="en-US" sz="1400" b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200"/>
            <a:ext cx="7775575" cy="1066800"/>
          </a:xfrm>
        </p:spPr>
        <p:txBody>
          <a:bodyPr lIns="69850" tIns="33337" rIns="69850" bIns="33337"/>
          <a:lstStyle/>
          <a:p>
            <a:pPr eaLnBrk="1" hangingPunct="1"/>
            <a:r>
              <a:rPr lang="en-US" b="1">
                <a:latin typeface="Arial" charset="0"/>
              </a:rPr>
              <a:t>ETDs: Library Goals</a:t>
            </a:r>
            <a:r>
              <a:rPr lang="en-US">
                <a:latin typeface="Arial" charset="0"/>
              </a:rPr>
              <a:t>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543800" cy="3187700"/>
          </a:xfrm>
        </p:spPr>
        <p:txBody>
          <a:bodyPr lIns="69850" tIns="33337" rIns="69850" bIns="33337"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en-US" sz="3600">
                <a:latin typeface="Arial" charset="0"/>
              </a:rPr>
              <a:t>Improve library services</a:t>
            </a:r>
          </a:p>
          <a:p>
            <a:pPr marL="738188" lvl="1" indent="-280988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3600">
                <a:latin typeface="Arial" charset="0"/>
              </a:rPr>
              <a:t>Better turn-around time </a:t>
            </a:r>
          </a:p>
          <a:p>
            <a:pPr marL="738188" lvl="1" indent="-280988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3600">
                <a:latin typeface="Arial" charset="0"/>
              </a:rPr>
              <a:t>Always available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en-US" sz="3600">
                <a:latin typeface="Arial" charset="0"/>
              </a:rPr>
              <a:t>Reduce work </a:t>
            </a:r>
          </a:p>
          <a:p>
            <a:pPr marL="738188" lvl="1" indent="-280988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3600">
                <a:latin typeface="Arial" charset="0"/>
              </a:rPr>
              <a:t>catalog from e-text </a:t>
            </a:r>
          </a:p>
          <a:p>
            <a:pPr marL="738188" lvl="1" indent="-280988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3600">
                <a:latin typeface="Arial" charset="0"/>
              </a:rPr>
              <a:t>eliminate handling: mailing to commercial contractor, bindery prep, check-out, check-in, reshelving, etc.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en-US" sz="3600">
                <a:latin typeface="Arial" charset="0"/>
              </a:rPr>
              <a:t>Save space</a:t>
            </a:r>
            <a:endParaRPr lang="en-US" sz="360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2868613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>
                <a:latin typeface="Arial" charset="0"/>
              </a:rPr>
              <a:t>Aiding universities to enhance graduate education, publishing, and Intellectual Property Rights efforts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>
                <a:latin typeface="Arial" charset="0"/>
              </a:rPr>
              <a:t>Helping improve the availability and content of theses and dissertations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>
                <a:latin typeface="Arial" charset="0"/>
              </a:rPr>
              <a:t>Educating ALL future scholars so they can publish electronically and effectively use digital libraries (i.e., are Information </a:t>
            </a:r>
            <a:r>
              <a:rPr lang="en-US" sz="3600" dirty="0" smtClean="0">
                <a:latin typeface="Arial" charset="0"/>
              </a:rPr>
              <a:t>Literate/Fluent</a:t>
            </a:r>
            <a:r>
              <a:rPr lang="en-US" sz="3600" dirty="0">
                <a:latin typeface="Arial" charset="0"/>
              </a:rPr>
              <a:t>, </a:t>
            </a:r>
            <a:r>
              <a:rPr lang="en-US" sz="3600" dirty="0" smtClean="0">
                <a:latin typeface="Arial" charset="0"/>
              </a:rPr>
              <a:t>Computational Thinkers, and </a:t>
            </a:r>
            <a:r>
              <a:rPr lang="en-US" sz="3600" dirty="0">
                <a:latin typeface="Arial" charset="0"/>
              </a:rPr>
              <a:t>can be more expressive)</a:t>
            </a:r>
          </a:p>
        </p:txBody>
      </p:sp>
      <p:sp>
        <p:nvSpPr>
          <p:cNvPr id="60428" name="Rectangle 1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763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>
                <a:latin typeface="Arial" charset="0"/>
              </a:rPr>
              <a:t>What are we doing?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915400" cy="2868613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 smtClean="0">
                <a:latin typeface="Arial" charset="0"/>
              </a:rPr>
              <a:t>Assuage fears and concerns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Time and effort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Ignorance regarding publishers, university presses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Luddite faculty views of scholarly communication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 smtClean="0">
                <a:latin typeface="Arial" charset="0"/>
              </a:rPr>
              <a:t>Show immediate and long term benefits</a:t>
            </a:r>
            <a:endParaRPr lang="en-US" sz="36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 smtClean="0">
                <a:latin typeface="Arial" charset="0"/>
              </a:rPr>
              <a:t>Motivate to be more expressive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 smtClean="0">
                <a:latin typeface="Arial" charset="0"/>
              </a:rPr>
              <a:t>Guide to help ensure easy long-term preservation</a:t>
            </a:r>
            <a:endParaRPr lang="en-US" sz="3600" dirty="0">
              <a:latin typeface="Arial" charset="0"/>
            </a:endParaRPr>
          </a:p>
        </p:txBody>
      </p:sp>
      <p:sp>
        <p:nvSpPr>
          <p:cNvPr id="60428" name="Rectangle 1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763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 dirty="0" smtClean="0">
                <a:latin typeface="Arial" charset="0"/>
              </a:rPr>
              <a:t>Guiding students</a:t>
            </a:r>
            <a:endParaRPr 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0527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4C1A44-4DE7-4F4D-842B-69A8A0A59017}" type="slidenum">
              <a:rPr lang="en-US" sz="1400" b="0"/>
              <a:pPr eaLnBrk="1" hangingPunct="1"/>
              <a:t>23</a:t>
            </a:fld>
            <a:endParaRPr lang="en-US" sz="1400" b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NDLTD Incorporation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800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Networked Digital Library of Theses and Dissertations incorporated May 20, 2003 in Virginia, USA</a:t>
            </a:r>
          </a:p>
          <a:p>
            <a:pPr eaLnBrk="1" hangingPunct="1"/>
            <a:r>
              <a:rPr lang="en-US">
                <a:latin typeface="Arial" charset="0"/>
              </a:rPr>
              <a:t>Charitable and educational purposes (501 c 3)</a:t>
            </a:r>
          </a:p>
          <a:p>
            <a:pPr eaLnBrk="1" hangingPunct="1"/>
            <a:r>
              <a:rPr lang="en-US">
                <a:latin typeface="Arial" charset="0"/>
              </a:rPr>
              <a:t>Officers (now)</a:t>
            </a:r>
          </a:p>
          <a:p>
            <a:pPr lvl="1" eaLnBrk="1" hangingPunct="1"/>
            <a:r>
              <a:rPr lang="en-US">
                <a:latin typeface="Arial" charset="0"/>
              </a:rPr>
              <a:t>Executive Director (Ed Fox, fox@vt.edu)</a:t>
            </a:r>
          </a:p>
          <a:p>
            <a:pPr lvl="1" eaLnBrk="1" hangingPunct="1"/>
            <a:r>
              <a:rPr lang="en-US">
                <a:latin typeface="Arial" charset="0"/>
              </a:rPr>
              <a:t>Secretary (Sharon.reeves@rogers.com)</a:t>
            </a:r>
          </a:p>
          <a:p>
            <a:pPr lvl="1" eaLnBrk="1" hangingPunct="1"/>
            <a:r>
              <a:rPr lang="en-US">
                <a:latin typeface="Arial" charset="0"/>
              </a:rPr>
              <a:t>Treasurer (Austin.McLean@proquest.com)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>
                <a:latin typeface="Arial" charset="0"/>
              </a:rPr>
              <a:t>How You Can Participate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sz="2800" dirty="0" smtClean="0">
                <a:latin typeface="Arial" charset="0"/>
                <a:cs typeface="+mn-cs"/>
              </a:rPr>
              <a:t>Primarily, a volunteer organization</a:t>
            </a:r>
          </a:p>
          <a:p>
            <a:pPr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sz="2800" dirty="0" smtClean="0">
                <a:latin typeface="Arial" charset="0"/>
                <a:cs typeface="+mn-cs"/>
              </a:rPr>
              <a:t>Local and regional activities</a:t>
            </a:r>
          </a:p>
          <a:p>
            <a:pPr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sz="2800" dirty="0" smtClean="0">
                <a:latin typeface="Arial" charset="0"/>
                <a:cs typeface="+mn-cs"/>
              </a:rPr>
              <a:t>NDLTD Committees, Working Groups – join a table at lunch on Thursday, e.g. :</a:t>
            </a:r>
          </a:p>
          <a:p>
            <a:pPr lvl="1"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Awards, Communications,</a:t>
            </a:r>
          </a:p>
          <a:p>
            <a:pPr lvl="1"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Conference, Membership,</a:t>
            </a:r>
          </a:p>
          <a:p>
            <a:pPr lvl="1"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Training Resources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A3852C-EBD0-DD47-9EE5-27C32CC764EA}" type="slidenum">
              <a:rPr lang="en-US" sz="1400" b="0"/>
              <a:pPr eaLnBrk="1" hangingPunct="1"/>
              <a:t>24</a:t>
            </a:fld>
            <a:endParaRPr lang="en-US" sz="1400" b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7-19 at 3.16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928"/>
            <a:ext cx="9144000" cy="6602072"/>
          </a:xfrm>
          <a:prstGeom prst="rect">
            <a:avLst/>
          </a:prstGeom>
        </p:spPr>
      </p:pic>
      <p:sp>
        <p:nvSpPr>
          <p:cNvPr id="706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0E1D9B-512C-A34F-B55E-EE3C1EE12A10}" type="slidenum">
              <a:rPr lang="en-US" sz="1400" b="0"/>
              <a:pPr eaLnBrk="1" hangingPunct="1"/>
              <a:t>25</a:t>
            </a:fld>
            <a:endParaRPr lang="en-US" sz="1400" b="0"/>
          </a:p>
        </p:txBody>
      </p:sp>
      <p:sp>
        <p:nvSpPr>
          <p:cNvPr id="70660" name="TextBox 4"/>
          <p:cNvSpPr txBox="1">
            <a:spLocks noChangeArrowheads="1"/>
          </p:cNvSpPr>
          <p:nvPr/>
        </p:nvSpPr>
        <p:spPr bwMode="auto">
          <a:xfrm>
            <a:off x="5791200" y="-76200"/>
            <a:ext cx="29844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http:</a:t>
            </a:r>
            <a:r>
              <a:rPr lang="en-US" sz="1800" dirty="0" smtClean="0"/>
              <a:t>//</a:t>
            </a:r>
            <a:r>
              <a:rPr lang="en-US" sz="1800" dirty="0" err="1"/>
              <a:t>www.vtls.com</a:t>
            </a:r>
            <a:r>
              <a:rPr lang="en-US" sz="1800" dirty="0"/>
              <a:t>/</a:t>
            </a:r>
            <a:r>
              <a:rPr lang="en-US" sz="1800" dirty="0" err="1"/>
              <a:t>ndltd</a:t>
            </a:r>
            <a:endParaRPr lang="en-US" sz="1800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029200" y="6400800"/>
            <a:ext cx="4038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Other facets: Year, Author, Subject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Outline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Acknowledgements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Digital Libraries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NDLTD</a:t>
            </a:r>
          </a:p>
          <a:p>
            <a:pPr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Background for Future Work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Summary</a:t>
            </a:r>
          </a:p>
          <a:p>
            <a:pPr eaLnBrk="1" hangingPunct="1">
              <a:spcBef>
                <a:spcPct val="4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Background for Future Work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Electronic Publishing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Computer Literacy/Fluency -&gt; Computational Thinking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Scholarly Communication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Open Access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Institutional Repositories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Open Archives Initiative (OAI)</a:t>
            </a:r>
          </a:p>
          <a:p>
            <a:pPr eaLnBrk="1" hangingPunct="1">
              <a:spcBef>
                <a:spcPct val="4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D672A9-E9E5-A34F-95A0-E5F118A36F86}" type="slidenum">
              <a:rPr lang="en-US" sz="1400" b="0"/>
              <a:pPr eaLnBrk="1" hangingPunct="1"/>
              <a:t>28</a:t>
            </a:fld>
            <a:endParaRPr lang="en-US" sz="1400" b="0"/>
          </a:p>
        </p:txBody>
      </p:sp>
      <p:sp>
        <p:nvSpPr>
          <p:cNvPr id="76802" name="Oval 2"/>
          <p:cNvSpPr>
            <a:spLocks noChangeArrowheads="1"/>
          </p:cNvSpPr>
          <p:nvPr/>
        </p:nvSpPr>
        <p:spPr bwMode="auto">
          <a:xfrm>
            <a:off x="609600" y="4394200"/>
            <a:ext cx="8229600" cy="20066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auto">
          <a:xfrm>
            <a:off x="609600" y="1905000"/>
            <a:ext cx="8229600" cy="1798638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endParaRPr lang="de-DE" sz="2400" b="0">
              <a:latin typeface="Times New Roman" charset="0"/>
            </a:endParaRPr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1944688" y="4740275"/>
            <a:ext cx="592137" cy="968375"/>
          </a:xfrm>
          <a:prstGeom prst="can">
            <a:avLst>
              <a:gd name="adj" fmla="val 40885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3500438" y="4740275"/>
            <a:ext cx="593725" cy="968375"/>
          </a:xfrm>
          <a:prstGeom prst="can">
            <a:avLst>
              <a:gd name="adj" fmla="val 40775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auto">
          <a:xfrm>
            <a:off x="5132388" y="4740275"/>
            <a:ext cx="592137" cy="968375"/>
          </a:xfrm>
          <a:prstGeom prst="can">
            <a:avLst>
              <a:gd name="adj" fmla="val 40885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6762750" y="4740275"/>
            <a:ext cx="593725" cy="968375"/>
          </a:xfrm>
          <a:prstGeom prst="can">
            <a:avLst>
              <a:gd name="adj" fmla="val 40775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AutoShape 8"/>
          <p:cNvSpPr>
            <a:spLocks noChangeArrowheads="1"/>
          </p:cNvSpPr>
          <p:nvPr/>
        </p:nvSpPr>
        <p:spPr bwMode="auto">
          <a:xfrm>
            <a:off x="2017713" y="5086350"/>
            <a:ext cx="446087" cy="415925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AutoShape 9"/>
          <p:cNvSpPr>
            <a:spLocks noChangeArrowheads="1"/>
          </p:cNvSpPr>
          <p:nvPr/>
        </p:nvSpPr>
        <p:spPr bwMode="auto">
          <a:xfrm>
            <a:off x="3575050" y="5086350"/>
            <a:ext cx="444500" cy="415925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auto">
          <a:xfrm>
            <a:off x="5207000" y="5086350"/>
            <a:ext cx="444500" cy="415925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1" name="AutoShape 11"/>
          <p:cNvSpPr>
            <a:spLocks noChangeArrowheads="1"/>
          </p:cNvSpPr>
          <p:nvPr/>
        </p:nvSpPr>
        <p:spPr bwMode="auto">
          <a:xfrm>
            <a:off x="6837363" y="5086350"/>
            <a:ext cx="444500" cy="415925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AutoShape 12"/>
          <p:cNvSpPr>
            <a:spLocks noChangeArrowheads="1"/>
          </p:cNvSpPr>
          <p:nvPr/>
        </p:nvSpPr>
        <p:spPr bwMode="auto">
          <a:xfrm>
            <a:off x="1573213" y="2527300"/>
            <a:ext cx="1704975" cy="6921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b="0">
                <a:latin typeface="Times New Roman" charset="0"/>
              </a:rPr>
              <a:t>Discovery</a:t>
            </a:r>
          </a:p>
        </p:txBody>
      </p:sp>
      <p:sp>
        <p:nvSpPr>
          <p:cNvPr id="76813" name="AutoShape 13"/>
          <p:cNvSpPr>
            <a:spLocks noChangeArrowheads="1"/>
          </p:cNvSpPr>
          <p:nvPr/>
        </p:nvSpPr>
        <p:spPr bwMode="auto">
          <a:xfrm>
            <a:off x="3724275" y="2527300"/>
            <a:ext cx="1778000" cy="6921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b="0">
                <a:latin typeface="Times New Roman" charset="0"/>
              </a:rPr>
              <a:t>Current</a:t>
            </a:r>
          </a:p>
          <a:p>
            <a:pPr algn="ctr"/>
            <a:r>
              <a:rPr lang="en-US" b="0">
                <a:latin typeface="Times New Roman" charset="0"/>
              </a:rPr>
              <a:t>Awareness</a:t>
            </a:r>
          </a:p>
        </p:txBody>
      </p:sp>
      <p:sp>
        <p:nvSpPr>
          <p:cNvPr id="76814" name="AutoShape 14"/>
          <p:cNvSpPr>
            <a:spLocks noChangeArrowheads="1"/>
          </p:cNvSpPr>
          <p:nvPr/>
        </p:nvSpPr>
        <p:spPr bwMode="auto">
          <a:xfrm>
            <a:off x="5948363" y="2527300"/>
            <a:ext cx="1704975" cy="6921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b="0">
                <a:latin typeface="Times New Roman" charset="0"/>
              </a:rPr>
              <a:t>Preservation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3400425" y="1909763"/>
            <a:ext cx="27813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Comic Sans MS" charset="0"/>
              </a:rPr>
              <a:t>Service Providers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3500438" y="5851525"/>
            <a:ext cx="23907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Comic Sans MS" charset="0"/>
              </a:rPr>
              <a:t>Data Providers</a:t>
            </a:r>
          </a:p>
        </p:txBody>
      </p:sp>
      <p:grpSp>
        <p:nvGrpSpPr>
          <p:cNvPr id="76817" name="Group 17"/>
          <p:cNvGrpSpPr>
            <a:grpSpLocks/>
          </p:cNvGrpSpPr>
          <p:nvPr/>
        </p:nvGrpSpPr>
        <p:grpSpPr bwMode="auto">
          <a:xfrm>
            <a:off x="4010025" y="3427413"/>
            <a:ext cx="1247775" cy="1590675"/>
            <a:chOff x="2400" y="2159"/>
            <a:chExt cx="786" cy="1002"/>
          </a:xfrm>
        </p:grpSpPr>
        <p:sp>
          <p:nvSpPr>
            <p:cNvPr id="76819" name="AutoShape 18"/>
            <p:cNvSpPr>
              <a:spLocks noChangeArrowheads="1"/>
            </p:cNvSpPr>
            <p:nvPr/>
          </p:nvSpPr>
          <p:spPr bwMode="auto">
            <a:xfrm>
              <a:off x="2400" y="2159"/>
              <a:ext cx="786" cy="1002"/>
            </a:xfrm>
            <a:prstGeom prst="upArrow">
              <a:avLst>
                <a:gd name="adj1" fmla="val 50000"/>
                <a:gd name="adj2" fmla="val 3187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0" name="Text Box 19"/>
            <p:cNvSpPr txBox="1">
              <a:spLocks noChangeArrowheads="1"/>
            </p:cNvSpPr>
            <p:nvPr/>
          </p:nvSpPr>
          <p:spPr bwMode="auto">
            <a:xfrm rot="5355655">
              <a:off x="2384" y="2508"/>
              <a:ext cx="8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Comic Sans MS" charset="0"/>
                </a:rPr>
                <a:t>Metadata</a:t>
              </a:r>
            </a:p>
            <a:p>
              <a:pPr eaLnBrk="1" hangingPunct="1"/>
              <a:r>
                <a:rPr lang="en-US" sz="1800" b="0">
                  <a:latin typeface="Comic Sans MS" charset="0"/>
                </a:rPr>
                <a:t>harvesting</a:t>
              </a:r>
            </a:p>
          </p:txBody>
        </p:sp>
      </p:grpSp>
      <p:sp>
        <p:nvSpPr>
          <p:cNvPr id="76818" name="Rectangle 20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1143000"/>
          </a:xfrm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World According to OAI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E999B9-EFCB-644D-991B-E06A309B1337}" type="slidenum">
              <a:rPr lang="en-US" sz="1400" b="0"/>
              <a:pPr eaLnBrk="1" hangingPunct="1"/>
              <a:t>29</a:t>
            </a:fld>
            <a:endParaRPr lang="en-US" sz="1400" b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Metadata Objects (MDOs)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7924800" cy="504825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MARC</a:t>
            </a:r>
          </a:p>
          <a:p>
            <a:pPr eaLnBrk="1" hangingPunct="1"/>
            <a:r>
              <a:rPr lang="en-US" dirty="0">
                <a:latin typeface="Arial" charset="0"/>
              </a:rPr>
              <a:t>Dublin Core -&gt; ETD-MS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RDF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OAI (Open Archives Initiative): </a:t>
            </a:r>
            <a:r>
              <a:rPr lang="en-US" dirty="0" smtClean="0">
                <a:latin typeface="Arial" charset="0"/>
              </a:rPr>
              <a:t>ORE, Protocol for Metadata Harvesting (PMH)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Crosswalks</a:t>
            </a:r>
            <a:r>
              <a:rPr lang="en-US" dirty="0">
                <a:latin typeface="Arial" charset="0"/>
              </a:rPr>
              <a:t>, mappings</a:t>
            </a:r>
          </a:p>
          <a:p>
            <a:pPr eaLnBrk="1" hangingPunct="1"/>
            <a:r>
              <a:rPr lang="en-US" dirty="0">
                <a:latin typeface="Arial" charset="0"/>
              </a:rPr>
              <a:t>Ontologies, Classification systems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Outline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Acknowledgements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Digital Libraries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NDLTD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Background for Future Work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Summary</a:t>
            </a:r>
          </a:p>
          <a:p>
            <a:pPr eaLnBrk="1" hangingPunct="1">
              <a:spcBef>
                <a:spcPct val="4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Summary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Acknowledgements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Digital Libraries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NDLTD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Background for Future Work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67CFC7-15B7-A84F-AF91-9FB2EE7D7175}" type="slidenum">
              <a:rPr lang="en-US" sz="1400" b="0"/>
              <a:pPr eaLnBrk="1" hangingPunct="1"/>
              <a:t>31</a:t>
            </a:fld>
            <a:endParaRPr lang="en-US" sz="1400" b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" charset="0"/>
              </a:rPr>
              <a:t>Why </a:t>
            </a:r>
            <a:r>
              <a:rPr lang="en-US" sz="4000" dirty="0" smtClean="0">
                <a:latin typeface="Arial" charset="0"/>
              </a:rPr>
              <a:t>ETDs?  </a:t>
            </a:r>
            <a:r>
              <a:rPr lang="en-US" sz="4000" dirty="0">
                <a:latin typeface="Arial" charset="0"/>
              </a:rPr>
              <a:t>Short </a:t>
            </a:r>
            <a:r>
              <a:rPr lang="en-US" sz="4000" dirty="0" smtClean="0">
                <a:latin typeface="Arial" charset="0"/>
              </a:rPr>
              <a:t>Summary</a:t>
            </a:r>
            <a:endParaRPr lang="en-US" sz="4000" dirty="0">
              <a:latin typeface="Arial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915400" cy="489585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For Students:</a:t>
            </a:r>
          </a:p>
          <a:p>
            <a:pPr lvl="1" eaLnBrk="1" hangingPunct="1"/>
            <a:r>
              <a:rPr lang="en-US" sz="2400">
                <a:latin typeface="Arial" charset="0"/>
              </a:rPr>
              <a:t>Gain knowledge and skills for the Knowledge Society</a:t>
            </a:r>
          </a:p>
          <a:p>
            <a:pPr lvl="1" eaLnBrk="1" hangingPunct="1"/>
            <a:r>
              <a:rPr lang="en-US" sz="2400">
                <a:latin typeface="Arial" charset="0"/>
              </a:rPr>
              <a:t>Richer communication (digital information, multimedia, …)</a:t>
            </a:r>
          </a:p>
          <a:p>
            <a:pPr eaLnBrk="1" hangingPunct="1"/>
            <a:r>
              <a:rPr lang="en-US" sz="2800">
                <a:latin typeface="Arial" charset="0"/>
              </a:rPr>
              <a:t>For Universities: </a:t>
            </a:r>
          </a:p>
          <a:p>
            <a:pPr lvl="1" eaLnBrk="1" hangingPunct="1"/>
            <a:r>
              <a:rPr lang="en-US" sz="2400">
                <a:latin typeface="Arial" charset="0"/>
              </a:rPr>
              <a:t>Easy way to enter the digital library field and benefit thereby (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no brainer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altLang="ja-JP" sz="2400">
                <a:latin typeface="Arial" charset="0"/>
              </a:rPr>
              <a:t> entrée into institutional repositories)</a:t>
            </a:r>
          </a:p>
          <a:p>
            <a:pPr eaLnBrk="1" hangingPunct="1"/>
            <a:r>
              <a:rPr lang="en-US" sz="2800">
                <a:latin typeface="Arial" charset="0"/>
              </a:rPr>
              <a:t>For the World: </a:t>
            </a:r>
          </a:p>
          <a:p>
            <a:pPr lvl="1" eaLnBrk="1" hangingPunct="1"/>
            <a:r>
              <a:rPr lang="en-US" sz="2400">
                <a:latin typeface="Arial" charset="0"/>
              </a:rPr>
              <a:t>Global digital library – large, useful, many services</a:t>
            </a:r>
          </a:p>
          <a:p>
            <a:pPr eaLnBrk="1" hangingPunct="1"/>
            <a:r>
              <a:rPr lang="en-US" sz="2800">
                <a:latin typeface="Arial" charset="0"/>
              </a:rPr>
              <a:t>General:</a:t>
            </a:r>
          </a:p>
          <a:p>
            <a:pPr lvl="1" eaLnBrk="1" hangingPunct="1"/>
            <a:r>
              <a:rPr lang="en-US" sz="2400">
                <a:latin typeface="Arial" charset="0"/>
              </a:rPr>
              <a:t>Save time and money</a:t>
            </a:r>
          </a:p>
          <a:p>
            <a:pPr lvl="1" eaLnBrk="1" hangingPunct="1"/>
            <a:r>
              <a:rPr lang="en-US" sz="2400">
                <a:latin typeface="Arial" charset="0"/>
              </a:rPr>
              <a:t>Increased visibility for all associated with research results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A29E03-EBBE-4C40-98C4-6C0A497F0432}" type="slidenum">
              <a:rPr lang="en-US" sz="1400" b="0"/>
              <a:pPr eaLnBrk="1" hangingPunct="1"/>
              <a:t>32</a:t>
            </a:fld>
            <a:endParaRPr lang="en-US" sz="1400" b="0"/>
          </a:p>
        </p:txBody>
      </p:sp>
      <p:sp>
        <p:nvSpPr>
          <p:cNvPr id="890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Questions?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Discussion?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Recommendations?</a:t>
            </a:r>
          </a:p>
        </p:txBody>
      </p:sp>
      <p:sp>
        <p:nvSpPr>
          <p:cNvPr id="890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514600"/>
          </a:xfrm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Thank You!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fox@vt.edu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http://fox.cs.vt.edu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 sz="5400">
                <a:latin typeface="Arial" charset="0"/>
              </a:rPr>
              <a:t>Acknowledgements</a:t>
            </a:r>
            <a:r>
              <a:rPr lang="en-US">
                <a:latin typeface="Arial" charset="0"/>
              </a:rPr>
              <a:t>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15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Family, mentors, teachers, students</a:t>
            </a:r>
          </a:p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All those working with ETDs</a:t>
            </a:r>
          </a:p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NDLTD, including its Members, Board, </a:t>
            </a:r>
            <a:r>
              <a:rPr lang="en-US" sz="4000" dirty="0" smtClean="0">
                <a:latin typeface="Arial" charset="0"/>
              </a:rPr>
              <a:t>Committees, </a:t>
            </a:r>
            <a:r>
              <a:rPr lang="en-US" sz="4000" smtClean="0">
                <a:latin typeface="Arial" charset="0"/>
              </a:rPr>
              <a:t>Working Groups</a:t>
            </a:r>
            <a:endParaRPr lang="en-US" sz="4000" dirty="0">
              <a:latin typeface="Arial" charset="0"/>
            </a:endParaRPr>
          </a:p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ETD </a:t>
            </a:r>
            <a:r>
              <a:rPr lang="en-US" sz="4000" dirty="0" smtClean="0">
                <a:latin typeface="Arial" charset="0"/>
              </a:rPr>
              <a:t>2014 </a:t>
            </a:r>
            <a:r>
              <a:rPr lang="en-US" sz="4000" dirty="0">
                <a:latin typeface="Arial" charset="0"/>
              </a:rPr>
              <a:t>Conference Team</a:t>
            </a:r>
          </a:p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Sponsors</a:t>
            </a:r>
          </a:p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Presenters, Attendees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077200" cy="8001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>
                <a:latin typeface="Arial" charset="0"/>
              </a:rPr>
              <a:t>Acknowledgements (2): Mtgs</a:t>
            </a:r>
          </a:p>
        </p:txBody>
      </p:sp>
      <p:sp>
        <p:nvSpPr>
          <p:cNvPr id="2151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791200"/>
          </a:xfrm>
        </p:spPr>
        <p:txBody>
          <a:bodyPr lIns="92075" tIns="46038" rIns="92075" bIns="46038"/>
          <a:lstStyle/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1987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in Ann Arbor: UMI, VT, </a:t>
            </a:r>
            <a:r>
              <a:rPr lang="en-US" sz="2800" dirty="0" err="1">
                <a:latin typeface="Arial" charset="0"/>
              </a:rPr>
              <a:t>Arbortext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Softquad</a:t>
            </a:r>
            <a:endParaRPr lang="en-US" sz="2800" dirty="0">
              <a:latin typeface="Arial" charset="0"/>
            </a:endParaRP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1992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in Washington: CNI, CGS, UMI, VT + 10U’s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1993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in Atlanta: Monticello Electronic Library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1994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at VT: </a:t>
            </a:r>
            <a:r>
              <a:rPr lang="en-US" sz="2800" dirty="0" err="1">
                <a:latin typeface="Arial" charset="0"/>
              </a:rPr>
              <a:t>std</a:t>
            </a:r>
            <a:r>
              <a:rPr lang="en-US" sz="2800" dirty="0">
                <a:latin typeface="Arial" charset="0"/>
              </a:rPr>
              <a:t>: PDF + SGML + multimedia 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1996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with funding by SURA and then also by the US Dept. of Education (FIPSE)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1997 meetings in UK, Germany, ...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1998 – 1</a:t>
            </a:r>
            <a:r>
              <a:rPr lang="en-US" sz="2800" baseline="30000" dirty="0">
                <a:latin typeface="Arial" charset="0"/>
              </a:rPr>
              <a:t>st</a:t>
            </a:r>
            <a:r>
              <a:rPr lang="en-US" sz="2800" dirty="0">
                <a:latin typeface="Arial" charset="0"/>
              </a:rPr>
              <a:t> symposium – Memphis (20)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>
                <a:latin typeface="Arial" charset="0"/>
              </a:rPr>
              <a:t>1999 – 2</a:t>
            </a:r>
            <a:r>
              <a:rPr lang="en-US" sz="2800" baseline="30000" dirty="0">
                <a:latin typeface="Arial" charset="0"/>
              </a:rPr>
              <a:t>nd</a:t>
            </a:r>
            <a:r>
              <a:rPr lang="en-US" sz="2800" dirty="0">
                <a:latin typeface="Arial" charset="0"/>
              </a:rPr>
              <a:t> symposium – Blacksburg (70)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2000 – 3</a:t>
            </a:r>
            <a:r>
              <a:rPr lang="en-US" sz="2800" baseline="30000" dirty="0">
                <a:latin typeface="Arial" charset="0"/>
              </a:rPr>
              <a:t>rd</a:t>
            </a:r>
            <a:r>
              <a:rPr lang="en-US" sz="2800" dirty="0">
                <a:latin typeface="Arial" charset="0"/>
              </a:rPr>
              <a:t> symposium – St. Petersburg, FL (225)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2001 – 4</a:t>
            </a:r>
            <a:r>
              <a:rPr lang="en-US" sz="2800" baseline="30000" dirty="0">
                <a:latin typeface="Arial" charset="0"/>
              </a:rPr>
              <a:t>th</a:t>
            </a:r>
            <a:r>
              <a:rPr lang="en-US" sz="2800" dirty="0">
                <a:latin typeface="Arial" charset="0"/>
              </a:rPr>
              <a:t> symposium – Caltech, Pasadena (200)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2002 – 5</a:t>
            </a:r>
            <a:r>
              <a:rPr lang="en-US" sz="2800" baseline="30000" dirty="0">
                <a:latin typeface="Arial" charset="0"/>
              </a:rPr>
              <a:t>th</a:t>
            </a:r>
            <a:r>
              <a:rPr lang="en-US" sz="2800" dirty="0">
                <a:latin typeface="Arial" charset="0"/>
              </a:rPr>
              <a:t> symposium – BYU, Provo, </a:t>
            </a:r>
            <a:r>
              <a:rPr lang="en-US" sz="2800" dirty="0" smtClean="0">
                <a:latin typeface="Arial" charset="0"/>
              </a:rPr>
              <a:t>Utah</a:t>
            </a:r>
          </a:p>
          <a:p>
            <a:pPr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2003 – NDLTD incorporated as int’l non-profit</a:t>
            </a:r>
          </a:p>
          <a:p>
            <a:pPr eaLnBrk="1" hangingPunct="1">
              <a:spcBef>
                <a:spcPts val="300"/>
              </a:spcBef>
              <a:defRPr/>
            </a:pP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077200" cy="8001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>
                <a:latin typeface="Arial" charset="0"/>
              </a:rPr>
              <a:t>Acknowledgements (3): Mtgs</a:t>
            </a:r>
          </a:p>
        </p:txBody>
      </p:sp>
      <p:sp>
        <p:nvSpPr>
          <p:cNvPr id="2356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57912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ts val="1100"/>
              </a:spcBef>
            </a:pPr>
            <a:r>
              <a:rPr lang="en-US" sz="2600" dirty="0" smtClean="0">
                <a:latin typeface="Arial" charset="0"/>
              </a:rPr>
              <a:t>2003 </a:t>
            </a:r>
            <a:r>
              <a:rPr lang="en-US" sz="2600" dirty="0">
                <a:latin typeface="Arial" charset="0"/>
              </a:rPr>
              <a:t>– 6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Berlin (</a:t>
            </a:r>
            <a:r>
              <a:rPr lang="en-US" sz="2600" dirty="0" smtClean="0">
                <a:latin typeface="Arial" charset="0"/>
              </a:rPr>
              <a:t>215 attendees) </a:t>
            </a:r>
            <a:endParaRPr lang="en-US" sz="2600" dirty="0">
              <a:latin typeface="Arial" charset="0"/>
            </a:endParaRPr>
          </a:p>
          <a:p>
            <a:pPr eaLnBrk="1" hangingPunct="1">
              <a:spcBef>
                <a:spcPts val="1100"/>
              </a:spcBef>
            </a:pPr>
            <a:r>
              <a:rPr lang="en-US" sz="2600" dirty="0">
                <a:latin typeface="Arial" charset="0"/>
              </a:rPr>
              <a:t>2004 – 7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U. </a:t>
            </a:r>
            <a:r>
              <a:rPr lang="en-US" sz="2600" dirty="0" smtClean="0">
                <a:latin typeface="Arial" charset="0"/>
              </a:rPr>
              <a:t>Kentucky, USA</a:t>
            </a:r>
            <a:endParaRPr lang="en-US" sz="2600" dirty="0">
              <a:latin typeface="Arial" charset="0"/>
            </a:endParaRPr>
          </a:p>
          <a:p>
            <a:pPr eaLnBrk="1" hangingPunct="1">
              <a:spcBef>
                <a:spcPts val="1100"/>
              </a:spcBef>
            </a:pPr>
            <a:r>
              <a:rPr lang="en-US" sz="2600" dirty="0">
                <a:latin typeface="Arial" charset="0"/>
              </a:rPr>
              <a:t>2005 – 8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Sydney, Australia</a:t>
            </a:r>
          </a:p>
          <a:p>
            <a:pPr eaLnBrk="1" hangingPunct="1">
              <a:spcBef>
                <a:spcPts val="1100"/>
              </a:spcBef>
            </a:pPr>
            <a:r>
              <a:rPr lang="en-US" sz="2600" dirty="0">
                <a:latin typeface="Arial" charset="0"/>
              </a:rPr>
              <a:t>2006 – 9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Quebec City, Canada</a:t>
            </a:r>
          </a:p>
          <a:p>
            <a:pPr eaLnBrk="1" hangingPunct="1">
              <a:spcBef>
                <a:spcPts val="1100"/>
              </a:spcBef>
            </a:pPr>
            <a:r>
              <a:rPr lang="en-US" sz="2600" dirty="0">
                <a:latin typeface="Arial" charset="0"/>
              </a:rPr>
              <a:t>2007 – 10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Uppsala, Sweden</a:t>
            </a:r>
          </a:p>
          <a:p>
            <a:pPr eaLnBrk="1" hangingPunct="1">
              <a:spcBef>
                <a:spcPts val="1100"/>
              </a:spcBef>
            </a:pPr>
            <a:r>
              <a:rPr lang="en-US" sz="2600" dirty="0">
                <a:latin typeface="Arial" charset="0"/>
              </a:rPr>
              <a:t>2008 – 11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Aberdeen, Scotland</a:t>
            </a:r>
          </a:p>
          <a:p>
            <a:pPr eaLnBrk="1" hangingPunct="1">
              <a:spcBef>
                <a:spcPts val="1100"/>
              </a:spcBef>
            </a:pPr>
            <a:r>
              <a:rPr lang="en-US" sz="2600" dirty="0">
                <a:latin typeface="Arial" charset="0"/>
              </a:rPr>
              <a:t>2009 – 12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Pittsburgh, </a:t>
            </a:r>
            <a:r>
              <a:rPr lang="en-US" sz="2600" dirty="0" smtClean="0">
                <a:latin typeface="Arial" charset="0"/>
              </a:rPr>
              <a:t>PA, USA</a:t>
            </a:r>
            <a:endParaRPr lang="en-US" sz="2600" dirty="0">
              <a:latin typeface="Arial" charset="0"/>
            </a:endParaRPr>
          </a:p>
          <a:p>
            <a:pPr eaLnBrk="1" hangingPunct="1">
              <a:spcBef>
                <a:spcPts val="1100"/>
              </a:spcBef>
            </a:pPr>
            <a:r>
              <a:rPr lang="en-US" sz="2600" dirty="0">
                <a:latin typeface="Arial" charset="0"/>
              </a:rPr>
              <a:t>2010 – 13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Austin, </a:t>
            </a:r>
            <a:r>
              <a:rPr lang="en-US" sz="2600" dirty="0" smtClean="0">
                <a:latin typeface="Arial" charset="0"/>
              </a:rPr>
              <a:t>TX, USA</a:t>
            </a:r>
            <a:endParaRPr lang="en-US" sz="2600" dirty="0">
              <a:latin typeface="Arial" charset="0"/>
            </a:endParaRPr>
          </a:p>
          <a:p>
            <a:pPr eaLnBrk="1" hangingPunct="1">
              <a:spcBef>
                <a:spcPts val="1100"/>
              </a:spcBef>
            </a:pPr>
            <a:r>
              <a:rPr lang="en-US" sz="2600" dirty="0">
                <a:latin typeface="Arial" charset="0"/>
              </a:rPr>
              <a:t>2011 – 14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Cape Town, S. </a:t>
            </a:r>
            <a:r>
              <a:rPr lang="en-US" sz="2600" dirty="0" smtClean="0">
                <a:latin typeface="Arial" charset="0"/>
              </a:rPr>
              <a:t>Africa</a:t>
            </a:r>
          </a:p>
          <a:p>
            <a:pPr>
              <a:spcBef>
                <a:spcPts val="1100"/>
              </a:spcBef>
            </a:pPr>
            <a:r>
              <a:rPr lang="en-US" sz="2600" dirty="0" smtClean="0">
                <a:latin typeface="Arial" charset="0"/>
              </a:rPr>
              <a:t>2012 </a:t>
            </a:r>
            <a:r>
              <a:rPr lang="en-US" sz="2600" dirty="0">
                <a:latin typeface="Arial" charset="0"/>
              </a:rPr>
              <a:t>– </a:t>
            </a:r>
            <a:r>
              <a:rPr lang="en-US" sz="2600" dirty="0" smtClean="0">
                <a:latin typeface="Arial" charset="0"/>
              </a:rPr>
              <a:t>15</a:t>
            </a:r>
            <a:r>
              <a:rPr lang="en-US" sz="2600" baseline="30000" dirty="0" smtClean="0">
                <a:latin typeface="Arial" charset="0"/>
              </a:rPr>
              <a:t>th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dirty="0">
                <a:latin typeface="Arial" charset="0"/>
              </a:rPr>
              <a:t>symposium – </a:t>
            </a:r>
            <a:r>
              <a:rPr lang="en-US" sz="2600" dirty="0" smtClean="0">
                <a:latin typeface="Arial" charset="0"/>
              </a:rPr>
              <a:t>Lima, Peru</a:t>
            </a:r>
          </a:p>
          <a:p>
            <a:pPr>
              <a:spcBef>
                <a:spcPts val="1100"/>
              </a:spcBef>
            </a:pPr>
            <a:r>
              <a:rPr lang="en-US" sz="2600" dirty="0" smtClean="0">
                <a:latin typeface="Arial" charset="0"/>
              </a:rPr>
              <a:t>2013 </a:t>
            </a:r>
            <a:r>
              <a:rPr lang="en-US" sz="2600" dirty="0">
                <a:latin typeface="Arial" charset="0"/>
              </a:rPr>
              <a:t>– </a:t>
            </a:r>
            <a:r>
              <a:rPr lang="en-US" sz="2600" dirty="0" smtClean="0">
                <a:latin typeface="Arial" charset="0"/>
              </a:rPr>
              <a:t>16</a:t>
            </a:r>
            <a:r>
              <a:rPr lang="en-US" sz="2600" baseline="30000" dirty="0" smtClean="0">
                <a:latin typeface="Arial" charset="0"/>
              </a:rPr>
              <a:t>th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dirty="0">
                <a:latin typeface="Arial" charset="0"/>
              </a:rPr>
              <a:t>symposium – </a:t>
            </a:r>
            <a:r>
              <a:rPr lang="en-US" sz="2600" dirty="0" smtClean="0">
                <a:latin typeface="Arial" charset="0"/>
              </a:rPr>
              <a:t>Hong Kong</a:t>
            </a:r>
            <a:endParaRPr lang="en-US" sz="2600" dirty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Outline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Acknowledgements</a:t>
            </a:r>
          </a:p>
          <a:p>
            <a:pPr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Digital Libraries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Including ePrints, DSpace, Fedora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Including (institutional) repositories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Incl. Content/Courseware Management Systems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Personal -&gt; Group -&gt; Publisher -&gt; Global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NDLTD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Background for Future Work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Summary</a:t>
            </a:r>
          </a:p>
          <a:p>
            <a:pPr eaLnBrk="1" hangingPunct="1">
              <a:spcBef>
                <a:spcPct val="4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5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6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7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47" name="Rectangle 8"/>
          <p:cNvSpPr>
            <a:spLocks noGrp="1" noChangeArrowheads="1"/>
          </p:cNvSpPr>
          <p:nvPr>
            <p:ph type="title"/>
          </p:nvPr>
        </p:nvSpPr>
        <p:spPr>
          <a:xfrm>
            <a:off x="914400" y="38100"/>
            <a:ext cx="7772400" cy="1104900"/>
          </a:xfrm>
        </p:spPr>
        <p:txBody>
          <a:bodyPr lIns="92075" tIns="46038" rIns="92075" bIns="46038"/>
          <a:lstStyle/>
          <a:p>
            <a:r>
              <a:rPr lang="en-US" sz="4000" dirty="0" smtClean="0">
                <a:latin typeface="Arial" charset="0"/>
              </a:rPr>
              <a:t>Modern Dissemination Methods</a:t>
            </a:r>
            <a:endParaRPr lang="en-US" sz="4000" dirty="0">
              <a:latin typeface="Arial" charset="0"/>
            </a:endParaRPr>
          </a:p>
        </p:txBody>
      </p:sp>
      <p:sp>
        <p:nvSpPr>
          <p:cNvPr id="5836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86800" cy="480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b="1" dirty="0" smtClean="0">
                <a:cs typeface="+mn-cs"/>
              </a:rPr>
              <a:t>Social media</a:t>
            </a:r>
          </a:p>
          <a:p>
            <a:pPr>
              <a:defRPr/>
            </a:pPr>
            <a:r>
              <a:rPr lang="en-US" sz="2800" b="1" dirty="0" smtClean="0">
                <a:cs typeface="+mn-cs"/>
              </a:rPr>
              <a:t>WWW (and Web 2.0)</a:t>
            </a:r>
          </a:p>
          <a:p>
            <a:pPr>
              <a:defRPr/>
            </a:pPr>
            <a:r>
              <a:rPr lang="en-US" sz="2800" b="1" dirty="0" smtClean="0">
                <a:cs typeface="+mn-cs"/>
              </a:rPr>
              <a:t>Digital libraries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Global tailored access through partners, e.g., VTLS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Global access through search engines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-&gt; Discovery, downloading, citing, re-usable science</a:t>
            </a:r>
          </a:p>
          <a:p>
            <a:pPr>
              <a:defRPr/>
            </a:pPr>
            <a:endParaRPr lang="en-US" sz="2800" b="1" dirty="0">
              <a:cs typeface="+mn-cs"/>
            </a:endParaRPr>
          </a:p>
          <a:p>
            <a:pPr>
              <a:defRPr/>
            </a:pPr>
            <a:r>
              <a:rPr lang="en-US" sz="2800" b="1" dirty="0" smtClean="0">
                <a:cs typeface="+mn-cs"/>
              </a:rPr>
              <a:t>What aids discovery?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Title, abstract, categories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Figures (image search if separate)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Commenting, rating, tagging, recommending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2703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A5B46A-04EC-644B-BB4E-5D370E481B41}" type="slidenum">
              <a:rPr lang="en-US" sz="1400" b="0"/>
              <a:pPr eaLnBrk="1" hangingPunct="1"/>
              <a:t>9</a:t>
            </a:fld>
            <a:endParaRPr lang="en-US" sz="1400" b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0"/>
            <a:ext cx="8153400" cy="685800"/>
          </a:xfrm>
        </p:spPr>
        <p:txBody>
          <a:bodyPr lIns="92075" tIns="46038" rIns="92075" bIns="46038"/>
          <a:lstStyle/>
          <a:p>
            <a:pPr algn="l" eaLnBrk="1" hangingPunct="1"/>
            <a:r>
              <a:rPr lang="en-US">
                <a:latin typeface="Arial" charset="0"/>
              </a:rPr>
              <a:t>   Informal 5S &amp; DL Definitions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  </a:t>
            </a:r>
            <a:r>
              <a:rPr lang="en-US" sz="3600">
                <a:latin typeface="Arial" charset="0"/>
              </a:rPr>
              <a:t>DLs are complex systems that</a:t>
            </a:r>
            <a:br>
              <a:rPr lang="en-US" sz="3600">
                <a:latin typeface="Arial" charset="0"/>
              </a:rPr>
            </a:br>
            <a:endParaRPr lang="en-US" sz="3600">
              <a:latin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305800" cy="3581400"/>
          </a:xfrm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charset="0"/>
              </a:rPr>
              <a:t>help satisfy info needs of users (</a:t>
            </a:r>
            <a:r>
              <a:rPr lang="en-US" b="1">
                <a:latin typeface="Arial" charset="0"/>
              </a:rPr>
              <a:t>societies</a:t>
            </a:r>
            <a:r>
              <a:rPr lang="en-US">
                <a:latin typeface="Arial" charset="0"/>
              </a:rPr>
              <a:t>)</a:t>
            </a:r>
          </a:p>
          <a:p>
            <a:pPr eaLnBrk="1" hangingPunct="1"/>
            <a:r>
              <a:rPr lang="en-US">
                <a:latin typeface="Arial" charset="0"/>
              </a:rPr>
              <a:t>provide info services (</a:t>
            </a:r>
            <a:r>
              <a:rPr lang="en-US" b="1">
                <a:latin typeface="Arial" charset="0"/>
              </a:rPr>
              <a:t>scenarios</a:t>
            </a:r>
            <a:r>
              <a:rPr lang="en-US">
                <a:latin typeface="Arial" charset="0"/>
              </a:rPr>
              <a:t>)</a:t>
            </a:r>
          </a:p>
          <a:p>
            <a:pPr eaLnBrk="1" hangingPunct="1"/>
            <a:r>
              <a:rPr lang="en-US">
                <a:latin typeface="Arial" charset="0"/>
              </a:rPr>
              <a:t>organize info in usable ways (</a:t>
            </a:r>
            <a:r>
              <a:rPr lang="en-US" b="1">
                <a:latin typeface="Arial" charset="0"/>
              </a:rPr>
              <a:t>structures</a:t>
            </a:r>
            <a:r>
              <a:rPr lang="en-US">
                <a:latin typeface="Arial" charset="0"/>
              </a:rPr>
              <a:t>)</a:t>
            </a:r>
          </a:p>
          <a:p>
            <a:pPr eaLnBrk="1" hangingPunct="1"/>
            <a:r>
              <a:rPr lang="en-US">
                <a:latin typeface="Arial" charset="0"/>
              </a:rPr>
              <a:t>present info in usable ways (</a:t>
            </a:r>
            <a:r>
              <a:rPr lang="en-US" b="1">
                <a:latin typeface="Arial" charset="0"/>
              </a:rPr>
              <a:t>spaces</a:t>
            </a:r>
            <a:r>
              <a:rPr lang="en-US">
                <a:latin typeface="Arial" charset="0"/>
              </a:rPr>
              <a:t>)</a:t>
            </a:r>
          </a:p>
          <a:p>
            <a:pPr eaLnBrk="1" hangingPunct="1"/>
            <a:r>
              <a:rPr lang="en-US">
                <a:latin typeface="Arial" charset="0"/>
              </a:rPr>
              <a:t>communicate info with users (</a:t>
            </a:r>
            <a:r>
              <a:rPr lang="en-US" b="1">
                <a:latin typeface="Arial" charset="0"/>
              </a:rPr>
              <a:t>streams</a:t>
            </a:r>
            <a:r>
              <a:rPr lang="en-US"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01309oxRookiesIntro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201309oxRookiesIntro.potx</Template>
  <TotalTime>14815</TotalTime>
  <Words>1498</Words>
  <Application>Microsoft Macintosh PowerPoint</Application>
  <PresentationFormat>On-screen Show (4:3)</PresentationFormat>
  <Paragraphs>322</Paragraphs>
  <Slides>32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201309oxRookiesIntro</vt:lpstr>
      <vt:lpstr>MS Org Chart</vt:lpstr>
      <vt:lpstr>Introduction to NDLTD and Brief History of the ETD Movement   ETD 2014: 17th Int’l Symposium on ETDs Leicester, England: ETDs for Rookies  Edward A. Fox Executive Director, NDLTD, www.ndltd.org  Virginia Tech, Blacksburg, VA 24061 USA fox@vt.edu     http://fox.cs.vt.edu/talks/2014</vt:lpstr>
      <vt:lpstr>Invitation</vt:lpstr>
      <vt:lpstr>Outline </vt:lpstr>
      <vt:lpstr>Acknowledgements </vt:lpstr>
      <vt:lpstr>Acknowledgements (2): Mtgs</vt:lpstr>
      <vt:lpstr>Acknowledgements (3): Mtgs</vt:lpstr>
      <vt:lpstr>Outline </vt:lpstr>
      <vt:lpstr>Modern Dissemination Methods</vt:lpstr>
      <vt:lpstr>   Informal 5S &amp; DL Definitions    DLs are complex systems that </vt:lpstr>
      <vt:lpstr>DLs Support Many User Roles</vt:lpstr>
      <vt:lpstr>Why of Global Interest?</vt:lpstr>
      <vt:lpstr>PowerPoint Presentation</vt:lpstr>
      <vt:lpstr>PowerPoint Presentation</vt:lpstr>
      <vt:lpstr>Information Life Cycle (adapted)</vt:lpstr>
      <vt:lpstr>Students and the Info. Life Cycle</vt:lpstr>
      <vt:lpstr>Institutional Repositories</vt:lpstr>
      <vt:lpstr>For More Information (Examples)</vt:lpstr>
      <vt:lpstr>Outline </vt:lpstr>
      <vt:lpstr>NDLTD: www.ndltd.org </vt:lpstr>
      <vt:lpstr>ETDs: Library Goals </vt:lpstr>
      <vt:lpstr>What are we doing?</vt:lpstr>
      <vt:lpstr>Guiding students</vt:lpstr>
      <vt:lpstr>NDLTD Incorporation</vt:lpstr>
      <vt:lpstr>How You Can Participate</vt:lpstr>
      <vt:lpstr>PowerPoint Presentation</vt:lpstr>
      <vt:lpstr>Outline </vt:lpstr>
      <vt:lpstr>Background for Future Work </vt:lpstr>
      <vt:lpstr>The World According to OAI</vt:lpstr>
      <vt:lpstr>Metadata Objects (MDOs)</vt:lpstr>
      <vt:lpstr>Summary </vt:lpstr>
      <vt:lpstr>Why ETDs?  Short Summary</vt:lpstr>
      <vt:lpstr>Questions? Discussion? Recommendations?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Streams, Structures, Spaces, Scenarios, and Societies (5S): A Formal Digital Library Framework and Its Applications- Progress Report</dc:title>
  <dc:creator>eNumerate</dc:creator>
  <cp:lastModifiedBy>Ed Fox</cp:lastModifiedBy>
  <cp:revision>308</cp:revision>
  <cp:lastPrinted>2012-09-12T01:03:47Z</cp:lastPrinted>
  <dcterms:created xsi:type="dcterms:W3CDTF">2004-04-27T15:48:44Z</dcterms:created>
  <dcterms:modified xsi:type="dcterms:W3CDTF">2014-07-22T17:09:10Z</dcterms:modified>
</cp:coreProperties>
</file>