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4" r:id="rId3"/>
    <p:sldId id="271" r:id="rId4"/>
    <p:sldId id="260" r:id="rId5"/>
    <p:sldId id="277" r:id="rId6"/>
    <p:sldId id="269" r:id="rId7"/>
    <p:sldId id="267" r:id="rId8"/>
    <p:sldId id="261" r:id="rId9"/>
    <p:sldId id="276" r:id="rId10"/>
    <p:sldId id="273" r:id="rId11"/>
    <p:sldId id="263" r:id="rId12"/>
    <p:sldId id="264" r:id="rId13"/>
    <p:sldId id="265" r:id="rId14"/>
    <p:sldId id="278"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16" autoAdjust="0"/>
  </p:normalViewPr>
  <p:slideViewPr>
    <p:cSldViewPr snapToGrid="0" snapToObjects="1">
      <p:cViewPr>
        <p:scale>
          <a:sx n="121" d="100"/>
          <a:sy n="121" d="100"/>
        </p:scale>
        <p:origin x="-1696" y="-82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7/23/14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8499AF5-6DAD-4D48-A066-F9C378995894}" type="slidenum">
              <a:rPr lang="en-US" b="0">
                <a:latin typeface="Times New Roman" charset="0"/>
              </a:rPr>
              <a:pPr eaLnBrk="1" hangingPunct="1"/>
              <a:t>12</a:t>
            </a:fld>
            <a:endParaRPr lang="en-US" b="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D93DE3-DFBC-AD46-BBC0-F08F81553AE9}" type="slidenum">
              <a:rPr lang="en-US" b="0">
                <a:latin typeface="Times New Roman" charset="0"/>
              </a:rPr>
              <a:pPr eaLnBrk="1" hangingPunct="1"/>
              <a:t>13</a:t>
            </a:fld>
            <a:endParaRPr lang="en-US"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14</a:t>
            </a:fld>
            <a:endParaRPr lang="en-US" sz="1200" b="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15</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3</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4</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387063B9-451F-B74C-B152-5DB28483F0BD}" type="slidenum">
              <a:rPr lang="en-US" sz="1200" b="0">
                <a:latin typeface="Times New Roman" charset="0"/>
              </a:rPr>
              <a:pPr eaLnBrk="1" hangingPunct="1"/>
              <a:t>5</a:t>
            </a:fld>
            <a:endParaRPr lang="en-US" sz="1200" b="0">
              <a:latin typeface="Times New Roman"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Information life cycle with respective dimensions of quality added for each major phrase and related activi</a:t>
            </a:r>
            <a:r>
              <a:rPr lang="en-US" altLang="zh-CN">
                <a:latin typeface="Times New Roman" charset="0"/>
              </a:rPr>
              <a:t>ties</a:t>
            </a:r>
            <a:endParaRPr lang="en-US">
              <a:latin typeface="Times New Roman" charset="0"/>
            </a:endParaRPr>
          </a:p>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7</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8</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10</a:t>
            </a:fld>
            <a:endParaRPr lang="en-US" sz="1200" b="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F48E2BD-252A-4649-8680-5085AEBC3317}" type="slidenum">
              <a:rPr lang="en-US" b="0">
                <a:latin typeface="Times New Roman" charset="0"/>
              </a:rPr>
              <a:pPr eaLnBrk="1" hangingPunct="1"/>
              <a:t>11</a:t>
            </a:fld>
            <a:endParaRPr lang="en-US" b="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7/23/14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7/23/14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7/23/14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7/23/14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7/23/14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7/23/14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7/23/14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7/23/14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a:latin typeface="Arial" charset="0"/>
              </a:rPr>
              <a:t>NDLTD Welcome and</a:t>
            </a:r>
            <a:br>
              <a:rPr lang="en-US" sz="5400" b="1" dirty="0">
                <a:latin typeface="Arial" charset="0"/>
              </a:rPr>
            </a:br>
            <a:r>
              <a:rPr lang="en-US" sz="5400" b="1" dirty="0">
                <a:latin typeface="Arial" charset="0"/>
              </a:rPr>
              <a:t>Introduction</a:t>
            </a:r>
            <a:r>
              <a:rPr lang="en-US" sz="4000" b="1" dirty="0">
                <a:latin typeface="Arial" charset="0"/>
              </a:rPr>
              <a:t/>
            </a:r>
            <a:br>
              <a:rPr lang="en-US" sz="4000" b="1" dirty="0">
                <a:latin typeface="Arial" charset="0"/>
              </a:rPr>
            </a:br>
            <a:r>
              <a:rPr lang="en-US" sz="1400" b="1" dirty="0">
                <a:latin typeface="Arial" charset="0"/>
              </a:rPr>
              <a:t/>
            </a:r>
            <a:br>
              <a:rPr lang="en-US" sz="1400" b="1" dirty="0">
                <a:latin typeface="Arial" charset="0"/>
              </a:rPr>
            </a:br>
            <a:r>
              <a:rPr lang="en-US" sz="3600" b="1" dirty="0">
                <a:latin typeface="Arial" charset="0"/>
              </a:rPr>
              <a:t>ETD </a:t>
            </a:r>
            <a:r>
              <a:rPr lang="en-US" sz="3600" b="1" dirty="0" smtClean="0">
                <a:latin typeface="Arial" charset="0"/>
              </a:rPr>
              <a:t>2014: 17</a:t>
            </a:r>
            <a:r>
              <a:rPr lang="en-US" sz="3600" b="1" baseline="30000" dirty="0" smtClean="0">
                <a:latin typeface="Arial" charset="0"/>
              </a:rPr>
              <a:t>th</a:t>
            </a:r>
            <a:r>
              <a:rPr lang="en-US" sz="3600" b="1" dirty="0" smtClean="0">
                <a:latin typeface="Arial" charset="0"/>
              </a:rPr>
              <a:t> Int’l Symposium </a:t>
            </a:r>
            <a:r>
              <a:rPr lang="en-US" sz="3600" b="1" dirty="0">
                <a:latin typeface="Arial" charset="0"/>
              </a:rPr>
              <a:t>on ETDs</a:t>
            </a:r>
            <a:r>
              <a:rPr lang="en-US" sz="4000" b="1" dirty="0">
                <a:latin typeface="Arial" charset="0"/>
              </a:rPr>
              <a:t/>
            </a:r>
            <a:br>
              <a:rPr lang="en-US" sz="4000" b="1" dirty="0">
                <a:latin typeface="Arial" charset="0"/>
              </a:rPr>
            </a:br>
            <a:r>
              <a:rPr lang="en-US" sz="4000" b="1" dirty="0" smtClean="0">
                <a:latin typeface="Arial" charset="0"/>
              </a:rPr>
              <a:t>Leicester, England</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NDLTD, </a:t>
            </a:r>
            <a:r>
              <a:rPr lang="en-US" sz="3200" dirty="0" err="1">
                <a:latin typeface="Arial" charset="0"/>
              </a:rPr>
              <a:t>www.ndltd.org</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http://</a:t>
            </a:r>
            <a:r>
              <a:rPr lang="en-US" sz="3200" dirty="0" err="1">
                <a:latin typeface="Arial" charset="0"/>
              </a:rPr>
              <a:t>fox.cs.vt.edu</a:t>
            </a:r>
            <a:r>
              <a:rPr lang="en-US" sz="3200" dirty="0">
                <a:latin typeface="Arial" charset="0"/>
              </a:rPr>
              <a:t>/talks/</a:t>
            </a:r>
            <a:r>
              <a:rPr lang="en-US" sz="3200" dirty="0" smtClean="0">
                <a:latin typeface="Arial" charset="0"/>
              </a:rPr>
              <a:t>2014 </a:t>
            </a:r>
            <a:r>
              <a:rPr lang="en-US" sz="3200" dirty="0">
                <a:latin typeface="Arial" charset="0"/>
              </a:rPr>
              <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r>
              <a:rPr lang="en-US" sz="3600" dirty="0" smtClean="0">
                <a:latin typeface="Arial" charset="0"/>
                <a:cs typeface="+mn-cs"/>
              </a:rPr>
              <a:t>.</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10</a:t>
            </a:fld>
            <a:endParaRPr lang="en-US" sz="1400" b="0"/>
          </a:p>
        </p:txBody>
      </p:sp>
    </p:spTree>
    <p:extLst>
      <p:ext uri="{BB962C8B-B14F-4D97-AF65-F5344CB8AC3E}">
        <p14:creationId xmlns:p14="http://schemas.microsoft.com/office/powerpoint/2010/main" val="14976637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Goals (1)</a:t>
            </a:r>
          </a:p>
        </p:txBody>
      </p:sp>
      <p:sp>
        <p:nvSpPr>
          <p:cNvPr id="13315" name="Content Placeholder 2"/>
          <p:cNvSpPr>
            <a:spLocks noGrp="1"/>
          </p:cNvSpPr>
          <p:nvPr>
            <p:ph idx="1"/>
          </p:nvPr>
        </p:nvSpPr>
        <p:spPr/>
        <p:txBody>
          <a:bodyPr>
            <a:normAutofit lnSpcReduction="10000"/>
          </a:bodyPr>
          <a:lstStyle/>
          <a:p>
            <a:r>
              <a:rPr lang="en-US" dirty="0">
                <a:latin typeface="Arial" charset="0"/>
              </a:rPr>
              <a:t>To be the </a:t>
            </a:r>
            <a:r>
              <a:rPr lang="en-US" b="1" dirty="0">
                <a:latin typeface="Arial" charset="0"/>
              </a:rPr>
              <a:t>leading</a:t>
            </a:r>
            <a:r>
              <a:rPr lang="en-US" dirty="0">
                <a:latin typeface="Arial" charset="0"/>
              </a:rPr>
              <a:t> international institution for promotion of ETDs worldwide. </a:t>
            </a:r>
          </a:p>
          <a:p>
            <a:r>
              <a:rPr lang="en-US" dirty="0">
                <a:latin typeface="Arial" charset="0"/>
              </a:rPr>
              <a:t>To expand </a:t>
            </a:r>
            <a:r>
              <a:rPr lang="en-US" b="1" dirty="0">
                <a:latin typeface="Arial" charset="0"/>
              </a:rPr>
              <a:t>Open Access </a:t>
            </a:r>
            <a:r>
              <a:rPr lang="en-US" dirty="0">
                <a:latin typeface="Arial" charset="0"/>
              </a:rPr>
              <a:t>to ETDs.</a:t>
            </a:r>
          </a:p>
          <a:p>
            <a:r>
              <a:rPr lang="en-US" dirty="0">
                <a:latin typeface="Arial" charset="0"/>
              </a:rPr>
              <a:t>To provide and encourage use of </a:t>
            </a:r>
            <a:r>
              <a:rPr lang="en-US" b="1" dirty="0">
                <a:latin typeface="Arial" charset="0"/>
              </a:rPr>
              <a:t>innovative</a:t>
            </a:r>
            <a:r>
              <a:rPr lang="en-US" dirty="0">
                <a:latin typeface="Arial" charset="0"/>
              </a:rPr>
              <a:t> services, resources, standards, and technology for the development of ETD programs.</a:t>
            </a:r>
          </a:p>
          <a:p>
            <a:r>
              <a:rPr lang="en-US" dirty="0">
                <a:latin typeface="Arial" charset="0"/>
              </a:rPr>
              <a:t>To sponsor and co-sponsor ETD-related </a:t>
            </a:r>
            <a:r>
              <a:rPr lang="en-US" b="1" dirty="0">
                <a:latin typeface="Arial" charset="0"/>
              </a:rPr>
              <a:t>events</a:t>
            </a:r>
            <a:r>
              <a:rPr lang="en-US" dirty="0">
                <a:latin typeface="Arial" charset="0"/>
              </a:rPr>
              <a:t> regionally and globally.</a:t>
            </a:r>
          </a:p>
          <a:p>
            <a:endParaRPr lang="en-US" dirty="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92B85B4-78DD-4542-B62F-1F4FA3FC0E3A}" type="slidenum">
              <a:rPr lang="en-US" b="0"/>
              <a:pPr eaLnBrk="1" hangingPunct="1"/>
              <a:t>11</a:t>
            </a:fld>
            <a:endParaRPr lang="en-US" b="0"/>
          </a:p>
        </p:txBody>
      </p:sp>
    </p:spTree>
    <p:extLst>
      <p:ext uri="{BB962C8B-B14F-4D97-AF65-F5344CB8AC3E}">
        <p14:creationId xmlns:p14="http://schemas.microsoft.com/office/powerpoint/2010/main" val="39792378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0"/>
            <a:ext cx="8763000" cy="1143000"/>
          </a:xfrm>
        </p:spPr>
        <p:txBody>
          <a:bodyPr/>
          <a:lstStyle/>
          <a:p>
            <a:r>
              <a:rPr lang="en-US">
                <a:latin typeface="Arial" charset="0"/>
              </a:rPr>
              <a:t>Goals (2): Through those activities</a:t>
            </a:r>
          </a:p>
        </p:txBody>
      </p:sp>
      <p:sp>
        <p:nvSpPr>
          <p:cNvPr id="14339" name="Content Placeholder 2"/>
          <p:cNvSpPr>
            <a:spLocks noGrp="1"/>
          </p:cNvSpPr>
          <p:nvPr>
            <p:ph idx="1"/>
          </p:nvPr>
        </p:nvSpPr>
        <p:spPr>
          <a:xfrm>
            <a:off x="228600" y="1600200"/>
            <a:ext cx="8610600" cy="4525963"/>
          </a:xfrm>
        </p:spPr>
        <p:txBody>
          <a:bodyPr>
            <a:normAutofit lnSpcReduction="10000"/>
          </a:bodyPr>
          <a:lstStyle/>
          <a:p>
            <a:r>
              <a:rPr lang="en-US" dirty="0">
                <a:latin typeface="Arial" charset="0"/>
              </a:rPr>
              <a:t>Institutions of higher learning will develop their </a:t>
            </a:r>
            <a:r>
              <a:rPr lang="en-US" b="1" dirty="0">
                <a:latin typeface="Arial" charset="0"/>
              </a:rPr>
              <a:t>own ETD programs </a:t>
            </a:r>
            <a:r>
              <a:rPr lang="en-US" dirty="0">
                <a:latin typeface="Arial" charset="0"/>
              </a:rPr>
              <a:t>by adopting the submission, collection, and archiving of electronic theses and dissertations, to their own and to international digital libraries &amp; repositories.</a:t>
            </a:r>
            <a:endParaRPr lang="en-US" sz="4000" dirty="0">
              <a:latin typeface="Arial" charset="0"/>
            </a:endParaRPr>
          </a:p>
          <a:p>
            <a:r>
              <a:rPr lang="en-US" dirty="0">
                <a:latin typeface="Arial" charset="0"/>
              </a:rPr>
              <a:t>Institutions of higher education and their communities will become </a:t>
            </a:r>
            <a:r>
              <a:rPr lang="en-US" b="1" dirty="0">
                <a:latin typeface="Arial" charset="0"/>
              </a:rPr>
              <a:t>aware of the benefits of ETDs</a:t>
            </a:r>
            <a:r>
              <a:rPr lang="en-US" dirty="0">
                <a:latin typeface="Arial" charset="0"/>
              </a:rPr>
              <a:t>, including:</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42BE8-1A1B-D340-9E04-12C6DD17E21E}" type="slidenum">
              <a:rPr lang="en-US" b="0"/>
              <a:pPr eaLnBrk="1" hangingPunct="1"/>
              <a:t>12</a:t>
            </a:fld>
            <a:endParaRPr lang="en-US" b="0"/>
          </a:p>
        </p:txBody>
      </p:sp>
    </p:spTree>
    <p:extLst>
      <p:ext uri="{BB962C8B-B14F-4D97-AF65-F5344CB8AC3E}">
        <p14:creationId xmlns:p14="http://schemas.microsoft.com/office/powerpoint/2010/main" val="29028896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8534400" cy="1143000"/>
          </a:xfrm>
        </p:spPr>
        <p:txBody>
          <a:bodyPr/>
          <a:lstStyle/>
          <a:p>
            <a:r>
              <a:rPr lang="en-US">
                <a:latin typeface="Arial" charset="0"/>
              </a:rPr>
              <a:t>Goals (3): benefits:</a:t>
            </a:r>
          </a:p>
        </p:txBody>
      </p:sp>
      <p:sp>
        <p:nvSpPr>
          <p:cNvPr id="15363" name="Content Placeholder 2"/>
          <p:cNvSpPr>
            <a:spLocks noGrp="1"/>
          </p:cNvSpPr>
          <p:nvPr>
            <p:ph idx="1"/>
          </p:nvPr>
        </p:nvSpPr>
        <p:spPr>
          <a:xfrm>
            <a:off x="457200" y="1315896"/>
            <a:ext cx="8305800" cy="5405579"/>
          </a:xfrm>
        </p:spPr>
        <p:txBody>
          <a:bodyPr>
            <a:normAutofit/>
          </a:bodyPr>
          <a:lstStyle/>
          <a:p>
            <a:pPr lvl="1"/>
            <a:r>
              <a:rPr lang="en-US" dirty="0">
                <a:latin typeface="Arial" charset="0"/>
              </a:rPr>
              <a:t>facilitation of the writing process for </a:t>
            </a:r>
            <a:r>
              <a:rPr lang="en-US" b="1" dirty="0">
                <a:latin typeface="Arial" charset="0"/>
              </a:rPr>
              <a:t>students</a:t>
            </a:r>
            <a:endParaRPr lang="en-US" sz="3600" b="1" dirty="0">
              <a:latin typeface="Arial" charset="0"/>
            </a:endParaRPr>
          </a:p>
          <a:p>
            <a:pPr lvl="1"/>
            <a:r>
              <a:rPr lang="en-US" dirty="0">
                <a:latin typeface="Arial" charset="0"/>
              </a:rPr>
              <a:t>increased speed and effectiveness of </a:t>
            </a:r>
            <a:r>
              <a:rPr lang="en-US" b="1" dirty="0">
                <a:latin typeface="Arial" charset="0"/>
              </a:rPr>
              <a:t>sharing</a:t>
            </a:r>
            <a:r>
              <a:rPr lang="en-US" dirty="0">
                <a:latin typeface="Arial" charset="0"/>
              </a:rPr>
              <a:t> / distribution of research methods and results</a:t>
            </a:r>
            <a:endParaRPr lang="en-US" sz="3600" dirty="0">
              <a:latin typeface="Arial" charset="0"/>
            </a:endParaRPr>
          </a:p>
          <a:p>
            <a:pPr lvl="1"/>
            <a:r>
              <a:rPr lang="en-US" dirty="0">
                <a:latin typeface="Arial" charset="0"/>
              </a:rPr>
              <a:t>through advances in </a:t>
            </a:r>
            <a:r>
              <a:rPr lang="en-US" b="1" dirty="0">
                <a:latin typeface="Arial" charset="0"/>
              </a:rPr>
              <a:t>electronic publishing </a:t>
            </a:r>
            <a:r>
              <a:rPr lang="en-US" dirty="0">
                <a:latin typeface="Arial" charset="0"/>
              </a:rPr>
              <a:t>and </a:t>
            </a:r>
            <a:r>
              <a:rPr lang="en-US" b="1" dirty="0">
                <a:latin typeface="Arial" charset="0"/>
              </a:rPr>
              <a:t>archiving</a:t>
            </a:r>
            <a:r>
              <a:rPr lang="en-US" dirty="0">
                <a:latin typeface="Arial" charset="0"/>
              </a:rPr>
              <a:t>, leading to </a:t>
            </a:r>
          </a:p>
          <a:p>
            <a:pPr lvl="1"/>
            <a:r>
              <a:rPr lang="en-US" dirty="0">
                <a:latin typeface="Arial" charset="0"/>
              </a:rPr>
              <a:t>improved </a:t>
            </a:r>
            <a:r>
              <a:rPr lang="en-US" b="1" dirty="0">
                <a:latin typeface="Arial" charset="0"/>
              </a:rPr>
              <a:t>graduate education </a:t>
            </a:r>
            <a:r>
              <a:rPr lang="en-US" dirty="0">
                <a:latin typeface="Arial" charset="0"/>
              </a:rPr>
              <a:t>and scholarship</a:t>
            </a:r>
            <a:endParaRPr lang="en-US" sz="3600" dirty="0">
              <a:latin typeface="Arial" charset="0"/>
            </a:endParaRPr>
          </a:p>
          <a:p>
            <a:pPr lvl="1"/>
            <a:r>
              <a:rPr lang="en-US" dirty="0">
                <a:latin typeface="Arial" charset="0"/>
              </a:rPr>
              <a:t>and</a:t>
            </a:r>
          </a:p>
          <a:p>
            <a:pPr lvl="1"/>
            <a:r>
              <a:rPr lang="en-US" b="1" dirty="0">
                <a:latin typeface="Arial" charset="0"/>
              </a:rPr>
              <a:t>reduced costs </a:t>
            </a:r>
            <a:r>
              <a:rPr lang="en-US" dirty="0">
                <a:latin typeface="Arial" charset="0"/>
              </a:rPr>
              <a:t>of ETD printing, processing, dissemination, storage, and preservation</a:t>
            </a:r>
            <a:r>
              <a:rPr lang="en-US" dirty="0" smtClean="0">
                <a:latin typeface="Arial" charset="0"/>
              </a:rPr>
              <a:t>.</a:t>
            </a:r>
            <a:endParaRPr lang="en-US" sz="3600" dirty="0">
              <a:latin typeface="Arial" charset="0"/>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DF7755-2ACD-F74A-85C0-8436D1018EBA}" type="slidenum">
              <a:rPr lang="en-US" b="0"/>
              <a:pPr eaLnBrk="1" hangingPunct="1"/>
              <a:t>13</a:t>
            </a:fld>
            <a:endParaRPr lang="en-US" b="0"/>
          </a:p>
        </p:txBody>
      </p:sp>
    </p:spTree>
    <p:extLst>
      <p:ext uri="{BB962C8B-B14F-4D97-AF65-F5344CB8AC3E}">
        <p14:creationId xmlns:p14="http://schemas.microsoft.com/office/powerpoint/2010/main" val="1426750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0"/>
            <a:ext cx="8229600" cy="762000"/>
          </a:xfrm>
        </p:spPr>
        <p:txBody>
          <a:bodyPr/>
          <a:lstStyle/>
          <a:p>
            <a:r>
              <a:rPr lang="en-US">
                <a:latin typeface="Arial" charset="0"/>
              </a:rPr>
              <a:t>How You Can Participate</a:t>
            </a:r>
          </a:p>
        </p:txBody>
      </p:sp>
      <p:sp>
        <p:nvSpPr>
          <p:cNvPr id="12291" name="Content Placeholder 2"/>
          <p:cNvSpPr>
            <a:spLocks noGrp="1"/>
          </p:cNvSpPr>
          <p:nvPr>
            <p:ph idx="1"/>
          </p:nvPr>
        </p:nvSpPr>
        <p:spPr>
          <a:xfrm>
            <a:off x="152400" y="1066800"/>
            <a:ext cx="8839200" cy="5562600"/>
          </a:xfrm>
        </p:spPr>
        <p:txBody>
          <a:bodyPr>
            <a:normAutofit lnSpcReduction="10000"/>
          </a:bodyPr>
          <a:lstStyle/>
          <a:p>
            <a:pPr>
              <a:lnSpc>
                <a:spcPct val="170000"/>
              </a:lnSpc>
              <a:spcBef>
                <a:spcPts val="1000"/>
              </a:spcBef>
              <a:defRPr/>
            </a:pPr>
            <a:r>
              <a:rPr lang="en-US" sz="2800" dirty="0" smtClean="0">
                <a:latin typeface="Arial" charset="0"/>
                <a:cs typeface="+mn-cs"/>
              </a:rPr>
              <a:t>Primarily, a volunteer organization</a:t>
            </a:r>
          </a:p>
          <a:p>
            <a:pPr>
              <a:lnSpc>
                <a:spcPct val="170000"/>
              </a:lnSpc>
              <a:spcBef>
                <a:spcPts val="1000"/>
              </a:spcBef>
              <a:defRPr/>
            </a:pPr>
            <a:r>
              <a:rPr lang="en-US" sz="2800" dirty="0" smtClean="0">
                <a:latin typeface="Arial" charset="0"/>
                <a:cs typeface="+mn-cs"/>
              </a:rPr>
              <a:t>Local and regional activities</a:t>
            </a:r>
          </a:p>
          <a:p>
            <a:pPr>
              <a:lnSpc>
                <a:spcPct val="170000"/>
              </a:lnSpc>
              <a:spcBef>
                <a:spcPts val="1000"/>
              </a:spcBef>
              <a:defRPr/>
            </a:pPr>
            <a:r>
              <a:rPr lang="en-US" sz="2800" dirty="0" smtClean="0">
                <a:latin typeface="Arial" charset="0"/>
                <a:cs typeface="+mn-cs"/>
              </a:rPr>
              <a:t>NDLTD Committees, Working Groups – join a table at lunch on Thursday, e.g. :</a:t>
            </a:r>
          </a:p>
          <a:p>
            <a:pPr lvl="1">
              <a:lnSpc>
                <a:spcPct val="170000"/>
              </a:lnSpc>
              <a:spcBef>
                <a:spcPts val="1000"/>
              </a:spcBef>
              <a:defRPr/>
            </a:pPr>
            <a:r>
              <a:rPr lang="en-US" dirty="0" smtClean="0">
                <a:latin typeface="Arial" charset="0"/>
                <a:cs typeface="+mn-cs"/>
              </a:rPr>
              <a:t>Awards, Communications,</a:t>
            </a:r>
          </a:p>
          <a:p>
            <a:pPr lvl="1">
              <a:lnSpc>
                <a:spcPct val="170000"/>
              </a:lnSpc>
              <a:spcBef>
                <a:spcPts val="1000"/>
              </a:spcBef>
              <a:defRPr/>
            </a:pPr>
            <a:r>
              <a:rPr lang="en-US" dirty="0" smtClean="0">
                <a:latin typeface="Arial" charset="0"/>
                <a:cs typeface="+mn-cs"/>
              </a:rPr>
              <a:t>Conference, Membership,</a:t>
            </a:r>
          </a:p>
          <a:p>
            <a:pPr lvl="1">
              <a:lnSpc>
                <a:spcPct val="170000"/>
              </a:lnSpc>
              <a:spcBef>
                <a:spcPts val="1000"/>
              </a:spcBef>
              <a:defRPr/>
            </a:pPr>
            <a:r>
              <a:rPr lang="en-US" dirty="0" smtClean="0">
                <a:latin typeface="Arial" charset="0"/>
                <a:cs typeface="+mn-cs"/>
              </a:rPr>
              <a:t>Training Resources</a:t>
            </a: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14</a:t>
            </a:fld>
            <a:endParaRPr lang="en-US" sz="1400" b="0"/>
          </a:p>
        </p:txBody>
      </p:sp>
    </p:spTree>
    <p:extLst>
      <p:ext uri="{BB962C8B-B14F-4D97-AF65-F5344CB8AC3E}">
        <p14:creationId xmlns:p14="http://schemas.microsoft.com/office/powerpoint/2010/main" val="41583627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15</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457200" y="1272818"/>
            <a:ext cx="8686800" cy="5448657"/>
          </a:xfrm>
        </p:spPr>
        <p:txBody>
          <a:bodyPr>
            <a:normAutofit fontScale="92500"/>
          </a:bodyPr>
          <a:lstStyle/>
          <a:p>
            <a:pPr eaLnBrk="1" hangingPunct="1"/>
            <a:r>
              <a:rPr lang="en-US" sz="2800" dirty="0" smtClean="0">
                <a:latin typeface="Arial" charset="0"/>
              </a:rPr>
              <a:t>Assuage fears -&gt; build confidence -&gt; promote sharing</a:t>
            </a:r>
          </a:p>
          <a:p>
            <a:pPr eaLnBrk="1" hangingPunct="1"/>
            <a:r>
              <a:rPr lang="en-US" sz="2800" dirty="0" smtClean="0">
                <a:latin typeface="Arial" charset="0"/>
              </a:rPr>
              <a:t>Help </a:t>
            </a:r>
            <a:r>
              <a:rPr lang="en-US" sz="2800" dirty="0">
                <a:latin typeface="Arial" charset="0"/>
              </a:rPr>
              <a:t>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join/support 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5106916"/>
          </a:xfrm>
        </p:spPr>
        <p:txBody>
          <a:bodyPr>
            <a:normAutofit lnSpcReduction="10000"/>
          </a:bodyPr>
          <a:lstStyle/>
          <a:p>
            <a:r>
              <a:rPr lang="en-US" dirty="0" smtClean="0"/>
              <a:t>Acknowledgments</a:t>
            </a:r>
          </a:p>
          <a:p>
            <a:r>
              <a:rPr lang="en-US" dirty="0" smtClean="0"/>
              <a:t>Information Life Cycle</a:t>
            </a:r>
          </a:p>
          <a:p>
            <a:r>
              <a:rPr lang="en-US" dirty="0" smtClean="0"/>
              <a:t>Perspective on People and Technology</a:t>
            </a:r>
          </a:p>
          <a:p>
            <a:pPr lvl="1"/>
            <a:r>
              <a:rPr lang="en-US" dirty="0"/>
              <a:t>Standards: ETD-</a:t>
            </a:r>
            <a:r>
              <a:rPr lang="en-US" dirty="0" err="1" smtClean="0"/>
              <a:t>ms</a:t>
            </a:r>
            <a:endParaRPr lang="en-US" dirty="0"/>
          </a:p>
          <a:p>
            <a:pPr lvl="1"/>
            <a:r>
              <a:rPr lang="en-US" dirty="0" smtClean="0"/>
              <a:t>Technology: OAI</a:t>
            </a:r>
          </a:p>
          <a:p>
            <a:r>
              <a:rPr lang="en-US" dirty="0" smtClean="0"/>
              <a:t>NDLTD</a:t>
            </a:r>
          </a:p>
          <a:p>
            <a:pPr lvl="1"/>
            <a:r>
              <a:rPr lang="en-US" dirty="0" smtClean="0"/>
              <a:t>Mission</a:t>
            </a:r>
          </a:p>
          <a:p>
            <a:pPr lvl="1"/>
            <a:r>
              <a:rPr lang="en-US" dirty="0" smtClean="0"/>
              <a:t>Board</a:t>
            </a:r>
          </a:p>
          <a:p>
            <a:pPr lvl="1"/>
            <a:r>
              <a:rPr lang="en-US" dirty="0" smtClean="0"/>
              <a:t>Goals</a:t>
            </a:r>
          </a:p>
          <a:p>
            <a:pPr lvl="1"/>
            <a:r>
              <a:rPr lang="en-US" dirty="0" smtClean="0"/>
              <a:t>Spirit</a:t>
            </a:r>
            <a:endParaRPr lang="en-US" dirty="0"/>
          </a:p>
        </p:txBody>
      </p:sp>
    </p:spTree>
    <p:extLst>
      <p:ext uri="{BB962C8B-B14F-4D97-AF65-F5344CB8AC3E}">
        <p14:creationId xmlns:p14="http://schemas.microsoft.com/office/powerpoint/2010/main" val="318232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smtClean="0">
                <a:latin typeface="Arial" charset="0"/>
              </a:rPr>
              <a:t>Acknowledgments</a:t>
            </a:r>
            <a:r>
              <a:rPr lang="en-US" dirty="0" smtClean="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152400" y="1143000"/>
            <a:ext cx="8915400" cy="5105400"/>
          </a:xfrm>
          <a:noFill/>
        </p:spPr>
        <p:txBody>
          <a:bodyPr lIns="92075" tIns="46038" rIns="92075" bIns="46038">
            <a:normAutofit fontScale="92500" lnSpcReduction="10000"/>
          </a:bodyPr>
          <a:lstStyle/>
          <a:p>
            <a:pPr eaLnBrk="1" hangingPunct="1">
              <a:spcBef>
                <a:spcPct val="40000"/>
              </a:spcBef>
            </a:pPr>
            <a:r>
              <a:rPr lang="en-US" sz="4000" dirty="0">
                <a:latin typeface="Arial" charset="0"/>
              </a:rPr>
              <a:t>Family, mentors, teachers, students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Board, </a:t>
            </a:r>
            <a:r>
              <a:rPr lang="en-US" sz="4000" dirty="0" smtClean="0">
                <a:latin typeface="Arial" charset="0"/>
              </a:rPr>
              <a:t>Committees, and Working Groups</a:t>
            </a:r>
            <a:endParaRPr lang="en-US" sz="4000" dirty="0">
              <a:latin typeface="Arial" charset="0"/>
            </a:endParaRPr>
          </a:p>
          <a:p>
            <a:pPr eaLnBrk="1" hangingPunct="1">
              <a:spcBef>
                <a:spcPct val="40000"/>
              </a:spcBef>
            </a:pPr>
            <a:r>
              <a:rPr lang="en-US" sz="4000" dirty="0">
                <a:latin typeface="Arial" charset="0"/>
              </a:rPr>
              <a:t>ETD </a:t>
            </a:r>
            <a:r>
              <a:rPr lang="en-US" sz="4000" dirty="0" smtClean="0">
                <a:latin typeface="Arial" charset="0"/>
              </a:rPr>
              <a:t>2014 </a:t>
            </a:r>
            <a:r>
              <a:rPr lang="en-US" sz="4000" dirty="0">
                <a:latin typeface="Arial" charset="0"/>
              </a:rPr>
              <a:t>Conference Team</a:t>
            </a:r>
          </a:p>
          <a:p>
            <a:pPr eaLnBrk="1" hangingPunct="1">
              <a:spcBef>
                <a:spcPct val="40000"/>
              </a:spcBef>
            </a:pPr>
            <a:r>
              <a:rPr lang="en-US" sz="4000" dirty="0">
                <a:latin typeface="Arial" charset="0"/>
              </a:rPr>
              <a:t>Sponsors</a:t>
            </a:r>
          </a:p>
          <a:p>
            <a:pPr eaLnBrk="1" hangingPunct="1">
              <a:spcBef>
                <a:spcPct val="40000"/>
              </a:spcBef>
            </a:pPr>
            <a:r>
              <a:rPr lang="en-US" sz="4000" dirty="0">
                <a:latin typeface="Arial" charset="0"/>
              </a:rPr>
              <a:t>Presenters, Attendees</a:t>
            </a:r>
          </a:p>
        </p:txBody>
      </p:sp>
    </p:spTree>
    <p:extLst>
      <p:ext uri="{BB962C8B-B14F-4D97-AF65-F5344CB8AC3E}">
        <p14:creationId xmlns:p14="http://schemas.microsoft.com/office/powerpoint/2010/main" val="17506877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4</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Oval 4"/>
          <p:cNvSpPr>
            <a:spLocks noChangeArrowheads="1"/>
          </p:cNvSpPr>
          <p:nvPr/>
        </p:nvSpPr>
        <p:spPr bwMode="auto">
          <a:xfrm>
            <a:off x="3167063" y="2209800"/>
            <a:ext cx="2211387" cy="20574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3" name="Oval 5"/>
          <p:cNvSpPr>
            <a:spLocks noChangeArrowheads="1"/>
          </p:cNvSpPr>
          <p:nvPr/>
        </p:nvSpPr>
        <p:spPr bwMode="auto">
          <a:xfrm>
            <a:off x="1219200" y="600075"/>
            <a:ext cx="6067425" cy="57150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4" name="Oval 6"/>
          <p:cNvSpPr>
            <a:spLocks noChangeArrowheads="1"/>
          </p:cNvSpPr>
          <p:nvPr/>
        </p:nvSpPr>
        <p:spPr bwMode="auto">
          <a:xfrm>
            <a:off x="685800" y="55563"/>
            <a:ext cx="7162800" cy="6781800"/>
          </a:xfrm>
          <a:prstGeom prst="ellipse">
            <a:avLst/>
          </a:prstGeom>
          <a:noFill/>
          <a:ln w="9525">
            <a:solidFill>
              <a:srgbClr val="CC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5" name="Line 7"/>
          <p:cNvSpPr>
            <a:spLocks noChangeShapeType="1"/>
          </p:cNvSpPr>
          <p:nvPr/>
        </p:nvSpPr>
        <p:spPr bwMode="auto">
          <a:xfrm flipV="1">
            <a:off x="685800" y="3352800"/>
            <a:ext cx="716280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6" name="Line 8"/>
          <p:cNvSpPr>
            <a:spLocks noChangeShapeType="1"/>
          </p:cNvSpPr>
          <p:nvPr/>
        </p:nvSpPr>
        <p:spPr bwMode="auto">
          <a:xfrm>
            <a:off x="4267200" y="22225"/>
            <a:ext cx="0" cy="6835775"/>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7" name="Text Box 9"/>
          <p:cNvSpPr txBox="1">
            <a:spLocks noChangeArrowheads="1"/>
          </p:cNvSpPr>
          <p:nvPr/>
        </p:nvSpPr>
        <p:spPr bwMode="auto">
          <a:xfrm rot="-2349452">
            <a:off x="3175000" y="2528888"/>
            <a:ext cx="1071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creation</a:t>
            </a:r>
          </a:p>
        </p:txBody>
      </p:sp>
      <p:sp>
        <p:nvSpPr>
          <p:cNvPr id="191498" name="Text Box 10"/>
          <p:cNvSpPr txBox="1">
            <a:spLocks noChangeArrowheads="1"/>
          </p:cNvSpPr>
          <p:nvPr/>
        </p:nvSpPr>
        <p:spPr bwMode="auto">
          <a:xfrm rot="2860990">
            <a:off x="4098131" y="2591594"/>
            <a:ext cx="1465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distribution</a:t>
            </a:r>
          </a:p>
        </p:txBody>
      </p:sp>
      <p:sp>
        <p:nvSpPr>
          <p:cNvPr id="191499" name="Text Box 11"/>
          <p:cNvSpPr txBox="1">
            <a:spLocks noChangeArrowheads="1"/>
          </p:cNvSpPr>
          <p:nvPr/>
        </p:nvSpPr>
        <p:spPr bwMode="auto">
          <a:xfrm rot="-2350453">
            <a:off x="4203700" y="3581400"/>
            <a:ext cx="987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seeking</a:t>
            </a:r>
          </a:p>
        </p:txBody>
      </p:sp>
      <p:sp>
        <p:nvSpPr>
          <p:cNvPr id="191500" name="Text Box 12"/>
          <p:cNvSpPr txBox="1">
            <a:spLocks noChangeArrowheads="1"/>
          </p:cNvSpPr>
          <p:nvPr/>
        </p:nvSpPr>
        <p:spPr bwMode="auto">
          <a:xfrm rot="2686510">
            <a:off x="3178175" y="3575050"/>
            <a:ext cx="1281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utilization</a:t>
            </a:r>
          </a:p>
        </p:txBody>
      </p:sp>
      <p:grpSp>
        <p:nvGrpSpPr>
          <p:cNvPr id="44042" name="Group 13"/>
          <p:cNvGrpSpPr>
            <a:grpSpLocks/>
          </p:cNvGrpSpPr>
          <p:nvPr/>
        </p:nvGrpSpPr>
        <p:grpSpPr bwMode="auto">
          <a:xfrm>
            <a:off x="4619625" y="3405188"/>
            <a:ext cx="1704975" cy="1624012"/>
            <a:chOff x="2723" y="2112"/>
            <a:chExt cx="1074" cy="1023"/>
          </a:xfrm>
        </p:grpSpPr>
        <p:sp>
          <p:nvSpPr>
            <p:cNvPr id="191502" name="Text Box 14"/>
            <p:cNvSpPr txBox="1">
              <a:spLocks noChangeArrowheads="1"/>
            </p:cNvSpPr>
            <p:nvPr/>
          </p:nvSpPr>
          <p:spPr bwMode="auto">
            <a:xfrm>
              <a:off x="3552" y="2112"/>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2000" u="sng">
                <a:solidFill>
                  <a:schemeClr val="accent2"/>
                </a:solidFill>
                <a:latin typeface="Times New Roman" charset="0"/>
                <a:cs typeface="+mn-cs"/>
              </a:endParaRPr>
            </a:p>
          </p:txBody>
        </p:sp>
        <p:sp>
          <p:nvSpPr>
            <p:cNvPr id="191503" name="Text Box 15"/>
            <p:cNvSpPr txBox="1">
              <a:spLocks noChangeArrowheads="1"/>
            </p:cNvSpPr>
            <p:nvPr/>
          </p:nvSpPr>
          <p:spPr bwMode="auto">
            <a:xfrm rot="19590531">
              <a:off x="2723" y="2501"/>
              <a:ext cx="107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searching,</a:t>
              </a:r>
            </a:p>
            <a:p>
              <a:pPr algn="ctr">
                <a:defRPr/>
              </a:pPr>
              <a:r>
                <a:rPr lang="en-US" sz="2000">
                  <a:latin typeface="Times New Roman" charset="0"/>
                  <a:cs typeface="+mn-cs"/>
                </a:rPr>
                <a:t>browsing, </a:t>
              </a:r>
            </a:p>
            <a:p>
              <a:pPr algn="ctr">
                <a:defRPr/>
              </a:pPr>
              <a:r>
                <a:rPr lang="en-US" sz="2000">
                  <a:latin typeface="Times New Roman" charset="0"/>
                  <a:cs typeface="+mn-cs"/>
                </a:rPr>
                <a:t>recommending</a:t>
              </a:r>
            </a:p>
          </p:txBody>
        </p:sp>
      </p:grpSp>
      <p:sp>
        <p:nvSpPr>
          <p:cNvPr id="191504" name="Text Box 16"/>
          <p:cNvSpPr txBox="1">
            <a:spLocks noChangeArrowheads="1"/>
          </p:cNvSpPr>
          <p:nvPr/>
        </p:nvSpPr>
        <p:spPr bwMode="auto">
          <a:xfrm rot="3322571">
            <a:off x="4727575" y="1878013"/>
            <a:ext cx="2035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storing, archiving,</a:t>
            </a:r>
          </a:p>
          <a:p>
            <a:pPr algn="ctr">
              <a:defRPr/>
            </a:pPr>
            <a:r>
              <a:rPr lang="en-US" sz="2000">
                <a:latin typeface="Times New Roman" charset="0"/>
                <a:cs typeface="+mn-cs"/>
              </a:rPr>
              <a:t> networking</a:t>
            </a:r>
          </a:p>
        </p:txBody>
      </p:sp>
      <p:sp>
        <p:nvSpPr>
          <p:cNvPr id="191505" name="Line 17"/>
          <p:cNvSpPr>
            <a:spLocks noChangeShapeType="1"/>
          </p:cNvSpPr>
          <p:nvPr/>
        </p:nvSpPr>
        <p:spPr bwMode="auto">
          <a:xfrm flipV="1">
            <a:off x="1905000" y="815975"/>
            <a:ext cx="76200" cy="87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6" name="Line 18"/>
          <p:cNvSpPr>
            <a:spLocks noChangeShapeType="1"/>
          </p:cNvSpPr>
          <p:nvPr/>
        </p:nvSpPr>
        <p:spPr bwMode="auto">
          <a:xfrm>
            <a:off x="6553200" y="838200"/>
            <a:ext cx="762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7" name="Line 19"/>
          <p:cNvSpPr>
            <a:spLocks noChangeShapeType="1"/>
          </p:cNvSpPr>
          <p:nvPr/>
        </p:nvSpPr>
        <p:spPr bwMode="auto">
          <a:xfrm flipH="1">
            <a:off x="6858000" y="5697538"/>
            <a:ext cx="61913" cy="93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8" name="Text Box 20"/>
          <p:cNvSpPr txBox="1">
            <a:spLocks noChangeArrowheads="1"/>
          </p:cNvSpPr>
          <p:nvPr/>
        </p:nvSpPr>
        <p:spPr bwMode="auto">
          <a:xfrm rot="-2728235">
            <a:off x="935832" y="1520031"/>
            <a:ext cx="340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authoring, modifying, </a:t>
            </a:r>
          </a:p>
          <a:p>
            <a:pPr algn="ctr">
              <a:defRPr/>
            </a:pPr>
            <a:r>
              <a:rPr lang="en-US" sz="2000">
                <a:latin typeface="Times New Roman" charset="0"/>
                <a:cs typeface="+mn-cs"/>
              </a:rPr>
              <a:t>describing organizing, indexing</a:t>
            </a:r>
          </a:p>
        </p:txBody>
      </p:sp>
      <p:sp>
        <p:nvSpPr>
          <p:cNvPr id="191509" name="Text Box 21"/>
          <p:cNvSpPr txBox="1">
            <a:spLocks noChangeArrowheads="1"/>
          </p:cNvSpPr>
          <p:nvPr/>
        </p:nvSpPr>
        <p:spPr bwMode="auto">
          <a:xfrm rot="-46609252">
            <a:off x="656432" y="1434306"/>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preservability, </a:t>
            </a:r>
          </a:p>
        </p:txBody>
      </p:sp>
      <p:sp>
        <p:nvSpPr>
          <p:cNvPr id="191510" name="Text Box 22"/>
          <p:cNvSpPr txBox="1">
            <a:spLocks noChangeArrowheads="1"/>
          </p:cNvSpPr>
          <p:nvPr/>
        </p:nvSpPr>
        <p:spPr bwMode="auto">
          <a:xfrm rot="-177707593">
            <a:off x="441325" y="2476500"/>
            <a:ext cx="117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similarity, </a:t>
            </a:r>
          </a:p>
          <a:p>
            <a:pPr>
              <a:defRPr/>
            </a:pPr>
            <a:r>
              <a:rPr lang="en-US">
                <a:solidFill>
                  <a:srgbClr val="CC0066"/>
                </a:solidFill>
                <a:latin typeface="Times New Roman" charset="0"/>
                <a:cs typeface="+mn-cs"/>
              </a:rPr>
              <a:t>timeliness,</a:t>
            </a:r>
          </a:p>
        </p:txBody>
      </p:sp>
      <p:sp>
        <p:nvSpPr>
          <p:cNvPr id="191511" name="Text Box 23"/>
          <p:cNvSpPr txBox="1">
            <a:spLocks noChangeArrowheads="1"/>
          </p:cNvSpPr>
          <p:nvPr/>
        </p:nvSpPr>
        <p:spPr bwMode="auto">
          <a:xfrm rot="-23549132">
            <a:off x="1885950" y="481013"/>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accuracy, </a:t>
            </a:r>
          </a:p>
        </p:txBody>
      </p:sp>
      <p:sp>
        <p:nvSpPr>
          <p:cNvPr id="191512" name="Text Box 24"/>
          <p:cNvSpPr txBox="1">
            <a:spLocks noChangeArrowheads="1"/>
          </p:cNvSpPr>
          <p:nvPr/>
        </p:nvSpPr>
        <p:spPr bwMode="auto">
          <a:xfrm rot="-22330421">
            <a:off x="2847975" y="76200"/>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completeness, </a:t>
            </a:r>
          </a:p>
        </p:txBody>
      </p:sp>
      <p:sp>
        <p:nvSpPr>
          <p:cNvPr id="191513" name="Text Box 25"/>
          <p:cNvSpPr txBox="1">
            <a:spLocks noChangeArrowheads="1"/>
          </p:cNvSpPr>
          <p:nvPr/>
        </p:nvSpPr>
        <p:spPr bwMode="auto">
          <a:xfrm rot="-22321479">
            <a:off x="2927350" y="336550"/>
            <a:ext cx="1435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conformance </a:t>
            </a:r>
          </a:p>
        </p:txBody>
      </p:sp>
      <p:sp>
        <p:nvSpPr>
          <p:cNvPr id="191514" name="Text Box 26"/>
          <p:cNvSpPr txBox="1">
            <a:spLocks noChangeArrowheads="1"/>
          </p:cNvSpPr>
          <p:nvPr/>
        </p:nvSpPr>
        <p:spPr bwMode="auto">
          <a:xfrm rot="2476408">
            <a:off x="5246688" y="1179513"/>
            <a:ext cx="268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 preservability</a:t>
            </a:r>
          </a:p>
        </p:txBody>
      </p:sp>
      <p:sp>
        <p:nvSpPr>
          <p:cNvPr id="191515" name="Text Box 27"/>
          <p:cNvSpPr txBox="1">
            <a:spLocks noChangeArrowheads="1"/>
          </p:cNvSpPr>
          <p:nvPr/>
        </p:nvSpPr>
        <p:spPr bwMode="auto">
          <a:xfrm rot="4890909">
            <a:off x="424657" y="3867943"/>
            <a:ext cx="119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pertinence,</a:t>
            </a:r>
          </a:p>
        </p:txBody>
      </p:sp>
      <p:sp>
        <p:nvSpPr>
          <p:cNvPr id="191516" name="Text Box 28"/>
          <p:cNvSpPr txBox="1">
            <a:spLocks noChangeArrowheads="1"/>
          </p:cNvSpPr>
          <p:nvPr/>
        </p:nvSpPr>
        <p:spPr bwMode="auto">
          <a:xfrm rot="3361961">
            <a:off x="896144" y="5010944"/>
            <a:ext cx="1346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significance,</a:t>
            </a:r>
          </a:p>
        </p:txBody>
      </p:sp>
      <p:sp>
        <p:nvSpPr>
          <p:cNvPr id="191517" name="Text Box 29"/>
          <p:cNvSpPr txBox="1">
            <a:spLocks noChangeArrowheads="1"/>
          </p:cNvSpPr>
          <p:nvPr/>
        </p:nvSpPr>
        <p:spPr bwMode="auto">
          <a:xfrm rot="660885">
            <a:off x="3155950" y="64150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timeliness</a:t>
            </a:r>
          </a:p>
        </p:txBody>
      </p:sp>
      <p:sp>
        <p:nvSpPr>
          <p:cNvPr id="191518" name="Text Box 30"/>
          <p:cNvSpPr txBox="1">
            <a:spLocks noChangeArrowheads="1"/>
          </p:cNvSpPr>
          <p:nvPr/>
        </p:nvSpPr>
        <p:spPr bwMode="auto">
          <a:xfrm rot="-2906685">
            <a:off x="6358732" y="5147468"/>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relevance</a:t>
            </a:r>
          </a:p>
        </p:txBody>
      </p:sp>
      <p:sp>
        <p:nvSpPr>
          <p:cNvPr id="191519" name="Text Box 31"/>
          <p:cNvSpPr txBox="1">
            <a:spLocks noChangeArrowheads="1"/>
          </p:cNvSpPr>
          <p:nvPr/>
        </p:nvSpPr>
        <p:spPr bwMode="auto">
          <a:xfrm rot="-2878114">
            <a:off x="795337" y="865188"/>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Active</a:t>
            </a:r>
          </a:p>
        </p:txBody>
      </p:sp>
      <p:sp>
        <p:nvSpPr>
          <p:cNvPr id="191520" name="Text Box 32"/>
          <p:cNvSpPr txBox="1">
            <a:spLocks noChangeArrowheads="1"/>
          </p:cNvSpPr>
          <p:nvPr/>
        </p:nvSpPr>
        <p:spPr bwMode="auto">
          <a:xfrm rot="-18241359">
            <a:off x="6775450" y="1365250"/>
            <a:ext cx="168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Semi-active</a:t>
            </a:r>
          </a:p>
        </p:txBody>
      </p:sp>
      <p:sp>
        <p:nvSpPr>
          <p:cNvPr id="191521" name="Text Box 33"/>
          <p:cNvSpPr txBox="1">
            <a:spLocks noChangeArrowheads="1"/>
          </p:cNvSpPr>
          <p:nvPr/>
        </p:nvSpPr>
        <p:spPr bwMode="auto">
          <a:xfrm rot="-19270587">
            <a:off x="1265238" y="6013450"/>
            <a:ext cx="123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Inactive</a:t>
            </a:r>
          </a:p>
        </p:txBody>
      </p:sp>
      <p:sp>
        <p:nvSpPr>
          <p:cNvPr id="191522" name="Text Box 34"/>
          <p:cNvSpPr txBox="1">
            <a:spLocks noChangeArrowheads="1"/>
          </p:cNvSpPr>
          <p:nvPr/>
        </p:nvSpPr>
        <p:spPr bwMode="auto">
          <a:xfrm rot="2242402">
            <a:off x="1828800" y="59578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a:t>
            </a:r>
          </a:p>
        </p:txBody>
      </p:sp>
      <p:grpSp>
        <p:nvGrpSpPr>
          <p:cNvPr id="44062" name="Group 35"/>
          <p:cNvGrpSpPr>
            <a:grpSpLocks/>
          </p:cNvGrpSpPr>
          <p:nvPr/>
        </p:nvGrpSpPr>
        <p:grpSpPr bwMode="auto">
          <a:xfrm rot="5068226">
            <a:off x="2664619" y="4029869"/>
            <a:ext cx="1400175" cy="1039813"/>
            <a:chOff x="2808" y="2300"/>
            <a:chExt cx="882" cy="655"/>
          </a:xfrm>
        </p:grpSpPr>
        <p:sp>
          <p:nvSpPr>
            <p:cNvPr id="191524" name="Text Box 36"/>
            <p:cNvSpPr txBox="1">
              <a:spLocks noChangeArrowheads="1"/>
            </p:cNvSpPr>
            <p:nvPr/>
          </p:nvSpPr>
          <p:spPr bwMode="auto">
            <a:xfrm>
              <a:off x="3379" y="2297"/>
              <a:ext cx="308" cy="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spAutoFit/>
            </a:bodyPr>
            <a:lstStyle/>
            <a:p>
              <a:pPr>
                <a:defRPr/>
              </a:pPr>
              <a:endParaRPr lang="en-US" sz="2000" u="sng">
                <a:solidFill>
                  <a:schemeClr val="accent2"/>
                </a:solidFill>
                <a:latin typeface="Times New Roman" charset="0"/>
                <a:cs typeface="+mn-cs"/>
              </a:endParaRPr>
            </a:p>
          </p:txBody>
        </p:sp>
        <p:sp>
          <p:nvSpPr>
            <p:cNvPr id="191525" name="Text Box 37"/>
            <p:cNvSpPr txBox="1">
              <a:spLocks noChangeArrowheads="1"/>
            </p:cNvSpPr>
            <p:nvPr/>
          </p:nvSpPr>
          <p:spPr bwMode="auto">
            <a:xfrm rot="19590531">
              <a:off x="2808" y="2512"/>
              <a:ext cx="7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accessing,</a:t>
              </a:r>
            </a:p>
            <a:p>
              <a:pPr algn="ctr">
                <a:defRPr/>
              </a:pPr>
              <a:r>
                <a:rPr lang="en-US" sz="2000">
                  <a:latin typeface="Times New Roman" charset="0"/>
                  <a:cs typeface="+mn-cs"/>
                </a:rPr>
                <a:t>filtering</a:t>
              </a:r>
            </a:p>
          </p:txBody>
        </p:sp>
      </p:grpSp>
      <p:sp>
        <p:nvSpPr>
          <p:cNvPr id="191526" name="Arc 38"/>
          <p:cNvSpPr>
            <a:spLocks/>
          </p:cNvSpPr>
          <p:nvPr/>
        </p:nvSpPr>
        <p:spPr bwMode="auto">
          <a:xfrm flipH="1">
            <a:off x="1066800" y="5410200"/>
            <a:ext cx="3048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527" name="Text Box 39"/>
          <p:cNvSpPr txBox="1">
            <a:spLocks noChangeArrowheads="1"/>
          </p:cNvSpPr>
          <p:nvPr/>
        </p:nvSpPr>
        <p:spPr bwMode="auto">
          <a:xfrm>
            <a:off x="6149391" y="5929270"/>
            <a:ext cx="295690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cs typeface="+mn-cs"/>
              </a:rPr>
              <a:t>Gonçalves</a:t>
            </a:r>
            <a:r>
              <a:rPr lang="en-US" dirty="0">
                <a:cs typeface="+mn-cs"/>
              </a:rPr>
              <a:t> et al</a:t>
            </a:r>
            <a:r>
              <a:rPr lang="en-US" dirty="0" smtClean="0">
                <a:cs typeface="+mn-cs"/>
              </a:rPr>
              <a:t>. 2007</a:t>
            </a:r>
          </a:p>
          <a:p>
            <a:pPr algn="r" eaLnBrk="0" hangingPunct="0">
              <a:defRPr/>
            </a:pPr>
            <a:r>
              <a:rPr lang="pl-PL" dirty="0"/>
              <a:t>http://dx.doi.org</a:t>
            </a:r>
            <a:r>
              <a:rPr lang="pl-PL" dirty="0" smtClean="0"/>
              <a:t>/</a:t>
            </a:r>
          </a:p>
          <a:p>
            <a:pPr algn="r" eaLnBrk="0" hangingPunct="0">
              <a:defRPr/>
            </a:pPr>
            <a:r>
              <a:rPr lang="pl-PL" dirty="0" smtClean="0"/>
              <a:t>10.1016</a:t>
            </a:r>
            <a:r>
              <a:rPr lang="pl-PL" dirty="0"/>
              <a:t>/j.ipm.2006.11.010</a:t>
            </a:r>
            <a:endParaRPr lang="en-US" dirty="0">
              <a:cs typeface="+mn-cs"/>
            </a:endParaRPr>
          </a:p>
        </p:txBody>
      </p:sp>
    </p:spTree>
    <p:extLst>
      <p:ext uri="{BB962C8B-B14F-4D97-AF65-F5344CB8AC3E}">
        <p14:creationId xmlns:p14="http://schemas.microsoft.com/office/powerpoint/2010/main" val="7561326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6</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a:latin typeface="Arial" charset="0"/>
                <a:cs typeface="Arial" charset="0"/>
              </a:rPr>
              <a:t>ETD-MS</a:t>
            </a:r>
            <a:endParaRPr lang="en-US" sz="480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p>
          <a:p>
            <a:pPr marL="457200" lvl="1" indent="0" eaLnBrk="1" hangingPunct="1">
              <a:lnSpc>
                <a:spcPct val="90000"/>
              </a:lnSpc>
              <a:buNone/>
            </a:pPr>
            <a:endParaRPr lang="en-US" sz="3200" dirty="0">
              <a:latin typeface="Arial" charset="0"/>
              <a:cs typeface="Arial" charset="0"/>
            </a:endParaRPr>
          </a:p>
          <a:p>
            <a:pPr eaLnBrk="1" hangingPunct="1">
              <a:lnSpc>
                <a:spcPct val="90000"/>
              </a:lnSpc>
            </a:pPr>
            <a:r>
              <a:rPr lang="en-US" sz="3600" b="1" dirty="0" smtClean="0">
                <a:latin typeface="Arial" charset="0"/>
                <a:cs typeface="Arial" charset="0"/>
              </a:rPr>
              <a:t>With </a:t>
            </a:r>
            <a:r>
              <a:rPr lang="en-US" sz="3600" b="1" dirty="0">
                <a:latin typeface="Arial" charset="0"/>
                <a:cs typeface="Arial" charset="0"/>
              </a:rPr>
              <a:t>specified relationship to </a:t>
            </a:r>
            <a:r>
              <a:rPr lang="en-US" sz="3600" b="1" dirty="0" smtClean="0">
                <a:latin typeface="Arial" charset="0"/>
                <a:cs typeface="Arial" charset="0"/>
              </a:rPr>
              <a:t>MARC</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7</a:t>
            </a:fld>
            <a:endParaRPr lang="en-US" b="0"/>
          </a:p>
        </p:txBody>
      </p:sp>
      <p:sp>
        <p:nvSpPr>
          <p:cNvPr id="28675" name="Rectangle 2"/>
          <p:cNvSpPr>
            <a:spLocks noGrp="1" noChangeArrowheads="1"/>
          </p:cNvSpPr>
          <p:nvPr>
            <p:ph type="title"/>
          </p:nvPr>
        </p:nvSpPr>
        <p:spPr>
          <a:xfrm>
            <a:off x="0" y="274638"/>
            <a:ext cx="9144000" cy="1143000"/>
          </a:xfrm>
        </p:spPr>
        <p:txBody>
          <a:bodyPr/>
          <a:lstStyle/>
          <a:p>
            <a:pPr eaLnBrk="1" hangingPunct="1"/>
            <a:r>
              <a:rPr lang="en-US">
                <a:latin typeface="Arial" charset="0"/>
              </a:rPr>
              <a:t>OAI - Open Archives Initiative</a:t>
            </a: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Catalog</a:t>
            </a:r>
          </a:p>
          <a:p>
            <a:r>
              <a:rPr lang="en-US" dirty="0" smtClean="0">
                <a:latin typeface="Arial" charset="0"/>
              </a:rPr>
              <a:t>Local site –&gt; national/regional site –&gt; Union Catalog –&gt; service providers (VTLS, …)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8</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Advocate:</a:t>
            </a:r>
          </a:p>
          <a:p>
            <a:pPr algn="ctr"/>
            <a:r>
              <a:rPr lang="en-US" sz="3600" b="0">
                <a:latin typeface="Times New Roman" charset="0"/>
              </a:rPr>
              <a:t>Training Authors</a:t>
            </a:r>
          </a:p>
          <a:p>
            <a:pPr algn="ctr"/>
            <a:r>
              <a:rPr lang="en-US" sz="3600" b="0">
                <a:latin typeface="Times New Roman" charset="0"/>
              </a:rPr>
              <a:t>Expanding Access</a:t>
            </a:r>
          </a:p>
          <a:p>
            <a:pPr algn="ctr"/>
            <a:r>
              <a:rPr lang="en-US" sz="3600" b="0">
                <a:latin typeface="Times New Roman" charset="0"/>
              </a:rPr>
              <a:t>Preserving Knowledge</a:t>
            </a:r>
          </a:p>
          <a:p>
            <a:pPr algn="ctr"/>
            <a:r>
              <a:rPr lang="en-US" sz="3600" b="0">
                <a:latin typeface="Times New Roman" charset="0"/>
              </a:rPr>
              <a:t>Improving Graduate Education</a:t>
            </a:r>
          </a:p>
          <a:p>
            <a:pPr algn="ctr"/>
            <a:r>
              <a:rPr lang="en-US" sz="3600" b="0">
                <a:latin typeface="Times New Roman" charset="0"/>
              </a:rPr>
              <a:t>Enhancing Scholarly Communication</a:t>
            </a:r>
          </a:p>
          <a:p>
            <a:pPr algn="ctr"/>
            <a:r>
              <a:rPr lang="en-US" sz="3600" b="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20"/>
            <a:ext cx="8229600" cy="869455"/>
          </a:xfrm>
        </p:spPr>
        <p:txBody>
          <a:bodyPr/>
          <a:lstStyle/>
          <a:p>
            <a:r>
              <a:rPr lang="en-US" dirty="0" smtClean="0"/>
              <a:t>Board of Directors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7897783"/>
              </p:ext>
            </p:extLst>
          </p:nvPr>
        </p:nvGraphicFramePr>
        <p:xfrm>
          <a:off x="178418" y="1196575"/>
          <a:ext cx="8847512" cy="5520437"/>
        </p:xfrm>
        <a:graphic>
          <a:graphicData uri="http://schemas.openxmlformats.org/drawingml/2006/table">
            <a:tbl>
              <a:tblPr firstRow="1" bandRow="1">
                <a:tableStyleId>{5C22544A-7EE6-4342-B048-85BDC9FD1C3A}</a:tableStyleId>
              </a:tblPr>
              <a:tblGrid>
                <a:gridCol w="2211878"/>
                <a:gridCol w="2211878"/>
                <a:gridCol w="2211878"/>
                <a:gridCol w="2211878"/>
              </a:tblGrid>
              <a:tr h="844715">
                <a:tc>
                  <a:txBody>
                    <a:bodyPr/>
                    <a:lstStyle/>
                    <a:p>
                      <a:r>
                        <a:rPr lang="en-US" sz="2400" b="0" dirty="0" smtClean="0">
                          <a:solidFill>
                            <a:schemeClr val="tx1"/>
                          </a:solidFill>
                        </a:rPr>
                        <a:t>Allard,</a:t>
                      </a:r>
                      <a:r>
                        <a:rPr lang="en-US" sz="2400" b="0" baseline="0" dirty="0" smtClean="0">
                          <a:solidFill>
                            <a:schemeClr val="tx1"/>
                          </a:solidFill>
                        </a:rPr>
                        <a:t> Suzie (USA)</a:t>
                      </a:r>
                      <a:endParaRPr lang="en-US" sz="2400" b="0" dirty="0">
                        <a:solidFill>
                          <a:schemeClr val="tx1"/>
                        </a:solidFill>
                      </a:endParaRPr>
                    </a:p>
                  </a:txBody>
                  <a:tcPr>
                    <a:solidFill>
                      <a:schemeClr val="accent1">
                        <a:lumMod val="20000"/>
                        <a:lumOff val="80000"/>
                      </a:schemeClr>
                    </a:solidFill>
                  </a:tcPr>
                </a:tc>
                <a:tc>
                  <a:txBody>
                    <a:bodyPr/>
                    <a:lstStyle/>
                    <a:p>
                      <a:r>
                        <a:rPr lang="en-US" sz="2400" b="0" dirty="0" err="1" smtClean="0">
                          <a:solidFill>
                            <a:schemeClr val="tx1"/>
                          </a:solidFill>
                        </a:rPr>
                        <a:t>Cargnelutti</a:t>
                      </a:r>
                      <a:r>
                        <a:rPr lang="en-US" sz="2400" b="0" dirty="0" smtClean="0">
                          <a:solidFill>
                            <a:schemeClr val="tx1"/>
                          </a:solidFill>
                        </a:rPr>
                        <a:t>, Tony (Australia)</a:t>
                      </a:r>
                      <a:endParaRPr lang="en-US" sz="2400" b="0" dirty="0">
                        <a:solidFill>
                          <a:schemeClr val="tx1"/>
                        </a:solidFill>
                      </a:endParaRPr>
                    </a:p>
                  </a:txBody>
                  <a:tcPr>
                    <a:solidFill>
                      <a:schemeClr val="accent1">
                        <a:lumMod val="20000"/>
                        <a:lumOff val="80000"/>
                      </a:schemeClr>
                    </a:solidFill>
                  </a:tcPr>
                </a:tc>
                <a:tc>
                  <a:txBody>
                    <a:bodyPr/>
                    <a:lstStyle/>
                    <a:p>
                      <a:r>
                        <a:rPr lang="en-US" sz="2400" b="0" dirty="0" err="1" smtClean="0">
                          <a:solidFill>
                            <a:schemeClr val="tx1"/>
                          </a:solidFill>
                        </a:rPr>
                        <a:t>Chachra</a:t>
                      </a:r>
                      <a:r>
                        <a:rPr lang="en-US" sz="2400" b="0" dirty="0" smtClean="0">
                          <a:solidFill>
                            <a:schemeClr val="tx1"/>
                          </a:solidFill>
                        </a:rPr>
                        <a:t>, </a:t>
                      </a:r>
                      <a:r>
                        <a:rPr lang="en-US" sz="2400" b="0" dirty="0" err="1" smtClean="0">
                          <a:solidFill>
                            <a:schemeClr val="tx1"/>
                          </a:solidFill>
                        </a:rPr>
                        <a:t>Vinod</a:t>
                      </a:r>
                      <a:r>
                        <a:rPr lang="en-US" sz="2400" b="0" dirty="0" smtClean="0">
                          <a:solidFill>
                            <a:schemeClr val="tx1"/>
                          </a:solidFill>
                        </a:rPr>
                        <a:t> (USA)</a:t>
                      </a:r>
                      <a:endParaRPr lang="en-US" sz="2400" b="0" dirty="0">
                        <a:solidFill>
                          <a:schemeClr val="tx1"/>
                        </a:solidFill>
                      </a:endParaRPr>
                    </a:p>
                  </a:txBody>
                  <a:tcPr>
                    <a:solidFill>
                      <a:schemeClr val="accent1">
                        <a:lumMod val="20000"/>
                        <a:lumOff val="80000"/>
                      </a:schemeClr>
                    </a:solidFill>
                  </a:tcPr>
                </a:tc>
                <a:tc>
                  <a:txBody>
                    <a:bodyPr/>
                    <a:lstStyle/>
                    <a:p>
                      <a:r>
                        <a:rPr lang="en-US" sz="2400" b="0" dirty="0" smtClean="0">
                          <a:solidFill>
                            <a:schemeClr val="tx1"/>
                          </a:solidFill>
                        </a:rPr>
                        <a:t>Fox, Ed (USA)</a:t>
                      </a:r>
                      <a:endParaRPr lang="en-US" sz="2400" b="0" dirty="0">
                        <a:solidFill>
                          <a:schemeClr val="tx1"/>
                        </a:solidFill>
                      </a:endParaRPr>
                    </a:p>
                  </a:txBody>
                  <a:tcPr>
                    <a:solidFill>
                      <a:schemeClr val="accent1">
                        <a:lumMod val="20000"/>
                        <a:lumOff val="80000"/>
                      </a:schemeClr>
                    </a:solidFill>
                  </a:tcPr>
                </a:tc>
              </a:tr>
              <a:tr h="844715">
                <a:tc>
                  <a:txBody>
                    <a:bodyPr/>
                    <a:lstStyle/>
                    <a:p>
                      <a:r>
                        <a:rPr lang="en-US" sz="2400" dirty="0" smtClean="0"/>
                        <a:t>Gaur, Ramesh (India)</a:t>
                      </a:r>
                      <a:endParaRPr lang="en-US" sz="2400" dirty="0"/>
                    </a:p>
                  </a:txBody>
                  <a:tcPr/>
                </a:tc>
                <a:tc>
                  <a:txBody>
                    <a:bodyPr/>
                    <a:lstStyle/>
                    <a:p>
                      <a:r>
                        <a:rPr lang="en-US" sz="2400" dirty="0" smtClean="0"/>
                        <a:t>Gould, Sara</a:t>
                      </a:r>
                      <a:r>
                        <a:rPr lang="en-US" sz="2400" baseline="0" dirty="0" smtClean="0"/>
                        <a:t> (UK)</a:t>
                      </a:r>
                      <a:endParaRPr lang="en-US" sz="2400" dirty="0"/>
                    </a:p>
                  </a:txBody>
                  <a:tcPr/>
                </a:tc>
                <a:tc>
                  <a:txBody>
                    <a:bodyPr/>
                    <a:lstStyle/>
                    <a:p>
                      <a:r>
                        <a:rPr lang="en-US" sz="2400" dirty="0" smtClean="0"/>
                        <a:t>Greenberg, Charles (China)</a:t>
                      </a:r>
                      <a:endParaRPr lang="en-US" sz="2400" dirty="0"/>
                    </a:p>
                  </a:txBody>
                  <a:tcPr/>
                </a:tc>
                <a:tc>
                  <a:txBody>
                    <a:bodyPr/>
                    <a:lstStyle/>
                    <a:p>
                      <a:r>
                        <a:rPr lang="en-US" sz="2400" dirty="0" smtClean="0"/>
                        <a:t>Hagen, John (USA)</a:t>
                      </a:r>
                      <a:endParaRPr lang="en-US" sz="2400" dirty="0"/>
                    </a:p>
                  </a:txBody>
                  <a:tcPr/>
                </a:tc>
              </a:tr>
              <a:tr h="844715">
                <a:tc>
                  <a:txBody>
                    <a:bodyPr/>
                    <a:lstStyle/>
                    <a:p>
                      <a:r>
                        <a:rPr lang="en-US" sz="2400" dirty="0" err="1" smtClean="0"/>
                        <a:t>Huaroto</a:t>
                      </a:r>
                      <a:r>
                        <a:rPr lang="en-US" sz="2400" dirty="0" smtClean="0"/>
                        <a:t>, </a:t>
                      </a:r>
                      <a:r>
                        <a:rPr lang="en-US" sz="2400" dirty="0" err="1" smtClean="0"/>
                        <a:t>Libio</a:t>
                      </a:r>
                      <a:r>
                        <a:rPr lang="en-US" sz="2400" dirty="0" smtClean="0"/>
                        <a:t> (Peru)</a:t>
                      </a:r>
                      <a:endParaRPr lang="en-US" sz="2400" dirty="0"/>
                    </a:p>
                  </a:txBody>
                  <a:tcPr/>
                </a:tc>
                <a:tc>
                  <a:txBody>
                    <a:bodyPr/>
                    <a:lstStyle/>
                    <a:p>
                      <a:r>
                        <a:rPr lang="en-US" sz="2400" dirty="0" err="1" smtClean="0"/>
                        <a:t>Kleyn</a:t>
                      </a:r>
                      <a:r>
                        <a:rPr lang="en-US" sz="2400" dirty="0" smtClean="0"/>
                        <a:t>, </a:t>
                      </a:r>
                      <a:r>
                        <a:rPr lang="en-US" sz="2400" dirty="0" err="1" smtClean="0"/>
                        <a:t>Leti</a:t>
                      </a:r>
                      <a:r>
                        <a:rPr lang="en-US" sz="2400" dirty="0" smtClean="0"/>
                        <a:t>       (South Africa)</a:t>
                      </a:r>
                      <a:endParaRPr lang="en-US" sz="2400" dirty="0"/>
                    </a:p>
                  </a:txBody>
                  <a:tcPr/>
                </a:tc>
                <a:tc>
                  <a:txBody>
                    <a:bodyPr/>
                    <a:lstStyle/>
                    <a:p>
                      <a:r>
                        <a:rPr lang="en-US" sz="2400" dirty="0" err="1" smtClean="0"/>
                        <a:t>Kuchma</a:t>
                      </a:r>
                      <a:r>
                        <a:rPr lang="en-US" sz="2400" dirty="0" smtClean="0"/>
                        <a:t>, </a:t>
                      </a:r>
                      <a:r>
                        <a:rPr lang="en-US" sz="2400" dirty="0" err="1" smtClean="0"/>
                        <a:t>Iryna</a:t>
                      </a:r>
                      <a:r>
                        <a:rPr lang="en-US" sz="2400" dirty="0" smtClean="0"/>
                        <a:t> (Netherlands)</a:t>
                      </a:r>
                      <a:endParaRPr lang="en-US" sz="2400" dirty="0"/>
                    </a:p>
                  </a:txBody>
                  <a:tcPr/>
                </a:tc>
                <a:tc>
                  <a:txBody>
                    <a:bodyPr/>
                    <a:lstStyle/>
                    <a:p>
                      <a:r>
                        <a:rPr lang="en-US" sz="2400" dirty="0" smtClean="0"/>
                        <a:t>Lippincott, Joan (USA)</a:t>
                      </a:r>
                      <a:endParaRPr lang="en-US" sz="2400" dirty="0"/>
                    </a:p>
                  </a:txBody>
                  <a:tcPr/>
                </a:tc>
              </a:tr>
              <a:tr h="844715">
                <a:tc>
                  <a:txBody>
                    <a:bodyPr/>
                    <a:lstStyle/>
                    <a:p>
                      <a:r>
                        <a:rPr lang="en-US" sz="2400" dirty="0" smtClean="0"/>
                        <a:t>MacDonald, James (UAE)</a:t>
                      </a:r>
                      <a:endParaRPr lang="en-US" sz="2400" dirty="0"/>
                    </a:p>
                  </a:txBody>
                  <a:tcPr/>
                </a:tc>
                <a:tc>
                  <a:txBody>
                    <a:bodyPr/>
                    <a:lstStyle/>
                    <a:p>
                      <a:r>
                        <a:rPr lang="en-US" sz="2400" dirty="0" smtClean="0"/>
                        <a:t>McLean, Austin (USA)</a:t>
                      </a:r>
                      <a:endParaRPr lang="en-US" sz="2400" dirty="0"/>
                    </a:p>
                  </a:txBody>
                  <a:tcPr/>
                </a:tc>
                <a:tc>
                  <a:txBody>
                    <a:bodyPr/>
                    <a:lstStyle/>
                    <a:p>
                      <a:r>
                        <a:rPr lang="en-US" sz="2400" dirty="0" smtClean="0"/>
                        <a:t>McMillan, Gail (USA)</a:t>
                      </a:r>
                      <a:endParaRPr lang="en-US" sz="2400" dirty="0"/>
                    </a:p>
                  </a:txBody>
                  <a:tcPr/>
                </a:tc>
                <a:tc>
                  <a:txBody>
                    <a:bodyPr/>
                    <a:lstStyle/>
                    <a:p>
                      <a:r>
                        <a:rPr lang="en-US" sz="2400" dirty="0" err="1" smtClean="0"/>
                        <a:t>Pavani</a:t>
                      </a:r>
                      <a:r>
                        <a:rPr lang="en-US" sz="2400" dirty="0" smtClean="0"/>
                        <a:t>, Ana (Brazil)</a:t>
                      </a:r>
                      <a:endParaRPr lang="en-US" sz="2400" dirty="0"/>
                    </a:p>
                  </a:txBody>
                  <a:tcPr/>
                </a:tc>
              </a:tr>
              <a:tr h="1157832">
                <a:tc>
                  <a:txBody>
                    <a:bodyPr/>
                    <a:lstStyle/>
                    <a:p>
                      <a:r>
                        <a:rPr lang="en-US" sz="2400" dirty="0" smtClean="0"/>
                        <a:t>Read, Max (Canada)</a:t>
                      </a:r>
                      <a:endParaRPr lang="en-US" sz="2400" dirty="0"/>
                    </a:p>
                  </a:txBody>
                  <a:tcPr/>
                </a:tc>
                <a:tc>
                  <a:txBody>
                    <a:bodyPr/>
                    <a:lstStyle/>
                    <a:p>
                      <a:r>
                        <a:rPr lang="en-US" sz="2400" dirty="0" err="1" smtClean="0"/>
                        <a:t>Sidorko</a:t>
                      </a:r>
                      <a:r>
                        <a:rPr lang="en-US" sz="2400" dirty="0" smtClean="0"/>
                        <a:t>, Peter (Hong Kong)</a:t>
                      </a:r>
                      <a:endParaRPr 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err="1" smtClean="0"/>
                        <a:t>Schirmbacher</a:t>
                      </a:r>
                      <a:r>
                        <a:rPr lang="en-US" sz="2400" dirty="0" smtClean="0"/>
                        <a:t>, Peter (Germany)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err="1" smtClean="0"/>
                        <a:t>Suleman</a:t>
                      </a:r>
                      <a:r>
                        <a:rPr lang="en-US" sz="2400" dirty="0" smtClean="0"/>
                        <a:t>, Hussein (South Africa)</a:t>
                      </a:r>
                    </a:p>
                  </a:txBody>
                  <a:tcPr/>
                </a:tc>
              </a:tr>
              <a:tr h="952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Van de </a:t>
                      </a:r>
                      <a:r>
                        <a:rPr lang="en-US" sz="2400" dirty="0" err="1" smtClean="0"/>
                        <a:t>Velde</a:t>
                      </a:r>
                      <a:r>
                        <a:rPr lang="en-US" sz="2400" dirty="0" smtClean="0"/>
                        <a:t>, Eric (USA)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400" dirty="0" smtClean="0"/>
                    </a:p>
                  </a:txBody>
                  <a:tcPr/>
                </a:tc>
                <a:tc>
                  <a:txBody>
                    <a:bodyPr/>
                    <a:lstStyle/>
                    <a:p>
                      <a:endParaRPr lang="en-US" sz="2400"/>
                    </a:p>
                  </a:txBody>
                  <a:tcPr/>
                </a:tc>
                <a:tc>
                  <a:txBody>
                    <a:bodyPr/>
                    <a:lstStyle/>
                    <a:p>
                      <a:endParaRPr lang="en-US" sz="2400" dirty="0"/>
                    </a:p>
                  </a:txBody>
                  <a:tcPr/>
                </a:tc>
              </a:tr>
            </a:tbl>
          </a:graphicData>
        </a:graphic>
      </p:graphicFrame>
    </p:spTree>
    <p:extLst>
      <p:ext uri="{BB962C8B-B14F-4D97-AF65-F5344CB8AC3E}">
        <p14:creationId xmlns:p14="http://schemas.microsoft.com/office/powerpoint/2010/main" val="1394916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TotalTime>
  <Words>804</Words>
  <Application>Microsoft Macintosh PowerPoint</Application>
  <PresentationFormat>On-screen Show (4:3)</PresentationFormat>
  <Paragraphs>160</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NDLTD Welcome and Introduction  ETD 2014: 17th Int’l Symposium on ETDs Leicester, England  Edward A. Fox Executive Director, NDLTD, www.ndltd.org  fox@vt.edu       http://fox.cs.vt.edu/talks/2014  Virginia Tech, Blacksburg, VA 24061 USA</vt:lpstr>
      <vt:lpstr>Outline</vt:lpstr>
      <vt:lpstr>Acknowledgments </vt:lpstr>
      <vt:lpstr>PowerPoint Presentation</vt:lpstr>
      <vt:lpstr>PowerPoint Presentation</vt:lpstr>
      <vt:lpstr>ETD-MS</vt:lpstr>
      <vt:lpstr>OAI - Open Archives Initiative</vt:lpstr>
      <vt:lpstr>PowerPoint Presentation</vt:lpstr>
      <vt:lpstr>Board of Directors</vt:lpstr>
      <vt:lpstr>Mission</vt:lpstr>
      <vt:lpstr>Goals (1)</vt:lpstr>
      <vt:lpstr>Goals (2): Through those activities</vt:lpstr>
      <vt:lpstr>Goals (3): benefits:</vt:lpstr>
      <vt:lpstr>How You Can Participate</vt:lpstr>
      <vt:lpstr>Spirit of NDLTD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22</cp:revision>
  <dcterms:created xsi:type="dcterms:W3CDTF">2011-09-11T14:21:50Z</dcterms:created>
  <dcterms:modified xsi:type="dcterms:W3CDTF">2014-07-23T10:56:26Z</dcterms:modified>
</cp:coreProperties>
</file>