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1" r:id="rId3"/>
    <p:sldId id="306" r:id="rId4"/>
    <p:sldId id="311" r:id="rId5"/>
    <p:sldId id="317" r:id="rId6"/>
    <p:sldId id="295" r:id="rId7"/>
    <p:sldId id="296" r:id="rId8"/>
    <p:sldId id="258" r:id="rId9"/>
    <p:sldId id="264" r:id="rId10"/>
    <p:sldId id="265" r:id="rId11"/>
    <p:sldId id="267" r:id="rId12"/>
    <p:sldId id="268" r:id="rId13"/>
    <p:sldId id="308" r:id="rId14"/>
    <p:sldId id="266" r:id="rId15"/>
    <p:sldId id="269" r:id="rId16"/>
    <p:sldId id="275" r:id="rId17"/>
    <p:sldId id="293" r:id="rId18"/>
    <p:sldId id="285" r:id="rId19"/>
    <p:sldId id="318" r:id="rId20"/>
    <p:sldId id="319" r:id="rId21"/>
    <p:sldId id="316" r:id="rId22"/>
    <p:sldId id="315" r:id="rId23"/>
    <p:sldId id="312" r:id="rId24"/>
    <p:sldId id="313" r:id="rId25"/>
    <p:sldId id="320" r:id="rId26"/>
    <p:sldId id="314" r:id="rId27"/>
    <p:sldId id="2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7234" autoAdjust="0"/>
    <p:restoredTop sz="99315" autoAdjust="0"/>
  </p:normalViewPr>
  <p:slideViewPr>
    <p:cSldViewPr snapToGrid="0" snapToObjects="1" showGuides="1">
      <p:cViewPr varScale="1">
        <p:scale>
          <a:sx n="161" d="100"/>
          <a:sy n="161" d="100"/>
        </p:scale>
        <p:origin x="-752" y="-112"/>
      </p:cViewPr>
      <p:guideLst>
        <p:guide orient="horz" pos="2160"/>
        <p:guide pos="809"/>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25069-F1A6-B44B-84A3-8C312AC47FAE}" type="datetimeFigureOut">
              <a:rPr lang="en-US" smtClean="0"/>
              <a:t>6/17/14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40EB4-988B-7541-8EBD-E27CFF5A0F64}" type="slidenum">
              <a:rPr lang="en-US" smtClean="0"/>
              <a:t>‹#›</a:t>
            </a:fld>
            <a:endParaRPr lang="en-US"/>
          </a:p>
        </p:txBody>
      </p:sp>
    </p:spTree>
    <p:extLst>
      <p:ext uri="{BB962C8B-B14F-4D97-AF65-F5344CB8AC3E}">
        <p14:creationId xmlns:p14="http://schemas.microsoft.com/office/powerpoint/2010/main" val="3303085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latin typeface="Gill Sans MT" charset="0"/>
            </a:endParaRPr>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11</a:t>
            </a:fld>
            <a:endParaRPr lang="en-US"/>
          </a:p>
        </p:txBody>
      </p:sp>
    </p:spTree>
    <p:extLst>
      <p:ext uri="{BB962C8B-B14F-4D97-AF65-F5344CB8AC3E}">
        <p14:creationId xmlns:p14="http://schemas.microsoft.com/office/powerpoint/2010/main" val="213600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Sloane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SNER extracts location information from each tweet message, and then it returns a set of </a:t>
            </a:r>
            <a:r>
              <a:rPr lang="en-US" sz="1200" kern="1200" dirty="0" err="1" smtClean="0">
                <a:solidFill>
                  <a:schemeClr val="tx1"/>
                </a:solidFill>
                <a:latin typeface="+mn-lt"/>
                <a:ea typeface="ＭＳ Ｐゴシック" charset="0"/>
                <a:cs typeface="ＭＳ Ｐゴシック" charset="0"/>
              </a:rPr>
              <a:t>geonames</a:t>
            </a:r>
            <a:r>
              <a:rPr lang="en-US" sz="1200" kern="1200" dirty="0" smtClean="0">
                <a:solidFill>
                  <a:schemeClr val="tx1"/>
                </a:solidFill>
                <a:latin typeface="+mn-lt"/>
                <a:ea typeface="ＭＳ Ｐゴシック" charset="0"/>
                <a:cs typeface="ＭＳ Ｐゴシック" charset="0"/>
              </a:rPr>
              <a:t> as location information. The selected dataset has 3333 tweets. Table 10 shows that we get 1,473 relevant tweets by extracting location information from text. In contrast, we only get 36 tweets using GPS data.</a:t>
            </a:r>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15</a:t>
            </a:fld>
            <a:endParaRPr lang="en-US"/>
          </a:p>
        </p:txBody>
      </p:sp>
    </p:spTree>
    <p:extLst>
      <p:ext uri="{BB962C8B-B14F-4D97-AF65-F5344CB8AC3E}">
        <p14:creationId xmlns:p14="http://schemas.microsoft.com/office/powerpoint/2010/main" val="211400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Project System</a:t>
            </a:r>
            <a:r>
              <a:rPr lang="en-US" baseline="0" dirty="0" smtClean="0"/>
              <a:t> Architecture</a:t>
            </a:r>
          </a:p>
          <a:p>
            <a:endParaRPr lang="en-US" dirty="0" smtClean="0"/>
          </a:p>
          <a:p>
            <a:r>
              <a:rPr lang="en-US" dirty="0" smtClean="0"/>
              <a:t>Highlights</a:t>
            </a:r>
            <a:r>
              <a:rPr lang="en-US" baseline="0" dirty="0" smtClean="0"/>
              <a:t> are my research-related components</a:t>
            </a:r>
          </a:p>
          <a:p>
            <a:endParaRPr lang="en-US" baseline="0" dirty="0" smtClean="0"/>
          </a:p>
          <a:p>
            <a:r>
              <a:rPr lang="en-US" baseline="0" dirty="0" smtClean="0"/>
              <a:t>Collect Source</a:t>
            </a:r>
          </a:p>
          <a:p>
            <a:r>
              <a:rPr lang="en-US" baseline="0" dirty="0" smtClean="0"/>
              <a:t>Provide Services</a:t>
            </a:r>
          </a:p>
          <a:p>
            <a:r>
              <a:rPr lang="en-US" baseline="0" dirty="0" smtClean="0"/>
              <a:t>Use Framework</a:t>
            </a:r>
          </a:p>
          <a:p>
            <a:endParaRPr lang="en-US" dirty="0"/>
          </a:p>
        </p:txBody>
      </p:sp>
      <p:sp>
        <p:nvSpPr>
          <p:cNvPr id="4" name="Slide Number Placeholder 3"/>
          <p:cNvSpPr>
            <a:spLocks noGrp="1"/>
          </p:cNvSpPr>
          <p:nvPr>
            <p:ph type="sldNum" sz="quarter" idx="10"/>
          </p:nvPr>
        </p:nvSpPr>
        <p:spPr/>
        <p:txBody>
          <a:bodyPr/>
          <a:lstStyle/>
          <a:p>
            <a:fld id="{93C8508C-FC34-7F4E-B122-69618F06728D}" type="slidenum">
              <a:rPr lang="en-US" smtClean="0"/>
              <a:t>19</a:t>
            </a:fld>
            <a:endParaRPr lang="en-US"/>
          </a:p>
        </p:txBody>
      </p:sp>
    </p:spTree>
    <p:extLst>
      <p:ext uri="{BB962C8B-B14F-4D97-AF65-F5344CB8AC3E}">
        <p14:creationId xmlns:p14="http://schemas.microsoft.com/office/powerpoint/2010/main" val="94421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smtClean="0"/>
              <a:t>나중에 관련있는 부분을 </a:t>
            </a:r>
            <a:r>
              <a:rPr lang="en-US" altLang="ko-KR" dirty="0" smtClean="0"/>
              <a:t>highligh</a:t>
            </a:r>
            <a:r>
              <a:rPr lang="en-US" altLang="ko-KR" baseline="0" dirty="0" smtClean="0"/>
              <a:t>t </a:t>
            </a:r>
            <a:r>
              <a:rPr lang="ko-KR" altLang="en-US" baseline="0" dirty="0" smtClean="0"/>
              <a:t>한다고 말할 것</a:t>
            </a:r>
            <a:endParaRPr lang="en-US" dirty="0"/>
          </a:p>
        </p:txBody>
      </p:sp>
      <p:sp>
        <p:nvSpPr>
          <p:cNvPr id="4" name="Slide Number Placeholder 3"/>
          <p:cNvSpPr>
            <a:spLocks noGrp="1"/>
          </p:cNvSpPr>
          <p:nvPr>
            <p:ph type="sldNum" sz="quarter" idx="10"/>
          </p:nvPr>
        </p:nvSpPr>
        <p:spPr/>
        <p:txBody>
          <a:bodyPr/>
          <a:lstStyle/>
          <a:p>
            <a:fld id="{93C8508C-FC34-7F4E-B122-69618F06728D}" type="slidenum">
              <a:rPr lang="en-US" smtClean="0"/>
              <a:t>20</a:t>
            </a:fld>
            <a:endParaRPr lang="en-US"/>
          </a:p>
        </p:txBody>
      </p:sp>
    </p:spTree>
    <p:extLst>
      <p:ext uri="{BB962C8B-B14F-4D97-AF65-F5344CB8AC3E}">
        <p14:creationId xmlns:p14="http://schemas.microsoft.com/office/powerpoint/2010/main" val="399160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07879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32259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49163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1"/>
        <p:cNvGrpSpPr/>
        <p:nvPr/>
      </p:nvGrpSpPr>
      <p:grpSpPr>
        <a:xfrm>
          <a:off x="0" y="0"/>
          <a:ext cx="0" cy="0"/>
          <a:chOff x="0" y="0"/>
          <a:chExt cx="0" cy="0"/>
        </a:xfrm>
      </p:grpSpPr>
      <p:sp>
        <p:nvSpPr>
          <p:cNvPr id="82" name="Shape 82"/>
          <p:cNvSpPr/>
          <p:nvPr/>
        </p:nvSpPr>
        <p:spPr>
          <a:xfrm rot="10800000" flipH="1">
            <a:off x="0" y="1550700"/>
            <a:ext cx="9144000" cy="5307299"/>
          </a:xfrm>
          <a:prstGeom prst="rect">
            <a:avLst/>
          </a:prstGeom>
          <a:solidFill>
            <a:schemeClr val="lt1"/>
          </a:solidFill>
          <a:ln>
            <a:noFill/>
          </a:ln>
        </p:spPr>
        <p:txBody>
          <a:bodyPr lIns="91425" tIns="45700" rIns="91425" bIns="45700" anchor="ctr" anchorCtr="0">
            <a:noAutofit/>
          </a:bodyPr>
          <a:lstStyle/>
          <a:p>
            <a:endParaRPr/>
          </a:p>
        </p:txBody>
      </p:sp>
      <p:sp>
        <p:nvSpPr>
          <p:cNvPr id="83" name="Shape 83"/>
          <p:cNvSpPr/>
          <p:nvPr/>
        </p:nvSpPr>
        <p:spPr>
          <a:xfrm flipH="1">
            <a:off x="4526627" y="761799"/>
            <a:ext cx="4617372" cy="78733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5882"/>
            </a:srgbClr>
          </a:solidFill>
          <a:ln>
            <a:noFill/>
          </a:ln>
        </p:spPr>
        <p:txBody>
          <a:bodyPr lIns="91425" tIns="45700" rIns="91425" bIns="45700" anchor="ctr" anchorCtr="0">
            <a:noAutofit/>
          </a:bodyPr>
          <a:lstStyle/>
          <a:p>
            <a:endParaRPr/>
          </a:p>
        </p:txBody>
      </p:sp>
      <p:sp>
        <p:nvSpPr>
          <p:cNvPr id="84" name="Shape 84"/>
          <p:cNvSpPr/>
          <p:nvPr/>
        </p:nvSpPr>
        <p:spPr>
          <a:xfrm rot="10800000">
            <a:off x="4526627" y="1548583"/>
            <a:ext cx="4617372" cy="762384"/>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058"/>
            </a:schemeClr>
          </a:solidFill>
          <a:ln>
            <a:noFill/>
          </a:ln>
        </p:spPr>
        <p:txBody>
          <a:bodyPr lIns="91425" tIns="45700" rIns="91425" bIns="45700" anchor="ctr" anchorCtr="0">
            <a:noAutofit/>
          </a:bodyPr>
          <a:lstStyle/>
          <a:p>
            <a:endParaRPr/>
          </a:p>
        </p:txBody>
      </p:sp>
      <p:sp>
        <p:nvSpPr>
          <p:cNvPr id="85" name="Shape 85"/>
          <p:cNvSpPr txBox="1">
            <a:spLocks noGrp="1"/>
          </p:cNvSpPr>
          <p:nvPr>
            <p:ph type="title"/>
          </p:nvPr>
        </p:nvSpPr>
        <p:spPr>
          <a:xfrm>
            <a:off x="457200" y="274637"/>
            <a:ext cx="8229600" cy="1143299"/>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6" name="Shape 8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8104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5385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8EC63-BBD6-644C-BA46-B3F21D82EDCE}"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489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8EC63-BBD6-644C-BA46-B3F21D82EDCE}" type="datetimeFigureOut">
              <a:rPr lang="en-US" smtClean="0"/>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01606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8EC63-BBD6-644C-BA46-B3F21D82EDCE}" type="datetimeFigureOut">
              <a:rPr lang="en-US" smtClean="0"/>
              <a:t>6/17/14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0235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8EC63-BBD6-644C-BA46-B3F21D82EDCE}" type="datetimeFigureOut">
              <a:rPr lang="en-US" smtClean="0"/>
              <a:t>6/17/14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62108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8EC63-BBD6-644C-BA46-B3F21D82EDCE}" type="datetimeFigureOut">
              <a:rPr lang="en-US" smtClean="0"/>
              <a:t>6/17/14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58862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EC63-BBD6-644C-BA46-B3F21D82EDCE}" type="datetimeFigureOut">
              <a:rPr lang="en-US" smtClean="0"/>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65438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EC63-BBD6-644C-BA46-B3F21D82EDCE}" type="datetimeFigureOut">
              <a:rPr lang="en-US" smtClean="0"/>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388493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8EC63-BBD6-644C-BA46-B3F21D82EDCE}" type="datetimeFigureOut">
              <a:rPr lang="en-US" smtClean="0"/>
              <a:t>6/17/14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904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ox.cs.vt.edu" TargetMode="External"/><Relationship Id="rId4" Type="http://schemas.openxmlformats.org/officeDocument/2006/relationships/hyperlink" Target="http://www.eventsarchive.org" TargetMode="External"/><Relationship Id="rId1" Type="http://schemas.openxmlformats.org/officeDocument/2006/relationships/slideLayout" Target="../slideLayouts/slideLayout1.xml"/><Relationship Id="rId2" Type="http://schemas.openxmlformats.org/officeDocument/2006/relationships/hyperlink" Target="mailto:fox@v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ox@vt.edu" TargetMode="External"/><Relationship Id="rId3" Type="http://schemas.openxmlformats.org/officeDocument/2006/relationships/hyperlink" Target="http://fox.cs.vt.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mementoweb.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824265"/>
            <a:ext cx="8648619" cy="2363450"/>
          </a:xfrm>
        </p:spPr>
        <p:txBody>
          <a:bodyPr>
            <a:normAutofit/>
          </a:bodyPr>
          <a:lstStyle/>
          <a:p>
            <a:r>
              <a:rPr lang="en-US" sz="4800" dirty="0" smtClean="0"/>
              <a:t>From </a:t>
            </a:r>
            <a:r>
              <a:rPr lang="en-US" sz="4800" dirty="0" err="1" smtClean="0"/>
              <a:t>CTRnet</a:t>
            </a:r>
            <a:r>
              <a:rPr lang="en-US" sz="4800" dirty="0" smtClean="0"/>
              <a:t> to IDEAL</a:t>
            </a:r>
            <a:br>
              <a:rPr lang="en-US" sz="4800" dirty="0" smtClean="0"/>
            </a:br>
            <a:r>
              <a:rPr lang="en-US" sz="4800" dirty="0" smtClean="0"/>
              <a:t>(and Qatar, VT, </a:t>
            </a:r>
            <a:r>
              <a:rPr lang="en-US" sz="4800" dirty="0" err="1" smtClean="0"/>
              <a:t>SiteStory</a:t>
            </a:r>
            <a:r>
              <a:rPr lang="en-US" sz="4800" dirty="0" smtClean="0"/>
              <a:t>, UPS, …)</a:t>
            </a:r>
            <a:endParaRPr lang="en-US" sz="4800" dirty="0"/>
          </a:p>
        </p:txBody>
      </p:sp>
      <p:sp>
        <p:nvSpPr>
          <p:cNvPr id="3" name="Subtitle 2"/>
          <p:cNvSpPr>
            <a:spLocks noGrp="1"/>
          </p:cNvSpPr>
          <p:nvPr>
            <p:ph type="subTitle" idx="1"/>
          </p:nvPr>
        </p:nvSpPr>
        <p:spPr>
          <a:xfrm>
            <a:off x="685800" y="3566203"/>
            <a:ext cx="7772400" cy="2750348"/>
          </a:xfrm>
        </p:spPr>
        <p:txBody>
          <a:bodyPr>
            <a:normAutofit fontScale="55000" lnSpcReduction="20000"/>
          </a:bodyPr>
          <a:lstStyle/>
          <a:p>
            <a:r>
              <a:rPr lang="en-US" dirty="0" smtClean="0"/>
              <a:t>NSF IA WIRE Workshop</a:t>
            </a:r>
          </a:p>
          <a:p>
            <a:r>
              <a:rPr lang="en-US" dirty="0"/>
              <a:t>Harvard -- June 16, 2014</a:t>
            </a:r>
          </a:p>
          <a:p>
            <a:endParaRPr lang="en-US" dirty="0" smtClean="0"/>
          </a:p>
          <a:p>
            <a:pPr>
              <a:defRPr/>
            </a:pPr>
            <a:r>
              <a:rPr lang="en-US" sz="5100" dirty="0"/>
              <a:t>Edward A. Fox, </a:t>
            </a:r>
            <a:r>
              <a:rPr lang="en-US" sz="5100" dirty="0" smtClean="0">
                <a:hlinkClick r:id="rId2"/>
              </a:rPr>
              <a:t>fox@vt.edu</a:t>
            </a:r>
            <a:r>
              <a:rPr lang="en-US" sz="5100" dirty="0" smtClean="0"/>
              <a:t>, </a:t>
            </a:r>
            <a:r>
              <a:rPr lang="en-US" sz="5100" dirty="0" smtClean="0">
                <a:hlinkClick r:id="rId3"/>
              </a:rPr>
              <a:t>http://fox.cs.vt.edu</a:t>
            </a:r>
            <a:r>
              <a:rPr lang="en-US" sz="5100" dirty="0" smtClean="0"/>
              <a:t> </a:t>
            </a:r>
            <a:endParaRPr lang="en-US" sz="5100" dirty="0"/>
          </a:p>
          <a:p>
            <a:pPr>
              <a:defRPr/>
            </a:pPr>
            <a:r>
              <a:rPr lang="en-US" dirty="0"/>
              <a:t>Professor, Dept. of Computer </a:t>
            </a:r>
            <a:r>
              <a:rPr lang="en-US" dirty="0" smtClean="0"/>
              <a:t>Science, Virginia Tech</a:t>
            </a:r>
            <a:endParaRPr lang="en-US" dirty="0"/>
          </a:p>
          <a:p>
            <a:pPr>
              <a:defRPr/>
            </a:pPr>
            <a:r>
              <a:rPr lang="en-US" dirty="0"/>
              <a:t>Director, Digital Library Research </a:t>
            </a:r>
            <a:r>
              <a:rPr lang="en-US" dirty="0" smtClean="0"/>
              <a:t>Laboratory</a:t>
            </a:r>
          </a:p>
          <a:p>
            <a:pPr>
              <a:defRPr/>
            </a:pPr>
            <a:r>
              <a:rPr lang="en-US" dirty="0" smtClean="0"/>
              <a:t>Director, Networked Digital Library of Theses and Dissertations</a:t>
            </a:r>
            <a:endParaRPr lang="en-US" dirty="0" smtClean="0"/>
          </a:p>
          <a:p>
            <a:pPr>
              <a:defRPr/>
            </a:pPr>
            <a:r>
              <a:rPr lang="en-US" sz="5800" dirty="0" smtClean="0">
                <a:hlinkClick r:id="rId4"/>
              </a:rPr>
              <a:t>http://www.eventsarchive.org</a:t>
            </a:r>
            <a:r>
              <a:rPr lang="en-US" sz="5800" dirty="0" smtClean="0"/>
              <a:t> </a:t>
            </a:r>
            <a:endParaRPr lang="en-US" sz="5800" dirty="0"/>
          </a:p>
        </p:txBody>
      </p:sp>
    </p:spTree>
    <p:extLst>
      <p:ext uri="{BB962C8B-B14F-4D97-AF65-F5344CB8AC3E}">
        <p14:creationId xmlns:p14="http://schemas.microsoft.com/office/powerpoint/2010/main" val="42107297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Use in Political Crisis </a:t>
            </a:r>
            <a:r>
              <a:rPr lang="en-US" sz="4000" dirty="0" smtClean="0"/>
              <a:t>(2/2)</a:t>
            </a:r>
            <a:endParaRPr lang="en-US" sz="4000" dirty="0"/>
          </a:p>
        </p:txBody>
      </p:sp>
      <p:sp>
        <p:nvSpPr>
          <p:cNvPr id="3" name="Content Placeholder 2"/>
          <p:cNvSpPr>
            <a:spLocks noGrp="1"/>
          </p:cNvSpPr>
          <p:nvPr>
            <p:ph sz="quarter" idx="1"/>
          </p:nvPr>
        </p:nvSpPr>
        <p:spPr/>
        <p:txBody>
          <a:bodyPr>
            <a:normAutofit lnSpcReduction="10000"/>
          </a:bodyPr>
          <a:lstStyle/>
          <a:p>
            <a:r>
              <a:rPr lang="en-US" dirty="0"/>
              <a:t>Opinion Leadership in Egypt Uprising 2011</a:t>
            </a:r>
          </a:p>
          <a:p>
            <a:pPr lvl="1"/>
            <a:r>
              <a:rPr lang="en-US" dirty="0" smtClean="0"/>
              <a:t>514,782 </a:t>
            </a:r>
            <a:r>
              <a:rPr lang="en-US" dirty="0"/>
              <a:t>tweets </a:t>
            </a:r>
            <a:r>
              <a:rPr lang="en-US" dirty="0" smtClean="0"/>
              <a:t>(one </a:t>
            </a:r>
            <a:r>
              <a:rPr lang="en-US" dirty="0"/>
              <a:t>week around Mubarak’s resignation)</a:t>
            </a:r>
          </a:p>
          <a:p>
            <a:pPr lvl="1"/>
            <a:r>
              <a:rPr lang="en-US" dirty="0"/>
              <a:t>Total 79,000 unique users</a:t>
            </a:r>
          </a:p>
          <a:p>
            <a:pPr lvl="2"/>
            <a:r>
              <a:rPr lang="en-US" dirty="0"/>
              <a:t>Presumably posting from Egypt </a:t>
            </a:r>
            <a:r>
              <a:rPr lang="en-US" dirty="0">
                <a:sym typeface="Wingdings"/>
              </a:rPr>
              <a:t> </a:t>
            </a:r>
            <a:r>
              <a:rPr lang="en-US" dirty="0"/>
              <a:t>4,710</a:t>
            </a:r>
          </a:p>
          <a:p>
            <a:pPr lvl="2"/>
            <a:r>
              <a:rPr lang="en-US" dirty="0"/>
              <a:t>Individuals excluding organizations </a:t>
            </a:r>
            <a:r>
              <a:rPr lang="en-US" dirty="0">
                <a:sym typeface="Wingdings"/>
              </a:rPr>
              <a:t> 3,675</a:t>
            </a:r>
          </a:p>
          <a:p>
            <a:pPr lvl="1"/>
            <a:r>
              <a:rPr lang="en-US" dirty="0">
                <a:sym typeface="Wingdings"/>
              </a:rPr>
              <a:t>Opinion leaders</a:t>
            </a:r>
          </a:p>
          <a:p>
            <a:pPr marL="1006475" lvl="2" indent="-457200"/>
            <a:r>
              <a:rPr lang="en-US" dirty="0">
                <a:sym typeface="Wingdings"/>
              </a:rPr>
              <a:t>500-27,000 followers in top 10% (365) individuals</a:t>
            </a:r>
          </a:p>
          <a:p>
            <a:pPr marL="1006475" lvl="2" indent="-457200"/>
            <a:r>
              <a:rPr lang="en-US" dirty="0">
                <a:sym typeface="Wingdings"/>
              </a:rPr>
              <a:t>Bios: blogger/activist, writer/reporter, lawyer/executive director, social media consultant,…   ‘elite’ type actors</a:t>
            </a:r>
          </a:p>
          <a:p>
            <a:endParaRPr lang="en-US" dirty="0"/>
          </a:p>
        </p:txBody>
      </p:sp>
    </p:spTree>
    <p:extLst>
      <p:ext uri="{BB962C8B-B14F-4D97-AF65-F5344CB8AC3E}">
        <p14:creationId xmlns:p14="http://schemas.microsoft.com/office/powerpoint/2010/main" val="9628572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normAutofit fontScale="90000"/>
          </a:bodyPr>
          <a:lstStyle/>
          <a:p>
            <a:r>
              <a:rPr lang="en-US" dirty="0"/>
              <a:t>Visualizing Emergency Phases in </a:t>
            </a:r>
            <a:r>
              <a:rPr lang="en-US" dirty="0" smtClean="0"/>
              <a:t>Tweets (ISCRAM 2013)  (1/2)</a:t>
            </a:r>
            <a:endParaRPr lang="en-US" dirty="0"/>
          </a:p>
        </p:txBody>
      </p:sp>
      <p:sp>
        <p:nvSpPr>
          <p:cNvPr id="3" name="Content Placeholder 2"/>
          <p:cNvSpPr>
            <a:spLocks noGrp="1"/>
          </p:cNvSpPr>
          <p:nvPr>
            <p:ph sz="quarter" idx="1"/>
          </p:nvPr>
        </p:nvSpPr>
        <p:spPr>
          <a:xfrm>
            <a:off x="1295400" y="5029200"/>
            <a:ext cx="7239000" cy="762000"/>
          </a:xfrm>
        </p:spPr>
        <p:txBody>
          <a:bodyPr/>
          <a:lstStyle/>
          <a:p>
            <a:pPr marL="0" indent="0">
              <a:buNone/>
            </a:pPr>
            <a:r>
              <a:rPr lang="en-US" sz="2800" dirty="0" smtClean="0">
                <a:latin typeface="Gill Sans MT" charset="0"/>
              </a:rPr>
              <a:t>Four phases of emergency management model</a:t>
            </a:r>
          </a:p>
          <a:p>
            <a:pPr marL="0" indent="0">
              <a:buNone/>
            </a:pPr>
            <a:endParaRPr lang="en-US" sz="2800" dirty="0">
              <a:latin typeface="Gill Sans MT" charset="0"/>
            </a:endParaRPr>
          </a:p>
        </p:txBody>
      </p:sp>
      <p:pic>
        <p:nvPicPr>
          <p:cNvPr id="15" name="Picture 14"/>
          <p:cNvPicPr>
            <a:picLocks noChangeAspect="1"/>
          </p:cNvPicPr>
          <p:nvPr/>
        </p:nvPicPr>
        <p:blipFill>
          <a:blip r:embed="rId3"/>
          <a:stretch>
            <a:fillRect/>
          </a:stretch>
        </p:blipFill>
        <p:spPr>
          <a:xfrm>
            <a:off x="1328675" y="1600200"/>
            <a:ext cx="6596125" cy="3276600"/>
          </a:xfrm>
          <a:prstGeom prst="rect">
            <a:avLst/>
          </a:prstGeom>
        </p:spPr>
      </p:pic>
    </p:spTree>
    <p:extLst>
      <p:ext uri="{BB962C8B-B14F-4D97-AF65-F5344CB8AC3E}">
        <p14:creationId xmlns:p14="http://schemas.microsoft.com/office/powerpoint/2010/main" val="3155220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7"/>
            <a:ext cx="8229600" cy="1143000"/>
          </a:xfrm>
        </p:spPr>
        <p:txBody>
          <a:bodyPr>
            <a:normAutofit fontScale="90000"/>
          </a:bodyPr>
          <a:lstStyle/>
          <a:p>
            <a:r>
              <a:rPr lang="en-US" dirty="0" smtClean="0"/>
              <a:t>Visualizing Emergency Phases in Tweets (2/2)</a:t>
            </a:r>
            <a:endParaRPr lang="en-US" dirty="0"/>
          </a:p>
        </p:txBody>
      </p:sp>
      <p:pic>
        <p:nvPicPr>
          <p:cNvPr id="6" name="Picture 5"/>
          <p:cNvPicPr>
            <a:picLocks noChangeAspect="1"/>
          </p:cNvPicPr>
          <p:nvPr/>
        </p:nvPicPr>
        <p:blipFill>
          <a:blip r:embed="rId2"/>
          <a:stretch>
            <a:fillRect/>
          </a:stretch>
        </p:blipFill>
        <p:spPr>
          <a:xfrm>
            <a:off x="177311" y="1341592"/>
            <a:ext cx="8738089" cy="5105400"/>
          </a:xfrm>
          <a:prstGeom prst="rect">
            <a:avLst/>
          </a:prstGeom>
        </p:spPr>
      </p:pic>
    </p:spTree>
    <p:extLst>
      <p:ext uri="{BB962C8B-B14F-4D97-AF65-F5344CB8AC3E}">
        <p14:creationId xmlns:p14="http://schemas.microsoft.com/office/powerpoint/2010/main" val="2538691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35888" y="613"/>
            <a:ext cx="8272200" cy="1013599"/>
          </a:xfrm>
          <a:prstGeom prst="rect">
            <a:avLst/>
          </a:prstGeom>
        </p:spPr>
        <p:txBody>
          <a:bodyPr lIns="68575" tIns="68575" rIns="68575" bIns="68575" anchor="b" anchorCtr="0">
            <a:noAutofit/>
          </a:bodyPr>
          <a:lstStyle/>
          <a:p>
            <a:pPr lvl="0"/>
            <a:r>
              <a:rPr lang="en-US" sz="3600" dirty="0"/>
              <a:t>Topic Tagging of Webpages: </a:t>
            </a:r>
            <a:r>
              <a:rPr lang="en-US" sz="3600" dirty="0" err="1" smtClean="0"/>
              <a:t>Xpantrac</a:t>
            </a:r>
            <a:r>
              <a:rPr lang="en-US" sz="3600" dirty="0" smtClean="0"/>
              <a:t> - 1</a:t>
            </a:r>
            <a:r>
              <a:rPr lang="en-US" sz="2800" dirty="0"/>
              <a:t/>
            </a:r>
            <a:br>
              <a:rPr lang="en-US" sz="2800" dirty="0"/>
            </a:br>
            <a:r>
              <a:rPr lang="en-US" sz="2800" dirty="0" err="1"/>
              <a:t>Seungwon</a:t>
            </a:r>
            <a:r>
              <a:rPr lang="en-US" sz="2800" dirty="0"/>
              <a:t> Yang </a:t>
            </a:r>
            <a:r>
              <a:rPr lang="en-US" sz="2800" dirty="0" smtClean="0"/>
              <a:t>dissertation</a:t>
            </a:r>
            <a:endParaRPr lang="en" sz="2800" dirty="0">
              <a:latin typeface="Droid Sans"/>
              <a:ea typeface="Droid Sans"/>
              <a:cs typeface="Droid Sans"/>
              <a:sym typeface="Droid Sans"/>
            </a:endParaRPr>
          </a:p>
        </p:txBody>
      </p:sp>
      <p:pic>
        <p:nvPicPr>
          <p:cNvPr id="112" name="Shape 112"/>
          <p:cNvPicPr preferRelativeResize="0"/>
          <p:nvPr/>
        </p:nvPicPr>
        <p:blipFill>
          <a:blip r:embed="rId3"/>
          <a:stretch>
            <a:fillRect/>
          </a:stretch>
        </p:blipFill>
        <p:spPr>
          <a:xfrm>
            <a:off x="4594049" y="1105434"/>
            <a:ext cx="4484294" cy="5644767"/>
          </a:xfrm>
          <a:prstGeom prst="rect">
            <a:avLst/>
          </a:prstGeom>
        </p:spPr>
      </p:pic>
      <p:sp>
        <p:nvSpPr>
          <p:cNvPr id="113" name="Shape 113"/>
          <p:cNvSpPr txBox="1">
            <a:spLocks noGrp="1"/>
          </p:cNvSpPr>
          <p:nvPr>
            <p:ph type="body" idx="1"/>
          </p:nvPr>
        </p:nvSpPr>
        <p:spPr>
          <a:xfrm>
            <a:off x="145832" y="1310265"/>
            <a:ext cx="4801002" cy="5353696"/>
          </a:xfrm>
          <a:prstGeom prst="rect">
            <a:avLst/>
          </a:prstGeom>
        </p:spPr>
        <p:txBody>
          <a:bodyPr lIns="68575" tIns="68575" rIns="68575" bIns="68575" anchor="ctr" anchorCtr="0">
            <a:noAutofit/>
          </a:bodyPr>
          <a:lstStyle/>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Input: text file</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Build query </a:t>
            </a:r>
          </a:p>
          <a:p>
            <a:pPr marL="914400" lvl="1" indent="-3302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Every 5 words, 1 word overlap</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Send query to search </a:t>
            </a:r>
            <a:r>
              <a:rPr lang="en" sz="2000" dirty="0" smtClean="0">
                <a:solidFill>
                  <a:srgbClr val="3D3D3D"/>
                </a:solidFill>
                <a:latin typeface="Droid Sans"/>
                <a:ea typeface="Droid Sans"/>
                <a:cs typeface="Droid Sans"/>
                <a:sym typeface="Droid Sans"/>
              </a:rPr>
              <a:t>API</a:t>
            </a:r>
            <a:endParaRPr lang="en-US" sz="2000" dirty="0" smtClean="0">
              <a:solidFill>
                <a:srgbClr val="3D3D3D"/>
              </a:solidFill>
              <a:latin typeface="Droid Sans"/>
              <a:ea typeface="Droid Sans"/>
              <a:cs typeface="Droid Sans"/>
              <a:sym typeface="Droid Sans"/>
            </a:endParaRPr>
          </a:p>
          <a:p>
            <a:pPr marL="857250" lvl="1" indent="-342900">
              <a:lnSpc>
                <a:spcPct val="115000"/>
              </a:lnSpc>
              <a:spcBef>
                <a:spcPts val="700"/>
              </a:spcBef>
              <a:spcAft>
                <a:spcPts val="600"/>
              </a:spcAft>
              <a:buClr>
                <a:schemeClr val="accent2"/>
              </a:buClr>
              <a:buSzPct val="100000"/>
              <a:buFont typeface="Droid Sans"/>
              <a:buChar char="➔"/>
            </a:pPr>
            <a:r>
              <a:rPr lang="en-US" sz="2000" dirty="0" smtClean="0">
                <a:solidFill>
                  <a:srgbClr val="3D3D3D"/>
                </a:solidFill>
                <a:latin typeface="Droid Sans"/>
                <a:ea typeface="Droid Sans"/>
                <a:cs typeface="Droid Sans"/>
                <a:sym typeface="Droid Sans"/>
              </a:rPr>
              <a:t>Web search (</a:t>
            </a:r>
            <a:r>
              <a:rPr lang="en-US" sz="2000" dirty="0" err="1" smtClean="0">
                <a:solidFill>
                  <a:srgbClr val="3D3D3D"/>
                </a:solidFill>
                <a:latin typeface="Droid Sans"/>
                <a:ea typeface="Droid Sans"/>
                <a:cs typeface="Droid Sans"/>
                <a:sym typeface="Droid Sans"/>
              </a:rPr>
              <a:t>Seungwon</a:t>
            </a:r>
            <a:r>
              <a:rPr lang="en-US" sz="2000" dirty="0" smtClean="0">
                <a:solidFill>
                  <a:srgbClr val="3D3D3D"/>
                </a:solidFill>
                <a:latin typeface="Droid Sans"/>
                <a:ea typeface="Droid Sans"/>
                <a:cs typeface="Droid Sans"/>
                <a:sym typeface="Droid Sans"/>
              </a:rPr>
              <a:t>)</a:t>
            </a:r>
          </a:p>
          <a:p>
            <a:pPr marL="857250" lvl="1" indent="-342900">
              <a:lnSpc>
                <a:spcPct val="115000"/>
              </a:lnSpc>
              <a:spcBef>
                <a:spcPts val="700"/>
              </a:spcBef>
              <a:spcAft>
                <a:spcPts val="600"/>
              </a:spcAft>
              <a:buClr>
                <a:schemeClr val="accent2"/>
              </a:buClr>
              <a:buSzPct val="100000"/>
              <a:buFont typeface="Droid Sans"/>
              <a:buChar char="➔"/>
            </a:pPr>
            <a:r>
              <a:rPr lang="en-US" sz="2000" dirty="0" smtClean="0">
                <a:solidFill>
                  <a:srgbClr val="3D3D3D"/>
                </a:solidFill>
                <a:latin typeface="Droid Sans"/>
                <a:ea typeface="Droid Sans"/>
                <a:cs typeface="Droid Sans"/>
                <a:sym typeface="Droid Sans"/>
              </a:rPr>
              <a:t>Wikipedia, our collection(s): CS4624 Spring 2014: </a:t>
            </a:r>
            <a:r>
              <a:rPr lang="en" sz="2000" dirty="0" smtClean="0">
                <a:latin typeface="Droid Sans"/>
                <a:ea typeface="Droid Sans"/>
                <a:cs typeface="Droid Sans"/>
                <a:sym typeface="Droid Sans"/>
              </a:rPr>
              <a:t>Sloane </a:t>
            </a:r>
            <a:r>
              <a:rPr lang="en" sz="2000" dirty="0">
                <a:latin typeface="Droid Sans"/>
                <a:ea typeface="Droid Sans"/>
                <a:cs typeface="Droid Sans"/>
                <a:sym typeface="Droid Sans"/>
              </a:rPr>
              <a:t>Neidig, Samantha Johnson, David Cabrera, Erika </a:t>
            </a:r>
            <a:r>
              <a:rPr lang="en" sz="2000" dirty="0" smtClean="0">
                <a:latin typeface="Droid Sans"/>
                <a:ea typeface="Droid Sans"/>
                <a:cs typeface="Droid Sans"/>
                <a:sym typeface="Droid Sans"/>
              </a:rPr>
              <a:t>Hoffman</a:t>
            </a:r>
            <a:endParaRPr lang="en" sz="2000" dirty="0">
              <a:solidFill>
                <a:srgbClr val="3D3D3D"/>
              </a:solidFill>
              <a:latin typeface="Droid Sans"/>
              <a:ea typeface="Droid Sans"/>
              <a:cs typeface="Droid Sans"/>
              <a:sym typeface="Droid Sans"/>
            </a:endParaRP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Find topics in retrieved documents</a:t>
            </a:r>
          </a:p>
          <a:p>
            <a:pPr marL="914400" lvl="1" indent="-3302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Frequency of words</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Select most frequent as “topics”</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Output: topics</a:t>
            </a:r>
          </a:p>
          <a:p>
            <a:endParaRPr lang="en" sz="1800" dirty="0">
              <a:solidFill>
                <a:srgbClr val="3D3D3D"/>
              </a:solidFill>
              <a:latin typeface="Droid Sans"/>
              <a:ea typeface="Droid Sans"/>
              <a:cs typeface="Droid Sans"/>
              <a:sym typeface="Droid Sans"/>
            </a:endParaRPr>
          </a:p>
        </p:txBody>
      </p:sp>
    </p:spTree>
    <p:extLst>
      <p:ext uri="{BB962C8B-B14F-4D97-AF65-F5344CB8AC3E}">
        <p14:creationId xmlns:p14="http://schemas.microsoft.com/office/powerpoint/2010/main" val="328454382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9"/>
            <a:ext cx="8229600" cy="798282"/>
          </a:xfrm>
        </p:spPr>
        <p:txBody>
          <a:bodyPr>
            <a:normAutofit fontScale="90000"/>
          </a:bodyPr>
          <a:lstStyle/>
          <a:p>
            <a:r>
              <a:rPr lang="en-US" sz="4000" dirty="0" smtClean="0"/>
              <a:t>Topic Tagging of Webpages: </a:t>
            </a:r>
            <a:r>
              <a:rPr lang="en-US" sz="4000" dirty="0" err="1" smtClean="0"/>
              <a:t>Xpantrac</a:t>
            </a:r>
            <a:r>
              <a:rPr lang="en-US" sz="4000" dirty="0" smtClean="0"/>
              <a:t> - 2</a:t>
            </a:r>
            <a:r>
              <a:rPr lang="en-US" dirty="0" smtClean="0"/>
              <a:t/>
            </a:r>
            <a:br>
              <a:rPr lang="en-US" dirty="0" smtClean="0"/>
            </a:br>
            <a:r>
              <a:rPr lang="en-US" sz="3100" dirty="0" err="1" smtClean="0"/>
              <a:t>Seungwon</a:t>
            </a:r>
            <a:r>
              <a:rPr lang="en-US" sz="3100" dirty="0" smtClean="0"/>
              <a:t> Yang (GMU postdoc now)</a:t>
            </a:r>
            <a:endParaRPr lang="en-US" sz="3100" dirty="0"/>
          </a:p>
        </p:txBody>
      </p:sp>
      <p:pic>
        <p:nvPicPr>
          <p:cNvPr id="6" name="Picture 5"/>
          <p:cNvPicPr>
            <a:picLocks noChangeAspect="1"/>
          </p:cNvPicPr>
          <p:nvPr/>
        </p:nvPicPr>
        <p:blipFill>
          <a:blip r:embed="rId2"/>
          <a:stretch>
            <a:fillRect/>
          </a:stretch>
        </p:blipFill>
        <p:spPr>
          <a:xfrm>
            <a:off x="990600" y="1143000"/>
            <a:ext cx="7137128" cy="5549900"/>
          </a:xfrm>
          <a:prstGeom prst="rect">
            <a:avLst/>
          </a:prstGeom>
        </p:spPr>
      </p:pic>
    </p:spTree>
    <p:extLst>
      <p:ext uri="{BB962C8B-B14F-4D97-AF65-F5344CB8AC3E}">
        <p14:creationId xmlns:p14="http://schemas.microsoft.com/office/powerpoint/2010/main" val="1068060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Water Main Break Visualization</a:t>
            </a:r>
            <a:br>
              <a:rPr lang="en-US" dirty="0" smtClean="0"/>
            </a:br>
            <a:r>
              <a:rPr lang="en-US" sz="3100" dirty="0" err="1" smtClean="0"/>
              <a:t>Sunshin</a:t>
            </a:r>
            <a:r>
              <a:rPr lang="en-US" sz="3100" dirty="0" smtClean="0"/>
              <a:t> Lee</a:t>
            </a:r>
            <a:endParaRPr lang="en-US" sz="3100" dirty="0"/>
          </a:p>
        </p:txBody>
      </p:sp>
      <p:pic>
        <p:nvPicPr>
          <p:cNvPr id="5" name="Picture 4"/>
          <p:cNvPicPr>
            <a:picLocks noChangeAspect="1"/>
          </p:cNvPicPr>
          <p:nvPr/>
        </p:nvPicPr>
        <p:blipFill>
          <a:blip r:embed="rId3"/>
          <a:stretch>
            <a:fillRect/>
          </a:stretch>
        </p:blipFill>
        <p:spPr>
          <a:xfrm>
            <a:off x="381000" y="3886200"/>
            <a:ext cx="5981700" cy="2489200"/>
          </a:xfrm>
          <a:prstGeom prst="rect">
            <a:avLst/>
          </a:prstGeom>
        </p:spPr>
      </p:pic>
      <p:pic>
        <p:nvPicPr>
          <p:cNvPr id="6" name="Picture 5"/>
          <p:cNvPicPr>
            <a:picLocks noChangeAspect="1"/>
          </p:cNvPicPr>
          <p:nvPr/>
        </p:nvPicPr>
        <p:blipFill>
          <a:blip r:embed="rId4"/>
          <a:stretch>
            <a:fillRect/>
          </a:stretch>
        </p:blipFill>
        <p:spPr>
          <a:xfrm>
            <a:off x="457200" y="1219200"/>
            <a:ext cx="4622800" cy="1549400"/>
          </a:xfrm>
          <a:prstGeom prst="rect">
            <a:avLst/>
          </a:prstGeom>
        </p:spPr>
      </p:pic>
      <p:pic>
        <p:nvPicPr>
          <p:cNvPr id="7" name="Picture 6"/>
          <p:cNvPicPr>
            <a:picLocks noChangeAspect="1"/>
          </p:cNvPicPr>
          <p:nvPr/>
        </p:nvPicPr>
        <p:blipFill>
          <a:blip r:embed="rId5"/>
          <a:stretch>
            <a:fillRect/>
          </a:stretch>
        </p:blipFill>
        <p:spPr>
          <a:xfrm>
            <a:off x="457200" y="2819400"/>
            <a:ext cx="4635500" cy="1041400"/>
          </a:xfrm>
          <a:prstGeom prst="rect">
            <a:avLst/>
          </a:prstGeom>
        </p:spPr>
      </p:pic>
      <p:sp>
        <p:nvSpPr>
          <p:cNvPr id="8" name="Left Arrow 7"/>
          <p:cNvSpPr/>
          <p:nvPr/>
        </p:nvSpPr>
        <p:spPr>
          <a:xfrm>
            <a:off x="5410200" y="1752600"/>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43600" y="1524000"/>
            <a:ext cx="1981200" cy="646331"/>
          </a:xfrm>
          <a:prstGeom prst="rect">
            <a:avLst/>
          </a:prstGeom>
          <a:noFill/>
        </p:spPr>
        <p:txBody>
          <a:bodyPr wrap="square" rtlCol="0">
            <a:spAutoFit/>
          </a:bodyPr>
          <a:lstStyle/>
          <a:p>
            <a:r>
              <a:rPr lang="en-US" dirty="0" smtClean="0"/>
              <a:t>Tweets collected with keywords</a:t>
            </a:r>
            <a:endParaRPr lang="en-US" dirty="0"/>
          </a:p>
        </p:txBody>
      </p:sp>
      <p:sp>
        <p:nvSpPr>
          <p:cNvPr id="10" name="Left Arrow 9"/>
          <p:cNvSpPr/>
          <p:nvPr/>
        </p:nvSpPr>
        <p:spPr>
          <a:xfrm>
            <a:off x="5410200" y="3163669"/>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43600" y="2810470"/>
            <a:ext cx="2286000" cy="923330"/>
          </a:xfrm>
          <a:prstGeom prst="rect">
            <a:avLst/>
          </a:prstGeom>
          <a:noFill/>
        </p:spPr>
        <p:txBody>
          <a:bodyPr wrap="square" rtlCol="0">
            <a:spAutoFit/>
          </a:bodyPr>
          <a:lstStyle/>
          <a:p>
            <a:r>
              <a:rPr lang="en-US" dirty="0" smtClean="0"/>
              <a:t>Selected tweets with location information </a:t>
            </a:r>
          </a:p>
          <a:p>
            <a:r>
              <a:rPr lang="en-US" dirty="0" smtClean="0"/>
              <a:t>(</a:t>
            </a:r>
            <a:r>
              <a:rPr lang="en-US" dirty="0" err="1" smtClean="0"/>
              <a:t>lat</a:t>
            </a:r>
            <a:r>
              <a:rPr lang="en-US" dirty="0" smtClean="0"/>
              <a:t>/long, </a:t>
            </a:r>
            <a:r>
              <a:rPr lang="en-US" dirty="0" err="1" smtClean="0"/>
              <a:t>geonames</a:t>
            </a:r>
            <a:r>
              <a:rPr lang="en-US" dirty="0" smtClean="0"/>
              <a:t>)</a:t>
            </a:r>
            <a:endParaRPr lang="en-US" dirty="0"/>
          </a:p>
        </p:txBody>
      </p:sp>
      <p:sp>
        <p:nvSpPr>
          <p:cNvPr id="12" name="Left Arrow 11"/>
          <p:cNvSpPr/>
          <p:nvPr/>
        </p:nvSpPr>
        <p:spPr>
          <a:xfrm>
            <a:off x="6324600" y="4343400"/>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934200" y="4029670"/>
            <a:ext cx="1981200" cy="923330"/>
          </a:xfrm>
          <a:prstGeom prst="rect">
            <a:avLst/>
          </a:prstGeom>
          <a:noFill/>
        </p:spPr>
        <p:txBody>
          <a:bodyPr wrap="square" rtlCol="0">
            <a:spAutoFit/>
          </a:bodyPr>
          <a:lstStyle/>
          <a:p>
            <a:r>
              <a:rPr lang="en-US" dirty="0" smtClean="0"/>
              <a:t>Event locations displayed with details</a:t>
            </a:r>
            <a:endParaRPr lang="en-US" dirty="0"/>
          </a:p>
        </p:txBody>
      </p:sp>
    </p:spTree>
    <p:extLst>
      <p:ext uri="{BB962C8B-B14F-4D97-AF65-F5344CB8AC3E}">
        <p14:creationId xmlns:p14="http://schemas.microsoft.com/office/powerpoint/2010/main" val="4266849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US" dirty="0" smtClean="0"/>
              <a:t>Integrated Digital Event Archive and Library (IDEAL) Project</a:t>
            </a:r>
            <a:r>
              <a:rPr lang="en-US" dirty="0"/>
              <a:t/>
            </a:r>
            <a:br>
              <a:rPr lang="en-US" dirty="0"/>
            </a:br>
            <a:r>
              <a:rPr lang="en-US" dirty="0"/>
              <a:t>http://</a:t>
            </a:r>
            <a:r>
              <a:rPr lang="en-US" dirty="0" err="1"/>
              <a:t>www.eventsarchive.org</a:t>
            </a:r>
            <a:r>
              <a:rPr lang="en-US" dirty="0"/>
              <a:t>/</a:t>
            </a:r>
          </a:p>
        </p:txBody>
      </p:sp>
      <p:sp>
        <p:nvSpPr>
          <p:cNvPr id="3" name="Content Placeholder 2"/>
          <p:cNvSpPr>
            <a:spLocks noGrp="1"/>
          </p:cNvSpPr>
          <p:nvPr>
            <p:ph sz="quarter" idx="1"/>
          </p:nvPr>
        </p:nvSpPr>
        <p:spPr>
          <a:xfrm>
            <a:off x="533400" y="2057400"/>
            <a:ext cx="8229600" cy="4404360"/>
          </a:xfrm>
        </p:spPr>
        <p:txBody>
          <a:bodyPr>
            <a:normAutofit fontScale="92500" lnSpcReduction="20000"/>
          </a:bodyPr>
          <a:lstStyle/>
          <a:p>
            <a:r>
              <a:rPr lang="en-US" dirty="0" smtClean="0"/>
              <a:t>Extension of </a:t>
            </a:r>
            <a:r>
              <a:rPr lang="en-US" dirty="0" err="1" smtClean="0"/>
              <a:t>CTRnet</a:t>
            </a:r>
            <a:r>
              <a:rPr lang="en-US" dirty="0" smtClean="0"/>
              <a:t> with broadened scope:</a:t>
            </a:r>
          </a:p>
          <a:p>
            <a:pPr lvl="1"/>
            <a:r>
              <a:rPr lang="en-US" dirty="0" smtClean="0"/>
              <a:t>Event detection</a:t>
            </a:r>
          </a:p>
          <a:p>
            <a:pPr lvl="1"/>
            <a:r>
              <a:rPr lang="en-US" dirty="0" smtClean="0"/>
              <a:t>Event data archiving &amp; processing</a:t>
            </a:r>
            <a:endParaRPr lang="en-US" dirty="0"/>
          </a:p>
          <a:p>
            <a:pPr lvl="2"/>
            <a:r>
              <a:rPr lang="en-US" dirty="0"/>
              <a:t>Multimedia (images, videos) shared in social media</a:t>
            </a:r>
          </a:p>
          <a:p>
            <a:r>
              <a:rPr lang="en-US" dirty="0"/>
              <a:t>Digital government research </a:t>
            </a:r>
          </a:p>
          <a:p>
            <a:pPr lvl="1"/>
            <a:r>
              <a:rPr lang="en-US" dirty="0"/>
              <a:t>Community issue detection</a:t>
            </a:r>
          </a:p>
          <a:p>
            <a:pPr lvl="1"/>
            <a:r>
              <a:rPr lang="en-US" dirty="0" smtClean="0"/>
              <a:t>Public </a:t>
            </a:r>
            <a:r>
              <a:rPr lang="en-US" dirty="0"/>
              <a:t>opinion mining, mood </a:t>
            </a:r>
            <a:r>
              <a:rPr lang="en-US" dirty="0" smtClean="0"/>
              <a:t>perception, information flow</a:t>
            </a:r>
            <a:endParaRPr lang="en-US" dirty="0"/>
          </a:p>
          <a:p>
            <a:r>
              <a:rPr lang="en-US" dirty="0" smtClean="0"/>
              <a:t>Technologies: </a:t>
            </a:r>
          </a:p>
          <a:p>
            <a:pPr lvl="1"/>
            <a:r>
              <a:rPr lang="en-US" dirty="0" smtClean="0"/>
              <a:t>Focused crawling, analysis/visualization services, integration of archive and DL capabilities</a:t>
            </a:r>
          </a:p>
        </p:txBody>
      </p:sp>
    </p:spTree>
    <p:extLst>
      <p:ext uri="{BB962C8B-B14F-4D97-AF65-F5344CB8AC3E}">
        <p14:creationId xmlns:p14="http://schemas.microsoft.com/office/powerpoint/2010/main" val="3704035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Ontology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Event model</a:t>
            </a:r>
          </a:p>
          <a:p>
            <a:pPr lvl="1"/>
            <a:r>
              <a:rPr lang="en-US" dirty="0" smtClean="0"/>
              <a:t>Who,  What,  When,  Where,  How</a:t>
            </a:r>
          </a:p>
          <a:p>
            <a:pPr lvl="1"/>
            <a:r>
              <a:rPr lang="en-US" dirty="0" smtClean="0"/>
              <a:t>Organizations/entities participating in the event</a:t>
            </a:r>
          </a:p>
          <a:p>
            <a:r>
              <a:rPr lang="en-US" dirty="0" smtClean="0"/>
              <a:t>What</a:t>
            </a:r>
          </a:p>
          <a:p>
            <a:pPr lvl="1"/>
            <a:r>
              <a:rPr lang="en-US" dirty="0" smtClean="0"/>
              <a:t>Topics of the Event</a:t>
            </a:r>
          </a:p>
          <a:p>
            <a:r>
              <a:rPr lang="en-US" dirty="0" smtClean="0"/>
              <a:t>Where</a:t>
            </a:r>
          </a:p>
          <a:p>
            <a:pPr lvl="1"/>
            <a:r>
              <a:rPr lang="en-US" dirty="0" smtClean="0"/>
              <a:t>Event location</a:t>
            </a:r>
          </a:p>
          <a:p>
            <a:r>
              <a:rPr lang="en-US" dirty="0" smtClean="0"/>
              <a:t>When</a:t>
            </a:r>
          </a:p>
          <a:p>
            <a:pPr lvl="1"/>
            <a:r>
              <a:rPr lang="en-US" dirty="0" smtClean="0"/>
              <a:t>Event time frame (and later times of interest, e.g., anniversaries)</a:t>
            </a:r>
            <a:endParaRPr lang="en-US" dirty="0"/>
          </a:p>
        </p:txBody>
      </p:sp>
    </p:spTree>
    <p:extLst>
      <p:ext uri="{BB962C8B-B14F-4D97-AF65-F5344CB8AC3E}">
        <p14:creationId xmlns:p14="http://schemas.microsoft.com/office/powerpoint/2010/main" val="5700359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dirty="0" smtClean="0">
                <a:solidFill>
                  <a:schemeClr val="tx1"/>
                </a:solidFill>
                <a:ea typeface="+mj-ea"/>
                <a:cs typeface="+mj-cs"/>
              </a:rPr>
              <a:t>IDEAL Proposal Architecture</a:t>
            </a:r>
            <a:endParaRPr lang="en-US" sz="4400" dirty="0">
              <a:solidFill>
                <a:schemeClr val="tx1"/>
              </a:solidFill>
              <a:ea typeface="+mj-ea"/>
              <a:cs typeface="+mj-cs"/>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2725"/>
            <a:ext cx="8839200" cy="2590800"/>
          </a:xfrm>
          <a:prstGeom prst="rect">
            <a:avLst/>
          </a:prstGeom>
          <a:noFill/>
          <a:ln>
            <a:noFill/>
          </a:ln>
        </p:spPr>
      </p:pic>
    </p:spTree>
    <p:extLst>
      <p:ext uri="{BB962C8B-B14F-4D97-AF65-F5344CB8AC3E}">
        <p14:creationId xmlns:p14="http://schemas.microsoft.com/office/powerpoint/2010/main" val="28455385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8" y="0"/>
            <a:ext cx="8229600" cy="790765"/>
          </a:xfrm>
        </p:spPr>
        <p:txBody>
          <a:bodyPr>
            <a:normAutofit fontScale="90000"/>
          </a:bodyPr>
          <a:lstStyle/>
          <a:p>
            <a:r>
              <a:rPr lang="en-US" dirty="0" smtClean="0"/>
              <a:t>IDEAL System Architecture</a:t>
            </a:r>
            <a:br>
              <a:rPr lang="en-US" dirty="0" smtClean="0"/>
            </a:br>
            <a:r>
              <a:rPr lang="en-US" sz="3100" dirty="0" err="1" smtClean="0"/>
              <a:t>Sunshin</a:t>
            </a:r>
            <a:r>
              <a:rPr lang="en-US" sz="3100" dirty="0" smtClean="0"/>
              <a:t> Lee (built low-cost cluster)</a:t>
            </a:r>
            <a:endParaRPr lang="en-US" sz="3100" dirty="0"/>
          </a:p>
        </p:txBody>
      </p:sp>
      <p:pic>
        <p:nvPicPr>
          <p:cNvPr id="5" name="Content Placeholder 4"/>
          <p:cNvPicPr>
            <a:picLocks noGrp="1" noChangeAspect="1"/>
          </p:cNvPicPr>
          <p:nvPr>
            <p:ph idx="1"/>
          </p:nvPr>
        </p:nvPicPr>
        <p:blipFill rotWithShape="1">
          <a:blip r:embed="rId3"/>
          <a:srcRect l="-662" r="-653"/>
          <a:stretch/>
        </p:blipFill>
        <p:spPr>
          <a:xfrm>
            <a:off x="230916" y="1065402"/>
            <a:ext cx="8592535" cy="5649912"/>
          </a:xfrm>
        </p:spPr>
      </p:pic>
    </p:spTree>
    <p:extLst>
      <p:ext uri="{BB962C8B-B14F-4D97-AF65-F5344CB8AC3E}">
        <p14:creationId xmlns:p14="http://schemas.microsoft.com/office/powerpoint/2010/main" val="41338550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- 1</a:t>
            </a:r>
            <a:endParaRPr lang="en-US" dirty="0"/>
          </a:p>
        </p:txBody>
      </p:sp>
      <p:sp>
        <p:nvSpPr>
          <p:cNvPr id="6" name="Content Placeholder 2"/>
          <p:cNvSpPr>
            <a:spLocks noGrp="1"/>
          </p:cNvSpPr>
          <p:nvPr>
            <p:ph sz="quarter" idx="1"/>
          </p:nvPr>
        </p:nvSpPr>
        <p:spPr>
          <a:xfrm>
            <a:off x="0" y="1752600"/>
            <a:ext cx="9144000" cy="4783782"/>
          </a:xfrm>
        </p:spPr>
        <p:txBody>
          <a:bodyPr>
            <a:normAutofit fontScale="70000" lnSpcReduction="20000"/>
          </a:bodyPr>
          <a:lstStyle/>
          <a:p>
            <a:r>
              <a:rPr lang="en-US" altLang="zh-CN" dirty="0" smtClean="0"/>
              <a:t>Related Funding</a:t>
            </a:r>
            <a:r>
              <a:rPr lang="en-US" altLang="zh-CN" dirty="0"/>
              <a:t>: </a:t>
            </a:r>
            <a:endParaRPr lang="en-US" altLang="zh-CN" dirty="0" smtClean="0"/>
          </a:p>
          <a:p>
            <a:pPr lvl="1"/>
            <a:r>
              <a:rPr lang="en-US" dirty="0" smtClean="0"/>
              <a:t>2007-2008: NSF </a:t>
            </a:r>
            <a:r>
              <a:rPr lang="en-US" dirty="0"/>
              <a:t>IIS-</a:t>
            </a:r>
            <a:r>
              <a:rPr lang="en-US" dirty="0" smtClean="0"/>
              <a:t>0736055, </a:t>
            </a:r>
            <a:r>
              <a:rPr lang="en-US" dirty="0"/>
              <a:t>DL-VT416: A Digital Library </a:t>
            </a:r>
            <a:r>
              <a:rPr lang="en-US" dirty="0" err="1"/>
              <a:t>Testbed</a:t>
            </a:r>
            <a:r>
              <a:rPr lang="en-US" dirty="0"/>
              <a:t> for Research Related to 4/16/2007 at Virginia </a:t>
            </a:r>
            <a:r>
              <a:rPr lang="en-US" dirty="0" smtClean="0"/>
              <a:t>Tech</a:t>
            </a:r>
          </a:p>
          <a:p>
            <a:pPr lvl="1"/>
            <a:r>
              <a:rPr lang="en-US" altLang="zh-CN" dirty="0" smtClean="0"/>
              <a:t>2009-2013: NSF IIS</a:t>
            </a:r>
            <a:r>
              <a:rPr lang="en-US" altLang="zh-CN" dirty="0"/>
              <a:t>-</a:t>
            </a:r>
            <a:r>
              <a:rPr lang="en-US" altLang="zh-CN" dirty="0" smtClean="0"/>
              <a:t>0916733, Crisis, Tragedy, and </a:t>
            </a:r>
            <a:r>
              <a:rPr lang="en-US" altLang="zh-CN" dirty="0"/>
              <a:t>Recovery network (</a:t>
            </a:r>
            <a:r>
              <a:rPr lang="en-US" altLang="zh-CN" dirty="0" err="1" smtClean="0"/>
              <a:t>CTRnet</a:t>
            </a:r>
            <a:r>
              <a:rPr lang="en-US" altLang="zh-CN" dirty="0" smtClean="0"/>
              <a:t>)</a:t>
            </a:r>
          </a:p>
          <a:p>
            <a:pPr lvl="1"/>
            <a:r>
              <a:rPr lang="en-US" altLang="zh-CN" dirty="0" smtClean="0"/>
              <a:t>2013-2016: NSF IIS-1319578, </a:t>
            </a:r>
            <a:r>
              <a:rPr lang="en-US" altLang="zh-CN" dirty="0"/>
              <a:t>Integrated Digital Event </a:t>
            </a:r>
            <a:r>
              <a:rPr lang="en-US" altLang="zh-CN" dirty="0" smtClean="0"/>
              <a:t>Archive &amp; Library (IDEAL)</a:t>
            </a:r>
          </a:p>
          <a:p>
            <a:pPr lvl="1"/>
            <a:r>
              <a:rPr lang="en-US" dirty="0" smtClean="0"/>
              <a:t>2012-2014: </a:t>
            </a:r>
            <a:r>
              <a:rPr lang="en-US" dirty="0"/>
              <a:t>Villanova University </a:t>
            </a:r>
            <a:r>
              <a:rPr lang="en-US" dirty="0" smtClean="0"/>
              <a:t>(NSF </a:t>
            </a:r>
            <a:r>
              <a:rPr lang="en-US" dirty="0"/>
              <a:t>DUE-</a:t>
            </a:r>
            <a:r>
              <a:rPr lang="en-US" dirty="0" smtClean="0"/>
              <a:t>1141209): Computing </a:t>
            </a:r>
            <a:r>
              <a:rPr lang="en-US" dirty="0"/>
              <a:t>in </a:t>
            </a:r>
            <a:r>
              <a:rPr lang="en-US" dirty="0" smtClean="0"/>
              <a:t>Context</a:t>
            </a:r>
          </a:p>
          <a:p>
            <a:pPr lvl="1"/>
            <a:r>
              <a:rPr lang="en-US" dirty="0" smtClean="0"/>
              <a:t>2012-2015: Qatar NPRP </a:t>
            </a:r>
            <a:r>
              <a:rPr lang="en-US" dirty="0"/>
              <a:t>4-029-1-007, </a:t>
            </a:r>
            <a:r>
              <a:rPr lang="en-US" dirty="0" smtClean="0"/>
              <a:t>Establishing </a:t>
            </a:r>
            <a:r>
              <a:rPr lang="en-US" dirty="0"/>
              <a:t>a Qatari Arabic-English Library </a:t>
            </a:r>
            <a:r>
              <a:rPr lang="en-US" dirty="0" smtClean="0"/>
              <a:t>Institute</a:t>
            </a:r>
          </a:p>
          <a:p>
            <a:pPr lvl="1"/>
            <a:r>
              <a:rPr lang="en-US" altLang="zh-CN" dirty="0" smtClean="0"/>
              <a:t>2014: Mellon</a:t>
            </a:r>
            <a:r>
              <a:rPr lang="en-US" altLang="zh-CN" dirty="0"/>
              <a:t>/Columbia, </a:t>
            </a:r>
            <a:r>
              <a:rPr lang="en-US" dirty="0"/>
              <a:t>Archiving Transactions Towards Uninterruptible Web </a:t>
            </a:r>
            <a:r>
              <a:rPr lang="en-US" dirty="0" smtClean="0"/>
              <a:t>Service (UPS – building on Memento and </a:t>
            </a:r>
            <a:r>
              <a:rPr lang="en-US" dirty="0" err="1" smtClean="0"/>
              <a:t>SiteStory</a:t>
            </a:r>
            <a:r>
              <a:rPr lang="en-US" dirty="0" smtClean="0"/>
              <a:t>)</a:t>
            </a:r>
            <a:endParaRPr lang="en-US" altLang="zh-CN" dirty="0" smtClean="0"/>
          </a:p>
          <a:p>
            <a:r>
              <a:rPr lang="en-US" altLang="zh-CN" dirty="0" smtClean="0"/>
              <a:t>The Internet Archive (Kristine Hanna, co-PI): </a:t>
            </a:r>
            <a:endParaRPr lang="en-US" altLang="zh-CN" dirty="0"/>
          </a:p>
          <a:p>
            <a:pPr lvl="1"/>
            <a:r>
              <a:rPr lang="en-US" altLang="zh-CN" dirty="0" err="1" smtClean="0"/>
              <a:t>Heritrix</a:t>
            </a:r>
            <a:r>
              <a:rPr lang="en-US" altLang="zh-CN" dirty="0" smtClean="0"/>
              <a:t> crawler and other tools and support</a:t>
            </a:r>
          </a:p>
          <a:p>
            <a:pPr lvl="1"/>
            <a:r>
              <a:rPr lang="en-US" altLang="zh-CN" dirty="0"/>
              <a:t>H</a:t>
            </a:r>
            <a:r>
              <a:rPr lang="en-US" altLang="zh-CN" dirty="0" smtClean="0"/>
              <a:t>osting the crawls and resulting archives</a:t>
            </a:r>
          </a:p>
          <a:p>
            <a:r>
              <a:rPr lang="en-US" altLang="zh-CN" dirty="0" err="1" smtClean="0"/>
              <a:t>LucidWorks</a:t>
            </a:r>
            <a:r>
              <a:rPr lang="en-US" altLang="zh-CN" dirty="0" smtClean="0"/>
              <a:t> (software and support – open jobs, internships)</a:t>
            </a:r>
          </a:p>
        </p:txBody>
      </p:sp>
    </p:spTree>
    <p:extLst>
      <p:ext uri="{BB962C8B-B14F-4D97-AF65-F5344CB8AC3E}">
        <p14:creationId xmlns:p14="http://schemas.microsoft.com/office/powerpoint/2010/main" val="34706682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IDEAL Data Architecture</a:t>
            </a:r>
            <a:br>
              <a:rPr lang="en-US" dirty="0" smtClean="0"/>
            </a:br>
            <a:r>
              <a:rPr lang="en-US" sz="3100" dirty="0" err="1" smtClean="0"/>
              <a:t>Sunshin</a:t>
            </a:r>
            <a:r>
              <a:rPr lang="en-US" sz="3100" dirty="0" smtClean="0"/>
              <a:t> Lee</a:t>
            </a:r>
            <a:endParaRPr lang="en-US" sz="3100" dirty="0"/>
          </a:p>
        </p:txBody>
      </p:sp>
      <p:pic>
        <p:nvPicPr>
          <p:cNvPr id="12" name="Picture 11"/>
          <p:cNvPicPr>
            <a:picLocks noChangeAspect="1"/>
          </p:cNvPicPr>
          <p:nvPr/>
        </p:nvPicPr>
        <p:blipFill>
          <a:blip r:embed="rId3"/>
          <a:stretch>
            <a:fillRect/>
          </a:stretch>
        </p:blipFill>
        <p:spPr>
          <a:xfrm>
            <a:off x="292100" y="1536744"/>
            <a:ext cx="8547100" cy="5041900"/>
          </a:xfrm>
          <a:prstGeom prst="rect">
            <a:avLst/>
          </a:prstGeom>
        </p:spPr>
      </p:pic>
    </p:spTree>
    <p:extLst>
      <p:ext uri="{BB962C8B-B14F-4D97-AF65-F5344CB8AC3E}">
        <p14:creationId xmlns:p14="http://schemas.microsoft.com/office/powerpoint/2010/main" val="360602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Focused Crawler</a:t>
            </a:r>
            <a:br>
              <a:rPr lang="en-US" dirty="0" smtClean="0"/>
            </a:br>
            <a:r>
              <a:rPr lang="en-US" sz="3100" dirty="0" smtClean="0"/>
              <a:t>Mohamed </a:t>
            </a:r>
            <a:r>
              <a:rPr lang="en-US" sz="3100" dirty="0" err="1" smtClean="0"/>
              <a:t>Magdy</a:t>
            </a:r>
            <a:endParaRPr lang="en-US" sz="31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8039" r="-8039"/>
          <a:stretch>
            <a:fillRect/>
          </a:stretch>
        </p:blipFill>
        <p:spPr bwMode="auto">
          <a:xfrm>
            <a:off x="457200" y="1612070"/>
            <a:ext cx="8229600" cy="4525963"/>
          </a:xfrm>
          <a:prstGeom prst="rect">
            <a:avLst/>
          </a:prstGeom>
          <a:noFill/>
          <a:ln>
            <a:noFill/>
          </a:ln>
        </p:spPr>
      </p:pic>
      <p:sp>
        <p:nvSpPr>
          <p:cNvPr id="5" name="Rectangle 4"/>
          <p:cNvSpPr/>
          <p:nvPr/>
        </p:nvSpPr>
        <p:spPr>
          <a:xfrm>
            <a:off x="1186954" y="1600200"/>
            <a:ext cx="1934736" cy="2634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313087" y="6140878"/>
            <a:ext cx="1828558" cy="369332"/>
          </a:xfrm>
          <a:prstGeom prst="rect">
            <a:avLst/>
          </a:prstGeom>
          <a:noFill/>
        </p:spPr>
        <p:txBody>
          <a:bodyPr wrap="none" rtlCol="0">
            <a:spAutoFit/>
          </a:bodyPr>
          <a:lstStyle/>
          <a:p>
            <a:r>
              <a:rPr lang="en-US" dirty="0" smtClean="0"/>
              <a:t>Focus of research</a:t>
            </a:r>
            <a:endParaRPr lang="en-US" dirty="0"/>
          </a:p>
        </p:txBody>
      </p:sp>
    </p:spTree>
    <p:extLst>
      <p:ext uri="{BB962C8B-B14F-4D97-AF65-F5344CB8AC3E}">
        <p14:creationId xmlns:p14="http://schemas.microsoft.com/office/powerpoint/2010/main" val="30900416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vs. Event Focused </a:t>
            </a:r>
            <a:r>
              <a:rPr lang="en-US" dirty="0"/>
              <a:t>Crawler</a:t>
            </a:r>
            <a:br>
              <a:rPr lang="en-US" dirty="0"/>
            </a:br>
            <a:r>
              <a:rPr lang="en-US" sz="3100" dirty="0"/>
              <a:t>Mohamed </a:t>
            </a:r>
            <a:r>
              <a:rPr lang="en-US" sz="3100" dirty="0" err="1"/>
              <a:t>Magdy</a:t>
            </a:r>
            <a:r>
              <a:rPr lang="en-US" sz="3100" dirty="0"/>
              <a:t> </a:t>
            </a:r>
          </a:p>
        </p:txBody>
      </p:sp>
      <p:pic>
        <p:nvPicPr>
          <p:cNvPr id="6" name="Content Placeholder 5"/>
          <p:cNvPicPr>
            <a:picLocks noGrp="1" noChangeAspect="1"/>
          </p:cNvPicPr>
          <p:nvPr>
            <p:ph idx="1"/>
          </p:nvPr>
        </p:nvPicPr>
        <p:blipFill>
          <a:blip r:embed="rId2"/>
          <a:srcRect l="3218" r="3218"/>
          <a:stretch>
            <a:fillRect/>
          </a:stretch>
        </p:blipFill>
        <p:spPr/>
      </p:pic>
      <p:sp>
        <p:nvSpPr>
          <p:cNvPr id="3" name="TextBox 2"/>
          <p:cNvSpPr txBox="1"/>
          <p:nvPr/>
        </p:nvSpPr>
        <p:spPr>
          <a:xfrm>
            <a:off x="578146" y="6336923"/>
            <a:ext cx="7853432" cy="369332"/>
          </a:xfrm>
          <a:prstGeom prst="rect">
            <a:avLst/>
          </a:prstGeom>
          <a:noFill/>
        </p:spPr>
        <p:txBody>
          <a:bodyPr wrap="none" rtlCol="0">
            <a:spAutoFit/>
          </a:bodyPr>
          <a:lstStyle/>
          <a:p>
            <a:r>
              <a:rPr lang="en-US" dirty="0" smtClean="0"/>
              <a:t>Harvest ratio: relevant crawled webpages vs. cumulative set of crawled webpages</a:t>
            </a:r>
            <a:endParaRPr lang="en-US" dirty="0"/>
          </a:p>
        </p:txBody>
      </p:sp>
    </p:spTree>
    <p:extLst>
      <p:ext uri="{BB962C8B-B14F-4D97-AF65-F5344CB8AC3E}">
        <p14:creationId xmlns:p14="http://schemas.microsoft.com/office/powerpoint/2010/main" val="1424461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60024" y="274625"/>
            <a:ext cx="8778234" cy="1143299"/>
          </a:xfrm>
          <a:prstGeom prst="rect">
            <a:avLst/>
          </a:prstGeom>
          <a:noFill/>
          <a:ln>
            <a:noFill/>
          </a:ln>
        </p:spPr>
        <p:txBody>
          <a:bodyPr lIns="91425" tIns="91425" rIns="91425" bIns="91425" anchor="ctr" anchorCtr="0">
            <a:noAutofit/>
          </a:bodyPr>
          <a:lstStyle/>
          <a:p>
            <a:pPr lvl="0" indent="304800">
              <a:spcBef>
                <a:spcPts val="0"/>
              </a:spcBef>
              <a:buClr>
                <a:schemeClr val="lt1"/>
              </a:buClr>
              <a:buSzPct val="25000"/>
            </a:pPr>
            <a:r>
              <a:rPr lang="en" sz="4000" b="0" i="0" u="none" strike="noStrike" cap="none" baseline="0" dirty="0">
                <a:rtl val="0"/>
              </a:rPr>
              <a:t>Extracted </a:t>
            </a:r>
            <a:r>
              <a:rPr lang="en-US" sz="4000" b="0" i="0" u="none" strike="noStrike" cap="none" baseline="0" dirty="0" smtClean="0">
                <a:rtl val="0"/>
              </a:rPr>
              <a:t>News </a:t>
            </a:r>
            <a:r>
              <a:rPr lang="en" sz="4000" b="0" i="0" u="none" strike="noStrike" cap="none" baseline="0" dirty="0" smtClean="0">
                <a:rtl val="0"/>
              </a:rPr>
              <a:t>Events </a:t>
            </a:r>
            <a:r>
              <a:rPr lang="en" sz="4000" b="0" i="0" u="none" strike="noStrike" cap="none" baseline="0" dirty="0">
                <a:rtl val="0"/>
              </a:rPr>
              <a:t>on a Time </a:t>
            </a:r>
            <a:r>
              <a:rPr lang="en" sz="4000" b="0" i="0" u="none" strike="noStrike" cap="none" baseline="0" dirty="0" smtClean="0">
                <a:rtl val="0"/>
              </a:rPr>
              <a:t>Line</a:t>
            </a:r>
            <a:r>
              <a:rPr lang="en-US" sz="4000" b="0" i="0" u="none" strike="noStrike" cap="none" baseline="0" dirty="0" smtClean="0">
                <a:rtl val="0"/>
              </a:rPr>
              <a:t/>
            </a:r>
            <a:br>
              <a:rPr lang="en-US" sz="4000" b="0" i="0" u="none" strike="noStrike" cap="none" baseline="0" dirty="0" smtClean="0">
                <a:rtl val="0"/>
              </a:rPr>
            </a:br>
            <a:r>
              <a:rPr lang="en-US" sz="2400" u="none" strike="noStrike" cap="none" baseline="0" dirty="0" smtClean="0">
                <a:rtl val="0"/>
              </a:rPr>
              <a:t>CS6604 Spring 2014: </a:t>
            </a:r>
            <a:r>
              <a:rPr lang="en" sz="2400" dirty="0" smtClean="0">
                <a:solidFill>
                  <a:srgbClr val="30182B"/>
                </a:solidFill>
                <a:latin typeface="Times New Roman"/>
                <a:ea typeface="Times New Roman"/>
                <a:cs typeface="Times New Roman"/>
                <a:sym typeface="Times New Roman"/>
              </a:rPr>
              <a:t>Tianyu </a:t>
            </a:r>
            <a:r>
              <a:rPr lang="en" sz="2400" dirty="0">
                <a:solidFill>
                  <a:srgbClr val="30182B"/>
                </a:solidFill>
                <a:latin typeface="Times New Roman"/>
                <a:ea typeface="Times New Roman"/>
                <a:cs typeface="Times New Roman"/>
                <a:sym typeface="Times New Roman"/>
              </a:rPr>
              <a:t>Geng, Wei Huang, Ji Wang, </a:t>
            </a:r>
            <a:r>
              <a:rPr lang="en" sz="2400" dirty="0" smtClean="0">
                <a:solidFill>
                  <a:srgbClr val="30182B"/>
                </a:solidFill>
                <a:latin typeface="Times New Roman"/>
                <a:ea typeface="Times New Roman"/>
                <a:cs typeface="Times New Roman"/>
                <a:sym typeface="Times New Roman"/>
              </a:rPr>
              <a:t>Xuan </a:t>
            </a:r>
            <a:r>
              <a:rPr lang="en" sz="2400" dirty="0">
                <a:solidFill>
                  <a:srgbClr val="30182B"/>
                </a:solidFill>
                <a:latin typeface="Times New Roman"/>
                <a:ea typeface="Times New Roman"/>
                <a:cs typeface="Times New Roman"/>
                <a:sym typeface="Times New Roman"/>
              </a:rPr>
              <a:t>Zhang</a:t>
            </a:r>
            <a:endParaRPr lang="en" sz="2400" u="none" strike="noStrike" cap="none" baseline="0" dirty="0">
              <a:rtl val="0"/>
            </a:endParaRPr>
          </a:p>
        </p:txBody>
      </p:sp>
      <p:grpSp>
        <p:nvGrpSpPr>
          <p:cNvPr id="488" name="Shape 488"/>
          <p:cNvGrpSpPr/>
          <p:nvPr/>
        </p:nvGrpSpPr>
        <p:grpSpPr>
          <a:xfrm>
            <a:off x="160019" y="3688461"/>
            <a:ext cx="8778239" cy="707926"/>
            <a:chOff x="0" y="53721"/>
            <a:chExt cx="8778239" cy="707926"/>
          </a:xfrm>
        </p:grpSpPr>
        <p:sp>
          <p:nvSpPr>
            <p:cNvPr id="489" name="Shape 489"/>
            <p:cNvSpPr/>
            <p:nvPr/>
          </p:nvSpPr>
          <p:spPr>
            <a:xfrm>
              <a:off x="0" y="240709"/>
              <a:ext cx="8778239" cy="306324"/>
            </a:xfrm>
            <a:prstGeom prst="notchedRightArrow">
              <a:avLst>
                <a:gd name="adj1" fmla="val 50000"/>
                <a:gd name="adj2" fmla="val 50000"/>
              </a:avLst>
            </a:prstGeom>
            <a:solidFill>
              <a:srgbClr val="DDD4DB"/>
            </a:solidFill>
            <a:ln>
              <a:noFill/>
            </a:ln>
          </p:spPr>
          <p:txBody>
            <a:bodyPr lIns="91425" tIns="91425" rIns="91425" bIns="91425" anchor="ctr" anchorCtr="0">
              <a:noAutofit/>
            </a:bodyPr>
            <a:lstStyle/>
            <a:p>
              <a:endParaRPr/>
            </a:p>
          </p:txBody>
        </p:sp>
        <p:sp>
          <p:nvSpPr>
            <p:cNvPr id="490" name="Shape 490"/>
            <p:cNvSpPr/>
            <p:nvPr/>
          </p:nvSpPr>
          <p:spPr>
            <a:xfrm>
              <a:off x="341086" y="53721"/>
              <a:ext cx="825848" cy="199774"/>
            </a:xfrm>
            <a:prstGeom prst="rect">
              <a:avLst/>
            </a:prstGeom>
            <a:noFill/>
            <a:ln>
              <a:noFill/>
            </a:ln>
          </p:spPr>
          <p:txBody>
            <a:bodyPr lIns="91425" tIns="91425" rIns="91425" bIns="91425" anchor="ctr" anchorCtr="0">
              <a:noAutofit/>
            </a:bodyPr>
            <a:lstStyle/>
            <a:p>
              <a:endParaRPr/>
            </a:p>
          </p:txBody>
        </p:sp>
        <p:sp>
          <p:nvSpPr>
            <p:cNvPr id="491" name="Shape 491"/>
            <p:cNvSpPr txBox="1"/>
            <p:nvPr/>
          </p:nvSpPr>
          <p:spPr>
            <a:xfrm>
              <a:off x="341086" y="53721"/>
              <a:ext cx="825848" cy="199774"/>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02/28</a:t>
              </a:r>
            </a:p>
          </p:txBody>
        </p:sp>
        <p:sp>
          <p:nvSpPr>
            <p:cNvPr id="492" name="Shape 492"/>
            <p:cNvSpPr/>
            <p:nvPr/>
          </p:nvSpPr>
          <p:spPr>
            <a:xfrm>
              <a:off x="808891" y="317977"/>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3" name="Shape 493"/>
            <p:cNvSpPr/>
            <p:nvPr/>
          </p:nvSpPr>
          <p:spPr>
            <a:xfrm>
              <a:off x="839841" y="471970"/>
              <a:ext cx="796873" cy="289677"/>
            </a:xfrm>
            <a:prstGeom prst="rect">
              <a:avLst/>
            </a:prstGeom>
            <a:noFill/>
            <a:ln>
              <a:noFill/>
            </a:ln>
          </p:spPr>
          <p:txBody>
            <a:bodyPr lIns="91425" tIns="91425" rIns="91425" bIns="91425" anchor="ctr" anchorCtr="0">
              <a:noAutofit/>
            </a:bodyPr>
            <a:lstStyle/>
            <a:p>
              <a:endParaRPr/>
            </a:p>
          </p:txBody>
        </p:sp>
        <p:sp>
          <p:nvSpPr>
            <p:cNvPr id="494" name="Shape 494"/>
            <p:cNvSpPr txBox="1"/>
            <p:nvPr/>
          </p:nvSpPr>
          <p:spPr>
            <a:xfrm>
              <a:off x="839841" y="471970"/>
              <a:ext cx="796873" cy="28967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03/01</a:t>
              </a:r>
            </a:p>
          </p:txBody>
        </p:sp>
        <p:sp>
          <p:nvSpPr>
            <p:cNvPr id="495" name="Shape 495"/>
            <p:cNvSpPr/>
            <p:nvPr/>
          </p:nvSpPr>
          <p:spPr>
            <a:xfrm>
              <a:off x="1199987" y="34877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6" name="Shape 496"/>
            <p:cNvSpPr/>
            <p:nvPr/>
          </p:nvSpPr>
          <p:spPr>
            <a:xfrm>
              <a:off x="1522716" y="68582"/>
              <a:ext cx="703604" cy="224130"/>
            </a:xfrm>
            <a:prstGeom prst="rect">
              <a:avLst/>
            </a:prstGeom>
            <a:noFill/>
            <a:ln>
              <a:noFill/>
            </a:ln>
          </p:spPr>
          <p:txBody>
            <a:bodyPr lIns="91425" tIns="91425" rIns="91425" bIns="91425" anchor="ctr" anchorCtr="0">
              <a:noAutofit/>
            </a:bodyPr>
            <a:lstStyle/>
            <a:p>
              <a:endParaRPr/>
            </a:p>
          </p:txBody>
        </p:sp>
        <p:sp>
          <p:nvSpPr>
            <p:cNvPr id="497" name="Shape 497"/>
            <p:cNvSpPr txBox="1"/>
            <p:nvPr/>
          </p:nvSpPr>
          <p:spPr>
            <a:xfrm>
              <a:off x="1522716" y="68582"/>
              <a:ext cx="703604" cy="224130"/>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03/08</a:t>
              </a:r>
            </a:p>
          </p:txBody>
        </p:sp>
        <p:sp>
          <p:nvSpPr>
            <p:cNvPr id="498" name="Shape 498"/>
            <p:cNvSpPr/>
            <p:nvPr/>
          </p:nvSpPr>
          <p:spPr>
            <a:xfrm>
              <a:off x="1832228" y="346926"/>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9" name="Shape 499"/>
            <p:cNvSpPr/>
            <p:nvPr/>
          </p:nvSpPr>
          <p:spPr>
            <a:xfrm>
              <a:off x="2062297" y="548214"/>
              <a:ext cx="730636" cy="142292"/>
            </a:xfrm>
            <a:prstGeom prst="rect">
              <a:avLst/>
            </a:prstGeom>
            <a:noFill/>
            <a:ln>
              <a:noFill/>
            </a:ln>
          </p:spPr>
          <p:txBody>
            <a:bodyPr lIns="91425" tIns="91425" rIns="91425" bIns="91425" anchor="ctr" anchorCtr="0">
              <a:noAutofit/>
            </a:bodyPr>
            <a:lstStyle/>
            <a:p>
              <a:endParaRPr/>
            </a:p>
          </p:txBody>
        </p:sp>
        <p:sp>
          <p:nvSpPr>
            <p:cNvPr id="500" name="Shape 500"/>
            <p:cNvSpPr txBox="1"/>
            <p:nvPr/>
          </p:nvSpPr>
          <p:spPr>
            <a:xfrm>
              <a:off x="2062297" y="548214"/>
              <a:ext cx="730636" cy="142292"/>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03/09</a:t>
              </a:r>
            </a:p>
          </p:txBody>
        </p:sp>
        <p:sp>
          <p:nvSpPr>
            <p:cNvPr id="501" name="Shape 501"/>
            <p:cNvSpPr/>
            <p:nvPr/>
          </p:nvSpPr>
          <p:spPr>
            <a:xfrm>
              <a:off x="2418199" y="373188"/>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2" name="Shape 502"/>
            <p:cNvSpPr/>
            <p:nvPr/>
          </p:nvSpPr>
          <p:spPr>
            <a:xfrm>
              <a:off x="2570241" y="102398"/>
              <a:ext cx="609686" cy="125328"/>
            </a:xfrm>
            <a:prstGeom prst="rect">
              <a:avLst/>
            </a:prstGeom>
            <a:noFill/>
            <a:ln>
              <a:noFill/>
            </a:ln>
          </p:spPr>
          <p:txBody>
            <a:bodyPr lIns="91425" tIns="91425" rIns="91425" bIns="91425" anchor="ctr" anchorCtr="0">
              <a:noAutofit/>
            </a:bodyPr>
            <a:lstStyle/>
            <a:p>
              <a:endParaRPr/>
            </a:p>
          </p:txBody>
        </p:sp>
        <p:sp>
          <p:nvSpPr>
            <p:cNvPr id="503" name="Shape 503"/>
            <p:cNvSpPr txBox="1"/>
            <p:nvPr/>
          </p:nvSpPr>
          <p:spPr>
            <a:xfrm>
              <a:off x="2570241" y="102398"/>
              <a:ext cx="609686" cy="125328"/>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03/12</a:t>
              </a:r>
            </a:p>
          </p:txBody>
        </p:sp>
        <p:sp>
          <p:nvSpPr>
            <p:cNvPr id="504" name="Shape 504"/>
            <p:cNvSpPr/>
            <p:nvPr/>
          </p:nvSpPr>
          <p:spPr>
            <a:xfrm>
              <a:off x="2845169" y="334900"/>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5" name="Shape 505"/>
            <p:cNvSpPr/>
            <p:nvPr/>
          </p:nvSpPr>
          <p:spPr>
            <a:xfrm>
              <a:off x="2981511" y="518464"/>
              <a:ext cx="826673" cy="158537"/>
            </a:xfrm>
            <a:prstGeom prst="rect">
              <a:avLst/>
            </a:prstGeom>
            <a:noFill/>
            <a:ln>
              <a:noFill/>
            </a:ln>
          </p:spPr>
          <p:txBody>
            <a:bodyPr lIns="91425" tIns="91425" rIns="91425" bIns="91425" anchor="ctr" anchorCtr="0">
              <a:noAutofit/>
            </a:bodyPr>
            <a:lstStyle/>
            <a:p>
              <a:endParaRPr/>
            </a:p>
          </p:txBody>
        </p:sp>
        <p:sp>
          <p:nvSpPr>
            <p:cNvPr id="506" name="Shape 506"/>
            <p:cNvSpPr txBox="1"/>
            <p:nvPr/>
          </p:nvSpPr>
          <p:spPr>
            <a:xfrm>
              <a:off x="2981511" y="518464"/>
              <a:ext cx="826673" cy="15853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03/14</a:t>
              </a:r>
            </a:p>
          </p:txBody>
        </p:sp>
        <p:sp>
          <p:nvSpPr>
            <p:cNvPr id="507" name="Shape 507"/>
            <p:cNvSpPr/>
            <p:nvPr/>
          </p:nvSpPr>
          <p:spPr>
            <a:xfrm>
              <a:off x="3317369" y="370131"/>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8" name="Shape 508"/>
            <p:cNvSpPr/>
            <p:nvPr/>
          </p:nvSpPr>
          <p:spPr>
            <a:xfrm>
              <a:off x="3692696" y="104754"/>
              <a:ext cx="747032" cy="161624"/>
            </a:xfrm>
            <a:prstGeom prst="rect">
              <a:avLst/>
            </a:prstGeom>
            <a:noFill/>
            <a:ln>
              <a:noFill/>
            </a:ln>
          </p:spPr>
          <p:txBody>
            <a:bodyPr lIns="91425" tIns="91425" rIns="91425" bIns="91425" anchor="ctr" anchorCtr="0">
              <a:noAutofit/>
            </a:bodyPr>
            <a:lstStyle/>
            <a:p>
              <a:endParaRPr/>
            </a:p>
          </p:txBody>
        </p:sp>
        <p:sp>
          <p:nvSpPr>
            <p:cNvPr id="509" name="Shape 509"/>
            <p:cNvSpPr txBox="1"/>
            <p:nvPr/>
          </p:nvSpPr>
          <p:spPr>
            <a:xfrm>
              <a:off x="3692696" y="104754"/>
              <a:ext cx="747032" cy="161624"/>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03/16</a:t>
              </a:r>
            </a:p>
          </p:txBody>
        </p:sp>
        <p:sp>
          <p:nvSpPr>
            <p:cNvPr id="510" name="Shape 510"/>
            <p:cNvSpPr/>
            <p:nvPr/>
          </p:nvSpPr>
          <p:spPr>
            <a:xfrm>
              <a:off x="3933917" y="342729"/>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1" name="Shape 511"/>
            <p:cNvSpPr/>
            <p:nvPr/>
          </p:nvSpPr>
          <p:spPr>
            <a:xfrm>
              <a:off x="4290492" y="491481"/>
              <a:ext cx="515168" cy="198841"/>
            </a:xfrm>
            <a:prstGeom prst="rect">
              <a:avLst/>
            </a:prstGeom>
            <a:noFill/>
            <a:ln>
              <a:noFill/>
            </a:ln>
          </p:spPr>
          <p:txBody>
            <a:bodyPr lIns="91425" tIns="91425" rIns="91425" bIns="91425" anchor="ctr" anchorCtr="0">
              <a:noAutofit/>
            </a:bodyPr>
            <a:lstStyle/>
            <a:p>
              <a:endParaRPr/>
            </a:p>
          </p:txBody>
        </p:sp>
        <p:sp>
          <p:nvSpPr>
            <p:cNvPr id="512" name="Shape 512"/>
            <p:cNvSpPr txBox="1"/>
            <p:nvPr/>
          </p:nvSpPr>
          <p:spPr>
            <a:xfrm>
              <a:off x="4290492" y="491481"/>
              <a:ext cx="515168" cy="198841"/>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03/20</a:t>
              </a:r>
            </a:p>
          </p:txBody>
        </p:sp>
        <p:sp>
          <p:nvSpPr>
            <p:cNvPr id="513" name="Shape 513"/>
            <p:cNvSpPr/>
            <p:nvPr/>
          </p:nvSpPr>
          <p:spPr>
            <a:xfrm>
              <a:off x="4474762" y="37148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4" name="Shape 514"/>
            <p:cNvSpPr/>
            <p:nvPr/>
          </p:nvSpPr>
          <p:spPr>
            <a:xfrm>
              <a:off x="4958616" y="57145"/>
              <a:ext cx="597443" cy="257958"/>
            </a:xfrm>
            <a:prstGeom prst="rect">
              <a:avLst/>
            </a:prstGeom>
            <a:noFill/>
            <a:ln>
              <a:noFill/>
            </a:ln>
          </p:spPr>
          <p:txBody>
            <a:bodyPr lIns="91425" tIns="91425" rIns="91425" bIns="91425" anchor="ctr" anchorCtr="0">
              <a:noAutofit/>
            </a:bodyPr>
            <a:lstStyle/>
            <a:p>
              <a:endParaRPr/>
            </a:p>
          </p:txBody>
        </p:sp>
        <p:sp>
          <p:nvSpPr>
            <p:cNvPr id="515" name="Shape 515"/>
            <p:cNvSpPr txBox="1"/>
            <p:nvPr/>
          </p:nvSpPr>
          <p:spPr>
            <a:xfrm>
              <a:off x="4958616" y="57145"/>
              <a:ext cx="597443" cy="257958"/>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03/23</a:t>
              </a:r>
            </a:p>
          </p:txBody>
        </p:sp>
        <p:sp>
          <p:nvSpPr>
            <p:cNvPr id="516" name="Shape 516"/>
            <p:cNvSpPr/>
            <p:nvPr/>
          </p:nvSpPr>
          <p:spPr>
            <a:xfrm>
              <a:off x="5180773" y="355382"/>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7" name="Shape 517"/>
            <p:cNvSpPr/>
            <p:nvPr/>
          </p:nvSpPr>
          <p:spPr>
            <a:xfrm>
              <a:off x="5780732" y="512449"/>
              <a:ext cx="476406" cy="198841"/>
            </a:xfrm>
            <a:prstGeom prst="rect">
              <a:avLst/>
            </a:prstGeom>
            <a:noFill/>
            <a:ln>
              <a:noFill/>
            </a:ln>
          </p:spPr>
          <p:txBody>
            <a:bodyPr lIns="91425" tIns="91425" rIns="91425" bIns="91425" anchor="ctr" anchorCtr="0">
              <a:noAutofit/>
            </a:bodyPr>
            <a:lstStyle/>
            <a:p>
              <a:endParaRPr/>
            </a:p>
          </p:txBody>
        </p:sp>
        <p:sp>
          <p:nvSpPr>
            <p:cNvPr id="518" name="Shape 518"/>
            <p:cNvSpPr txBox="1"/>
            <p:nvPr/>
          </p:nvSpPr>
          <p:spPr>
            <a:xfrm>
              <a:off x="5780732" y="512449"/>
              <a:ext cx="476406" cy="198841"/>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03/26</a:t>
              </a:r>
            </a:p>
          </p:txBody>
        </p:sp>
        <p:sp>
          <p:nvSpPr>
            <p:cNvPr id="519" name="Shape 519"/>
            <p:cNvSpPr/>
            <p:nvPr/>
          </p:nvSpPr>
          <p:spPr>
            <a:xfrm>
              <a:off x="5947457" y="37148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20" name="Shape 520"/>
            <p:cNvSpPr/>
            <p:nvPr/>
          </p:nvSpPr>
          <p:spPr>
            <a:xfrm>
              <a:off x="7013789" y="107434"/>
              <a:ext cx="454375" cy="150876"/>
            </a:xfrm>
            <a:prstGeom prst="rect">
              <a:avLst/>
            </a:prstGeom>
            <a:noFill/>
            <a:ln>
              <a:noFill/>
            </a:ln>
          </p:spPr>
          <p:txBody>
            <a:bodyPr lIns="91425" tIns="91425" rIns="91425" bIns="91425" anchor="ctr" anchorCtr="0">
              <a:noAutofit/>
            </a:bodyPr>
            <a:lstStyle/>
            <a:p>
              <a:endParaRPr/>
            </a:p>
          </p:txBody>
        </p:sp>
        <p:sp>
          <p:nvSpPr>
            <p:cNvPr id="521" name="Shape 521"/>
            <p:cNvSpPr txBox="1"/>
            <p:nvPr/>
          </p:nvSpPr>
          <p:spPr>
            <a:xfrm>
              <a:off x="7013789" y="107434"/>
              <a:ext cx="454375" cy="150876"/>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04/12</a:t>
              </a:r>
            </a:p>
          </p:txBody>
        </p:sp>
        <p:sp>
          <p:nvSpPr>
            <p:cNvPr id="522" name="Shape 522"/>
            <p:cNvSpPr/>
            <p:nvPr/>
          </p:nvSpPr>
          <p:spPr>
            <a:xfrm>
              <a:off x="7225546" y="362901"/>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23" name="Shape 523"/>
            <p:cNvSpPr/>
            <p:nvPr/>
          </p:nvSpPr>
          <p:spPr>
            <a:xfrm>
              <a:off x="7734015" y="594025"/>
              <a:ext cx="475403" cy="82977"/>
            </a:xfrm>
            <a:prstGeom prst="rect">
              <a:avLst/>
            </a:prstGeom>
            <a:noFill/>
            <a:ln>
              <a:noFill/>
            </a:ln>
          </p:spPr>
          <p:txBody>
            <a:bodyPr lIns="91425" tIns="91425" rIns="91425" bIns="91425" anchor="ctr" anchorCtr="0">
              <a:noAutofit/>
            </a:bodyPr>
            <a:lstStyle/>
            <a:p>
              <a:endParaRPr/>
            </a:p>
          </p:txBody>
        </p:sp>
        <p:sp>
          <p:nvSpPr>
            <p:cNvPr id="524" name="Shape 524"/>
            <p:cNvSpPr txBox="1"/>
            <p:nvPr/>
          </p:nvSpPr>
          <p:spPr>
            <a:xfrm>
              <a:off x="7734015" y="594025"/>
              <a:ext cx="475403" cy="8297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04/16</a:t>
              </a:r>
            </a:p>
          </p:txBody>
        </p:sp>
        <p:sp>
          <p:nvSpPr>
            <p:cNvPr id="525" name="Shape 525"/>
            <p:cNvSpPr/>
            <p:nvPr/>
          </p:nvSpPr>
          <p:spPr>
            <a:xfrm>
              <a:off x="7943053" y="360446"/>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sp>
        <p:nvSpPr>
          <p:cNvPr id="526" name="Shape 526"/>
          <p:cNvSpPr/>
          <p:nvPr/>
        </p:nvSpPr>
        <p:spPr>
          <a:xfrm>
            <a:off x="2068830" y="4389119"/>
            <a:ext cx="113156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crimea, crisis, putin, russia, minister</a:t>
            </a:r>
          </a:p>
        </p:txBody>
      </p:sp>
      <p:sp>
        <p:nvSpPr>
          <p:cNvPr id="527" name="Shape 527"/>
          <p:cNvSpPr/>
          <p:nvPr/>
        </p:nvSpPr>
        <p:spPr>
          <a:xfrm>
            <a:off x="2423159" y="1871893"/>
            <a:ext cx="114300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russia, </a:t>
            </a:r>
            <a:r>
              <a:rPr lang="en" sz="1400" b="0" i="0" u="none" strike="noStrike" cap="none" baseline="0">
                <a:solidFill>
                  <a:srgbClr val="FF0000"/>
                </a:solidFill>
                <a:latin typeface="Arial"/>
                <a:ea typeface="Arial"/>
                <a:cs typeface="Arial"/>
                <a:sym typeface="Arial"/>
                <a:rtl val="0"/>
              </a:rPr>
              <a:t>bank</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sanctions</a:t>
            </a:r>
            <a:r>
              <a:rPr lang="en" sz="1400" b="0" i="0" u="none" strike="noStrike" cap="none" baseline="0">
                <a:solidFill>
                  <a:schemeClr val="dk1"/>
                </a:solidFill>
                <a:latin typeface="Arial"/>
                <a:ea typeface="Arial"/>
                <a:cs typeface="Arial"/>
                <a:sym typeface="Arial"/>
                <a:rtl val="0"/>
              </a:rPr>
              <a:t>, ukraine, crisis, crimea</a:t>
            </a:r>
          </a:p>
        </p:txBody>
      </p:sp>
      <p:sp>
        <p:nvSpPr>
          <p:cNvPr id="528" name="Shape 528"/>
          <p:cNvSpPr/>
          <p:nvPr/>
        </p:nvSpPr>
        <p:spPr>
          <a:xfrm>
            <a:off x="3697605" y="1871893"/>
            <a:ext cx="99441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t>
            </a:r>
            <a:r>
              <a:rPr lang="en" sz="1400" b="0" i="0" u="none" strike="noStrike" cap="none" baseline="0">
                <a:solidFill>
                  <a:srgbClr val="FF0000"/>
                </a:solidFill>
                <a:latin typeface="Arial"/>
                <a:ea typeface="Arial"/>
                <a:cs typeface="Arial"/>
                <a:sym typeface="Arial"/>
                <a:rtl val="0"/>
              </a:rPr>
              <a:t>tensions</a:t>
            </a:r>
            <a:r>
              <a:rPr lang="en" sz="1400" b="0" i="0" u="none" strike="noStrike" cap="none" baseline="0">
                <a:solidFill>
                  <a:schemeClr val="dk1"/>
                </a:solidFill>
                <a:latin typeface="Arial"/>
                <a:ea typeface="Arial"/>
                <a:cs typeface="Arial"/>
                <a:sym typeface="Arial"/>
                <a:rtl val="0"/>
              </a:rPr>
              <a:t>, data, </a:t>
            </a:r>
            <a:r>
              <a:rPr lang="en" sz="1400" b="0" i="0" u="none" strike="noStrike" cap="none" baseline="0">
                <a:solidFill>
                  <a:srgbClr val="FF0000"/>
                </a:solidFill>
                <a:latin typeface="Arial"/>
                <a:ea typeface="Arial"/>
                <a:cs typeface="Arial"/>
                <a:sym typeface="Arial"/>
                <a:rtl val="0"/>
              </a:rPr>
              <a:t>rise</a:t>
            </a:r>
            <a:r>
              <a:rPr lang="en" sz="1400" b="0" i="0" u="none" strike="noStrike" cap="none" baseline="0">
                <a:solidFill>
                  <a:schemeClr val="dk1"/>
                </a:solidFill>
                <a:latin typeface="Arial"/>
                <a:ea typeface="Arial"/>
                <a:cs typeface="Arial"/>
                <a:sym typeface="Arial"/>
                <a:rtl val="0"/>
              </a:rPr>
              <a:t>, shares, china, </a:t>
            </a:r>
            <a:r>
              <a:rPr lang="en" sz="1400" b="0" i="0" u="none" strike="noStrike" cap="none" baseline="0">
                <a:solidFill>
                  <a:srgbClr val="FF0000"/>
                </a:solidFill>
                <a:latin typeface="Arial"/>
                <a:ea typeface="Arial"/>
                <a:cs typeface="Arial"/>
                <a:sym typeface="Arial"/>
                <a:rtl val="0"/>
              </a:rPr>
              <a:t>stocks</a:t>
            </a:r>
          </a:p>
        </p:txBody>
      </p:sp>
      <p:sp>
        <p:nvSpPr>
          <p:cNvPr id="529" name="Shape 529"/>
          <p:cNvSpPr/>
          <p:nvPr/>
        </p:nvSpPr>
        <p:spPr>
          <a:xfrm>
            <a:off x="4109085" y="4389119"/>
            <a:ext cx="107441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house, </a:t>
            </a:r>
            <a:r>
              <a:rPr lang="en" sz="1400" b="0" i="0" u="none" strike="noStrike" cap="none" baseline="0">
                <a:solidFill>
                  <a:srgbClr val="FF0000"/>
                </a:solidFill>
                <a:latin typeface="Arial"/>
                <a:ea typeface="Arial"/>
                <a:cs typeface="Arial"/>
                <a:sym typeface="Arial"/>
                <a:rtl val="0"/>
              </a:rPr>
              <a:t>imf</a:t>
            </a:r>
            <a:r>
              <a:rPr lang="en" sz="1400" b="0" i="0" u="none" strike="noStrike" cap="none" baseline="0">
                <a:solidFill>
                  <a:schemeClr val="dk1"/>
                </a:solidFill>
                <a:latin typeface="Arial"/>
                <a:ea typeface="Arial"/>
                <a:cs typeface="Arial"/>
                <a:sym typeface="Arial"/>
                <a:rtl val="0"/>
              </a:rPr>
              <a:t>, u.s, bill, white, </a:t>
            </a:r>
            <a:r>
              <a:rPr lang="en" sz="1400" b="0" i="0" u="none" strike="noStrike" cap="none" baseline="0">
                <a:solidFill>
                  <a:srgbClr val="FF0000"/>
                </a:solidFill>
                <a:latin typeface="Arial"/>
                <a:ea typeface="Arial"/>
                <a:cs typeface="Arial"/>
                <a:sym typeface="Arial"/>
                <a:rtl val="0"/>
              </a:rPr>
              <a:t>aid</a:t>
            </a:r>
          </a:p>
        </p:txBody>
      </p:sp>
      <p:sp>
        <p:nvSpPr>
          <p:cNvPr id="530" name="Shape 530"/>
          <p:cNvSpPr/>
          <p:nvPr/>
        </p:nvSpPr>
        <p:spPr>
          <a:xfrm>
            <a:off x="4823460" y="1871893"/>
            <a:ext cx="114300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russia, </a:t>
            </a:r>
            <a:r>
              <a:rPr lang="en" sz="1400" b="0" i="0" u="none" strike="noStrike" cap="none" baseline="0">
                <a:solidFill>
                  <a:srgbClr val="FF0000"/>
                </a:solidFill>
                <a:latin typeface="Arial"/>
                <a:ea typeface="Arial"/>
                <a:cs typeface="Arial"/>
                <a:sym typeface="Arial"/>
                <a:rtl val="0"/>
              </a:rPr>
              <a:t>talks</a:t>
            </a:r>
            <a:r>
              <a:rPr lang="en" sz="1400" b="0" i="0" u="none" strike="noStrike" cap="none" baseline="0">
                <a:solidFill>
                  <a:schemeClr val="dk1"/>
                </a:solidFill>
                <a:latin typeface="Arial"/>
                <a:ea typeface="Arial"/>
                <a:cs typeface="Arial"/>
                <a:sym typeface="Arial"/>
                <a:rtl val="0"/>
              </a:rPr>
              <a:t>, aid, crisis, sanctions, deal</a:t>
            </a:r>
          </a:p>
        </p:txBody>
      </p:sp>
      <p:sp>
        <p:nvSpPr>
          <p:cNvPr id="531" name="Shape 531"/>
          <p:cNvSpPr/>
          <p:nvPr/>
        </p:nvSpPr>
        <p:spPr>
          <a:xfrm>
            <a:off x="5337810" y="4389119"/>
            <a:ext cx="162305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aid, </a:t>
            </a:r>
            <a:r>
              <a:rPr lang="en" sz="1400" b="0" i="0" u="none" strike="noStrike" cap="none" baseline="0">
                <a:solidFill>
                  <a:srgbClr val="FF0000"/>
                </a:solidFill>
                <a:latin typeface="Arial"/>
                <a:ea typeface="Arial"/>
                <a:cs typeface="Arial"/>
                <a:sym typeface="Arial"/>
                <a:rtl val="0"/>
              </a:rPr>
              <a:t>support</a:t>
            </a:r>
            <a:r>
              <a:rPr lang="en" sz="1400" b="0" i="0" u="none" strike="noStrike" cap="none" baseline="0">
                <a:solidFill>
                  <a:schemeClr val="dk1"/>
                </a:solidFill>
                <a:latin typeface="Arial"/>
                <a:ea typeface="Arial"/>
                <a:cs typeface="Arial"/>
                <a:sym typeface="Arial"/>
                <a:rtl val="0"/>
              </a:rPr>
              <a:t>, government, talks, </a:t>
            </a:r>
            <a:r>
              <a:rPr lang="en" sz="1400" b="0" i="0" u="none" strike="noStrike" cap="none" baseline="0">
                <a:solidFill>
                  <a:srgbClr val="FF0000"/>
                </a:solidFill>
                <a:latin typeface="Arial"/>
                <a:ea typeface="Arial"/>
                <a:cs typeface="Arial"/>
                <a:sym typeface="Arial"/>
                <a:rtl val="0"/>
              </a:rPr>
              <a:t>house</a:t>
            </a:r>
            <a:r>
              <a:rPr lang="en" sz="1400" b="0" i="0" u="none" strike="noStrike" cap="none" baseline="0">
                <a:solidFill>
                  <a:schemeClr val="dk1"/>
                </a:solidFill>
                <a:latin typeface="Arial"/>
                <a:ea typeface="Arial"/>
                <a:cs typeface="Arial"/>
                <a:sym typeface="Arial"/>
                <a:rtl val="0"/>
              </a:rPr>
              <a:t>, russian</a:t>
            </a:r>
          </a:p>
        </p:txBody>
      </p:sp>
      <p:sp>
        <p:nvSpPr>
          <p:cNvPr id="532" name="Shape 532"/>
          <p:cNvSpPr/>
          <p:nvPr/>
        </p:nvSpPr>
        <p:spPr>
          <a:xfrm>
            <a:off x="262889" y="2434590"/>
            <a:ext cx="1897379" cy="811529"/>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t>
            </a:r>
            <a:r>
              <a:rPr lang="en" sz="1400" b="0" i="0" u="none" strike="noStrike" cap="none" baseline="0">
                <a:solidFill>
                  <a:srgbClr val="FF0000"/>
                </a:solidFill>
                <a:latin typeface="Arial"/>
                <a:ea typeface="Arial"/>
                <a:cs typeface="Arial"/>
                <a:sym typeface="Arial"/>
                <a:rtl val="0"/>
              </a:rPr>
              <a:t>yanukovich</a:t>
            </a:r>
            <a:r>
              <a:rPr lang="en" sz="1400" b="0" i="0" u="none" strike="noStrike" cap="none" baseline="0">
                <a:solidFill>
                  <a:schemeClr val="dk1"/>
                </a:solidFill>
                <a:latin typeface="Arial"/>
                <a:ea typeface="Arial"/>
                <a:cs typeface="Arial"/>
                <a:sym typeface="Arial"/>
                <a:rtl val="0"/>
              </a:rPr>
              <a:t>, crisis, minister, </a:t>
            </a:r>
            <a:r>
              <a:rPr lang="en" sz="1400" b="0" i="0" u="none" strike="noStrike" cap="none" baseline="0">
                <a:solidFill>
                  <a:srgbClr val="FF0000"/>
                </a:solidFill>
                <a:latin typeface="Arial"/>
                <a:ea typeface="Arial"/>
                <a:cs typeface="Arial"/>
                <a:sym typeface="Arial"/>
                <a:rtl val="0"/>
              </a:rPr>
              <a:t>sign</a:t>
            </a:r>
            <a:r>
              <a:rPr lang="en" sz="1400" b="0" i="0" u="none" strike="noStrike" cap="none" baseline="0">
                <a:solidFill>
                  <a:schemeClr val="dk1"/>
                </a:solidFill>
                <a:latin typeface="Arial"/>
                <a:ea typeface="Arial"/>
                <a:cs typeface="Arial"/>
                <a:sym typeface="Arial"/>
                <a:rtl val="0"/>
              </a:rPr>
              <a:t>, russian</a:t>
            </a:r>
          </a:p>
        </p:txBody>
      </p:sp>
      <p:cxnSp>
        <p:nvCxnSpPr>
          <p:cNvPr id="533" name="Shape 533"/>
          <p:cNvCxnSpPr/>
          <p:nvPr/>
        </p:nvCxnSpPr>
        <p:spPr>
          <a:xfrm>
            <a:off x="925829" y="3257550"/>
            <a:ext cx="0" cy="468630"/>
          </a:xfrm>
          <a:prstGeom prst="straightConnector1">
            <a:avLst/>
          </a:prstGeom>
          <a:noFill/>
          <a:ln w="9525" cap="flat">
            <a:solidFill>
              <a:schemeClr val="dk1"/>
            </a:solidFill>
            <a:prstDash val="solid"/>
            <a:round/>
            <a:headEnd type="none" w="med" len="med"/>
            <a:tailEnd type="triangle" w="med" len="med"/>
          </a:ln>
        </p:spPr>
      </p:cxnSp>
      <p:cxnSp>
        <p:nvCxnSpPr>
          <p:cNvPr id="534" name="Shape 534"/>
          <p:cNvCxnSpPr/>
          <p:nvPr/>
        </p:nvCxnSpPr>
        <p:spPr>
          <a:xfrm>
            <a:off x="1421129" y="3257550"/>
            <a:ext cx="0" cy="468630"/>
          </a:xfrm>
          <a:prstGeom prst="straightConnector1">
            <a:avLst/>
          </a:prstGeom>
          <a:noFill/>
          <a:ln w="9525" cap="flat">
            <a:solidFill>
              <a:schemeClr val="dk1"/>
            </a:solidFill>
            <a:prstDash val="solid"/>
            <a:round/>
            <a:headEnd type="none" w="med" len="med"/>
            <a:tailEnd type="triangle" w="med" len="med"/>
          </a:ln>
        </p:spPr>
      </p:cxnSp>
      <p:cxnSp>
        <p:nvCxnSpPr>
          <p:cNvPr id="535" name="Shape 535"/>
          <p:cNvCxnSpPr/>
          <p:nvPr/>
        </p:nvCxnSpPr>
        <p:spPr>
          <a:xfrm rot="10800000" flipH="1">
            <a:off x="1712714" y="4389120"/>
            <a:ext cx="265390" cy="1623059"/>
          </a:xfrm>
          <a:prstGeom prst="straightConnector1">
            <a:avLst/>
          </a:prstGeom>
          <a:noFill/>
          <a:ln w="9525" cap="flat">
            <a:solidFill>
              <a:schemeClr val="dk1"/>
            </a:solidFill>
            <a:prstDash val="solid"/>
            <a:round/>
            <a:headEnd type="none" w="med" len="med"/>
            <a:tailEnd type="triangle" w="med" len="med"/>
          </a:ln>
        </p:spPr>
      </p:cxnSp>
      <p:cxnSp>
        <p:nvCxnSpPr>
          <p:cNvPr id="536" name="Shape 536"/>
          <p:cNvCxnSpPr/>
          <p:nvPr/>
        </p:nvCxnSpPr>
        <p:spPr>
          <a:xfrm rot="10800000" flipH="1">
            <a:off x="3260407" y="4400550"/>
            <a:ext cx="248603" cy="1611629"/>
          </a:xfrm>
          <a:prstGeom prst="straightConnector1">
            <a:avLst/>
          </a:prstGeom>
          <a:noFill/>
          <a:ln w="9525" cap="flat">
            <a:solidFill>
              <a:schemeClr val="dk1"/>
            </a:solidFill>
            <a:prstDash val="solid"/>
            <a:round/>
            <a:headEnd type="none" w="med" len="med"/>
            <a:tailEnd type="triangle" w="med" len="med"/>
          </a:ln>
        </p:spPr>
      </p:cxnSp>
      <p:sp>
        <p:nvSpPr>
          <p:cNvPr id="537" name="Shape 537"/>
          <p:cNvSpPr/>
          <p:nvPr/>
        </p:nvSpPr>
        <p:spPr>
          <a:xfrm>
            <a:off x="1291590" y="6012180"/>
            <a:ext cx="2274569" cy="568257"/>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1400" b="0" i="0" u="none" strike="noStrike" cap="none" baseline="0">
                <a:solidFill>
                  <a:srgbClr val="FF0000"/>
                </a:solidFill>
                <a:latin typeface="Arial"/>
                <a:ea typeface="Arial"/>
                <a:cs typeface="Arial"/>
                <a:sym typeface="Arial"/>
                <a:rtl val="0"/>
              </a:rPr>
              <a:t>crimea</a:t>
            </a:r>
            <a:r>
              <a:rPr lang="en" sz="1400" b="0" i="0" u="none" strike="noStrike" cap="none" baseline="0">
                <a:solidFill>
                  <a:schemeClr val="dk1"/>
                </a:solidFill>
                <a:latin typeface="Arial"/>
                <a:ea typeface="Arial"/>
                <a:cs typeface="Arial"/>
                <a:sym typeface="Arial"/>
                <a:rtl val="0"/>
              </a:rPr>
              <a:t>, ukraine, russia, minister, </a:t>
            </a:r>
            <a:r>
              <a:rPr lang="en" sz="1400" b="0" i="0" u="none" strike="noStrike" cap="none" baseline="0">
                <a:solidFill>
                  <a:srgbClr val="FF0000"/>
                </a:solidFill>
                <a:latin typeface="Arial"/>
                <a:ea typeface="Arial"/>
                <a:cs typeface="Arial"/>
                <a:sym typeface="Arial"/>
                <a:rtl val="0"/>
              </a:rPr>
              <a:t>referendum</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vote</a:t>
            </a:r>
          </a:p>
        </p:txBody>
      </p:sp>
      <p:cxnSp>
        <p:nvCxnSpPr>
          <p:cNvPr id="538" name="Shape 538"/>
          <p:cNvCxnSpPr/>
          <p:nvPr/>
        </p:nvCxnSpPr>
        <p:spPr>
          <a:xfrm rot="10800000">
            <a:off x="3680461" y="4400550"/>
            <a:ext cx="288606" cy="1611629"/>
          </a:xfrm>
          <a:prstGeom prst="straightConnector1">
            <a:avLst/>
          </a:prstGeom>
          <a:noFill/>
          <a:ln w="9525" cap="flat">
            <a:solidFill>
              <a:schemeClr val="dk1"/>
            </a:solidFill>
            <a:prstDash val="solid"/>
            <a:round/>
            <a:headEnd type="none" w="med" len="med"/>
            <a:tailEnd type="triangle" w="med" len="med"/>
          </a:ln>
        </p:spPr>
      </p:cxnSp>
      <p:cxnSp>
        <p:nvCxnSpPr>
          <p:cNvPr id="539" name="Shape 539"/>
          <p:cNvCxnSpPr/>
          <p:nvPr/>
        </p:nvCxnSpPr>
        <p:spPr>
          <a:xfrm rot="10800000" flipH="1">
            <a:off x="7115175" y="4400550"/>
            <a:ext cx="268604" cy="1611629"/>
          </a:xfrm>
          <a:prstGeom prst="straightConnector1">
            <a:avLst/>
          </a:prstGeom>
          <a:noFill/>
          <a:ln w="9525" cap="flat">
            <a:solidFill>
              <a:schemeClr val="dk1"/>
            </a:solidFill>
            <a:prstDash val="solid"/>
            <a:round/>
            <a:headEnd type="none" w="med" len="med"/>
            <a:tailEnd type="triangle" w="med" len="med"/>
          </a:ln>
        </p:spPr>
      </p:cxnSp>
      <p:sp>
        <p:nvSpPr>
          <p:cNvPr id="540" name="Shape 540"/>
          <p:cNvSpPr/>
          <p:nvPr/>
        </p:nvSpPr>
        <p:spPr>
          <a:xfrm>
            <a:off x="3800475" y="6012180"/>
            <a:ext cx="3449002" cy="568257"/>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crimea, ukraine, russian, </a:t>
            </a:r>
            <a:r>
              <a:rPr lang="en" sz="1400" b="0" i="0" u="none" strike="noStrike" cap="none" baseline="0">
                <a:solidFill>
                  <a:srgbClr val="FF0000"/>
                </a:solidFill>
                <a:latin typeface="Arial"/>
                <a:ea typeface="Arial"/>
                <a:cs typeface="Arial"/>
                <a:sym typeface="Arial"/>
                <a:rtl val="0"/>
              </a:rPr>
              <a:t>troops</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border</a:t>
            </a:r>
          </a:p>
        </p:txBody>
      </p:sp>
      <p:cxnSp>
        <p:nvCxnSpPr>
          <p:cNvPr id="541" name="Shape 541"/>
          <p:cNvCxnSpPr/>
          <p:nvPr/>
        </p:nvCxnSpPr>
        <p:spPr>
          <a:xfrm flipH="1">
            <a:off x="6229349" y="3257550"/>
            <a:ext cx="91439" cy="417348"/>
          </a:xfrm>
          <a:prstGeom prst="straightConnector1">
            <a:avLst/>
          </a:prstGeom>
          <a:noFill/>
          <a:ln w="9525" cap="flat">
            <a:solidFill>
              <a:schemeClr val="dk1"/>
            </a:solidFill>
            <a:prstDash val="solid"/>
            <a:round/>
            <a:headEnd type="none" w="med" len="med"/>
            <a:tailEnd type="triangle" w="med" len="med"/>
          </a:ln>
        </p:spPr>
      </p:cxnSp>
      <p:cxnSp>
        <p:nvCxnSpPr>
          <p:cNvPr id="542" name="Shape 542"/>
          <p:cNvCxnSpPr/>
          <p:nvPr/>
        </p:nvCxnSpPr>
        <p:spPr>
          <a:xfrm>
            <a:off x="7949564" y="3257550"/>
            <a:ext cx="154305" cy="417348"/>
          </a:xfrm>
          <a:prstGeom prst="straightConnector1">
            <a:avLst/>
          </a:prstGeom>
          <a:noFill/>
          <a:ln w="9525" cap="flat">
            <a:solidFill>
              <a:schemeClr val="dk1"/>
            </a:solidFill>
            <a:prstDash val="solid"/>
            <a:round/>
            <a:headEnd type="none" w="med" len="med"/>
            <a:tailEnd type="triangle" w="med" len="med"/>
          </a:ln>
        </p:spPr>
      </p:cxnSp>
      <p:sp>
        <p:nvSpPr>
          <p:cNvPr id="543" name="Shape 543"/>
          <p:cNvSpPr/>
          <p:nvPr/>
        </p:nvSpPr>
        <p:spPr>
          <a:xfrm>
            <a:off x="6149339" y="2434590"/>
            <a:ext cx="1954530" cy="811529"/>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1400" b="0" i="0" u="none" strike="noStrike" cap="none" baseline="0">
                <a:solidFill>
                  <a:srgbClr val="FF0000"/>
                </a:solidFill>
                <a:latin typeface="Arial"/>
                <a:ea typeface="Arial"/>
                <a:cs typeface="Arial"/>
                <a:sym typeface="Arial"/>
                <a:rtl val="0"/>
              </a:rPr>
              <a:t>gas</a:t>
            </a:r>
            <a:r>
              <a:rPr lang="en" sz="1400" b="0" i="0" u="none" strike="noStrike" cap="none" baseline="0">
                <a:solidFill>
                  <a:schemeClr val="dk1"/>
                </a:solidFill>
                <a:latin typeface="Arial"/>
                <a:ea typeface="Arial"/>
                <a:cs typeface="Arial"/>
                <a:sym typeface="Arial"/>
                <a:rtl val="0"/>
              </a:rPr>
              <a:t>, ukraine, russian, russia, europe, </a:t>
            </a:r>
            <a:r>
              <a:rPr lang="en" sz="1400" b="0" i="0" u="none" strike="noStrike" cap="none" baseline="0">
                <a:solidFill>
                  <a:srgbClr val="FF0000"/>
                </a:solidFill>
                <a:latin typeface="Arial"/>
                <a:ea typeface="Arial"/>
                <a:cs typeface="Arial"/>
                <a:sym typeface="Arial"/>
                <a:rtl val="0"/>
              </a:rPr>
              <a:t>talks</a:t>
            </a:r>
            <a:r>
              <a:rPr lang="en" sz="1400" b="0" i="0" u="none" strike="noStrike" cap="none" baseline="0">
                <a:solidFill>
                  <a:schemeClr val="dk1"/>
                </a:solidFill>
                <a:latin typeface="Arial"/>
                <a:ea typeface="Arial"/>
                <a:cs typeface="Arial"/>
                <a:sym typeface="Arial"/>
                <a:rtl val="0"/>
              </a:rPr>
              <a:t>, energy</a:t>
            </a:r>
          </a:p>
        </p:txBody>
      </p:sp>
      <p:sp>
        <p:nvSpPr>
          <p:cNvPr id="2" name="TextBox 1"/>
          <p:cNvSpPr txBox="1"/>
          <p:nvPr/>
        </p:nvSpPr>
        <p:spPr>
          <a:xfrm>
            <a:off x="7411461" y="4727396"/>
            <a:ext cx="1684175" cy="1477328"/>
          </a:xfrm>
          <a:prstGeom prst="rect">
            <a:avLst/>
          </a:prstGeom>
          <a:noFill/>
        </p:spPr>
        <p:txBody>
          <a:bodyPr wrap="none" rtlCol="0">
            <a:spAutoFit/>
          </a:bodyPr>
          <a:lstStyle/>
          <a:p>
            <a:r>
              <a:rPr lang="en-US" dirty="0" smtClean="0"/>
              <a:t>History:</a:t>
            </a:r>
          </a:p>
          <a:p>
            <a:r>
              <a:rPr lang="en-US" dirty="0" smtClean="0"/>
              <a:t>3/7 referendum</a:t>
            </a:r>
          </a:p>
          <a:p>
            <a:r>
              <a:rPr lang="en-US" dirty="0" smtClean="0"/>
              <a:t> annulled</a:t>
            </a:r>
          </a:p>
          <a:p>
            <a:r>
              <a:rPr lang="en-US" dirty="0" smtClean="0"/>
              <a:t>3/14: UN draft</a:t>
            </a:r>
          </a:p>
          <a:p>
            <a:r>
              <a:rPr lang="en-US" dirty="0" smtClean="0"/>
              <a:t> resolution</a:t>
            </a:r>
            <a:endParaRPr lang="en-US" dirty="0"/>
          </a:p>
        </p:txBody>
      </p:sp>
    </p:spTree>
    <p:extLst>
      <p:ext uri="{BB962C8B-B14F-4D97-AF65-F5344CB8AC3E}">
        <p14:creationId xmlns:p14="http://schemas.microsoft.com/office/powerpoint/2010/main" val="15577715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1979725" y="1530599"/>
            <a:ext cx="5013600" cy="4870200"/>
          </a:xfrm>
          <a:prstGeom prst="rect">
            <a:avLst/>
          </a:prstGeom>
          <a:solidFill>
            <a:srgbClr val="C2D7B8"/>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pic>
        <p:nvPicPr>
          <p:cNvPr id="146" name="Shape 146"/>
          <p:cNvPicPr preferRelativeResize="0"/>
          <p:nvPr/>
        </p:nvPicPr>
        <p:blipFill rotWithShape="1">
          <a:blip r:embed="rId3"/>
          <a:srcRect/>
          <a:stretch/>
        </p:blipFill>
        <p:spPr>
          <a:xfrm>
            <a:off x="875633" y="2628140"/>
            <a:ext cx="619122" cy="295272"/>
          </a:xfrm>
          <a:prstGeom prst="rect">
            <a:avLst/>
          </a:prstGeom>
          <a:noFill/>
          <a:ln>
            <a:noFill/>
          </a:ln>
        </p:spPr>
      </p:pic>
      <p:pic>
        <p:nvPicPr>
          <p:cNvPr id="147" name="Shape 147"/>
          <p:cNvPicPr preferRelativeResize="0"/>
          <p:nvPr/>
        </p:nvPicPr>
        <p:blipFill rotWithShape="1">
          <a:blip r:embed="rId4"/>
          <a:srcRect/>
          <a:stretch/>
        </p:blipFill>
        <p:spPr>
          <a:xfrm>
            <a:off x="165493" y="2432875"/>
            <a:ext cx="685799" cy="685799"/>
          </a:xfrm>
          <a:prstGeom prst="rect">
            <a:avLst/>
          </a:prstGeom>
          <a:noFill/>
          <a:ln>
            <a:noFill/>
          </a:ln>
        </p:spPr>
      </p:pic>
      <p:pic>
        <p:nvPicPr>
          <p:cNvPr id="148" name="Shape 148"/>
          <p:cNvPicPr preferRelativeResize="0"/>
          <p:nvPr/>
        </p:nvPicPr>
        <p:blipFill rotWithShape="1">
          <a:blip r:embed="rId5"/>
          <a:srcRect/>
          <a:stretch/>
        </p:blipFill>
        <p:spPr>
          <a:xfrm>
            <a:off x="837479" y="1746122"/>
            <a:ext cx="714374" cy="714374"/>
          </a:xfrm>
          <a:prstGeom prst="rect">
            <a:avLst/>
          </a:prstGeom>
          <a:noFill/>
          <a:ln>
            <a:noFill/>
          </a:ln>
        </p:spPr>
      </p:pic>
      <p:pic>
        <p:nvPicPr>
          <p:cNvPr id="149" name="Shape 149"/>
          <p:cNvPicPr preferRelativeResize="0"/>
          <p:nvPr/>
        </p:nvPicPr>
        <p:blipFill rotWithShape="1">
          <a:blip r:embed="rId6"/>
          <a:srcRect/>
          <a:stretch/>
        </p:blipFill>
        <p:spPr>
          <a:xfrm>
            <a:off x="136919" y="1750808"/>
            <a:ext cx="685799" cy="704999"/>
          </a:xfrm>
          <a:prstGeom prst="rect">
            <a:avLst/>
          </a:prstGeom>
          <a:noFill/>
          <a:ln>
            <a:noFill/>
          </a:ln>
        </p:spPr>
      </p:pic>
      <p:grpSp>
        <p:nvGrpSpPr>
          <p:cNvPr id="150" name="Shape 150"/>
          <p:cNvGrpSpPr/>
          <p:nvPr/>
        </p:nvGrpSpPr>
        <p:grpSpPr>
          <a:xfrm>
            <a:off x="2208017" y="1994350"/>
            <a:ext cx="2195243" cy="2036367"/>
            <a:chOff x="3014661" y="1950674"/>
            <a:chExt cx="2195243" cy="2036367"/>
          </a:xfrm>
        </p:grpSpPr>
        <p:sp>
          <p:nvSpPr>
            <p:cNvPr id="151" name="Shape 151"/>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2" name="Shape 152"/>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3" name="Shape 153"/>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54" name="Shape 154"/>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55" name="Shape 155"/>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56" name="Shape 156"/>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7" name="Shape 157"/>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8" name="Shape 158"/>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9" name="Shape 159"/>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60" name="Shape 160"/>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3</a:t>
              </a:r>
            </a:p>
          </p:txBody>
        </p:sp>
      </p:grpSp>
      <p:sp>
        <p:nvSpPr>
          <p:cNvPr id="161" name="Shape 161"/>
          <p:cNvSpPr/>
          <p:nvPr/>
        </p:nvSpPr>
        <p:spPr>
          <a:xfrm>
            <a:off x="136919" y="1746121"/>
            <a:ext cx="1483252" cy="1403057"/>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62" name="Shape 162"/>
          <p:cNvSpPr/>
          <p:nvPr/>
        </p:nvSpPr>
        <p:spPr>
          <a:xfrm>
            <a:off x="165493" y="4213205"/>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Pre-processor</a:t>
            </a:r>
          </a:p>
        </p:txBody>
      </p:sp>
      <p:sp>
        <p:nvSpPr>
          <p:cNvPr id="163" name="Shape 163"/>
          <p:cNvSpPr/>
          <p:nvPr/>
        </p:nvSpPr>
        <p:spPr>
          <a:xfrm>
            <a:off x="173868" y="4810014"/>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LDA</a:t>
            </a:r>
          </a:p>
        </p:txBody>
      </p:sp>
      <p:sp>
        <p:nvSpPr>
          <p:cNvPr id="164" name="Shape 164"/>
          <p:cNvSpPr/>
          <p:nvPr/>
        </p:nvSpPr>
        <p:spPr>
          <a:xfrm>
            <a:off x="173868" y="5425196"/>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NER</a:t>
            </a:r>
          </a:p>
        </p:txBody>
      </p:sp>
      <p:sp>
        <p:nvSpPr>
          <p:cNvPr id="165" name="Shape 165"/>
          <p:cNvSpPr/>
          <p:nvPr/>
        </p:nvSpPr>
        <p:spPr>
          <a:xfrm>
            <a:off x="508395" y="3210608"/>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66" name="Shape 166"/>
          <p:cNvSpPr/>
          <p:nvPr/>
        </p:nvSpPr>
        <p:spPr>
          <a:xfrm flipH="1">
            <a:off x="6829049" y="3792167"/>
            <a:ext cx="746439" cy="830334"/>
          </a:xfrm>
          <a:prstGeom prst="right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pic>
        <p:nvPicPr>
          <p:cNvPr id="167" name="Shape 167"/>
          <p:cNvPicPr preferRelativeResize="0"/>
          <p:nvPr/>
        </p:nvPicPr>
        <p:blipFill rotWithShape="1">
          <a:blip r:embed="rId7"/>
          <a:srcRect/>
          <a:stretch/>
        </p:blipFill>
        <p:spPr>
          <a:xfrm>
            <a:off x="7668889" y="2318575"/>
            <a:ext cx="1463038" cy="714374"/>
          </a:xfrm>
          <a:prstGeom prst="rect">
            <a:avLst/>
          </a:prstGeom>
          <a:noFill/>
          <a:ln>
            <a:noFill/>
          </a:ln>
        </p:spPr>
      </p:pic>
      <p:sp>
        <p:nvSpPr>
          <p:cNvPr id="168" name="Shape 168"/>
          <p:cNvSpPr/>
          <p:nvPr/>
        </p:nvSpPr>
        <p:spPr>
          <a:xfrm>
            <a:off x="7968807" y="3101564"/>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grpSp>
        <p:nvGrpSpPr>
          <p:cNvPr id="169" name="Shape 169"/>
          <p:cNvGrpSpPr/>
          <p:nvPr/>
        </p:nvGrpSpPr>
        <p:grpSpPr>
          <a:xfrm>
            <a:off x="2043313" y="2277587"/>
            <a:ext cx="2195243" cy="2036367"/>
            <a:chOff x="3014661" y="1950674"/>
            <a:chExt cx="2195243" cy="2036367"/>
          </a:xfrm>
        </p:grpSpPr>
        <p:sp>
          <p:nvSpPr>
            <p:cNvPr id="170" name="Shape 170"/>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1" name="Shape 171"/>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2" name="Shape 172"/>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73" name="Shape 173"/>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74" name="Shape 174"/>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75" name="Shape 175"/>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6" name="Shape 176"/>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7" name="Shape 177"/>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8" name="Shape 178"/>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79" name="Shape 179"/>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2</a:t>
              </a:r>
            </a:p>
          </p:txBody>
        </p:sp>
      </p:grpSp>
      <p:grpSp>
        <p:nvGrpSpPr>
          <p:cNvPr id="180" name="Shape 180"/>
          <p:cNvGrpSpPr/>
          <p:nvPr/>
        </p:nvGrpSpPr>
        <p:grpSpPr>
          <a:xfrm>
            <a:off x="1949718" y="2584445"/>
            <a:ext cx="2195243" cy="2036367"/>
            <a:chOff x="3014661" y="1950674"/>
            <a:chExt cx="2195243" cy="2036367"/>
          </a:xfrm>
        </p:grpSpPr>
        <p:sp>
          <p:nvSpPr>
            <p:cNvPr id="181" name="Shape 181"/>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2" name="Shape 182"/>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3" name="Shape 183"/>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84" name="Shape 184"/>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85" name="Shape 185"/>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86" name="Shape 186"/>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7" name="Shape 187"/>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8" name="Shape 188"/>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9" name="Shape 189"/>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90" name="Shape 190"/>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1</a:t>
              </a:r>
            </a:p>
          </p:txBody>
        </p:sp>
      </p:grpSp>
      <p:sp>
        <p:nvSpPr>
          <p:cNvPr id="191" name="Shape 191"/>
          <p:cNvSpPr/>
          <p:nvPr/>
        </p:nvSpPr>
        <p:spPr>
          <a:xfrm>
            <a:off x="1723998" y="3826637"/>
            <a:ext cx="746439" cy="830334"/>
          </a:xfrm>
          <a:prstGeom prst="right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grpSp>
        <p:nvGrpSpPr>
          <p:cNvPr id="192" name="Shape 192"/>
          <p:cNvGrpSpPr/>
          <p:nvPr/>
        </p:nvGrpSpPr>
        <p:grpSpPr>
          <a:xfrm>
            <a:off x="4803802" y="1994350"/>
            <a:ext cx="2195243" cy="2036367"/>
            <a:chOff x="4576496" y="2614663"/>
            <a:chExt cx="2195243" cy="2036367"/>
          </a:xfrm>
        </p:grpSpPr>
        <p:sp>
          <p:nvSpPr>
            <p:cNvPr id="193" name="Shape 193"/>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4" name="Shape 194"/>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5" name="Shape 195"/>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96" name="Shape 196"/>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97" name="Shape 197"/>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98" name="Shape 198"/>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9" name="Shape 199"/>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0" name="Shape 200"/>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02" name="Shape 202"/>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3</a:t>
              </a:r>
            </a:p>
          </p:txBody>
        </p:sp>
      </p:grpSp>
      <p:grpSp>
        <p:nvGrpSpPr>
          <p:cNvPr id="203" name="Shape 203"/>
          <p:cNvGrpSpPr/>
          <p:nvPr/>
        </p:nvGrpSpPr>
        <p:grpSpPr>
          <a:xfrm>
            <a:off x="4560167" y="2264470"/>
            <a:ext cx="2195243" cy="2036367"/>
            <a:chOff x="4576496" y="2614663"/>
            <a:chExt cx="2195243" cy="2036367"/>
          </a:xfrm>
        </p:grpSpPr>
        <p:sp>
          <p:nvSpPr>
            <p:cNvPr id="204" name="Shape 204"/>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207" name="Shape 207"/>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208" name="Shape 208"/>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209" name="Shape 209"/>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0" name="Shape 210"/>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1" name="Shape 211"/>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2" name="Shape 212"/>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13" name="Shape 213"/>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2</a:t>
              </a:r>
            </a:p>
          </p:txBody>
        </p:sp>
      </p:grpSp>
      <p:grpSp>
        <p:nvGrpSpPr>
          <p:cNvPr id="214" name="Shape 214"/>
          <p:cNvGrpSpPr/>
          <p:nvPr/>
        </p:nvGrpSpPr>
        <p:grpSpPr>
          <a:xfrm>
            <a:off x="4333477" y="2628192"/>
            <a:ext cx="2195243" cy="2036367"/>
            <a:chOff x="4576496" y="2614663"/>
            <a:chExt cx="2195243" cy="2036367"/>
          </a:xfrm>
        </p:grpSpPr>
        <p:sp>
          <p:nvSpPr>
            <p:cNvPr id="215" name="Shape 215"/>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7" name="Shape 217"/>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218" name="Shape 218"/>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219" name="Shape 219"/>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220" name="Shape 220"/>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1" name="Shape 221"/>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2" name="Shape 222"/>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3" name="Shape 223"/>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24" name="Shape 224"/>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1</a:t>
              </a:r>
            </a:p>
          </p:txBody>
        </p:sp>
      </p:grpSp>
      <p:sp>
        <p:nvSpPr>
          <p:cNvPr id="225" name="Shape 225"/>
          <p:cNvSpPr/>
          <p:nvPr/>
        </p:nvSpPr>
        <p:spPr>
          <a:xfrm>
            <a:off x="2705766" y="4783203"/>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6" name="Shape 226"/>
          <p:cNvSpPr/>
          <p:nvPr/>
        </p:nvSpPr>
        <p:spPr>
          <a:xfrm>
            <a:off x="5038221" y="4795692"/>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7" name="Shape 227"/>
          <p:cNvSpPr/>
          <p:nvPr/>
        </p:nvSpPr>
        <p:spPr>
          <a:xfrm>
            <a:off x="2381252" y="5414732"/>
            <a:ext cx="4147466" cy="757467"/>
          </a:xfrm>
          <a:prstGeom prst="snip1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800">
                <a:solidFill>
                  <a:schemeClr val="lt1"/>
                </a:solidFill>
              </a:rPr>
              <a:t>Correlation</a:t>
            </a:r>
          </a:p>
        </p:txBody>
      </p:sp>
      <p:sp>
        <p:nvSpPr>
          <p:cNvPr id="228" name="Shape 228"/>
          <p:cNvSpPr/>
          <p:nvPr/>
        </p:nvSpPr>
        <p:spPr>
          <a:xfrm>
            <a:off x="114625" y="3679421"/>
            <a:ext cx="1614430" cy="2423484"/>
          </a:xfrm>
          <a:prstGeom prst="roundRect">
            <a:avLst>
              <a:gd name="adj" fmla="val 11381"/>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9" name="Shape 229"/>
          <p:cNvSpPr/>
          <p:nvPr/>
        </p:nvSpPr>
        <p:spPr>
          <a:xfrm>
            <a:off x="49473" y="3684110"/>
            <a:ext cx="1721601" cy="4538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tl val="0"/>
              </a:rPr>
              <a:t>Event Extraction Sys.</a:t>
            </a:r>
          </a:p>
        </p:txBody>
      </p:sp>
      <p:sp>
        <p:nvSpPr>
          <p:cNvPr id="230" name="Shape 230"/>
          <p:cNvSpPr/>
          <p:nvPr/>
        </p:nvSpPr>
        <p:spPr>
          <a:xfrm>
            <a:off x="7560635" y="4208517"/>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Pre-processor</a:t>
            </a:r>
          </a:p>
        </p:txBody>
      </p:sp>
      <p:sp>
        <p:nvSpPr>
          <p:cNvPr id="231" name="Shape 231"/>
          <p:cNvSpPr/>
          <p:nvPr/>
        </p:nvSpPr>
        <p:spPr>
          <a:xfrm>
            <a:off x="7569010" y="4805326"/>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LDA</a:t>
            </a:r>
          </a:p>
        </p:txBody>
      </p:sp>
      <p:sp>
        <p:nvSpPr>
          <p:cNvPr id="232" name="Shape 232"/>
          <p:cNvSpPr/>
          <p:nvPr/>
        </p:nvSpPr>
        <p:spPr>
          <a:xfrm>
            <a:off x="7569010" y="5420507"/>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NER</a:t>
            </a:r>
          </a:p>
        </p:txBody>
      </p:sp>
      <p:sp>
        <p:nvSpPr>
          <p:cNvPr id="233" name="Shape 233"/>
          <p:cNvSpPr/>
          <p:nvPr/>
        </p:nvSpPr>
        <p:spPr>
          <a:xfrm>
            <a:off x="7509767" y="3674733"/>
            <a:ext cx="1614430" cy="2423484"/>
          </a:xfrm>
          <a:prstGeom prst="roundRect">
            <a:avLst>
              <a:gd name="adj" fmla="val 11381"/>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34" name="Shape 234"/>
          <p:cNvSpPr/>
          <p:nvPr/>
        </p:nvSpPr>
        <p:spPr>
          <a:xfrm>
            <a:off x="7444614" y="3679421"/>
            <a:ext cx="1721601" cy="4538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tl val="0"/>
              </a:rPr>
              <a:t>Event Extraction Sys.</a:t>
            </a:r>
          </a:p>
        </p:txBody>
      </p:sp>
      <p:sp>
        <p:nvSpPr>
          <p:cNvPr id="2" name="Title 1"/>
          <p:cNvSpPr>
            <a:spLocks noGrp="1"/>
          </p:cNvSpPr>
          <p:nvPr>
            <p:ph type="title"/>
          </p:nvPr>
        </p:nvSpPr>
        <p:spPr>
          <a:xfrm>
            <a:off x="173869" y="22644"/>
            <a:ext cx="8755956" cy="1143299"/>
          </a:xfrm>
        </p:spPr>
        <p:txBody>
          <a:bodyPr>
            <a:noAutofit/>
          </a:bodyPr>
          <a:lstStyle/>
          <a:p>
            <a:r>
              <a:rPr lang="en-US" sz="3600" dirty="0" smtClean="0">
                <a:rtl val="0"/>
              </a:rPr>
              <a:t>News-Tweet Architecture</a:t>
            </a:r>
            <a:r>
              <a:rPr lang="en-US" sz="3600" dirty="0">
                <a:rtl val="0"/>
              </a:rPr>
              <a:t/>
            </a:r>
            <a:br>
              <a:rPr lang="en-US" sz="3600" dirty="0">
                <a:rtl val="0"/>
              </a:rPr>
            </a:br>
            <a:r>
              <a:rPr lang="en-US" sz="2400" dirty="0">
                <a:rtl val="0"/>
              </a:rPr>
              <a:t>CS6604 Spring 2014: </a:t>
            </a:r>
            <a:r>
              <a:rPr lang="en" sz="2400" dirty="0">
                <a:solidFill>
                  <a:srgbClr val="30182B"/>
                </a:solidFill>
                <a:latin typeface="Times New Roman"/>
                <a:ea typeface="Times New Roman"/>
                <a:cs typeface="Times New Roman"/>
                <a:sym typeface="Times New Roman"/>
              </a:rPr>
              <a:t>Tianyu Geng, Wei Huang, Ji Wang, Xuan Zhang</a:t>
            </a:r>
            <a:endParaRPr lang="en-US" sz="2400" dirty="0"/>
          </a:p>
        </p:txBody>
      </p:sp>
    </p:spTree>
    <p:extLst>
      <p:ext uri="{BB962C8B-B14F-4D97-AF65-F5344CB8AC3E}">
        <p14:creationId xmlns:p14="http://schemas.microsoft.com/office/powerpoint/2010/main" val="5537228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252411" y="377534"/>
            <a:ext cx="8637206" cy="939833"/>
          </a:xfrm>
          <a:prstGeom prst="rect">
            <a:avLst/>
          </a:prstGeom>
        </p:spPr>
        <p:txBody>
          <a:bodyPr lIns="91425" tIns="91425" rIns="91425" bIns="91425" anchor="b" anchorCtr="0">
            <a:noAutofit/>
          </a:bodyPr>
          <a:lstStyle/>
          <a:p>
            <a:pPr>
              <a:spcBef>
                <a:spcPts val="0"/>
              </a:spcBef>
            </a:pPr>
            <a:r>
              <a:rPr lang="en" sz="4000" dirty="0"/>
              <a:t>IDEAL </a:t>
            </a:r>
            <a:r>
              <a:rPr lang="en" sz="4000" dirty="0" smtClean="0"/>
              <a:t>Spreadsheet</a:t>
            </a:r>
            <a:r>
              <a:rPr lang="en-US" sz="4000" dirty="0" smtClean="0"/>
              <a:t/>
            </a:r>
            <a:br>
              <a:rPr lang="en-US" sz="4000" dirty="0" smtClean="0"/>
            </a:br>
            <a:r>
              <a:rPr lang="en-US" sz="1800" dirty="0" smtClean="0"/>
              <a:t>CS4624 Spring 2014: </a:t>
            </a:r>
            <a:r>
              <a:rPr lang="en" sz="1800" dirty="0"/>
              <a:t>Tony Ardura, Austin Burnett, Rex Lacy, Shawn </a:t>
            </a:r>
            <a:r>
              <a:rPr lang="en" sz="1800" dirty="0" smtClean="0"/>
              <a:t>Neumann</a:t>
            </a:r>
            <a:r>
              <a:rPr lang="en-US" sz="1800" dirty="0" smtClean="0"/>
              <a:t/>
            </a:r>
            <a:br>
              <a:rPr lang="en-US" sz="1800" dirty="0" smtClean="0"/>
            </a:br>
            <a:r>
              <a:rPr lang="en-US" sz="1800" dirty="0" smtClean="0"/>
              <a:t>(based on </a:t>
            </a:r>
            <a:r>
              <a:rPr lang="en-US" sz="1800" dirty="0" err="1" smtClean="0"/>
              <a:t>ArcSpread</a:t>
            </a:r>
            <a:r>
              <a:rPr lang="en-US" sz="1800" dirty="0" smtClean="0"/>
              <a:t> by Andreas </a:t>
            </a:r>
            <a:r>
              <a:rPr lang="en-US" sz="1800" dirty="0" err="1" smtClean="0"/>
              <a:t>Paepcke</a:t>
            </a:r>
            <a:r>
              <a:rPr lang="en-US" sz="1800" dirty="0" smtClean="0"/>
              <a:t> et al.)</a:t>
            </a:r>
            <a:endParaRPr lang="en" sz="1800" dirty="0"/>
          </a:p>
        </p:txBody>
      </p:sp>
      <p:pic>
        <p:nvPicPr>
          <p:cNvPr id="5" name="Shape 69"/>
          <p:cNvPicPr preferRelativeResize="0"/>
          <p:nvPr/>
        </p:nvPicPr>
        <p:blipFill>
          <a:blip r:embed="rId3"/>
          <a:stretch>
            <a:fillRect/>
          </a:stretch>
        </p:blipFill>
        <p:spPr>
          <a:xfrm>
            <a:off x="77063" y="1317367"/>
            <a:ext cx="8875655" cy="5435125"/>
          </a:xfrm>
          <a:prstGeom prst="rect">
            <a:avLst/>
          </a:prstGeom>
          <a:noFill/>
          <a:ln>
            <a:noFill/>
          </a:ln>
        </p:spPr>
      </p:pic>
    </p:spTree>
    <p:extLst>
      <p:ext uri="{BB962C8B-B14F-4D97-AF65-F5344CB8AC3E}">
        <p14:creationId xmlns:p14="http://schemas.microsoft.com/office/powerpoint/2010/main" val="1655106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Recommended Collection-Level Metadata</a:t>
            </a:r>
            <a:br>
              <a:rPr lang="en-US" sz="3600" dirty="0" smtClean="0"/>
            </a:br>
            <a:r>
              <a:rPr lang="en-US" sz="2800" dirty="0" smtClean="0"/>
              <a:t>CS6604 Spring 2014: Michael </a:t>
            </a:r>
            <a:r>
              <a:rPr lang="en-US" sz="2800" dirty="0" err="1" smtClean="0"/>
              <a:t>Shuffett</a:t>
            </a:r>
            <a:endParaRPr lang="en-US" sz="2800" dirty="0"/>
          </a:p>
        </p:txBody>
      </p:sp>
      <p:sp>
        <p:nvSpPr>
          <p:cNvPr id="3" name="Content Placeholder 2"/>
          <p:cNvSpPr>
            <a:spLocks noGrp="1"/>
          </p:cNvSpPr>
          <p:nvPr>
            <p:ph idx="1"/>
          </p:nvPr>
        </p:nvSpPr>
        <p:spPr>
          <a:xfrm>
            <a:off x="262049" y="1600200"/>
            <a:ext cx="8687933" cy="5042346"/>
          </a:xfrm>
        </p:spPr>
        <p:txBody>
          <a:bodyPr>
            <a:normAutofit fontScale="92500" lnSpcReduction="20000"/>
          </a:bodyPr>
          <a:lstStyle/>
          <a:p>
            <a:r>
              <a:rPr lang="en-US" dirty="0" smtClean="0"/>
              <a:t>Dublin Core</a:t>
            </a:r>
          </a:p>
          <a:p>
            <a:pPr lvl="1"/>
            <a:r>
              <a:rPr lang="en-US" dirty="0" smtClean="0"/>
              <a:t>Title, Description</a:t>
            </a:r>
          </a:p>
          <a:p>
            <a:r>
              <a:rPr lang="en-US" dirty="0" smtClean="0"/>
              <a:t>PROV-O</a:t>
            </a:r>
          </a:p>
          <a:p>
            <a:pPr lvl="1"/>
            <a:r>
              <a:rPr lang="en-US" dirty="0" smtClean="0"/>
              <a:t>Starting Point Classes</a:t>
            </a:r>
          </a:p>
          <a:p>
            <a:pPr lvl="1"/>
            <a:r>
              <a:rPr lang="en-US" dirty="0" smtClean="0"/>
              <a:t>Collection process, organization, </a:t>
            </a:r>
            <a:r>
              <a:rPr lang="en-US" dirty="0" err="1" smtClean="0"/>
              <a:t>hadMember</a:t>
            </a:r>
            <a:r>
              <a:rPr lang="en-US" dirty="0" smtClean="0"/>
              <a:t>, </a:t>
            </a:r>
            <a:r>
              <a:rPr lang="en-US" dirty="0" err="1" smtClean="0"/>
              <a:t>atLocation</a:t>
            </a:r>
            <a:endParaRPr lang="en-US" dirty="0" smtClean="0"/>
          </a:p>
          <a:p>
            <a:r>
              <a:rPr lang="en-US" dirty="0" smtClean="0"/>
              <a:t>ISO 3166-2 for locations</a:t>
            </a:r>
          </a:p>
          <a:p>
            <a:r>
              <a:rPr lang="en-US" dirty="0" smtClean="0"/>
              <a:t>W3/</a:t>
            </a:r>
            <a:r>
              <a:rPr lang="en-US" dirty="0" err="1" smtClean="0"/>
              <a:t>XMLSchema#dateTime</a:t>
            </a:r>
            <a:endParaRPr lang="en-US" dirty="0" smtClean="0"/>
          </a:p>
          <a:p>
            <a:endParaRPr lang="en-US" dirty="0" smtClean="0"/>
          </a:p>
          <a:p>
            <a:r>
              <a:rPr lang="en-US" dirty="0" smtClean="0"/>
              <a:t>PLUS: </a:t>
            </a:r>
            <a:r>
              <a:rPr lang="en-US" dirty="0" err="1" smtClean="0"/>
              <a:t>TweetID</a:t>
            </a:r>
            <a:r>
              <a:rPr lang="en-US" dirty="0" smtClean="0"/>
              <a:t> tool for tweet collections</a:t>
            </a:r>
          </a:p>
          <a:p>
            <a:pPr lvl="1"/>
            <a:r>
              <a:rPr lang="en-US" dirty="0" smtClean="0"/>
              <a:t>Extracts tweet and collection level metadata</a:t>
            </a:r>
          </a:p>
          <a:p>
            <a:pPr lvl="1"/>
            <a:r>
              <a:rPr lang="en-US" dirty="0" smtClean="0"/>
              <a:t>Compares / combines tweet collections</a:t>
            </a:r>
          </a:p>
          <a:p>
            <a:endParaRPr lang="en-US" dirty="0" smtClean="0"/>
          </a:p>
          <a:p>
            <a:pPr lvl="1"/>
            <a:endParaRPr lang="en-US" dirty="0"/>
          </a:p>
        </p:txBody>
      </p:sp>
    </p:spTree>
    <p:extLst>
      <p:ext uri="{BB962C8B-B14F-4D97-AF65-F5344CB8AC3E}">
        <p14:creationId xmlns:p14="http://schemas.microsoft.com/office/powerpoint/2010/main" val="29321185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3400" y="2971800"/>
            <a:ext cx="8229600" cy="1981200"/>
          </a:xfrm>
        </p:spPr>
        <p:txBody>
          <a:bodyPr>
            <a:normAutofit fontScale="90000"/>
          </a:bodyPr>
          <a:lstStyle/>
          <a:p>
            <a:pPr algn="ctr"/>
            <a:r>
              <a:rPr lang="en-US" dirty="0">
                <a:latin typeface="Bookman Old Style" charset="0"/>
              </a:rPr>
              <a:t>Thank you!</a:t>
            </a:r>
            <a:br>
              <a:rPr lang="en-US" dirty="0">
                <a:latin typeface="Bookman Old Style" charset="0"/>
              </a:rPr>
            </a:br>
            <a:r>
              <a:rPr lang="en-US" dirty="0">
                <a:latin typeface="Bookman Old Style" charset="0"/>
              </a:rPr>
              <a:t/>
            </a:r>
            <a:br>
              <a:rPr lang="en-US" dirty="0">
                <a:latin typeface="Bookman Old Style" charset="0"/>
              </a:rPr>
            </a:br>
            <a:r>
              <a:rPr lang="en-US" dirty="0">
                <a:latin typeface="Bookman Old Style" charset="0"/>
              </a:rPr>
              <a:t>Questions/Comments</a:t>
            </a:r>
            <a:r>
              <a:rPr lang="en-US" dirty="0" smtClean="0">
                <a:latin typeface="Bookman Old Style" charset="0"/>
              </a:rPr>
              <a:t>?</a:t>
            </a:r>
            <a:br>
              <a:rPr lang="en-US" dirty="0" smtClean="0">
                <a:latin typeface="Bookman Old Style" charset="0"/>
              </a:rPr>
            </a:br>
            <a:r>
              <a:rPr lang="en-US" dirty="0">
                <a:latin typeface="Bookman Old Style" charset="0"/>
              </a:rPr>
              <a:t/>
            </a:r>
            <a:br>
              <a:rPr lang="en-US" dirty="0">
                <a:latin typeface="Bookman Old Style" charset="0"/>
              </a:rPr>
            </a:br>
            <a:r>
              <a:rPr lang="en-US" sz="2400" dirty="0" smtClean="0">
                <a:latin typeface="Bookman Old Style" charset="0"/>
                <a:hlinkClick r:id="rId2"/>
              </a:rPr>
              <a:t>fox@vt.edu</a:t>
            </a:r>
            <a:r>
              <a:rPr lang="en-US" sz="2400" dirty="0" smtClean="0">
                <a:latin typeface="Bookman Old Style" charset="0"/>
              </a:rPr>
              <a:t>, </a:t>
            </a:r>
            <a:r>
              <a:rPr lang="en-US" sz="2400" dirty="0" smtClean="0">
                <a:latin typeface="Bookman Old Style" charset="0"/>
                <a:hlinkClick r:id="rId3"/>
              </a:rPr>
              <a:t>http://fox.cs.vt.edu</a:t>
            </a:r>
            <a:r>
              <a:rPr lang="en-US" sz="2400" dirty="0" smtClean="0">
                <a:latin typeface="Bookman Old Style" charset="0"/>
              </a:rPr>
              <a:t> </a:t>
            </a:r>
            <a:br>
              <a:rPr lang="en-US" sz="2400" dirty="0" smtClean="0">
                <a:latin typeface="Bookman Old Style" charset="0"/>
              </a:rPr>
            </a:br>
            <a:r>
              <a:rPr lang="en-US" sz="2400" dirty="0" smtClean="0">
                <a:latin typeface="Bookman Old Style" charset="0"/>
              </a:rPr>
              <a:t>540-231-5113</a:t>
            </a:r>
            <a:br>
              <a:rPr lang="en-US" sz="2400" dirty="0" smtClean="0">
                <a:latin typeface="Bookman Old Style" charset="0"/>
              </a:rPr>
            </a:br>
            <a:r>
              <a:rPr lang="en-US" sz="2400" dirty="0" smtClean="0">
                <a:latin typeface="Bookman Old Style" charset="0"/>
              </a:rPr>
              <a:t>Office: 2160G </a:t>
            </a:r>
            <a:r>
              <a:rPr lang="en-US" sz="2400" dirty="0" err="1" smtClean="0">
                <a:latin typeface="Bookman Old Style" charset="0"/>
              </a:rPr>
              <a:t>Torgersen</a:t>
            </a:r>
            <a:r>
              <a:rPr lang="en-US" sz="2400" dirty="0" smtClean="0">
                <a:latin typeface="Bookman Old Style" charset="0"/>
              </a:rPr>
              <a:t> Hall</a:t>
            </a:r>
            <a:br>
              <a:rPr lang="en-US" sz="2400" dirty="0" smtClean="0">
                <a:latin typeface="Bookman Old Style" charset="0"/>
              </a:rPr>
            </a:br>
            <a:r>
              <a:rPr lang="en-US" sz="2400" dirty="0" smtClean="0">
                <a:latin typeface="Bookman Old Style" charset="0"/>
              </a:rPr>
              <a:t>Campus Mail: 114 </a:t>
            </a:r>
            <a:r>
              <a:rPr lang="en-US" sz="2400" dirty="0" err="1" smtClean="0">
                <a:latin typeface="Bookman Old Style" charset="0"/>
              </a:rPr>
              <a:t>McBryde</a:t>
            </a:r>
            <a:r>
              <a:rPr lang="en-US" sz="2400" dirty="0" smtClean="0">
                <a:latin typeface="Bookman Old Style" charset="0"/>
              </a:rPr>
              <a:t> Hall, M/C 0106, Dept. of CS, Virginia Tech, Blacksburg, VA 24061</a:t>
            </a:r>
            <a:endParaRPr lang="en-US" sz="2400" dirty="0">
              <a:latin typeface="Bookman Old Style" charset="0"/>
            </a:endParaRPr>
          </a:p>
        </p:txBody>
      </p:sp>
    </p:spTree>
    <p:extLst>
      <p:ext uri="{BB962C8B-B14F-4D97-AF65-F5344CB8AC3E}">
        <p14:creationId xmlns:p14="http://schemas.microsoft.com/office/powerpoint/2010/main" val="3464168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- 2</a:t>
            </a:r>
            <a:endParaRPr lang="en-US" dirty="0"/>
          </a:p>
        </p:txBody>
      </p:sp>
      <p:sp>
        <p:nvSpPr>
          <p:cNvPr id="6" name="Content Placeholder 2"/>
          <p:cNvSpPr>
            <a:spLocks noGrp="1"/>
          </p:cNvSpPr>
          <p:nvPr>
            <p:ph sz="quarter" idx="1"/>
          </p:nvPr>
        </p:nvSpPr>
        <p:spPr>
          <a:xfrm>
            <a:off x="175161" y="1034752"/>
            <a:ext cx="8968839" cy="5686187"/>
          </a:xfrm>
        </p:spPr>
        <p:txBody>
          <a:bodyPr>
            <a:normAutofit fontScale="70000" lnSpcReduction="20000"/>
          </a:bodyPr>
          <a:lstStyle/>
          <a:p>
            <a:r>
              <a:rPr lang="en-US" altLang="zh-CN" dirty="0" smtClean="0"/>
              <a:t>IDEAL: </a:t>
            </a:r>
            <a:r>
              <a:rPr lang="en-US" altLang="zh-CN" sz="3200" dirty="0" smtClean="0"/>
              <a:t>VT: PI: Fox, co-PIs: Andrea </a:t>
            </a:r>
            <a:r>
              <a:rPr lang="en-US" altLang="zh-CN" sz="3200" dirty="0" err="1" smtClean="0"/>
              <a:t>Kavanaugh</a:t>
            </a:r>
            <a:r>
              <a:rPr lang="en-US" altLang="zh-CN" sz="3200" dirty="0" smtClean="0"/>
              <a:t>, Steve </a:t>
            </a:r>
            <a:r>
              <a:rPr lang="en-US" altLang="zh-CN" sz="3200" dirty="0" err="1" smtClean="0"/>
              <a:t>Sheetz</a:t>
            </a:r>
            <a:r>
              <a:rPr lang="en-US" altLang="zh-CN" sz="3200" dirty="0" smtClean="0"/>
              <a:t>, Don Shoemaker; GRAs: Mohamed </a:t>
            </a:r>
            <a:r>
              <a:rPr lang="en-US" altLang="zh-CN" sz="3200" dirty="0" err="1" smtClean="0"/>
              <a:t>Magdy</a:t>
            </a:r>
            <a:r>
              <a:rPr lang="en-US" altLang="zh-CN" sz="3200" dirty="0" smtClean="0"/>
              <a:t>, </a:t>
            </a:r>
            <a:r>
              <a:rPr lang="en-US" altLang="zh-CN" sz="3200" dirty="0" err="1" smtClean="0"/>
              <a:t>Sunshin</a:t>
            </a:r>
            <a:r>
              <a:rPr lang="en-US" altLang="zh-CN" sz="3200" dirty="0" smtClean="0"/>
              <a:t> Lee; Egypt: </a:t>
            </a:r>
            <a:r>
              <a:rPr lang="en-US" altLang="zh-CN" sz="3200" dirty="0" err="1" smtClean="0"/>
              <a:t>Riham</a:t>
            </a:r>
            <a:r>
              <a:rPr lang="en-US" altLang="zh-CN" sz="3200" dirty="0" smtClean="0"/>
              <a:t> Mansour</a:t>
            </a:r>
          </a:p>
          <a:p>
            <a:r>
              <a:rPr lang="en-US" altLang="zh-CN" dirty="0" err="1" smtClean="0"/>
              <a:t>CTRnet</a:t>
            </a:r>
            <a:r>
              <a:rPr lang="en-US" altLang="zh-CN" dirty="0" smtClean="0"/>
              <a:t>: also </a:t>
            </a:r>
            <a:r>
              <a:rPr lang="en-US" altLang="zh-CN" dirty="0" err="1" smtClean="0"/>
              <a:t>Naren</a:t>
            </a:r>
            <a:r>
              <a:rPr lang="en-US" altLang="zh-CN" dirty="0" smtClean="0"/>
              <a:t> </a:t>
            </a:r>
            <a:r>
              <a:rPr lang="en-US" altLang="zh-CN" dirty="0" err="1" smtClean="0"/>
              <a:t>Ramakrishnan</a:t>
            </a:r>
            <a:r>
              <a:rPr lang="en-US" altLang="zh-CN" dirty="0" smtClean="0"/>
              <a:t> (co-PI); GRAs </a:t>
            </a:r>
            <a:r>
              <a:rPr lang="en-US" altLang="zh-CN" dirty="0" err="1" smtClean="0"/>
              <a:t>Seungwon</a:t>
            </a:r>
            <a:r>
              <a:rPr lang="en-US" altLang="zh-CN" dirty="0" smtClean="0"/>
              <a:t> Yang and </a:t>
            </a:r>
            <a:r>
              <a:rPr lang="en-US" altLang="zh-CN" dirty="0" err="1" smtClean="0"/>
              <a:t>Venkat</a:t>
            </a:r>
            <a:r>
              <a:rPr lang="en-US" altLang="zh-CN" dirty="0" smtClean="0"/>
              <a:t> </a:t>
            </a:r>
            <a:r>
              <a:rPr lang="en-US" altLang="zh-CN" dirty="0" err="1" smtClean="0"/>
              <a:t>Srinivasan</a:t>
            </a:r>
            <a:endParaRPr lang="en-US" altLang="zh-CN" dirty="0" smtClean="0"/>
          </a:p>
          <a:p>
            <a:pPr marL="342900" lvl="1" indent="-342900">
              <a:buFont typeface="Arial"/>
              <a:buChar char="•"/>
            </a:pPr>
            <a:r>
              <a:rPr lang="en-US" dirty="0" smtClean="0"/>
              <a:t>DL</a:t>
            </a:r>
            <a:r>
              <a:rPr lang="en-US" dirty="0"/>
              <a:t>-VT416: </a:t>
            </a:r>
            <a:r>
              <a:rPr lang="en-US" dirty="0" smtClean="0"/>
              <a:t>also Christopher North and </a:t>
            </a:r>
            <a:r>
              <a:rPr lang="en-US" dirty="0" err="1"/>
              <a:t>Weiguo</a:t>
            </a:r>
            <a:r>
              <a:rPr lang="en-US" dirty="0"/>
              <a:t> </a:t>
            </a:r>
            <a:r>
              <a:rPr lang="en-US" dirty="0" smtClean="0"/>
              <a:t>Fan</a:t>
            </a:r>
          </a:p>
          <a:p>
            <a:pPr marL="342900" lvl="1" indent="-342900">
              <a:buFont typeface="Arial"/>
              <a:buChar char="•"/>
            </a:pPr>
            <a:r>
              <a:rPr lang="en-US" altLang="zh-CN" dirty="0" smtClean="0"/>
              <a:t>Computing in Context: Villanova PI Robert Beck; Students: </a:t>
            </a:r>
            <a:r>
              <a:rPr lang="en-US" altLang="zh-CN" dirty="0" err="1" smtClean="0"/>
              <a:t>Xuan</a:t>
            </a:r>
            <a:r>
              <a:rPr lang="en-US" altLang="zh-CN" dirty="0" smtClean="0"/>
              <a:t> Zhang, </a:t>
            </a:r>
            <a:r>
              <a:rPr lang="en-US" altLang="zh-CN" dirty="0" err="1" smtClean="0"/>
              <a:t>Tarek</a:t>
            </a:r>
            <a:r>
              <a:rPr lang="en-US" altLang="zh-CN" dirty="0" smtClean="0"/>
              <a:t> </a:t>
            </a:r>
            <a:r>
              <a:rPr lang="en-US" altLang="zh-CN" dirty="0" err="1" smtClean="0"/>
              <a:t>Kanan</a:t>
            </a:r>
            <a:r>
              <a:rPr lang="en-US" altLang="zh-CN" dirty="0" smtClean="0"/>
              <a:t>: class to learn Computational Linguistics by 5-way better summarizing Web archive collections (extract words/sentences, find topics, use event templates)</a:t>
            </a:r>
          </a:p>
          <a:p>
            <a:r>
              <a:rPr lang="en-US" dirty="0" smtClean="0"/>
              <a:t>Qatar: Lead </a:t>
            </a:r>
            <a:r>
              <a:rPr lang="en-US" dirty="0"/>
              <a:t>PI </a:t>
            </a:r>
            <a:r>
              <a:rPr lang="en-US" dirty="0" smtClean="0"/>
              <a:t>Fox</a:t>
            </a:r>
            <a:r>
              <a:rPr lang="en-US" dirty="0"/>
              <a:t>, Co</a:t>
            </a:r>
            <a:r>
              <a:rPr lang="en-US" dirty="0" smtClean="0"/>
              <a:t>-PIs </a:t>
            </a:r>
            <a:r>
              <a:rPr lang="en-US" dirty="0"/>
              <a:t>Mohammed </a:t>
            </a:r>
            <a:r>
              <a:rPr lang="en-US" dirty="0" err="1"/>
              <a:t>Samaka</a:t>
            </a:r>
            <a:r>
              <a:rPr lang="en-US" dirty="0"/>
              <a:t> (Qatar </a:t>
            </a:r>
            <a:r>
              <a:rPr lang="en-US" dirty="0" smtClean="0"/>
              <a:t>U.), </a:t>
            </a:r>
            <a:r>
              <a:rPr lang="en-US" dirty="0" err="1" smtClean="0"/>
              <a:t>Somaya</a:t>
            </a:r>
            <a:r>
              <a:rPr lang="en-US" dirty="0" smtClean="0"/>
              <a:t> Al-</a:t>
            </a:r>
            <a:r>
              <a:rPr lang="en-US" dirty="0" err="1" smtClean="0"/>
              <a:t>maadeed</a:t>
            </a:r>
            <a:r>
              <a:rPr lang="en-US" dirty="0" smtClean="0"/>
              <a:t> (QU)</a:t>
            </a:r>
            <a:r>
              <a:rPr lang="en-US" dirty="0"/>
              <a:t>, </a:t>
            </a:r>
            <a:r>
              <a:rPr lang="en-US" dirty="0" smtClean="0"/>
              <a:t>Krishna </a:t>
            </a:r>
            <a:r>
              <a:rPr lang="en-US" dirty="0" err="1" smtClean="0"/>
              <a:t>RoyChowdhury</a:t>
            </a:r>
            <a:r>
              <a:rPr lang="en-US" dirty="0" smtClean="0"/>
              <a:t> (Qatar National Library), C</a:t>
            </a:r>
            <a:r>
              <a:rPr lang="en-US" dirty="0"/>
              <a:t>. Lee Giles (</a:t>
            </a:r>
            <a:r>
              <a:rPr lang="en-US" dirty="0" smtClean="0"/>
              <a:t>Penn State)</a:t>
            </a:r>
            <a:r>
              <a:rPr lang="en-US" dirty="0"/>
              <a:t>, Rick </a:t>
            </a:r>
            <a:r>
              <a:rPr lang="en-US" dirty="0" err="1"/>
              <a:t>Furuta</a:t>
            </a:r>
            <a:r>
              <a:rPr lang="en-US" dirty="0"/>
              <a:t> (Texas A&amp;M</a:t>
            </a:r>
            <a:r>
              <a:rPr lang="en-US" dirty="0" smtClean="0"/>
              <a:t>); consultant John </a:t>
            </a:r>
            <a:r>
              <a:rPr lang="en-US" dirty="0" err="1"/>
              <a:t>Impagliazzo</a:t>
            </a:r>
            <a:r>
              <a:rPr lang="en-US" dirty="0"/>
              <a:t> (Hofstra</a:t>
            </a:r>
            <a:r>
              <a:rPr lang="en-US" dirty="0" smtClean="0"/>
              <a:t>), VT GRA </a:t>
            </a:r>
            <a:r>
              <a:rPr lang="en-US" dirty="0" err="1" smtClean="0"/>
              <a:t>Tarek</a:t>
            </a:r>
            <a:r>
              <a:rPr lang="en-US" dirty="0" smtClean="0"/>
              <a:t> </a:t>
            </a:r>
            <a:r>
              <a:rPr lang="en-US" dirty="0" err="1" smtClean="0"/>
              <a:t>Kanan</a:t>
            </a:r>
            <a:endParaRPr lang="en-US" dirty="0" smtClean="0"/>
          </a:p>
          <a:p>
            <a:r>
              <a:rPr lang="en-US" altLang="zh-CN" dirty="0" smtClean="0"/>
              <a:t>Mellon: PI </a:t>
            </a:r>
            <a:r>
              <a:rPr lang="en-US" altLang="zh-CN" dirty="0" err="1" smtClean="0"/>
              <a:t>Zhiwu</a:t>
            </a:r>
            <a:r>
              <a:rPr lang="en-US" altLang="zh-CN" dirty="0" smtClean="0"/>
              <a:t> </a:t>
            </a:r>
            <a:r>
              <a:rPr lang="en-US" altLang="zh-CN" dirty="0" err="1" smtClean="0"/>
              <a:t>Xie</a:t>
            </a:r>
            <a:r>
              <a:rPr lang="en-US" altLang="zh-CN" dirty="0" smtClean="0"/>
              <a:t>, co-PI Fox, GRA </a:t>
            </a:r>
            <a:r>
              <a:rPr lang="en-US" altLang="zh-CN" dirty="0" err="1" smtClean="0"/>
              <a:t>Prashant</a:t>
            </a:r>
            <a:r>
              <a:rPr lang="en-US" altLang="zh-CN" dirty="0" smtClean="0"/>
              <a:t> </a:t>
            </a:r>
            <a:r>
              <a:rPr lang="en-US" altLang="zh-CN" dirty="0" err="1" smtClean="0"/>
              <a:t>Chandrasekar</a:t>
            </a:r>
            <a:endParaRPr lang="en-US" altLang="zh-CN" dirty="0" smtClean="0"/>
          </a:p>
          <a:p>
            <a:r>
              <a:rPr lang="en-US" altLang="zh-CN" dirty="0" smtClean="0"/>
              <a:t>Other students: </a:t>
            </a:r>
            <a:r>
              <a:rPr lang="en-US" altLang="zh-CN" dirty="0" err="1"/>
              <a:t>Kiran</a:t>
            </a:r>
            <a:r>
              <a:rPr lang="en-US" altLang="zh-CN" dirty="0"/>
              <a:t> </a:t>
            </a:r>
            <a:r>
              <a:rPr lang="en-US" altLang="zh-CN" dirty="0" err="1"/>
              <a:t>Chitturi</a:t>
            </a:r>
            <a:r>
              <a:rPr lang="en-US" altLang="zh-CN" dirty="0"/>
              <a:t>, Rachel </a:t>
            </a:r>
            <a:r>
              <a:rPr lang="en-US" altLang="zh-CN" dirty="0" err="1"/>
              <a:t>Coston</a:t>
            </a:r>
            <a:r>
              <a:rPr lang="en-US" altLang="zh-CN" dirty="0"/>
              <a:t>, </a:t>
            </a:r>
            <a:r>
              <a:rPr lang="en-US" altLang="zh-CN" dirty="0" err="1" smtClean="0"/>
              <a:t>Ishita</a:t>
            </a:r>
            <a:r>
              <a:rPr lang="en-US" altLang="zh-CN" dirty="0" smtClean="0"/>
              <a:t> </a:t>
            </a:r>
            <a:r>
              <a:rPr lang="en-US" altLang="zh-CN" dirty="0" err="1" smtClean="0"/>
              <a:t>Ganotra</a:t>
            </a:r>
            <a:r>
              <a:rPr lang="en-US" altLang="zh-CN" dirty="0" smtClean="0"/>
              <a:t>, </a:t>
            </a:r>
            <a:r>
              <a:rPr lang="en-US" altLang="zh-CN" dirty="0" err="1"/>
              <a:t>S.M.Shamimul</a:t>
            </a:r>
            <a:r>
              <a:rPr lang="en-US" altLang="zh-CN" dirty="0"/>
              <a:t> </a:t>
            </a:r>
            <a:r>
              <a:rPr lang="en-US" altLang="zh-CN" dirty="0" err="1"/>
              <a:t>Hasan</a:t>
            </a:r>
            <a:r>
              <a:rPr lang="en-US" altLang="zh-CN" dirty="0"/>
              <a:t>, Christopher Jones, </a:t>
            </a:r>
            <a:r>
              <a:rPr lang="en-US" altLang="zh-CN" dirty="0" err="1" smtClean="0"/>
              <a:t>Rohan</a:t>
            </a:r>
            <a:r>
              <a:rPr lang="en-US" altLang="zh-CN" dirty="0" smtClean="0"/>
              <a:t> </a:t>
            </a:r>
            <a:r>
              <a:rPr lang="en-US" altLang="zh-CN" dirty="0" err="1" smtClean="0"/>
              <a:t>Kaul</a:t>
            </a:r>
            <a:r>
              <a:rPr lang="en-US" altLang="zh-CN" dirty="0" smtClean="0"/>
              <a:t>, </a:t>
            </a:r>
            <a:r>
              <a:rPr lang="en-US" altLang="zh-CN" dirty="0"/>
              <a:t>Jun Kim, </a:t>
            </a:r>
            <a:r>
              <a:rPr lang="en-US" altLang="zh-CN" dirty="0" smtClean="0"/>
              <a:t>Lin </a:t>
            </a:r>
            <a:r>
              <a:rPr lang="en-US" altLang="zh-CN" dirty="0" err="1" smtClean="0"/>
              <a:t>Tzi</a:t>
            </a:r>
            <a:r>
              <a:rPr lang="en-US" altLang="zh-CN" dirty="0" smtClean="0"/>
              <a:t> Li, Ying Ni, </a:t>
            </a:r>
            <a:r>
              <a:rPr lang="en-US" altLang="zh-CN" dirty="0" err="1" smtClean="0"/>
              <a:t>Braeden</a:t>
            </a:r>
            <a:r>
              <a:rPr lang="en-US" altLang="zh-CN" dirty="0" smtClean="0"/>
              <a:t> </a:t>
            </a:r>
            <a:r>
              <a:rPr lang="en-US" altLang="zh-CN" dirty="0"/>
              <a:t>Sebastian, </a:t>
            </a:r>
            <a:r>
              <a:rPr lang="en-US" altLang="zh-CN" dirty="0" smtClean="0"/>
              <a:t>and teams in CS4624, 5604, 6604</a:t>
            </a:r>
          </a:p>
          <a:p>
            <a:r>
              <a:rPr lang="en-US" altLang="zh-CN" dirty="0" smtClean="0"/>
              <a:t>Collaborators in: Egypt, Tunisia, Mexico, Philippines </a:t>
            </a:r>
          </a:p>
          <a:p>
            <a:endParaRPr lang="en-US" altLang="zh-CN" dirty="0"/>
          </a:p>
          <a:p>
            <a:r>
              <a:rPr lang="en-US" altLang="zh-CN" dirty="0" smtClean="0"/>
              <a:t>WE WELCOME OTHER COLLABORATORS!</a:t>
            </a:r>
            <a:endParaRPr lang="en-US" altLang="zh-CN" dirty="0"/>
          </a:p>
        </p:txBody>
      </p:sp>
    </p:spTree>
    <p:extLst>
      <p:ext uri="{BB962C8B-B14F-4D97-AF65-F5344CB8AC3E}">
        <p14:creationId xmlns:p14="http://schemas.microsoft.com/office/powerpoint/2010/main" val="28486286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low_6bis.png"/>
          <p:cNvPicPr>
            <a:picLocks noChangeAspect="1"/>
          </p:cNvPicPr>
          <p:nvPr/>
        </p:nvPicPr>
        <p:blipFill>
          <a:blip r:embed="rId2"/>
          <a:srcRect/>
          <a:stretch>
            <a:fillRect/>
          </a:stretch>
        </p:blipFill>
        <p:spPr bwMode="auto">
          <a:xfrm>
            <a:off x="0" y="440240"/>
            <a:ext cx="9144000" cy="5784850"/>
          </a:xfrm>
          <a:prstGeom prst="rect">
            <a:avLst/>
          </a:prstGeom>
          <a:noFill/>
          <a:ln w="9525">
            <a:noFill/>
            <a:miter lim="800000"/>
            <a:headEnd/>
            <a:tailEnd/>
          </a:ln>
        </p:spPr>
      </p:pic>
      <p:sp>
        <p:nvSpPr>
          <p:cNvPr id="7" name="Title 1"/>
          <p:cNvSpPr txBox="1">
            <a:spLocks/>
          </p:cNvSpPr>
          <p:nvPr/>
        </p:nvSpPr>
        <p:spPr bwMode="auto">
          <a:xfrm>
            <a:off x="0" y="0"/>
            <a:ext cx="6261100" cy="1143000"/>
          </a:xfrm>
          <a:prstGeom prst="rect">
            <a:avLst/>
          </a:prstGeom>
          <a:noFill/>
          <a:ln>
            <a:miter lim="800000"/>
            <a:headEnd/>
            <a:tailEnd/>
          </a:ln>
        </p:spPr>
        <p:txBody>
          <a:bodyPr tIns="27432" bIns="27432" anchor="ctr">
            <a:prstTxWarp prst="textNoShape">
              <a:avLst/>
            </a:prstTxWarp>
          </a:bodyPr>
          <a:lstStyle/>
          <a:p>
            <a:pPr lvl="0" defTabSz="914400" eaLnBrk="0" fontAlgn="base" hangingPunct="0">
              <a:spcBef>
                <a:spcPct val="0"/>
              </a:spcBef>
              <a:spcAft>
                <a:spcPct val="0"/>
              </a:spcAft>
              <a:defRPr/>
            </a:pPr>
            <a:r>
              <a:rPr lang="en-US" sz="2800" b="1" dirty="0">
                <a:latin typeface="Arial" charset="0"/>
                <a:ea typeface="ＭＳ Ｐゴシック" charset="-128"/>
                <a:cs typeface="ＭＳ Ｐゴシック" charset="-128"/>
              </a:rPr>
              <a:t>Memento – Time Travel for the </a:t>
            </a:r>
            <a:r>
              <a:rPr lang="en-US" sz="2800" b="1" dirty="0" smtClean="0">
                <a:latin typeface="Arial" charset="0"/>
                <a:ea typeface="ＭＳ Ｐゴシック" charset="-128"/>
                <a:cs typeface="ＭＳ Ｐゴシック" charset="-128"/>
              </a:rPr>
              <a:t>Web: </a:t>
            </a:r>
            <a:r>
              <a:rPr kumimoji="0" lang="en-US" sz="2800" b="1" i="0" u="none" strike="noStrike" kern="0" cap="none" spc="0" normalizeH="0" baseline="0" noProof="0" dirty="0" smtClean="0">
                <a:ln>
                  <a:noFill/>
                </a:ln>
                <a:solidFill>
                  <a:srgbClr val="000000"/>
                </a:solidFill>
                <a:effectLst/>
                <a:uLnTx/>
                <a:uFillTx/>
                <a:latin typeface="Arial"/>
                <a:ea typeface="ＭＳ Ｐゴシック" charset="-128"/>
                <a:cs typeface="Arial"/>
              </a:rPr>
              <a:t>Across-Archive Method for Linking the Current </a:t>
            </a:r>
            <a:r>
              <a:rPr kumimoji="0" lang="en-US" sz="2800" b="1" i="0" u="none" strike="noStrike" kern="0" cap="none" spc="0" normalizeH="0" baseline="0" noProof="0" dirty="0" smtClean="0">
                <a:ln>
                  <a:noFill/>
                </a:ln>
                <a:solidFill>
                  <a:srgbClr val="000000"/>
                </a:solidFill>
                <a:effectLst/>
                <a:uLnTx/>
                <a:uFillTx/>
                <a:latin typeface="Arial"/>
                <a:ea typeface="ＭＳ Ｐゴシック" charset="-128"/>
                <a:cs typeface="Arial"/>
                <a:sym typeface="Symbol" charset="2"/>
              </a:rPr>
              <a:t>&amp;</a:t>
            </a:r>
            <a:r>
              <a:rPr kumimoji="0" lang="en-US" sz="2800" b="1" i="0" u="none" strike="noStrike" kern="0" cap="none" spc="0" normalizeH="0" baseline="0" noProof="0" dirty="0" smtClean="0">
                <a:ln>
                  <a:noFill/>
                </a:ln>
                <a:solidFill>
                  <a:srgbClr val="000000"/>
                </a:solidFill>
                <a:effectLst/>
                <a:uLnTx/>
                <a:uFillTx/>
                <a:latin typeface="Arial"/>
                <a:ea typeface="ＭＳ Ｐゴシック" charset="-128"/>
                <a:cs typeface="Arial"/>
              </a:rPr>
              <a:t> Past Web </a:t>
            </a:r>
          </a:p>
        </p:txBody>
      </p:sp>
      <p:sp>
        <p:nvSpPr>
          <p:cNvPr id="4" name="Rectangle 3"/>
          <p:cNvSpPr/>
          <p:nvPr/>
        </p:nvSpPr>
        <p:spPr>
          <a:xfrm>
            <a:off x="0" y="6371836"/>
            <a:ext cx="9144000" cy="461665"/>
          </a:xfrm>
          <a:prstGeom prst="rect">
            <a:avLst/>
          </a:prstGeom>
        </p:spPr>
        <p:txBody>
          <a:bodyPr wrap="square">
            <a:spAutoFit/>
          </a:bodyPr>
          <a:lstStyle/>
          <a:p>
            <a:pPr algn="ctr"/>
            <a:r>
              <a:rPr lang="en-US" sz="2400" dirty="0" smtClean="0">
                <a:solidFill>
                  <a:schemeClr val="tx1"/>
                </a:solidFill>
                <a:hlinkClick r:id="rId3"/>
              </a:rPr>
              <a:t>http://www.mementoweb.org/</a:t>
            </a:r>
            <a:r>
              <a:rPr lang="en-US" sz="2400" dirty="0"/>
              <a:t> </a:t>
            </a:r>
            <a:r>
              <a:rPr lang="en-US" sz="2400" dirty="0" smtClean="0"/>
              <a:t>    </a:t>
            </a:r>
            <a:r>
              <a:rPr lang="en-US" sz="2400" dirty="0" smtClean="0">
                <a:solidFill>
                  <a:schemeClr val="tx1"/>
                </a:solidFill>
              </a:rPr>
              <a:t>RFC 7089 (Martin Klein)</a:t>
            </a:r>
          </a:p>
        </p:txBody>
      </p:sp>
      <p:sp>
        <p:nvSpPr>
          <p:cNvPr id="5" name="Rectangle 4"/>
          <p:cNvSpPr/>
          <p:nvPr/>
        </p:nvSpPr>
        <p:spPr>
          <a:xfrm>
            <a:off x="81173" y="1278759"/>
            <a:ext cx="4713885" cy="461665"/>
          </a:xfrm>
          <a:prstGeom prst="rect">
            <a:avLst/>
          </a:prstGeom>
        </p:spPr>
        <p:txBody>
          <a:bodyPr wrap="square">
            <a:spAutoFit/>
          </a:bodyPr>
          <a:lstStyle/>
          <a:p>
            <a:pPr algn="ctr">
              <a:defRPr/>
            </a:pPr>
            <a:r>
              <a:rPr lang="en-GB" sz="2400" b="0" dirty="0">
                <a:solidFill>
                  <a:srgbClr val="000000"/>
                </a:solidFill>
                <a:latin typeface="Arial" pitchFamily="-109" charset="0"/>
              </a:rPr>
              <a:t>http:/</a:t>
            </a:r>
            <a:r>
              <a:rPr lang="en-GB" sz="2400" b="0" dirty="0" smtClean="0">
                <a:solidFill>
                  <a:srgbClr val="000000"/>
                </a:solidFill>
                <a:latin typeface="Arial" pitchFamily="-109" charset="0"/>
              </a:rPr>
              <a:t>/</a:t>
            </a:r>
            <a:r>
              <a:rPr lang="en-GB" sz="2400" b="0" dirty="0" err="1" smtClean="0">
                <a:solidFill>
                  <a:srgbClr val="000000"/>
                </a:solidFill>
                <a:latin typeface="Arial" pitchFamily="-109" charset="0"/>
              </a:rPr>
              <a:t>bit.ly</a:t>
            </a:r>
            <a:r>
              <a:rPr lang="en-GB" sz="2400" b="0" dirty="0" smtClean="0">
                <a:solidFill>
                  <a:srgbClr val="000000"/>
                </a:solidFill>
                <a:latin typeface="Arial" pitchFamily="-109" charset="0"/>
              </a:rPr>
              <a:t>/memento-for-chrome</a:t>
            </a:r>
            <a:endParaRPr lang="en-GB" sz="2400" b="0" dirty="0">
              <a:solidFill>
                <a:srgbClr val="000000"/>
              </a:solidFill>
              <a:latin typeface="Arial" pitchFamily="-109" charset="0"/>
            </a:endParaRPr>
          </a:p>
        </p:txBody>
      </p:sp>
    </p:spTree>
    <p:extLst>
      <p:ext uri="{BB962C8B-B14F-4D97-AF65-F5344CB8AC3E}">
        <p14:creationId xmlns:p14="http://schemas.microsoft.com/office/powerpoint/2010/main" val="42413427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213"/>
          </a:xfrm>
        </p:spPr>
        <p:txBody>
          <a:bodyPr/>
          <a:lstStyle/>
          <a:p>
            <a:r>
              <a:rPr lang="en-US" dirty="0" smtClean="0"/>
              <a:t>Related Projects</a:t>
            </a:r>
            <a:endParaRPr lang="en-US" dirty="0"/>
          </a:p>
        </p:txBody>
      </p:sp>
      <p:sp>
        <p:nvSpPr>
          <p:cNvPr id="3" name="Content Placeholder 2"/>
          <p:cNvSpPr>
            <a:spLocks noGrp="1"/>
          </p:cNvSpPr>
          <p:nvPr>
            <p:ph idx="1"/>
          </p:nvPr>
        </p:nvSpPr>
        <p:spPr>
          <a:xfrm>
            <a:off x="457199" y="1108772"/>
            <a:ext cx="8371837" cy="5493456"/>
          </a:xfrm>
        </p:spPr>
        <p:txBody>
          <a:bodyPr>
            <a:normAutofit fontScale="85000" lnSpcReduction="10000"/>
          </a:bodyPr>
          <a:lstStyle/>
          <a:p>
            <a:r>
              <a:rPr lang="en-US" dirty="0" smtClean="0"/>
              <a:t>Mellon/Columbia: enhance </a:t>
            </a:r>
            <a:r>
              <a:rPr lang="en-US" dirty="0" err="1" smtClean="0"/>
              <a:t>SiteStory</a:t>
            </a:r>
            <a:r>
              <a:rPr lang="en-US" dirty="0" smtClean="0"/>
              <a:t> by devising a webserver that also archives; use the archive automatically when server is down; capture the VT Web and bring up UPS on multiple campus sites</a:t>
            </a:r>
          </a:p>
          <a:p>
            <a:endParaRPr lang="en-US" dirty="0" smtClean="0"/>
          </a:p>
          <a:p>
            <a:r>
              <a:rPr lang="en-US" dirty="0" smtClean="0"/>
              <a:t>Qatar: at Qatar U., Qatar National Library</a:t>
            </a:r>
          </a:p>
          <a:p>
            <a:pPr lvl="1"/>
            <a:r>
              <a:rPr lang="en-US" sz="3000" dirty="0" smtClean="0"/>
              <a:t>Build a digital library community (consulting center)</a:t>
            </a:r>
          </a:p>
          <a:p>
            <a:pPr lvl="2"/>
            <a:r>
              <a:rPr lang="en-US" sz="3000" dirty="0" smtClean="0"/>
              <a:t>4 DL books with M&amp;C + http</a:t>
            </a:r>
            <a:r>
              <a:rPr lang="en-US" sz="3000" dirty="0"/>
              <a:t>://</a:t>
            </a:r>
            <a:r>
              <a:rPr lang="en-US" sz="3000" dirty="0" err="1"/>
              <a:t>en.wikiversity.org</a:t>
            </a:r>
            <a:r>
              <a:rPr lang="en-US" sz="3000" dirty="0"/>
              <a:t>/wiki/</a:t>
            </a:r>
            <a:r>
              <a:rPr lang="en-US" sz="3000" dirty="0" err="1"/>
              <a:t>Curriculum_on_Digital_Libraries</a:t>
            </a:r>
            <a:endParaRPr lang="en-US" sz="3000" dirty="0" smtClean="0"/>
          </a:p>
          <a:p>
            <a:pPr lvl="1"/>
            <a:r>
              <a:rPr lang="en-US" sz="3000" dirty="0" smtClean="0"/>
              <a:t>Build digital library infrastructure:</a:t>
            </a:r>
          </a:p>
          <a:p>
            <a:pPr lvl="2"/>
            <a:r>
              <a:rPr lang="en-US" sz="3000" dirty="0" err="1" smtClean="0"/>
              <a:t>SiteSeer</a:t>
            </a:r>
            <a:r>
              <a:rPr lang="en-US" sz="3000" dirty="0" smtClean="0"/>
              <a:t> (</a:t>
            </a:r>
            <a:r>
              <a:rPr lang="en-US" sz="3000" dirty="0" err="1" smtClean="0"/>
              <a:t>CiteSeerX</a:t>
            </a:r>
            <a:r>
              <a:rPr lang="en-US" sz="3000" dirty="0" smtClean="0"/>
              <a:t>, </a:t>
            </a:r>
            <a:r>
              <a:rPr lang="en-US" sz="3000" dirty="0" err="1" smtClean="0"/>
              <a:t>ChemXseer</a:t>
            </a:r>
            <a:r>
              <a:rPr lang="en-US" sz="3000" dirty="0" smtClean="0"/>
              <a:t>, </a:t>
            </a:r>
            <a:r>
              <a:rPr lang="en-US" sz="3000" dirty="0" err="1" smtClean="0"/>
              <a:t>TableSeer</a:t>
            </a:r>
            <a:r>
              <a:rPr lang="en-US" sz="3000" dirty="0" smtClean="0"/>
              <a:t>, …) with Arabic and CLIR support</a:t>
            </a:r>
          </a:p>
          <a:p>
            <a:pPr lvl="2"/>
            <a:r>
              <a:rPr lang="en-US" sz="3000" dirty="0" err="1" smtClean="0"/>
              <a:t>Heritrix</a:t>
            </a:r>
            <a:r>
              <a:rPr lang="en-US" sz="3000" dirty="0" smtClean="0"/>
              <a:t>, </a:t>
            </a:r>
            <a:r>
              <a:rPr lang="en-US" sz="3000" dirty="0" err="1" smtClean="0"/>
              <a:t>Wayback</a:t>
            </a:r>
            <a:r>
              <a:rPr lang="en-US" sz="3000" dirty="0" smtClean="0"/>
              <a:t> Machine, </a:t>
            </a:r>
            <a:r>
              <a:rPr lang="en-US" sz="3000" dirty="0" err="1" smtClean="0"/>
              <a:t>Solr</a:t>
            </a:r>
            <a:r>
              <a:rPr lang="en-US" sz="3000" dirty="0" smtClean="0"/>
              <a:t>, …</a:t>
            </a:r>
            <a:endParaRPr lang="en-US" sz="3000" dirty="0"/>
          </a:p>
        </p:txBody>
      </p:sp>
    </p:spTree>
    <p:extLst>
      <p:ext uri="{BB962C8B-B14F-4D97-AF65-F5344CB8AC3E}">
        <p14:creationId xmlns:p14="http://schemas.microsoft.com/office/powerpoint/2010/main" val="958025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24"/>
            <a:ext cx="8229600" cy="793814"/>
          </a:xfrm>
        </p:spPr>
        <p:txBody>
          <a:bodyPr/>
          <a:lstStyle/>
          <a:p>
            <a:r>
              <a:rPr lang="en-US" dirty="0" smtClean="0"/>
              <a:t>Web Archives</a:t>
            </a:r>
            <a:endParaRPr lang="en-US" dirty="0"/>
          </a:p>
        </p:txBody>
      </p:sp>
      <p:sp>
        <p:nvSpPr>
          <p:cNvPr id="3" name="Content Placeholder 2"/>
          <p:cNvSpPr>
            <a:spLocks noGrp="1"/>
          </p:cNvSpPr>
          <p:nvPr>
            <p:ph idx="1"/>
          </p:nvPr>
        </p:nvSpPr>
        <p:spPr>
          <a:xfrm>
            <a:off x="457200" y="995416"/>
            <a:ext cx="8229600" cy="4525963"/>
          </a:xfrm>
        </p:spPr>
        <p:txBody>
          <a:bodyPr/>
          <a:lstStyle/>
          <a:p>
            <a:r>
              <a:rPr lang="en-US" dirty="0" smtClean="0"/>
              <a:t>13 TB of IA Collections, e.g., 2013: </a:t>
            </a:r>
            <a:r>
              <a:rPr lang="en-US" dirty="0" err="1" smtClean="0"/>
              <a:t>Boko</a:t>
            </a:r>
            <a:r>
              <a:rPr lang="en-US" dirty="0" smtClean="0"/>
              <a:t> Haram attack, Boston Marathon blast, Global Emergency Overview, Texas fertilizer plant explosion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296702"/>
              </p:ext>
            </p:extLst>
          </p:nvPr>
        </p:nvGraphicFramePr>
        <p:xfrm>
          <a:off x="610670" y="3058160"/>
          <a:ext cx="6874416" cy="3505200"/>
        </p:xfrm>
        <a:graphic>
          <a:graphicData uri="http://schemas.openxmlformats.org/drawingml/2006/table">
            <a:tbl>
              <a:tblPr firstRow="1" bandRow="1">
                <a:tableStyleId>{5C22544A-7EE6-4342-B048-85BDC9FD1C3A}</a:tableStyleId>
              </a:tblPr>
              <a:tblGrid>
                <a:gridCol w="3437208"/>
                <a:gridCol w="3437208"/>
              </a:tblGrid>
              <a:tr h="370840">
                <a:tc>
                  <a:txBody>
                    <a:bodyPr/>
                    <a:lstStyle/>
                    <a:p>
                      <a:r>
                        <a:rPr lang="en-US" dirty="0" smtClean="0"/>
                        <a:t>Category</a:t>
                      </a:r>
                      <a:endParaRPr lang="en-US" dirty="0"/>
                    </a:p>
                  </a:txBody>
                  <a:tcPr/>
                </a:tc>
                <a:tc>
                  <a:txBody>
                    <a:bodyPr/>
                    <a:lstStyle/>
                    <a:p>
                      <a:r>
                        <a:rPr lang="en-US" dirty="0" smtClean="0"/>
                        <a:t>No. of Archives</a:t>
                      </a:r>
                      <a:endParaRPr lang="en-US" dirty="0"/>
                    </a:p>
                  </a:txBody>
                  <a:tcPr/>
                </a:tc>
              </a:tr>
              <a:tr h="370840">
                <a:tc>
                  <a:txBody>
                    <a:bodyPr/>
                    <a:lstStyle/>
                    <a:p>
                      <a:r>
                        <a:rPr lang="en-US" b="1" dirty="0" smtClean="0"/>
                        <a:t>Accidents (plane crash, building collapse, ferry sinking)</a:t>
                      </a:r>
                      <a:endParaRPr lang="en-US" b="1" dirty="0"/>
                    </a:p>
                  </a:txBody>
                  <a:tcPr/>
                </a:tc>
                <a:tc>
                  <a:txBody>
                    <a:bodyPr/>
                    <a:lstStyle/>
                    <a:p>
                      <a:r>
                        <a:rPr lang="en-US" b="1" dirty="0" smtClean="0"/>
                        <a:t>11</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Bombings</a:t>
                      </a:r>
                    </a:p>
                  </a:txBody>
                  <a:tcPr/>
                </a:tc>
                <a:tc>
                  <a:txBody>
                    <a:bodyPr/>
                    <a:lstStyle/>
                    <a:p>
                      <a:r>
                        <a:rPr lang="en-US" b="1" dirty="0" smtClean="0"/>
                        <a:t>4</a:t>
                      </a:r>
                      <a:endParaRPr lang="en-US" b="1" dirty="0"/>
                    </a:p>
                  </a:txBody>
                  <a:tcPr/>
                </a:tc>
              </a:tr>
              <a:tr h="370840">
                <a:tc>
                  <a:txBody>
                    <a:bodyPr/>
                    <a:lstStyle/>
                    <a:p>
                      <a:r>
                        <a:rPr lang="en-US" b="1" dirty="0" smtClean="0"/>
                        <a:t>Earthquakes (Japan)</a:t>
                      </a:r>
                      <a:endParaRPr lang="en-US" b="1" dirty="0"/>
                    </a:p>
                  </a:txBody>
                  <a:tcPr/>
                </a:tc>
                <a:tc>
                  <a:txBody>
                    <a:bodyPr/>
                    <a:lstStyle/>
                    <a:p>
                      <a:r>
                        <a:rPr lang="en-US" b="1" dirty="0" smtClean="0"/>
                        <a:t>12</a:t>
                      </a:r>
                      <a:endParaRPr lang="en-US" b="1" dirty="0"/>
                    </a:p>
                  </a:txBody>
                  <a:tcPr/>
                </a:tc>
              </a:tr>
              <a:tr h="370840">
                <a:tc>
                  <a:txBody>
                    <a:bodyPr/>
                    <a:lstStyle/>
                    <a:p>
                      <a:r>
                        <a:rPr lang="en-US" b="1" dirty="0" smtClean="0"/>
                        <a:t>Fires</a:t>
                      </a:r>
                      <a:endParaRPr lang="en-US" b="1" dirty="0"/>
                    </a:p>
                  </a:txBody>
                  <a:tcPr/>
                </a:tc>
                <a:tc>
                  <a:txBody>
                    <a:bodyPr/>
                    <a:lstStyle/>
                    <a:p>
                      <a:r>
                        <a:rPr lang="en-US" b="1" dirty="0" smtClean="0"/>
                        <a:t>2</a:t>
                      </a:r>
                      <a:endParaRPr lang="en-US" b="1" dirty="0"/>
                    </a:p>
                  </a:txBody>
                  <a:tcPr/>
                </a:tc>
              </a:tr>
              <a:tr h="370840">
                <a:tc>
                  <a:txBody>
                    <a:bodyPr/>
                    <a:lstStyle/>
                    <a:p>
                      <a:r>
                        <a:rPr lang="en-US" b="1" dirty="0" smtClean="0"/>
                        <a:t>Floods</a:t>
                      </a:r>
                      <a:endParaRPr lang="en-US" b="1" dirty="0"/>
                    </a:p>
                  </a:txBody>
                  <a:tcPr/>
                </a:tc>
                <a:tc>
                  <a:txBody>
                    <a:bodyPr/>
                    <a:lstStyle/>
                    <a:p>
                      <a:r>
                        <a:rPr lang="en-US" b="1" dirty="0" smtClean="0"/>
                        <a:t>4</a:t>
                      </a:r>
                      <a:endParaRPr lang="en-US" b="1" dirty="0"/>
                    </a:p>
                  </a:txBody>
                  <a:tcPr/>
                </a:tc>
              </a:tr>
              <a:tr h="370840">
                <a:tc>
                  <a:txBody>
                    <a:bodyPr/>
                    <a:lstStyle/>
                    <a:p>
                      <a:r>
                        <a:rPr lang="en-US" b="1" dirty="0" smtClean="0"/>
                        <a:t>Hurricanes (Sandy), Tsunami,</a:t>
                      </a:r>
                      <a:r>
                        <a:rPr lang="en-US" b="1" baseline="0" dirty="0" smtClean="0"/>
                        <a:t> Cyclones, Typhoons</a:t>
                      </a:r>
                      <a:endParaRPr lang="en-US" b="1" dirty="0" smtClean="0"/>
                    </a:p>
                  </a:txBody>
                  <a:tcPr/>
                </a:tc>
                <a:tc>
                  <a:txBody>
                    <a:bodyPr/>
                    <a:lstStyle/>
                    <a:p>
                      <a:r>
                        <a:rPr lang="en-US" b="1" dirty="0" smtClean="0"/>
                        <a:t>8</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Shootings</a:t>
                      </a:r>
                    </a:p>
                  </a:txBody>
                  <a:tcPr/>
                </a:tc>
                <a:tc>
                  <a:txBody>
                    <a:bodyPr/>
                    <a:lstStyle/>
                    <a:p>
                      <a:r>
                        <a:rPr lang="en-US" b="1" dirty="0" smtClean="0"/>
                        <a:t>17</a:t>
                      </a:r>
                      <a:endParaRPr lang="en-US" b="1" dirty="0"/>
                    </a:p>
                  </a:txBody>
                  <a:tcPr/>
                </a:tc>
              </a:tr>
            </a:tbl>
          </a:graphicData>
        </a:graphic>
      </p:graphicFrame>
    </p:spTree>
    <p:extLst>
      <p:ext uri="{BB962C8B-B14F-4D97-AF65-F5344CB8AC3E}">
        <p14:creationId xmlns:p14="http://schemas.microsoft.com/office/powerpoint/2010/main" val="24975249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04"/>
            <a:ext cx="8229600" cy="844213"/>
          </a:xfrm>
        </p:spPr>
        <p:txBody>
          <a:bodyPr/>
          <a:lstStyle/>
          <a:p>
            <a:r>
              <a:rPr lang="en-US" dirty="0" smtClean="0"/>
              <a:t>Tweet Collections</a:t>
            </a:r>
            <a:endParaRPr lang="en-US" dirty="0"/>
          </a:p>
        </p:txBody>
      </p:sp>
      <p:sp>
        <p:nvSpPr>
          <p:cNvPr id="3" name="Content Placeholder 2"/>
          <p:cNvSpPr>
            <a:spLocks noGrp="1"/>
          </p:cNvSpPr>
          <p:nvPr>
            <p:ph idx="1"/>
          </p:nvPr>
        </p:nvSpPr>
        <p:spPr>
          <a:xfrm>
            <a:off x="457200" y="817963"/>
            <a:ext cx="8229600" cy="4525963"/>
          </a:xfrm>
        </p:spPr>
        <p:txBody>
          <a:bodyPr>
            <a:normAutofit/>
          </a:bodyPr>
          <a:lstStyle/>
          <a:p>
            <a:r>
              <a:rPr lang="en-US" dirty="0" smtClean="0"/>
              <a:t>&gt; 120 Event-specific and general collections</a:t>
            </a:r>
          </a:p>
          <a:p>
            <a:r>
              <a:rPr lang="en-US" dirty="0" smtClean="0"/>
              <a:t>Total of 600 </a:t>
            </a:r>
            <a:r>
              <a:rPr lang="en-US" dirty="0"/>
              <a:t>m</a:t>
            </a:r>
            <a:r>
              <a:rPr lang="en-US" dirty="0" smtClean="0"/>
              <a:t>illion tweets, from streaming API, using </a:t>
            </a:r>
            <a:r>
              <a:rPr lang="en-US" dirty="0" err="1" smtClean="0"/>
              <a:t>hashtags</a:t>
            </a:r>
            <a:r>
              <a:rPr lang="en-US" dirty="0" smtClean="0"/>
              <a:t> and keywords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63064545"/>
              </p:ext>
            </p:extLst>
          </p:nvPr>
        </p:nvGraphicFramePr>
        <p:xfrm>
          <a:off x="781920" y="2550457"/>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Category</a:t>
                      </a:r>
                    </a:p>
                  </a:txBody>
                  <a:tcPr/>
                </a:tc>
                <a:tc>
                  <a:txBody>
                    <a:bodyPr/>
                    <a:lstStyle/>
                    <a:p>
                      <a:r>
                        <a:rPr lang="en-US" dirty="0" smtClean="0"/>
                        <a:t>No. of collections</a:t>
                      </a:r>
                      <a:endParaRPr lang="en-US" dirty="0"/>
                    </a:p>
                  </a:txBody>
                  <a:tcPr/>
                </a:tc>
              </a:tr>
              <a:tr h="370840">
                <a:tc>
                  <a:txBody>
                    <a:bodyPr/>
                    <a:lstStyle/>
                    <a:p>
                      <a:r>
                        <a:rPr lang="en-US" b="1" dirty="0" smtClean="0"/>
                        <a:t>Accident (transportation)</a:t>
                      </a:r>
                      <a:endParaRPr lang="en-US" b="1" dirty="0"/>
                    </a:p>
                  </a:txBody>
                  <a:tcPr/>
                </a:tc>
                <a:tc>
                  <a:txBody>
                    <a:bodyPr/>
                    <a:lstStyle/>
                    <a:p>
                      <a:r>
                        <a:rPr lang="en-US" b="1" dirty="0" smtClean="0"/>
                        <a:t>33</a:t>
                      </a:r>
                    </a:p>
                  </a:txBody>
                  <a:tcPr/>
                </a:tc>
              </a:tr>
              <a:tr h="370840">
                <a:tc>
                  <a:txBody>
                    <a:bodyPr/>
                    <a:lstStyle/>
                    <a:p>
                      <a:r>
                        <a:rPr lang="en-US" b="1" dirty="0" smtClean="0"/>
                        <a:t>Bombing</a:t>
                      </a:r>
                      <a:endParaRPr lang="en-US" b="1" dirty="0"/>
                    </a:p>
                  </a:txBody>
                  <a:tcPr/>
                </a:tc>
                <a:tc>
                  <a:txBody>
                    <a:bodyPr/>
                    <a:lstStyle/>
                    <a:p>
                      <a:r>
                        <a:rPr lang="en-US" b="1" dirty="0" smtClean="0"/>
                        <a:t>8</a:t>
                      </a:r>
                      <a:endParaRPr lang="en-US" b="1" dirty="0"/>
                    </a:p>
                  </a:txBody>
                  <a:tcPr/>
                </a:tc>
              </a:tr>
              <a:tr h="370840">
                <a:tc>
                  <a:txBody>
                    <a:bodyPr/>
                    <a:lstStyle/>
                    <a:p>
                      <a:r>
                        <a:rPr lang="en-US" b="1" dirty="0" smtClean="0"/>
                        <a:t>Community</a:t>
                      </a:r>
                      <a:endParaRPr lang="en-US" b="1" dirty="0"/>
                    </a:p>
                  </a:txBody>
                  <a:tcPr/>
                </a:tc>
                <a:tc>
                  <a:txBody>
                    <a:bodyPr/>
                    <a:lstStyle/>
                    <a:p>
                      <a:r>
                        <a:rPr lang="en-US" b="1" dirty="0" smtClean="0"/>
                        <a:t>10</a:t>
                      </a:r>
                      <a:endParaRPr lang="en-US" b="1" dirty="0"/>
                    </a:p>
                  </a:txBody>
                  <a:tcPr/>
                </a:tc>
              </a:tr>
              <a:tr h="370840">
                <a:tc>
                  <a:txBody>
                    <a:bodyPr/>
                    <a:lstStyle/>
                    <a:p>
                      <a:r>
                        <a:rPr lang="en-US" b="1" dirty="0" smtClean="0"/>
                        <a:t>Earthquake</a:t>
                      </a:r>
                      <a:endParaRPr lang="en-US" b="1" dirty="0"/>
                    </a:p>
                  </a:txBody>
                  <a:tcPr/>
                </a:tc>
                <a:tc>
                  <a:txBody>
                    <a:bodyPr/>
                    <a:lstStyle/>
                    <a:p>
                      <a:r>
                        <a:rPr lang="en-US" b="1" dirty="0" smtClean="0"/>
                        <a:t>18</a:t>
                      </a:r>
                    </a:p>
                  </a:txBody>
                  <a:tcPr/>
                </a:tc>
              </a:tr>
              <a:tr h="370840">
                <a:tc>
                  <a:txBody>
                    <a:bodyPr/>
                    <a:lstStyle/>
                    <a:p>
                      <a:r>
                        <a:rPr lang="en-US" b="1" dirty="0" smtClean="0"/>
                        <a:t>Fire</a:t>
                      </a:r>
                      <a:endParaRPr lang="en-US" b="1" dirty="0"/>
                    </a:p>
                  </a:txBody>
                  <a:tcPr/>
                </a:tc>
                <a:tc>
                  <a:txBody>
                    <a:bodyPr/>
                    <a:lstStyle/>
                    <a:p>
                      <a:r>
                        <a:rPr lang="en-US" b="1" dirty="0" smtClean="0"/>
                        <a:t>6</a:t>
                      </a:r>
                    </a:p>
                  </a:txBody>
                  <a:tcPr/>
                </a:tc>
              </a:tr>
              <a:tr h="370840">
                <a:tc>
                  <a:txBody>
                    <a:bodyPr/>
                    <a:lstStyle/>
                    <a:p>
                      <a:r>
                        <a:rPr lang="en-US" b="1" dirty="0" smtClean="0"/>
                        <a:t>Flood</a:t>
                      </a:r>
                      <a:endParaRPr lang="en-US" b="1" dirty="0"/>
                    </a:p>
                  </a:txBody>
                  <a:tcPr/>
                </a:tc>
                <a:tc>
                  <a:txBody>
                    <a:bodyPr/>
                    <a:lstStyle/>
                    <a:p>
                      <a:r>
                        <a:rPr lang="en-US" b="1" dirty="0" smtClean="0"/>
                        <a:t>11</a:t>
                      </a:r>
                      <a:endParaRPr lang="en-US" b="1" dirty="0"/>
                    </a:p>
                  </a:txBody>
                  <a:tcPr/>
                </a:tc>
              </a:tr>
              <a:tr h="370840">
                <a:tc>
                  <a:txBody>
                    <a:bodyPr/>
                    <a:lstStyle/>
                    <a:p>
                      <a:r>
                        <a:rPr lang="en-US" b="1" dirty="0" smtClean="0"/>
                        <a:t>General (including health)</a:t>
                      </a:r>
                      <a:endParaRPr lang="en-US" b="1" dirty="0"/>
                    </a:p>
                  </a:txBody>
                  <a:tcPr/>
                </a:tc>
                <a:tc>
                  <a:txBody>
                    <a:bodyPr/>
                    <a:lstStyle/>
                    <a:p>
                      <a:r>
                        <a:rPr lang="en-US" b="1" dirty="0" smtClean="0"/>
                        <a:t>67</a:t>
                      </a:r>
                      <a:endParaRPr lang="en-US" b="1" dirty="0"/>
                    </a:p>
                  </a:txBody>
                  <a:tcPr/>
                </a:tc>
              </a:tr>
              <a:tr h="370840">
                <a:tc>
                  <a:txBody>
                    <a:bodyPr/>
                    <a:lstStyle/>
                    <a:p>
                      <a:r>
                        <a:rPr lang="en-US" b="1" dirty="0" smtClean="0"/>
                        <a:t>Hurricane, Tsunami</a:t>
                      </a:r>
                      <a:endParaRPr lang="en-US" b="1" dirty="0"/>
                    </a:p>
                  </a:txBody>
                  <a:tcPr/>
                </a:tc>
                <a:tc>
                  <a:txBody>
                    <a:bodyPr/>
                    <a:lstStyle/>
                    <a:p>
                      <a:r>
                        <a:rPr lang="en-US" b="1" dirty="0" smtClean="0"/>
                        <a:t>39</a:t>
                      </a:r>
                      <a:endParaRPr lang="en-US" b="1" dirty="0"/>
                    </a:p>
                  </a:txBody>
                  <a:tcPr/>
                </a:tc>
              </a:tr>
              <a:tr h="370840">
                <a:tc>
                  <a:txBody>
                    <a:bodyPr/>
                    <a:lstStyle/>
                    <a:p>
                      <a:r>
                        <a:rPr lang="en-US" b="1" dirty="0" smtClean="0"/>
                        <a:t>Political (Middle East,</a:t>
                      </a:r>
                      <a:r>
                        <a:rPr lang="en-US" b="1" baseline="0" dirty="0" smtClean="0"/>
                        <a:t> Iran)</a:t>
                      </a:r>
                      <a:endParaRPr lang="en-US" b="1" dirty="0"/>
                    </a:p>
                  </a:txBody>
                  <a:tcPr/>
                </a:tc>
                <a:tc>
                  <a:txBody>
                    <a:bodyPr/>
                    <a:lstStyle/>
                    <a:p>
                      <a:r>
                        <a:rPr lang="en-US" b="1" dirty="0" smtClean="0"/>
                        <a:t>40</a:t>
                      </a:r>
                      <a:endParaRPr lang="en-US" b="1" dirty="0"/>
                    </a:p>
                  </a:txBody>
                  <a:tcPr/>
                </a:tc>
              </a:tr>
              <a:tr h="370840">
                <a:tc>
                  <a:txBody>
                    <a:bodyPr/>
                    <a:lstStyle/>
                    <a:p>
                      <a:r>
                        <a:rPr lang="en-US" b="1" dirty="0" smtClean="0"/>
                        <a:t>Shooting</a:t>
                      </a:r>
                      <a:endParaRPr lang="en-US" b="1" dirty="0"/>
                    </a:p>
                  </a:txBody>
                  <a:tcPr/>
                </a:tc>
                <a:tc>
                  <a:txBody>
                    <a:bodyPr/>
                    <a:lstStyle/>
                    <a:p>
                      <a:r>
                        <a:rPr lang="en-US" b="1" dirty="0" smtClean="0"/>
                        <a:t>29</a:t>
                      </a:r>
                      <a:endParaRPr lang="en-US" b="1" dirty="0"/>
                    </a:p>
                  </a:txBody>
                  <a:tcPr/>
                </a:tc>
              </a:tr>
            </a:tbl>
          </a:graphicData>
        </a:graphic>
      </p:graphicFrame>
    </p:spTree>
    <p:extLst>
      <p:ext uri="{BB962C8B-B14F-4D97-AF65-F5344CB8AC3E}">
        <p14:creationId xmlns:p14="http://schemas.microsoft.com/office/powerpoint/2010/main" val="3741587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165"/>
          </a:xfrm>
        </p:spPr>
        <p:txBody>
          <a:bodyPr>
            <a:normAutofit/>
          </a:bodyPr>
          <a:lstStyle/>
          <a:p>
            <a:r>
              <a:rPr lang="en-US" dirty="0" err="1" smtClean="0"/>
              <a:t>CTRnet</a:t>
            </a:r>
            <a:endParaRPr lang="en-US" dirty="0"/>
          </a:p>
        </p:txBody>
      </p:sp>
      <p:sp>
        <p:nvSpPr>
          <p:cNvPr id="3" name="Content Placeholder 2"/>
          <p:cNvSpPr>
            <a:spLocks noGrp="1"/>
          </p:cNvSpPr>
          <p:nvPr>
            <p:ph idx="1"/>
          </p:nvPr>
        </p:nvSpPr>
        <p:spPr>
          <a:xfrm>
            <a:off x="362546" y="1000361"/>
            <a:ext cx="8229600" cy="4525963"/>
          </a:xfrm>
        </p:spPr>
        <p:txBody>
          <a:bodyPr/>
          <a:lstStyle/>
          <a:p>
            <a:pPr marL="457200" lvl="1" indent="0">
              <a:buNone/>
            </a:pPr>
            <a:r>
              <a:rPr lang="en-US" sz="2300" dirty="0" smtClean="0"/>
              <a:t>Collect, analyze, and visualize disaster information with a DL</a:t>
            </a:r>
          </a:p>
          <a:p>
            <a:endParaRPr lang="en-US" dirty="0"/>
          </a:p>
        </p:txBody>
      </p:sp>
      <p:pic>
        <p:nvPicPr>
          <p:cNvPr id="4" name="Picture 3"/>
          <p:cNvPicPr>
            <a:picLocks noChangeAspect="1"/>
          </p:cNvPicPr>
          <p:nvPr/>
        </p:nvPicPr>
        <p:blipFill rotWithShape="1">
          <a:blip r:embed="rId2"/>
          <a:srcRect l="25" t="-8" r="50847" b="5760"/>
          <a:stretch/>
        </p:blipFill>
        <p:spPr>
          <a:xfrm>
            <a:off x="822979" y="1461980"/>
            <a:ext cx="7490823" cy="5341282"/>
          </a:xfrm>
          <a:prstGeom prst="rect">
            <a:avLst/>
          </a:prstGeom>
        </p:spPr>
      </p:pic>
    </p:spTree>
    <p:extLst>
      <p:ext uri="{BB962C8B-B14F-4D97-AF65-F5344CB8AC3E}">
        <p14:creationId xmlns:p14="http://schemas.microsoft.com/office/powerpoint/2010/main" val="11803337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Social Media Use in Political Crisis </a:t>
            </a:r>
            <a:r>
              <a:rPr lang="en-US" sz="4000" dirty="0" smtClean="0"/>
              <a:t>(1/2)(2/7 - 2/14, 2011)</a:t>
            </a:r>
            <a:endParaRPr lang="en-US" sz="4000" dirty="0"/>
          </a:p>
        </p:txBody>
      </p:sp>
      <p:pic>
        <p:nvPicPr>
          <p:cNvPr id="5" name="Picture 8" descr="tweet volume-feb7-14.png"/>
          <p:cNvPicPr>
            <a:picLocks noChangeAspect="1"/>
          </p:cNvPicPr>
          <p:nvPr/>
        </p:nvPicPr>
        <p:blipFill rotWithShape="1">
          <a:blip r:embed="rId2">
            <a:extLst>
              <a:ext uri="{28A0092B-C50C-407E-A947-70E740481C1C}">
                <a14:useLocalDpi xmlns:a14="http://schemas.microsoft.com/office/drawing/2010/main" val="0"/>
              </a:ext>
            </a:extLst>
          </a:blip>
          <a:srcRect t="7471" b="-405"/>
          <a:stretch/>
        </p:blipFill>
        <p:spPr bwMode="auto">
          <a:xfrm>
            <a:off x="473480" y="1417638"/>
            <a:ext cx="8441919" cy="496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txBox="1">
            <a:spLocks/>
          </p:cNvSpPr>
          <p:nvPr/>
        </p:nvSpPr>
        <p:spPr bwMode="auto">
          <a:xfrm>
            <a:off x="2905125" y="6248400"/>
            <a:ext cx="3495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defRPr/>
            </a:pPr>
            <a:r>
              <a:rPr lang="en-US" dirty="0" smtClean="0"/>
              <a:t>Total 514,782 tweets</a:t>
            </a:r>
          </a:p>
        </p:txBody>
      </p:sp>
      <p:sp>
        <p:nvSpPr>
          <p:cNvPr id="7" name="Rectangle 6"/>
          <p:cNvSpPr/>
          <p:nvPr/>
        </p:nvSpPr>
        <p:spPr>
          <a:xfrm>
            <a:off x="700048" y="1450465"/>
            <a:ext cx="990600" cy="533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3481" y="1449666"/>
            <a:ext cx="1408488" cy="33855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smtClean="0"/>
              <a:t>No. Tweets</a:t>
            </a:r>
            <a:endParaRPr lang="en-US" sz="1600" dirty="0"/>
          </a:p>
        </p:txBody>
      </p:sp>
    </p:spTree>
    <p:extLst>
      <p:ext uri="{BB962C8B-B14F-4D97-AF65-F5344CB8AC3E}">
        <p14:creationId xmlns:p14="http://schemas.microsoft.com/office/powerpoint/2010/main" val="30719942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730</TotalTime>
  <Words>1493</Words>
  <Application>Microsoft Macintosh PowerPoint</Application>
  <PresentationFormat>On-screen Show (4:3)</PresentationFormat>
  <Paragraphs>244</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From CTRnet to IDEAL (and Qatar, VT, SiteStory, UPS, …)</vt:lpstr>
      <vt:lpstr>Acknowledgments - 1</vt:lpstr>
      <vt:lpstr>Acknowledgments - 2</vt:lpstr>
      <vt:lpstr>PowerPoint Presentation</vt:lpstr>
      <vt:lpstr>Related Projects</vt:lpstr>
      <vt:lpstr>Web Archives</vt:lpstr>
      <vt:lpstr>Tweet Collections</vt:lpstr>
      <vt:lpstr>CTRnet</vt:lpstr>
      <vt:lpstr>Social Media Use in Political Crisis (1/2)(2/7 - 2/14, 2011)</vt:lpstr>
      <vt:lpstr>Social Media Use in Political Crisis (2/2)</vt:lpstr>
      <vt:lpstr>Visualizing Emergency Phases in Tweets (ISCRAM 2013)  (1/2)</vt:lpstr>
      <vt:lpstr>Visualizing Emergency Phases in Tweets (2/2)</vt:lpstr>
      <vt:lpstr>Topic Tagging of Webpages: Xpantrac - 1 Seungwon Yang dissertation</vt:lpstr>
      <vt:lpstr>Topic Tagging of Webpages: Xpantrac - 2 Seungwon Yang (GMU postdoc now)</vt:lpstr>
      <vt:lpstr>Water Main Break Visualization Sunshin Lee</vt:lpstr>
      <vt:lpstr>Integrated Digital Event Archive and Library (IDEAL) Project http://www.eventsarchive.org/</vt:lpstr>
      <vt:lpstr>Event Ontology</vt:lpstr>
      <vt:lpstr>PowerPoint Presentation</vt:lpstr>
      <vt:lpstr>IDEAL System Architecture Sunshin Lee (built low-cost cluster)</vt:lpstr>
      <vt:lpstr>IDEAL Data Architecture Sunshin Lee</vt:lpstr>
      <vt:lpstr>Event Focused Crawler Mohamed Magdy</vt:lpstr>
      <vt:lpstr>Baseline vs. Event Focused Crawler Mohamed Magdy </vt:lpstr>
      <vt:lpstr>Extracted News Events on a Time Line CS6604 Spring 2014: Tianyu Geng, Wei Huang, Ji Wang, Xuan Zhang</vt:lpstr>
      <vt:lpstr>News-Tweet Architecture CS6604 Spring 2014: Tianyu Geng, Wei Huang, Ji Wang, Xuan Zhang</vt:lpstr>
      <vt:lpstr>IDEAL Spreadsheet CS4624 Spring 2014: Tony Ardura, Austin Burnett, Rex Lacy, Shawn Neumann (based on ArcSpread by Andreas Paepcke et al.)</vt:lpstr>
      <vt:lpstr>Recommended Collection-Level Metadata CS6604 Spring 2014: Michael Shuffett</vt:lpstr>
      <vt:lpstr>Thank you!  Questions/Comments?  fox@vt.edu, http://fox.cs.vt.edu  540-231-5113 Office: 2160G Torgersen Hall Campus Mail: 114 McBryde Hall, M/C 0106, Dept. of CS, Virginia Tech, Blacksburg, VA 24061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dlrl</dc:creator>
  <cp:lastModifiedBy>Ed Fox</cp:lastModifiedBy>
  <cp:revision>127</cp:revision>
  <dcterms:created xsi:type="dcterms:W3CDTF">2014-06-09T18:28:32Z</dcterms:created>
  <dcterms:modified xsi:type="dcterms:W3CDTF">2014-06-18T03:27:53Z</dcterms:modified>
</cp:coreProperties>
</file>