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75" r:id="rId3"/>
    <p:sldId id="274" r:id="rId4"/>
    <p:sldId id="271" r:id="rId5"/>
    <p:sldId id="270" r:id="rId6"/>
    <p:sldId id="260" r:id="rId7"/>
    <p:sldId id="269" r:id="rId8"/>
    <p:sldId id="267" r:id="rId9"/>
    <p:sldId id="261" r:id="rId10"/>
    <p:sldId id="273" r:id="rId11"/>
    <p:sldId id="263" r:id="rId12"/>
    <p:sldId id="264" r:id="rId13"/>
    <p:sldId id="265" r:id="rId14"/>
    <p:sldId id="26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99616" autoAdjust="0"/>
  </p:normalViewPr>
  <p:slideViewPr>
    <p:cSldViewPr snapToGrid="0" snapToObjects="1">
      <p:cViewPr>
        <p:scale>
          <a:sx n="143" d="100"/>
          <a:sy n="143" d="100"/>
        </p:scale>
        <p:origin x="-2800" y="-28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9/4/13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8499AF5-6DAD-4D48-A066-F9C378995894}" type="slidenum">
              <a:rPr lang="en-US" b="0">
                <a:latin typeface="Times New Roman" charset="0"/>
              </a:rPr>
              <a:pPr eaLnBrk="1" hangingPunct="1"/>
              <a:t>12</a:t>
            </a:fld>
            <a:endParaRPr lang="en-US" b="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8D93DE3-DFBC-AD46-BBC0-F08F81553AE9}" type="slidenum">
              <a:rPr lang="en-US" b="0">
                <a:latin typeface="Times New Roman" charset="0"/>
              </a:rPr>
              <a:pPr eaLnBrk="1" hangingPunct="1"/>
              <a:t>13</a:t>
            </a:fld>
            <a:endParaRPr lang="en-US" b="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14</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4</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4E103A9-40FA-5142-A236-061FBC19BCDE}" type="slidenum">
              <a:rPr lang="en-US" sz="1200" b="0">
                <a:latin typeface="Times New Roman" charset="0"/>
              </a:rPr>
              <a:pPr eaLnBrk="1" hangingPunct="1"/>
              <a:t>5</a:t>
            </a:fld>
            <a:endParaRPr lang="en-US" sz="1200" b="0">
              <a:latin typeface="Times New Roman" charset="0"/>
            </a:endParaRPr>
          </a:p>
        </p:txBody>
      </p:sp>
      <p:sp>
        <p:nvSpPr>
          <p:cNvPr id="40962" name="Rectangle 2"/>
          <p:cNvSpPr>
            <a:spLocks noGrp="1" noRot="1" noChangeAspect="1" noChangeArrowheads="1" noTextEdit="1"/>
          </p:cNvSpPr>
          <p:nvPr>
            <p:ph type="sldImg"/>
          </p:nvPr>
        </p:nvSpPr>
        <p:spPr>
          <a:xfrm>
            <a:off x="1154113" y="692150"/>
            <a:ext cx="4554537" cy="3416300"/>
          </a:xfrm>
          <a:ln/>
        </p:spPr>
      </p:sp>
      <p:sp>
        <p:nvSpPr>
          <p:cNvPr id="4096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6</a:t>
            </a:fld>
            <a:endParaRPr lang="en-US" b="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8</a:t>
            </a:fld>
            <a:endParaRPr lang="en-US"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9</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10</a:t>
            </a:fld>
            <a:endParaRPr lang="en-US" sz="1200" b="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F48E2BD-252A-4649-8680-5085AEBC3317}" type="slidenum">
              <a:rPr lang="en-US" b="0">
                <a:latin typeface="Times New Roman" charset="0"/>
              </a:rPr>
              <a:pPr eaLnBrk="1" hangingPunct="1"/>
              <a:t>11</a:t>
            </a:fld>
            <a:endParaRPr lang="en-US" b="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4DD93-0ED5-854F-BDBC-6AE29E7F964D}"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4DD93-0ED5-854F-BDBC-6AE29E7F964D}" type="datetimeFigureOut">
              <a:rPr lang="en-US" smtClean="0"/>
              <a:t>9/4/13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4DD93-0ED5-854F-BDBC-6AE29E7F964D}" type="datetimeFigureOut">
              <a:rPr lang="en-US" smtClean="0"/>
              <a:t>9/4/13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9/4/13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9/4/13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457200" y="2895600"/>
            <a:ext cx="8382000" cy="1143000"/>
          </a:xfrm>
        </p:spPr>
        <p:txBody>
          <a:bodyPr>
            <a:normAutofit fontScale="90000"/>
          </a:bodyPr>
          <a:lstStyle/>
          <a:p>
            <a:pPr eaLnBrk="1" hangingPunct="1"/>
            <a:r>
              <a:rPr lang="en-US" sz="5400" b="1" dirty="0">
                <a:latin typeface="Arial" charset="0"/>
              </a:rPr>
              <a:t>NDLTD Welcome and</a:t>
            </a:r>
            <a:br>
              <a:rPr lang="en-US" sz="5400" b="1" dirty="0">
                <a:latin typeface="Arial" charset="0"/>
              </a:rPr>
            </a:br>
            <a:r>
              <a:rPr lang="en-US" sz="5400" b="1" dirty="0">
                <a:latin typeface="Arial" charset="0"/>
              </a:rPr>
              <a:t>Introduction</a:t>
            </a:r>
            <a:r>
              <a:rPr lang="en-US" sz="4000" b="1" dirty="0">
                <a:latin typeface="Arial" charset="0"/>
              </a:rPr>
              <a:t/>
            </a:r>
            <a:br>
              <a:rPr lang="en-US" sz="4000" b="1" dirty="0">
                <a:latin typeface="Arial" charset="0"/>
              </a:rPr>
            </a:br>
            <a:r>
              <a:rPr lang="en-US" sz="1400" b="1" dirty="0">
                <a:latin typeface="Arial" charset="0"/>
              </a:rPr>
              <a:t/>
            </a:r>
            <a:br>
              <a:rPr lang="en-US" sz="1400" b="1" dirty="0">
                <a:latin typeface="Arial" charset="0"/>
              </a:rPr>
            </a:br>
            <a:r>
              <a:rPr lang="en-US" sz="3600" b="1" dirty="0">
                <a:latin typeface="Arial" charset="0"/>
              </a:rPr>
              <a:t>ETD </a:t>
            </a:r>
            <a:r>
              <a:rPr lang="en-US" sz="3600" b="1" dirty="0" smtClean="0">
                <a:latin typeface="Arial" charset="0"/>
              </a:rPr>
              <a:t>2013: 16</a:t>
            </a:r>
            <a:r>
              <a:rPr lang="en-US" sz="3600" b="1" baseline="30000" dirty="0" smtClean="0">
                <a:latin typeface="Arial" charset="0"/>
              </a:rPr>
              <a:t>th</a:t>
            </a:r>
            <a:r>
              <a:rPr lang="en-US" sz="3600" b="1" dirty="0" smtClean="0">
                <a:latin typeface="Arial" charset="0"/>
              </a:rPr>
              <a:t> </a:t>
            </a:r>
            <a:r>
              <a:rPr lang="en-US" sz="3600" b="1" dirty="0" smtClean="0">
                <a:latin typeface="Arial" charset="0"/>
              </a:rPr>
              <a:t>Int’l Symposium </a:t>
            </a:r>
            <a:r>
              <a:rPr lang="en-US" sz="3600" b="1" dirty="0">
                <a:latin typeface="Arial" charset="0"/>
              </a:rPr>
              <a:t>on ETDs</a:t>
            </a:r>
            <a:r>
              <a:rPr lang="en-US" sz="4000" b="1" dirty="0">
                <a:latin typeface="Arial" charset="0"/>
              </a:rPr>
              <a:t/>
            </a:r>
            <a:br>
              <a:rPr lang="en-US" sz="4000" b="1" dirty="0">
                <a:latin typeface="Arial" charset="0"/>
              </a:rPr>
            </a:br>
            <a:r>
              <a:rPr lang="en-US" sz="4000" b="1" dirty="0" smtClean="0">
                <a:latin typeface="Arial" charset="0"/>
              </a:rPr>
              <a:t>Hong Kong</a:t>
            </a:r>
            <a:r>
              <a:rPr lang="en-US" sz="3200" b="1" dirty="0">
                <a:latin typeface="Arial" charset="0"/>
              </a:rPr>
              <a:t/>
            </a:r>
            <a:br>
              <a:rPr lang="en-US" sz="3200" b="1" dirty="0">
                <a:latin typeface="Arial" charset="0"/>
              </a:rPr>
            </a:br>
            <a:r>
              <a:rPr lang="en-US" sz="3200" dirty="0">
                <a:latin typeface="Arial" charset="0"/>
              </a:rPr>
              <a:t/>
            </a: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 NDLTD, </a:t>
            </a:r>
            <a:r>
              <a:rPr lang="en-US" sz="3200" dirty="0" err="1">
                <a:latin typeface="Arial" charset="0"/>
              </a:rPr>
              <a:t>www.ndltd.org</a:t>
            </a:r>
            <a:r>
              <a:rPr lang="en-US" sz="3200" dirty="0">
                <a:latin typeface="Arial" charset="0"/>
              </a:rPr>
              <a:t/>
            </a:r>
            <a:br>
              <a:rPr lang="en-US" sz="3200" dirty="0">
                <a:latin typeface="Arial" charset="0"/>
              </a:rPr>
            </a:br>
            <a:r>
              <a:rPr lang="en-US" sz="3200" dirty="0">
                <a:latin typeface="Arial" charset="0"/>
              </a:rPr>
              <a:t/>
            </a:r>
            <a:br>
              <a:rPr lang="en-US" sz="3200" dirty="0">
                <a:latin typeface="Arial" charset="0"/>
              </a:rPr>
            </a:br>
            <a:r>
              <a:rPr lang="en-US" sz="3200" dirty="0" err="1">
                <a:latin typeface="Arial" charset="0"/>
              </a:rPr>
              <a:t>fox@vt.edu</a:t>
            </a:r>
            <a:r>
              <a:rPr lang="en-US" sz="3200" dirty="0">
                <a:latin typeface="Arial" charset="0"/>
              </a:rPr>
              <a:t>       http://</a:t>
            </a:r>
            <a:r>
              <a:rPr lang="en-US" sz="3200" dirty="0" err="1">
                <a:latin typeface="Arial" charset="0"/>
              </a:rPr>
              <a:t>fox.cs.vt.edu</a:t>
            </a:r>
            <a:r>
              <a:rPr lang="en-US" sz="3200" dirty="0">
                <a:latin typeface="Arial" charset="0"/>
              </a:rPr>
              <a:t>/talks/</a:t>
            </a:r>
            <a:r>
              <a:rPr lang="en-US" sz="3200" dirty="0" smtClean="0">
                <a:latin typeface="Arial" charset="0"/>
              </a:rPr>
              <a:t>2013 </a:t>
            </a:r>
            <a:r>
              <a:rPr lang="en-US" sz="3200" dirty="0">
                <a:latin typeface="Arial" charset="0"/>
              </a:rPr>
              <a:t/>
            </a:r>
            <a:br>
              <a:rPr lang="en-US" sz="3200" dirty="0">
                <a:latin typeface="Arial" charset="0"/>
              </a:rPr>
            </a:br>
            <a:r>
              <a:rPr lang="en-US" sz="3200" dirty="0">
                <a:latin typeface="Arial" charset="0"/>
              </a:rPr>
              <a:t>Virginia Tech, Blacksburg, VA 24061 USA</a:t>
            </a:r>
          </a:p>
        </p:txBody>
      </p:sp>
    </p:spTree>
    <p:extLst>
      <p:ext uri="{BB962C8B-B14F-4D97-AF65-F5344CB8AC3E}">
        <p14:creationId xmlns:p14="http://schemas.microsoft.com/office/powerpoint/2010/main" val="31171838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762000"/>
          </a:xfrm>
        </p:spPr>
        <p:txBody>
          <a:bodyPr/>
          <a:lstStyle/>
          <a:p>
            <a:r>
              <a:rPr lang="en-US" dirty="0">
                <a:latin typeface="Arial" charset="0"/>
              </a:rPr>
              <a:t>Mission</a:t>
            </a:r>
          </a:p>
        </p:txBody>
      </p:sp>
      <p:sp>
        <p:nvSpPr>
          <p:cNvPr id="12291" name="Content Placeholder 2"/>
          <p:cNvSpPr>
            <a:spLocks noGrp="1"/>
          </p:cNvSpPr>
          <p:nvPr>
            <p:ph idx="1"/>
          </p:nvPr>
        </p:nvSpPr>
        <p:spPr>
          <a:xfrm>
            <a:off x="152400" y="106680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r>
              <a:rPr lang="en-US" sz="3600" dirty="0" smtClean="0">
                <a:latin typeface="Arial" charset="0"/>
                <a:cs typeface="+mn-cs"/>
              </a:rPr>
              <a:t>.</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to share knowledge more effectively in order </a:t>
            </a:r>
          </a:p>
          <a:p>
            <a:pPr>
              <a:lnSpc>
                <a:spcPct val="90000"/>
              </a:lnSpc>
              <a:defRPr/>
            </a:pPr>
            <a:r>
              <a:rPr lang="en-US" sz="3300" dirty="0">
                <a:latin typeface="Arial" charset="0"/>
                <a:cs typeface="+mn-cs"/>
              </a:rPr>
              <a:t>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10</a:t>
            </a:fld>
            <a:endParaRPr lang="en-US" sz="1400" b="0"/>
          </a:p>
        </p:txBody>
      </p:sp>
    </p:spTree>
    <p:extLst>
      <p:ext uri="{BB962C8B-B14F-4D97-AF65-F5344CB8AC3E}">
        <p14:creationId xmlns:p14="http://schemas.microsoft.com/office/powerpoint/2010/main" val="14976637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Arial" charset="0"/>
              </a:rPr>
              <a:t>Goals (1)</a:t>
            </a:r>
          </a:p>
        </p:txBody>
      </p:sp>
      <p:sp>
        <p:nvSpPr>
          <p:cNvPr id="13315" name="Content Placeholder 2"/>
          <p:cNvSpPr>
            <a:spLocks noGrp="1"/>
          </p:cNvSpPr>
          <p:nvPr>
            <p:ph idx="1"/>
          </p:nvPr>
        </p:nvSpPr>
        <p:spPr/>
        <p:txBody>
          <a:bodyPr>
            <a:normAutofit lnSpcReduction="10000"/>
          </a:bodyPr>
          <a:lstStyle/>
          <a:p>
            <a:r>
              <a:rPr lang="en-US" dirty="0">
                <a:latin typeface="Arial" charset="0"/>
              </a:rPr>
              <a:t>To be the </a:t>
            </a:r>
            <a:r>
              <a:rPr lang="en-US" b="1" dirty="0">
                <a:latin typeface="Arial" charset="0"/>
              </a:rPr>
              <a:t>leading</a:t>
            </a:r>
            <a:r>
              <a:rPr lang="en-US" dirty="0">
                <a:latin typeface="Arial" charset="0"/>
              </a:rPr>
              <a:t> international institution for promotion of ETDs worldwide. </a:t>
            </a:r>
          </a:p>
          <a:p>
            <a:r>
              <a:rPr lang="en-US" dirty="0">
                <a:latin typeface="Arial" charset="0"/>
              </a:rPr>
              <a:t>To expand </a:t>
            </a:r>
            <a:r>
              <a:rPr lang="en-US" b="1" dirty="0">
                <a:latin typeface="Arial" charset="0"/>
              </a:rPr>
              <a:t>Open Access </a:t>
            </a:r>
            <a:r>
              <a:rPr lang="en-US" dirty="0">
                <a:latin typeface="Arial" charset="0"/>
              </a:rPr>
              <a:t>to ETDs.</a:t>
            </a:r>
          </a:p>
          <a:p>
            <a:r>
              <a:rPr lang="en-US" dirty="0">
                <a:latin typeface="Arial" charset="0"/>
              </a:rPr>
              <a:t>To provide and encourage use of </a:t>
            </a:r>
            <a:r>
              <a:rPr lang="en-US" b="1" dirty="0">
                <a:latin typeface="Arial" charset="0"/>
              </a:rPr>
              <a:t>innovative</a:t>
            </a:r>
            <a:r>
              <a:rPr lang="en-US" dirty="0">
                <a:latin typeface="Arial" charset="0"/>
              </a:rPr>
              <a:t> services, resources, standards, and technology for the development of ETD programs.</a:t>
            </a:r>
          </a:p>
          <a:p>
            <a:r>
              <a:rPr lang="en-US" dirty="0">
                <a:latin typeface="Arial" charset="0"/>
              </a:rPr>
              <a:t>To sponsor and co-sponsor ETD-related </a:t>
            </a:r>
            <a:r>
              <a:rPr lang="en-US" b="1" dirty="0">
                <a:latin typeface="Arial" charset="0"/>
              </a:rPr>
              <a:t>events</a:t>
            </a:r>
            <a:r>
              <a:rPr lang="en-US" dirty="0">
                <a:latin typeface="Arial" charset="0"/>
              </a:rPr>
              <a:t> regionally and globally.</a:t>
            </a:r>
          </a:p>
          <a:p>
            <a:endParaRPr lang="en-US" dirty="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92B85B4-78DD-4542-B62F-1F4FA3FC0E3A}" type="slidenum">
              <a:rPr lang="en-US" b="0"/>
              <a:pPr eaLnBrk="1" hangingPunct="1"/>
              <a:t>11</a:t>
            </a:fld>
            <a:endParaRPr lang="en-US" b="0"/>
          </a:p>
        </p:txBody>
      </p:sp>
    </p:spTree>
    <p:extLst>
      <p:ext uri="{BB962C8B-B14F-4D97-AF65-F5344CB8AC3E}">
        <p14:creationId xmlns:p14="http://schemas.microsoft.com/office/powerpoint/2010/main" val="39792378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0"/>
            <a:ext cx="8763000" cy="1143000"/>
          </a:xfrm>
        </p:spPr>
        <p:txBody>
          <a:bodyPr/>
          <a:lstStyle/>
          <a:p>
            <a:r>
              <a:rPr lang="en-US">
                <a:latin typeface="Arial" charset="0"/>
              </a:rPr>
              <a:t>Goals (2): Through those activities</a:t>
            </a:r>
          </a:p>
        </p:txBody>
      </p:sp>
      <p:sp>
        <p:nvSpPr>
          <p:cNvPr id="14339" name="Content Placeholder 2"/>
          <p:cNvSpPr>
            <a:spLocks noGrp="1"/>
          </p:cNvSpPr>
          <p:nvPr>
            <p:ph idx="1"/>
          </p:nvPr>
        </p:nvSpPr>
        <p:spPr>
          <a:xfrm>
            <a:off x="228600" y="1600200"/>
            <a:ext cx="8610600" cy="4525963"/>
          </a:xfrm>
        </p:spPr>
        <p:txBody>
          <a:bodyPr>
            <a:normAutofit lnSpcReduction="10000"/>
          </a:bodyPr>
          <a:lstStyle/>
          <a:p>
            <a:r>
              <a:rPr lang="en-US" dirty="0">
                <a:latin typeface="Arial" charset="0"/>
              </a:rPr>
              <a:t>Institutions of higher learning will develop their </a:t>
            </a:r>
            <a:r>
              <a:rPr lang="en-US" b="1" dirty="0">
                <a:latin typeface="Arial" charset="0"/>
              </a:rPr>
              <a:t>own ETD programs </a:t>
            </a:r>
            <a:r>
              <a:rPr lang="en-US" dirty="0">
                <a:latin typeface="Arial" charset="0"/>
              </a:rPr>
              <a:t>by adopting the submission, collection, and archiving of electronic theses and dissertations, to their own and to international digital libraries &amp; repositories.</a:t>
            </a:r>
            <a:endParaRPr lang="en-US" sz="4000" dirty="0">
              <a:latin typeface="Arial" charset="0"/>
            </a:endParaRPr>
          </a:p>
          <a:p>
            <a:r>
              <a:rPr lang="en-US" dirty="0">
                <a:latin typeface="Arial" charset="0"/>
              </a:rPr>
              <a:t>Institutions of higher education and their communities will become </a:t>
            </a:r>
            <a:r>
              <a:rPr lang="en-US" b="1" dirty="0">
                <a:latin typeface="Arial" charset="0"/>
              </a:rPr>
              <a:t>aware of the benefits of ETDs</a:t>
            </a:r>
            <a:r>
              <a:rPr lang="en-US" dirty="0">
                <a:latin typeface="Arial" charset="0"/>
              </a:rPr>
              <a:t>, including:</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C642BE8-1A1B-D340-9E04-12C6DD17E21E}" type="slidenum">
              <a:rPr lang="en-US" b="0"/>
              <a:pPr eaLnBrk="1" hangingPunct="1"/>
              <a:t>12</a:t>
            </a:fld>
            <a:endParaRPr lang="en-US" b="0"/>
          </a:p>
        </p:txBody>
      </p:sp>
    </p:spTree>
    <p:extLst>
      <p:ext uri="{BB962C8B-B14F-4D97-AF65-F5344CB8AC3E}">
        <p14:creationId xmlns:p14="http://schemas.microsoft.com/office/powerpoint/2010/main" val="29028896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0"/>
            <a:ext cx="8534400" cy="1143000"/>
          </a:xfrm>
        </p:spPr>
        <p:txBody>
          <a:bodyPr/>
          <a:lstStyle/>
          <a:p>
            <a:r>
              <a:rPr lang="en-US">
                <a:latin typeface="Arial" charset="0"/>
              </a:rPr>
              <a:t>Goals (3): benefits:</a:t>
            </a:r>
          </a:p>
        </p:txBody>
      </p:sp>
      <p:sp>
        <p:nvSpPr>
          <p:cNvPr id="15363" name="Content Placeholder 2"/>
          <p:cNvSpPr>
            <a:spLocks noGrp="1"/>
          </p:cNvSpPr>
          <p:nvPr>
            <p:ph idx="1"/>
          </p:nvPr>
        </p:nvSpPr>
        <p:spPr>
          <a:xfrm>
            <a:off x="457200" y="1600200"/>
            <a:ext cx="8305800" cy="4525963"/>
          </a:xfrm>
        </p:spPr>
        <p:txBody>
          <a:bodyPr>
            <a:normAutofit fontScale="92500"/>
          </a:bodyPr>
          <a:lstStyle/>
          <a:p>
            <a:pPr lvl="1"/>
            <a:r>
              <a:rPr lang="en-US" dirty="0">
                <a:latin typeface="Arial" charset="0"/>
              </a:rPr>
              <a:t>facilitation of the writing process for </a:t>
            </a:r>
            <a:r>
              <a:rPr lang="en-US" b="1" dirty="0">
                <a:latin typeface="Arial" charset="0"/>
              </a:rPr>
              <a:t>students</a:t>
            </a:r>
            <a:endParaRPr lang="en-US" sz="3600" b="1" dirty="0">
              <a:latin typeface="Arial" charset="0"/>
            </a:endParaRPr>
          </a:p>
          <a:p>
            <a:pPr lvl="1"/>
            <a:r>
              <a:rPr lang="en-US" dirty="0">
                <a:latin typeface="Arial" charset="0"/>
              </a:rPr>
              <a:t>increased speed and effectiveness of </a:t>
            </a:r>
            <a:r>
              <a:rPr lang="en-US" b="1" dirty="0">
                <a:latin typeface="Arial" charset="0"/>
              </a:rPr>
              <a:t>sharing</a:t>
            </a:r>
            <a:r>
              <a:rPr lang="en-US" dirty="0">
                <a:latin typeface="Arial" charset="0"/>
              </a:rPr>
              <a:t> / distribution of research methods and results</a:t>
            </a:r>
            <a:endParaRPr lang="en-US" sz="3600" dirty="0">
              <a:latin typeface="Arial" charset="0"/>
            </a:endParaRPr>
          </a:p>
          <a:p>
            <a:pPr lvl="1"/>
            <a:r>
              <a:rPr lang="en-US" dirty="0">
                <a:latin typeface="Arial" charset="0"/>
              </a:rPr>
              <a:t>through advances in </a:t>
            </a:r>
            <a:r>
              <a:rPr lang="en-US" b="1" dirty="0">
                <a:latin typeface="Arial" charset="0"/>
              </a:rPr>
              <a:t>electronic publishing </a:t>
            </a:r>
            <a:r>
              <a:rPr lang="en-US" dirty="0">
                <a:latin typeface="Arial" charset="0"/>
              </a:rPr>
              <a:t>and </a:t>
            </a:r>
            <a:r>
              <a:rPr lang="en-US" b="1" dirty="0">
                <a:latin typeface="Arial" charset="0"/>
              </a:rPr>
              <a:t>archiving</a:t>
            </a:r>
            <a:r>
              <a:rPr lang="en-US" dirty="0">
                <a:latin typeface="Arial" charset="0"/>
              </a:rPr>
              <a:t>, leading to </a:t>
            </a:r>
          </a:p>
          <a:p>
            <a:pPr lvl="1"/>
            <a:r>
              <a:rPr lang="en-US" dirty="0">
                <a:latin typeface="Arial" charset="0"/>
              </a:rPr>
              <a:t>improved </a:t>
            </a:r>
            <a:r>
              <a:rPr lang="en-US" b="1" dirty="0">
                <a:latin typeface="Arial" charset="0"/>
              </a:rPr>
              <a:t>graduate education </a:t>
            </a:r>
            <a:r>
              <a:rPr lang="en-US" dirty="0">
                <a:latin typeface="Arial" charset="0"/>
              </a:rPr>
              <a:t>and scholarship</a:t>
            </a:r>
            <a:endParaRPr lang="en-US" sz="3600" dirty="0">
              <a:latin typeface="Arial" charset="0"/>
            </a:endParaRPr>
          </a:p>
          <a:p>
            <a:pPr lvl="1"/>
            <a:r>
              <a:rPr lang="en-US" dirty="0">
                <a:latin typeface="Arial" charset="0"/>
              </a:rPr>
              <a:t>and</a:t>
            </a:r>
          </a:p>
          <a:p>
            <a:pPr lvl="1"/>
            <a:r>
              <a:rPr lang="en-US" b="1" dirty="0">
                <a:latin typeface="Arial" charset="0"/>
              </a:rPr>
              <a:t>reduced costs </a:t>
            </a:r>
            <a:r>
              <a:rPr lang="en-US" dirty="0">
                <a:latin typeface="Arial" charset="0"/>
              </a:rPr>
              <a:t>of ETD printing, processing, dissemination, storage, and preservation.</a:t>
            </a:r>
            <a:endParaRPr lang="en-US" sz="3600" dirty="0">
              <a:latin typeface="Arial" charset="0"/>
            </a:endParaRPr>
          </a:p>
          <a:p>
            <a:endParaRPr lang="en-US" dirty="0">
              <a:latin typeface="Arial" charset="0"/>
            </a:endParaRP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3DF7755-2ACD-F74A-85C0-8436D1018EBA}" type="slidenum">
              <a:rPr lang="en-US" b="0"/>
              <a:pPr eaLnBrk="1" hangingPunct="1"/>
              <a:t>13</a:t>
            </a:fld>
            <a:endParaRPr lang="en-US" b="0"/>
          </a:p>
        </p:txBody>
      </p:sp>
    </p:spTree>
    <p:extLst>
      <p:ext uri="{BB962C8B-B14F-4D97-AF65-F5344CB8AC3E}">
        <p14:creationId xmlns:p14="http://schemas.microsoft.com/office/powerpoint/2010/main" val="14267506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14</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dirty="0">
                <a:latin typeface="Arial" charset="0"/>
              </a:rPr>
              <a:t>Spirit of NDLTD</a:t>
            </a:r>
          </a:p>
        </p:txBody>
      </p:sp>
      <p:sp>
        <p:nvSpPr>
          <p:cNvPr id="23556" name="Rectangle 3"/>
          <p:cNvSpPr>
            <a:spLocks noGrp="1" noChangeArrowheads="1"/>
          </p:cNvSpPr>
          <p:nvPr>
            <p:ph type="body" idx="1"/>
          </p:nvPr>
        </p:nvSpPr>
        <p:spPr>
          <a:xfrm>
            <a:off x="457200" y="1560385"/>
            <a:ext cx="8686800" cy="4648200"/>
          </a:xfrm>
        </p:spPr>
        <p:txBody>
          <a:bodyPr>
            <a:normAutofit fontScale="92500" lnSpcReduction="20000"/>
          </a:bodyPr>
          <a:lstStyle/>
          <a:p>
            <a:pPr eaLnBrk="1" hangingPunct="1"/>
            <a:r>
              <a:rPr lang="en-US" sz="2800" dirty="0" smtClean="0">
                <a:latin typeface="Arial" charset="0"/>
              </a:rPr>
              <a:t>Assuage fears -&gt; build confidence -&gt; promote sharing</a:t>
            </a:r>
          </a:p>
          <a:p>
            <a:pPr eaLnBrk="1" hangingPunct="1"/>
            <a:r>
              <a:rPr lang="en-US" sz="2800" dirty="0" smtClean="0">
                <a:latin typeface="Arial" charset="0"/>
              </a:rPr>
              <a:t>Help </a:t>
            </a:r>
            <a:r>
              <a:rPr lang="en-US" sz="2800" dirty="0">
                <a:latin typeface="Arial" charset="0"/>
              </a:rPr>
              <a:t>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smtClean="0">
                <a:latin typeface="Arial" charset="0"/>
              </a:rPr>
              <a:t>Build </a:t>
            </a:r>
            <a:r>
              <a:rPr lang="en-US" sz="2800" dirty="0">
                <a:latin typeface="Arial" charset="0"/>
              </a:rPr>
              <a:t>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a:t>
            </a:r>
            <a:r>
              <a:rPr lang="en-US" sz="2800" b="1" dirty="0" smtClean="0">
                <a:latin typeface="Arial" charset="0"/>
              </a:rPr>
              <a:t>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join/support NDLTD!</a:t>
            </a:r>
          </a:p>
        </p:txBody>
      </p:sp>
    </p:spTree>
    <p:extLst>
      <p:ext uri="{BB962C8B-B14F-4D97-AF65-F5344CB8AC3E}">
        <p14:creationId xmlns:p14="http://schemas.microsoft.com/office/powerpoint/2010/main" val="8604520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x2002OctHi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5801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Acknowledgments</a:t>
            </a:r>
          </a:p>
          <a:p>
            <a:r>
              <a:rPr lang="en-US" dirty="0" smtClean="0"/>
              <a:t>Information Life Cycle</a:t>
            </a:r>
          </a:p>
          <a:p>
            <a:r>
              <a:rPr lang="en-US" dirty="0" smtClean="0"/>
              <a:t>Perspective on People and Technology</a:t>
            </a:r>
          </a:p>
          <a:p>
            <a:pPr lvl="1"/>
            <a:r>
              <a:rPr lang="en-US" dirty="0"/>
              <a:t>Standards: ETD-</a:t>
            </a:r>
            <a:r>
              <a:rPr lang="en-US" dirty="0" err="1"/>
              <a:t>ms</a:t>
            </a:r>
            <a:endParaRPr lang="en-US" dirty="0"/>
          </a:p>
          <a:p>
            <a:pPr lvl="1"/>
            <a:r>
              <a:rPr lang="en-US" dirty="0" smtClean="0"/>
              <a:t>Technology: OAI</a:t>
            </a:r>
          </a:p>
          <a:p>
            <a:r>
              <a:rPr lang="en-US" dirty="0" smtClean="0"/>
              <a:t>NDLTD</a:t>
            </a:r>
          </a:p>
          <a:p>
            <a:pPr lvl="1"/>
            <a:r>
              <a:rPr lang="en-US" dirty="0" smtClean="0"/>
              <a:t>Mission</a:t>
            </a:r>
          </a:p>
          <a:p>
            <a:pPr lvl="1"/>
            <a:r>
              <a:rPr lang="en-US" dirty="0" smtClean="0"/>
              <a:t>Goals</a:t>
            </a:r>
          </a:p>
          <a:p>
            <a:pPr lvl="1"/>
            <a:r>
              <a:rPr lang="en-US" dirty="0" smtClean="0"/>
              <a:t>Spirit</a:t>
            </a:r>
            <a:endParaRPr lang="en-US" dirty="0"/>
          </a:p>
        </p:txBody>
      </p:sp>
    </p:spTree>
    <p:extLst>
      <p:ext uri="{BB962C8B-B14F-4D97-AF65-F5344CB8AC3E}">
        <p14:creationId xmlns:p14="http://schemas.microsoft.com/office/powerpoint/2010/main" val="318232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dirty="0" smtClean="0">
                <a:latin typeface="Arial" charset="0"/>
              </a:rPr>
              <a:t>Acknowledgments</a:t>
            </a:r>
            <a:r>
              <a:rPr lang="en-US" dirty="0" smtClean="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152400" y="1143000"/>
            <a:ext cx="8915400" cy="5105400"/>
          </a:xfrm>
          <a:noFill/>
        </p:spPr>
        <p:txBody>
          <a:bodyPr lIns="92075" tIns="46038" rIns="92075" bIns="46038">
            <a:normAutofit fontScale="92500" lnSpcReduction="10000"/>
          </a:bodyPr>
          <a:lstStyle/>
          <a:p>
            <a:pPr eaLnBrk="1" hangingPunct="1">
              <a:spcBef>
                <a:spcPct val="40000"/>
              </a:spcBef>
            </a:pPr>
            <a:r>
              <a:rPr lang="en-US" sz="4000" dirty="0">
                <a:latin typeface="Arial" charset="0"/>
              </a:rPr>
              <a:t>Family, mentors, teachers, students</a:t>
            </a: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including its Members, Board, and Committees</a:t>
            </a:r>
          </a:p>
          <a:p>
            <a:pPr eaLnBrk="1" hangingPunct="1">
              <a:spcBef>
                <a:spcPct val="40000"/>
              </a:spcBef>
            </a:pPr>
            <a:r>
              <a:rPr lang="en-US" sz="4000" dirty="0">
                <a:latin typeface="Arial" charset="0"/>
              </a:rPr>
              <a:t>ETD </a:t>
            </a:r>
            <a:r>
              <a:rPr lang="en-US" sz="4000" dirty="0" smtClean="0">
                <a:latin typeface="Arial" charset="0"/>
              </a:rPr>
              <a:t>2013 </a:t>
            </a:r>
            <a:r>
              <a:rPr lang="en-US" sz="4000" dirty="0">
                <a:latin typeface="Arial" charset="0"/>
              </a:rPr>
              <a:t>Conference Team</a:t>
            </a:r>
          </a:p>
          <a:p>
            <a:pPr eaLnBrk="1" hangingPunct="1">
              <a:spcBef>
                <a:spcPct val="40000"/>
              </a:spcBef>
            </a:pPr>
            <a:r>
              <a:rPr lang="en-US" sz="4000" dirty="0">
                <a:latin typeface="Arial" charset="0"/>
              </a:rPr>
              <a:t>Sponsors</a:t>
            </a:r>
          </a:p>
          <a:p>
            <a:pPr eaLnBrk="1" hangingPunct="1">
              <a:spcBef>
                <a:spcPct val="40000"/>
              </a:spcBef>
            </a:pPr>
            <a:r>
              <a:rPr lang="en-US" sz="4000" dirty="0">
                <a:latin typeface="Arial" charset="0"/>
              </a:rPr>
              <a:t>Presenters, Attendees</a:t>
            </a:r>
          </a:p>
        </p:txBody>
      </p:sp>
    </p:spTree>
    <p:extLst>
      <p:ext uri="{BB962C8B-B14F-4D97-AF65-F5344CB8AC3E}">
        <p14:creationId xmlns:p14="http://schemas.microsoft.com/office/powerpoint/2010/main" val="17506877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39"/>
          <p:cNvSpPr txBox="1">
            <a:spLocks noChangeArrowheads="1"/>
          </p:cNvSpPr>
          <p:nvPr/>
        </p:nvSpPr>
        <p:spPr bwMode="auto">
          <a:xfrm>
            <a:off x="3513745" y="6211669"/>
            <a:ext cx="45612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CC33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eaLnBrk="0" hangingPunct="0">
              <a:defRPr/>
            </a:pPr>
            <a:r>
              <a:rPr lang="en-US" dirty="0" err="1"/>
              <a:t>Borgman</a:t>
            </a:r>
            <a:r>
              <a:rPr lang="en-US" dirty="0"/>
              <a:t> et al</a:t>
            </a:r>
            <a:r>
              <a:rPr lang="en-US" dirty="0" smtClean="0"/>
              <a:t>. </a:t>
            </a:r>
            <a:r>
              <a:rPr lang="en-US" dirty="0" smtClean="0"/>
              <a:t>1996</a:t>
            </a:r>
          </a:p>
          <a:p>
            <a:pPr algn="r" eaLnBrk="0" hangingPunct="0">
              <a:defRPr/>
            </a:pPr>
            <a:r>
              <a:rPr lang="en-US" dirty="0" smtClean="0"/>
              <a:t>http</a:t>
            </a:r>
            <a:r>
              <a:rPr lang="en-US" dirty="0"/>
              <a:t>://</a:t>
            </a:r>
            <a:r>
              <a:rPr lang="en-US" dirty="0" err="1"/>
              <a:t>is.gseis.ucla.edu</a:t>
            </a:r>
            <a:r>
              <a:rPr lang="en-US" dirty="0"/>
              <a:t>/research/</a:t>
            </a:r>
            <a:r>
              <a:rPr lang="en-US" dirty="0" err="1"/>
              <a:t>dig_libraries</a:t>
            </a:r>
            <a:r>
              <a:rPr lang="en-US" dirty="0"/>
              <a:t>/</a:t>
            </a:r>
            <a:endParaRPr lang="en-US" dirty="0"/>
          </a:p>
        </p:txBody>
      </p:sp>
      <p:sp>
        <p:nvSpPr>
          <p:cNvPr id="399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A1122E0-3666-AE4F-AC26-9115B3FDC181}" type="slidenum">
              <a:rPr lang="en-US" sz="1400" b="0"/>
              <a:pPr eaLnBrk="1" hangingPunct="1"/>
              <a:t>5</a:t>
            </a:fld>
            <a:endParaRPr lang="en-US" sz="1400" b="0"/>
          </a:p>
        </p:txBody>
      </p:sp>
      <p:sp>
        <p:nvSpPr>
          <p:cNvPr id="8195" name="Rectangle 2"/>
          <p:cNvSpPr>
            <a:spLocks noGrp="1" noChangeArrowheads="1"/>
          </p:cNvSpPr>
          <p:nvPr>
            <p:ph type="title"/>
          </p:nvPr>
        </p:nvSpPr>
        <p:spPr>
          <a:xfrm>
            <a:off x="762000" y="0"/>
            <a:ext cx="7772400" cy="628650"/>
          </a:xfrm>
        </p:spPr>
        <p:txBody>
          <a:bodyPr>
            <a:normAutofit fontScale="90000"/>
          </a:bodyPr>
          <a:lstStyle/>
          <a:p>
            <a:pPr eaLnBrk="1" hangingPunct="1">
              <a:defRPr/>
            </a:pPr>
            <a:r>
              <a:rPr lang="en-US" dirty="0">
                <a:latin typeface="Arial" charset="0"/>
                <a:cs typeface="+mj-cs"/>
              </a:rPr>
              <a:t>Information Life </a:t>
            </a:r>
            <a:r>
              <a:rPr lang="en-US" dirty="0" smtClean="0">
                <a:latin typeface="Arial" charset="0"/>
                <a:cs typeface="+mj-cs"/>
              </a:rPr>
              <a:t>Cycle (adapted)</a:t>
            </a:r>
            <a:endParaRPr lang="en-US" dirty="0">
              <a:latin typeface="Arial" charset="0"/>
              <a:cs typeface="+mj-cs"/>
            </a:endParaRPr>
          </a:p>
        </p:txBody>
      </p:sp>
      <p:sp>
        <p:nvSpPr>
          <p:cNvPr id="39939" name="Text Box 3"/>
          <p:cNvSpPr txBox="1">
            <a:spLocks noChangeArrowheads="1"/>
          </p:cNvSpPr>
          <p:nvPr/>
        </p:nvSpPr>
        <p:spPr bwMode="auto">
          <a:xfrm>
            <a:off x="3810000" y="1328616"/>
            <a:ext cx="14874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a:latin typeface="Times New Roman" charset="0"/>
              </a:rPr>
              <a:t>Authoring</a:t>
            </a:r>
          </a:p>
          <a:p>
            <a:pPr algn="ctr"/>
            <a:r>
              <a:rPr lang="en-US" b="0" dirty="0">
                <a:latin typeface="Times New Roman" charset="0"/>
              </a:rPr>
              <a:t>Modifying</a:t>
            </a:r>
          </a:p>
        </p:txBody>
      </p:sp>
      <p:sp>
        <p:nvSpPr>
          <p:cNvPr id="39940" name="Text Box 4"/>
          <p:cNvSpPr txBox="1">
            <a:spLocks noChangeArrowheads="1"/>
          </p:cNvSpPr>
          <p:nvPr/>
        </p:nvSpPr>
        <p:spPr bwMode="auto">
          <a:xfrm>
            <a:off x="4759155" y="2054451"/>
            <a:ext cx="213351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smtClean="0">
                <a:latin typeface="Times New Roman" charset="0"/>
              </a:rPr>
              <a:t>Classifying</a:t>
            </a:r>
          </a:p>
          <a:p>
            <a:pPr algn="ctr"/>
            <a:r>
              <a:rPr lang="en-US" b="0" dirty="0" smtClean="0">
                <a:latin typeface="Times New Roman" charset="0"/>
              </a:rPr>
              <a:t>        Tagging</a:t>
            </a:r>
          </a:p>
          <a:p>
            <a:pPr algn="ctr"/>
            <a:r>
              <a:rPr lang="en-US" b="0" dirty="0" smtClean="0">
                <a:latin typeface="Times New Roman" charset="0"/>
              </a:rPr>
              <a:t>Recommending</a:t>
            </a:r>
            <a:endParaRPr lang="en-US" b="0" dirty="0">
              <a:latin typeface="Times New Roman" charset="0"/>
            </a:endParaRPr>
          </a:p>
          <a:p>
            <a:pPr algn="ctr"/>
            <a:r>
              <a:rPr lang="en-US" b="0" dirty="0">
                <a:latin typeface="Times New Roman" charset="0"/>
              </a:rPr>
              <a:t> </a:t>
            </a:r>
            <a:r>
              <a:rPr lang="en-US" b="0" dirty="0" smtClean="0">
                <a:latin typeface="Times New Roman" charset="0"/>
              </a:rPr>
              <a:t>       Indexing</a:t>
            </a:r>
            <a:endParaRPr lang="en-US" b="0" dirty="0">
              <a:latin typeface="Times New Roman" charset="0"/>
            </a:endParaRPr>
          </a:p>
        </p:txBody>
      </p:sp>
      <p:sp>
        <p:nvSpPr>
          <p:cNvPr id="39941" name="Text Box 5"/>
          <p:cNvSpPr txBox="1">
            <a:spLocks noChangeArrowheads="1"/>
          </p:cNvSpPr>
          <p:nvPr/>
        </p:nvSpPr>
        <p:spPr bwMode="auto">
          <a:xfrm>
            <a:off x="5486400" y="3810000"/>
            <a:ext cx="14684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Storing</a:t>
            </a:r>
          </a:p>
          <a:p>
            <a:pPr algn="ctr"/>
            <a:r>
              <a:rPr lang="en-US" b="0">
                <a:latin typeface="Times New Roman" charset="0"/>
              </a:rPr>
              <a:t>Retrieving</a:t>
            </a:r>
          </a:p>
        </p:txBody>
      </p:sp>
      <p:sp>
        <p:nvSpPr>
          <p:cNvPr id="39942" name="Text Box 6"/>
          <p:cNvSpPr txBox="1">
            <a:spLocks noChangeArrowheads="1"/>
          </p:cNvSpPr>
          <p:nvPr/>
        </p:nvSpPr>
        <p:spPr bwMode="auto">
          <a:xfrm>
            <a:off x="3810000" y="5257800"/>
            <a:ext cx="1655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Distributing</a:t>
            </a:r>
          </a:p>
          <a:p>
            <a:pPr algn="ctr"/>
            <a:r>
              <a:rPr lang="en-US" b="0">
                <a:latin typeface="Times New Roman" charset="0"/>
              </a:rPr>
              <a:t>Networking</a:t>
            </a:r>
          </a:p>
        </p:txBody>
      </p:sp>
      <p:sp>
        <p:nvSpPr>
          <p:cNvPr id="39943" name="Text Box 7"/>
          <p:cNvSpPr txBox="1">
            <a:spLocks noChangeArrowheads="1"/>
          </p:cNvSpPr>
          <p:nvPr/>
        </p:nvSpPr>
        <p:spPr bwMode="auto">
          <a:xfrm>
            <a:off x="609600" y="3124200"/>
            <a:ext cx="13668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Retention</a:t>
            </a:r>
          </a:p>
          <a:p>
            <a:pPr algn="ctr"/>
            <a:r>
              <a:rPr lang="en-US" b="0">
                <a:latin typeface="Times New Roman" charset="0"/>
              </a:rPr>
              <a:t>/ Mining</a:t>
            </a:r>
          </a:p>
        </p:txBody>
      </p:sp>
      <p:sp>
        <p:nvSpPr>
          <p:cNvPr id="39944" name="Text Box 8"/>
          <p:cNvSpPr txBox="1">
            <a:spLocks noChangeArrowheads="1"/>
          </p:cNvSpPr>
          <p:nvPr/>
        </p:nvSpPr>
        <p:spPr bwMode="auto">
          <a:xfrm>
            <a:off x="2345794" y="4632325"/>
            <a:ext cx="12447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smtClean="0">
                <a:latin typeface="Times New Roman" charset="0"/>
              </a:rPr>
              <a:t>Filtering</a:t>
            </a:r>
            <a:endParaRPr lang="en-US" b="0" dirty="0">
              <a:latin typeface="Times New Roman" charset="0"/>
            </a:endParaRPr>
          </a:p>
        </p:txBody>
      </p:sp>
      <p:sp>
        <p:nvSpPr>
          <p:cNvPr id="39945" name="Text Box 9"/>
          <p:cNvSpPr txBox="1">
            <a:spLocks noChangeArrowheads="1"/>
          </p:cNvSpPr>
          <p:nvPr/>
        </p:nvSpPr>
        <p:spPr bwMode="auto">
          <a:xfrm>
            <a:off x="2813807" y="2270125"/>
            <a:ext cx="9199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smtClean="0">
                <a:latin typeface="Times New Roman" charset="0"/>
              </a:rPr>
              <a:t>Using</a:t>
            </a:r>
            <a:endParaRPr lang="en-US" b="0" dirty="0">
              <a:latin typeface="Times New Roman" charset="0"/>
            </a:endParaRPr>
          </a:p>
        </p:txBody>
      </p:sp>
      <p:sp>
        <p:nvSpPr>
          <p:cNvPr id="39946" name="WordArt 10"/>
          <p:cNvSpPr>
            <a:spLocks noChangeArrowheads="1" noChangeShapeType="1" noTextEdit="1"/>
          </p:cNvSpPr>
          <p:nvPr/>
        </p:nvSpPr>
        <p:spPr bwMode="auto">
          <a:xfrm>
            <a:off x="3733800" y="914400"/>
            <a:ext cx="1647825" cy="495300"/>
          </a:xfrm>
          <a:prstGeom prst="rect">
            <a:avLst/>
          </a:prstGeom>
        </p:spPr>
        <p:txBody>
          <a:bodyPr spcFirstLastPara="1" wrap="none" fromWordArt="1">
            <a:prstTxWarp prst="textArchUp">
              <a:avLst>
                <a:gd name="adj" fmla="val 10800004"/>
              </a:avLst>
            </a:prstTxWarp>
          </a:bodyPr>
          <a:lstStyle/>
          <a:p>
            <a:pPr algn="ctr"/>
            <a:r>
              <a:rPr lang="en-US" sz="2800" kern="10">
                <a:ln w="9525">
                  <a:solidFill>
                    <a:srgbClr val="000000"/>
                  </a:solidFill>
                  <a:round/>
                  <a:headEnd type="none" w="sm" len="sm"/>
                  <a:tailEnd type="none" w="sm" len="sm"/>
                </a:ln>
                <a:solidFill>
                  <a:schemeClr val="accent1"/>
                </a:solidFill>
                <a:latin typeface="Arial Black"/>
                <a:ea typeface="Arial Black"/>
                <a:cs typeface="Arial Black"/>
              </a:rPr>
              <a:t>Creation</a:t>
            </a:r>
          </a:p>
        </p:txBody>
      </p:sp>
      <p:sp>
        <p:nvSpPr>
          <p:cNvPr id="39947" name="WordArt 11"/>
          <p:cNvSpPr>
            <a:spLocks noChangeArrowheads="1" noChangeShapeType="1" noTextEdit="1"/>
          </p:cNvSpPr>
          <p:nvPr/>
        </p:nvSpPr>
        <p:spPr bwMode="auto">
          <a:xfrm>
            <a:off x="6629400" y="5638800"/>
            <a:ext cx="1657350" cy="658813"/>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Searching</a:t>
            </a:r>
          </a:p>
        </p:txBody>
      </p:sp>
      <p:sp>
        <p:nvSpPr>
          <p:cNvPr id="39948" name="WordArt 12"/>
          <p:cNvSpPr>
            <a:spLocks noChangeArrowheads="1" noChangeShapeType="1" noTextEdit="1"/>
          </p:cNvSpPr>
          <p:nvPr/>
        </p:nvSpPr>
        <p:spPr bwMode="auto">
          <a:xfrm>
            <a:off x="152400" y="4267200"/>
            <a:ext cx="1657350" cy="658813"/>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Utilization</a:t>
            </a:r>
          </a:p>
        </p:txBody>
      </p:sp>
      <p:sp>
        <p:nvSpPr>
          <p:cNvPr id="39949" name="Oval 13"/>
          <p:cNvSpPr>
            <a:spLocks noChangeArrowheads="1"/>
          </p:cNvSpPr>
          <p:nvPr/>
        </p:nvSpPr>
        <p:spPr bwMode="auto">
          <a:xfrm>
            <a:off x="2057400" y="1295400"/>
            <a:ext cx="5105400" cy="5105400"/>
          </a:xfrm>
          <a:prstGeom prst="ellipse">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39950" name="Line 14"/>
          <p:cNvSpPr>
            <a:spLocks noChangeShapeType="1"/>
          </p:cNvSpPr>
          <p:nvPr/>
        </p:nvSpPr>
        <p:spPr bwMode="auto">
          <a:xfrm flipH="1">
            <a:off x="2133600" y="3810000"/>
            <a:ext cx="2438400" cy="3048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spAutoFit/>
          </a:bodyPr>
          <a:lstStyle/>
          <a:p>
            <a:endParaRPr lang="en-US"/>
          </a:p>
        </p:txBody>
      </p:sp>
      <p:sp>
        <p:nvSpPr>
          <p:cNvPr id="39951" name="Line 15"/>
          <p:cNvSpPr>
            <a:spLocks noChangeShapeType="1"/>
          </p:cNvSpPr>
          <p:nvPr/>
        </p:nvSpPr>
        <p:spPr bwMode="auto">
          <a:xfrm flipH="1" flipV="1">
            <a:off x="0" y="2667000"/>
            <a:ext cx="4572000" cy="1143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spAutoFit/>
          </a:bodyPr>
          <a:lstStyle/>
          <a:p>
            <a:endParaRPr lang="en-US"/>
          </a:p>
        </p:txBody>
      </p:sp>
      <p:sp>
        <p:nvSpPr>
          <p:cNvPr id="39952" name="Line 16"/>
          <p:cNvSpPr>
            <a:spLocks noChangeShapeType="1"/>
          </p:cNvSpPr>
          <p:nvPr/>
        </p:nvSpPr>
        <p:spPr bwMode="auto">
          <a:xfrm flipV="1">
            <a:off x="4572000" y="3276600"/>
            <a:ext cx="4572000" cy="5334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spAutoFit/>
          </a:bodyPr>
          <a:lstStyle/>
          <a:p>
            <a:endParaRPr lang="en-US"/>
          </a:p>
        </p:txBody>
      </p:sp>
      <p:sp>
        <p:nvSpPr>
          <p:cNvPr id="39953" name="WordArt 17"/>
          <p:cNvSpPr>
            <a:spLocks noChangeArrowheads="1" noChangeShapeType="1" noTextEdit="1"/>
          </p:cNvSpPr>
          <p:nvPr/>
        </p:nvSpPr>
        <p:spPr bwMode="auto">
          <a:xfrm>
            <a:off x="1752600" y="1219200"/>
            <a:ext cx="1295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type="none" w="sm" len="sm"/>
                  <a:tailEnd type="none" w="sm" len="sm"/>
                </a:ln>
                <a:solidFill>
                  <a:srgbClr val="FFFFFF"/>
                </a:solidFill>
                <a:latin typeface="Arial Black"/>
                <a:ea typeface="Arial Black"/>
                <a:cs typeface="Arial Black"/>
              </a:rPr>
              <a:t>Active</a:t>
            </a:r>
          </a:p>
        </p:txBody>
      </p:sp>
      <p:sp>
        <p:nvSpPr>
          <p:cNvPr id="39954" name="WordArt 18"/>
          <p:cNvSpPr>
            <a:spLocks noChangeArrowheads="1" noChangeShapeType="1" noTextEdit="1"/>
          </p:cNvSpPr>
          <p:nvPr/>
        </p:nvSpPr>
        <p:spPr bwMode="auto">
          <a:xfrm>
            <a:off x="1295400" y="5638800"/>
            <a:ext cx="1295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type="none" w="sm" len="sm"/>
                  <a:tailEnd type="none" w="sm" len="sm"/>
                </a:ln>
                <a:solidFill>
                  <a:srgbClr val="FFFFFF"/>
                </a:solidFill>
                <a:latin typeface="Arial Black"/>
                <a:ea typeface="Arial Black"/>
                <a:cs typeface="Arial Black"/>
              </a:rPr>
              <a:t>Inactive</a:t>
            </a:r>
          </a:p>
        </p:txBody>
      </p:sp>
      <p:sp>
        <p:nvSpPr>
          <p:cNvPr id="39955" name="WordArt 19"/>
          <p:cNvSpPr>
            <a:spLocks noChangeArrowheads="1" noChangeShapeType="1" noTextEdit="1"/>
          </p:cNvSpPr>
          <p:nvPr/>
        </p:nvSpPr>
        <p:spPr bwMode="auto">
          <a:xfrm>
            <a:off x="7162800" y="4038600"/>
            <a:ext cx="1428750" cy="1143000"/>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type="none" w="sm" len="sm"/>
                  <a:tailEnd type="none" w="sm" len="sm"/>
                </a:ln>
                <a:solidFill>
                  <a:srgbClr val="FFFFFF"/>
                </a:solidFill>
                <a:latin typeface="Arial Black"/>
                <a:ea typeface="Arial Black"/>
                <a:cs typeface="Arial Black"/>
              </a:rPr>
              <a:t>Semi-</a:t>
            </a:r>
          </a:p>
          <a:p>
            <a:pPr algn="ctr"/>
            <a:r>
              <a:rPr lang="en-US" sz="3200" kern="10">
                <a:ln w="9525">
                  <a:solidFill>
                    <a:srgbClr val="000000"/>
                  </a:solidFill>
                  <a:round/>
                  <a:headEnd type="none" w="sm" len="sm"/>
                  <a:tailEnd type="none" w="sm" len="sm"/>
                </a:ln>
                <a:solidFill>
                  <a:srgbClr val="FFFFFF"/>
                </a:solidFill>
                <a:latin typeface="Arial Black"/>
                <a:ea typeface="Arial Black"/>
                <a:cs typeface="Arial Black"/>
              </a:rPr>
              <a:t>Active</a:t>
            </a:r>
          </a:p>
        </p:txBody>
      </p:sp>
      <p:sp>
        <p:nvSpPr>
          <p:cNvPr id="39956" name="Line 20"/>
          <p:cNvSpPr>
            <a:spLocks noChangeShapeType="1"/>
          </p:cNvSpPr>
          <p:nvPr/>
        </p:nvSpPr>
        <p:spPr bwMode="auto">
          <a:xfrm flipH="1" flipV="1">
            <a:off x="914400" y="5410200"/>
            <a:ext cx="1905000" cy="304800"/>
          </a:xfrm>
          <a:prstGeom prst="line">
            <a:avLst/>
          </a:prstGeom>
          <a:noFill/>
          <a:ln w="38100">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39957" name="WordArt 21"/>
          <p:cNvSpPr>
            <a:spLocks noChangeArrowheads="1" noChangeShapeType="1" noTextEdit="1"/>
          </p:cNvSpPr>
          <p:nvPr/>
        </p:nvSpPr>
        <p:spPr bwMode="auto">
          <a:xfrm rot="3300000">
            <a:off x="5548313" y="2147887"/>
            <a:ext cx="2438400" cy="428625"/>
          </a:xfrm>
          <a:prstGeom prst="rect">
            <a:avLst/>
          </a:prstGeom>
        </p:spPr>
        <p:txBody>
          <a:bodyPr spcFirstLastPara="1" wrap="none" fromWordArt="1">
            <a:prstTxWarp prst="textArchUp">
              <a:avLst>
                <a:gd name="adj" fmla="val 10800004"/>
              </a:avLst>
            </a:prstTxWarp>
          </a:bodyPr>
          <a:lstStyle/>
          <a:p>
            <a:pPr algn="ctr"/>
            <a:r>
              <a:rPr lang="en-US" sz="2400" kern="10" dirty="0">
                <a:ln w="9525">
                  <a:solidFill>
                    <a:srgbClr val="000000"/>
                  </a:solidFill>
                  <a:round/>
                  <a:headEnd type="none" w="sm" len="sm"/>
                  <a:tailEnd type="none" w="sm" len="sm"/>
                </a:ln>
                <a:solidFill>
                  <a:schemeClr val="accent1"/>
                </a:solidFill>
                <a:latin typeface="Arial Black"/>
                <a:ea typeface="Arial Black"/>
                <a:cs typeface="Arial Black"/>
              </a:rPr>
              <a:t>Social Context</a:t>
            </a:r>
          </a:p>
        </p:txBody>
      </p:sp>
      <p:sp>
        <p:nvSpPr>
          <p:cNvPr id="24" name="Text Box 9"/>
          <p:cNvSpPr txBox="1">
            <a:spLocks noChangeArrowheads="1"/>
          </p:cNvSpPr>
          <p:nvPr/>
        </p:nvSpPr>
        <p:spPr bwMode="auto">
          <a:xfrm>
            <a:off x="2057400" y="3591624"/>
            <a:ext cx="18601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smtClean="0">
                <a:latin typeface="Times New Roman" charset="0"/>
              </a:rPr>
              <a:t>Downloading</a:t>
            </a:r>
          </a:p>
        </p:txBody>
      </p:sp>
      <p:sp>
        <p:nvSpPr>
          <p:cNvPr id="25" name="Text Box 9"/>
          <p:cNvSpPr txBox="1">
            <a:spLocks noChangeArrowheads="1"/>
          </p:cNvSpPr>
          <p:nvPr/>
        </p:nvSpPr>
        <p:spPr bwMode="auto">
          <a:xfrm>
            <a:off x="2479219" y="2814935"/>
            <a:ext cx="9542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smtClean="0">
                <a:latin typeface="Times New Roman" charset="0"/>
              </a:rPr>
              <a:t>Citing</a:t>
            </a:r>
          </a:p>
        </p:txBody>
      </p:sp>
      <p:sp>
        <p:nvSpPr>
          <p:cNvPr id="26" name="Text Box 8"/>
          <p:cNvSpPr txBox="1">
            <a:spLocks noChangeArrowheads="1"/>
          </p:cNvSpPr>
          <p:nvPr/>
        </p:nvSpPr>
        <p:spPr bwMode="auto">
          <a:xfrm>
            <a:off x="2109618" y="4058974"/>
            <a:ext cx="16889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smtClean="0">
                <a:latin typeface="Times New Roman" charset="0"/>
              </a:rPr>
              <a:t>Discovering</a:t>
            </a:r>
            <a:endParaRPr lang="en-US" b="0" dirty="0">
              <a:latin typeface="Times New Roman" charset="0"/>
            </a:endParaRPr>
          </a:p>
        </p:txBody>
      </p:sp>
    </p:spTree>
    <p:extLst>
      <p:ext uri="{BB962C8B-B14F-4D97-AF65-F5344CB8AC3E}">
        <p14:creationId xmlns:p14="http://schemas.microsoft.com/office/powerpoint/2010/main" val="20279646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6</a:t>
            </a:fld>
            <a:endParaRPr lang="en-US" b="0"/>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33400"/>
            <a:ext cx="12573000" cy="785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5710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7</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a:latin typeface="Arial" charset="0"/>
                <a:cs typeface="Arial" charset="0"/>
              </a:rPr>
              <a:t>ETD-MS</a:t>
            </a:r>
            <a:endParaRPr lang="en-US" sz="4800">
              <a:latin typeface="Arial" charset="0"/>
            </a:endParaRPr>
          </a:p>
        </p:txBody>
      </p:sp>
      <p:sp>
        <p:nvSpPr>
          <p:cNvPr id="30724" name="Rectangle 3"/>
          <p:cNvSpPr>
            <a:spLocks noGrp="1" noChangeArrowheads="1"/>
          </p:cNvSpPr>
          <p:nvPr>
            <p:ph type="body" idx="1"/>
          </p:nvPr>
        </p:nvSpPr>
        <p:spPr>
          <a:xfrm>
            <a:off x="228600" y="1219200"/>
            <a:ext cx="8458200" cy="5257800"/>
          </a:xfrm>
        </p:spPr>
        <p:txBody>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smtClean="0">
                <a:latin typeface="Arial" charset="0"/>
                <a:cs typeface="Arial" charset="0"/>
              </a:rPr>
              <a:t>In </a:t>
            </a:r>
            <a:r>
              <a:rPr lang="en-US" sz="3200" dirty="0">
                <a:latin typeface="Arial" charset="0"/>
                <a:cs typeface="Arial" charset="0"/>
              </a:rPr>
              <a:t>part conforming to Dublin Core (DC</a:t>
            </a:r>
            <a:r>
              <a:rPr lang="en-US" sz="3200" dirty="0" smtClean="0">
                <a:latin typeface="Arial" charset="0"/>
                <a:cs typeface="Arial" charset="0"/>
              </a:rPr>
              <a:t>)</a:t>
            </a:r>
          </a:p>
          <a:p>
            <a:pPr lvl="1" eaLnBrk="1" hangingPunct="1">
              <a:lnSpc>
                <a:spcPct val="90000"/>
              </a:lnSpc>
            </a:pPr>
            <a:r>
              <a:rPr lang="en-US" sz="3200" dirty="0" smtClean="0">
                <a:latin typeface="Arial" charset="0"/>
                <a:cs typeface="Arial" charset="0"/>
              </a:rPr>
              <a:t>Adds details about level, etc.</a:t>
            </a:r>
          </a:p>
          <a:p>
            <a:pPr marL="457200" lvl="1" indent="0" eaLnBrk="1" hangingPunct="1">
              <a:lnSpc>
                <a:spcPct val="90000"/>
              </a:lnSpc>
              <a:buNone/>
            </a:pPr>
            <a:endParaRPr lang="en-US" sz="3200" dirty="0">
              <a:latin typeface="Arial" charset="0"/>
              <a:cs typeface="Arial" charset="0"/>
            </a:endParaRPr>
          </a:p>
          <a:p>
            <a:pPr eaLnBrk="1" hangingPunct="1">
              <a:lnSpc>
                <a:spcPct val="90000"/>
              </a:lnSpc>
            </a:pPr>
            <a:r>
              <a:rPr lang="en-US" sz="3600" b="1" dirty="0" smtClean="0">
                <a:latin typeface="Arial" charset="0"/>
                <a:cs typeface="Arial" charset="0"/>
              </a:rPr>
              <a:t>With </a:t>
            </a:r>
            <a:r>
              <a:rPr lang="en-US" sz="3600" b="1" dirty="0">
                <a:latin typeface="Arial" charset="0"/>
                <a:cs typeface="Arial" charset="0"/>
              </a:rPr>
              <a:t>specified relationship to </a:t>
            </a:r>
            <a:r>
              <a:rPr lang="en-US" sz="3600" b="1" dirty="0" smtClean="0">
                <a:latin typeface="Arial" charset="0"/>
                <a:cs typeface="Arial" charset="0"/>
              </a:rPr>
              <a:t>MARC</a:t>
            </a:r>
            <a:endParaRPr lang="en-US" sz="3600" b="1" dirty="0">
              <a:latin typeface="Arial" charset="0"/>
              <a:cs typeface="Arial" charset="0"/>
            </a:endParaRPr>
          </a:p>
        </p:txBody>
      </p:sp>
    </p:spTree>
    <p:extLst>
      <p:ext uri="{BB962C8B-B14F-4D97-AF65-F5344CB8AC3E}">
        <p14:creationId xmlns:p14="http://schemas.microsoft.com/office/powerpoint/2010/main" val="23398215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8</a:t>
            </a:fld>
            <a:endParaRPr lang="en-US" b="0"/>
          </a:p>
        </p:txBody>
      </p:sp>
      <p:sp>
        <p:nvSpPr>
          <p:cNvPr id="28675" name="Rectangle 2"/>
          <p:cNvSpPr>
            <a:spLocks noGrp="1" noChangeArrowheads="1"/>
          </p:cNvSpPr>
          <p:nvPr>
            <p:ph type="title"/>
          </p:nvPr>
        </p:nvSpPr>
        <p:spPr>
          <a:xfrm>
            <a:off x="0" y="274638"/>
            <a:ext cx="9144000" cy="1143000"/>
          </a:xfrm>
        </p:spPr>
        <p:txBody>
          <a:bodyPr/>
          <a:lstStyle/>
          <a:p>
            <a:pPr eaLnBrk="1" hangingPunct="1"/>
            <a:r>
              <a:rPr lang="en-US">
                <a:latin typeface="Arial" charset="0"/>
              </a:rPr>
              <a:t>OAI - Open Archives Initiative</a:t>
            </a:r>
          </a:p>
        </p:txBody>
      </p:sp>
      <p:sp>
        <p:nvSpPr>
          <p:cNvPr id="28676" name="Rectangle 3"/>
          <p:cNvSpPr>
            <a:spLocks noGrp="1" noChangeArrowheads="1"/>
          </p:cNvSpPr>
          <p:nvPr>
            <p:ph type="body" idx="1"/>
          </p:nvPr>
        </p:nvSpPr>
        <p:spPr>
          <a:xfrm>
            <a:off x="457200" y="2057400"/>
            <a:ext cx="8229600" cy="4525963"/>
          </a:xfrm>
        </p:spPr>
        <p:txBody>
          <a:bodyPr>
            <a:normAutofit/>
          </a:bodyPr>
          <a:lstStyle/>
          <a:p>
            <a:pPr eaLnBrk="1" hangingPunct="1"/>
            <a:r>
              <a:rPr lang="en-US" dirty="0" smtClean="0">
                <a:latin typeface="Arial" charset="0"/>
              </a:rPr>
              <a:t>Interoperability</a:t>
            </a:r>
            <a:endParaRPr lang="en-US" dirty="0">
              <a:latin typeface="Arial" charset="0"/>
            </a:endParaRP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r>
              <a:rPr lang="en-US" sz="3200" dirty="0" smtClean="0">
                <a:latin typeface="Arial" charset="0"/>
              </a:rPr>
              <a:t>)</a:t>
            </a:r>
          </a:p>
          <a:p>
            <a:r>
              <a:rPr lang="en-US" dirty="0" smtClean="0">
                <a:latin typeface="Arial" charset="0"/>
              </a:rPr>
              <a:t>NDLTD Union </a:t>
            </a:r>
            <a:r>
              <a:rPr lang="en-US" dirty="0" smtClean="0">
                <a:latin typeface="Arial" charset="0"/>
              </a:rPr>
              <a:t>Catalog</a:t>
            </a:r>
            <a:endParaRPr lang="en-US" dirty="0" smtClean="0">
              <a:latin typeface="Arial" charset="0"/>
            </a:endParaRPr>
          </a:p>
          <a:p>
            <a:r>
              <a:rPr lang="en-US" dirty="0" smtClean="0">
                <a:latin typeface="Arial" charset="0"/>
              </a:rPr>
              <a:t>Local site –&gt; national/regional site –&gt; Union Catalog –&gt; service providers (</a:t>
            </a:r>
            <a:r>
              <a:rPr lang="en-US" dirty="0" err="1" smtClean="0">
                <a:latin typeface="Arial" charset="0"/>
              </a:rPr>
              <a:t>Scirus</a:t>
            </a:r>
            <a:r>
              <a:rPr lang="en-US" dirty="0" smtClean="0">
                <a:latin typeface="Arial" charset="0"/>
              </a:rPr>
              <a:t>, VTLS, …) </a:t>
            </a:r>
            <a:endParaRPr lang="en-US" dirty="0">
              <a:latin typeface="Arial" charset="0"/>
            </a:endParaRPr>
          </a:p>
        </p:txBody>
      </p:sp>
    </p:spTree>
    <p:extLst>
      <p:ext uri="{BB962C8B-B14F-4D97-AF65-F5344CB8AC3E}">
        <p14:creationId xmlns:p14="http://schemas.microsoft.com/office/powerpoint/2010/main" val="753512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9</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Advocate:</a:t>
            </a:r>
          </a:p>
          <a:p>
            <a:pPr algn="ctr"/>
            <a:r>
              <a:rPr lang="en-US" sz="3600" b="0">
                <a:latin typeface="Times New Roman" charset="0"/>
              </a:rPr>
              <a:t>Training Authors</a:t>
            </a:r>
          </a:p>
          <a:p>
            <a:pPr algn="ctr"/>
            <a:r>
              <a:rPr lang="en-US" sz="3600" b="0">
                <a:latin typeface="Times New Roman" charset="0"/>
              </a:rPr>
              <a:t>Expanding Access</a:t>
            </a:r>
          </a:p>
          <a:p>
            <a:pPr algn="ctr"/>
            <a:r>
              <a:rPr lang="en-US" sz="3600" b="0">
                <a:latin typeface="Times New Roman" charset="0"/>
              </a:rPr>
              <a:t>Preserving Knowledge</a:t>
            </a:r>
          </a:p>
          <a:p>
            <a:pPr algn="ctr"/>
            <a:r>
              <a:rPr lang="en-US" sz="3600" b="0">
                <a:latin typeface="Times New Roman" charset="0"/>
              </a:rPr>
              <a:t>Improving Graduate Education</a:t>
            </a:r>
          </a:p>
          <a:p>
            <a:pPr algn="ctr"/>
            <a:r>
              <a:rPr lang="en-US" sz="3600" b="0">
                <a:latin typeface="Times New Roman" charset="0"/>
              </a:rPr>
              <a:t>Enhancing Scholarly Communication</a:t>
            </a:r>
          </a:p>
          <a:p>
            <a:pPr algn="ctr"/>
            <a:r>
              <a:rPr lang="en-US" sz="3600" b="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TotalTime>
  <Words>593</Words>
  <Application>Microsoft Macintosh PowerPoint</Application>
  <PresentationFormat>On-screen Show (4:3)</PresentationFormat>
  <Paragraphs>125</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NDLTD Welcome and Introduction  ETD 2013: 16th Int’l Symposium on ETDs Hong Kong  Edward A. Fox Executive Director, NDLTD, www.ndltd.org  fox@vt.edu       http://fox.cs.vt.edu/talks/2013  Virginia Tech, Blacksburg, VA 24061 USA</vt:lpstr>
      <vt:lpstr>PowerPoint Presentation</vt:lpstr>
      <vt:lpstr>Outline</vt:lpstr>
      <vt:lpstr>Acknowledgments </vt:lpstr>
      <vt:lpstr>Information Life Cycle (adapted)</vt:lpstr>
      <vt:lpstr>PowerPoint Presentation</vt:lpstr>
      <vt:lpstr>ETD-MS</vt:lpstr>
      <vt:lpstr>OAI - Open Archives Initiative</vt:lpstr>
      <vt:lpstr>PowerPoint Presentation</vt:lpstr>
      <vt:lpstr>Mission</vt:lpstr>
      <vt:lpstr>Goals (1)</vt:lpstr>
      <vt:lpstr>Goals (2): Through those activities</vt:lpstr>
      <vt:lpstr>Goals (3): benefits:</vt:lpstr>
      <vt:lpstr>Spirit of NDLTD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Ed Fox</cp:lastModifiedBy>
  <cp:revision>14</cp:revision>
  <dcterms:created xsi:type="dcterms:W3CDTF">2011-09-11T14:21:50Z</dcterms:created>
  <dcterms:modified xsi:type="dcterms:W3CDTF">2013-09-04T16:25:34Z</dcterms:modified>
</cp:coreProperties>
</file>