
<file path=[Content_Types].xml><?xml version="1.0" encoding="utf-8"?>
<Types xmlns="http://schemas.openxmlformats.org/package/2006/content-types">
  <Default Extension="xml" ContentType="application/xml"/>
  <Default Extension="png" ContentType="image/png"/>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1.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42"/>
  </p:notesMasterIdLst>
  <p:handoutMasterIdLst>
    <p:handoutMasterId r:id="rId43"/>
  </p:handoutMasterIdLst>
  <p:sldIdLst>
    <p:sldId id="648" r:id="rId2"/>
    <p:sldId id="1323" r:id="rId3"/>
    <p:sldId id="1230" r:id="rId4"/>
    <p:sldId id="1229" r:id="rId5"/>
    <p:sldId id="1247" r:id="rId6"/>
    <p:sldId id="1304" r:id="rId7"/>
    <p:sldId id="1300" r:id="rId8"/>
    <p:sldId id="1314" r:id="rId9"/>
    <p:sldId id="1326" r:id="rId10"/>
    <p:sldId id="1321" r:id="rId11"/>
    <p:sldId id="1313" r:id="rId12"/>
    <p:sldId id="971" r:id="rId13"/>
    <p:sldId id="1310" r:id="rId14"/>
    <p:sldId id="720" r:id="rId15"/>
    <p:sldId id="1319" r:id="rId16"/>
    <p:sldId id="1324" r:id="rId17"/>
    <p:sldId id="1311" r:id="rId18"/>
    <p:sldId id="1325" r:id="rId19"/>
    <p:sldId id="1317" r:id="rId20"/>
    <p:sldId id="1318" r:id="rId21"/>
    <p:sldId id="1306" r:id="rId22"/>
    <p:sldId id="1309" r:id="rId23"/>
    <p:sldId id="1301" r:id="rId24"/>
    <p:sldId id="1303" r:id="rId25"/>
    <p:sldId id="1320" r:id="rId26"/>
    <p:sldId id="1114" r:id="rId27"/>
    <p:sldId id="1327" r:id="rId28"/>
    <p:sldId id="1115" r:id="rId29"/>
    <p:sldId id="1307" r:id="rId30"/>
    <p:sldId id="1322" r:id="rId31"/>
    <p:sldId id="1291" r:id="rId32"/>
    <p:sldId id="1302" r:id="rId33"/>
    <p:sldId id="1235" r:id="rId34"/>
    <p:sldId id="738" r:id="rId35"/>
    <p:sldId id="1315" r:id="rId36"/>
    <p:sldId id="736" r:id="rId37"/>
    <p:sldId id="1308" r:id="rId38"/>
    <p:sldId id="1299" r:id="rId39"/>
    <p:sldId id="1122" r:id="rId40"/>
    <p:sldId id="667" r:id="rId41"/>
  </p:sldIdLst>
  <p:sldSz cx="9144000" cy="6858000" type="screen4x3"/>
  <p:notesSz cx="9296400" cy="7010400"/>
  <p:defaultTextStyle>
    <a:defPPr>
      <a:defRPr lang="en-US"/>
    </a:defPPr>
    <a:lvl1pPr algn="l" rtl="0" fontAlgn="base">
      <a:spcBef>
        <a:spcPct val="0"/>
      </a:spcBef>
      <a:spcAft>
        <a:spcPct val="0"/>
      </a:spcAft>
      <a:defRPr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b="1" kern="1200">
        <a:solidFill>
          <a:schemeClr val="tx1"/>
        </a:solidFill>
        <a:latin typeface="Arial" charset="0"/>
        <a:ea typeface="ＭＳ Ｐゴシック" charset="0"/>
        <a:cs typeface="ＭＳ Ｐゴシック" charset="0"/>
      </a:defRPr>
    </a:lvl5pPr>
    <a:lvl6pPr marL="2286000" algn="l" defTabSz="457200" rtl="0" eaLnBrk="1" latinLnBrk="0" hangingPunct="1">
      <a:defRPr b="1" kern="1200">
        <a:solidFill>
          <a:schemeClr val="tx1"/>
        </a:solidFill>
        <a:latin typeface="Arial" charset="0"/>
        <a:ea typeface="ＭＳ Ｐゴシック" charset="0"/>
        <a:cs typeface="ＭＳ Ｐゴシック" charset="0"/>
      </a:defRPr>
    </a:lvl6pPr>
    <a:lvl7pPr marL="2743200" algn="l" defTabSz="457200" rtl="0" eaLnBrk="1" latinLnBrk="0" hangingPunct="1">
      <a:defRPr b="1" kern="1200">
        <a:solidFill>
          <a:schemeClr val="tx1"/>
        </a:solidFill>
        <a:latin typeface="Arial" charset="0"/>
        <a:ea typeface="ＭＳ Ｐゴシック" charset="0"/>
        <a:cs typeface="ＭＳ Ｐゴシック" charset="0"/>
      </a:defRPr>
    </a:lvl7pPr>
    <a:lvl8pPr marL="3200400" algn="l" defTabSz="457200" rtl="0" eaLnBrk="1" latinLnBrk="0" hangingPunct="1">
      <a:defRPr b="1" kern="1200">
        <a:solidFill>
          <a:schemeClr val="tx1"/>
        </a:solidFill>
        <a:latin typeface="Arial" charset="0"/>
        <a:ea typeface="ＭＳ Ｐゴシック" charset="0"/>
        <a:cs typeface="ＭＳ Ｐゴシック" charset="0"/>
      </a:defRPr>
    </a:lvl8pPr>
    <a:lvl9pPr marL="3657600" algn="l" defTabSz="457200" rtl="0" eaLnBrk="1" latinLnBrk="0" hangingPunct="1">
      <a:defRPr b="1"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66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9488" autoAdjust="0"/>
  </p:normalViewPr>
  <p:slideViewPr>
    <p:cSldViewPr>
      <p:cViewPr>
        <p:scale>
          <a:sx n="147" d="100"/>
          <a:sy n="147" d="100"/>
        </p:scale>
        <p:origin x="-2248" y="-2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63" d="100"/>
          <a:sy n="163" d="100"/>
        </p:scale>
        <p:origin x="-2848"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4029075" cy="3508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a:defRPr sz="1200" b="0">
                <a:latin typeface="Times New Roman" pitchFamily="18" charset="0"/>
                <a:ea typeface="+mn-ea"/>
                <a:cs typeface="+mn-cs"/>
              </a:defRPr>
            </a:lvl1pPr>
          </a:lstStyle>
          <a:p>
            <a:pPr>
              <a:defRPr/>
            </a:pPr>
            <a:endParaRPr lang="en-US"/>
          </a:p>
        </p:txBody>
      </p:sp>
      <p:sp>
        <p:nvSpPr>
          <p:cNvPr id="57347" name="Rectangle 3"/>
          <p:cNvSpPr>
            <a:spLocks noGrp="1" noChangeArrowheads="1"/>
          </p:cNvSpPr>
          <p:nvPr>
            <p:ph type="dt" sz="quarter" idx="1"/>
          </p:nvPr>
        </p:nvSpPr>
        <p:spPr bwMode="auto">
          <a:xfrm>
            <a:off x="5268913" y="0"/>
            <a:ext cx="4027487" cy="3508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defRPr sz="1200" b="0">
                <a:latin typeface="Times New Roman" pitchFamily="18" charset="0"/>
                <a:ea typeface="+mn-ea"/>
                <a:cs typeface="+mn-cs"/>
              </a:defRPr>
            </a:lvl1pPr>
          </a:lstStyle>
          <a:p>
            <a:pPr>
              <a:defRPr/>
            </a:pPr>
            <a:endParaRPr lang="en-US"/>
          </a:p>
        </p:txBody>
      </p:sp>
      <p:sp>
        <p:nvSpPr>
          <p:cNvPr id="57348" name="Rectangle 4"/>
          <p:cNvSpPr>
            <a:spLocks noGrp="1" noChangeArrowheads="1"/>
          </p:cNvSpPr>
          <p:nvPr>
            <p:ph type="ftr" sz="quarter" idx="2"/>
          </p:nvPr>
        </p:nvSpPr>
        <p:spPr bwMode="auto">
          <a:xfrm>
            <a:off x="0" y="6659563"/>
            <a:ext cx="4029075" cy="35083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a:defRPr sz="1200" b="0">
                <a:latin typeface="Times New Roman" pitchFamily="18" charset="0"/>
                <a:ea typeface="+mn-ea"/>
                <a:cs typeface="+mn-cs"/>
              </a:defRPr>
            </a:lvl1pPr>
          </a:lstStyle>
          <a:p>
            <a:pPr>
              <a:defRPr/>
            </a:pPr>
            <a:endParaRPr lang="en-US"/>
          </a:p>
        </p:txBody>
      </p:sp>
      <p:sp>
        <p:nvSpPr>
          <p:cNvPr id="57349" name="Rectangle 5"/>
          <p:cNvSpPr>
            <a:spLocks noGrp="1" noChangeArrowheads="1"/>
          </p:cNvSpPr>
          <p:nvPr>
            <p:ph type="sldNum" sz="quarter" idx="3"/>
          </p:nvPr>
        </p:nvSpPr>
        <p:spPr bwMode="auto">
          <a:xfrm>
            <a:off x="5268913" y="6659563"/>
            <a:ext cx="4027487" cy="350837"/>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defRPr sz="1200" b="0">
                <a:latin typeface="Times New Roman" charset="0"/>
                <a:cs typeface="+mn-cs"/>
              </a:defRPr>
            </a:lvl1pPr>
          </a:lstStyle>
          <a:p>
            <a:pPr>
              <a:defRPr/>
            </a:pPr>
            <a:fld id="{CE642D9A-9399-8548-B9BF-9A8EF7CD7E33}" type="slidenum">
              <a:rPr lang="en-US"/>
              <a:pPr>
                <a:defRPr/>
              </a:pPr>
              <a:t>‹#›</a:t>
            </a:fld>
            <a:endParaRPr lang="en-US"/>
          </a:p>
        </p:txBody>
      </p:sp>
    </p:spTree>
    <p:extLst>
      <p:ext uri="{BB962C8B-B14F-4D97-AF65-F5344CB8AC3E}">
        <p14:creationId xmlns:p14="http://schemas.microsoft.com/office/powerpoint/2010/main" val="325329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0" y="0"/>
            <a:ext cx="4029075" cy="3508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ea typeface="+mn-ea"/>
                <a:cs typeface="+mn-cs"/>
              </a:defRPr>
            </a:lvl1pPr>
          </a:lstStyle>
          <a:p>
            <a:pPr>
              <a:defRPr/>
            </a:pPr>
            <a:endParaRPr lang="en-US"/>
          </a:p>
        </p:txBody>
      </p:sp>
      <p:sp>
        <p:nvSpPr>
          <p:cNvPr id="132099" name="Rectangle 3"/>
          <p:cNvSpPr>
            <a:spLocks noGrp="1" noChangeArrowheads="1"/>
          </p:cNvSpPr>
          <p:nvPr>
            <p:ph type="dt" idx="1"/>
          </p:nvPr>
        </p:nvSpPr>
        <p:spPr bwMode="auto">
          <a:xfrm>
            <a:off x="5265738" y="0"/>
            <a:ext cx="4029075" cy="3508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2101" name="Rectangle 5"/>
          <p:cNvSpPr>
            <a:spLocks noGrp="1" noChangeArrowheads="1"/>
          </p:cNvSpPr>
          <p:nvPr>
            <p:ph type="body" sz="quarter" idx="3"/>
          </p:nvPr>
        </p:nvSpPr>
        <p:spPr bwMode="auto">
          <a:xfrm>
            <a:off x="930275" y="3330575"/>
            <a:ext cx="7437438" cy="3154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2102" name="Rectangle 6"/>
          <p:cNvSpPr>
            <a:spLocks noGrp="1" noChangeArrowheads="1"/>
          </p:cNvSpPr>
          <p:nvPr>
            <p:ph type="ftr" sz="quarter" idx="4"/>
          </p:nvPr>
        </p:nvSpPr>
        <p:spPr bwMode="auto">
          <a:xfrm>
            <a:off x="0" y="6657975"/>
            <a:ext cx="4029075" cy="350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ea typeface="+mn-ea"/>
                <a:cs typeface="+mn-cs"/>
              </a:defRPr>
            </a:lvl1pPr>
          </a:lstStyle>
          <a:p>
            <a:pPr>
              <a:defRPr/>
            </a:pPr>
            <a:endParaRPr lang="en-US"/>
          </a:p>
        </p:txBody>
      </p:sp>
      <p:sp>
        <p:nvSpPr>
          <p:cNvPr id="132103" name="Rectangle 7"/>
          <p:cNvSpPr>
            <a:spLocks noGrp="1" noChangeArrowheads="1"/>
          </p:cNvSpPr>
          <p:nvPr>
            <p:ph type="sldNum" sz="quarter" idx="5"/>
          </p:nvPr>
        </p:nvSpPr>
        <p:spPr bwMode="auto">
          <a:xfrm>
            <a:off x="5265738" y="6657975"/>
            <a:ext cx="4029075" cy="350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charset="0"/>
                <a:cs typeface="+mn-cs"/>
              </a:defRPr>
            </a:lvl1pPr>
          </a:lstStyle>
          <a:p>
            <a:pPr>
              <a:defRPr/>
            </a:pPr>
            <a:fld id="{827BA382-4E39-A349-A9BF-6F37CA9FB6E0}" type="slidenum">
              <a:rPr lang="en-US"/>
              <a:pPr>
                <a:defRPr/>
              </a:pPr>
              <a:t>‹#›</a:t>
            </a:fld>
            <a:endParaRPr lang="en-US"/>
          </a:p>
        </p:txBody>
      </p:sp>
    </p:spTree>
    <p:extLst>
      <p:ext uri="{BB962C8B-B14F-4D97-AF65-F5344CB8AC3E}">
        <p14:creationId xmlns:p14="http://schemas.microsoft.com/office/powerpoint/2010/main" val="28307163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D2FB7ED7-2FCD-7A44-98C2-046D54699327}" type="slidenum">
              <a:rPr lang="en-US" sz="1200" b="0">
                <a:latin typeface="Times New Roman" charset="0"/>
              </a:rPr>
              <a:pPr eaLnBrk="1" hangingPunct="1"/>
              <a:t>1</a:t>
            </a:fld>
            <a:endParaRPr lang="en-US" sz="1200" b="0">
              <a:latin typeface="Times New Roman"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E7E323C6-59B7-A249-AC4D-0C1C2F0B11C6}" type="slidenum">
              <a:rPr lang="en-US" sz="1200" b="0">
                <a:latin typeface="Times New Roman" charset="0"/>
              </a:rPr>
              <a:pPr eaLnBrk="1" hangingPunct="1"/>
              <a:t>11</a:t>
            </a:fld>
            <a:endParaRPr lang="en-US" sz="1200" b="0">
              <a:latin typeface="Times New Roman" charset="0"/>
            </a:endParaRPr>
          </a:p>
        </p:txBody>
      </p:sp>
      <p:sp>
        <p:nvSpPr>
          <p:cNvPr id="32770" name="Rectangle 2"/>
          <p:cNvSpPr>
            <a:spLocks noGrp="1" noRot="1" noChangeAspect="1" noChangeArrowheads="1" noTextEdit="1"/>
          </p:cNvSpPr>
          <p:nvPr>
            <p:ph type="sldImg"/>
          </p:nvPr>
        </p:nvSpPr>
        <p:spPr>
          <a:xfrm>
            <a:off x="2901950" y="530225"/>
            <a:ext cx="3492500" cy="2619375"/>
          </a:xfrm>
          <a:ln/>
        </p:spPr>
      </p:sp>
      <p:sp>
        <p:nvSpPr>
          <p:cNvPr id="32771" name="Rectangle 3"/>
          <p:cNvSpPr>
            <a:spLocks noGrp="1" noChangeArrowheads="1"/>
          </p:cNvSpPr>
          <p:nvPr>
            <p:ph type="body" idx="1"/>
          </p:nvPr>
        </p:nvSpPr>
        <p:spPr>
          <a:xfrm>
            <a:off x="1238250" y="3330575"/>
            <a:ext cx="6819900"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99F95350-3B17-7E40-91FF-9BC80A19A87A}" type="slidenum">
              <a:rPr lang="en-US" sz="1200" b="0">
                <a:latin typeface="Times New Roman" charset="0"/>
              </a:rPr>
              <a:pPr eaLnBrk="1" hangingPunct="1"/>
              <a:t>12</a:t>
            </a:fld>
            <a:endParaRPr lang="en-US" sz="1200" b="0">
              <a:latin typeface="Times New Roman" charset="0"/>
            </a:endParaRPr>
          </a:p>
        </p:txBody>
      </p:sp>
      <p:sp>
        <p:nvSpPr>
          <p:cNvPr id="34818" name="Rectangle 2"/>
          <p:cNvSpPr>
            <a:spLocks noGrp="1" noRot="1" noChangeAspect="1" noChangeArrowheads="1" noTextEdit="1"/>
          </p:cNvSpPr>
          <p:nvPr>
            <p:ph type="sldImg"/>
          </p:nvPr>
        </p:nvSpPr>
        <p:spPr>
          <a:xfrm>
            <a:off x="2905125" y="530225"/>
            <a:ext cx="3492500" cy="2619375"/>
          </a:xfrm>
          <a:ln w="12700" cap="flat">
            <a:solidFill>
              <a:schemeClr val="tx1"/>
            </a:solidFill>
          </a:ln>
        </p:spPr>
      </p:sp>
      <p:sp>
        <p:nvSpPr>
          <p:cNvPr id="34819" name="Rectangle 3"/>
          <p:cNvSpPr>
            <a:spLocks noGrp="1" noChangeArrowheads="1"/>
          </p:cNvSpPr>
          <p:nvPr>
            <p:ph type="body" idx="1"/>
          </p:nvPr>
        </p:nvSpPr>
        <p:spPr>
          <a:xfrm>
            <a:off x="1238250" y="3330575"/>
            <a:ext cx="6819900"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3822" tIns="46912" rIns="93822" bIns="46912"/>
          <a:lstStyle/>
          <a:p>
            <a:pPr eaLnBrk="1" hangingPunct="1"/>
            <a:endParaRPr lang="en-US">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BE22710D-9DE1-1E44-B051-D857BC07324B}" type="slidenum">
              <a:rPr lang="en-US" sz="1200" b="0">
                <a:latin typeface="Times New Roman" charset="0"/>
              </a:rPr>
              <a:pPr eaLnBrk="1" hangingPunct="1"/>
              <a:t>13</a:t>
            </a:fld>
            <a:endParaRPr lang="en-US" sz="1200" b="0">
              <a:latin typeface="Times New Roman" charset="0"/>
            </a:endParaRPr>
          </a:p>
        </p:txBody>
      </p:sp>
      <p:sp>
        <p:nvSpPr>
          <p:cNvPr id="584706" name="Rectangle 2"/>
          <p:cNvSpPr>
            <a:spLocks noChangeArrowheads="1"/>
          </p:cNvSpPr>
          <p:nvPr/>
        </p:nvSpPr>
        <p:spPr bwMode="auto">
          <a:xfrm>
            <a:off x="5268913" y="0"/>
            <a:ext cx="4027487"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4707" name="Rectangle 3"/>
          <p:cNvSpPr>
            <a:spLocks noChangeArrowheads="1"/>
          </p:cNvSpPr>
          <p:nvPr/>
        </p:nvSpPr>
        <p:spPr bwMode="auto">
          <a:xfrm>
            <a:off x="5268913" y="6659563"/>
            <a:ext cx="4027487"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411" tIns="0" rIns="19411" bIns="0" anchor="b"/>
          <a:lstStyle/>
          <a:p>
            <a:pPr algn="r" defTabSz="931863" eaLnBrk="0" hangingPunct="0">
              <a:defRPr/>
            </a:pPr>
            <a:r>
              <a:rPr lang="en-US" sz="1100" b="0" i="1">
                <a:latin typeface="Times New Roman" charset="0"/>
                <a:cs typeface="+mn-cs"/>
              </a:rPr>
              <a:t>3</a:t>
            </a:r>
          </a:p>
        </p:txBody>
      </p:sp>
      <p:sp>
        <p:nvSpPr>
          <p:cNvPr id="584708" name="Rectangle 4"/>
          <p:cNvSpPr>
            <a:spLocks noChangeArrowheads="1"/>
          </p:cNvSpPr>
          <p:nvPr/>
        </p:nvSpPr>
        <p:spPr bwMode="auto">
          <a:xfrm>
            <a:off x="0" y="6659563"/>
            <a:ext cx="4027488"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4709" name="Rectangle 5"/>
          <p:cNvSpPr>
            <a:spLocks noChangeArrowheads="1"/>
          </p:cNvSpPr>
          <p:nvPr/>
        </p:nvSpPr>
        <p:spPr bwMode="auto">
          <a:xfrm>
            <a:off x="0" y="0"/>
            <a:ext cx="4027488"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4710" name="Rectangle 6"/>
          <p:cNvSpPr>
            <a:spLocks noChangeArrowheads="1"/>
          </p:cNvSpPr>
          <p:nvPr/>
        </p:nvSpPr>
        <p:spPr bwMode="auto">
          <a:xfrm>
            <a:off x="5268913" y="0"/>
            <a:ext cx="4027487"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4711" name="Rectangle 7"/>
          <p:cNvSpPr>
            <a:spLocks noChangeArrowheads="1"/>
          </p:cNvSpPr>
          <p:nvPr/>
        </p:nvSpPr>
        <p:spPr bwMode="auto">
          <a:xfrm>
            <a:off x="5268913" y="6659563"/>
            <a:ext cx="4027487"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411" tIns="0" rIns="19411" bIns="0" anchor="b"/>
          <a:lstStyle/>
          <a:p>
            <a:pPr algn="r" defTabSz="931863" eaLnBrk="0" hangingPunct="0">
              <a:defRPr/>
            </a:pPr>
            <a:r>
              <a:rPr lang="en-US" sz="1100" b="0" i="1">
                <a:latin typeface="Times New Roman" charset="0"/>
                <a:cs typeface="+mn-cs"/>
              </a:rPr>
              <a:t>3</a:t>
            </a:r>
          </a:p>
        </p:txBody>
      </p:sp>
      <p:sp>
        <p:nvSpPr>
          <p:cNvPr id="584712" name="Rectangle 8"/>
          <p:cNvSpPr>
            <a:spLocks noChangeArrowheads="1"/>
          </p:cNvSpPr>
          <p:nvPr/>
        </p:nvSpPr>
        <p:spPr bwMode="auto">
          <a:xfrm>
            <a:off x="0" y="6659563"/>
            <a:ext cx="4027488"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4713" name="Rectangle 9"/>
          <p:cNvSpPr>
            <a:spLocks noChangeArrowheads="1"/>
          </p:cNvSpPr>
          <p:nvPr/>
        </p:nvSpPr>
        <p:spPr bwMode="auto">
          <a:xfrm>
            <a:off x="0" y="0"/>
            <a:ext cx="4027488"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874" name="Rectangle 10"/>
          <p:cNvSpPr>
            <a:spLocks noGrp="1" noChangeArrowheads="1"/>
          </p:cNvSpPr>
          <p:nvPr>
            <p:ph type="body" idx="1"/>
          </p:nvPr>
        </p:nvSpPr>
        <p:spPr>
          <a:xfrm>
            <a:off x="1238250" y="3330575"/>
            <a:ext cx="6819900"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3822" tIns="46912" rIns="93822" bIns="46912"/>
          <a:lstStyle/>
          <a:p>
            <a:endParaRPr lang="en-US">
              <a:latin typeface="Times New Roman" charset="0"/>
            </a:endParaRPr>
          </a:p>
        </p:txBody>
      </p:sp>
      <p:sp>
        <p:nvSpPr>
          <p:cNvPr id="36875" name="Rectangle 11"/>
          <p:cNvSpPr>
            <a:spLocks noGrp="1" noRot="1" noChangeAspect="1" noChangeArrowheads="1" noTextEdit="1"/>
          </p:cNvSpPr>
          <p:nvPr>
            <p:ph type="sldImg"/>
          </p:nvPr>
        </p:nvSpPr>
        <p:spPr>
          <a:xfrm>
            <a:off x="2905125" y="530225"/>
            <a:ext cx="3492500" cy="2619375"/>
          </a:xfrm>
          <a:ln w="12700" cap="flat">
            <a:solidFill>
              <a:schemeClr val="tx1"/>
            </a:solid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5927E87B-F47F-6F45-8E92-D63CE8A80773}" type="slidenum">
              <a:rPr lang="en-US" sz="1200" b="0">
                <a:latin typeface="Times New Roman" charset="0"/>
              </a:rPr>
              <a:pPr eaLnBrk="1" hangingPunct="1"/>
              <a:t>14</a:t>
            </a:fld>
            <a:endParaRPr lang="en-US" sz="1200" b="0">
              <a:latin typeface="Times New Roman" charset="0"/>
            </a:endParaRPr>
          </a:p>
        </p:txBody>
      </p:sp>
      <p:sp>
        <p:nvSpPr>
          <p:cNvPr id="38914" name="Rectangle 2"/>
          <p:cNvSpPr>
            <a:spLocks noGrp="1" noRot="1" noChangeAspect="1" noChangeArrowheads="1" noTextEdit="1"/>
          </p:cNvSpPr>
          <p:nvPr>
            <p:ph type="sldImg"/>
          </p:nvPr>
        </p:nvSpPr>
        <p:spPr>
          <a:xfrm>
            <a:off x="2901950" y="530225"/>
            <a:ext cx="3492500" cy="2619375"/>
          </a:xfrm>
          <a:ln/>
        </p:spPr>
      </p:sp>
      <p:sp>
        <p:nvSpPr>
          <p:cNvPr id="38915" name="Rectangle 3"/>
          <p:cNvSpPr>
            <a:spLocks noGrp="1" noChangeArrowheads="1"/>
          </p:cNvSpPr>
          <p:nvPr>
            <p:ph type="body" idx="1"/>
          </p:nvPr>
        </p:nvSpPr>
        <p:spPr>
          <a:xfrm>
            <a:off x="1238250" y="3330575"/>
            <a:ext cx="6819900"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C73603EF-F54B-4A4E-A17C-28A6B782FEA2}" type="slidenum">
              <a:rPr lang="en-US" sz="1200" b="0">
                <a:latin typeface="Times New Roman" charset="0"/>
              </a:rPr>
              <a:pPr eaLnBrk="1" hangingPunct="1"/>
              <a:t>15</a:t>
            </a:fld>
            <a:endParaRPr lang="en-US" sz="1200" b="0">
              <a:latin typeface="Times New Roman"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B4E103A9-40FA-5142-A236-061FBC19BCDE}" type="slidenum">
              <a:rPr lang="en-US" sz="1200" b="0">
                <a:latin typeface="Times New Roman" charset="0"/>
              </a:rPr>
              <a:pPr eaLnBrk="1" hangingPunct="1"/>
              <a:t>16</a:t>
            </a:fld>
            <a:endParaRPr lang="en-US" sz="1200" b="0">
              <a:latin typeface="Times New Roman" charset="0"/>
            </a:endParaRPr>
          </a:p>
        </p:txBody>
      </p:sp>
      <p:sp>
        <p:nvSpPr>
          <p:cNvPr id="40962" name="Rectangle 2"/>
          <p:cNvSpPr>
            <a:spLocks noGrp="1" noRot="1" noChangeAspect="1" noChangeArrowheads="1" noTextEdit="1"/>
          </p:cNvSpPr>
          <p:nvPr>
            <p:ph type="sldImg"/>
          </p:nvPr>
        </p:nvSpPr>
        <p:spPr>
          <a:xfrm>
            <a:off x="2905125" y="530225"/>
            <a:ext cx="3492500" cy="2619375"/>
          </a:xfrm>
          <a:ln/>
        </p:spPr>
      </p:sp>
      <p:sp>
        <p:nvSpPr>
          <p:cNvPr id="40963" name="Rectangle 3"/>
          <p:cNvSpPr>
            <a:spLocks noGrp="1" noChangeArrowheads="1"/>
          </p:cNvSpPr>
          <p:nvPr>
            <p:ph type="body" idx="1"/>
          </p:nvPr>
        </p:nvSpPr>
        <p:spPr>
          <a:xfrm>
            <a:off x="1238250" y="3330576"/>
            <a:ext cx="6819900"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387063B9-451F-B74C-B152-5DB28483F0BD}" type="slidenum">
              <a:rPr lang="en-US" sz="1200" b="0">
                <a:latin typeface="Times New Roman" charset="0"/>
              </a:rPr>
              <a:pPr eaLnBrk="1" hangingPunct="1"/>
              <a:t>17</a:t>
            </a:fld>
            <a:endParaRPr lang="en-US" sz="1200" b="0">
              <a:latin typeface="Times New Roman" charset="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Information life cycle with respective dimensions of quality added for each major phrase and related activi</a:t>
            </a:r>
            <a:r>
              <a:rPr lang="en-US" altLang="zh-CN">
                <a:latin typeface="Times New Roman" charset="0"/>
              </a:rPr>
              <a:t>ties</a:t>
            </a:r>
            <a:endParaRPr lang="en-US">
              <a:latin typeface="Times New Roman" charset="0"/>
            </a:endParaRPr>
          </a:p>
          <a:p>
            <a:endParaRPr lang="en-US">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BE22710D-9DE1-1E44-B051-D857BC07324B}" type="slidenum">
              <a:rPr lang="en-US" sz="1200" b="0">
                <a:latin typeface="Times New Roman" charset="0"/>
              </a:rPr>
              <a:pPr eaLnBrk="1" hangingPunct="1"/>
              <a:t>18</a:t>
            </a:fld>
            <a:endParaRPr lang="en-US" sz="1200" b="0">
              <a:latin typeface="Times New Roman" charset="0"/>
            </a:endParaRPr>
          </a:p>
        </p:txBody>
      </p:sp>
      <p:sp>
        <p:nvSpPr>
          <p:cNvPr id="584706" name="Rectangle 2"/>
          <p:cNvSpPr>
            <a:spLocks noChangeArrowheads="1"/>
          </p:cNvSpPr>
          <p:nvPr/>
        </p:nvSpPr>
        <p:spPr bwMode="auto">
          <a:xfrm>
            <a:off x="5268913" y="0"/>
            <a:ext cx="4027487"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4707" name="Rectangle 3"/>
          <p:cNvSpPr>
            <a:spLocks noChangeArrowheads="1"/>
          </p:cNvSpPr>
          <p:nvPr/>
        </p:nvSpPr>
        <p:spPr bwMode="auto">
          <a:xfrm>
            <a:off x="5268913" y="6659563"/>
            <a:ext cx="4027487"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411" tIns="0" rIns="19411" bIns="0" anchor="b"/>
          <a:lstStyle/>
          <a:p>
            <a:pPr algn="r" defTabSz="931863" eaLnBrk="0" hangingPunct="0">
              <a:defRPr/>
            </a:pPr>
            <a:r>
              <a:rPr lang="en-US" sz="1100" b="0" i="1">
                <a:latin typeface="Times New Roman" charset="0"/>
                <a:cs typeface="+mn-cs"/>
              </a:rPr>
              <a:t>3</a:t>
            </a:r>
          </a:p>
        </p:txBody>
      </p:sp>
      <p:sp>
        <p:nvSpPr>
          <p:cNvPr id="584708" name="Rectangle 4"/>
          <p:cNvSpPr>
            <a:spLocks noChangeArrowheads="1"/>
          </p:cNvSpPr>
          <p:nvPr/>
        </p:nvSpPr>
        <p:spPr bwMode="auto">
          <a:xfrm>
            <a:off x="0" y="6659563"/>
            <a:ext cx="4027488"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4709" name="Rectangle 5"/>
          <p:cNvSpPr>
            <a:spLocks noChangeArrowheads="1"/>
          </p:cNvSpPr>
          <p:nvPr/>
        </p:nvSpPr>
        <p:spPr bwMode="auto">
          <a:xfrm>
            <a:off x="0" y="0"/>
            <a:ext cx="4027488"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4710" name="Rectangle 6"/>
          <p:cNvSpPr>
            <a:spLocks noChangeArrowheads="1"/>
          </p:cNvSpPr>
          <p:nvPr/>
        </p:nvSpPr>
        <p:spPr bwMode="auto">
          <a:xfrm>
            <a:off x="5268913" y="0"/>
            <a:ext cx="4027487"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4711" name="Rectangle 7"/>
          <p:cNvSpPr>
            <a:spLocks noChangeArrowheads="1"/>
          </p:cNvSpPr>
          <p:nvPr/>
        </p:nvSpPr>
        <p:spPr bwMode="auto">
          <a:xfrm>
            <a:off x="5268913" y="6659563"/>
            <a:ext cx="4027487"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411" tIns="0" rIns="19411" bIns="0" anchor="b"/>
          <a:lstStyle/>
          <a:p>
            <a:pPr algn="r" defTabSz="931863" eaLnBrk="0" hangingPunct="0">
              <a:defRPr/>
            </a:pPr>
            <a:r>
              <a:rPr lang="en-US" sz="1100" b="0" i="1">
                <a:latin typeface="Times New Roman" charset="0"/>
                <a:cs typeface="+mn-cs"/>
              </a:rPr>
              <a:t>3</a:t>
            </a:r>
          </a:p>
        </p:txBody>
      </p:sp>
      <p:sp>
        <p:nvSpPr>
          <p:cNvPr id="584712" name="Rectangle 8"/>
          <p:cNvSpPr>
            <a:spLocks noChangeArrowheads="1"/>
          </p:cNvSpPr>
          <p:nvPr/>
        </p:nvSpPr>
        <p:spPr bwMode="auto">
          <a:xfrm>
            <a:off x="0" y="6659563"/>
            <a:ext cx="4027488"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4713" name="Rectangle 9"/>
          <p:cNvSpPr>
            <a:spLocks noChangeArrowheads="1"/>
          </p:cNvSpPr>
          <p:nvPr/>
        </p:nvSpPr>
        <p:spPr bwMode="auto">
          <a:xfrm>
            <a:off x="0" y="0"/>
            <a:ext cx="4027488"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874" name="Rectangle 10"/>
          <p:cNvSpPr>
            <a:spLocks noGrp="1" noChangeArrowheads="1"/>
          </p:cNvSpPr>
          <p:nvPr>
            <p:ph type="body" idx="1"/>
          </p:nvPr>
        </p:nvSpPr>
        <p:spPr>
          <a:xfrm>
            <a:off x="1238250" y="3330575"/>
            <a:ext cx="6819900"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3822" tIns="46912" rIns="93822" bIns="46912"/>
          <a:lstStyle/>
          <a:p>
            <a:endParaRPr lang="en-US">
              <a:latin typeface="Times New Roman" charset="0"/>
            </a:endParaRPr>
          </a:p>
        </p:txBody>
      </p:sp>
      <p:sp>
        <p:nvSpPr>
          <p:cNvPr id="36875" name="Rectangle 11"/>
          <p:cNvSpPr>
            <a:spLocks noGrp="1" noRot="1" noChangeAspect="1" noChangeArrowheads="1" noTextEdit="1"/>
          </p:cNvSpPr>
          <p:nvPr>
            <p:ph type="sldImg"/>
          </p:nvPr>
        </p:nvSpPr>
        <p:spPr>
          <a:xfrm>
            <a:off x="2905125" y="530225"/>
            <a:ext cx="3492500" cy="2619375"/>
          </a:xfrm>
          <a:ln w="12700" cap="flat">
            <a:solidFill>
              <a:schemeClr val="tx1"/>
            </a:solid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7BCAA0CC-E9EE-5A44-BBDB-BA8695A61A4B}" type="slidenum">
              <a:rPr lang="en-US" sz="1200" b="0">
                <a:latin typeface="Times New Roman" charset="0"/>
              </a:rPr>
              <a:pPr eaLnBrk="1" hangingPunct="1"/>
              <a:t>19</a:t>
            </a:fld>
            <a:endParaRPr lang="en-US" sz="1200" b="0">
              <a:latin typeface="Times New Roman"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833A23F4-8BCD-364E-A567-52BF068C6B5D}" type="slidenum">
              <a:rPr lang="en-US" sz="1200" b="0">
                <a:latin typeface="Times New Roman" charset="0"/>
              </a:rPr>
              <a:pPr eaLnBrk="1" hangingPunct="1"/>
              <a:t>20</a:t>
            </a:fld>
            <a:endParaRPr lang="en-US" sz="1200" b="0">
              <a:latin typeface="Times New Roman"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0E4208B7-5D61-8B47-8EE1-067A5EF5EE7A}" type="slidenum">
              <a:rPr lang="en-US" sz="1200" b="0">
                <a:latin typeface="Times New Roman" charset="0"/>
              </a:rPr>
              <a:pPr eaLnBrk="1" hangingPunct="1"/>
              <a:t>3</a:t>
            </a:fld>
            <a:endParaRPr lang="en-US" sz="1200" b="0">
              <a:latin typeface="Times New Roman" charset="0"/>
            </a:endParaRPr>
          </a:p>
        </p:txBody>
      </p:sp>
      <p:sp>
        <p:nvSpPr>
          <p:cNvPr id="18434" name="Rectangle 2"/>
          <p:cNvSpPr>
            <a:spLocks noGrp="1" noRot="1" noChangeAspect="1" noChangeArrowheads="1" noTextEdit="1"/>
          </p:cNvSpPr>
          <p:nvPr>
            <p:ph type="sldImg"/>
          </p:nvPr>
        </p:nvSpPr>
        <p:spPr>
          <a:xfrm>
            <a:off x="2905125" y="530225"/>
            <a:ext cx="3492500" cy="2619375"/>
          </a:xfrm>
          <a:ln w="12700" cap="flat">
            <a:solidFill>
              <a:schemeClr val="tx1"/>
            </a:solidFill>
          </a:ln>
        </p:spPr>
      </p:sp>
      <p:sp>
        <p:nvSpPr>
          <p:cNvPr id="18435" name="Rectangle 3"/>
          <p:cNvSpPr>
            <a:spLocks noGrp="1" noChangeArrowheads="1"/>
          </p:cNvSpPr>
          <p:nvPr>
            <p:ph type="body" idx="1"/>
          </p:nvPr>
        </p:nvSpPr>
        <p:spPr>
          <a:xfrm>
            <a:off x="1238250" y="3330575"/>
            <a:ext cx="6819900"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3556" tIns="46778" rIns="93556" bIns="46778"/>
          <a:lstStyle/>
          <a:p>
            <a:pPr eaLnBrk="1" hangingPunct="1"/>
            <a:endParaRPr lang="en-US">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0E361A50-9862-AA48-A7AA-C9D286E4FBB9}" type="slidenum">
              <a:rPr lang="en-US" sz="1200" b="0">
                <a:latin typeface="Times New Roman" charset="0"/>
              </a:rPr>
              <a:pPr eaLnBrk="1" hangingPunct="1"/>
              <a:t>21</a:t>
            </a:fld>
            <a:endParaRPr lang="en-US" sz="1200" b="0">
              <a:latin typeface="Times New Roman"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DBFA0368-45A5-9B47-8184-54ABF259E8C9}" type="slidenum">
              <a:rPr lang="en-US" sz="1200" b="0">
                <a:latin typeface="Times New Roman" charset="0"/>
              </a:rPr>
              <a:pPr eaLnBrk="1" hangingPunct="1"/>
              <a:t>22</a:t>
            </a:fld>
            <a:endParaRPr lang="en-US" sz="1200" b="0">
              <a:latin typeface="Times New Roman"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182DAA24-3829-734D-B719-DCDC3DE66014}" type="slidenum">
              <a:rPr lang="en-US" sz="1200" b="0">
                <a:latin typeface="Times New Roman" charset="0"/>
              </a:rPr>
              <a:pPr eaLnBrk="1" hangingPunct="1"/>
              <a:t>23</a:t>
            </a:fld>
            <a:endParaRPr lang="en-US" sz="1200" b="0">
              <a:latin typeface="Times New Roman" charset="0"/>
            </a:endParaRPr>
          </a:p>
        </p:txBody>
      </p:sp>
      <p:sp>
        <p:nvSpPr>
          <p:cNvPr id="55298" name="Rectangle 2"/>
          <p:cNvSpPr>
            <a:spLocks noGrp="1" noRot="1" noChangeAspect="1" noChangeArrowheads="1" noTextEdit="1"/>
          </p:cNvSpPr>
          <p:nvPr>
            <p:ph type="sldImg"/>
          </p:nvPr>
        </p:nvSpPr>
        <p:spPr>
          <a:xfrm>
            <a:off x="2905125" y="530225"/>
            <a:ext cx="3492500" cy="2619375"/>
          </a:xfrm>
          <a:ln w="12700" cap="flat">
            <a:solidFill>
              <a:schemeClr val="tx1"/>
            </a:solidFill>
          </a:ln>
        </p:spPr>
      </p:sp>
      <p:sp>
        <p:nvSpPr>
          <p:cNvPr id="55299" name="Rectangle 3"/>
          <p:cNvSpPr>
            <a:spLocks noGrp="1" noChangeArrowheads="1"/>
          </p:cNvSpPr>
          <p:nvPr>
            <p:ph type="body" idx="1"/>
          </p:nvPr>
        </p:nvSpPr>
        <p:spPr>
          <a:xfrm>
            <a:off x="1238250" y="3330575"/>
            <a:ext cx="6819900"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3556" tIns="46778" rIns="93556" bIns="46778"/>
          <a:lstStyle/>
          <a:p>
            <a:pPr eaLnBrk="1" hangingPunct="1"/>
            <a:endParaRPr lang="en-US">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8C093260-D280-5D40-8D45-C2DBE6723415}" type="slidenum">
              <a:rPr lang="en-US" sz="1200" b="0">
                <a:latin typeface="Times New Roman" charset="0"/>
              </a:rPr>
              <a:pPr eaLnBrk="1" hangingPunct="1"/>
              <a:t>24</a:t>
            </a:fld>
            <a:endParaRPr lang="en-US" sz="1200" b="0">
              <a:latin typeface="Times New Roman" charset="0"/>
            </a:endParaRPr>
          </a:p>
        </p:txBody>
      </p:sp>
      <p:sp>
        <p:nvSpPr>
          <p:cNvPr id="57346" name="Rectangle 2"/>
          <p:cNvSpPr>
            <a:spLocks noGrp="1" noRot="1" noChangeAspect="1" noChangeArrowheads="1" noTextEdit="1"/>
          </p:cNvSpPr>
          <p:nvPr>
            <p:ph type="sldImg"/>
          </p:nvPr>
        </p:nvSpPr>
        <p:spPr>
          <a:xfrm>
            <a:off x="2905125" y="530225"/>
            <a:ext cx="3492500" cy="2619375"/>
          </a:xfrm>
          <a:ln w="12700" cap="flat">
            <a:solidFill>
              <a:schemeClr val="tx1"/>
            </a:solidFill>
          </a:ln>
        </p:spPr>
      </p:sp>
      <p:sp>
        <p:nvSpPr>
          <p:cNvPr id="57347" name="Rectangle 3"/>
          <p:cNvSpPr>
            <a:spLocks noGrp="1" noChangeArrowheads="1"/>
          </p:cNvSpPr>
          <p:nvPr>
            <p:ph type="body" idx="1"/>
          </p:nvPr>
        </p:nvSpPr>
        <p:spPr>
          <a:xfrm>
            <a:off x="1238250" y="3330575"/>
            <a:ext cx="6819900"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3556" tIns="46778" rIns="93556" bIns="46778"/>
          <a:lstStyle/>
          <a:p>
            <a:pPr eaLnBrk="1" hangingPunct="1"/>
            <a:endParaRPr lang="en-US">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1FAFDF20-7BAE-4D41-81BD-17F0219BE941}" type="slidenum">
              <a:rPr lang="en-US" sz="1200" b="0">
                <a:latin typeface="Times New Roman" charset="0"/>
              </a:rPr>
              <a:pPr eaLnBrk="1" hangingPunct="1"/>
              <a:t>25</a:t>
            </a:fld>
            <a:endParaRPr lang="en-US" sz="1200" b="0">
              <a:latin typeface="Times New Roman" charset="0"/>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xfrm>
            <a:off x="1238250" y="3330575"/>
            <a:ext cx="6819900"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6" tIns="46587" rIns="93176" bIns="46587"/>
          <a:lstStyle/>
          <a:p>
            <a:pPr eaLnBrk="1" hangingPunct="1"/>
            <a:r>
              <a:rPr lang="en-US">
                <a:latin typeface="Times New Roman" charset="0"/>
              </a:rPr>
              <a:t>ETDs give libraries an avenue to demonstrate Information Age goals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3502A676-3266-A44B-B855-CCB8F9B42E5C}" type="slidenum">
              <a:rPr lang="en-US" sz="1200" b="0">
                <a:latin typeface="Times New Roman" charset="0"/>
              </a:rPr>
              <a:pPr eaLnBrk="1" hangingPunct="1"/>
              <a:t>26</a:t>
            </a:fld>
            <a:endParaRPr lang="en-US" sz="1200" b="0">
              <a:latin typeface="Times New Roman" charset="0"/>
            </a:endParaRPr>
          </a:p>
        </p:txBody>
      </p:sp>
      <p:sp>
        <p:nvSpPr>
          <p:cNvPr id="61442" name="Rectangle 2"/>
          <p:cNvSpPr>
            <a:spLocks noChangeArrowheads="1"/>
          </p:cNvSpPr>
          <p:nvPr/>
        </p:nvSpPr>
        <p:spPr bwMode="auto">
          <a:xfrm>
            <a:off x="5268913" y="0"/>
            <a:ext cx="402748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43" name="Rectangle 3"/>
          <p:cNvSpPr>
            <a:spLocks noChangeArrowheads="1"/>
          </p:cNvSpPr>
          <p:nvPr/>
        </p:nvSpPr>
        <p:spPr bwMode="auto">
          <a:xfrm>
            <a:off x="5268913" y="6659563"/>
            <a:ext cx="402748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p>
            <a:pPr algn="r" defTabSz="931863" eaLnBrk="0" hangingPunct="0"/>
            <a:r>
              <a:rPr lang="en-US" sz="1100" b="0" i="1">
                <a:latin typeface="Times New Roman" charset="0"/>
              </a:rPr>
              <a:t>4</a:t>
            </a:r>
          </a:p>
        </p:txBody>
      </p:sp>
      <p:sp>
        <p:nvSpPr>
          <p:cNvPr id="61444" name="Rectangle 4"/>
          <p:cNvSpPr>
            <a:spLocks noChangeArrowheads="1"/>
          </p:cNvSpPr>
          <p:nvPr/>
        </p:nvSpPr>
        <p:spPr bwMode="auto">
          <a:xfrm>
            <a:off x="0" y="6659563"/>
            <a:ext cx="402748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45" name="Rectangle 5"/>
          <p:cNvSpPr>
            <a:spLocks noChangeArrowheads="1"/>
          </p:cNvSpPr>
          <p:nvPr/>
        </p:nvSpPr>
        <p:spPr bwMode="auto">
          <a:xfrm>
            <a:off x="0" y="0"/>
            <a:ext cx="402748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46" name="Rectangle 6"/>
          <p:cNvSpPr>
            <a:spLocks noChangeArrowheads="1"/>
          </p:cNvSpPr>
          <p:nvPr/>
        </p:nvSpPr>
        <p:spPr bwMode="auto">
          <a:xfrm>
            <a:off x="5268913" y="0"/>
            <a:ext cx="402748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47" name="Rectangle 7"/>
          <p:cNvSpPr>
            <a:spLocks noChangeArrowheads="1"/>
          </p:cNvSpPr>
          <p:nvPr/>
        </p:nvSpPr>
        <p:spPr bwMode="auto">
          <a:xfrm>
            <a:off x="5268913" y="6659563"/>
            <a:ext cx="402748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p>
            <a:pPr algn="r" defTabSz="931863" eaLnBrk="0" hangingPunct="0"/>
            <a:r>
              <a:rPr lang="en-US" sz="1100" b="0" i="1">
                <a:latin typeface="Times New Roman" charset="0"/>
              </a:rPr>
              <a:t>4</a:t>
            </a:r>
          </a:p>
        </p:txBody>
      </p:sp>
      <p:sp>
        <p:nvSpPr>
          <p:cNvPr id="61448" name="Rectangle 8"/>
          <p:cNvSpPr>
            <a:spLocks noChangeArrowheads="1"/>
          </p:cNvSpPr>
          <p:nvPr/>
        </p:nvSpPr>
        <p:spPr bwMode="auto">
          <a:xfrm>
            <a:off x="0" y="6659563"/>
            <a:ext cx="402748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49" name="Rectangle 9"/>
          <p:cNvSpPr>
            <a:spLocks noChangeArrowheads="1"/>
          </p:cNvSpPr>
          <p:nvPr/>
        </p:nvSpPr>
        <p:spPr bwMode="auto">
          <a:xfrm>
            <a:off x="0" y="0"/>
            <a:ext cx="402748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50" name="Rectangle 10"/>
          <p:cNvSpPr>
            <a:spLocks noChangeArrowheads="1"/>
          </p:cNvSpPr>
          <p:nvPr/>
        </p:nvSpPr>
        <p:spPr bwMode="auto">
          <a:xfrm>
            <a:off x="5268913" y="0"/>
            <a:ext cx="402748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51" name="Rectangle 11"/>
          <p:cNvSpPr>
            <a:spLocks noChangeArrowheads="1"/>
          </p:cNvSpPr>
          <p:nvPr/>
        </p:nvSpPr>
        <p:spPr bwMode="auto">
          <a:xfrm>
            <a:off x="5268913" y="6659563"/>
            <a:ext cx="402748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p>
            <a:pPr algn="r" defTabSz="931863" eaLnBrk="0" hangingPunct="0"/>
            <a:r>
              <a:rPr lang="en-US" sz="1100" b="0" i="1">
                <a:latin typeface="Times New Roman" charset="0"/>
              </a:rPr>
              <a:t>4</a:t>
            </a:r>
          </a:p>
        </p:txBody>
      </p:sp>
      <p:sp>
        <p:nvSpPr>
          <p:cNvPr id="61452" name="Rectangle 12"/>
          <p:cNvSpPr>
            <a:spLocks noChangeArrowheads="1"/>
          </p:cNvSpPr>
          <p:nvPr/>
        </p:nvSpPr>
        <p:spPr bwMode="auto">
          <a:xfrm>
            <a:off x="0" y="6659563"/>
            <a:ext cx="402748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53" name="Rectangle 13"/>
          <p:cNvSpPr>
            <a:spLocks noChangeArrowheads="1"/>
          </p:cNvSpPr>
          <p:nvPr/>
        </p:nvSpPr>
        <p:spPr bwMode="auto">
          <a:xfrm>
            <a:off x="0" y="0"/>
            <a:ext cx="402748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54" name="Rectangle 14"/>
          <p:cNvSpPr>
            <a:spLocks noChangeArrowheads="1"/>
          </p:cNvSpPr>
          <p:nvPr/>
        </p:nvSpPr>
        <p:spPr bwMode="auto">
          <a:xfrm>
            <a:off x="5268913" y="0"/>
            <a:ext cx="402748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55" name="Rectangle 15"/>
          <p:cNvSpPr>
            <a:spLocks noChangeArrowheads="1"/>
          </p:cNvSpPr>
          <p:nvPr/>
        </p:nvSpPr>
        <p:spPr bwMode="auto">
          <a:xfrm>
            <a:off x="5268913" y="6659563"/>
            <a:ext cx="402748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p>
            <a:pPr algn="r" defTabSz="931863" eaLnBrk="0" hangingPunct="0"/>
            <a:r>
              <a:rPr lang="en-US" sz="1100" b="0" i="1">
                <a:latin typeface="Times New Roman" charset="0"/>
              </a:rPr>
              <a:t>3</a:t>
            </a:r>
          </a:p>
        </p:txBody>
      </p:sp>
      <p:sp>
        <p:nvSpPr>
          <p:cNvPr id="61456" name="Rectangle 16"/>
          <p:cNvSpPr>
            <a:spLocks noChangeArrowheads="1"/>
          </p:cNvSpPr>
          <p:nvPr/>
        </p:nvSpPr>
        <p:spPr bwMode="auto">
          <a:xfrm>
            <a:off x="0" y="6659563"/>
            <a:ext cx="402748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57" name="Rectangle 17"/>
          <p:cNvSpPr>
            <a:spLocks noChangeArrowheads="1"/>
          </p:cNvSpPr>
          <p:nvPr/>
        </p:nvSpPr>
        <p:spPr bwMode="auto">
          <a:xfrm>
            <a:off x="0" y="0"/>
            <a:ext cx="402748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58" name="Rectangle 18"/>
          <p:cNvSpPr>
            <a:spLocks noChangeArrowheads="1"/>
          </p:cNvSpPr>
          <p:nvPr/>
        </p:nvSpPr>
        <p:spPr bwMode="auto">
          <a:xfrm>
            <a:off x="5268913" y="0"/>
            <a:ext cx="4027487"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59" name="Rectangle 19"/>
          <p:cNvSpPr>
            <a:spLocks noChangeArrowheads="1"/>
          </p:cNvSpPr>
          <p:nvPr/>
        </p:nvSpPr>
        <p:spPr bwMode="auto">
          <a:xfrm>
            <a:off x="5268913" y="6619875"/>
            <a:ext cx="40274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176" tIns="0" rIns="16176" bIns="0" anchor="b"/>
          <a:lstStyle/>
          <a:p>
            <a:pPr algn="r" defTabSz="768350" eaLnBrk="0" hangingPunct="0"/>
            <a:r>
              <a:rPr lang="en-US" sz="800" b="0" i="1">
                <a:latin typeface="Times New Roman" charset="0"/>
              </a:rPr>
              <a:t>2</a:t>
            </a:r>
          </a:p>
        </p:txBody>
      </p:sp>
      <p:sp>
        <p:nvSpPr>
          <p:cNvPr id="61460" name="Rectangle 20"/>
          <p:cNvSpPr>
            <a:spLocks noChangeArrowheads="1"/>
          </p:cNvSpPr>
          <p:nvPr/>
        </p:nvSpPr>
        <p:spPr bwMode="auto">
          <a:xfrm>
            <a:off x="0" y="6619875"/>
            <a:ext cx="402748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61" name="Rectangle 21"/>
          <p:cNvSpPr>
            <a:spLocks noChangeArrowheads="1"/>
          </p:cNvSpPr>
          <p:nvPr/>
        </p:nvSpPr>
        <p:spPr bwMode="auto">
          <a:xfrm>
            <a:off x="0" y="0"/>
            <a:ext cx="40274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62" name="Rectangle 22"/>
          <p:cNvSpPr>
            <a:spLocks noGrp="1" noChangeArrowheads="1"/>
          </p:cNvSpPr>
          <p:nvPr>
            <p:ph type="body" idx="1"/>
          </p:nvPr>
        </p:nvSpPr>
        <p:spPr>
          <a:xfrm>
            <a:off x="1238250" y="3330575"/>
            <a:ext cx="6819900"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79264" tIns="40442" rIns="79264" bIns="40442"/>
          <a:lstStyle/>
          <a:p>
            <a:pPr defTabSz="766763" eaLnBrk="1" hangingPunct="1"/>
            <a:endParaRPr lang="en-US">
              <a:latin typeface="Times New Roman" charset="0"/>
            </a:endParaRPr>
          </a:p>
        </p:txBody>
      </p:sp>
      <p:sp>
        <p:nvSpPr>
          <p:cNvPr id="61463" name="Rectangle 23"/>
          <p:cNvSpPr>
            <a:spLocks noGrp="1" noRot="1" noChangeAspect="1" noChangeArrowheads="1" noTextEdit="1"/>
          </p:cNvSpPr>
          <p:nvPr>
            <p:ph type="sldImg"/>
          </p:nvPr>
        </p:nvSpPr>
        <p:spPr>
          <a:xfrm>
            <a:off x="2905125" y="530225"/>
            <a:ext cx="3492500" cy="2619375"/>
          </a:xfrm>
          <a:ln w="12700" cap="flat">
            <a:solidFill>
              <a:schemeClr val="tx1"/>
            </a:solid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3502A676-3266-A44B-B855-CCB8F9B42E5C}" type="slidenum">
              <a:rPr lang="en-US" sz="1200" b="0">
                <a:latin typeface="Times New Roman" charset="0"/>
              </a:rPr>
              <a:pPr eaLnBrk="1" hangingPunct="1"/>
              <a:t>27</a:t>
            </a:fld>
            <a:endParaRPr lang="en-US" sz="1200" b="0">
              <a:latin typeface="Times New Roman" charset="0"/>
            </a:endParaRPr>
          </a:p>
        </p:txBody>
      </p:sp>
      <p:sp>
        <p:nvSpPr>
          <p:cNvPr id="61442" name="Rectangle 2"/>
          <p:cNvSpPr>
            <a:spLocks noChangeArrowheads="1"/>
          </p:cNvSpPr>
          <p:nvPr/>
        </p:nvSpPr>
        <p:spPr bwMode="auto">
          <a:xfrm>
            <a:off x="5268913" y="0"/>
            <a:ext cx="402748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43" name="Rectangle 3"/>
          <p:cNvSpPr>
            <a:spLocks noChangeArrowheads="1"/>
          </p:cNvSpPr>
          <p:nvPr/>
        </p:nvSpPr>
        <p:spPr bwMode="auto">
          <a:xfrm>
            <a:off x="5268913" y="6659563"/>
            <a:ext cx="402748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p>
            <a:pPr algn="r" defTabSz="931863" eaLnBrk="0" hangingPunct="0"/>
            <a:r>
              <a:rPr lang="en-US" sz="1100" b="0" i="1">
                <a:latin typeface="Times New Roman" charset="0"/>
              </a:rPr>
              <a:t>4</a:t>
            </a:r>
          </a:p>
        </p:txBody>
      </p:sp>
      <p:sp>
        <p:nvSpPr>
          <p:cNvPr id="61444" name="Rectangle 4"/>
          <p:cNvSpPr>
            <a:spLocks noChangeArrowheads="1"/>
          </p:cNvSpPr>
          <p:nvPr/>
        </p:nvSpPr>
        <p:spPr bwMode="auto">
          <a:xfrm>
            <a:off x="0" y="6659563"/>
            <a:ext cx="402748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45" name="Rectangle 5"/>
          <p:cNvSpPr>
            <a:spLocks noChangeArrowheads="1"/>
          </p:cNvSpPr>
          <p:nvPr/>
        </p:nvSpPr>
        <p:spPr bwMode="auto">
          <a:xfrm>
            <a:off x="0" y="0"/>
            <a:ext cx="402748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46" name="Rectangle 6"/>
          <p:cNvSpPr>
            <a:spLocks noChangeArrowheads="1"/>
          </p:cNvSpPr>
          <p:nvPr/>
        </p:nvSpPr>
        <p:spPr bwMode="auto">
          <a:xfrm>
            <a:off x="5268913" y="0"/>
            <a:ext cx="402748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47" name="Rectangle 7"/>
          <p:cNvSpPr>
            <a:spLocks noChangeArrowheads="1"/>
          </p:cNvSpPr>
          <p:nvPr/>
        </p:nvSpPr>
        <p:spPr bwMode="auto">
          <a:xfrm>
            <a:off x="5268913" y="6659563"/>
            <a:ext cx="402748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p>
            <a:pPr algn="r" defTabSz="931863" eaLnBrk="0" hangingPunct="0"/>
            <a:r>
              <a:rPr lang="en-US" sz="1100" b="0" i="1">
                <a:latin typeface="Times New Roman" charset="0"/>
              </a:rPr>
              <a:t>4</a:t>
            </a:r>
          </a:p>
        </p:txBody>
      </p:sp>
      <p:sp>
        <p:nvSpPr>
          <p:cNvPr id="61448" name="Rectangle 8"/>
          <p:cNvSpPr>
            <a:spLocks noChangeArrowheads="1"/>
          </p:cNvSpPr>
          <p:nvPr/>
        </p:nvSpPr>
        <p:spPr bwMode="auto">
          <a:xfrm>
            <a:off x="0" y="6659563"/>
            <a:ext cx="402748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49" name="Rectangle 9"/>
          <p:cNvSpPr>
            <a:spLocks noChangeArrowheads="1"/>
          </p:cNvSpPr>
          <p:nvPr/>
        </p:nvSpPr>
        <p:spPr bwMode="auto">
          <a:xfrm>
            <a:off x="0" y="0"/>
            <a:ext cx="402748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50" name="Rectangle 10"/>
          <p:cNvSpPr>
            <a:spLocks noChangeArrowheads="1"/>
          </p:cNvSpPr>
          <p:nvPr/>
        </p:nvSpPr>
        <p:spPr bwMode="auto">
          <a:xfrm>
            <a:off x="5268913" y="0"/>
            <a:ext cx="402748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51" name="Rectangle 11"/>
          <p:cNvSpPr>
            <a:spLocks noChangeArrowheads="1"/>
          </p:cNvSpPr>
          <p:nvPr/>
        </p:nvSpPr>
        <p:spPr bwMode="auto">
          <a:xfrm>
            <a:off x="5268913" y="6659563"/>
            <a:ext cx="402748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p>
            <a:pPr algn="r" defTabSz="931863" eaLnBrk="0" hangingPunct="0"/>
            <a:r>
              <a:rPr lang="en-US" sz="1100" b="0" i="1">
                <a:latin typeface="Times New Roman" charset="0"/>
              </a:rPr>
              <a:t>4</a:t>
            </a:r>
          </a:p>
        </p:txBody>
      </p:sp>
      <p:sp>
        <p:nvSpPr>
          <p:cNvPr id="61452" name="Rectangle 12"/>
          <p:cNvSpPr>
            <a:spLocks noChangeArrowheads="1"/>
          </p:cNvSpPr>
          <p:nvPr/>
        </p:nvSpPr>
        <p:spPr bwMode="auto">
          <a:xfrm>
            <a:off x="0" y="6659563"/>
            <a:ext cx="402748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53" name="Rectangle 13"/>
          <p:cNvSpPr>
            <a:spLocks noChangeArrowheads="1"/>
          </p:cNvSpPr>
          <p:nvPr/>
        </p:nvSpPr>
        <p:spPr bwMode="auto">
          <a:xfrm>
            <a:off x="0" y="0"/>
            <a:ext cx="402748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54" name="Rectangle 14"/>
          <p:cNvSpPr>
            <a:spLocks noChangeArrowheads="1"/>
          </p:cNvSpPr>
          <p:nvPr/>
        </p:nvSpPr>
        <p:spPr bwMode="auto">
          <a:xfrm>
            <a:off x="5268913" y="0"/>
            <a:ext cx="402748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55" name="Rectangle 15"/>
          <p:cNvSpPr>
            <a:spLocks noChangeArrowheads="1"/>
          </p:cNvSpPr>
          <p:nvPr/>
        </p:nvSpPr>
        <p:spPr bwMode="auto">
          <a:xfrm>
            <a:off x="5268913" y="6659563"/>
            <a:ext cx="402748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p>
            <a:pPr algn="r" defTabSz="931863" eaLnBrk="0" hangingPunct="0"/>
            <a:r>
              <a:rPr lang="en-US" sz="1100" b="0" i="1">
                <a:latin typeface="Times New Roman" charset="0"/>
              </a:rPr>
              <a:t>3</a:t>
            </a:r>
          </a:p>
        </p:txBody>
      </p:sp>
      <p:sp>
        <p:nvSpPr>
          <p:cNvPr id="61456" name="Rectangle 16"/>
          <p:cNvSpPr>
            <a:spLocks noChangeArrowheads="1"/>
          </p:cNvSpPr>
          <p:nvPr/>
        </p:nvSpPr>
        <p:spPr bwMode="auto">
          <a:xfrm>
            <a:off x="0" y="6659563"/>
            <a:ext cx="402748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57" name="Rectangle 17"/>
          <p:cNvSpPr>
            <a:spLocks noChangeArrowheads="1"/>
          </p:cNvSpPr>
          <p:nvPr/>
        </p:nvSpPr>
        <p:spPr bwMode="auto">
          <a:xfrm>
            <a:off x="0" y="0"/>
            <a:ext cx="402748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58" name="Rectangle 18"/>
          <p:cNvSpPr>
            <a:spLocks noChangeArrowheads="1"/>
          </p:cNvSpPr>
          <p:nvPr/>
        </p:nvSpPr>
        <p:spPr bwMode="auto">
          <a:xfrm>
            <a:off x="5268913" y="0"/>
            <a:ext cx="4027487"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59" name="Rectangle 19"/>
          <p:cNvSpPr>
            <a:spLocks noChangeArrowheads="1"/>
          </p:cNvSpPr>
          <p:nvPr/>
        </p:nvSpPr>
        <p:spPr bwMode="auto">
          <a:xfrm>
            <a:off x="5268913" y="6619875"/>
            <a:ext cx="4027487"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176" tIns="0" rIns="16176" bIns="0" anchor="b"/>
          <a:lstStyle/>
          <a:p>
            <a:pPr algn="r" defTabSz="768350" eaLnBrk="0" hangingPunct="0"/>
            <a:r>
              <a:rPr lang="en-US" sz="800" b="0" i="1">
                <a:latin typeface="Times New Roman" charset="0"/>
              </a:rPr>
              <a:t>2</a:t>
            </a:r>
          </a:p>
        </p:txBody>
      </p:sp>
      <p:sp>
        <p:nvSpPr>
          <p:cNvPr id="61460" name="Rectangle 20"/>
          <p:cNvSpPr>
            <a:spLocks noChangeArrowheads="1"/>
          </p:cNvSpPr>
          <p:nvPr/>
        </p:nvSpPr>
        <p:spPr bwMode="auto">
          <a:xfrm>
            <a:off x="0" y="6619875"/>
            <a:ext cx="402748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61" name="Rectangle 21"/>
          <p:cNvSpPr>
            <a:spLocks noChangeArrowheads="1"/>
          </p:cNvSpPr>
          <p:nvPr/>
        </p:nvSpPr>
        <p:spPr bwMode="auto">
          <a:xfrm>
            <a:off x="0" y="0"/>
            <a:ext cx="40274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62" name="Rectangle 22"/>
          <p:cNvSpPr>
            <a:spLocks noGrp="1" noChangeArrowheads="1"/>
          </p:cNvSpPr>
          <p:nvPr>
            <p:ph type="body" idx="1"/>
          </p:nvPr>
        </p:nvSpPr>
        <p:spPr>
          <a:xfrm>
            <a:off x="1238250" y="3330575"/>
            <a:ext cx="6819900"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79264" tIns="40442" rIns="79264" bIns="40442"/>
          <a:lstStyle/>
          <a:p>
            <a:pPr defTabSz="766763" eaLnBrk="1" hangingPunct="1"/>
            <a:endParaRPr lang="en-US">
              <a:latin typeface="Times New Roman" charset="0"/>
            </a:endParaRPr>
          </a:p>
        </p:txBody>
      </p:sp>
      <p:sp>
        <p:nvSpPr>
          <p:cNvPr id="61463" name="Rectangle 23"/>
          <p:cNvSpPr>
            <a:spLocks noGrp="1" noRot="1" noChangeAspect="1" noChangeArrowheads="1" noTextEdit="1"/>
          </p:cNvSpPr>
          <p:nvPr>
            <p:ph type="sldImg"/>
          </p:nvPr>
        </p:nvSpPr>
        <p:spPr>
          <a:xfrm>
            <a:off x="2905125" y="530225"/>
            <a:ext cx="3492500" cy="2619375"/>
          </a:xfrm>
          <a:ln w="12700" cap="flat">
            <a:solidFill>
              <a:schemeClr val="tx1"/>
            </a:solid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51420B12-F22C-4D4F-8D2A-2731E3C19364}" type="slidenum">
              <a:rPr lang="en-US" sz="1200" b="0">
                <a:latin typeface="Times New Roman" charset="0"/>
              </a:rPr>
              <a:pPr eaLnBrk="1" hangingPunct="1"/>
              <a:t>28</a:t>
            </a:fld>
            <a:endParaRPr lang="en-US" sz="1200" b="0">
              <a:latin typeface="Times New Roman" charset="0"/>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a:ln/>
        </p:spPr>
      </p:sp>
      <p:sp>
        <p:nvSpPr>
          <p:cNvPr id="675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675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0B2559A7-FD2B-CE42-A751-82AD702DF1F3}" type="slidenum">
              <a:rPr lang="en-US" sz="1200" b="0">
                <a:latin typeface="Times New Roman" charset="0"/>
              </a:rPr>
              <a:pPr eaLnBrk="1" hangingPunct="1"/>
              <a:t>29</a:t>
            </a:fld>
            <a:endParaRPr lang="en-US" sz="1200" b="0">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a:ln/>
        </p:spPr>
      </p:sp>
      <p:sp>
        <p:nvSpPr>
          <p:cNvPr id="696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696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535440C4-620A-8045-BC16-9205AC78E4FB}" type="slidenum">
              <a:rPr lang="en-US" sz="1200" b="0">
                <a:latin typeface="Times New Roman" charset="0"/>
              </a:rPr>
              <a:pPr eaLnBrk="1" hangingPunct="1"/>
              <a:t>30</a:t>
            </a:fld>
            <a:endParaRPr lang="en-US" sz="1200" b="0">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7FB8A5B4-0C6D-9042-8107-EE7C764ECF03}" type="slidenum">
              <a:rPr lang="en-US" sz="1200" b="0">
                <a:latin typeface="Times New Roman" charset="0"/>
              </a:rPr>
              <a:pPr eaLnBrk="1" hangingPunct="1"/>
              <a:t>4</a:t>
            </a:fld>
            <a:endParaRPr lang="en-US" sz="1200" b="0">
              <a:latin typeface="Times New Roman" charset="0"/>
            </a:endParaRPr>
          </a:p>
        </p:txBody>
      </p:sp>
      <p:sp>
        <p:nvSpPr>
          <p:cNvPr id="20482" name="Rectangle 2"/>
          <p:cNvSpPr>
            <a:spLocks noGrp="1" noRot="1" noChangeAspect="1" noChangeArrowheads="1" noTextEdit="1"/>
          </p:cNvSpPr>
          <p:nvPr>
            <p:ph type="sldImg"/>
          </p:nvPr>
        </p:nvSpPr>
        <p:spPr>
          <a:xfrm>
            <a:off x="2905125" y="530225"/>
            <a:ext cx="3492500" cy="2619375"/>
          </a:xfrm>
          <a:ln w="12700" cap="flat">
            <a:solidFill>
              <a:schemeClr val="tx1"/>
            </a:solidFill>
          </a:ln>
        </p:spPr>
      </p:sp>
      <p:sp>
        <p:nvSpPr>
          <p:cNvPr id="20483" name="Rectangle 3"/>
          <p:cNvSpPr>
            <a:spLocks noGrp="1" noChangeArrowheads="1"/>
          </p:cNvSpPr>
          <p:nvPr>
            <p:ph type="body" idx="1"/>
          </p:nvPr>
        </p:nvSpPr>
        <p:spPr>
          <a:xfrm>
            <a:off x="1238250" y="3330575"/>
            <a:ext cx="6819900"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3556" tIns="46778" rIns="93556" bIns="46778"/>
          <a:lstStyle/>
          <a:p>
            <a:pPr eaLnBrk="1" hangingPunct="1"/>
            <a:endParaRPr lang="en-US">
              <a:latin typeface="Times New Roman"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FAF4E31C-42DE-C246-83C8-657DBA86EEC5}" type="slidenum">
              <a:rPr lang="en-US" sz="1200" b="0">
                <a:latin typeface="Times New Roman" charset="0"/>
              </a:rPr>
              <a:pPr eaLnBrk="1" hangingPunct="1"/>
              <a:t>31</a:t>
            </a:fld>
            <a:endParaRPr lang="en-US" sz="1200" b="0">
              <a:latin typeface="Times New Roman" charset="0"/>
            </a:endParaRP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50F2DB03-E433-CF46-A8C8-7C9C781F6C86}" type="slidenum">
              <a:rPr lang="en-US" sz="1200" b="0">
                <a:latin typeface="Times New Roman" charset="0"/>
              </a:rPr>
              <a:pPr eaLnBrk="1" hangingPunct="1"/>
              <a:t>32</a:t>
            </a:fld>
            <a:endParaRPr lang="en-US" sz="1200" b="0">
              <a:latin typeface="Times New Roman" charset="0"/>
            </a:endParaRPr>
          </a:p>
        </p:txBody>
      </p:sp>
      <p:sp>
        <p:nvSpPr>
          <p:cNvPr id="73730" name="Rectangle 2"/>
          <p:cNvSpPr>
            <a:spLocks noGrp="1" noRot="1" noChangeAspect="1" noChangeArrowheads="1" noTextEdit="1"/>
          </p:cNvSpPr>
          <p:nvPr>
            <p:ph type="sldImg"/>
          </p:nvPr>
        </p:nvSpPr>
        <p:spPr>
          <a:xfrm>
            <a:off x="2905125" y="530225"/>
            <a:ext cx="3492500" cy="2619375"/>
          </a:xfrm>
          <a:ln w="12700" cap="flat">
            <a:solidFill>
              <a:schemeClr val="tx1"/>
            </a:solidFill>
          </a:ln>
        </p:spPr>
      </p:sp>
      <p:sp>
        <p:nvSpPr>
          <p:cNvPr id="73731" name="Rectangle 3"/>
          <p:cNvSpPr>
            <a:spLocks noGrp="1" noChangeArrowheads="1"/>
          </p:cNvSpPr>
          <p:nvPr>
            <p:ph type="body" idx="1"/>
          </p:nvPr>
        </p:nvSpPr>
        <p:spPr>
          <a:xfrm>
            <a:off x="1238250" y="3330575"/>
            <a:ext cx="6819900"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3556" tIns="46778" rIns="93556" bIns="46778"/>
          <a:lstStyle/>
          <a:p>
            <a:pPr eaLnBrk="1" hangingPunct="1"/>
            <a:endParaRPr lang="en-US">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59FA80EC-B878-DC49-BA14-A1B785EFFD85}" type="slidenum">
              <a:rPr lang="en-US" sz="1200" b="0">
                <a:latin typeface="Times New Roman" charset="0"/>
              </a:rPr>
              <a:pPr eaLnBrk="1" hangingPunct="1"/>
              <a:t>33</a:t>
            </a:fld>
            <a:endParaRPr lang="en-US" sz="1200" b="0">
              <a:latin typeface="Times New Roman" charset="0"/>
            </a:endParaRPr>
          </a:p>
        </p:txBody>
      </p:sp>
      <p:sp>
        <p:nvSpPr>
          <p:cNvPr id="75778" name="Rectangle 2"/>
          <p:cNvSpPr>
            <a:spLocks noGrp="1" noRot="1" noChangeAspect="1" noChangeArrowheads="1" noTextEdit="1"/>
          </p:cNvSpPr>
          <p:nvPr>
            <p:ph type="sldImg"/>
          </p:nvPr>
        </p:nvSpPr>
        <p:spPr>
          <a:xfrm>
            <a:off x="2905125" y="530225"/>
            <a:ext cx="3492500" cy="2619375"/>
          </a:xfrm>
          <a:ln w="12700" cap="flat">
            <a:solidFill>
              <a:schemeClr val="tx1"/>
            </a:solidFill>
          </a:ln>
        </p:spPr>
      </p:sp>
      <p:sp>
        <p:nvSpPr>
          <p:cNvPr id="75779" name="Rectangle 3"/>
          <p:cNvSpPr>
            <a:spLocks noGrp="1" noChangeArrowheads="1"/>
          </p:cNvSpPr>
          <p:nvPr>
            <p:ph type="body" idx="1"/>
          </p:nvPr>
        </p:nvSpPr>
        <p:spPr>
          <a:xfrm>
            <a:off x="1238250" y="3330575"/>
            <a:ext cx="6819900"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3556" tIns="46778" rIns="93556" bIns="46778"/>
          <a:lstStyle/>
          <a:p>
            <a:pPr eaLnBrk="1" hangingPunct="1"/>
            <a:endParaRPr lang="en-US">
              <a:latin typeface="Times New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F95F7A8E-8285-5C44-8ED5-26548925BFE8}" type="slidenum">
              <a:rPr lang="en-US" sz="1200" b="0">
                <a:latin typeface="Times New Roman" charset="0"/>
              </a:rPr>
              <a:pPr eaLnBrk="1" hangingPunct="1"/>
              <a:t>34</a:t>
            </a:fld>
            <a:endParaRPr lang="en-US" sz="1200" b="0">
              <a:latin typeface="Times New Roman" charset="0"/>
            </a:endParaRPr>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C7E2EB74-0EE2-C746-8C1E-4D43CB6EA276}" type="slidenum">
              <a:rPr lang="en-US" sz="1200" b="0">
                <a:latin typeface="Times New Roman" charset="0"/>
              </a:rPr>
              <a:pPr eaLnBrk="1" hangingPunct="1"/>
              <a:t>35</a:t>
            </a:fld>
            <a:endParaRPr lang="en-US" sz="1200" b="0">
              <a:latin typeface="Times New Roman" charset="0"/>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7F467BB7-B0BF-504D-94DE-087F27E8F7E8}" type="slidenum">
              <a:rPr lang="en-US" sz="1200" b="0">
                <a:latin typeface="Times New Roman" charset="0"/>
              </a:rPr>
              <a:pPr eaLnBrk="1" hangingPunct="1"/>
              <a:t>36</a:t>
            </a:fld>
            <a:endParaRPr lang="en-US" sz="1200" b="0">
              <a:latin typeface="Times New Roman" charset="0"/>
            </a:endParaRPr>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6A7E83F1-3852-0046-A543-CB8E0E1976DF}" type="slidenum">
              <a:rPr lang="en-US" sz="1200" b="0">
                <a:latin typeface="Times New Roman" charset="0"/>
              </a:rPr>
              <a:pPr eaLnBrk="1" hangingPunct="1"/>
              <a:t>37</a:t>
            </a:fld>
            <a:endParaRPr lang="en-US" sz="1200" b="0">
              <a:latin typeface="Times New Roman" charset="0"/>
            </a:endParaRPr>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3FBA1358-2BB6-B343-A608-C0745274CABE}" type="slidenum">
              <a:rPr lang="en-US" sz="1200" b="0">
                <a:latin typeface="Times New Roman" charset="0"/>
              </a:rPr>
              <a:pPr eaLnBrk="1" hangingPunct="1"/>
              <a:t>38</a:t>
            </a:fld>
            <a:endParaRPr lang="en-US" sz="1200" b="0">
              <a:latin typeface="Times New Roman" charset="0"/>
            </a:endParaRPr>
          </a:p>
        </p:txBody>
      </p:sp>
      <p:sp>
        <p:nvSpPr>
          <p:cNvPr id="86018" name="Rectangle 2"/>
          <p:cNvSpPr>
            <a:spLocks noGrp="1" noRot="1" noChangeAspect="1" noChangeArrowheads="1" noTextEdit="1"/>
          </p:cNvSpPr>
          <p:nvPr>
            <p:ph type="sldImg"/>
          </p:nvPr>
        </p:nvSpPr>
        <p:spPr>
          <a:xfrm>
            <a:off x="2905125" y="530225"/>
            <a:ext cx="3492500" cy="2619375"/>
          </a:xfrm>
          <a:ln w="12700" cap="flat">
            <a:solidFill>
              <a:schemeClr val="tx1"/>
            </a:solidFill>
          </a:ln>
        </p:spPr>
      </p:sp>
      <p:sp>
        <p:nvSpPr>
          <p:cNvPr id="86019" name="Rectangle 3"/>
          <p:cNvSpPr>
            <a:spLocks noGrp="1" noChangeArrowheads="1"/>
          </p:cNvSpPr>
          <p:nvPr>
            <p:ph type="body" idx="1"/>
          </p:nvPr>
        </p:nvSpPr>
        <p:spPr>
          <a:xfrm>
            <a:off x="1238250" y="3330575"/>
            <a:ext cx="6819900"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3556" tIns="46778" rIns="93556" bIns="46778"/>
          <a:lstStyle/>
          <a:p>
            <a:pPr eaLnBrk="1" hangingPunct="1"/>
            <a:endParaRPr lang="en-US">
              <a:latin typeface="Times New Roman"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1C8D3A73-222D-EA42-B560-89AC5E50E353}" type="slidenum">
              <a:rPr lang="en-US" sz="1200" b="0">
                <a:latin typeface="Times New Roman" charset="0"/>
              </a:rPr>
              <a:pPr eaLnBrk="1" hangingPunct="1"/>
              <a:t>39</a:t>
            </a:fld>
            <a:endParaRPr lang="en-US" sz="1200" b="0">
              <a:latin typeface="Times New Roman" charset="0"/>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73E74479-07A0-4641-8A61-1717B9F1A6A7}" type="slidenum">
              <a:rPr lang="en-US" sz="1200" b="0">
                <a:latin typeface="Times New Roman" charset="0"/>
              </a:rPr>
              <a:pPr eaLnBrk="1" hangingPunct="1"/>
              <a:t>40</a:t>
            </a:fld>
            <a:endParaRPr lang="en-US" sz="1200" b="0">
              <a:latin typeface="Times New Roman"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E54C0D39-C183-6342-A1D6-E80E50E25588}" type="slidenum">
              <a:rPr lang="en-US" sz="1200" b="0">
                <a:latin typeface="Times New Roman" charset="0"/>
              </a:rPr>
              <a:pPr eaLnBrk="1" hangingPunct="1"/>
              <a:t>5</a:t>
            </a:fld>
            <a:endParaRPr lang="en-US" sz="1200" b="0">
              <a:latin typeface="Times New Roman" charset="0"/>
            </a:endParaRPr>
          </a:p>
        </p:txBody>
      </p:sp>
      <p:sp>
        <p:nvSpPr>
          <p:cNvPr id="22530" name="Rectangle 2"/>
          <p:cNvSpPr>
            <a:spLocks noChangeArrowheads="1"/>
          </p:cNvSpPr>
          <p:nvPr/>
        </p:nvSpPr>
        <p:spPr bwMode="auto">
          <a:xfrm>
            <a:off x="5268913" y="0"/>
            <a:ext cx="402748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31" name="Rectangle 3"/>
          <p:cNvSpPr>
            <a:spLocks noChangeArrowheads="1"/>
          </p:cNvSpPr>
          <p:nvPr/>
        </p:nvSpPr>
        <p:spPr bwMode="auto">
          <a:xfrm>
            <a:off x="5268913" y="6659563"/>
            <a:ext cx="402748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08" tIns="0" rIns="19408" bIns="0" anchor="b"/>
          <a:lstStyle/>
          <a:p>
            <a:pPr algn="r" defTabSz="931863" eaLnBrk="0" hangingPunct="0"/>
            <a:r>
              <a:rPr lang="en-US" sz="1100" b="0" i="1">
                <a:latin typeface="Times New Roman" charset="0"/>
              </a:rPr>
              <a:t>3</a:t>
            </a:r>
          </a:p>
        </p:txBody>
      </p:sp>
      <p:sp>
        <p:nvSpPr>
          <p:cNvPr id="22532" name="Rectangle 4"/>
          <p:cNvSpPr>
            <a:spLocks noChangeArrowheads="1"/>
          </p:cNvSpPr>
          <p:nvPr/>
        </p:nvSpPr>
        <p:spPr bwMode="auto">
          <a:xfrm>
            <a:off x="0" y="6659563"/>
            <a:ext cx="402748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33" name="Rectangle 5"/>
          <p:cNvSpPr>
            <a:spLocks noChangeArrowheads="1"/>
          </p:cNvSpPr>
          <p:nvPr/>
        </p:nvSpPr>
        <p:spPr bwMode="auto">
          <a:xfrm>
            <a:off x="0" y="0"/>
            <a:ext cx="402748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34" name="Rectangle 6"/>
          <p:cNvSpPr>
            <a:spLocks noChangeArrowheads="1"/>
          </p:cNvSpPr>
          <p:nvPr/>
        </p:nvSpPr>
        <p:spPr bwMode="auto">
          <a:xfrm>
            <a:off x="5268913" y="0"/>
            <a:ext cx="402748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35" name="Rectangle 7"/>
          <p:cNvSpPr>
            <a:spLocks noChangeArrowheads="1"/>
          </p:cNvSpPr>
          <p:nvPr/>
        </p:nvSpPr>
        <p:spPr bwMode="auto">
          <a:xfrm>
            <a:off x="5268913" y="6659563"/>
            <a:ext cx="402748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08" tIns="0" rIns="19408" bIns="0" anchor="b"/>
          <a:lstStyle/>
          <a:p>
            <a:pPr algn="r" defTabSz="931863" eaLnBrk="0" hangingPunct="0"/>
            <a:r>
              <a:rPr lang="en-US" sz="1100" b="0" i="1">
                <a:latin typeface="Times New Roman" charset="0"/>
              </a:rPr>
              <a:t>3</a:t>
            </a:r>
          </a:p>
        </p:txBody>
      </p:sp>
      <p:sp>
        <p:nvSpPr>
          <p:cNvPr id="22536" name="Rectangle 8"/>
          <p:cNvSpPr>
            <a:spLocks noChangeArrowheads="1"/>
          </p:cNvSpPr>
          <p:nvPr/>
        </p:nvSpPr>
        <p:spPr bwMode="auto">
          <a:xfrm>
            <a:off x="0" y="6659563"/>
            <a:ext cx="402748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37" name="Rectangle 9"/>
          <p:cNvSpPr>
            <a:spLocks noChangeArrowheads="1"/>
          </p:cNvSpPr>
          <p:nvPr/>
        </p:nvSpPr>
        <p:spPr bwMode="auto">
          <a:xfrm>
            <a:off x="0" y="0"/>
            <a:ext cx="402748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2538" name="Rectangle 10"/>
          <p:cNvSpPr>
            <a:spLocks noGrp="1" noChangeArrowheads="1"/>
          </p:cNvSpPr>
          <p:nvPr>
            <p:ph type="body" idx="1"/>
          </p:nvPr>
        </p:nvSpPr>
        <p:spPr>
          <a:xfrm>
            <a:off x="1238250" y="3330575"/>
            <a:ext cx="6819900"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3810" tIns="46906" rIns="93810" bIns="46906"/>
          <a:lstStyle/>
          <a:p>
            <a:pPr eaLnBrk="1" hangingPunct="1"/>
            <a:endParaRPr lang="en-US">
              <a:latin typeface="Times New Roman" charset="0"/>
            </a:endParaRPr>
          </a:p>
        </p:txBody>
      </p:sp>
      <p:sp>
        <p:nvSpPr>
          <p:cNvPr id="22539" name="Rectangle 11"/>
          <p:cNvSpPr>
            <a:spLocks noGrp="1" noRot="1" noChangeAspect="1" noChangeArrowheads="1" noTextEdit="1"/>
          </p:cNvSpPr>
          <p:nvPr>
            <p:ph type="sldImg"/>
          </p:nvPr>
        </p:nvSpPr>
        <p:spPr>
          <a:xfrm>
            <a:off x="2903538" y="530225"/>
            <a:ext cx="3492500" cy="2619375"/>
          </a:xfrm>
          <a:ln w="12700" cap="flat">
            <a:solidFill>
              <a:schemeClr val="tx1"/>
            </a:solid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B9BC032E-D1F6-D145-BA95-43E983DCF1D7}" type="slidenum">
              <a:rPr lang="en-US" sz="1200" b="0">
                <a:latin typeface="Times New Roman" charset="0"/>
              </a:rPr>
              <a:pPr eaLnBrk="1" hangingPunct="1"/>
              <a:t>6</a:t>
            </a:fld>
            <a:endParaRPr lang="en-US" sz="1200" b="0">
              <a:latin typeface="Times New Roman" charset="0"/>
            </a:endParaRPr>
          </a:p>
        </p:txBody>
      </p:sp>
      <p:sp>
        <p:nvSpPr>
          <p:cNvPr id="24578" name="Rectangle 2"/>
          <p:cNvSpPr>
            <a:spLocks noChangeArrowheads="1"/>
          </p:cNvSpPr>
          <p:nvPr/>
        </p:nvSpPr>
        <p:spPr bwMode="auto">
          <a:xfrm>
            <a:off x="5268913" y="0"/>
            <a:ext cx="402748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579" name="Rectangle 3"/>
          <p:cNvSpPr>
            <a:spLocks noChangeArrowheads="1"/>
          </p:cNvSpPr>
          <p:nvPr/>
        </p:nvSpPr>
        <p:spPr bwMode="auto">
          <a:xfrm>
            <a:off x="5268913" y="6659563"/>
            <a:ext cx="402748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08" tIns="0" rIns="19408" bIns="0" anchor="b"/>
          <a:lstStyle/>
          <a:p>
            <a:pPr algn="r" defTabSz="931863" eaLnBrk="0" hangingPunct="0"/>
            <a:r>
              <a:rPr lang="en-US" sz="1100" b="0" i="1">
                <a:latin typeface="Times New Roman" charset="0"/>
              </a:rPr>
              <a:t>3</a:t>
            </a:r>
          </a:p>
        </p:txBody>
      </p:sp>
      <p:sp>
        <p:nvSpPr>
          <p:cNvPr id="24580" name="Rectangle 4"/>
          <p:cNvSpPr>
            <a:spLocks noChangeArrowheads="1"/>
          </p:cNvSpPr>
          <p:nvPr/>
        </p:nvSpPr>
        <p:spPr bwMode="auto">
          <a:xfrm>
            <a:off x="0" y="6659563"/>
            <a:ext cx="402748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581" name="Rectangle 5"/>
          <p:cNvSpPr>
            <a:spLocks noChangeArrowheads="1"/>
          </p:cNvSpPr>
          <p:nvPr/>
        </p:nvSpPr>
        <p:spPr bwMode="auto">
          <a:xfrm>
            <a:off x="0" y="0"/>
            <a:ext cx="402748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582" name="Rectangle 6"/>
          <p:cNvSpPr>
            <a:spLocks noChangeArrowheads="1"/>
          </p:cNvSpPr>
          <p:nvPr/>
        </p:nvSpPr>
        <p:spPr bwMode="auto">
          <a:xfrm>
            <a:off x="5268913" y="0"/>
            <a:ext cx="402748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583" name="Rectangle 7"/>
          <p:cNvSpPr>
            <a:spLocks noChangeArrowheads="1"/>
          </p:cNvSpPr>
          <p:nvPr/>
        </p:nvSpPr>
        <p:spPr bwMode="auto">
          <a:xfrm>
            <a:off x="5268913" y="6659563"/>
            <a:ext cx="402748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08" tIns="0" rIns="19408" bIns="0" anchor="b"/>
          <a:lstStyle/>
          <a:p>
            <a:pPr algn="r" defTabSz="931863" eaLnBrk="0" hangingPunct="0"/>
            <a:r>
              <a:rPr lang="en-US" sz="1100" b="0" i="1">
                <a:latin typeface="Times New Roman" charset="0"/>
              </a:rPr>
              <a:t>3</a:t>
            </a:r>
          </a:p>
        </p:txBody>
      </p:sp>
      <p:sp>
        <p:nvSpPr>
          <p:cNvPr id="24584" name="Rectangle 8"/>
          <p:cNvSpPr>
            <a:spLocks noChangeArrowheads="1"/>
          </p:cNvSpPr>
          <p:nvPr/>
        </p:nvSpPr>
        <p:spPr bwMode="auto">
          <a:xfrm>
            <a:off x="0" y="6659563"/>
            <a:ext cx="402748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585" name="Rectangle 9"/>
          <p:cNvSpPr>
            <a:spLocks noChangeArrowheads="1"/>
          </p:cNvSpPr>
          <p:nvPr/>
        </p:nvSpPr>
        <p:spPr bwMode="auto">
          <a:xfrm>
            <a:off x="0" y="0"/>
            <a:ext cx="402748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586" name="Rectangle 10"/>
          <p:cNvSpPr>
            <a:spLocks noGrp="1" noChangeArrowheads="1"/>
          </p:cNvSpPr>
          <p:nvPr>
            <p:ph type="body" idx="1"/>
          </p:nvPr>
        </p:nvSpPr>
        <p:spPr>
          <a:xfrm>
            <a:off x="1238250" y="3330575"/>
            <a:ext cx="6819900"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3810" tIns="46906" rIns="93810" bIns="46906"/>
          <a:lstStyle/>
          <a:p>
            <a:pPr eaLnBrk="1" hangingPunct="1"/>
            <a:endParaRPr lang="en-US">
              <a:latin typeface="Times New Roman" charset="0"/>
            </a:endParaRPr>
          </a:p>
        </p:txBody>
      </p:sp>
      <p:sp>
        <p:nvSpPr>
          <p:cNvPr id="24587" name="Rectangle 11"/>
          <p:cNvSpPr>
            <a:spLocks noGrp="1" noRot="1" noChangeAspect="1" noChangeArrowheads="1" noTextEdit="1"/>
          </p:cNvSpPr>
          <p:nvPr>
            <p:ph type="sldImg"/>
          </p:nvPr>
        </p:nvSpPr>
        <p:spPr>
          <a:xfrm>
            <a:off x="2903538" y="530225"/>
            <a:ext cx="3492500" cy="2619375"/>
          </a:xfrm>
          <a:ln w="12700" cap="flat">
            <a:solidFill>
              <a:schemeClr val="tx1"/>
            </a:solid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4CAB36F8-6B4D-F948-AFFB-67DCBD19D99E}" type="slidenum">
              <a:rPr lang="en-US" sz="1200" b="0">
                <a:latin typeface="Times New Roman" charset="0"/>
              </a:rPr>
              <a:pPr eaLnBrk="1" hangingPunct="1"/>
              <a:t>7</a:t>
            </a:fld>
            <a:endParaRPr lang="en-US" sz="1200" b="0">
              <a:latin typeface="Times New Roman" charset="0"/>
            </a:endParaRPr>
          </a:p>
        </p:txBody>
      </p:sp>
      <p:sp>
        <p:nvSpPr>
          <p:cNvPr id="26626" name="Rectangle 2"/>
          <p:cNvSpPr>
            <a:spLocks noGrp="1" noRot="1" noChangeAspect="1" noChangeArrowheads="1" noTextEdit="1"/>
          </p:cNvSpPr>
          <p:nvPr>
            <p:ph type="sldImg"/>
          </p:nvPr>
        </p:nvSpPr>
        <p:spPr>
          <a:xfrm>
            <a:off x="2905125" y="530225"/>
            <a:ext cx="3492500" cy="2619375"/>
          </a:xfrm>
          <a:ln w="12700" cap="flat">
            <a:solidFill>
              <a:schemeClr val="tx1"/>
            </a:solidFill>
          </a:ln>
        </p:spPr>
      </p:sp>
      <p:sp>
        <p:nvSpPr>
          <p:cNvPr id="26627" name="Rectangle 3"/>
          <p:cNvSpPr>
            <a:spLocks noGrp="1" noChangeArrowheads="1"/>
          </p:cNvSpPr>
          <p:nvPr>
            <p:ph type="body" idx="1"/>
          </p:nvPr>
        </p:nvSpPr>
        <p:spPr>
          <a:xfrm>
            <a:off x="1238250" y="3330575"/>
            <a:ext cx="6819900"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3556" tIns="46778" rIns="93556" bIns="46778"/>
          <a:lstStyle/>
          <a:p>
            <a:pPr eaLnBrk="1" hangingPunct="1"/>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64A1656E-DDAE-694E-A2DF-443DD7AB427E}" type="slidenum">
              <a:rPr lang="en-US" sz="1200" b="0">
                <a:latin typeface="Times New Roman" charset="0"/>
              </a:rPr>
              <a:pPr eaLnBrk="1" hangingPunct="1"/>
              <a:t>8</a:t>
            </a:fld>
            <a:endParaRPr lang="en-US" sz="1200" b="0">
              <a:latin typeface="Times New Roman"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BE22710D-9DE1-1E44-B051-D857BC07324B}" type="slidenum">
              <a:rPr lang="en-US" sz="1200" b="0">
                <a:latin typeface="Times New Roman" charset="0"/>
              </a:rPr>
              <a:pPr eaLnBrk="1" hangingPunct="1"/>
              <a:t>9</a:t>
            </a:fld>
            <a:endParaRPr lang="en-US" sz="1200" b="0">
              <a:latin typeface="Times New Roman" charset="0"/>
            </a:endParaRPr>
          </a:p>
        </p:txBody>
      </p:sp>
      <p:sp>
        <p:nvSpPr>
          <p:cNvPr id="584706" name="Rectangle 2"/>
          <p:cNvSpPr>
            <a:spLocks noChangeArrowheads="1"/>
          </p:cNvSpPr>
          <p:nvPr/>
        </p:nvSpPr>
        <p:spPr bwMode="auto">
          <a:xfrm>
            <a:off x="5268913" y="0"/>
            <a:ext cx="4027487"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4707" name="Rectangle 3"/>
          <p:cNvSpPr>
            <a:spLocks noChangeArrowheads="1"/>
          </p:cNvSpPr>
          <p:nvPr/>
        </p:nvSpPr>
        <p:spPr bwMode="auto">
          <a:xfrm>
            <a:off x="5268913" y="6659563"/>
            <a:ext cx="4027487"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411" tIns="0" rIns="19411" bIns="0" anchor="b"/>
          <a:lstStyle/>
          <a:p>
            <a:pPr algn="r" defTabSz="931863" eaLnBrk="0" hangingPunct="0">
              <a:defRPr/>
            </a:pPr>
            <a:r>
              <a:rPr lang="en-US" sz="1100" b="0" i="1">
                <a:latin typeface="Times New Roman" charset="0"/>
                <a:cs typeface="+mn-cs"/>
              </a:rPr>
              <a:t>3</a:t>
            </a:r>
          </a:p>
        </p:txBody>
      </p:sp>
      <p:sp>
        <p:nvSpPr>
          <p:cNvPr id="584708" name="Rectangle 4"/>
          <p:cNvSpPr>
            <a:spLocks noChangeArrowheads="1"/>
          </p:cNvSpPr>
          <p:nvPr/>
        </p:nvSpPr>
        <p:spPr bwMode="auto">
          <a:xfrm>
            <a:off x="0" y="6659563"/>
            <a:ext cx="4027488"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4709" name="Rectangle 5"/>
          <p:cNvSpPr>
            <a:spLocks noChangeArrowheads="1"/>
          </p:cNvSpPr>
          <p:nvPr/>
        </p:nvSpPr>
        <p:spPr bwMode="auto">
          <a:xfrm>
            <a:off x="0" y="0"/>
            <a:ext cx="4027488"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4710" name="Rectangle 6"/>
          <p:cNvSpPr>
            <a:spLocks noChangeArrowheads="1"/>
          </p:cNvSpPr>
          <p:nvPr/>
        </p:nvSpPr>
        <p:spPr bwMode="auto">
          <a:xfrm>
            <a:off x="5268913" y="0"/>
            <a:ext cx="4027487"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4711" name="Rectangle 7"/>
          <p:cNvSpPr>
            <a:spLocks noChangeArrowheads="1"/>
          </p:cNvSpPr>
          <p:nvPr/>
        </p:nvSpPr>
        <p:spPr bwMode="auto">
          <a:xfrm>
            <a:off x="5268913" y="6659563"/>
            <a:ext cx="4027487"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411" tIns="0" rIns="19411" bIns="0" anchor="b"/>
          <a:lstStyle/>
          <a:p>
            <a:pPr algn="r" defTabSz="931863" eaLnBrk="0" hangingPunct="0">
              <a:defRPr/>
            </a:pPr>
            <a:r>
              <a:rPr lang="en-US" sz="1100" b="0" i="1">
                <a:latin typeface="Times New Roman" charset="0"/>
                <a:cs typeface="+mn-cs"/>
              </a:rPr>
              <a:t>3</a:t>
            </a:r>
          </a:p>
        </p:txBody>
      </p:sp>
      <p:sp>
        <p:nvSpPr>
          <p:cNvPr id="584712" name="Rectangle 8"/>
          <p:cNvSpPr>
            <a:spLocks noChangeArrowheads="1"/>
          </p:cNvSpPr>
          <p:nvPr/>
        </p:nvSpPr>
        <p:spPr bwMode="auto">
          <a:xfrm>
            <a:off x="0" y="6659563"/>
            <a:ext cx="4027488"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4713" name="Rectangle 9"/>
          <p:cNvSpPr>
            <a:spLocks noChangeArrowheads="1"/>
          </p:cNvSpPr>
          <p:nvPr/>
        </p:nvSpPr>
        <p:spPr bwMode="auto">
          <a:xfrm>
            <a:off x="0" y="0"/>
            <a:ext cx="4027488"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874" name="Rectangle 10"/>
          <p:cNvSpPr>
            <a:spLocks noGrp="1" noChangeArrowheads="1"/>
          </p:cNvSpPr>
          <p:nvPr>
            <p:ph type="body" idx="1"/>
          </p:nvPr>
        </p:nvSpPr>
        <p:spPr>
          <a:xfrm>
            <a:off x="1238250" y="3330575"/>
            <a:ext cx="6819900"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3822" tIns="46912" rIns="93822" bIns="46912"/>
          <a:lstStyle/>
          <a:p>
            <a:endParaRPr lang="en-US">
              <a:latin typeface="Times New Roman" charset="0"/>
            </a:endParaRPr>
          </a:p>
        </p:txBody>
      </p:sp>
      <p:sp>
        <p:nvSpPr>
          <p:cNvPr id="36875" name="Rectangle 11"/>
          <p:cNvSpPr>
            <a:spLocks noGrp="1" noRot="1" noChangeAspect="1" noChangeArrowheads="1" noTextEdit="1"/>
          </p:cNvSpPr>
          <p:nvPr>
            <p:ph type="sldImg"/>
          </p:nvPr>
        </p:nvSpPr>
        <p:spPr>
          <a:xfrm>
            <a:off x="2905125" y="530225"/>
            <a:ext cx="3492500" cy="2619375"/>
          </a:xfrm>
          <a:ln w="12700" cap="flat">
            <a:solidFill>
              <a:schemeClr val="tx1"/>
            </a:solid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CEBD76EA-8663-1148-A9BE-B7C061052864}" type="slidenum">
              <a:rPr lang="en-US" sz="1200" b="0">
                <a:latin typeface="Times New Roman" charset="0"/>
              </a:rPr>
              <a:pPr eaLnBrk="1" hangingPunct="1"/>
              <a:t>10</a:t>
            </a:fld>
            <a:endParaRPr lang="en-US" sz="1200" b="0">
              <a:latin typeface="Times New Roman" charset="0"/>
            </a:endParaRPr>
          </a:p>
        </p:txBody>
      </p:sp>
      <p:sp>
        <p:nvSpPr>
          <p:cNvPr id="30722" name="Rectangle 2"/>
          <p:cNvSpPr>
            <a:spLocks noGrp="1" noRot="1" noChangeAspect="1" noChangeArrowheads="1" noTextEdit="1"/>
          </p:cNvSpPr>
          <p:nvPr>
            <p:ph type="sldImg"/>
          </p:nvPr>
        </p:nvSpPr>
        <p:spPr>
          <a:xfrm>
            <a:off x="2901950" y="530225"/>
            <a:ext cx="3492500" cy="2619375"/>
          </a:xfrm>
          <a:ln w="12700" cap="flat">
            <a:solidFill>
              <a:schemeClr val="tx1"/>
            </a:solidFill>
          </a:ln>
        </p:spPr>
      </p:sp>
      <p:sp>
        <p:nvSpPr>
          <p:cNvPr id="30723" name="Rectangle 3"/>
          <p:cNvSpPr>
            <a:spLocks noGrp="1" noChangeArrowheads="1"/>
          </p:cNvSpPr>
          <p:nvPr>
            <p:ph type="body" idx="1"/>
          </p:nvPr>
        </p:nvSpPr>
        <p:spPr>
          <a:xfrm>
            <a:off x="1238250" y="3330575"/>
            <a:ext cx="6819900" cy="3154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3556" tIns="46778" rIns="93556" bIns="46778"/>
          <a:lstStyle/>
          <a:p>
            <a:pPr eaLnBrk="1" hangingPunct="1"/>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170973-B584-B544-8445-FA0F3E906DA5}" type="slidenum">
              <a:rPr lang="en-US"/>
              <a:pPr>
                <a:defRPr/>
              </a:pPr>
              <a:t>‹#›</a:t>
            </a:fld>
            <a:endParaRPr lang="en-US"/>
          </a:p>
        </p:txBody>
      </p:sp>
    </p:spTree>
    <p:extLst>
      <p:ext uri="{BB962C8B-B14F-4D97-AF65-F5344CB8AC3E}">
        <p14:creationId xmlns:p14="http://schemas.microsoft.com/office/powerpoint/2010/main" val="2864650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1F6856-E5D1-5547-AED3-6BA3EF6DF0E1}" type="slidenum">
              <a:rPr lang="en-US"/>
              <a:pPr>
                <a:defRPr/>
              </a:pPr>
              <a:t>‹#›</a:t>
            </a:fld>
            <a:endParaRPr lang="en-US"/>
          </a:p>
        </p:txBody>
      </p:sp>
    </p:spTree>
    <p:extLst>
      <p:ext uri="{BB962C8B-B14F-4D97-AF65-F5344CB8AC3E}">
        <p14:creationId xmlns:p14="http://schemas.microsoft.com/office/powerpoint/2010/main" val="2228412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4BEFE8-AD49-ED45-82F4-6778A67AA5B0}" type="slidenum">
              <a:rPr lang="en-US"/>
              <a:pPr>
                <a:defRPr/>
              </a:pPr>
              <a:t>‹#›</a:t>
            </a:fld>
            <a:endParaRPr lang="en-US"/>
          </a:p>
        </p:txBody>
      </p:sp>
    </p:spTree>
    <p:extLst>
      <p:ext uri="{BB962C8B-B14F-4D97-AF65-F5344CB8AC3E}">
        <p14:creationId xmlns:p14="http://schemas.microsoft.com/office/powerpoint/2010/main" val="3655650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B26CF7-87CD-9A49-8C43-697028DCB181}" type="slidenum">
              <a:rPr lang="en-US"/>
              <a:pPr>
                <a:defRPr/>
              </a:pPr>
              <a:t>‹#›</a:t>
            </a:fld>
            <a:endParaRPr lang="en-US"/>
          </a:p>
        </p:txBody>
      </p:sp>
    </p:spTree>
    <p:extLst>
      <p:ext uri="{BB962C8B-B14F-4D97-AF65-F5344CB8AC3E}">
        <p14:creationId xmlns:p14="http://schemas.microsoft.com/office/powerpoint/2010/main" val="3712772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6E3681-1F59-264D-A30D-7FCC7588B790}" type="slidenum">
              <a:rPr lang="en-US"/>
              <a:pPr>
                <a:defRPr/>
              </a:pPr>
              <a:t>‹#›</a:t>
            </a:fld>
            <a:endParaRPr lang="en-US"/>
          </a:p>
        </p:txBody>
      </p:sp>
    </p:spTree>
    <p:extLst>
      <p:ext uri="{BB962C8B-B14F-4D97-AF65-F5344CB8AC3E}">
        <p14:creationId xmlns:p14="http://schemas.microsoft.com/office/powerpoint/2010/main" val="3307208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0A7E0E-F019-554E-A398-36E8D32D46FD}" type="slidenum">
              <a:rPr lang="en-US"/>
              <a:pPr>
                <a:defRPr/>
              </a:pPr>
              <a:t>‹#›</a:t>
            </a:fld>
            <a:endParaRPr lang="en-US"/>
          </a:p>
        </p:txBody>
      </p:sp>
    </p:spTree>
    <p:extLst>
      <p:ext uri="{BB962C8B-B14F-4D97-AF65-F5344CB8AC3E}">
        <p14:creationId xmlns:p14="http://schemas.microsoft.com/office/powerpoint/2010/main" val="3747430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18843EC-E04C-214F-B18E-1AFD0B2590C1}" type="slidenum">
              <a:rPr lang="en-US"/>
              <a:pPr>
                <a:defRPr/>
              </a:pPr>
              <a:t>‹#›</a:t>
            </a:fld>
            <a:endParaRPr lang="en-US"/>
          </a:p>
        </p:txBody>
      </p:sp>
    </p:spTree>
    <p:extLst>
      <p:ext uri="{BB962C8B-B14F-4D97-AF65-F5344CB8AC3E}">
        <p14:creationId xmlns:p14="http://schemas.microsoft.com/office/powerpoint/2010/main" val="1642384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9AA98DF-361A-E642-82EC-32AB81728CCE}" type="slidenum">
              <a:rPr lang="en-US"/>
              <a:pPr>
                <a:defRPr/>
              </a:pPr>
              <a:t>‹#›</a:t>
            </a:fld>
            <a:endParaRPr lang="en-US"/>
          </a:p>
        </p:txBody>
      </p:sp>
    </p:spTree>
    <p:extLst>
      <p:ext uri="{BB962C8B-B14F-4D97-AF65-F5344CB8AC3E}">
        <p14:creationId xmlns:p14="http://schemas.microsoft.com/office/powerpoint/2010/main" val="3656621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F5ABD8F-1E62-CC4A-B283-839BFDA37309}" type="slidenum">
              <a:rPr lang="en-US"/>
              <a:pPr>
                <a:defRPr/>
              </a:pPr>
              <a:t>‹#›</a:t>
            </a:fld>
            <a:endParaRPr lang="en-US"/>
          </a:p>
        </p:txBody>
      </p:sp>
    </p:spTree>
    <p:extLst>
      <p:ext uri="{BB962C8B-B14F-4D97-AF65-F5344CB8AC3E}">
        <p14:creationId xmlns:p14="http://schemas.microsoft.com/office/powerpoint/2010/main" val="3560613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1D2A1C-8CC7-8747-9204-B9E446CF9BE3}" type="slidenum">
              <a:rPr lang="en-US"/>
              <a:pPr>
                <a:defRPr/>
              </a:pPr>
              <a:t>‹#›</a:t>
            </a:fld>
            <a:endParaRPr lang="en-US"/>
          </a:p>
        </p:txBody>
      </p:sp>
    </p:spTree>
    <p:extLst>
      <p:ext uri="{BB962C8B-B14F-4D97-AF65-F5344CB8AC3E}">
        <p14:creationId xmlns:p14="http://schemas.microsoft.com/office/powerpoint/2010/main" val="2767718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8616CE-E007-9441-A258-5EB38B36DAA2}" type="slidenum">
              <a:rPr lang="en-US"/>
              <a:pPr>
                <a:defRPr/>
              </a:pPr>
              <a:t>‹#›</a:t>
            </a:fld>
            <a:endParaRPr lang="en-US"/>
          </a:p>
        </p:txBody>
      </p:sp>
    </p:spTree>
    <p:extLst>
      <p:ext uri="{BB962C8B-B14F-4D97-AF65-F5344CB8AC3E}">
        <p14:creationId xmlns:p14="http://schemas.microsoft.com/office/powerpoint/2010/main" val="29805186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75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a typeface="+mn-ea"/>
                <a:cs typeface="+mn-cs"/>
              </a:defRPr>
            </a:lvl1pPr>
          </a:lstStyle>
          <a:p>
            <a:pPr>
              <a:defRPr/>
            </a:pPr>
            <a:endParaRPr lang="en-US"/>
          </a:p>
        </p:txBody>
      </p:sp>
      <p:sp>
        <p:nvSpPr>
          <p:cNvPr id="2375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ea typeface="+mn-ea"/>
                <a:cs typeface="+mn-cs"/>
              </a:defRPr>
            </a:lvl1pPr>
          </a:lstStyle>
          <a:p>
            <a:pPr>
              <a:defRPr/>
            </a:pPr>
            <a:endParaRPr lang="en-US"/>
          </a:p>
        </p:txBody>
      </p:sp>
      <p:sp>
        <p:nvSpPr>
          <p:cNvPr id="2375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cs typeface="+mn-cs"/>
              </a:defRPr>
            </a:lvl1pPr>
          </a:lstStyle>
          <a:p>
            <a:pPr>
              <a:defRPr/>
            </a:pPr>
            <a:fld id="{2FFF1F31-65F8-5245-9B87-BB418E4A399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hdr="0" ftr="0" dt="0"/>
  <p:txStyles>
    <p:titleStyle>
      <a:lvl1pPr algn="ctr" rtl="0" eaLnBrk="1" fontAlgn="base" hangingPunct="1">
        <a:spcBef>
          <a:spcPct val="0"/>
        </a:spcBef>
        <a:spcAft>
          <a:spcPct val="0"/>
        </a:spcAft>
        <a:defRPr sz="4400">
          <a:solidFill>
            <a:schemeClr val="tx2"/>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1.bin"/><Relationship Id="rId5" Type="http://schemas.openxmlformats.org/officeDocument/2006/relationships/image" Target="../media/image2.w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9277F92F-8C97-1542-B320-ECDA1C274076}" type="slidenum">
              <a:rPr lang="en-US" sz="1400" b="0"/>
              <a:pPr eaLnBrk="1" hangingPunct="1"/>
              <a:t>1</a:t>
            </a:fld>
            <a:endParaRPr lang="en-US" sz="1400" b="0"/>
          </a:p>
        </p:txBody>
      </p:sp>
      <p:sp>
        <p:nvSpPr>
          <p:cNvPr id="15362" name="Rectangle 2"/>
          <p:cNvSpPr>
            <a:spLocks noGrp="1" noChangeArrowheads="1"/>
          </p:cNvSpPr>
          <p:nvPr>
            <p:ph type="title"/>
          </p:nvPr>
        </p:nvSpPr>
        <p:spPr>
          <a:xfrm>
            <a:off x="76200" y="2895600"/>
            <a:ext cx="8991600" cy="1143000"/>
          </a:xfrm>
        </p:spPr>
        <p:txBody>
          <a:bodyPr/>
          <a:lstStyle/>
          <a:p>
            <a:pPr eaLnBrk="1" hangingPunct="1"/>
            <a:r>
              <a:rPr lang="en-US" sz="4800" b="1" dirty="0">
                <a:latin typeface="Arial" charset="0"/>
              </a:rPr>
              <a:t>Introduction to NDLTD</a:t>
            </a:r>
            <a:br>
              <a:rPr lang="en-US" sz="4800" b="1" dirty="0">
                <a:latin typeface="Arial" charset="0"/>
              </a:rPr>
            </a:br>
            <a:r>
              <a:rPr lang="en-US" sz="4800" b="1" dirty="0">
                <a:latin typeface="Arial" charset="0"/>
              </a:rPr>
              <a:t>and Brief History of the</a:t>
            </a:r>
            <a:br>
              <a:rPr lang="en-US" sz="4800" b="1" dirty="0">
                <a:latin typeface="Arial" charset="0"/>
              </a:rPr>
            </a:br>
            <a:r>
              <a:rPr lang="en-US" sz="4800" b="1" dirty="0">
                <a:latin typeface="Arial" charset="0"/>
              </a:rPr>
              <a:t>ETD Movement </a:t>
            </a:r>
            <a:r>
              <a:rPr lang="en-US" sz="4000" b="1" dirty="0">
                <a:latin typeface="Arial" charset="0"/>
              </a:rPr>
              <a:t/>
            </a:r>
            <a:br>
              <a:rPr lang="en-US" sz="4000" b="1" dirty="0">
                <a:latin typeface="Arial" charset="0"/>
              </a:rPr>
            </a:br>
            <a:r>
              <a:rPr lang="en-US" sz="1400" b="1" dirty="0">
                <a:latin typeface="Arial" charset="0"/>
              </a:rPr>
              <a:t/>
            </a:r>
            <a:br>
              <a:rPr lang="en-US" sz="1400" b="1" dirty="0">
                <a:latin typeface="Arial" charset="0"/>
              </a:rPr>
            </a:br>
            <a:r>
              <a:rPr lang="en-US" sz="3600" b="1" dirty="0">
                <a:latin typeface="Arial" charset="0"/>
              </a:rPr>
              <a:t>ETD </a:t>
            </a:r>
            <a:r>
              <a:rPr lang="en-US" sz="3600" b="1" dirty="0" smtClean="0">
                <a:latin typeface="Arial" charset="0"/>
              </a:rPr>
              <a:t>2013: 16</a:t>
            </a:r>
            <a:r>
              <a:rPr lang="en-US" sz="3600" b="1" baseline="30000" dirty="0" smtClean="0">
                <a:latin typeface="Arial" charset="0"/>
              </a:rPr>
              <a:t>th</a:t>
            </a:r>
            <a:r>
              <a:rPr lang="en-US" sz="3600" b="1" dirty="0" smtClean="0">
                <a:latin typeface="Arial" charset="0"/>
              </a:rPr>
              <a:t> </a:t>
            </a:r>
            <a:r>
              <a:rPr lang="en-US" sz="3600" b="1" dirty="0" smtClean="0">
                <a:latin typeface="Arial" charset="0"/>
              </a:rPr>
              <a:t>Int’l Symposium </a:t>
            </a:r>
            <a:r>
              <a:rPr lang="en-US" sz="3600" b="1" dirty="0">
                <a:latin typeface="Arial" charset="0"/>
              </a:rPr>
              <a:t>on ETDs</a:t>
            </a:r>
            <a:br>
              <a:rPr lang="en-US" sz="3600" b="1" dirty="0">
                <a:latin typeface="Arial" charset="0"/>
              </a:rPr>
            </a:br>
            <a:r>
              <a:rPr lang="en-US" sz="3600" b="1" dirty="0" smtClean="0">
                <a:latin typeface="Arial" charset="0"/>
              </a:rPr>
              <a:t>Hong Kong: </a:t>
            </a:r>
            <a:r>
              <a:rPr lang="en-US" sz="3600" b="1" dirty="0">
                <a:latin typeface="Arial" charset="0"/>
              </a:rPr>
              <a:t>ETDs for Rookies</a:t>
            </a:r>
            <a:r>
              <a:rPr lang="en-US" sz="3200" b="1" dirty="0">
                <a:latin typeface="Arial" charset="0"/>
              </a:rPr>
              <a:t/>
            </a:r>
            <a:br>
              <a:rPr lang="en-US" sz="3200" b="1" dirty="0">
                <a:latin typeface="Arial" charset="0"/>
              </a:rPr>
            </a:br>
            <a:r>
              <a:rPr lang="en-US" sz="3200" dirty="0">
                <a:latin typeface="Arial" charset="0"/>
              </a:rPr>
              <a:t/>
            </a:r>
            <a:br>
              <a:rPr lang="en-US" sz="3200" dirty="0">
                <a:latin typeface="Arial" charset="0"/>
              </a:rPr>
            </a:br>
            <a:r>
              <a:rPr lang="en-US" sz="3200" dirty="0">
                <a:latin typeface="Arial" charset="0"/>
              </a:rPr>
              <a:t>Edward A. Fox</a:t>
            </a:r>
            <a:br>
              <a:rPr lang="en-US" sz="3200" dirty="0">
                <a:latin typeface="Arial" charset="0"/>
              </a:rPr>
            </a:br>
            <a:r>
              <a:rPr lang="en-US" sz="3200" dirty="0">
                <a:latin typeface="Arial" charset="0"/>
              </a:rPr>
              <a:t>Executive Director, NDLTD, </a:t>
            </a:r>
            <a:r>
              <a:rPr lang="en-US" sz="3200" dirty="0" err="1">
                <a:latin typeface="Arial" charset="0"/>
              </a:rPr>
              <a:t>www.ndltd.org</a:t>
            </a:r>
            <a:r>
              <a:rPr lang="en-US" sz="3200" dirty="0">
                <a:latin typeface="Arial" charset="0"/>
              </a:rPr>
              <a:t/>
            </a:r>
            <a:br>
              <a:rPr lang="en-US" sz="3200" dirty="0">
                <a:latin typeface="Arial" charset="0"/>
              </a:rPr>
            </a:br>
            <a:r>
              <a:rPr lang="en-US" sz="3200" dirty="0">
                <a:latin typeface="Arial" charset="0"/>
              </a:rPr>
              <a:t/>
            </a:r>
            <a:br>
              <a:rPr lang="en-US" sz="3200" dirty="0">
                <a:latin typeface="Arial" charset="0"/>
              </a:rPr>
            </a:br>
            <a:r>
              <a:rPr lang="en-US" sz="3200" dirty="0">
                <a:latin typeface="Arial" charset="0"/>
              </a:rPr>
              <a:t>Virginia Tech, Blacksburg, VA 24061 USA</a:t>
            </a:r>
            <a:br>
              <a:rPr lang="en-US" sz="3200" dirty="0">
                <a:latin typeface="Arial" charset="0"/>
              </a:rPr>
            </a:br>
            <a:r>
              <a:rPr lang="en-US" sz="3200" dirty="0" err="1">
                <a:latin typeface="Arial" charset="0"/>
              </a:rPr>
              <a:t>fox@vt.edu</a:t>
            </a:r>
            <a:r>
              <a:rPr lang="en-US" sz="3200" dirty="0">
                <a:latin typeface="Arial" charset="0"/>
              </a:rPr>
              <a:t>     http://</a:t>
            </a:r>
            <a:r>
              <a:rPr lang="en-US" sz="3200" dirty="0" err="1">
                <a:latin typeface="Arial" charset="0"/>
              </a:rPr>
              <a:t>fox.cs.vt.edu</a:t>
            </a:r>
            <a:r>
              <a:rPr lang="en-US" sz="3200" dirty="0">
                <a:latin typeface="Arial" charset="0"/>
              </a:rPr>
              <a:t>/talks/</a:t>
            </a:r>
            <a:r>
              <a:rPr lang="en-US" sz="3200" dirty="0" smtClean="0">
                <a:latin typeface="Arial" charset="0"/>
              </a:rPr>
              <a:t>2013</a:t>
            </a:r>
            <a:endParaRPr lang="en-US" sz="3200" dirty="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ECA5B46A-04EC-644B-BB4E-5D370E481B41}" type="slidenum">
              <a:rPr lang="en-US" sz="1400" b="0"/>
              <a:pPr eaLnBrk="1" hangingPunct="1"/>
              <a:t>10</a:t>
            </a:fld>
            <a:endParaRPr lang="en-US" sz="1400" b="0"/>
          </a:p>
        </p:txBody>
      </p:sp>
      <p:sp>
        <p:nvSpPr>
          <p:cNvPr id="29698" name="Rectangle 2"/>
          <p:cNvSpPr>
            <a:spLocks noGrp="1" noChangeArrowheads="1"/>
          </p:cNvSpPr>
          <p:nvPr>
            <p:ph type="title"/>
          </p:nvPr>
        </p:nvSpPr>
        <p:spPr>
          <a:xfrm>
            <a:off x="533400" y="1524000"/>
            <a:ext cx="8153400" cy="685800"/>
          </a:xfrm>
        </p:spPr>
        <p:txBody>
          <a:bodyPr lIns="92075" tIns="46038" rIns="92075" bIns="46038"/>
          <a:lstStyle/>
          <a:p>
            <a:pPr algn="l" eaLnBrk="1" hangingPunct="1"/>
            <a:r>
              <a:rPr lang="en-US">
                <a:latin typeface="Arial" charset="0"/>
              </a:rPr>
              <a:t>   Informal 5S &amp; DL Definitions</a:t>
            </a:r>
            <a:br>
              <a:rPr lang="en-US">
                <a:latin typeface="Arial" charset="0"/>
              </a:rPr>
            </a:br>
            <a:r>
              <a:rPr lang="en-US">
                <a:latin typeface="Arial" charset="0"/>
              </a:rPr>
              <a:t/>
            </a:r>
            <a:br>
              <a:rPr lang="en-US">
                <a:latin typeface="Arial" charset="0"/>
              </a:rPr>
            </a:br>
            <a:r>
              <a:rPr lang="en-US">
                <a:latin typeface="Arial" charset="0"/>
              </a:rPr>
              <a:t>  </a:t>
            </a:r>
            <a:r>
              <a:rPr lang="en-US" sz="3600">
                <a:latin typeface="Arial" charset="0"/>
              </a:rPr>
              <a:t>DLs are complex systems that</a:t>
            </a:r>
            <a:br>
              <a:rPr lang="en-US" sz="3600">
                <a:latin typeface="Arial" charset="0"/>
              </a:rPr>
            </a:br>
            <a:endParaRPr lang="en-US" sz="3600">
              <a:latin typeface="Arial" charset="0"/>
            </a:endParaRPr>
          </a:p>
        </p:txBody>
      </p:sp>
      <p:sp>
        <p:nvSpPr>
          <p:cNvPr id="29699" name="Rectangle 3"/>
          <p:cNvSpPr>
            <a:spLocks noGrp="1" noChangeArrowheads="1"/>
          </p:cNvSpPr>
          <p:nvPr>
            <p:ph type="body" idx="1"/>
          </p:nvPr>
        </p:nvSpPr>
        <p:spPr>
          <a:xfrm>
            <a:off x="457200" y="2819400"/>
            <a:ext cx="8305800" cy="3581400"/>
          </a:xfrm>
        </p:spPr>
        <p:txBody>
          <a:bodyPr lIns="92075" tIns="46038" rIns="92075" bIns="46038"/>
          <a:lstStyle/>
          <a:p>
            <a:pPr eaLnBrk="1" hangingPunct="1"/>
            <a:r>
              <a:rPr lang="en-US">
                <a:latin typeface="Arial" charset="0"/>
              </a:rPr>
              <a:t>help satisfy info needs of users (</a:t>
            </a:r>
            <a:r>
              <a:rPr lang="en-US" b="1">
                <a:latin typeface="Arial" charset="0"/>
              </a:rPr>
              <a:t>societies</a:t>
            </a:r>
            <a:r>
              <a:rPr lang="en-US">
                <a:latin typeface="Arial" charset="0"/>
              </a:rPr>
              <a:t>)</a:t>
            </a:r>
          </a:p>
          <a:p>
            <a:pPr eaLnBrk="1" hangingPunct="1"/>
            <a:r>
              <a:rPr lang="en-US">
                <a:latin typeface="Arial" charset="0"/>
              </a:rPr>
              <a:t>provide info services (</a:t>
            </a:r>
            <a:r>
              <a:rPr lang="en-US" b="1">
                <a:latin typeface="Arial" charset="0"/>
              </a:rPr>
              <a:t>scenarios</a:t>
            </a:r>
            <a:r>
              <a:rPr lang="en-US">
                <a:latin typeface="Arial" charset="0"/>
              </a:rPr>
              <a:t>)</a:t>
            </a:r>
          </a:p>
          <a:p>
            <a:pPr eaLnBrk="1" hangingPunct="1"/>
            <a:r>
              <a:rPr lang="en-US">
                <a:latin typeface="Arial" charset="0"/>
              </a:rPr>
              <a:t>organize info in usable ways (</a:t>
            </a:r>
            <a:r>
              <a:rPr lang="en-US" b="1">
                <a:latin typeface="Arial" charset="0"/>
              </a:rPr>
              <a:t>structures</a:t>
            </a:r>
            <a:r>
              <a:rPr lang="en-US">
                <a:latin typeface="Arial" charset="0"/>
              </a:rPr>
              <a:t>)</a:t>
            </a:r>
          </a:p>
          <a:p>
            <a:pPr eaLnBrk="1" hangingPunct="1"/>
            <a:r>
              <a:rPr lang="en-US">
                <a:latin typeface="Arial" charset="0"/>
              </a:rPr>
              <a:t>present info in usable ways (</a:t>
            </a:r>
            <a:r>
              <a:rPr lang="en-US" b="1">
                <a:latin typeface="Arial" charset="0"/>
              </a:rPr>
              <a:t>spaces</a:t>
            </a:r>
            <a:r>
              <a:rPr lang="en-US">
                <a:latin typeface="Arial" charset="0"/>
              </a:rPr>
              <a:t>)</a:t>
            </a:r>
          </a:p>
          <a:p>
            <a:pPr eaLnBrk="1" hangingPunct="1"/>
            <a:r>
              <a:rPr lang="en-US">
                <a:latin typeface="Arial" charset="0"/>
              </a:rPr>
              <a:t>communicate info with users (</a:t>
            </a:r>
            <a:r>
              <a:rPr lang="en-US" b="1">
                <a:latin typeface="Arial" charset="0"/>
              </a:rPr>
              <a:t>streams</a:t>
            </a:r>
            <a:r>
              <a:rPr lang="en-US">
                <a:latin typeface="Arial" charset="0"/>
              </a:rPr>
              <a:t>)</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3D4667AB-61C5-4F4E-9464-25D056A0D103}" type="slidenum">
              <a:rPr lang="en-US" sz="1400" b="0"/>
              <a:pPr eaLnBrk="1" hangingPunct="1"/>
              <a:t>11</a:t>
            </a:fld>
            <a:endParaRPr lang="en-US" sz="1400" b="0"/>
          </a:p>
        </p:txBody>
      </p:sp>
      <p:sp>
        <p:nvSpPr>
          <p:cNvPr id="31746" name="Rectangle 2"/>
          <p:cNvSpPr>
            <a:spLocks noGrp="1" noChangeArrowheads="1"/>
          </p:cNvSpPr>
          <p:nvPr>
            <p:ph type="title"/>
          </p:nvPr>
        </p:nvSpPr>
        <p:spPr>
          <a:xfrm>
            <a:off x="381000" y="152400"/>
            <a:ext cx="8458200" cy="857250"/>
          </a:xfrm>
        </p:spPr>
        <p:txBody>
          <a:bodyPr/>
          <a:lstStyle/>
          <a:p>
            <a:pPr eaLnBrk="1" hangingPunct="1"/>
            <a:r>
              <a:rPr lang="en-US" b="1">
                <a:latin typeface="Arial" charset="0"/>
              </a:rPr>
              <a:t>DLs Support Many User Roles</a:t>
            </a:r>
          </a:p>
        </p:txBody>
      </p:sp>
      <p:sp>
        <p:nvSpPr>
          <p:cNvPr id="31747" name="WordArt 3"/>
          <p:cNvSpPr>
            <a:spLocks noChangeArrowheads="1" noChangeShapeType="1" noTextEdit="1"/>
          </p:cNvSpPr>
          <p:nvPr/>
        </p:nvSpPr>
        <p:spPr bwMode="auto">
          <a:xfrm>
            <a:off x="2590800" y="3048000"/>
            <a:ext cx="1666875"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type="none" w="sm" len="sm"/>
                  <a:tailEnd type="none" w="sm" len="sm"/>
                </a:ln>
                <a:solidFill>
                  <a:srgbClr val="FFFFFF"/>
                </a:solidFill>
                <a:latin typeface="Arial Black"/>
                <a:ea typeface="Arial Black"/>
                <a:cs typeface="Arial Black"/>
              </a:rPr>
              <a:t>User</a:t>
            </a:r>
          </a:p>
        </p:txBody>
      </p:sp>
      <p:sp>
        <p:nvSpPr>
          <p:cNvPr id="31748" name="Text Box 4"/>
          <p:cNvSpPr txBox="1">
            <a:spLocks noChangeArrowheads="1"/>
          </p:cNvSpPr>
          <p:nvPr/>
        </p:nvSpPr>
        <p:spPr bwMode="auto">
          <a:xfrm>
            <a:off x="762000" y="2209800"/>
            <a:ext cx="1422400" cy="523875"/>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US" sz="2800" b="0">
                <a:latin typeface="Times New Roman" charset="0"/>
              </a:rPr>
              <a:t>Students</a:t>
            </a:r>
          </a:p>
        </p:txBody>
      </p:sp>
      <p:sp>
        <p:nvSpPr>
          <p:cNvPr id="31749" name="Text Box 5"/>
          <p:cNvSpPr txBox="1">
            <a:spLocks noChangeArrowheads="1"/>
          </p:cNvSpPr>
          <p:nvPr/>
        </p:nvSpPr>
        <p:spPr bwMode="auto">
          <a:xfrm>
            <a:off x="762000" y="3200400"/>
            <a:ext cx="1341438" cy="523875"/>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US" sz="2800" b="0">
                <a:latin typeface="Times New Roman" charset="0"/>
              </a:rPr>
              <a:t>Readers</a:t>
            </a:r>
          </a:p>
        </p:txBody>
      </p:sp>
      <p:sp>
        <p:nvSpPr>
          <p:cNvPr id="31750" name="Text Box 6"/>
          <p:cNvSpPr txBox="1">
            <a:spLocks noChangeArrowheads="1"/>
          </p:cNvSpPr>
          <p:nvPr/>
        </p:nvSpPr>
        <p:spPr bwMode="auto">
          <a:xfrm>
            <a:off x="5334000" y="2057400"/>
            <a:ext cx="2952750" cy="2860675"/>
          </a:xfrm>
          <a:prstGeom prst="rect">
            <a:avLst/>
          </a:prstGeom>
          <a:noFill/>
          <a:ln w="25400">
            <a:solidFill>
              <a:schemeClr val="tx1"/>
            </a:solidFill>
            <a:prstDash val="sysDot"/>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US" sz="7200" b="0">
                <a:latin typeface="Times New Roman" charset="0"/>
              </a:rPr>
              <a:t>Digital</a:t>
            </a:r>
          </a:p>
          <a:p>
            <a:pPr>
              <a:spcBef>
                <a:spcPct val="50000"/>
              </a:spcBef>
            </a:pPr>
            <a:r>
              <a:rPr lang="en-US" sz="7200" b="0">
                <a:latin typeface="Times New Roman" charset="0"/>
              </a:rPr>
              <a:t>Library</a:t>
            </a:r>
            <a:endParaRPr lang="en-US" sz="2800" b="0">
              <a:latin typeface="Times New Roman" charset="0"/>
            </a:endParaRPr>
          </a:p>
        </p:txBody>
      </p:sp>
      <p:sp>
        <p:nvSpPr>
          <p:cNvPr id="31751" name="AutoShape 7"/>
          <p:cNvSpPr>
            <a:spLocks noChangeArrowheads="1"/>
          </p:cNvSpPr>
          <p:nvPr/>
        </p:nvSpPr>
        <p:spPr bwMode="auto">
          <a:xfrm>
            <a:off x="4343400" y="3429000"/>
            <a:ext cx="914400" cy="76200"/>
          </a:xfrm>
          <a:prstGeom prst="leftRightArrow">
            <a:avLst>
              <a:gd name="adj1" fmla="val 50000"/>
              <a:gd name="adj2" fmla="val 240000"/>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31752" name="Text Box 8"/>
          <p:cNvSpPr txBox="1">
            <a:spLocks noChangeArrowheads="1"/>
          </p:cNvSpPr>
          <p:nvPr/>
        </p:nvSpPr>
        <p:spPr bwMode="auto">
          <a:xfrm>
            <a:off x="762000" y="4114800"/>
            <a:ext cx="1455738" cy="523875"/>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US" sz="2800" b="0">
                <a:latin typeface="Times New Roman" charset="0"/>
              </a:rPr>
              <a:t>Teachers</a:t>
            </a:r>
          </a:p>
        </p:txBody>
      </p:sp>
      <p:sp>
        <p:nvSpPr>
          <p:cNvPr id="31753" name="Text Box 9"/>
          <p:cNvSpPr txBox="1">
            <a:spLocks noChangeArrowheads="1"/>
          </p:cNvSpPr>
          <p:nvPr/>
        </p:nvSpPr>
        <p:spPr bwMode="auto">
          <a:xfrm>
            <a:off x="762000" y="5105400"/>
            <a:ext cx="1919288" cy="523875"/>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US" sz="2800" b="0">
                <a:latin typeface="Times New Roman" charset="0"/>
              </a:rPr>
              <a:t>Researchers</a:t>
            </a:r>
          </a:p>
        </p:txBody>
      </p:sp>
      <p:sp>
        <p:nvSpPr>
          <p:cNvPr id="31754" name="Text Box 10"/>
          <p:cNvSpPr txBox="1">
            <a:spLocks noChangeArrowheads="1"/>
          </p:cNvSpPr>
          <p:nvPr/>
        </p:nvSpPr>
        <p:spPr bwMode="auto">
          <a:xfrm>
            <a:off x="2667000" y="2209800"/>
            <a:ext cx="1481138" cy="523875"/>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US" sz="2800" b="0">
                <a:latin typeface="Times New Roman" charset="0"/>
              </a:rPr>
              <a:t>Advisors</a:t>
            </a:r>
          </a:p>
        </p:txBody>
      </p:sp>
      <p:sp>
        <p:nvSpPr>
          <p:cNvPr id="31755" name="Text Box 11"/>
          <p:cNvSpPr txBox="1">
            <a:spLocks noChangeArrowheads="1"/>
          </p:cNvSpPr>
          <p:nvPr/>
        </p:nvSpPr>
        <p:spPr bwMode="auto">
          <a:xfrm>
            <a:off x="2667000" y="4114800"/>
            <a:ext cx="1439863" cy="523875"/>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US" sz="2800" b="0">
                <a:latin typeface="Times New Roman" charset="0"/>
              </a:rPr>
              <a:t>Learners</a:t>
            </a:r>
          </a:p>
        </p:txBody>
      </p:sp>
      <p:sp>
        <p:nvSpPr>
          <p:cNvPr id="31756" name="Line 12"/>
          <p:cNvSpPr>
            <a:spLocks noChangeShapeType="1"/>
          </p:cNvSpPr>
          <p:nvPr/>
        </p:nvSpPr>
        <p:spPr bwMode="auto">
          <a:xfrm>
            <a:off x="3352800" y="2743200"/>
            <a:ext cx="0" cy="381000"/>
          </a:xfrm>
          <a:prstGeom prst="line">
            <a:avLst/>
          </a:prstGeom>
          <a:noFill/>
          <a:ln w="25400">
            <a:solidFill>
              <a:schemeClr val="tx1"/>
            </a:solidFill>
            <a:round/>
            <a:headEnd type="triangle" w="sm" len="sm"/>
            <a:tailEnd type="triangle" w="sm" len="sm"/>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1757" name="Line 13"/>
          <p:cNvSpPr>
            <a:spLocks noChangeShapeType="1"/>
          </p:cNvSpPr>
          <p:nvPr/>
        </p:nvSpPr>
        <p:spPr bwMode="auto">
          <a:xfrm flipV="1">
            <a:off x="3352800" y="3810000"/>
            <a:ext cx="0" cy="304800"/>
          </a:xfrm>
          <a:prstGeom prst="line">
            <a:avLst/>
          </a:prstGeom>
          <a:noFill/>
          <a:ln w="25400">
            <a:solidFill>
              <a:schemeClr val="tx1"/>
            </a:solidFill>
            <a:round/>
            <a:headEnd type="triangle" w="sm" len="sm"/>
            <a:tailEnd type="triangle" w="sm" len="sm"/>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1758" name="Line 14"/>
          <p:cNvSpPr>
            <a:spLocks noChangeShapeType="1"/>
          </p:cNvSpPr>
          <p:nvPr/>
        </p:nvSpPr>
        <p:spPr bwMode="auto">
          <a:xfrm>
            <a:off x="1981200" y="2743200"/>
            <a:ext cx="533400" cy="307975"/>
          </a:xfrm>
          <a:prstGeom prst="line">
            <a:avLst/>
          </a:prstGeom>
          <a:noFill/>
          <a:ln w="25400">
            <a:solidFill>
              <a:schemeClr val="tx1"/>
            </a:solidFill>
            <a:round/>
            <a:headEnd type="triangle" w="sm" len="sm"/>
            <a:tailEnd type="triangle" w="sm" len="sm"/>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1759" name="Line 15"/>
          <p:cNvSpPr>
            <a:spLocks noChangeShapeType="1"/>
          </p:cNvSpPr>
          <p:nvPr/>
        </p:nvSpPr>
        <p:spPr bwMode="auto">
          <a:xfrm>
            <a:off x="1981200" y="3429000"/>
            <a:ext cx="533400" cy="0"/>
          </a:xfrm>
          <a:prstGeom prst="line">
            <a:avLst/>
          </a:prstGeom>
          <a:noFill/>
          <a:ln w="25400">
            <a:solidFill>
              <a:schemeClr val="tx1"/>
            </a:solidFill>
            <a:round/>
            <a:headEnd type="triangle" w="sm" len="sm"/>
            <a:tailEnd type="triangle" w="sm" len="sm"/>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1760" name="Line 16"/>
          <p:cNvSpPr>
            <a:spLocks noChangeShapeType="1"/>
          </p:cNvSpPr>
          <p:nvPr/>
        </p:nvSpPr>
        <p:spPr bwMode="auto">
          <a:xfrm flipV="1">
            <a:off x="1905000" y="3505200"/>
            <a:ext cx="685800" cy="685800"/>
          </a:xfrm>
          <a:prstGeom prst="line">
            <a:avLst/>
          </a:prstGeom>
          <a:noFill/>
          <a:ln w="25400">
            <a:solidFill>
              <a:schemeClr val="tx1"/>
            </a:solidFill>
            <a:round/>
            <a:headEnd type="triangle" w="sm" len="sm"/>
            <a:tailEnd type="triangle" w="sm" len="sm"/>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1761" name="Line 17"/>
          <p:cNvSpPr>
            <a:spLocks noChangeShapeType="1"/>
          </p:cNvSpPr>
          <p:nvPr/>
        </p:nvSpPr>
        <p:spPr bwMode="auto">
          <a:xfrm flipV="1">
            <a:off x="1828800" y="3733800"/>
            <a:ext cx="790575" cy="1371600"/>
          </a:xfrm>
          <a:prstGeom prst="line">
            <a:avLst/>
          </a:prstGeom>
          <a:noFill/>
          <a:ln w="25400">
            <a:solidFill>
              <a:schemeClr val="tx1"/>
            </a:solidFill>
            <a:round/>
            <a:headEnd type="triangle" w="sm" len="sm"/>
            <a:tailEnd type="triangle" w="sm" len="sm"/>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1762" name="Text Box 18"/>
          <p:cNvSpPr txBox="1">
            <a:spLocks noChangeArrowheads="1"/>
          </p:cNvSpPr>
          <p:nvPr/>
        </p:nvSpPr>
        <p:spPr bwMode="auto">
          <a:xfrm>
            <a:off x="3505200" y="5105400"/>
            <a:ext cx="1660525" cy="523875"/>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US" sz="2800" b="0">
                <a:latin typeface="Times New Roman" charset="0"/>
              </a:rPr>
              <a:t>Librarians</a:t>
            </a:r>
          </a:p>
        </p:txBody>
      </p:sp>
      <p:sp>
        <p:nvSpPr>
          <p:cNvPr id="31763" name="Line 19"/>
          <p:cNvSpPr>
            <a:spLocks noChangeShapeType="1"/>
          </p:cNvSpPr>
          <p:nvPr/>
        </p:nvSpPr>
        <p:spPr bwMode="auto">
          <a:xfrm>
            <a:off x="4114800" y="3810000"/>
            <a:ext cx="747713" cy="1295400"/>
          </a:xfrm>
          <a:prstGeom prst="line">
            <a:avLst/>
          </a:prstGeom>
          <a:noFill/>
          <a:ln w="25400">
            <a:solidFill>
              <a:schemeClr val="tx1"/>
            </a:solidFill>
            <a:round/>
            <a:headEnd type="triangle" w="sm" len="sm"/>
            <a:tailEnd type="triangle" w="sm" len="sm"/>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1764" name="WordArt 20"/>
          <p:cNvSpPr>
            <a:spLocks noChangeArrowheads="1" noChangeShapeType="1" noTextEdit="1"/>
          </p:cNvSpPr>
          <p:nvPr/>
        </p:nvSpPr>
        <p:spPr bwMode="auto">
          <a:xfrm>
            <a:off x="1676400" y="1752600"/>
            <a:ext cx="1390650" cy="647700"/>
          </a:xfrm>
          <a:prstGeom prst="rect">
            <a:avLst/>
          </a:prstGeom>
        </p:spPr>
        <p:txBody>
          <a:bodyPr spcFirstLastPara="1" wrap="none" fromWordArt="1">
            <a:prstTxWarp prst="textArchUp">
              <a:avLst>
                <a:gd name="adj" fmla="val 10800004"/>
              </a:avLst>
            </a:prstTxWarp>
          </a:bodyPr>
          <a:lstStyle/>
          <a:p>
            <a:pPr algn="ctr"/>
            <a:r>
              <a:rPr lang="en-US" sz="3600" kern="10">
                <a:ln w="9525">
                  <a:solidFill>
                    <a:srgbClr val="000000"/>
                  </a:solidFill>
                  <a:round/>
                  <a:headEnd type="none" w="sm" len="sm"/>
                  <a:tailEnd type="none" w="sm" len="sm"/>
                </a:ln>
                <a:solidFill>
                  <a:srgbClr val="000000"/>
                </a:solidFill>
                <a:latin typeface="Arial Black"/>
                <a:ea typeface="Arial Black"/>
                <a:cs typeface="Arial Black"/>
              </a:rPr>
              <a:t>Roles</a:t>
            </a:r>
          </a:p>
        </p:txBody>
      </p:sp>
      <p:sp>
        <p:nvSpPr>
          <p:cNvPr id="31765" name="Rectangle 21"/>
          <p:cNvSpPr>
            <a:spLocks noChangeArrowheads="1"/>
          </p:cNvSpPr>
          <p:nvPr/>
        </p:nvSpPr>
        <p:spPr bwMode="auto">
          <a:xfrm>
            <a:off x="381000" y="1295400"/>
            <a:ext cx="8458200" cy="5181600"/>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304800" y="152400"/>
            <a:ext cx="8610600" cy="762000"/>
          </a:xfrm>
          <a:noFill/>
        </p:spPr>
        <p:txBody>
          <a:bodyPr lIns="92075" tIns="46038" rIns="92075" bIns="46038" anchor="b"/>
          <a:lstStyle/>
          <a:p>
            <a:pPr eaLnBrk="1" hangingPunct="1"/>
            <a:r>
              <a:rPr lang="en-US" sz="4000">
                <a:latin typeface="Arial" charset="0"/>
              </a:rPr>
              <a:t>Digital Libraries (DLs) -- Objectives</a:t>
            </a:r>
          </a:p>
        </p:txBody>
      </p:sp>
      <p:sp>
        <p:nvSpPr>
          <p:cNvPr id="33794" name="Rectangle 3"/>
          <p:cNvSpPr>
            <a:spLocks noGrp="1" noChangeArrowheads="1"/>
          </p:cNvSpPr>
          <p:nvPr>
            <p:ph type="body" idx="1"/>
          </p:nvPr>
        </p:nvSpPr>
        <p:spPr>
          <a:xfrm>
            <a:off x="533400" y="1371600"/>
            <a:ext cx="8458200" cy="4953000"/>
          </a:xfrm>
          <a:noFill/>
        </p:spPr>
        <p:txBody>
          <a:bodyPr lIns="92075" tIns="46038" rIns="92075" bIns="46038"/>
          <a:lstStyle/>
          <a:p>
            <a:pPr eaLnBrk="1" hangingPunct="1">
              <a:spcBef>
                <a:spcPct val="10000"/>
              </a:spcBef>
            </a:pPr>
            <a:r>
              <a:rPr lang="en-US">
                <a:latin typeface="Arial" charset="0"/>
              </a:rPr>
              <a:t>World Lit.: 24hr / 7day / from desktop</a:t>
            </a:r>
          </a:p>
          <a:p>
            <a:pPr eaLnBrk="1" hangingPunct="1">
              <a:spcBef>
                <a:spcPct val="10000"/>
              </a:spcBef>
            </a:pPr>
            <a:r>
              <a:rPr lang="en-US">
                <a:latin typeface="Arial" charset="0"/>
              </a:rPr>
              <a:t>Ubiquitous</a:t>
            </a:r>
          </a:p>
          <a:p>
            <a:pPr eaLnBrk="1" hangingPunct="1">
              <a:spcBef>
                <a:spcPct val="10000"/>
              </a:spcBef>
            </a:pPr>
            <a:r>
              <a:rPr lang="en-US">
                <a:latin typeface="Arial" charset="0"/>
              </a:rPr>
              <a:t>Integrated </a:t>
            </a:r>
            <a:r>
              <a:rPr lang="ja-JP" altLang="en-US">
                <a:latin typeface="Arial" charset="0"/>
              </a:rPr>
              <a:t>“</a:t>
            </a:r>
            <a:r>
              <a:rPr lang="en-US" altLang="ja-JP">
                <a:latin typeface="Arial" charset="0"/>
              </a:rPr>
              <a:t>super</a:t>
            </a:r>
            <a:r>
              <a:rPr lang="ja-JP" altLang="en-US">
                <a:latin typeface="Arial" charset="0"/>
              </a:rPr>
              <a:t>”</a:t>
            </a:r>
            <a:r>
              <a:rPr lang="en-US" altLang="ja-JP">
                <a:latin typeface="Arial" charset="0"/>
              </a:rPr>
              <a:t> information systems</a:t>
            </a:r>
          </a:p>
          <a:p>
            <a:pPr eaLnBrk="1" hangingPunct="1">
              <a:spcBef>
                <a:spcPct val="10000"/>
              </a:spcBef>
            </a:pPr>
            <a:r>
              <a:rPr lang="en-US">
                <a:latin typeface="Arial" charset="0"/>
              </a:rPr>
              <a:t>Usable, Useful</a:t>
            </a:r>
          </a:p>
          <a:p>
            <a:pPr eaLnBrk="1" hangingPunct="1">
              <a:spcBef>
                <a:spcPct val="10000"/>
              </a:spcBef>
            </a:pPr>
            <a:r>
              <a:rPr lang="en-US">
                <a:latin typeface="Arial" charset="0"/>
              </a:rPr>
              <a:t>Higher Quality, Lower Cost </a:t>
            </a:r>
          </a:p>
          <a:p>
            <a:pPr eaLnBrk="1" hangingPunct="1">
              <a:spcBef>
                <a:spcPct val="10000"/>
              </a:spcBef>
            </a:pPr>
            <a:r>
              <a:rPr lang="en-US">
                <a:latin typeface="Arial" charset="0"/>
              </a:rPr>
              <a:t>Education, Knowledge Sharing, Discovery</a:t>
            </a:r>
          </a:p>
          <a:p>
            <a:pPr eaLnBrk="1" hangingPunct="1">
              <a:spcBef>
                <a:spcPct val="10000"/>
              </a:spcBef>
            </a:pPr>
            <a:r>
              <a:rPr lang="en-US">
                <a:latin typeface="Arial" charset="0"/>
              </a:rPr>
              <a:t>Disintermediation -&gt; Collaboration </a:t>
            </a:r>
          </a:p>
          <a:p>
            <a:pPr eaLnBrk="1" hangingPunct="1">
              <a:spcBef>
                <a:spcPct val="10000"/>
              </a:spcBef>
            </a:pPr>
            <a:r>
              <a:rPr lang="en-US">
                <a:latin typeface="Arial" charset="0"/>
              </a:rPr>
              <a:t>Universities Reclaim Property</a:t>
            </a:r>
          </a:p>
          <a:p>
            <a:pPr eaLnBrk="1" hangingPunct="1">
              <a:spcBef>
                <a:spcPct val="10000"/>
              </a:spcBef>
            </a:pPr>
            <a:r>
              <a:rPr lang="en-US">
                <a:latin typeface="Arial" charset="0"/>
              </a:rPr>
              <a:t>Interactive Courseware, Student Works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368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3684" name="Rectangle 4"/>
          <p:cNvSpPr>
            <a:spLocks noChangeArrowheads="1"/>
          </p:cNvSpPr>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3685" name="Rectangle 5"/>
          <p:cNvSpPr>
            <a:spLocks noChangeArrowheads="1"/>
          </p:cNvSpPr>
          <p:nvPr/>
        </p:nvSpPr>
        <p:spPr bwMode="auto">
          <a:xfrm>
            <a:off x="3124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3686" name="Rectangle 6"/>
          <p:cNvSpPr>
            <a:spLocks noChangeArrowheads="1"/>
          </p:cNvSpPr>
          <p:nvPr/>
        </p:nvSpPr>
        <p:spPr bwMode="auto">
          <a:xfrm>
            <a:off x="3810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3687" name="Rectangle 7"/>
          <p:cNvSpPr>
            <a:spLocks noChangeArrowheads="1"/>
          </p:cNvSpPr>
          <p:nvPr/>
        </p:nvSpPr>
        <p:spPr bwMode="auto">
          <a:xfrm>
            <a:off x="3124200" y="6172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5847" name="Rectangle 8"/>
          <p:cNvSpPr>
            <a:spLocks noGrp="1" noChangeArrowheads="1"/>
          </p:cNvSpPr>
          <p:nvPr>
            <p:ph type="title"/>
          </p:nvPr>
        </p:nvSpPr>
        <p:spPr>
          <a:xfrm>
            <a:off x="914400" y="38100"/>
            <a:ext cx="7772400" cy="1104900"/>
          </a:xfrm>
        </p:spPr>
        <p:txBody>
          <a:bodyPr lIns="92075" tIns="46038" rIns="92075" bIns="46038"/>
          <a:lstStyle/>
          <a:p>
            <a:r>
              <a:rPr lang="en-US" sz="4000">
                <a:latin typeface="Arial" charset="0"/>
              </a:rPr>
              <a:t>Why of Global Interest?</a:t>
            </a:r>
          </a:p>
        </p:txBody>
      </p:sp>
      <p:sp>
        <p:nvSpPr>
          <p:cNvPr id="583689" name="Rectangle 9"/>
          <p:cNvSpPr>
            <a:spLocks noGrp="1" noChangeArrowheads="1"/>
          </p:cNvSpPr>
          <p:nvPr>
            <p:ph type="body" idx="1"/>
          </p:nvPr>
        </p:nvSpPr>
        <p:spPr>
          <a:xfrm>
            <a:off x="304800" y="1219200"/>
            <a:ext cx="8458200" cy="4800600"/>
          </a:xfrm>
        </p:spPr>
        <p:txBody>
          <a:bodyPr lIns="92075" tIns="46038" rIns="92075" bIns="46038"/>
          <a:lstStyle/>
          <a:p>
            <a:pPr>
              <a:defRPr/>
            </a:pPr>
            <a:r>
              <a:rPr lang="en-US" sz="2800" b="1" dirty="0">
                <a:cs typeface="+mn-cs"/>
              </a:rPr>
              <a:t>National projects</a:t>
            </a:r>
            <a:r>
              <a:rPr lang="en-US" sz="2800" dirty="0">
                <a:cs typeface="+mn-cs"/>
              </a:rPr>
              <a:t> can preserve antiquities and heritage: cultural, historical, linguistic, </a:t>
            </a:r>
            <a:r>
              <a:rPr lang="en-US" sz="2800" dirty="0" smtClean="0">
                <a:cs typeface="+mn-cs"/>
              </a:rPr>
              <a:t>scholarly</a:t>
            </a:r>
          </a:p>
          <a:p>
            <a:pPr marL="0" indent="0">
              <a:buFontTx/>
              <a:buNone/>
              <a:defRPr/>
            </a:pPr>
            <a:endParaRPr lang="en-US" sz="2800" dirty="0">
              <a:cs typeface="+mn-cs"/>
            </a:endParaRPr>
          </a:p>
          <a:p>
            <a:pPr>
              <a:defRPr/>
            </a:pPr>
            <a:r>
              <a:rPr lang="en-US" sz="2800" dirty="0">
                <a:cs typeface="+mn-cs"/>
              </a:rPr>
              <a:t>Knowledge and information are essential to economic and technological </a:t>
            </a:r>
            <a:r>
              <a:rPr lang="en-US" sz="2800" b="1" dirty="0">
                <a:cs typeface="+mn-cs"/>
              </a:rPr>
              <a:t>growth, </a:t>
            </a:r>
            <a:r>
              <a:rPr lang="en-US" sz="2800" b="1" dirty="0" smtClean="0">
                <a:cs typeface="+mn-cs"/>
              </a:rPr>
              <a:t>education</a:t>
            </a:r>
          </a:p>
          <a:p>
            <a:pPr>
              <a:defRPr/>
            </a:pPr>
            <a:endParaRPr lang="en-US" sz="2800" dirty="0">
              <a:cs typeface="+mn-cs"/>
            </a:endParaRPr>
          </a:p>
          <a:p>
            <a:pPr>
              <a:defRPr/>
            </a:pPr>
            <a:r>
              <a:rPr lang="en-US" sz="2800" dirty="0">
                <a:cs typeface="+mn-cs"/>
              </a:rPr>
              <a:t>DL - a </a:t>
            </a:r>
            <a:r>
              <a:rPr lang="en-US" sz="2800" b="1" dirty="0">
                <a:cs typeface="+mn-cs"/>
              </a:rPr>
              <a:t>domain for international collaboration</a:t>
            </a:r>
            <a:endParaRPr lang="en-US" sz="2800" dirty="0">
              <a:cs typeface="+mn-cs"/>
            </a:endParaRPr>
          </a:p>
          <a:p>
            <a:pPr lvl="1">
              <a:defRPr/>
            </a:pPr>
            <a:r>
              <a:rPr lang="en-US" sz="2400" dirty="0"/>
              <a:t>wherein all can </a:t>
            </a:r>
            <a:r>
              <a:rPr lang="en-US" sz="2400" b="1" dirty="0"/>
              <a:t>contribute</a:t>
            </a:r>
            <a:r>
              <a:rPr lang="en-US" sz="2400" dirty="0"/>
              <a:t> and </a:t>
            </a:r>
            <a:r>
              <a:rPr lang="en-US" sz="2400" b="1" dirty="0"/>
              <a:t>benefit</a:t>
            </a:r>
            <a:endParaRPr lang="en-US" sz="2400" dirty="0"/>
          </a:p>
          <a:p>
            <a:pPr lvl="1">
              <a:defRPr/>
            </a:pPr>
            <a:r>
              <a:rPr lang="en-US" sz="2400" dirty="0"/>
              <a:t>which leverages investment in </a:t>
            </a:r>
            <a:r>
              <a:rPr lang="en-US" sz="2400" b="1" dirty="0"/>
              <a:t>networking</a:t>
            </a:r>
            <a:endParaRPr lang="en-US" sz="2400" dirty="0"/>
          </a:p>
          <a:p>
            <a:pPr lvl="1">
              <a:defRPr/>
            </a:pPr>
            <a:r>
              <a:rPr lang="en-US" sz="2400" dirty="0"/>
              <a:t>which provides useful </a:t>
            </a:r>
            <a:r>
              <a:rPr lang="en-US" sz="2400" b="1" dirty="0"/>
              <a:t>content</a:t>
            </a:r>
            <a:r>
              <a:rPr lang="en-US" sz="2400" dirty="0"/>
              <a:t> on Internet &amp; WWW</a:t>
            </a:r>
          </a:p>
          <a:p>
            <a:pPr lvl="1">
              <a:defRPr/>
            </a:pPr>
            <a:r>
              <a:rPr lang="en-US" sz="2400" dirty="0"/>
              <a:t>which will </a:t>
            </a:r>
            <a:r>
              <a:rPr lang="en-US" sz="2400" b="1" dirty="0"/>
              <a:t>tie nations and peoples together</a:t>
            </a:r>
            <a:r>
              <a:rPr lang="en-US" sz="2400" dirty="0"/>
              <a:t> more strongly and through </a:t>
            </a:r>
            <a:r>
              <a:rPr lang="en-US" sz="2400" b="1" dirty="0"/>
              <a:t>deeper understanding</a:t>
            </a:r>
            <a:endParaRPr lang="en-US" sz="24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C9E02B68-6107-BA41-9719-47E2DACD37A8}" type="slidenum">
              <a:rPr lang="en-US" sz="1400" b="0"/>
              <a:pPr eaLnBrk="1" hangingPunct="1"/>
              <a:t>14</a:t>
            </a:fld>
            <a:endParaRPr lang="en-US" sz="1400" b="0"/>
          </a:p>
        </p:txBody>
      </p:sp>
      <p:graphicFrame>
        <p:nvGraphicFramePr>
          <p:cNvPr id="37890" name="Object 2"/>
          <p:cNvGraphicFramePr>
            <a:graphicFrameLocks noChangeAspect="1"/>
          </p:cNvGraphicFramePr>
          <p:nvPr/>
        </p:nvGraphicFramePr>
        <p:xfrm>
          <a:off x="296863" y="1700213"/>
          <a:ext cx="8548687" cy="4079875"/>
        </p:xfrm>
        <a:graphic>
          <a:graphicData uri="http://schemas.openxmlformats.org/presentationml/2006/ole">
            <mc:AlternateContent xmlns:mc="http://schemas.openxmlformats.org/markup-compatibility/2006">
              <mc:Choice xmlns:v="urn:schemas-microsoft-com:vml" Requires="v">
                <p:oleObj spid="_x0000_s37900" name="MS Org Chart" r:id="rId4" imgW="4345354" imgH="2074985" progId="OrgPlusWOPX.4">
                  <p:embed followColorScheme="full"/>
                </p:oleObj>
              </mc:Choice>
              <mc:Fallback>
                <p:oleObj name="MS Org Chart" r:id="rId4" imgW="4345354" imgH="2074985" progId="OrgPlusWOPX.4">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863" y="1700213"/>
                        <a:ext cx="8548687" cy="407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6976761E-2DC8-6648-88B4-B5A9EF9D9409}" type="slidenum">
              <a:rPr lang="en-US" sz="1400" b="0"/>
              <a:pPr eaLnBrk="1" hangingPunct="1"/>
              <a:t>15</a:t>
            </a:fld>
            <a:endParaRPr lang="en-US" sz="1400" b="0"/>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899160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39"/>
          <p:cNvSpPr txBox="1">
            <a:spLocks noChangeArrowheads="1"/>
          </p:cNvSpPr>
          <p:nvPr/>
        </p:nvSpPr>
        <p:spPr bwMode="auto">
          <a:xfrm>
            <a:off x="3513745" y="6211669"/>
            <a:ext cx="456124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CC3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eaLnBrk="0" hangingPunct="0">
              <a:defRPr/>
            </a:pPr>
            <a:r>
              <a:rPr lang="en-US" dirty="0" err="1"/>
              <a:t>Borgman</a:t>
            </a:r>
            <a:r>
              <a:rPr lang="en-US" dirty="0"/>
              <a:t> et al</a:t>
            </a:r>
            <a:r>
              <a:rPr lang="en-US" dirty="0" smtClean="0"/>
              <a:t>. </a:t>
            </a:r>
            <a:r>
              <a:rPr lang="en-US" dirty="0" smtClean="0"/>
              <a:t>1996</a:t>
            </a:r>
          </a:p>
          <a:p>
            <a:pPr algn="r" eaLnBrk="0" hangingPunct="0">
              <a:defRPr/>
            </a:pPr>
            <a:r>
              <a:rPr lang="en-US" dirty="0" smtClean="0"/>
              <a:t>http</a:t>
            </a:r>
            <a:r>
              <a:rPr lang="en-US" dirty="0"/>
              <a:t>://</a:t>
            </a:r>
            <a:r>
              <a:rPr lang="en-US" dirty="0" err="1"/>
              <a:t>is.gseis.ucla.edu</a:t>
            </a:r>
            <a:r>
              <a:rPr lang="en-US" dirty="0"/>
              <a:t>/research/</a:t>
            </a:r>
            <a:r>
              <a:rPr lang="en-US" dirty="0" err="1"/>
              <a:t>dig_libraries</a:t>
            </a:r>
            <a:r>
              <a:rPr lang="en-US" dirty="0"/>
              <a:t>/</a:t>
            </a:r>
            <a:endParaRPr lang="en-US" dirty="0"/>
          </a:p>
        </p:txBody>
      </p:sp>
      <p:sp>
        <p:nvSpPr>
          <p:cNvPr id="399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6A1122E0-3666-AE4F-AC26-9115B3FDC181}" type="slidenum">
              <a:rPr lang="en-US" sz="1400" b="0"/>
              <a:pPr eaLnBrk="1" hangingPunct="1"/>
              <a:t>16</a:t>
            </a:fld>
            <a:endParaRPr lang="en-US" sz="1400" b="0"/>
          </a:p>
        </p:txBody>
      </p:sp>
      <p:sp>
        <p:nvSpPr>
          <p:cNvPr id="8195" name="Rectangle 2"/>
          <p:cNvSpPr>
            <a:spLocks noGrp="1" noChangeArrowheads="1"/>
          </p:cNvSpPr>
          <p:nvPr>
            <p:ph type="title"/>
          </p:nvPr>
        </p:nvSpPr>
        <p:spPr>
          <a:xfrm>
            <a:off x="762000" y="0"/>
            <a:ext cx="7772400" cy="628650"/>
          </a:xfrm>
        </p:spPr>
        <p:txBody>
          <a:bodyPr>
            <a:normAutofit fontScale="90000"/>
          </a:bodyPr>
          <a:lstStyle/>
          <a:p>
            <a:pPr eaLnBrk="1" hangingPunct="1">
              <a:defRPr/>
            </a:pPr>
            <a:r>
              <a:rPr lang="en-US" dirty="0">
                <a:latin typeface="Arial" charset="0"/>
                <a:cs typeface="+mj-cs"/>
              </a:rPr>
              <a:t>Information Life </a:t>
            </a:r>
            <a:r>
              <a:rPr lang="en-US" dirty="0" smtClean="0">
                <a:latin typeface="Arial" charset="0"/>
                <a:cs typeface="+mj-cs"/>
              </a:rPr>
              <a:t>Cycle (adapted)</a:t>
            </a:r>
            <a:endParaRPr lang="en-US" dirty="0">
              <a:latin typeface="Arial" charset="0"/>
              <a:cs typeface="+mj-cs"/>
            </a:endParaRPr>
          </a:p>
        </p:txBody>
      </p:sp>
      <p:sp>
        <p:nvSpPr>
          <p:cNvPr id="39939" name="Text Box 3"/>
          <p:cNvSpPr txBox="1">
            <a:spLocks noChangeArrowheads="1"/>
          </p:cNvSpPr>
          <p:nvPr/>
        </p:nvSpPr>
        <p:spPr bwMode="auto">
          <a:xfrm>
            <a:off x="3810000" y="1328616"/>
            <a:ext cx="14874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b="0" dirty="0">
                <a:latin typeface="Times New Roman" charset="0"/>
              </a:rPr>
              <a:t>Authoring</a:t>
            </a:r>
          </a:p>
          <a:p>
            <a:pPr algn="ctr"/>
            <a:r>
              <a:rPr lang="en-US" b="0" dirty="0">
                <a:latin typeface="Times New Roman" charset="0"/>
              </a:rPr>
              <a:t>Modifying</a:t>
            </a:r>
          </a:p>
        </p:txBody>
      </p:sp>
      <p:sp>
        <p:nvSpPr>
          <p:cNvPr id="39940" name="Text Box 4"/>
          <p:cNvSpPr txBox="1">
            <a:spLocks noChangeArrowheads="1"/>
          </p:cNvSpPr>
          <p:nvPr/>
        </p:nvSpPr>
        <p:spPr bwMode="auto">
          <a:xfrm>
            <a:off x="4759155" y="2054451"/>
            <a:ext cx="213351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b="0" dirty="0" smtClean="0">
                <a:latin typeface="Times New Roman" charset="0"/>
              </a:rPr>
              <a:t>Classifying</a:t>
            </a:r>
          </a:p>
          <a:p>
            <a:pPr algn="ctr"/>
            <a:r>
              <a:rPr lang="en-US" b="0" dirty="0" smtClean="0">
                <a:latin typeface="Times New Roman" charset="0"/>
              </a:rPr>
              <a:t>        Tagging</a:t>
            </a:r>
          </a:p>
          <a:p>
            <a:pPr algn="ctr"/>
            <a:r>
              <a:rPr lang="en-US" b="0" dirty="0" smtClean="0">
                <a:latin typeface="Times New Roman" charset="0"/>
              </a:rPr>
              <a:t>Recommending</a:t>
            </a:r>
            <a:endParaRPr lang="en-US" b="0" dirty="0">
              <a:latin typeface="Times New Roman" charset="0"/>
            </a:endParaRPr>
          </a:p>
          <a:p>
            <a:pPr algn="ctr"/>
            <a:r>
              <a:rPr lang="en-US" b="0" dirty="0">
                <a:latin typeface="Times New Roman" charset="0"/>
              </a:rPr>
              <a:t> </a:t>
            </a:r>
            <a:r>
              <a:rPr lang="en-US" b="0" dirty="0" smtClean="0">
                <a:latin typeface="Times New Roman" charset="0"/>
              </a:rPr>
              <a:t>       Indexing</a:t>
            </a:r>
            <a:endParaRPr lang="en-US" b="0" dirty="0">
              <a:latin typeface="Times New Roman" charset="0"/>
            </a:endParaRPr>
          </a:p>
        </p:txBody>
      </p:sp>
      <p:sp>
        <p:nvSpPr>
          <p:cNvPr id="39941" name="Text Box 5"/>
          <p:cNvSpPr txBox="1">
            <a:spLocks noChangeArrowheads="1"/>
          </p:cNvSpPr>
          <p:nvPr/>
        </p:nvSpPr>
        <p:spPr bwMode="auto">
          <a:xfrm>
            <a:off x="5486400" y="3810000"/>
            <a:ext cx="14684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b="0">
                <a:latin typeface="Times New Roman" charset="0"/>
              </a:rPr>
              <a:t>Storing</a:t>
            </a:r>
          </a:p>
          <a:p>
            <a:pPr algn="ctr"/>
            <a:r>
              <a:rPr lang="en-US" b="0">
                <a:latin typeface="Times New Roman" charset="0"/>
              </a:rPr>
              <a:t>Retrieving</a:t>
            </a:r>
          </a:p>
        </p:txBody>
      </p:sp>
      <p:sp>
        <p:nvSpPr>
          <p:cNvPr id="39942" name="Text Box 6"/>
          <p:cNvSpPr txBox="1">
            <a:spLocks noChangeArrowheads="1"/>
          </p:cNvSpPr>
          <p:nvPr/>
        </p:nvSpPr>
        <p:spPr bwMode="auto">
          <a:xfrm>
            <a:off x="3810000" y="5257800"/>
            <a:ext cx="16557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b="0">
                <a:latin typeface="Times New Roman" charset="0"/>
              </a:rPr>
              <a:t>Distributing</a:t>
            </a:r>
          </a:p>
          <a:p>
            <a:pPr algn="ctr"/>
            <a:r>
              <a:rPr lang="en-US" b="0">
                <a:latin typeface="Times New Roman" charset="0"/>
              </a:rPr>
              <a:t>Networking</a:t>
            </a:r>
          </a:p>
        </p:txBody>
      </p:sp>
      <p:sp>
        <p:nvSpPr>
          <p:cNvPr id="39943" name="Text Box 7"/>
          <p:cNvSpPr txBox="1">
            <a:spLocks noChangeArrowheads="1"/>
          </p:cNvSpPr>
          <p:nvPr/>
        </p:nvSpPr>
        <p:spPr bwMode="auto">
          <a:xfrm>
            <a:off x="609600" y="3124200"/>
            <a:ext cx="13668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b="0">
                <a:latin typeface="Times New Roman" charset="0"/>
              </a:rPr>
              <a:t>Retention</a:t>
            </a:r>
          </a:p>
          <a:p>
            <a:pPr algn="ctr"/>
            <a:r>
              <a:rPr lang="en-US" b="0">
                <a:latin typeface="Times New Roman" charset="0"/>
              </a:rPr>
              <a:t>/ Mining</a:t>
            </a:r>
          </a:p>
        </p:txBody>
      </p:sp>
      <p:sp>
        <p:nvSpPr>
          <p:cNvPr id="39944" name="Text Box 8"/>
          <p:cNvSpPr txBox="1">
            <a:spLocks noChangeArrowheads="1"/>
          </p:cNvSpPr>
          <p:nvPr/>
        </p:nvSpPr>
        <p:spPr bwMode="auto">
          <a:xfrm>
            <a:off x="2345794" y="4632325"/>
            <a:ext cx="12447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b="0" dirty="0" smtClean="0">
                <a:latin typeface="Times New Roman" charset="0"/>
              </a:rPr>
              <a:t>Filtering</a:t>
            </a:r>
            <a:endParaRPr lang="en-US" b="0" dirty="0">
              <a:latin typeface="Times New Roman" charset="0"/>
            </a:endParaRPr>
          </a:p>
        </p:txBody>
      </p:sp>
      <p:sp>
        <p:nvSpPr>
          <p:cNvPr id="39945" name="Text Box 9"/>
          <p:cNvSpPr txBox="1">
            <a:spLocks noChangeArrowheads="1"/>
          </p:cNvSpPr>
          <p:nvPr/>
        </p:nvSpPr>
        <p:spPr bwMode="auto">
          <a:xfrm>
            <a:off x="2813807" y="2270125"/>
            <a:ext cx="9199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b="0" dirty="0" smtClean="0">
                <a:latin typeface="Times New Roman" charset="0"/>
              </a:rPr>
              <a:t>Using</a:t>
            </a:r>
            <a:endParaRPr lang="en-US" b="0" dirty="0">
              <a:latin typeface="Times New Roman" charset="0"/>
            </a:endParaRPr>
          </a:p>
        </p:txBody>
      </p:sp>
      <p:sp>
        <p:nvSpPr>
          <p:cNvPr id="39946" name="WordArt 10"/>
          <p:cNvSpPr>
            <a:spLocks noChangeArrowheads="1" noChangeShapeType="1" noTextEdit="1"/>
          </p:cNvSpPr>
          <p:nvPr/>
        </p:nvSpPr>
        <p:spPr bwMode="auto">
          <a:xfrm>
            <a:off x="3733800" y="914400"/>
            <a:ext cx="1647825" cy="495300"/>
          </a:xfrm>
          <a:prstGeom prst="rect">
            <a:avLst/>
          </a:prstGeom>
        </p:spPr>
        <p:txBody>
          <a:bodyPr spcFirstLastPara="1" wrap="none" fromWordArt="1">
            <a:prstTxWarp prst="textArchUp">
              <a:avLst>
                <a:gd name="adj" fmla="val 10800004"/>
              </a:avLst>
            </a:prstTxWarp>
          </a:bodyPr>
          <a:lstStyle/>
          <a:p>
            <a:pPr algn="ctr"/>
            <a:r>
              <a:rPr lang="en-US" sz="2800" kern="10">
                <a:ln w="9525">
                  <a:solidFill>
                    <a:srgbClr val="000000"/>
                  </a:solidFill>
                  <a:round/>
                  <a:headEnd type="none" w="sm" len="sm"/>
                  <a:tailEnd type="none" w="sm" len="sm"/>
                </a:ln>
                <a:solidFill>
                  <a:schemeClr val="accent1"/>
                </a:solidFill>
                <a:latin typeface="Arial Black"/>
                <a:ea typeface="Arial Black"/>
                <a:cs typeface="Arial Black"/>
              </a:rPr>
              <a:t>Creation</a:t>
            </a:r>
          </a:p>
        </p:txBody>
      </p:sp>
      <p:sp>
        <p:nvSpPr>
          <p:cNvPr id="39947" name="WordArt 11"/>
          <p:cNvSpPr>
            <a:spLocks noChangeArrowheads="1" noChangeShapeType="1" noTextEdit="1"/>
          </p:cNvSpPr>
          <p:nvPr/>
        </p:nvSpPr>
        <p:spPr bwMode="auto">
          <a:xfrm>
            <a:off x="6629400" y="5638800"/>
            <a:ext cx="1657350" cy="658813"/>
          </a:xfrm>
          <a:prstGeom prst="rect">
            <a:avLst/>
          </a:prstGeom>
        </p:spPr>
        <p:txBody>
          <a:bodyPr wrap="none" fromWordArt="1">
            <a:prstTxWarp prst="textDeflate">
              <a:avLst>
                <a:gd name="adj" fmla="val 26227"/>
              </a:avLst>
            </a:prstTxWarp>
          </a:bodyPr>
          <a:lstStyle/>
          <a:p>
            <a:pPr algn="ctr"/>
            <a:r>
              <a:rPr lang="en-US" sz="2400" kern="10">
                <a:ln w="9525">
                  <a:solidFill>
                    <a:srgbClr val="000000"/>
                  </a:solidFill>
                  <a:round/>
                  <a:headEnd type="none" w="sm" len="sm"/>
                  <a:tailEnd type="none" w="sm" len="sm"/>
                </a:ln>
                <a:solidFill>
                  <a:schemeClr val="accent1"/>
                </a:solidFill>
                <a:latin typeface="Arial Black"/>
                <a:ea typeface="Arial Black"/>
                <a:cs typeface="Arial Black"/>
              </a:rPr>
              <a:t>Searching</a:t>
            </a:r>
          </a:p>
        </p:txBody>
      </p:sp>
      <p:sp>
        <p:nvSpPr>
          <p:cNvPr id="39948" name="WordArt 12"/>
          <p:cNvSpPr>
            <a:spLocks noChangeArrowheads="1" noChangeShapeType="1" noTextEdit="1"/>
          </p:cNvSpPr>
          <p:nvPr/>
        </p:nvSpPr>
        <p:spPr bwMode="auto">
          <a:xfrm>
            <a:off x="152400" y="4267200"/>
            <a:ext cx="1657350" cy="658813"/>
          </a:xfrm>
          <a:prstGeom prst="rect">
            <a:avLst/>
          </a:prstGeom>
        </p:spPr>
        <p:txBody>
          <a:bodyPr wrap="none" fromWordArt="1">
            <a:prstTxWarp prst="textDeflate">
              <a:avLst>
                <a:gd name="adj" fmla="val 26227"/>
              </a:avLst>
            </a:prstTxWarp>
          </a:bodyPr>
          <a:lstStyle/>
          <a:p>
            <a:pPr algn="ctr"/>
            <a:r>
              <a:rPr lang="en-US" sz="2400" kern="10">
                <a:ln w="9525">
                  <a:solidFill>
                    <a:srgbClr val="000000"/>
                  </a:solidFill>
                  <a:round/>
                  <a:headEnd type="none" w="sm" len="sm"/>
                  <a:tailEnd type="none" w="sm" len="sm"/>
                </a:ln>
                <a:solidFill>
                  <a:schemeClr val="accent1"/>
                </a:solidFill>
                <a:latin typeface="Arial Black"/>
                <a:ea typeface="Arial Black"/>
                <a:cs typeface="Arial Black"/>
              </a:rPr>
              <a:t>Utilization</a:t>
            </a:r>
          </a:p>
        </p:txBody>
      </p:sp>
      <p:sp>
        <p:nvSpPr>
          <p:cNvPr id="39949" name="Oval 13"/>
          <p:cNvSpPr>
            <a:spLocks noChangeArrowheads="1"/>
          </p:cNvSpPr>
          <p:nvPr/>
        </p:nvSpPr>
        <p:spPr bwMode="auto">
          <a:xfrm>
            <a:off x="2057400" y="1295400"/>
            <a:ext cx="5105400" cy="5105400"/>
          </a:xfrm>
          <a:prstGeom prst="ellipse">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39950" name="Line 14"/>
          <p:cNvSpPr>
            <a:spLocks noChangeShapeType="1"/>
          </p:cNvSpPr>
          <p:nvPr/>
        </p:nvSpPr>
        <p:spPr bwMode="auto">
          <a:xfrm flipH="1">
            <a:off x="2133600" y="3810000"/>
            <a:ext cx="2438400" cy="30480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spAutoFit/>
          </a:bodyPr>
          <a:lstStyle/>
          <a:p>
            <a:endParaRPr lang="en-US"/>
          </a:p>
        </p:txBody>
      </p:sp>
      <p:sp>
        <p:nvSpPr>
          <p:cNvPr id="39951" name="Line 15"/>
          <p:cNvSpPr>
            <a:spLocks noChangeShapeType="1"/>
          </p:cNvSpPr>
          <p:nvPr/>
        </p:nvSpPr>
        <p:spPr bwMode="auto">
          <a:xfrm flipH="1" flipV="1">
            <a:off x="0" y="2667000"/>
            <a:ext cx="4572000" cy="11430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spAutoFit/>
          </a:bodyPr>
          <a:lstStyle/>
          <a:p>
            <a:endParaRPr lang="en-US"/>
          </a:p>
        </p:txBody>
      </p:sp>
      <p:sp>
        <p:nvSpPr>
          <p:cNvPr id="39952" name="Line 16"/>
          <p:cNvSpPr>
            <a:spLocks noChangeShapeType="1"/>
          </p:cNvSpPr>
          <p:nvPr/>
        </p:nvSpPr>
        <p:spPr bwMode="auto">
          <a:xfrm flipV="1">
            <a:off x="4572000" y="3276600"/>
            <a:ext cx="4572000" cy="5334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spAutoFit/>
          </a:bodyPr>
          <a:lstStyle/>
          <a:p>
            <a:endParaRPr lang="en-US"/>
          </a:p>
        </p:txBody>
      </p:sp>
      <p:sp>
        <p:nvSpPr>
          <p:cNvPr id="39953" name="WordArt 17"/>
          <p:cNvSpPr>
            <a:spLocks noChangeArrowheads="1" noChangeShapeType="1" noTextEdit="1"/>
          </p:cNvSpPr>
          <p:nvPr/>
        </p:nvSpPr>
        <p:spPr bwMode="auto">
          <a:xfrm>
            <a:off x="1752600" y="1219200"/>
            <a:ext cx="1295400" cy="495300"/>
          </a:xfrm>
          <a:prstGeom prst="rect">
            <a:avLst/>
          </a:prstGeom>
        </p:spPr>
        <p:txBody>
          <a:bodyPr wrap="none" fromWordArt="1">
            <a:prstTxWarp prst="textPlain">
              <a:avLst>
                <a:gd name="adj" fmla="val 50000"/>
              </a:avLst>
            </a:prstTxWarp>
          </a:bodyPr>
          <a:lstStyle/>
          <a:p>
            <a:pPr algn="ctr"/>
            <a:r>
              <a:rPr lang="en-US" sz="2800" kern="10">
                <a:ln w="9525">
                  <a:solidFill>
                    <a:srgbClr val="000000"/>
                  </a:solidFill>
                  <a:round/>
                  <a:headEnd type="none" w="sm" len="sm"/>
                  <a:tailEnd type="none" w="sm" len="sm"/>
                </a:ln>
                <a:solidFill>
                  <a:srgbClr val="FFFFFF"/>
                </a:solidFill>
                <a:latin typeface="Arial Black"/>
                <a:ea typeface="Arial Black"/>
                <a:cs typeface="Arial Black"/>
              </a:rPr>
              <a:t>Active</a:t>
            </a:r>
          </a:p>
        </p:txBody>
      </p:sp>
      <p:sp>
        <p:nvSpPr>
          <p:cNvPr id="39954" name="WordArt 18"/>
          <p:cNvSpPr>
            <a:spLocks noChangeArrowheads="1" noChangeShapeType="1" noTextEdit="1"/>
          </p:cNvSpPr>
          <p:nvPr/>
        </p:nvSpPr>
        <p:spPr bwMode="auto">
          <a:xfrm>
            <a:off x="1295400" y="5638800"/>
            <a:ext cx="1295400" cy="495300"/>
          </a:xfrm>
          <a:prstGeom prst="rect">
            <a:avLst/>
          </a:prstGeom>
        </p:spPr>
        <p:txBody>
          <a:bodyPr wrap="none" fromWordArt="1">
            <a:prstTxWarp prst="textPlain">
              <a:avLst>
                <a:gd name="adj" fmla="val 50000"/>
              </a:avLst>
            </a:prstTxWarp>
          </a:bodyPr>
          <a:lstStyle/>
          <a:p>
            <a:pPr algn="ctr"/>
            <a:r>
              <a:rPr lang="en-US" sz="2800" kern="10">
                <a:ln w="9525">
                  <a:solidFill>
                    <a:srgbClr val="000000"/>
                  </a:solidFill>
                  <a:round/>
                  <a:headEnd type="none" w="sm" len="sm"/>
                  <a:tailEnd type="none" w="sm" len="sm"/>
                </a:ln>
                <a:solidFill>
                  <a:srgbClr val="FFFFFF"/>
                </a:solidFill>
                <a:latin typeface="Arial Black"/>
                <a:ea typeface="Arial Black"/>
                <a:cs typeface="Arial Black"/>
              </a:rPr>
              <a:t>Inactive</a:t>
            </a:r>
          </a:p>
        </p:txBody>
      </p:sp>
      <p:sp>
        <p:nvSpPr>
          <p:cNvPr id="39955" name="WordArt 19"/>
          <p:cNvSpPr>
            <a:spLocks noChangeArrowheads="1" noChangeShapeType="1" noTextEdit="1"/>
          </p:cNvSpPr>
          <p:nvPr/>
        </p:nvSpPr>
        <p:spPr bwMode="auto">
          <a:xfrm>
            <a:off x="7162800" y="4038600"/>
            <a:ext cx="1428750" cy="1143000"/>
          </a:xfrm>
          <a:prstGeom prst="rect">
            <a:avLst/>
          </a:prstGeom>
        </p:spPr>
        <p:txBody>
          <a:bodyPr wrap="none" fromWordArt="1">
            <a:prstTxWarp prst="textPlain">
              <a:avLst>
                <a:gd name="adj" fmla="val 50000"/>
              </a:avLst>
            </a:prstTxWarp>
          </a:bodyPr>
          <a:lstStyle/>
          <a:p>
            <a:pPr algn="ctr"/>
            <a:r>
              <a:rPr lang="en-US" sz="3200" kern="10">
                <a:ln w="9525">
                  <a:solidFill>
                    <a:srgbClr val="000000"/>
                  </a:solidFill>
                  <a:round/>
                  <a:headEnd type="none" w="sm" len="sm"/>
                  <a:tailEnd type="none" w="sm" len="sm"/>
                </a:ln>
                <a:solidFill>
                  <a:srgbClr val="FFFFFF"/>
                </a:solidFill>
                <a:latin typeface="Arial Black"/>
                <a:ea typeface="Arial Black"/>
                <a:cs typeface="Arial Black"/>
              </a:rPr>
              <a:t>Semi-</a:t>
            </a:r>
          </a:p>
          <a:p>
            <a:pPr algn="ctr"/>
            <a:r>
              <a:rPr lang="en-US" sz="3200" kern="10">
                <a:ln w="9525">
                  <a:solidFill>
                    <a:srgbClr val="000000"/>
                  </a:solidFill>
                  <a:round/>
                  <a:headEnd type="none" w="sm" len="sm"/>
                  <a:tailEnd type="none" w="sm" len="sm"/>
                </a:ln>
                <a:solidFill>
                  <a:srgbClr val="FFFFFF"/>
                </a:solidFill>
                <a:latin typeface="Arial Black"/>
                <a:ea typeface="Arial Black"/>
                <a:cs typeface="Arial Black"/>
              </a:rPr>
              <a:t>Active</a:t>
            </a:r>
          </a:p>
        </p:txBody>
      </p:sp>
      <p:sp>
        <p:nvSpPr>
          <p:cNvPr id="39956" name="Line 20"/>
          <p:cNvSpPr>
            <a:spLocks noChangeShapeType="1"/>
          </p:cNvSpPr>
          <p:nvPr/>
        </p:nvSpPr>
        <p:spPr bwMode="auto">
          <a:xfrm flipH="1" flipV="1">
            <a:off x="914400" y="5410200"/>
            <a:ext cx="1905000" cy="304800"/>
          </a:xfrm>
          <a:prstGeom prst="line">
            <a:avLst/>
          </a:prstGeom>
          <a:noFill/>
          <a:ln w="381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spAutoFit/>
          </a:bodyPr>
          <a:lstStyle/>
          <a:p>
            <a:endParaRPr lang="en-US"/>
          </a:p>
        </p:txBody>
      </p:sp>
      <p:sp>
        <p:nvSpPr>
          <p:cNvPr id="39957" name="WordArt 21"/>
          <p:cNvSpPr>
            <a:spLocks noChangeArrowheads="1" noChangeShapeType="1" noTextEdit="1"/>
          </p:cNvSpPr>
          <p:nvPr/>
        </p:nvSpPr>
        <p:spPr bwMode="auto">
          <a:xfrm rot="3300000">
            <a:off x="5548313" y="2147887"/>
            <a:ext cx="2438400" cy="428625"/>
          </a:xfrm>
          <a:prstGeom prst="rect">
            <a:avLst/>
          </a:prstGeom>
        </p:spPr>
        <p:txBody>
          <a:bodyPr spcFirstLastPara="1" wrap="none" fromWordArt="1">
            <a:prstTxWarp prst="textArchUp">
              <a:avLst>
                <a:gd name="adj" fmla="val 10800004"/>
              </a:avLst>
            </a:prstTxWarp>
          </a:bodyPr>
          <a:lstStyle/>
          <a:p>
            <a:pPr algn="ctr"/>
            <a:r>
              <a:rPr lang="en-US" sz="2400" kern="10" dirty="0">
                <a:ln w="9525">
                  <a:solidFill>
                    <a:srgbClr val="000000"/>
                  </a:solidFill>
                  <a:round/>
                  <a:headEnd type="none" w="sm" len="sm"/>
                  <a:tailEnd type="none" w="sm" len="sm"/>
                </a:ln>
                <a:solidFill>
                  <a:schemeClr val="accent1"/>
                </a:solidFill>
                <a:latin typeface="Arial Black"/>
                <a:ea typeface="Arial Black"/>
                <a:cs typeface="Arial Black"/>
              </a:rPr>
              <a:t>Social Context</a:t>
            </a:r>
          </a:p>
        </p:txBody>
      </p:sp>
      <p:sp>
        <p:nvSpPr>
          <p:cNvPr id="24" name="Text Box 9"/>
          <p:cNvSpPr txBox="1">
            <a:spLocks noChangeArrowheads="1"/>
          </p:cNvSpPr>
          <p:nvPr/>
        </p:nvSpPr>
        <p:spPr bwMode="auto">
          <a:xfrm>
            <a:off x="2057400" y="3591624"/>
            <a:ext cx="18601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b="0" dirty="0" smtClean="0">
                <a:latin typeface="Times New Roman" charset="0"/>
              </a:rPr>
              <a:t>Downloading</a:t>
            </a:r>
          </a:p>
        </p:txBody>
      </p:sp>
      <p:sp>
        <p:nvSpPr>
          <p:cNvPr id="25" name="Text Box 9"/>
          <p:cNvSpPr txBox="1">
            <a:spLocks noChangeArrowheads="1"/>
          </p:cNvSpPr>
          <p:nvPr/>
        </p:nvSpPr>
        <p:spPr bwMode="auto">
          <a:xfrm>
            <a:off x="2479219" y="2814935"/>
            <a:ext cx="9542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b="0" dirty="0" smtClean="0">
                <a:latin typeface="Times New Roman" charset="0"/>
              </a:rPr>
              <a:t>Citing</a:t>
            </a:r>
          </a:p>
        </p:txBody>
      </p:sp>
      <p:sp>
        <p:nvSpPr>
          <p:cNvPr id="26" name="Text Box 8"/>
          <p:cNvSpPr txBox="1">
            <a:spLocks noChangeArrowheads="1"/>
          </p:cNvSpPr>
          <p:nvPr/>
        </p:nvSpPr>
        <p:spPr bwMode="auto">
          <a:xfrm>
            <a:off x="2109618" y="4058974"/>
            <a:ext cx="16889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en-US" b="0" dirty="0" smtClean="0">
                <a:latin typeface="Times New Roman" charset="0"/>
              </a:rPr>
              <a:t>Discovering</a:t>
            </a:r>
            <a:endParaRPr lang="en-US" b="0" dirty="0">
              <a:latin typeface="Times New Roman" charset="0"/>
            </a:endParaRPr>
          </a:p>
        </p:txBody>
      </p:sp>
    </p:spTree>
    <p:extLst>
      <p:ext uri="{BB962C8B-B14F-4D97-AF65-F5344CB8AC3E}">
        <p14:creationId xmlns:p14="http://schemas.microsoft.com/office/powerpoint/2010/main" val="368150985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2" name="Oval 4"/>
          <p:cNvSpPr>
            <a:spLocks noChangeArrowheads="1"/>
          </p:cNvSpPr>
          <p:nvPr/>
        </p:nvSpPr>
        <p:spPr bwMode="auto">
          <a:xfrm>
            <a:off x="3167063" y="2209800"/>
            <a:ext cx="2211387" cy="2057400"/>
          </a:xfrm>
          <a:prstGeom prst="ellipse">
            <a:avLst/>
          </a:prstGeom>
          <a:noFill/>
          <a:ln w="28575">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91493" name="Oval 5"/>
          <p:cNvSpPr>
            <a:spLocks noChangeArrowheads="1"/>
          </p:cNvSpPr>
          <p:nvPr/>
        </p:nvSpPr>
        <p:spPr bwMode="auto">
          <a:xfrm>
            <a:off x="1219200" y="600075"/>
            <a:ext cx="6067425" cy="5715000"/>
          </a:xfrm>
          <a:prstGeom prst="ellipse">
            <a:avLst/>
          </a:prstGeom>
          <a:noFill/>
          <a:ln w="28575">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91494" name="Oval 6"/>
          <p:cNvSpPr>
            <a:spLocks noChangeArrowheads="1"/>
          </p:cNvSpPr>
          <p:nvPr/>
        </p:nvSpPr>
        <p:spPr bwMode="auto">
          <a:xfrm>
            <a:off x="685800" y="55563"/>
            <a:ext cx="7162800" cy="6781800"/>
          </a:xfrm>
          <a:prstGeom prst="ellipse">
            <a:avLst/>
          </a:prstGeom>
          <a:noFill/>
          <a:ln w="9525">
            <a:solidFill>
              <a:srgbClr val="CC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91495" name="Line 7"/>
          <p:cNvSpPr>
            <a:spLocks noChangeShapeType="1"/>
          </p:cNvSpPr>
          <p:nvPr/>
        </p:nvSpPr>
        <p:spPr bwMode="auto">
          <a:xfrm flipV="1">
            <a:off x="685800" y="3352800"/>
            <a:ext cx="7162800"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91496" name="Line 8"/>
          <p:cNvSpPr>
            <a:spLocks noChangeShapeType="1"/>
          </p:cNvSpPr>
          <p:nvPr/>
        </p:nvSpPr>
        <p:spPr bwMode="auto">
          <a:xfrm>
            <a:off x="4267200" y="22225"/>
            <a:ext cx="0" cy="6835775"/>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91497" name="Text Box 9"/>
          <p:cNvSpPr txBox="1">
            <a:spLocks noChangeArrowheads="1"/>
          </p:cNvSpPr>
          <p:nvPr/>
        </p:nvSpPr>
        <p:spPr bwMode="auto">
          <a:xfrm rot="-2349452">
            <a:off x="3175000" y="2528888"/>
            <a:ext cx="1071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solidFill>
                  <a:srgbClr val="33CC33"/>
                </a:solidFill>
                <a:latin typeface="Times New Roman" charset="0"/>
                <a:cs typeface="+mn-cs"/>
              </a:rPr>
              <a:t>creation</a:t>
            </a:r>
          </a:p>
        </p:txBody>
      </p:sp>
      <p:sp>
        <p:nvSpPr>
          <p:cNvPr id="191498" name="Text Box 10"/>
          <p:cNvSpPr txBox="1">
            <a:spLocks noChangeArrowheads="1"/>
          </p:cNvSpPr>
          <p:nvPr/>
        </p:nvSpPr>
        <p:spPr bwMode="auto">
          <a:xfrm rot="2860990">
            <a:off x="4098131" y="2591594"/>
            <a:ext cx="1465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solidFill>
                  <a:srgbClr val="33CC33"/>
                </a:solidFill>
                <a:latin typeface="Times New Roman" charset="0"/>
                <a:cs typeface="+mn-cs"/>
              </a:rPr>
              <a:t>distribution</a:t>
            </a:r>
          </a:p>
        </p:txBody>
      </p:sp>
      <p:sp>
        <p:nvSpPr>
          <p:cNvPr id="191499" name="Text Box 11"/>
          <p:cNvSpPr txBox="1">
            <a:spLocks noChangeArrowheads="1"/>
          </p:cNvSpPr>
          <p:nvPr/>
        </p:nvSpPr>
        <p:spPr bwMode="auto">
          <a:xfrm rot="-2350453">
            <a:off x="4203700" y="3581400"/>
            <a:ext cx="987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solidFill>
                  <a:srgbClr val="33CC33"/>
                </a:solidFill>
                <a:latin typeface="Times New Roman" charset="0"/>
                <a:cs typeface="+mn-cs"/>
              </a:rPr>
              <a:t>seeking</a:t>
            </a:r>
          </a:p>
        </p:txBody>
      </p:sp>
      <p:sp>
        <p:nvSpPr>
          <p:cNvPr id="191500" name="Text Box 12"/>
          <p:cNvSpPr txBox="1">
            <a:spLocks noChangeArrowheads="1"/>
          </p:cNvSpPr>
          <p:nvPr/>
        </p:nvSpPr>
        <p:spPr bwMode="auto">
          <a:xfrm rot="2686510">
            <a:off x="3178175" y="3575050"/>
            <a:ext cx="12811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solidFill>
                  <a:srgbClr val="33CC33"/>
                </a:solidFill>
                <a:latin typeface="Times New Roman" charset="0"/>
                <a:cs typeface="+mn-cs"/>
              </a:rPr>
              <a:t>utilization</a:t>
            </a:r>
          </a:p>
        </p:txBody>
      </p:sp>
      <p:grpSp>
        <p:nvGrpSpPr>
          <p:cNvPr id="44042" name="Group 13"/>
          <p:cNvGrpSpPr>
            <a:grpSpLocks/>
          </p:cNvGrpSpPr>
          <p:nvPr/>
        </p:nvGrpSpPr>
        <p:grpSpPr bwMode="auto">
          <a:xfrm>
            <a:off x="4619625" y="3405188"/>
            <a:ext cx="1704975" cy="1624012"/>
            <a:chOff x="2723" y="2112"/>
            <a:chExt cx="1074" cy="1023"/>
          </a:xfrm>
        </p:grpSpPr>
        <p:sp>
          <p:nvSpPr>
            <p:cNvPr id="191502" name="Text Box 14"/>
            <p:cNvSpPr txBox="1">
              <a:spLocks noChangeArrowheads="1"/>
            </p:cNvSpPr>
            <p:nvPr/>
          </p:nvSpPr>
          <p:spPr bwMode="auto">
            <a:xfrm>
              <a:off x="3552" y="2112"/>
              <a:ext cx="1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sz="2000" u="sng">
                <a:solidFill>
                  <a:schemeClr val="accent2"/>
                </a:solidFill>
                <a:latin typeface="Times New Roman" charset="0"/>
                <a:cs typeface="+mn-cs"/>
              </a:endParaRPr>
            </a:p>
          </p:txBody>
        </p:sp>
        <p:sp>
          <p:nvSpPr>
            <p:cNvPr id="191503" name="Text Box 15"/>
            <p:cNvSpPr txBox="1">
              <a:spLocks noChangeArrowheads="1"/>
            </p:cNvSpPr>
            <p:nvPr/>
          </p:nvSpPr>
          <p:spPr bwMode="auto">
            <a:xfrm rot="19590531">
              <a:off x="2723" y="2501"/>
              <a:ext cx="1074"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latin typeface="Times New Roman" charset="0"/>
                  <a:cs typeface="+mn-cs"/>
                </a:rPr>
                <a:t>searching,</a:t>
              </a:r>
            </a:p>
            <a:p>
              <a:pPr algn="ctr">
                <a:defRPr/>
              </a:pPr>
              <a:r>
                <a:rPr lang="en-US" sz="2000">
                  <a:latin typeface="Times New Roman" charset="0"/>
                  <a:cs typeface="+mn-cs"/>
                </a:rPr>
                <a:t>browsing, </a:t>
              </a:r>
            </a:p>
            <a:p>
              <a:pPr algn="ctr">
                <a:defRPr/>
              </a:pPr>
              <a:r>
                <a:rPr lang="en-US" sz="2000">
                  <a:latin typeface="Times New Roman" charset="0"/>
                  <a:cs typeface="+mn-cs"/>
                </a:rPr>
                <a:t>recommending</a:t>
              </a:r>
            </a:p>
          </p:txBody>
        </p:sp>
      </p:grpSp>
      <p:sp>
        <p:nvSpPr>
          <p:cNvPr id="191504" name="Text Box 16"/>
          <p:cNvSpPr txBox="1">
            <a:spLocks noChangeArrowheads="1"/>
          </p:cNvSpPr>
          <p:nvPr/>
        </p:nvSpPr>
        <p:spPr bwMode="auto">
          <a:xfrm rot="3322571">
            <a:off x="4727575" y="1878013"/>
            <a:ext cx="20351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latin typeface="Times New Roman" charset="0"/>
                <a:cs typeface="+mn-cs"/>
              </a:rPr>
              <a:t>storing, archiving,</a:t>
            </a:r>
          </a:p>
          <a:p>
            <a:pPr algn="ctr">
              <a:defRPr/>
            </a:pPr>
            <a:r>
              <a:rPr lang="en-US" sz="2000">
                <a:latin typeface="Times New Roman" charset="0"/>
                <a:cs typeface="+mn-cs"/>
              </a:rPr>
              <a:t> networking</a:t>
            </a:r>
          </a:p>
        </p:txBody>
      </p:sp>
      <p:sp>
        <p:nvSpPr>
          <p:cNvPr id="191505" name="Line 17"/>
          <p:cNvSpPr>
            <a:spLocks noChangeShapeType="1"/>
          </p:cNvSpPr>
          <p:nvPr/>
        </p:nvSpPr>
        <p:spPr bwMode="auto">
          <a:xfrm flipV="1">
            <a:off x="1905000" y="815975"/>
            <a:ext cx="76200" cy="8731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91506" name="Line 18"/>
          <p:cNvSpPr>
            <a:spLocks noChangeShapeType="1"/>
          </p:cNvSpPr>
          <p:nvPr/>
        </p:nvSpPr>
        <p:spPr bwMode="auto">
          <a:xfrm>
            <a:off x="6553200" y="838200"/>
            <a:ext cx="76200" cy="76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91507" name="Line 19"/>
          <p:cNvSpPr>
            <a:spLocks noChangeShapeType="1"/>
          </p:cNvSpPr>
          <p:nvPr/>
        </p:nvSpPr>
        <p:spPr bwMode="auto">
          <a:xfrm flipH="1">
            <a:off x="6858000" y="5697538"/>
            <a:ext cx="61913" cy="936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91508" name="Text Box 20"/>
          <p:cNvSpPr txBox="1">
            <a:spLocks noChangeArrowheads="1"/>
          </p:cNvSpPr>
          <p:nvPr/>
        </p:nvSpPr>
        <p:spPr bwMode="auto">
          <a:xfrm rot="-2728235">
            <a:off x="935832" y="1520031"/>
            <a:ext cx="34020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latin typeface="Times New Roman" charset="0"/>
                <a:cs typeface="+mn-cs"/>
              </a:rPr>
              <a:t>authoring, modifying, </a:t>
            </a:r>
          </a:p>
          <a:p>
            <a:pPr algn="ctr">
              <a:defRPr/>
            </a:pPr>
            <a:r>
              <a:rPr lang="en-US" sz="2000">
                <a:latin typeface="Times New Roman" charset="0"/>
                <a:cs typeface="+mn-cs"/>
              </a:rPr>
              <a:t>describing organizing, indexing</a:t>
            </a:r>
          </a:p>
        </p:txBody>
      </p:sp>
      <p:sp>
        <p:nvSpPr>
          <p:cNvPr id="191509" name="Text Box 21"/>
          <p:cNvSpPr txBox="1">
            <a:spLocks noChangeArrowheads="1"/>
          </p:cNvSpPr>
          <p:nvPr/>
        </p:nvSpPr>
        <p:spPr bwMode="auto">
          <a:xfrm rot="-46609252">
            <a:off x="656432" y="1434306"/>
            <a:ext cx="1555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CC0066"/>
                </a:solidFill>
                <a:latin typeface="Times New Roman" charset="0"/>
                <a:cs typeface="+mn-cs"/>
              </a:rPr>
              <a:t>preservability, </a:t>
            </a:r>
          </a:p>
        </p:txBody>
      </p:sp>
      <p:sp>
        <p:nvSpPr>
          <p:cNvPr id="191510" name="Text Box 22"/>
          <p:cNvSpPr txBox="1">
            <a:spLocks noChangeArrowheads="1"/>
          </p:cNvSpPr>
          <p:nvPr/>
        </p:nvSpPr>
        <p:spPr bwMode="auto">
          <a:xfrm rot="-177707593">
            <a:off x="441325" y="2476500"/>
            <a:ext cx="1174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CC0066"/>
                </a:solidFill>
                <a:latin typeface="Times New Roman" charset="0"/>
                <a:cs typeface="+mn-cs"/>
              </a:rPr>
              <a:t>similarity, </a:t>
            </a:r>
          </a:p>
          <a:p>
            <a:pPr>
              <a:defRPr/>
            </a:pPr>
            <a:r>
              <a:rPr lang="en-US">
                <a:solidFill>
                  <a:srgbClr val="CC0066"/>
                </a:solidFill>
                <a:latin typeface="Times New Roman" charset="0"/>
                <a:cs typeface="+mn-cs"/>
              </a:rPr>
              <a:t>timeliness,</a:t>
            </a:r>
          </a:p>
        </p:txBody>
      </p:sp>
      <p:sp>
        <p:nvSpPr>
          <p:cNvPr id="191511" name="Text Box 23"/>
          <p:cNvSpPr txBox="1">
            <a:spLocks noChangeArrowheads="1"/>
          </p:cNvSpPr>
          <p:nvPr/>
        </p:nvSpPr>
        <p:spPr bwMode="auto">
          <a:xfrm rot="-23549132">
            <a:off x="1885950" y="481013"/>
            <a:ext cx="1111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CC0066"/>
                </a:solidFill>
                <a:latin typeface="Times New Roman" charset="0"/>
                <a:cs typeface="+mn-cs"/>
              </a:rPr>
              <a:t>accuracy, </a:t>
            </a:r>
          </a:p>
        </p:txBody>
      </p:sp>
      <p:sp>
        <p:nvSpPr>
          <p:cNvPr id="191512" name="Text Box 24"/>
          <p:cNvSpPr txBox="1">
            <a:spLocks noChangeArrowheads="1"/>
          </p:cNvSpPr>
          <p:nvPr/>
        </p:nvSpPr>
        <p:spPr bwMode="auto">
          <a:xfrm rot="-22330421">
            <a:off x="2847975" y="76200"/>
            <a:ext cx="153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CC0066"/>
                </a:solidFill>
                <a:latin typeface="Times New Roman" charset="0"/>
                <a:cs typeface="+mn-cs"/>
              </a:rPr>
              <a:t>completeness, </a:t>
            </a:r>
          </a:p>
        </p:txBody>
      </p:sp>
      <p:sp>
        <p:nvSpPr>
          <p:cNvPr id="191513" name="Text Box 25"/>
          <p:cNvSpPr txBox="1">
            <a:spLocks noChangeArrowheads="1"/>
          </p:cNvSpPr>
          <p:nvPr/>
        </p:nvSpPr>
        <p:spPr bwMode="auto">
          <a:xfrm rot="-22321479">
            <a:off x="2927350" y="336550"/>
            <a:ext cx="1435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CC0066"/>
                </a:solidFill>
                <a:latin typeface="Times New Roman" charset="0"/>
                <a:cs typeface="+mn-cs"/>
              </a:rPr>
              <a:t>conformance </a:t>
            </a:r>
          </a:p>
        </p:txBody>
      </p:sp>
      <p:sp>
        <p:nvSpPr>
          <p:cNvPr id="191514" name="Text Box 26"/>
          <p:cNvSpPr txBox="1">
            <a:spLocks noChangeArrowheads="1"/>
          </p:cNvSpPr>
          <p:nvPr/>
        </p:nvSpPr>
        <p:spPr bwMode="auto">
          <a:xfrm rot="2476408">
            <a:off x="5246688" y="1179513"/>
            <a:ext cx="2686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CC0066"/>
                </a:solidFill>
                <a:latin typeface="Times New Roman" charset="0"/>
                <a:cs typeface="+mn-cs"/>
              </a:rPr>
              <a:t>accessibility, preservability</a:t>
            </a:r>
          </a:p>
        </p:txBody>
      </p:sp>
      <p:sp>
        <p:nvSpPr>
          <p:cNvPr id="191515" name="Text Box 27"/>
          <p:cNvSpPr txBox="1">
            <a:spLocks noChangeArrowheads="1"/>
          </p:cNvSpPr>
          <p:nvPr/>
        </p:nvSpPr>
        <p:spPr bwMode="auto">
          <a:xfrm rot="4890909">
            <a:off x="424657" y="3867943"/>
            <a:ext cx="1193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CC0066"/>
                </a:solidFill>
                <a:latin typeface="Times New Roman" charset="0"/>
                <a:cs typeface="+mn-cs"/>
              </a:rPr>
              <a:t>pertinence,</a:t>
            </a:r>
          </a:p>
        </p:txBody>
      </p:sp>
      <p:sp>
        <p:nvSpPr>
          <p:cNvPr id="191516" name="Text Box 28"/>
          <p:cNvSpPr txBox="1">
            <a:spLocks noChangeArrowheads="1"/>
          </p:cNvSpPr>
          <p:nvPr/>
        </p:nvSpPr>
        <p:spPr bwMode="auto">
          <a:xfrm rot="3361961">
            <a:off x="896144" y="5010944"/>
            <a:ext cx="1346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CC0066"/>
                </a:solidFill>
                <a:latin typeface="Times New Roman" charset="0"/>
                <a:cs typeface="+mn-cs"/>
              </a:rPr>
              <a:t>significance,</a:t>
            </a:r>
          </a:p>
        </p:txBody>
      </p:sp>
      <p:sp>
        <p:nvSpPr>
          <p:cNvPr id="191517" name="Text Box 29"/>
          <p:cNvSpPr txBox="1">
            <a:spLocks noChangeArrowheads="1"/>
          </p:cNvSpPr>
          <p:nvPr/>
        </p:nvSpPr>
        <p:spPr bwMode="auto">
          <a:xfrm rot="660885">
            <a:off x="3155950" y="6415088"/>
            <a:ext cx="1111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CC0066"/>
                </a:solidFill>
                <a:latin typeface="Times New Roman" charset="0"/>
                <a:cs typeface="+mn-cs"/>
              </a:rPr>
              <a:t>timeliness</a:t>
            </a:r>
          </a:p>
        </p:txBody>
      </p:sp>
      <p:sp>
        <p:nvSpPr>
          <p:cNvPr id="191518" name="Text Box 30"/>
          <p:cNvSpPr txBox="1">
            <a:spLocks noChangeArrowheads="1"/>
          </p:cNvSpPr>
          <p:nvPr/>
        </p:nvSpPr>
        <p:spPr bwMode="auto">
          <a:xfrm rot="-2906685">
            <a:off x="6358732" y="5147468"/>
            <a:ext cx="1060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CC0066"/>
                </a:solidFill>
                <a:latin typeface="Times New Roman" charset="0"/>
                <a:cs typeface="+mn-cs"/>
              </a:rPr>
              <a:t>relevance</a:t>
            </a:r>
          </a:p>
        </p:txBody>
      </p:sp>
      <p:sp>
        <p:nvSpPr>
          <p:cNvPr id="191519" name="Text Box 31"/>
          <p:cNvSpPr txBox="1">
            <a:spLocks noChangeArrowheads="1"/>
          </p:cNvSpPr>
          <p:nvPr/>
        </p:nvSpPr>
        <p:spPr bwMode="auto">
          <a:xfrm rot="-2878114">
            <a:off x="795337" y="865188"/>
            <a:ext cx="1012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a:solidFill>
                  <a:srgbClr val="336600"/>
                </a:solidFill>
                <a:latin typeface="Times New Roman" charset="0"/>
                <a:cs typeface="+mn-cs"/>
              </a:rPr>
              <a:t>Active</a:t>
            </a:r>
          </a:p>
        </p:txBody>
      </p:sp>
      <p:sp>
        <p:nvSpPr>
          <p:cNvPr id="191520" name="Text Box 32"/>
          <p:cNvSpPr txBox="1">
            <a:spLocks noChangeArrowheads="1"/>
          </p:cNvSpPr>
          <p:nvPr/>
        </p:nvSpPr>
        <p:spPr bwMode="auto">
          <a:xfrm rot="-18241359">
            <a:off x="6775450" y="1365250"/>
            <a:ext cx="1689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a:solidFill>
                  <a:srgbClr val="336600"/>
                </a:solidFill>
                <a:latin typeface="Times New Roman" charset="0"/>
                <a:cs typeface="+mn-cs"/>
              </a:rPr>
              <a:t>Semi-active</a:t>
            </a:r>
          </a:p>
        </p:txBody>
      </p:sp>
      <p:sp>
        <p:nvSpPr>
          <p:cNvPr id="191521" name="Text Box 33"/>
          <p:cNvSpPr txBox="1">
            <a:spLocks noChangeArrowheads="1"/>
          </p:cNvSpPr>
          <p:nvPr/>
        </p:nvSpPr>
        <p:spPr bwMode="auto">
          <a:xfrm rot="-19270587">
            <a:off x="1265238" y="6013450"/>
            <a:ext cx="1233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a:solidFill>
                  <a:srgbClr val="336600"/>
                </a:solidFill>
                <a:latin typeface="Times New Roman" charset="0"/>
                <a:cs typeface="+mn-cs"/>
              </a:rPr>
              <a:t>Inactive</a:t>
            </a:r>
          </a:p>
        </p:txBody>
      </p:sp>
      <p:sp>
        <p:nvSpPr>
          <p:cNvPr id="191522" name="Text Box 34"/>
          <p:cNvSpPr txBox="1">
            <a:spLocks noChangeArrowheads="1"/>
          </p:cNvSpPr>
          <p:nvPr/>
        </p:nvSpPr>
        <p:spPr bwMode="auto">
          <a:xfrm rot="2242402">
            <a:off x="1828800" y="5957888"/>
            <a:ext cx="1371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CC0066"/>
                </a:solidFill>
                <a:latin typeface="Times New Roman" charset="0"/>
                <a:cs typeface="+mn-cs"/>
              </a:rPr>
              <a:t>accessibility,</a:t>
            </a:r>
          </a:p>
        </p:txBody>
      </p:sp>
      <p:grpSp>
        <p:nvGrpSpPr>
          <p:cNvPr id="44062" name="Group 35"/>
          <p:cNvGrpSpPr>
            <a:grpSpLocks/>
          </p:cNvGrpSpPr>
          <p:nvPr/>
        </p:nvGrpSpPr>
        <p:grpSpPr bwMode="auto">
          <a:xfrm rot="5068226">
            <a:off x="2664619" y="4029869"/>
            <a:ext cx="1400175" cy="1039813"/>
            <a:chOff x="2808" y="2300"/>
            <a:chExt cx="882" cy="655"/>
          </a:xfrm>
        </p:grpSpPr>
        <p:sp>
          <p:nvSpPr>
            <p:cNvPr id="191524" name="Text Box 36"/>
            <p:cNvSpPr txBox="1">
              <a:spLocks noChangeArrowheads="1"/>
            </p:cNvSpPr>
            <p:nvPr/>
          </p:nvSpPr>
          <p:spPr bwMode="auto">
            <a:xfrm>
              <a:off x="3379" y="2297"/>
              <a:ext cx="308" cy="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vert="eaVert" wrap="none">
              <a:spAutoFit/>
            </a:bodyPr>
            <a:lstStyle/>
            <a:p>
              <a:pPr>
                <a:defRPr/>
              </a:pPr>
              <a:endParaRPr lang="en-US" sz="2000" u="sng">
                <a:solidFill>
                  <a:schemeClr val="accent2"/>
                </a:solidFill>
                <a:latin typeface="Times New Roman" charset="0"/>
                <a:cs typeface="+mn-cs"/>
              </a:endParaRPr>
            </a:p>
          </p:txBody>
        </p:sp>
        <p:sp>
          <p:nvSpPr>
            <p:cNvPr id="191525" name="Text Box 37"/>
            <p:cNvSpPr txBox="1">
              <a:spLocks noChangeArrowheads="1"/>
            </p:cNvSpPr>
            <p:nvPr/>
          </p:nvSpPr>
          <p:spPr bwMode="auto">
            <a:xfrm rot="19590531">
              <a:off x="2808" y="2512"/>
              <a:ext cx="76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latin typeface="Times New Roman" charset="0"/>
                  <a:cs typeface="+mn-cs"/>
                </a:rPr>
                <a:t>accessing,</a:t>
              </a:r>
            </a:p>
            <a:p>
              <a:pPr algn="ctr">
                <a:defRPr/>
              </a:pPr>
              <a:r>
                <a:rPr lang="en-US" sz="2000">
                  <a:latin typeface="Times New Roman" charset="0"/>
                  <a:cs typeface="+mn-cs"/>
                </a:rPr>
                <a:t>filtering</a:t>
              </a:r>
            </a:p>
          </p:txBody>
        </p:sp>
      </p:grpSp>
      <p:sp>
        <p:nvSpPr>
          <p:cNvPr id="191526" name="Arc 38"/>
          <p:cNvSpPr>
            <a:spLocks/>
          </p:cNvSpPr>
          <p:nvPr/>
        </p:nvSpPr>
        <p:spPr bwMode="auto">
          <a:xfrm flipH="1">
            <a:off x="1066800" y="5410200"/>
            <a:ext cx="304800" cy="152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91527" name="Text Box 39"/>
          <p:cNvSpPr txBox="1">
            <a:spLocks noChangeArrowheads="1"/>
          </p:cNvSpPr>
          <p:nvPr/>
        </p:nvSpPr>
        <p:spPr bwMode="auto">
          <a:xfrm>
            <a:off x="6149391" y="5929270"/>
            <a:ext cx="295690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CC33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r" eaLnBrk="0" hangingPunct="0">
              <a:defRPr/>
            </a:pPr>
            <a:r>
              <a:rPr lang="en-US" dirty="0" err="1">
                <a:cs typeface="+mn-cs"/>
              </a:rPr>
              <a:t>Gonçalves</a:t>
            </a:r>
            <a:r>
              <a:rPr lang="en-US" dirty="0">
                <a:cs typeface="+mn-cs"/>
              </a:rPr>
              <a:t> et al</a:t>
            </a:r>
            <a:r>
              <a:rPr lang="en-US" dirty="0" smtClean="0">
                <a:cs typeface="+mn-cs"/>
              </a:rPr>
              <a:t>. 2007</a:t>
            </a:r>
          </a:p>
          <a:p>
            <a:pPr algn="r" eaLnBrk="0" hangingPunct="0">
              <a:defRPr/>
            </a:pPr>
            <a:r>
              <a:rPr lang="pl-PL" dirty="0"/>
              <a:t>http://dx.doi.org</a:t>
            </a:r>
            <a:r>
              <a:rPr lang="pl-PL" dirty="0" smtClean="0"/>
              <a:t>/</a:t>
            </a:r>
          </a:p>
          <a:p>
            <a:pPr algn="r" eaLnBrk="0" hangingPunct="0">
              <a:defRPr/>
            </a:pPr>
            <a:r>
              <a:rPr lang="pl-PL" dirty="0" smtClean="0"/>
              <a:t>10.1016</a:t>
            </a:r>
            <a:r>
              <a:rPr lang="pl-PL" dirty="0"/>
              <a:t>/j.ipm.2006.11.010</a:t>
            </a:r>
            <a:endParaRPr lang="en-US" dirty="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368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3684" name="Rectangle 4"/>
          <p:cNvSpPr>
            <a:spLocks noChangeArrowheads="1"/>
          </p:cNvSpPr>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3685" name="Rectangle 5"/>
          <p:cNvSpPr>
            <a:spLocks noChangeArrowheads="1"/>
          </p:cNvSpPr>
          <p:nvPr/>
        </p:nvSpPr>
        <p:spPr bwMode="auto">
          <a:xfrm>
            <a:off x="3124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3686" name="Rectangle 6"/>
          <p:cNvSpPr>
            <a:spLocks noChangeArrowheads="1"/>
          </p:cNvSpPr>
          <p:nvPr/>
        </p:nvSpPr>
        <p:spPr bwMode="auto">
          <a:xfrm>
            <a:off x="3810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3687" name="Rectangle 7"/>
          <p:cNvSpPr>
            <a:spLocks noChangeArrowheads="1"/>
          </p:cNvSpPr>
          <p:nvPr/>
        </p:nvSpPr>
        <p:spPr bwMode="auto">
          <a:xfrm>
            <a:off x="3124200" y="6172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5847" name="Rectangle 8"/>
          <p:cNvSpPr>
            <a:spLocks noGrp="1" noChangeArrowheads="1"/>
          </p:cNvSpPr>
          <p:nvPr>
            <p:ph type="title"/>
          </p:nvPr>
        </p:nvSpPr>
        <p:spPr>
          <a:xfrm>
            <a:off x="914400" y="38100"/>
            <a:ext cx="7772400" cy="876300"/>
          </a:xfrm>
        </p:spPr>
        <p:txBody>
          <a:bodyPr lIns="92075" tIns="46038" rIns="92075" bIns="46038"/>
          <a:lstStyle/>
          <a:p>
            <a:r>
              <a:rPr lang="en-US" sz="4000" dirty="0" smtClean="0">
                <a:latin typeface="Arial" charset="0"/>
              </a:rPr>
              <a:t>Students and the Info. Life Cycle</a:t>
            </a:r>
            <a:endParaRPr lang="en-US" sz="4000" dirty="0">
              <a:latin typeface="Arial" charset="0"/>
            </a:endParaRPr>
          </a:p>
        </p:txBody>
      </p:sp>
      <p:sp>
        <p:nvSpPr>
          <p:cNvPr id="583689" name="Rectangle 9"/>
          <p:cNvSpPr>
            <a:spLocks noGrp="1" noChangeArrowheads="1"/>
          </p:cNvSpPr>
          <p:nvPr>
            <p:ph type="body" idx="1"/>
          </p:nvPr>
        </p:nvSpPr>
        <p:spPr>
          <a:xfrm>
            <a:off x="304800" y="1143000"/>
            <a:ext cx="8458200" cy="4800600"/>
          </a:xfrm>
        </p:spPr>
        <p:txBody>
          <a:bodyPr lIns="92075" tIns="46038" rIns="92075" bIns="46038"/>
          <a:lstStyle/>
          <a:p>
            <a:pPr>
              <a:defRPr/>
            </a:pPr>
            <a:r>
              <a:rPr lang="en-US" sz="2800" b="1" dirty="0" smtClean="0">
                <a:cs typeface="+mn-cs"/>
              </a:rPr>
              <a:t>Learning</a:t>
            </a:r>
          </a:p>
          <a:p>
            <a:pPr lvl="1">
              <a:defRPr/>
            </a:pPr>
            <a:r>
              <a:rPr lang="en-US" sz="2400" b="1" dirty="0" smtClean="0">
                <a:cs typeface="+mn-cs"/>
              </a:rPr>
              <a:t>Respect</a:t>
            </a:r>
            <a:endParaRPr lang="en-US" sz="2400" b="1" dirty="0" smtClean="0">
              <a:cs typeface="+mn-cs"/>
            </a:endParaRPr>
          </a:p>
          <a:p>
            <a:pPr>
              <a:defRPr/>
            </a:pPr>
            <a:r>
              <a:rPr lang="en-US" sz="2800" b="1" dirty="0" smtClean="0">
                <a:cs typeface="+mn-cs"/>
              </a:rPr>
              <a:t>Discovery</a:t>
            </a:r>
          </a:p>
          <a:p>
            <a:pPr lvl="1">
              <a:defRPr/>
            </a:pPr>
            <a:r>
              <a:rPr lang="en-US" sz="2400" b="1" dirty="0" smtClean="0">
                <a:cs typeface="+mn-cs"/>
              </a:rPr>
              <a:t>Excitement</a:t>
            </a:r>
          </a:p>
          <a:p>
            <a:pPr>
              <a:defRPr/>
            </a:pPr>
            <a:r>
              <a:rPr lang="en-US" sz="2800" b="1" dirty="0" smtClean="0">
                <a:cs typeface="+mn-cs"/>
              </a:rPr>
              <a:t>Documentation and reporting</a:t>
            </a:r>
          </a:p>
          <a:p>
            <a:pPr lvl="1">
              <a:defRPr/>
            </a:pPr>
            <a:r>
              <a:rPr lang="en-US" sz="2400" b="1" dirty="0" smtClean="0">
                <a:cs typeface="+mn-cs"/>
              </a:rPr>
              <a:t>Expression</a:t>
            </a:r>
            <a:endParaRPr lang="en-US" sz="2400" b="1" dirty="0" smtClean="0">
              <a:cs typeface="+mn-cs"/>
            </a:endParaRPr>
          </a:p>
          <a:p>
            <a:pPr>
              <a:defRPr/>
            </a:pPr>
            <a:r>
              <a:rPr lang="en-US" sz="2800" b="1" dirty="0" smtClean="0">
                <a:cs typeface="+mn-cs"/>
              </a:rPr>
              <a:t>Dissemination</a:t>
            </a:r>
          </a:p>
          <a:p>
            <a:pPr lvl="1">
              <a:defRPr/>
            </a:pPr>
            <a:r>
              <a:rPr lang="en-US" sz="2400" b="1" dirty="0" smtClean="0">
                <a:cs typeface="+mn-cs"/>
              </a:rPr>
              <a:t>Fame and Fortune</a:t>
            </a:r>
          </a:p>
          <a:p>
            <a:pPr>
              <a:defRPr/>
            </a:pPr>
            <a:r>
              <a:rPr lang="en-US" sz="2800" b="1" dirty="0" smtClean="0">
                <a:cs typeface="+mn-cs"/>
              </a:rPr>
              <a:t>Community involvement</a:t>
            </a:r>
          </a:p>
          <a:p>
            <a:pPr lvl="1">
              <a:defRPr/>
            </a:pPr>
            <a:r>
              <a:rPr lang="en-US" sz="2400" b="1" dirty="0" smtClean="0">
                <a:cs typeface="+mn-cs"/>
              </a:rPr>
              <a:t>Service</a:t>
            </a:r>
            <a:endParaRPr lang="en-US" sz="2400" b="1" dirty="0" smtClean="0">
              <a:cs typeface="+mn-cs"/>
            </a:endParaRPr>
          </a:p>
          <a:p>
            <a:pPr>
              <a:defRPr/>
            </a:pPr>
            <a:r>
              <a:rPr lang="en-US" sz="2800" b="1" dirty="0" smtClean="0">
                <a:cs typeface="+mn-cs"/>
              </a:rPr>
              <a:t>Community leadership</a:t>
            </a:r>
          </a:p>
          <a:p>
            <a:pPr lvl="1">
              <a:defRPr/>
            </a:pPr>
            <a:r>
              <a:rPr lang="en-US" sz="2400" b="1" dirty="0" smtClean="0">
                <a:cs typeface="+mn-cs"/>
              </a:rPr>
              <a:t>Compassion</a:t>
            </a:r>
            <a:endParaRPr lang="en-US" sz="2400" dirty="0">
              <a:cs typeface="+mn-cs"/>
            </a:endParaRPr>
          </a:p>
        </p:txBody>
      </p:sp>
    </p:spTree>
    <p:extLst>
      <p:ext uri="{BB962C8B-B14F-4D97-AF65-F5344CB8AC3E}">
        <p14:creationId xmlns:p14="http://schemas.microsoft.com/office/powerpoint/2010/main" val="19797399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ADB74CD1-A9C1-BA46-8791-D39CDAC7029E}" type="slidenum">
              <a:rPr lang="en-US" sz="1400" b="0"/>
              <a:pPr eaLnBrk="1" hangingPunct="1"/>
              <a:t>19</a:t>
            </a:fld>
            <a:endParaRPr lang="en-US" sz="1400" b="0"/>
          </a:p>
        </p:txBody>
      </p:sp>
      <p:sp>
        <p:nvSpPr>
          <p:cNvPr id="46082" name="Rectangle 2"/>
          <p:cNvSpPr>
            <a:spLocks noGrp="1" noChangeArrowheads="1"/>
          </p:cNvSpPr>
          <p:nvPr>
            <p:ph type="title"/>
          </p:nvPr>
        </p:nvSpPr>
        <p:spPr/>
        <p:txBody>
          <a:bodyPr/>
          <a:lstStyle/>
          <a:p>
            <a:pPr eaLnBrk="1" hangingPunct="1"/>
            <a:r>
              <a:rPr lang="en-US">
                <a:latin typeface="Arial" charset="0"/>
              </a:rPr>
              <a:t>Institutional Repositories - 1</a:t>
            </a:r>
          </a:p>
        </p:txBody>
      </p:sp>
      <p:sp>
        <p:nvSpPr>
          <p:cNvPr id="46083" name="Rectangle 3"/>
          <p:cNvSpPr>
            <a:spLocks noGrp="1" noChangeArrowheads="1"/>
          </p:cNvSpPr>
          <p:nvPr>
            <p:ph type="body" idx="1"/>
          </p:nvPr>
        </p:nvSpPr>
        <p:spPr>
          <a:xfrm>
            <a:off x="304800" y="1600200"/>
            <a:ext cx="8534400" cy="4525963"/>
          </a:xfrm>
        </p:spPr>
        <p:txBody>
          <a:bodyPr/>
          <a:lstStyle/>
          <a:p>
            <a:pPr eaLnBrk="1" hangingPunct="1">
              <a:lnSpc>
                <a:spcPct val="90000"/>
              </a:lnSpc>
            </a:pPr>
            <a:r>
              <a:rPr lang="en-US" dirty="0" smtClean="0">
                <a:latin typeface="Arial" charset="0"/>
              </a:rPr>
              <a:t>“Institutional repositories are digital collections that capture and preserve the intellectual output of a single university or a multiple institution community of colleges and universities.”</a:t>
            </a:r>
          </a:p>
          <a:p>
            <a:pPr eaLnBrk="1" hangingPunct="1">
              <a:lnSpc>
                <a:spcPct val="90000"/>
              </a:lnSpc>
            </a:pPr>
            <a:r>
              <a:rPr lang="en-US" dirty="0" smtClean="0">
                <a:latin typeface="Arial" charset="0"/>
              </a:rPr>
              <a:t>Crow, R. “Institutional repository checklist and resource guide”, SPARC, Washington, D.C., USA</a:t>
            </a:r>
          </a:p>
          <a:p>
            <a:pPr>
              <a:lnSpc>
                <a:spcPct val="90000"/>
              </a:lnSpc>
            </a:pPr>
            <a:r>
              <a:rPr lang="en-US" sz="2800" dirty="0" err="1" smtClean="0">
                <a:latin typeface="Arial" charset="0"/>
              </a:rPr>
              <a:t>www.sparc.arl.org</a:t>
            </a:r>
            <a:r>
              <a:rPr lang="en-US" sz="2800" dirty="0">
                <a:latin typeface="Arial" charset="0"/>
              </a:rPr>
              <a:t>/resource/</a:t>
            </a:r>
            <a:r>
              <a:rPr lang="en-US" sz="2800" dirty="0" err="1">
                <a:latin typeface="Arial" charset="0"/>
              </a:rPr>
              <a:t>sparc</a:t>
            </a:r>
            <a:r>
              <a:rPr lang="en-US" sz="2800" dirty="0">
                <a:latin typeface="Arial" charset="0"/>
              </a:rPr>
              <a:t>-institutional-repository-checklist-resource-guide</a:t>
            </a:r>
            <a:endParaRPr lang="en-US" sz="2800" dirty="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x2002OctHi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29952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9863E9E9-323A-8540-B699-61CEFB8F2E4B}" type="slidenum">
              <a:rPr lang="en-US" sz="1400" b="0"/>
              <a:pPr eaLnBrk="1" hangingPunct="1"/>
              <a:t>20</a:t>
            </a:fld>
            <a:endParaRPr lang="en-US" sz="1400" b="0"/>
          </a:p>
        </p:txBody>
      </p:sp>
      <p:sp>
        <p:nvSpPr>
          <p:cNvPr id="48130" name="Rectangle 2"/>
          <p:cNvSpPr>
            <a:spLocks noGrp="1" noChangeArrowheads="1"/>
          </p:cNvSpPr>
          <p:nvPr>
            <p:ph type="title"/>
          </p:nvPr>
        </p:nvSpPr>
        <p:spPr>
          <a:xfrm>
            <a:off x="457200" y="274638"/>
            <a:ext cx="8229600" cy="1143000"/>
          </a:xfrm>
        </p:spPr>
        <p:txBody>
          <a:bodyPr/>
          <a:lstStyle/>
          <a:p>
            <a:pPr eaLnBrk="1" hangingPunct="1"/>
            <a:r>
              <a:rPr lang="en-US">
                <a:latin typeface="Arial" charset="0"/>
              </a:rPr>
              <a:t>Institutional Repositories - 2</a:t>
            </a:r>
          </a:p>
        </p:txBody>
      </p:sp>
      <p:sp>
        <p:nvSpPr>
          <p:cNvPr id="48131" name="Rectangle 3"/>
          <p:cNvSpPr>
            <a:spLocks noGrp="1" noChangeArrowheads="1"/>
          </p:cNvSpPr>
          <p:nvPr>
            <p:ph type="body" idx="1"/>
          </p:nvPr>
        </p:nvSpPr>
        <p:spPr>
          <a:xfrm>
            <a:off x="304800" y="1600200"/>
            <a:ext cx="8534400" cy="5029200"/>
          </a:xfrm>
        </p:spPr>
        <p:txBody>
          <a:bodyPr/>
          <a:lstStyle/>
          <a:p>
            <a:pPr eaLnBrk="1" hangingPunct="1"/>
            <a:r>
              <a:rPr lang="en-US" sz="2800" dirty="0">
                <a:latin typeface="Arial" charset="0"/>
              </a:rPr>
              <a:t>“A university-based institutional repository is a set of services that a university offers to the members of its community for the management and dissemination of digital materials created by the institution and its community members. It is most essentially an organizational commitment to the </a:t>
            </a:r>
            <a:r>
              <a:rPr lang="en-US" sz="2800" b="1" dirty="0">
                <a:latin typeface="Arial" charset="0"/>
              </a:rPr>
              <a:t>stewardship</a:t>
            </a:r>
            <a:r>
              <a:rPr lang="en-US" sz="2800" dirty="0">
                <a:latin typeface="Arial" charset="0"/>
              </a:rPr>
              <a:t> of these digital materials, including long-term preservation where appropriate, as well as organization and access or distribution.”</a:t>
            </a:r>
          </a:p>
          <a:p>
            <a:r>
              <a:rPr lang="en-US" sz="2800" dirty="0">
                <a:latin typeface="Arial" charset="0"/>
              </a:rPr>
              <a:t>Lynch, C.A. In ARL Bimonthly Report 226, pp. 1-7, Feb. 2003, </a:t>
            </a:r>
            <a:r>
              <a:rPr lang="en-US" sz="2800" dirty="0" err="1" smtClean="0">
                <a:latin typeface="Arial" charset="0"/>
              </a:rPr>
              <a:t>www.arl.org</a:t>
            </a:r>
            <a:r>
              <a:rPr lang="en-US" sz="2800" dirty="0">
                <a:latin typeface="Arial" charset="0"/>
              </a:rPr>
              <a:t>/focus-areas/copyright-</a:t>
            </a:r>
            <a:r>
              <a:rPr lang="en-US" sz="2800" dirty="0" err="1">
                <a:latin typeface="Arial" charset="0"/>
              </a:rPr>
              <a:t>ip</a:t>
            </a:r>
            <a:r>
              <a:rPr lang="en-US" sz="2800" dirty="0">
                <a:latin typeface="Arial" charset="0"/>
              </a:rPr>
              <a:t>/1229</a:t>
            </a:r>
            <a:endParaRPr lang="en-US" sz="2800" dirty="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46C6407E-D94A-C944-A75B-B43D07977D1D}" type="slidenum">
              <a:rPr lang="en-US" sz="1400" b="0"/>
              <a:pPr eaLnBrk="1" hangingPunct="1"/>
              <a:t>21</a:t>
            </a:fld>
            <a:endParaRPr lang="en-US" sz="1400" b="0"/>
          </a:p>
        </p:txBody>
      </p:sp>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533400"/>
            <a:ext cx="12573000" cy="785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F3B6F6C5-CF50-B445-8104-0272BC83716A}" type="slidenum">
              <a:rPr lang="en-US" sz="1400" b="0"/>
              <a:pPr eaLnBrk="1" hangingPunct="1"/>
              <a:t>22</a:t>
            </a:fld>
            <a:endParaRPr lang="en-US" sz="1400" b="0"/>
          </a:p>
        </p:txBody>
      </p:sp>
      <p:sp>
        <p:nvSpPr>
          <p:cNvPr id="52226" name="Rectangle 2"/>
          <p:cNvSpPr>
            <a:spLocks noGrp="1" noChangeArrowheads="1"/>
          </p:cNvSpPr>
          <p:nvPr>
            <p:ph type="title"/>
          </p:nvPr>
        </p:nvSpPr>
        <p:spPr>
          <a:xfrm>
            <a:off x="685800" y="0"/>
            <a:ext cx="7772400" cy="609600"/>
          </a:xfrm>
        </p:spPr>
        <p:txBody>
          <a:bodyPr/>
          <a:lstStyle/>
          <a:p>
            <a:r>
              <a:rPr lang="en-US" sz="4000">
                <a:latin typeface="Arial" charset="0"/>
              </a:rPr>
              <a:t>For More Information (Examples)</a:t>
            </a:r>
          </a:p>
        </p:txBody>
      </p:sp>
      <p:sp>
        <p:nvSpPr>
          <p:cNvPr id="52227" name="Rectangle 3"/>
          <p:cNvSpPr>
            <a:spLocks noGrp="1" noChangeArrowheads="1"/>
          </p:cNvSpPr>
          <p:nvPr>
            <p:ph type="body" idx="1"/>
          </p:nvPr>
        </p:nvSpPr>
        <p:spPr>
          <a:xfrm>
            <a:off x="228600" y="685800"/>
            <a:ext cx="8686800" cy="5638800"/>
          </a:xfrm>
        </p:spPr>
        <p:txBody>
          <a:bodyPr/>
          <a:lstStyle/>
          <a:p>
            <a:pPr>
              <a:lnSpc>
                <a:spcPct val="90000"/>
              </a:lnSpc>
              <a:spcBef>
                <a:spcPts val="500"/>
              </a:spcBef>
            </a:pPr>
            <a:r>
              <a:rPr lang="en-US" sz="2400" b="1" dirty="0">
                <a:latin typeface="Arial" charset="0"/>
              </a:rPr>
              <a:t>Magazine</a:t>
            </a:r>
            <a:r>
              <a:rPr lang="en-US" sz="2400" dirty="0">
                <a:latin typeface="Arial" charset="0"/>
              </a:rPr>
              <a:t>: </a:t>
            </a:r>
            <a:r>
              <a:rPr lang="en-US" sz="2400" dirty="0" err="1">
                <a:latin typeface="Arial" charset="0"/>
              </a:rPr>
              <a:t>www.dlib.org</a:t>
            </a:r>
            <a:endParaRPr lang="en-US" sz="2400" dirty="0">
              <a:latin typeface="Arial" charset="0"/>
            </a:endParaRPr>
          </a:p>
          <a:p>
            <a:pPr marL="342900" lvl="1" indent="-342900">
              <a:lnSpc>
                <a:spcPct val="90000"/>
              </a:lnSpc>
              <a:spcBef>
                <a:spcPts val="500"/>
              </a:spcBef>
              <a:buFontTx/>
              <a:buChar char="•"/>
            </a:pPr>
            <a:r>
              <a:rPr lang="en-US" sz="2400" b="1" dirty="0">
                <a:latin typeface="Arial" charset="0"/>
              </a:rPr>
              <a:t>Books</a:t>
            </a:r>
            <a:r>
              <a:rPr lang="en-US" sz="2400" dirty="0">
                <a:latin typeface="Arial" charset="0"/>
              </a:rPr>
              <a:t>: </a:t>
            </a:r>
            <a:r>
              <a:rPr lang="en-US" sz="2400" dirty="0">
                <a:latin typeface="Arial" charset="0"/>
              </a:rPr>
              <a:t>MIT Press: Arms (1999), Bishop (2003), </a:t>
            </a:r>
            <a:r>
              <a:rPr lang="en-US" sz="2400" dirty="0" err="1">
                <a:latin typeface="Arial" charset="0"/>
              </a:rPr>
              <a:t>Borgman</a:t>
            </a:r>
            <a:r>
              <a:rPr lang="en-US" sz="2400" dirty="0">
                <a:latin typeface="Arial" charset="0"/>
              </a:rPr>
              <a:t> (2003, 2010), </a:t>
            </a:r>
            <a:r>
              <a:rPr lang="en-US" sz="2400" dirty="0" err="1">
                <a:latin typeface="Arial" charset="0"/>
              </a:rPr>
              <a:t>Licklider</a:t>
            </a:r>
            <a:r>
              <a:rPr lang="en-US" sz="2400" dirty="0">
                <a:latin typeface="Arial" charset="0"/>
              </a:rPr>
              <a:t> (1965</a:t>
            </a:r>
            <a:r>
              <a:rPr lang="en-US" sz="2400" dirty="0" smtClean="0">
                <a:latin typeface="Arial" charset="0"/>
              </a:rPr>
              <a:t>)</a:t>
            </a:r>
            <a:endParaRPr lang="en-US" sz="2400" dirty="0">
              <a:latin typeface="Arial" charset="0"/>
            </a:endParaRPr>
          </a:p>
          <a:p>
            <a:pPr lvl="1">
              <a:lnSpc>
                <a:spcPct val="90000"/>
              </a:lnSpc>
              <a:spcBef>
                <a:spcPts val="500"/>
              </a:spcBef>
            </a:pPr>
            <a:r>
              <a:rPr lang="en-US" sz="2400" dirty="0" smtClean="0">
                <a:latin typeface="Arial" charset="0"/>
              </a:rPr>
              <a:t>Morgan </a:t>
            </a:r>
            <a:r>
              <a:rPr lang="en-US" sz="2400" dirty="0">
                <a:latin typeface="Arial" charset="0"/>
              </a:rPr>
              <a:t>Kaufmann: Witten... (several), </a:t>
            </a:r>
            <a:r>
              <a:rPr lang="en-US" sz="2400" dirty="0" err="1">
                <a:latin typeface="Arial" charset="0"/>
              </a:rPr>
              <a:t>Lesk</a:t>
            </a:r>
            <a:r>
              <a:rPr lang="en-US" sz="2400" dirty="0">
                <a:latin typeface="Arial" charset="0"/>
              </a:rPr>
              <a:t> (2</a:t>
            </a:r>
            <a:r>
              <a:rPr lang="en-US" sz="2400" baseline="30000" dirty="0">
                <a:latin typeface="Arial" charset="0"/>
              </a:rPr>
              <a:t>nd</a:t>
            </a:r>
            <a:r>
              <a:rPr lang="en-US" sz="2400" dirty="0">
                <a:latin typeface="Arial" charset="0"/>
              </a:rPr>
              <a:t> edition)</a:t>
            </a:r>
          </a:p>
          <a:p>
            <a:pPr lvl="1">
              <a:lnSpc>
                <a:spcPct val="90000"/>
              </a:lnSpc>
              <a:spcBef>
                <a:spcPts val="500"/>
              </a:spcBef>
            </a:pPr>
            <a:r>
              <a:rPr lang="en-US" sz="2400" dirty="0" smtClean="0">
                <a:latin typeface="Arial" charset="0"/>
              </a:rPr>
              <a:t>M&amp;C: </a:t>
            </a:r>
            <a:r>
              <a:rPr lang="en-US" sz="2400" dirty="0"/>
              <a:t>https://</a:t>
            </a:r>
            <a:r>
              <a:rPr lang="en-US" sz="2400" dirty="0" err="1"/>
              <a:t>sites.google.com</a:t>
            </a:r>
            <a:r>
              <a:rPr lang="en-US" sz="2400" dirty="0"/>
              <a:t>/a/</a:t>
            </a:r>
            <a:r>
              <a:rPr lang="en-US" sz="2400" dirty="0" err="1"/>
              <a:t>morganclaypool.com</a:t>
            </a:r>
            <a:r>
              <a:rPr lang="en-US" sz="2400" dirty="0"/>
              <a:t>/</a:t>
            </a:r>
            <a:r>
              <a:rPr lang="en-US" sz="2400" dirty="0" err="1"/>
              <a:t>dlibrary</a:t>
            </a:r>
            <a:r>
              <a:rPr lang="en-US" sz="2400" dirty="0"/>
              <a:t>/ </a:t>
            </a:r>
            <a:r>
              <a:rPr lang="en-US" sz="2400" dirty="0" smtClean="0"/>
              <a:t>(4 books: foundations, key aspects, tech., appl.)</a:t>
            </a:r>
            <a:endParaRPr lang="en-US" sz="2400" dirty="0" smtClean="0">
              <a:latin typeface="Arial" charset="0"/>
            </a:endParaRPr>
          </a:p>
          <a:p>
            <a:pPr>
              <a:lnSpc>
                <a:spcPct val="90000"/>
              </a:lnSpc>
              <a:spcBef>
                <a:spcPts val="500"/>
              </a:spcBef>
            </a:pPr>
            <a:r>
              <a:rPr lang="en-US" sz="2400" b="1" dirty="0" smtClean="0">
                <a:latin typeface="Arial" charset="0"/>
              </a:rPr>
              <a:t>Conferences</a:t>
            </a:r>
          </a:p>
          <a:p>
            <a:pPr lvl="1">
              <a:lnSpc>
                <a:spcPct val="90000"/>
              </a:lnSpc>
              <a:spcBef>
                <a:spcPts val="500"/>
              </a:spcBef>
            </a:pPr>
            <a:r>
              <a:rPr lang="en-US" sz="2400" dirty="0" smtClean="0">
                <a:latin typeface="Arial" charset="0"/>
              </a:rPr>
              <a:t>ICADL</a:t>
            </a:r>
            <a:r>
              <a:rPr lang="en-US" sz="2400" dirty="0">
                <a:latin typeface="Arial" charset="0"/>
              </a:rPr>
              <a:t>: http://</a:t>
            </a:r>
            <a:r>
              <a:rPr lang="en-US" sz="2400" dirty="0" err="1">
                <a:latin typeface="Arial" charset="0"/>
              </a:rPr>
              <a:t>www.icadl.org</a:t>
            </a:r>
            <a:endParaRPr lang="en-US" sz="2400" dirty="0">
              <a:latin typeface="Arial" charset="0"/>
            </a:endParaRPr>
          </a:p>
          <a:p>
            <a:pPr lvl="1">
              <a:lnSpc>
                <a:spcPct val="90000"/>
              </a:lnSpc>
              <a:spcBef>
                <a:spcPts val="500"/>
              </a:spcBef>
            </a:pPr>
            <a:r>
              <a:rPr lang="en-US" sz="2400" dirty="0">
                <a:latin typeface="Arial" charset="0"/>
              </a:rPr>
              <a:t>JCDL: http://www.jcdl.org</a:t>
            </a:r>
          </a:p>
          <a:p>
            <a:pPr lvl="1">
              <a:lnSpc>
                <a:spcPct val="90000"/>
              </a:lnSpc>
              <a:spcBef>
                <a:spcPts val="500"/>
              </a:spcBef>
            </a:pPr>
            <a:r>
              <a:rPr lang="en-US" sz="2400" dirty="0">
                <a:latin typeface="Arial" charset="0"/>
              </a:rPr>
              <a:t>TPDL: http://</a:t>
            </a:r>
            <a:r>
              <a:rPr lang="en-US" sz="2400" dirty="0" smtClean="0">
                <a:latin typeface="Arial" charset="0"/>
              </a:rPr>
              <a:t>www.tpdl2013.info</a:t>
            </a:r>
            <a:endParaRPr lang="en-US" sz="2400" dirty="0">
              <a:latin typeface="Arial" charset="0"/>
            </a:endParaRPr>
          </a:p>
          <a:p>
            <a:pPr>
              <a:lnSpc>
                <a:spcPct val="90000"/>
              </a:lnSpc>
              <a:spcBef>
                <a:spcPts val="500"/>
              </a:spcBef>
            </a:pPr>
            <a:r>
              <a:rPr lang="en-US" sz="2400" b="1" dirty="0">
                <a:latin typeface="Arial" charset="0"/>
              </a:rPr>
              <a:t>Associations</a:t>
            </a:r>
          </a:p>
          <a:p>
            <a:pPr lvl="1">
              <a:lnSpc>
                <a:spcPct val="90000"/>
              </a:lnSpc>
              <a:spcBef>
                <a:spcPts val="500"/>
              </a:spcBef>
            </a:pPr>
            <a:r>
              <a:rPr lang="en-US" sz="2400" dirty="0">
                <a:latin typeface="Arial" charset="0"/>
              </a:rPr>
              <a:t>ASIS&amp;T DL SIG: http://</a:t>
            </a:r>
            <a:r>
              <a:rPr lang="en-US" sz="2400" dirty="0" err="1">
                <a:latin typeface="Arial" charset="0"/>
              </a:rPr>
              <a:t>www.asis.org</a:t>
            </a:r>
            <a:r>
              <a:rPr lang="en-US" sz="2400" dirty="0">
                <a:latin typeface="Arial" charset="0"/>
              </a:rPr>
              <a:t>/SIG/</a:t>
            </a:r>
            <a:r>
              <a:rPr lang="en-US" sz="2400" dirty="0" err="1">
                <a:latin typeface="Arial" charset="0"/>
              </a:rPr>
              <a:t>dl.html</a:t>
            </a:r>
            <a:endParaRPr lang="en-US" sz="2400" dirty="0">
              <a:latin typeface="Arial" charset="0"/>
            </a:endParaRPr>
          </a:p>
          <a:p>
            <a:pPr lvl="1">
              <a:lnSpc>
                <a:spcPct val="90000"/>
              </a:lnSpc>
              <a:spcBef>
                <a:spcPts val="500"/>
              </a:spcBef>
            </a:pPr>
            <a:r>
              <a:rPr lang="en-US" sz="2400" dirty="0">
                <a:latin typeface="Arial" charset="0"/>
              </a:rPr>
              <a:t>IEEE TCDL: http://</a:t>
            </a:r>
            <a:r>
              <a:rPr lang="en-US" sz="2400" dirty="0" err="1">
                <a:latin typeface="Arial" charset="0"/>
              </a:rPr>
              <a:t>www.ieee-tcdl.org</a:t>
            </a:r>
            <a:endParaRPr lang="en-US" sz="2400" dirty="0">
              <a:latin typeface="Arial" charset="0"/>
            </a:endParaRPr>
          </a:p>
          <a:p>
            <a:pPr>
              <a:lnSpc>
                <a:spcPct val="90000"/>
              </a:lnSpc>
              <a:spcBef>
                <a:spcPts val="500"/>
              </a:spcBef>
            </a:pPr>
            <a:r>
              <a:rPr lang="en-US" sz="2400" b="1" dirty="0">
                <a:latin typeface="Arial" charset="0"/>
              </a:rPr>
              <a:t>NSF</a:t>
            </a:r>
            <a:r>
              <a:rPr lang="en-US" sz="2400" dirty="0">
                <a:latin typeface="Arial" charset="0"/>
              </a:rPr>
              <a:t>: http://</a:t>
            </a:r>
            <a:r>
              <a:rPr lang="en-US" sz="2400" dirty="0" err="1">
                <a:latin typeface="Arial" charset="0"/>
              </a:rPr>
              <a:t>www.dlib.org</a:t>
            </a:r>
            <a:r>
              <a:rPr lang="en-US" sz="2400" dirty="0">
                <a:latin typeface="Arial" charset="0"/>
              </a:rPr>
              <a:t>/</a:t>
            </a:r>
            <a:r>
              <a:rPr lang="en-US" sz="2400" dirty="0" err="1">
                <a:latin typeface="Arial" charset="0"/>
              </a:rPr>
              <a:t>dlib</a:t>
            </a:r>
            <a:r>
              <a:rPr lang="en-US" sz="2400" dirty="0">
                <a:latin typeface="Arial" charset="0"/>
              </a:rPr>
              <a:t>/july98/07griffin.html</a:t>
            </a:r>
          </a:p>
          <a:p>
            <a:pPr>
              <a:lnSpc>
                <a:spcPct val="90000"/>
              </a:lnSpc>
              <a:spcBef>
                <a:spcPts val="500"/>
              </a:spcBef>
            </a:pPr>
            <a:r>
              <a:rPr lang="en-US" sz="2400" b="1" dirty="0">
                <a:latin typeface="Arial" charset="0"/>
              </a:rPr>
              <a:t>Labs</a:t>
            </a:r>
            <a:r>
              <a:rPr lang="en-US" sz="2400" dirty="0">
                <a:latin typeface="Arial" charset="0"/>
              </a:rPr>
              <a:t>: Cape Town: http://www.cs.uct.ac.za/research/dll,  VT: http://</a:t>
            </a:r>
            <a:r>
              <a:rPr lang="en-US" sz="2400" dirty="0" err="1">
                <a:latin typeface="Arial" charset="0"/>
              </a:rPr>
              <a:t>www.dlib.vt.edu</a:t>
            </a:r>
            <a:r>
              <a:rPr lang="en-US" sz="2400" dirty="0">
                <a:latin typeface="Arial" charset="0"/>
              </a:rPr>
              <a:t>, TAMU: </a:t>
            </a:r>
            <a:r>
              <a:rPr lang="en-US" sz="2400" dirty="0" err="1">
                <a:latin typeface="Arial" charset="0"/>
              </a:rPr>
              <a:t>www.csdl.tamu.edu</a:t>
            </a:r>
            <a:r>
              <a:rPr lang="en-US" sz="2400" dirty="0">
                <a:latin typeface="Arial" charset="0"/>
              </a:rPr>
              <a:t>/</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457200" y="274638"/>
            <a:ext cx="8229600" cy="704850"/>
          </a:xfrm>
          <a:noFill/>
        </p:spPr>
        <p:txBody>
          <a:bodyPr lIns="92075" tIns="46038" rIns="92075" bIns="46038" anchor="b"/>
          <a:lstStyle/>
          <a:p>
            <a:pPr eaLnBrk="1" hangingPunct="1"/>
            <a:r>
              <a:rPr lang="en-US">
                <a:latin typeface="Arial" charset="0"/>
              </a:rPr>
              <a:t>Outline </a:t>
            </a:r>
            <a:endParaRPr lang="en-US" sz="6600">
              <a:solidFill>
                <a:srgbClr val="FF3300"/>
              </a:solidFill>
              <a:latin typeface="Arial" charset="0"/>
            </a:endParaRPr>
          </a:p>
        </p:txBody>
      </p:sp>
      <p:sp>
        <p:nvSpPr>
          <p:cNvPr id="54274" name="Rectangle 3"/>
          <p:cNvSpPr>
            <a:spLocks noGrp="1" noChangeArrowheads="1"/>
          </p:cNvSpPr>
          <p:nvPr>
            <p:ph type="body" idx="1"/>
          </p:nvPr>
        </p:nvSpPr>
        <p:spPr>
          <a:xfrm>
            <a:off x="304800" y="1295400"/>
            <a:ext cx="8534400" cy="5105400"/>
          </a:xfrm>
          <a:noFill/>
        </p:spPr>
        <p:txBody>
          <a:bodyPr lIns="92075" tIns="46038" rIns="92075" bIns="46038"/>
          <a:lstStyle/>
          <a:p>
            <a:pPr eaLnBrk="1" hangingPunct="1">
              <a:spcBef>
                <a:spcPct val="40000"/>
              </a:spcBef>
            </a:pPr>
            <a:r>
              <a:rPr lang="en-US">
                <a:latin typeface="Arial" charset="0"/>
              </a:rPr>
              <a:t>Acknowledgements</a:t>
            </a:r>
          </a:p>
          <a:p>
            <a:pPr eaLnBrk="1" hangingPunct="1">
              <a:spcBef>
                <a:spcPct val="40000"/>
              </a:spcBef>
            </a:pPr>
            <a:r>
              <a:rPr lang="en-US">
                <a:latin typeface="Arial" charset="0"/>
              </a:rPr>
              <a:t>Digital Libraries</a:t>
            </a:r>
          </a:p>
          <a:p>
            <a:pPr eaLnBrk="1" hangingPunct="1">
              <a:spcBef>
                <a:spcPct val="40000"/>
              </a:spcBef>
            </a:pPr>
            <a:r>
              <a:rPr lang="en-US" b="1">
                <a:latin typeface="Arial" charset="0"/>
              </a:rPr>
              <a:t>NDLTD</a:t>
            </a:r>
          </a:p>
          <a:p>
            <a:pPr eaLnBrk="1" hangingPunct="1">
              <a:spcBef>
                <a:spcPct val="40000"/>
              </a:spcBef>
            </a:pPr>
            <a:r>
              <a:rPr lang="en-US">
                <a:latin typeface="Arial" charset="0"/>
              </a:rPr>
              <a:t>Background for Future Work</a:t>
            </a:r>
          </a:p>
          <a:p>
            <a:pPr eaLnBrk="1" hangingPunct="1">
              <a:spcBef>
                <a:spcPct val="40000"/>
              </a:spcBef>
            </a:pPr>
            <a:r>
              <a:rPr lang="en-US">
                <a:latin typeface="Arial" charset="0"/>
              </a:rPr>
              <a:t>Summary</a:t>
            </a:r>
          </a:p>
          <a:p>
            <a:pPr eaLnBrk="1" hangingPunct="1">
              <a:spcBef>
                <a:spcPct val="40000"/>
              </a:spcBef>
            </a:pPr>
            <a:endParaRPr lang="en-US">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457200" y="274638"/>
            <a:ext cx="8229600" cy="704850"/>
          </a:xfrm>
          <a:noFill/>
        </p:spPr>
        <p:txBody>
          <a:bodyPr lIns="92075" tIns="46038" rIns="92075" bIns="46038" anchor="b"/>
          <a:lstStyle/>
          <a:p>
            <a:pPr eaLnBrk="1" hangingPunct="1"/>
            <a:r>
              <a:rPr lang="en-US">
                <a:latin typeface="Arial" charset="0"/>
              </a:rPr>
              <a:t>NDLTD: www.ndltd.org </a:t>
            </a:r>
            <a:endParaRPr lang="en-US" sz="6600">
              <a:solidFill>
                <a:srgbClr val="FF3300"/>
              </a:solidFill>
              <a:latin typeface="Arial" charset="0"/>
            </a:endParaRPr>
          </a:p>
        </p:txBody>
      </p:sp>
      <p:sp>
        <p:nvSpPr>
          <p:cNvPr id="56322" name="Rectangle 3"/>
          <p:cNvSpPr>
            <a:spLocks noGrp="1" noChangeArrowheads="1"/>
          </p:cNvSpPr>
          <p:nvPr>
            <p:ph type="body" idx="1"/>
          </p:nvPr>
        </p:nvSpPr>
        <p:spPr>
          <a:xfrm>
            <a:off x="304800" y="1295400"/>
            <a:ext cx="8534400" cy="5105400"/>
          </a:xfrm>
          <a:noFill/>
        </p:spPr>
        <p:txBody>
          <a:bodyPr lIns="92075" tIns="46038" rIns="92075" bIns="46038"/>
          <a:lstStyle/>
          <a:p>
            <a:pPr eaLnBrk="1" hangingPunct="1">
              <a:spcBef>
                <a:spcPct val="40000"/>
              </a:spcBef>
            </a:pPr>
            <a:r>
              <a:rPr lang="en-US">
                <a:latin typeface="Arial" charset="0"/>
              </a:rPr>
              <a:t>N D Ltd or Noodle TD</a:t>
            </a:r>
          </a:p>
          <a:p>
            <a:pPr eaLnBrk="1" hangingPunct="1">
              <a:spcBef>
                <a:spcPct val="40000"/>
              </a:spcBef>
            </a:pPr>
            <a:r>
              <a:rPr lang="en-US">
                <a:latin typeface="Arial" charset="0"/>
              </a:rPr>
              <a:t>Vision: Every thesis and dissertation in the world is:</a:t>
            </a:r>
          </a:p>
          <a:p>
            <a:pPr lvl="1" eaLnBrk="1" hangingPunct="1">
              <a:spcBef>
                <a:spcPct val="40000"/>
              </a:spcBef>
            </a:pPr>
            <a:r>
              <a:rPr lang="en-US">
                <a:latin typeface="Arial" charset="0"/>
              </a:rPr>
              <a:t>Devised to take advantage of the most helpful electronic publishing methods</a:t>
            </a:r>
          </a:p>
          <a:p>
            <a:pPr lvl="1" eaLnBrk="1" hangingPunct="1">
              <a:spcBef>
                <a:spcPct val="40000"/>
              </a:spcBef>
            </a:pPr>
            <a:r>
              <a:rPr lang="en-US">
                <a:latin typeface="Arial" charset="0"/>
              </a:rPr>
              <a:t>Shared globally and easily found</a:t>
            </a:r>
          </a:p>
          <a:p>
            <a:pPr lvl="1" eaLnBrk="1" hangingPunct="1">
              <a:spcBef>
                <a:spcPct val="40000"/>
              </a:spcBef>
            </a:pPr>
            <a:r>
              <a:rPr lang="en-US">
                <a:latin typeface="Arial" charset="0"/>
              </a:rPr>
              <a:t>Supported by a suite of digital library services to aid authors, researchers, learners, universities</a:t>
            </a:r>
          </a:p>
          <a:p>
            <a:pPr lvl="1" eaLnBrk="1" hangingPunct="1">
              <a:spcBef>
                <a:spcPct val="40000"/>
              </a:spcBef>
            </a:pPr>
            <a:r>
              <a:rPr lang="en-US">
                <a:latin typeface="Arial" charset="0"/>
              </a:rPr>
              <a:t>Preserved and migrated permanently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CD2BF524-C11F-884D-96A7-1585BD77B03F}" type="slidenum">
              <a:rPr lang="en-US" sz="1400" b="0"/>
              <a:pPr eaLnBrk="1" hangingPunct="1"/>
              <a:t>25</a:t>
            </a:fld>
            <a:endParaRPr lang="en-US" sz="1400" b="0"/>
          </a:p>
        </p:txBody>
      </p:sp>
      <p:sp>
        <p:nvSpPr>
          <p:cNvPr id="58370" name="Rectangle 2"/>
          <p:cNvSpPr>
            <a:spLocks noGrp="1" noChangeArrowheads="1"/>
          </p:cNvSpPr>
          <p:nvPr>
            <p:ph type="title"/>
          </p:nvPr>
        </p:nvSpPr>
        <p:spPr>
          <a:xfrm>
            <a:off x="684213" y="76200"/>
            <a:ext cx="7775575" cy="1066800"/>
          </a:xfrm>
        </p:spPr>
        <p:txBody>
          <a:bodyPr lIns="69850" tIns="33337" rIns="69850" bIns="33337"/>
          <a:lstStyle/>
          <a:p>
            <a:pPr eaLnBrk="1" hangingPunct="1"/>
            <a:r>
              <a:rPr lang="en-US" b="1">
                <a:latin typeface="Arial" charset="0"/>
              </a:rPr>
              <a:t>ETDs: Library Goals</a:t>
            </a:r>
            <a:r>
              <a:rPr lang="en-US">
                <a:latin typeface="Arial" charset="0"/>
              </a:rPr>
              <a:t> </a:t>
            </a:r>
            <a:endParaRPr lang="en-US" sz="6600">
              <a:solidFill>
                <a:srgbClr val="FF3300"/>
              </a:solidFill>
              <a:latin typeface="Arial" charset="0"/>
            </a:endParaRPr>
          </a:p>
        </p:txBody>
      </p:sp>
      <p:sp>
        <p:nvSpPr>
          <p:cNvPr id="58371" name="Rectangle 3"/>
          <p:cNvSpPr>
            <a:spLocks noGrp="1" noChangeArrowheads="1"/>
          </p:cNvSpPr>
          <p:nvPr>
            <p:ph type="body" idx="1"/>
          </p:nvPr>
        </p:nvSpPr>
        <p:spPr>
          <a:xfrm>
            <a:off x="609600" y="1295400"/>
            <a:ext cx="7543800" cy="3187700"/>
          </a:xfrm>
        </p:spPr>
        <p:txBody>
          <a:bodyPr lIns="69850" tIns="33337" rIns="69850" bIns="33337"/>
          <a:lstStyle/>
          <a:p>
            <a:pPr eaLnBrk="1" hangingPunct="1">
              <a:lnSpc>
                <a:spcPct val="90000"/>
              </a:lnSpc>
              <a:spcBef>
                <a:spcPct val="10000"/>
              </a:spcBef>
              <a:buClr>
                <a:schemeClr val="tx1"/>
              </a:buClr>
            </a:pPr>
            <a:r>
              <a:rPr lang="en-US" sz="3600">
                <a:latin typeface="Arial" charset="0"/>
              </a:rPr>
              <a:t>Improve library services</a:t>
            </a:r>
          </a:p>
          <a:p>
            <a:pPr marL="738188" lvl="1" indent="-280988" eaLnBrk="1" hangingPunct="1">
              <a:lnSpc>
                <a:spcPct val="90000"/>
              </a:lnSpc>
              <a:spcBef>
                <a:spcPct val="10000"/>
              </a:spcBef>
            </a:pPr>
            <a:r>
              <a:rPr lang="en-US" sz="3600">
                <a:latin typeface="Arial" charset="0"/>
              </a:rPr>
              <a:t>Better turn-around time </a:t>
            </a:r>
          </a:p>
          <a:p>
            <a:pPr marL="738188" lvl="1" indent="-280988" eaLnBrk="1" hangingPunct="1">
              <a:lnSpc>
                <a:spcPct val="90000"/>
              </a:lnSpc>
              <a:spcBef>
                <a:spcPct val="10000"/>
              </a:spcBef>
            </a:pPr>
            <a:r>
              <a:rPr lang="en-US" sz="3600">
                <a:latin typeface="Arial" charset="0"/>
              </a:rPr>
              <a:t>Always available</a:t>
            </a:r>
          </a:p>
          <a:p>
            <a:pPr eaLnBrk="1" hangingPunct="1">
              <a:lnSpc>
                <a:spcPct val="90000"/>
              </a:lnSpc>
              <a:spcBef>
                <a:spcPct val="10000"/>
              </a:spcBef>
              <a:buClr>
                <a:schemeClr val="tx1"/>
              </a:buClr>
            </a:pPr>
            <a:r>
              <a:rPr lang="en-US" sz="3600">
                <a:latin typeface="Arial" charset="0"/>
              </a:rPr>
              <a:t>Reduce work </a:t>
            </a:r>
          </a:p>
          <a:p>
            <a:pPr marL="738188" lvl="1" indent="-280988" eaLnBrk="1" hangingPunct="1">
              <a:lnSpc>
                <a:spcPct val="90000"/>
              </a:lnSpc>
              <a:spcBef>
                <a:spcPct val="10000"/>
              </a:spcBef>
            </a:pPr>
            <a:r>
              <a:rPr lang="en-US" sz="3600">
                <a:latin typeface="Arial" charset="0"/>
              </a:rPr>
              <a:t>catalog from e-text </a:t>
            </a:r>
          </a:p>
          <a:p>
            <a:pPr marL="738188" lvl="1" indent="-280988" eaLnBrk="1" hangingPunct="1">
              <a:lnSpc>
                <a:spcPct val="90000"/>
              </a:lnSpc>
              <a:spcBef>
                <a:spcPct val="10000"/>
              </a:spcBef>
            </a:pPr>
            <a:r>
              <a:rPr lang="en-US" sz="3600">
                <a:latin typeface="Arial" charset="0"/>
              </a:rPr>
              <a:t>eliminate handling: mailing to commercial contractor, bindery prep, check-out, check-in, reshelving, etc.</a:t>
            </a:r>
          </a:p>
          <a:p>
            <a:pPr eaLnBrk="1" hangingPunct="1">
              <a:lnSpc>
                <a:spcPct val="90000"/>
              </a:lnSpc>
              <a:spcBef>
                <a:spcPct val="10000"/>
              </a:spcBef>
              <a:buClr>
                <a:schemeClr val="tx1"/>
              </a:buClr>
            </a:pPr>
            <a:r>
              <a:rPr lang="en-US" sz="3600">
                <a:latin typeface="Arial" charset="0"/>
              </a:rPr>
              <a:t>Save space</a:t>
            </a:r>
            <a:endParaRPr lang="en-US" sz="3600">
              <a:solidFill>
                <a:schemeClr val="accent1"/>
              </a:solidFill>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0418"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0419" name="Rectangle 4"/>
          <p:cNvSpPr>
            <a:spLocks noChangeArrowheads="1"/>
          </p:cNvSpPr>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0420" name="Rectangle 5"/>
          <p:cNvSpPr>
            <a:spLocks noChangeArrowheads="1"/>
          </p:cNvSpPr>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0421" name="Rectangle 6"/>
          <p:cNvSpPr>
            <a:spLocks noChangeArrowheads="1"/>
          </p:cNvSpPr>
          <p:nvPr/>
        </p:nvSpPr>
        <p:spPr bwMode="auto">
          <a:xfrm>
            <a:off x="381000" y="61722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0422" name="Rectangle 7"/>
          <p:cNvSpPr>
            <a:spLocks noChangeArrowheads="1"/>
          </p:cNvSpPr>
          <p:nvPr/>
        </p:nvSpPr>
        <p:spPr bwMode="auto">
          <a:xfrm>
            <a:off x="3124200" y="61722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0423" name="Rectangle 8"/>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0424" name="Rectangle 9"/>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0425" name="Rectangle 10"/>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0426" name="Rectangle 11"/>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0427" name="Rectangle 12"/>
          <p:cNvSpPr>
            <a:spLocks noGrp="1" noChangeArrowheads="1"/>
          </p:cNvSpPr>
          <p:nvPr>
            <p:ph type="body" idx="1"/>
          </p:nvPr>
        </p:nvSpPr>
        <p:spPr>
          <a:xfrm>
            <a:off x="228600" y="1295400"/>
            <a:ext cx="8686800" cy="2868613"/>
          </a:xfrm>
          <a:noFill/>
        </p:spPr>
        <p:txBody>
          <a:bodyPr lIns="92075" tIns="46038" rIns="92075" bIns="46038"/>
          <a:lstStyle/>
          <a:p>
            <a:pPr eaLnBrk="1" hangingPunct="1">
              <a:lnSpc>
                <a:spcPct val="90000"/>
              </a:lnSpc>
              <a:spcBef>
                <a:spcPct val="30000"/>
              </a:spcBef>
            </a:pPr>
            <a:r>
              <a:rPr lang="en-US" sz="3600" dirty="0">
                <a:latin typeface="Arial" charset="0"/>
              </a:rPr>
              <a:t>Aiding universities to enhance graduate education, publishing, and Intellectual Property Rights efforts</a:t>
            </a:r>
          </a:p>
          <a:p>
            <a:pPr eaLnBrk="1" hangingPunct="1">
              <a:lnSpc>
                <a:spcPct val="90000"/>
              </a:lnSpc>
              <a:spcBef>
                <a:spcPct val="30000"/>
              </a:spcBef>
            </a:pPr>
            <a:r>
              <a:rPr lang="en-US" sz="3600" dirty="0">
                <a:latin typeface="Arial" charset="0"/>
              </a:rPr>
              <a:t>Helping improve the availability and content of theses and dissertations</a:t>
            </a:r>
          </a:p>
          <a:p>
            <a:pPr eaLnBrk="1" hangingPunct="1">
              <a:lnSpc>
                <a:spcPct val="90000"/>
              </a:lnSpc>
              <a:spcBef>
                <a:spcPct val="30000"/>
              </a:spcBef>
            </a:pPr>
            <a:r>
              <a:rPr lang="en-US" sz="3600" dirty="0">
                <a:latin typeface="Arial" charset="0"/>
              </a:rPr>
              <a:t>Educating ALL future scholars so they can publish electronically and effectively use digital libraries (i.e., are Information </a:t>
            </a:r>
            <a:r>
              <a:rPr lang="en-US" sz="3600" dirty="0" smtClean="0">
                <a:latin typeface="Arial" charset="0"/>
              </a:rPr>
              <a:t>Literate/Fluent</a:t>
            </a:r>
            <a:r>
              <a:rPr lang="en-US" sz="3600" dirty="0">
                <a:latin typeface="Arial" charset="0"/>
              </a:rPr>
              <a:t>, </a:t>
            </a:r>
            <a:r>
              <a:rPr lang="en-US" sz="3600" dirty="0" smtClean="0">
                <a:latin typeface="Arial" charset="0"/>
              </a:rPr>
              <a:t>Computational Thinkers, and </a:t>
            </a:r>
            <a:r>
              <a:rPr lang="en-US" sz="3600" dirty="0">
                <a:latin typeface="Arial" charset="0"/>
              </a:rPr>
              <a:t>can be more expressive)</a:t>
            </a:r>
          </a:p>
        </p:txBody>
      </p:sp>
      <p:sp>
        <p:nvSpPr>
          <p:cNvPr id="60428" name="Rectangle 13"/>
          <p:cNvSpPr>
            <a:spLocks noGrp="1" noChangeArrowheads="1"/>
          </p:cNvSpPr>
          <p:nvPr>
            <p:ph type="title"/>
          </p:nvPr>
        </p:nvSpPr>
        <p:spPr>
          <a:xfrm>
            <a:off x="304800" y="152400"/>
            <a:ext cx="8610600" cy="876300"/>
          </a:xfrm>
          <a:noFill/>
        </p:spPr>
        <p:txBody>
          <a:bodyPr lIns="92075" tIns="46038" rIns="92075" bIns="46038"/>
          <a:lstStyle/>
          <a:p>
            <a:pPr eaLnBrk="1" hangingPunct="1"/>
            <a:r>
              <a:rPr lang="en-US" b="1">
                <a:latin typeface="Arial" charset="0"/>
              </a:rPr>
              <a:t>What are we doing?</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0418"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0419" name="Rectangle 4"/>
          <p:cNvSpPr>
            <a:spLocks noChangeArrowheads="1"/>
          </p:cNvSpPr>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0420" name="Rectangle 5"/>
          <p:cNvSpPr>
            <a:spLocks noChangeArrowheads="1"/>
          </p:cNvSpPr>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0421" name="Rectangle 6"/>
          <p:cNvSpPr>
            <a:spLocks noChangeArrowheads="1"/>
          </p:cNvSpPr>
          <p:nvPr/>
        </p:nvSpPr>
        <p:spPr bwMode="auto">
          <a:xfrm>
            <a:off x="381000" y="61722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0422" name="Rectangle 7"/>
          <p:cNvSpPr>
            <a:spLocks noChangeArrowheads="1"/>
          </p:cNvSpPr>
          <p:nvPr/>
        </p:nvSpPr>
        <p:spPr bwMode="auto">
          <a:xfrm>
            <a:off x="3124200" y="61722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0423" name="Rectangle 8"/>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0424" name="Rectangle 9"/>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0425" name="Rectangle 10"/>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0426" name="Rectangle 11"/>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0427" name="Rectangle 12"/>
          <p:cNvSpPr>
            <a:spLocks noGrp="1" noChangeArrowheads="1"/>
          </p:cNvSpPr>
          <p:nvPr>
            <p:ph type="body" idx="1"/>
          </p:nvPr>
        </p:nvSpPr>
        <p:spPr>
          <a:xfrm>
            <a:off x="76200" y="1524000"/>
            <a:ext cx="8915400" cy="2868613"/>
          </a:xfrm>
          <a:noFill/>
        </p:spPr>
        <p:txBody>
          <a:bodyPr lIns="92075" tIns="46038" rIns="92075" bIns="46038"/>
          <a:lstStyle/>
          <a:p>
            <a:pPr eaLnBrk="1" hangingPunct="1">
              <a:lnSpc>
                <a:spcPct val="90000"/>
              </a:lnSpc>
              <a:spcBef>
                <a:spcPct val="30000"/>
              </a:spcBef>
            </a:pPr>
            <a:r>
              <a:rPr lang="en-US" sz="3600" dirty="0" smtClean="0">
                <a:latin typeface="Arial" charset="0"/>
              </a:rPr>
              <a:t>Assuage fears and concerns</a:t>
            </a:r>
          </a:p>
          <a:p>
            <a:pPr lvl="1">
              <a:lnSpc>
                <a:spcPct val="90000"/>
              </a:lnSpc>
              <a:spcBef>
                <a:spcPct val="30000"/>
              </a:spcBef>
            </a:pPr>
            <a:r>
              <a:rPr lang="en-US" dirty="0" smtClean="0">
                <a:latin typeface="Arial" charset="0"/>
              </a:rPr>
              <a:t>Time and effort</a:t>
            </a:r>
          </a:p>
          <a:p>
            <a:pPr lvl="1">
              <a:lnSpc>
                <a:spcPct val="90000"/>
              </a:lnSpc>
              <a:spcBef>
                <a:spcPct val="30000"/>
              </a:spcBef>
            </a:pPr>
            <a:r>
              <a:rPr lang="en-US" dirty="0" smtClean="0">
                <a:latin typeface="Arial" charset="0"/>
              </a:rPr>
              <a:t>Ignorance regarding publishers, university presses</a:t>
            </a:r>
          </a:p>
          <a:p>
            <a:pPr lvl="1">
              <a:lnSpc>
                <a:spcPct val="90000"/>
              </a:lnSpc>
              <a:spcBef>
                <a:spcPct val="30000"/>
              </a:spcBef>
            </a:pPr>
            <a:r>
              <a:rPr lang="en-US" dirty="0" smtClean="0">
                <a:latin typeface="Arial" charset="0"/>
              </a:rPr>
              <a:t>Luddite faculty views of scholarly communication</a:t>
            </a:r>
            <a:endParaRPr lang="en-US" dirty="0">
              <a:latin typeface="Arial" charset="0"/>
            </a:endParaRPr>
          </a:p>
          <a:p>
            <a:pPr eaLnBrk="1" hangingPunct="1">
              <a:lnSpc>
                <a:spcPct val="90000"/>
              </a:lnSpc>
              <a:spcBef>
                <a:spcPct val="30000"/>
              </a:spcBef>
            </a:pPr>
            <a:r>
              <a:rPr lang="en-US" sz="3600" dirty="0" smtClean="0">
                <a:latin typeface="Arial" charset="0"/>
              </a:rPr>
              <a:t>Show immediate and long term benefits</a:t>
            </a:r>
            <a:endParaRPr lang="en-US" sz="3600" dirty="0">
              <a:latin typeface="Arial" charset="0"/>
            </a:endParaRPr>
          </a:p>
          <a:p>
            <a:pPr eaLnBrk="1" hangingPunct="1">
              <a:lnSpc>
                <a:spcPct val="90000"/>
              </a:lnSpc>
              <a:spcBef>
                <a:spcPct val="30000"/>
              </a:spcBef>
            </a:pPr>
            <a:r>
              <a:rPr lang="en-US" sz="3600" dirty="0" smtClean="0">
                <a:latin typeface="Arial" charset="0"/>
              </a:rPr>
              <a:t>Motivate to be more expressive</a:t>
            </a:r>
          </a:p>
          <a:p>
            <a:pPr eaLnBrk="1" hangingPunct="1">
              <a:lnSpc>
                <a:spcPct val="90000"/>
              </a:lnSpc>
              <a:spcBef>
                <a:spcPct val="30000"/>
              </a:spcBef>
            </a:pPr>
            <a:r>
              <a:rPr lang="en-US" sz="3600" dirty="0" smtClean="0">
                <a:latin typeface="Arial" charset="0"/>
              </a:rPr>
              <a:t>Guide to help ensure easy long-term preservation</a:t>
            </a:r>
            <a:endParaRPr lang="en-US" sz="3600" dirty="0">
              <a:latin typeface="Arial" charset="0"/>
            </a:endParaRPr>
          </a:p>
        </p:txBody>
      </p:sp>
      <p:sp>
        <p:nvSpPr>
          <p:cNvPr id="60428" name="Rectangle 13"/>
          <p:cNvSpPr>
            <a:spLocks noGrp="1" noChangeArrowheads="1"/>
          </p:cNvSpPr>
          <p:nvPr>
            <p:ph type="title"/>
          </p:nvPr>
        </p:nvSpPr>
        <p:spPr>
          <a:xfrm>
            <a:off x="304800" y="152400"/>
            <a:ext cx="8610600" cy="876300"/>
          </a:xfrm>
          <a:noFill/>
        </p:spPr>
        <p:txBody>
          <a:bodyPr lIns="92075" tIns="46038" rIns="92075" bIns="46038"/>
          <a:lstStyle/>
          <a:p>
            <a:pPr eaLnBrk="1" hangingPunct="1"/>
            <a:r>
              <a:rPr lang="en-US" b="1" dirty="0" smtClean="0">
                <a:latin typeface="Arial" charset="0"/>
              </a:rPr>
              <a:t>Guiding students</a:t>
            </a:r>
            <a:endParaRPr lang="en-US" b="1" dirty="0">
              <a:latin typeface="Arial" charset="0"/>
            </a:endParaRPr>
          </a:p>
        </p:txBody>
      </p:sp>
    </p:spTree>
    <p:extLst>
      <p:ext uri="{BB962C8B-B14F-4D97-AF65-F5344CB8AC3E}">
        <p14:creationId xmlns:p14="http://schemas.microsoft.com/office/powerpoint/2010/main" val="31100527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324C1A44-4DE7-4F4D-842B-69A8A0A59017}" type="slidenum">
              <a:rPr lang="en-US" sz="1400" b="0"/>
              <a:pPr eaLnBrk="1" hangingPunct="1"/>
              <a:t>28</a:t>
            </a:fld>
            <a:endParaRPr lang="en-US" sz="1400" b="0"/>
          </a:p>
        </p:txBody>
      </p:sp>
      <p:sp>
        <p:nvSpPr>
          <p:cNvPr id="64514" name="Rectangle 2"/>
          <p:cNvSpPr>
            <a:spLocks noGrp="1" noChangeArrowheads="1"/>
          </p:cNvSpPr>
          <p:nvPr>
            <p:ph type="title"/>
          </p:nvPr>
        </p:nvSpPr>
        <p:spPr>
          <a:xfrm>
            <a:off x="457200" y="0"/>
            <a:ext cx="8229600" cy="1143000"/>
          </a:xfrm>
        </p:spPr>
        <p:txBody>
          <a:bodyPr/>
          <a:lstStyle/>
          <a:p>
            <a:pPr eaLnBrk="1" hangingPunct="1"/>
            <a:r>
              <a:rPr lang="en-US">
                <a:latin typeface="Arial" charset="0"/>
              </a:rPr>
              <a:t>NDLTD Incorporation</a:t>
            </a:r>
          </a:p>
        </p:txBody>
      </p:sp>
      <p:sp>
        <p:nvSpPr>
          <p:cNvPr id="64515" name="Rectangle 3"/>
          <p:cNvSpPr>
            <a:spLocks noGrp="1" noChangeArrowheads="1"/>
          </p:cNvSpPr>
          <p:nvPr>
            <p:ph type="body" idx="1"/>
          </p:nvPr>
        </p:nvSpPr>
        <p:spPr>
          <a:xfrm>
            <a:off x="152400" y="1600200"/>
            <a:ext cx="8991600" cy="4800600"/>
          </a:xfrm>
        </p:spPr>
        <p:txBody>
          <a:bodyPr/>
          <a:lstStyle/>
          <a:p>
            <a:pPr eaLnBrk="1" hangingPunct="1"/>
            <a:r>
              <a:rPr lang="en-US">
                <a:latin typeface="Arial" charset="0"/>
              </a:rPr>
              <a:t>Networked Digital Library of Theses and Dissertations incorporated May 20, 2003 in Virginia, USA</a:t>
            </a:r>
          </a:p>
          <a:p>
            <a:pPr eaLnBrk="1" hangingPunct="1"/>
            <a:r>
              <a:rPr lang="en-US">
                <a:latin typeface="Arial" charset="0"/>
              </a:rPr>
              <a:t>Charitable and educational purposes (501 c 3)</a:t>
            </a:r>
          </a:p>
          <a:p>
            <a:pPr eaLnBrk="1" hangingPunct="1"/>
            <a:r>
              <a:rPr lang="en-US">
                <a:latin typeface="Arial" charset="0"/>
              </a:rPr>
              <a:t>Officers (now)</a:t>
            </a:r>
          </a:p>
          <a:p>
            <a:pPr lvl="1" eaLnBrk="1" hangingPunct="1"/>
            <a:r>
              <a:rPr lang="en-US">
                <a:latin typeface="Arial" charset="0"/>
              </a:rPr>
              <a:t>Executive Director (Ed Fox, fox@vt.edu)</a:t>
            </a:r>
          </a:p>
          <a:p>
            <a:pPr lvl="1" eaLnBrk="1" hangingPunct="1"/>
            <a:r>
              <a:rPr lang="en-US">
                <a:latin typeface="Arial" charset="0"/>
              </a:rPr>
              <a:t>Secretary (Sharon.reeves@rogers.com)</a:t>
            </a:r>
          </a:p>
          <a:p>
            <a:pPr lvl="1" eaLnBrk="1" hangingPunct="1"/>
            <a:r>
              <a:rPr lang="en-US">
                <a:latin typeface="Arial" charset="0"/>
              </a:rPr>
              <a:t>Treasurer (Austin.McLean@proquest.com)</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457200" y="0"/>
            <a:ext cx="8229600" cy="762000"/>
          </a:xfrm>
        </p:spPr>
        <p:txBody>
          <a:bodyPr/>
          <a:lstStyle/>
          <a:p>
            <a:r>
              <a:rPr lang="en-US">
                <a:latin typeface="Arial" charset="0"/>
              </a:rPr>
              <a:t>Mission</a:t>
            </a:r>
          </a:p>
        </p:txBody>
      </p:sp>
      <p:sp>
        <p:nvSpPr>
          <p:cNvPr id="12291" name="Content Placeholder 2"/>
          <p:cNvSpPr>
            <a:spLocks noGrp="1"/>
          </p:cNvSpPr>
          <p:nvPr>
            <p:ph idx="1"/>
          </p:nvPr>
        </p:nvSpPr>
        <p:spPr>
          <a:xfrm>
            <a:off x="152400" y="1066800"/>
            <a:ext cx="8839200" cy="5562600"/>
          </a:xfrm>
        </p:spPr>
        <p:txBody>
          <a:bodyPr>
            <a:normAutofit fontScale="85000" lnSpcReduction="20000"/>
          </a:bodyPr>
          <a:lstStyle/>
          <a:p>
            <a:pPr>
              <a:lnSpc>
                <a:spcPct val="115000"/>
              </a:lnSpc>
              <a:spcBef>
                <a:spcPts val="1000"/>
              </a:spcBef>
              <a:defRPr/>
            </a:pPr>
            <a:r>
              <a:rPr lang="en-US" sz="3600" dirty="0">
                <a:latin typeface="Arial" charset="0"/>
                <a:cs typeface="+mn-cs"/>
              </a:rPr>
              <a:t>The Networked Digital Library of Theses and Dissertations (NDLTD) is an international organization that, through leadership and innovation, promotes the adoption, creation, dissemination, use, and preservation of electronic theses and dissertations (ETDs)</a:t>
            </a:r>
            <a:r>
              <a:rPr lang="en-US" sz="3600" dirty="0" smtClean="0">
                <a:latin typeface="Arial" charset="0"/>
                <a:cs typeface="+mn-cs"/>
              </a:rPr>
              <a:t>.</a:t>
            </a:r>
          </a:p>
          <a:p>
            <a:pPr marL="0" indent="0">
              <a:lnSpc>
                <a:spcPct val="90000"/>
              </a:lnSpc>
              <a:buFontTx/>
              <a:buNone/>
              <a:defRPr/>
            </a:pPr>
            <a:endParaRPr lang="en-US" sz="2800" dirty="0">
              <a:latin typeface="Arial" charset="0"/>
              <a:cs typeface="+mn-cs"/>
            </a:endParaRPr>
          </a:p>
          <a:p>
            <a:pPr>
              <a:lnSpc>
                <a:spcPct val="90000"/>
              </a:lnSpc>
              <a:defRPr/>
            </a:pPr>
            <a:r>
              <a:rPr lang="en-US" sz="3300" dirty="0">
                <a:latin typeface="Arial" charset="0"/>
                <a:cs typeface="+mn-cs"/>
              </a:rPr>
              <a:t>The NDLTD encourages and supports the efforts of institutions of higher education &amp; their communities</a:t>
            </a:r>
          </a:p>
          <a:p>
            <a:pPr>
              <a:lnSpc>
                <a:spcPct val="90000"/>
              </a:lnSpc>
              <a:defRPr/>
            </a:pPr>
            <a:r>
              <a:rPr lang="en-US" sz="3300" dirty="0">
                <a:latin typeface="Arial" charset="0"/>
                <a:cs typeface="+mn-cs"/>
              </a:rPr>
              <a:t>to advance and apply electronic publishing &amp; digital libraries (including repositories), thus enabling them</a:t>
            </a:r>
          </a:p>
          <a:p>
            <a:pPr>
              <a:lnSpc>
                <a:spcPct val="90000"/>
              </a:lnSpc>
              <a:defRPr/>
            </a:pPr>
            <a:r>
              <a:rPr lang="en-US" sz="3300" dirty="0">
                <a:latin typeface="Arial" charset="0"/>
                <a:cs typeface="+mn-cs"/>
              </a:rPr>
              <a:t>to share knowledge more effectively in order </a:t>
            </a:r>
          </a:p>
          <a:p>
            <a:pPr>
              <a:lnSpc>
                <a:spcPct val="90000"/>
              </a:lnSpc>
              <a:defRPr/>
            </a:pPr>
            <a:r>
              <a:rPr lang="en-US" sz="3300" dirty="0">
                <a:latin typeface="Arial" charset="0"/>
                <a:cs typeface="+mn-cs"/>
              </a:rPr>
              <a:t>to unlock the potential benefits worldwide.</a:t>
            </a:r>
          </a:p>
          <a:p>
            <a:pPr>
              <a:defRPr/>
            </a:pPr>
            <a:endParaRPr lang="en-US" sz="2400" dirty="0">
              <a:latin typeface="Arial" charset="0"/>
              <a:cs typeface="+mn-cs"/>
            </a:endParaRPr>
          </a:p>
        </p:txBody>
      </p:sp>
      <p:sp>
        <p:nvSpPr>
          <p:cNvPr id="6656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A5C704FE-3476-A243-B4CD-6EF3CEF2455D}" type="slidenum">
              <a:rPr lang="en-US" sz="1400" b="0"/>
              <a:pPr eaLnBrk="1" hangingPunct="1"/>
              <a:t>29</a:t>
            </a:fld>
            <a:endParaRPr lang="en-US" sz="1400" b="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457200" y="274638"/>
            <a:ext cx="8229600" cy="704850"/>
          </a:xfrm>
          <a:noFill/>
        </p:spPr>
        <p:txBody>
          <a:bodyPr lIns="92075" tIns="46038" rIns="92075" bIns="46038" anchor="b"/>
          <a:lstStyle/>
          <a:p>
            <a:pPr eaLnBrk="1" hangingPunct="1"/>
            <a:r>
              <a:rPr lang="en-US">
                <a:latin typeface="Arial" charset="0"/>
              </a:rPr>
              <a:t>Outline </a:t>
            </a:r>
            <a:endParaRPr lang="en-US" sz="6600">
              <a:solidFill>
                <a:srgbClr val="FF3300"/>
              </a:solidFill>
              <a:latin typeface="Arial" charset="0"/>
            </a:endParaRPr>
          </a:p>
        </p:txBody>
      </p:sp>
      <p:sp>
        <p:nvSpPr>
          <p:cNvPr id="17410" name="Rectangle 3"/>
          <p:cNvSpPr>
            <a:spLocks noGrp="1" noChangeArrowheads="1"/>
          </p:cNvSpPr>
          <p:nvPr>
            <p:ph type="body" idx="1"/>
          </p:nvPr>
        </p:nvSpPr>
        <p:spPr>
          <a:xfrm>
            <a:off x="304800" y="1295400"/>
            <a:ext cx="8534400" cy="5105400"/>
          </a:xfrm>
          <a:noFill/>
        </p:spPr>
        <p:txBody>
          <a:bodyPr lIns="92075" tIns="46038" rIns="92075" bIns="46038"/>
          <a:lstStyle/>
          <a:p>
            <a:pPr eaLnBrk="1" hangingPunct="1">
              <a:spcBef>
                <a:spcPct val="40000"/>
              </a:spcBef>
            </a:pPr>
            <a:r>
              <a:rPr lang="en-US" b="1">
                <a:latin typeface="Arial" charset="0"/>
              </a:rPr>
              <a:t>Acknowledgements</a:t>
            </a:r>
          </a:p>
          <a:p>
            <a:pPr eaLnBrk="1" hangingPunct="1">
              <a:spcBef>
                <a:spcPct val="40000"/>
              </a:spcBef>
            </a:pPr>
            <a:r>
              <a:rPr lang="en-US">
                <a:latin typeface="Arial" charset="0"/>
              </a:rPr>
              <a:t>Digital Libraries</a:t>
            </a:r>
          </a:p>
          <a:p>
            <a:pPr eaLnBrk="1" hangingPunct="1">
              <a:spcBef>
                <a:spcPct val="40000"/>
              </a:spcBef>
            </a:pPr>
            <a:r>
              <a:rPr lang="en-US">
                <a:latin typeface="Arial" charset="0"/>
              </a:rPr>
              <a:t>NDLTD</a:t>
            </a:r>
          </a:p>
          <a:p>
            <a:pPr eaLnBrk="1" hangingPunct="1">
              <a:spcBef>
                <a:spcPct val="40000"/>
              </a:spcBef>
            </a:pPr>
            <a:r>
              <a:rPr lang="en-US">
                <a:latin typeface="Arial" charset="0"/>
              </a:rPr>
              <a:t>Background for Future Work</a:t>
            </a:r>
          </a:p>
          <a:p>
            <a:pPr eaLnBrk="1" hangingPunct="1">
              <a:spcBef>
                <a:spcPct val="40000"/>
              </a:spcBef>
            </a:pPr>
            <a:r>
              <a:rPr lang="en-US">
                <a:latin typeface="Arial" charset="0"/>
              </a:rPr>
              <a:t>Summary</a:t>
            </a:r>
          </a:p>
          <a:p>
            <a:pPr eaLnBrk="1" hangingPunct="1">
              <a:spcBef>
                <a:spcPct val="40000"/>
              </a:spcBef>
            </a:pPr>
            <a:endParaRPr lang="en-US">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457200" y="0"/>
            <a:ext cx="8229600" cy="762000"/>
          </a:xfrm>
        </p:spPr>
        <p:txBody>
          <a:bodyPr/>
          <a:lstStyle/>
          <a:p>
            <a:r>
              <a:rPr lang="en-US">
                <a:latin typeface="Arial" charset="0"/>
              </a:rPr>
              <a:t>How You Can Participate</a:t>
            </a:r>
          </a:p>
        </p:txBody>
      </p:sp>
      <p:sp>
        <p:nvSpPr>
          <p:cNvPr id="12291" name="Content Placeholder 2"/>
          <p:cNvSpPr>
            <a:spLocks noGrp="1"/>
          </p:cNvSpPr>
          <p:nvPr>
            <p:ph idx="1"/>
          </p:nvPr>
        </p:nvSpPr>
        <p:spPr>
          <a:xfrm>
            <a:off x="152400" y="1066800"/>
            <a:ext cx="8839200" cy="5562600"/>
          </a:xfrm>
        </p:spPr>
        <p:txBody>
          <a:bodyPr>
            <a:normAutofit/>
          </a:bodyPr>
          <a:lstStyle/>
          <a:p>
            <a:pPr>
              <a:lnSpc>
                <a:spcPct val="170000"/>
              </a:lnSpc>
              <a:spcBef>
                <a:spcPts val="1000"/>
              </a:spcBef>
              <a:defRPr/>
            </a:pPr>
            <a:r>
              <a:rPr lang="en-US" sz="3600" dirty="0" smtClean="0">
                <a:latin typeface="Arial" charset="0"/>
                <a:cs typeface="+mn-cs"/>
              </a:rPr>
              <a:t>Primarily, a volunteer organization</a:t>
            </a:r>
          </a:p>
          <a:p>
            <a:pPr>
              <a:lnSpc>
                <a:spcPct val="170000"/>
              </a:lnSpc>
              <a:spcBef>
                <a:spcPts val="1000"/>
              </a:spcBef>
              <a:defRPr/>
            </a:pPr>
            <a:r>
              <a:rPr lang="en-US" sz="3600" dirty="0" smtClean="0">
                <a:latin typeface="Arial" charset="0"/>
                <a:cs typeface="+mn-cs"/>
              </a:rPr>
              <a:t>Local and regional activities</a:t>
            </a:r>
          </a:p>
          <a:p>
            <a:pPr>
              <a:lnSpc>
                <a:spcPct val="170000"/>
              </a:lnSpc>
              <a:spcBef>
                <a:spcPts val="1000"/>
              </a:spcBef>
              <a:defRPr/>
            </a:pPr>
            <a:r>
              <a:rPr lang="en-US" sz="3600" dirty="0" smtClean="0">
                <a:latin typeface="Arial" charset="0"/>
                <a:cs typeface="+mn-cs"/>
              </a:rPr>
              <a:t>NDLTD Committees (including):</a:t>
            </a:r>
          </a:p>
          <a:p>
            <a:pPr lvl="1">
              <a:lnSpc>
                <a:spcPct val="170000"/>
              </a:lnSpc>
              <a:spcBef>
                <a:spcPts val="1000"/>
              </a:spcBef>
              <a:defRPr/>
            </a:pPr>
            <a:r>
              <a:rPr lang="en-US" sz="2900" dirty="0" smtClean="0">
                <a:latin typeface="Arial" charset="0"/>
                <a:cs typeface="+mn-cs"/>
              </a:rPr>
              <a:t>Awards, Communications,</a:t>
            </a:r>
          </a:p>
          <a:p>
            <a:pPr lvl="1">
              <a:lnSpc>
                <a:spcPct val="170000"/>
              </a:lnSpc>
              <a:spcBef>
                <a:spcPts val="1000"/>
              </a:spcBef>
              <a:defRPr/>
            </a:pPr>
            <a:r>
              <a:rPr lang="en-US" sz="2900" dirty="0" smtClean="0">
                <a:latin typeface="Arial" charset="0"/>
                <a:cs typeface="+mn-cs"/>
              </a:rPr>
              <a:t>Conferences, Membership</a:t>
            </a:r>
            <a:endParaRPr lang="en-US" sz="2900" dirty="0">
              <a:latin typeface="Arial" charset="0"/>
              <a:cs typeface="+mn-cs"/>
            </a:endParaRPr>
          </a:p>
          <a:p>
            <a:pPr>
              <a:defRPr/>
            </a:pPr>
            <a:endParaRPr lang="en-US" sz="2400" dirty="0">
              <a:latin typeface="Arial" charset="0"/>
              <a:cs typeface="+mn-cs"/>
            </a:endParaRPr>
          </a:p>
        </p:txBody>
      </p:sp>
      <p:sp>
        <p:nvSpPr>
          <p:cNvPr id="6861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86A3852C-EBD0-DD47-9EE5-27C32CC764EA}" type="slidenum">
              <a:rPr lang="en-US" sz="1400" b="0"/>
              <a:pPr eaLnBrk="1" hangingPunct="1"/>
              <a:t>30</a:t>
            </a:fld>
            <a:endParaRPr lang="en-US" sz="1400" b="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900E1D9B-512C-A34F-B55E-EE3C1EE12A10}" type="slidenum">
              <a:rPr lang="en-US" sz="1400" b="0"/>
              <a:pPr eaLnBrk="1" hangingPunct="1"/>
              <a:t>31</a:t>
            </a:fld>
            <a:endParaRPr lang="en-US" sz="1400" b="0"/>
          </a:p>
        </p:txBody>
      </p:sp>
      <p:pic>
        <p:nvPicPr>
          <p:cNvPr id="7065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extBox 3"/>
          <p:cNvSpPr txBox="1">
            <a:spLocks noChangeArrowheads="1"/>
          </p:cNvSpPr>
          <p:nvPr/>
        </p:nvSpPr>
        <p:spPr bwMode="auto">
          <a:xfrm flipV="1">
            <a:off x="381000" y="457200"/>
            <a:ext cx="1371600" cy="2286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endParaRPr lang="en-US" sz="1800"/>
          </a:p>
        </p:txBody>
      </p:sp>
      <p:sp>
        <p:nvSpPr>
          <p:cNvPr id="70660" name="TextBox 4"/>
          <p:cNvSpPr txBox="1">
            <a:spLocks noChangeArrowheads="1"/>
          </p:cNvSpPr>
          <p:nvPr/>
        </p:nvSpPr>
        <p:spPr bwMode="auto">
          <a:xfrm>
            <a:off x="2133600" y="381000"/>
            <a:ext cx="6319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1800" dirty="0"/>
              <a:t>http://</a:t>
            </a:r>
            <a:r>
              <a:rPr lang="en-US" sz="1800" dirty="0" err="1"/>
              <a:t>www.ndltd.org</a:t>
            </a:r>
            <a:r>
              <a:rPr lang="en-US" sz="1800" dirty="0"/>
              <a:t>/</a:t>
            </a:r>
            <a:r>
              <a:rPr lang="en-US" sz="1800" dirty="0" err="1"/>
              <a:t>serviceproviders</a:t>
            </a:r>
            <a:r>
              <a:rPr lang="en-US" sz="1800" dirty="0"/>
              <a:t>/</a:t>
            </a:r>
            <a:r>
              <a:rPr lang="en-US" sz="1800" dirty="0" err="1"/>
              <a:t>scirus</a:t>
            </a:r>
            <a:r>
              <a:rPr lang="en-US" sz="1800" dirty="0"/>
              <a:t>-</a:t>
            </a:r>
            <a:r>
              <a:rPr lang="en-US" sz="1800" dirty="0" err="1"/>
              <a:t>etd</a:t>
            </a:r>
            <a:r>
              <a:rPr lang="en-US" sz="1800" dirty="0"/>
              <a:t>-search</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a:xfrm>
            <a:off x="457200" y="274638"/>
            <a:ext cx="8229600" cy="704850"/>
          </a:xfrm>
          <a:noFill/>
        </p:spPr>
        <p:txBody>
          <a:bodyPr lIns="92075" tIns="46038" rIns="92075" bIns="46038" anchor="b"/>
          <a:lstStyle/>
          <a:p>
            <a:pPr eaLnBrk="1" hangingPunct="1"/>
            <a:r>
              <a:rPr lang="en-US">
                <a:latin typeface="Arial" charset="0"/>
              </a:rPr>
              <a:t>Outline </a:t>
            </a:r>
            <a:endParaRPr lang="en-US" sz="6600">
              <a:solidFill>
                <a:srgbClr val="FF3300"/>
              </a:solidFill>
              <a:latin typeface="Arial" charset="0"/>
            </a:endParaRPr>
          </a:p>
        </p:txBody>
      </p:sp>
      <p:sp>
        <p:nvSpPr>
          <p:cNvPr id="72706" name="Rectangle 3"/>
          <p:cNvSpPr>
            <a:spLocks noGrp="1" noChangeArrowheads="1"/>
          </p:cNvSpPr>
          <p:nvPr>
            <p:ph type="body" idx="1"/>
          </p:nvPr>
        </p:nvSpPr>
        <p:spPr>
          <a:xfrm>
            <a:off x="304800" y="1295400"/>
            <a:ext cx="8534400" cy="5105400"/>
          </a:xfrm>
          <a:noFill/>
        </p:spPr>
        <p:txBody>
          <a:bodyPr lIns="92075" tIns="46038" rIns="92075" bIns="46038"/>
          <a:lstStyle/>
          <a:p>
            <a:pPr eaLnBrk="1" hangingPunct="1">
              <a:spcBef>
                <a:spcPct val="40000"/>
              </a:spcBef>
            </a:pPr>
            <a:r>
              <a:rPr lang="en-US">
                <a:latin typeface="Arial" charset="0"/>
              </a:rPr>
              <a:t>Acknowledgements</a:t>
            </a:r>
          </a:p>
          <a:p>
            <a:pPr eaLnBrk="1" hangingPunct="1">
              <a:spcBef>
                <a:spcPct val="40000"/>
              </a:spcBef>
            </a:pPr>
            <a:r>
              <a:rPr lang="en-US">
                <a:latin typeface="Arial" charset="0"/>
              </a:rPr>
              <a:t>Digital Libraries</a:t>
            </a:r>
          </a:p>
          <a:p>
            <a:pPr eaLnBrk="1" hangingPunct="1">
              <a:spcBef>
                <a:spcPct val="40000"/>
              </a:spcBef>
            </a:pPr>
            <a:r>
              <a:rPr lang="en-US">
                <a:latin typeface="Arial" charset="0"/>
              </a:rPr>
              <a:t>NDLTD</a:t>
            </a:r>
          </a:p>
          <a:p>
            <a:pPr eaLnBrk="1" hangingPunct="1">
              <a:spcBef>
                <a:spcPct val="40000"/>
              </a:spcBef>
            </a:pPr>
            <a:r>
              <a:rPr lang="en-US" b="1">
                <a:latin typeface="Arial" charset="0"/>
              </a:rPr>
              <a:t>Background for Future Work</a:t>
            </a:r>
          </a:p>
          <a:p>
            <a:pPr eaLnBrk="1" hangingPunct="1">
              <a:spcBef>
                <a:spcPct val="40000"/>
              </a:spcBef>
            </a:pPr>
            <a:r>
              <a:rPr lang="en-US">
                <a:latin typeface="Arial" charset="0"/>
              </a:rPr>
              <a:t>Summary</a:t>
            </a:r>
          </a:p>
          <a:p>
            <a:pPr eaLnBrk="1" hangingPunct="1">
              <a:spcBef>
                <a:spcPct val="40000"/>
              </a:spcBef>
            </a:pPr>
            <a:endParaRPr lang="en-US">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457200" y="274638"/>
            <a:ext cx="8229600" cy="704850"/>
          </a:xfrm>
          <a:noFill/>
        </p:spPr>
        <p:txBody>
          <a:bodyPr lIns="92075" tIns="46038" rIns="92075" bIns="46038" anchor="b"/>
          <a:lstStyle/>
          <a:p>
            <a:pPr eaLnBrk="1" hangingPunct="1"/>
            <a:r>
              <a:rPr lang="en-US">
                <a:latin typeface="Arial" charset="0"/>
              </a:rPr>
              <a:t>Background for Future Work </a:t>
            </a:r>
            <a:endParaRPr lang="en-US" sz="6600">
              <a:solidFill>
                <a:srgbClr val="FF3300"/>
              </a:solidFill>
              <a:latin typeface="Arial" charset="0"/>
            </a:endParaRPr>
          </a:p>
        </p:txBody>
      </p:sp>
      <p:sp>
        <p:nvSpPr>
          <p:cNvPr id="74754" name="Rectangle 3"/>
          <p:cNvSpPr>
            <a:spLocks noGrp="1" noChangeArrowheads="1"/>
          </p:cNvSpPr>
          <p:nvPr>
            <p:ph type="body" idx="1"/>
          </p:nvPr>
        </p:nvSpPr>
        <p:spPr>
          <a:xfrm>
            <a:off x="304800" y="1295400"/>
            <a:ext cx="8534400" cy="5105400"/>
          </a:xfrm>
          <a:noFill/>
        </p:spPr>
        <p:txBody>
          <a:bodyPr lIns="92075" tIns="46038" rIns="92075" bIns="46038"/>
          <a:lstStyle/>
          <a:p>
            <a:pPr eaLnBrk="1" hangingPunct="1">
              <a:spcBef>
                <a:spcPct val="40000"/>
              </a:spcBef>
            </a:pPr>
            <a:r>
              <a:rPr lang="en-US">
                <a:latin typeface="Arial" charset="0"/>
              </a:rPr>
              <a:t>Electronic Publishing</a:t>
            </a:r>
          </a:p>
          <a:p>
            <a:pPr eaLnBrk="1" hangingPunct="1">
              <a:spcBef>
                <a:spcPct val="40000"/>
              </a:spcBef>
            </a:pPr>
            <a:r>
              <a:rPr lang="en-US">
                <a:latin typeface="Arial" charset="0"/>
              </a:rPr>
              <a:t>Computer Literacy/Fluency -&gt; Computational Thinking</a:t>
            </a:r>
          </a:p>
          <a:p>
            <a:pPr eaLnBrk="1" hangingPunct="1">
              <a:spcBef>
                <a:spcPct val="40000"/>
              </a:spcBef>
            </a:pPr>
            <a:r>
              <a:rPr lang="en-US">
                <a:latin typeface="Arial" charset="0"/>
              </a:rPr>
              <a:t>Scholarly Communication</a:t>
            </a:r>
          </a:p>
          <a:p>
            <a:pPr eaLnBrk="1" hangingPunct="1">
              <a:spcBef>
                <a:spcPct val="40000"/>
              </a:spcBef>
            </a:pPr>
            <a:r>
              <a:rPr lang="en-US">
                <a:latin typeface="Arial" charset="0"/>
              </a:rPr>
              <a:t>Open Access</a:t>
            </a:r>
          </a:p>
          <a:p>
            <a:pPr eaLnBrk="1" hangingPunct="1">
              <a:spcBef>
                <a:spcPct val="40000"/>
              </a:spcBef>
            </a:pPr>
            <a:r>
              <a:rPr lang="en-US">
                <a:latin typeface="Arial" charset="0"/>
              </a:rPr>
              <a:t>Institutional Repositories</a:t>
            </a:r>
          </a:p>
          <a:p>
            <a:pPr eaLnBrk="1" hangingPunct="1">
              <a:spcBef>
                <a:spcPct val="40000"/>
              </a:spcBef>
            </a:pPr>
            <a:r>
              <a:rPr lang="en-US">
                <a:latin typeface="Arial" charset="0"/>
              </a:rPr>
              <a:t>Open Archives Initiative (OAI)</a:t>
            </a:r>
          </a:p>
          <a:p>
            <a:pPr eaLnBrk="1" hangingPunct="1">
              <a:spcBef>
                <a:spcPct val="40000"/>
              </a:spcBef>
            </a:pPr>
            <a:endParaRPr lang="en-US">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DED672A9-E9E5-A34F-95A0-E5F118A36F86}" type="slidenum">
              <a:rPr lang="en-US" sz="1400" b="0"/>
              <a:pPr eaLnBrk="1" hangingPunct="1"/>
              <a:t>34</a:t>
            </a:fld>
            <a:endParaRPr lang="en-US" sz="1400" b="0"/>
          </a:p>
        </p:txBody>
      </p:sp>
      <p:sp>
        <p:nvSpPr>
          <p:cNvPr id="76802" name="Oval 2"/>
          <p:cNvSpPr>
            <a:spLocks noChangeArrowheads="1"/>
          </p:cNvSpPr>
          <p:nvPr/>
        </p:nvSpPr>
        <p:spPr bwMode="auto">
          <a:xfrm>
            <a:off x="609600" y="4394200"/>
            <a:ext cx="8229600" cy="2006600"/>
          </a:xfrm>
          <a:prstGeom prst="ellipse">
            <a:avLst/>
          </a:prstGeom>
          <a:solidFill>
            <a:srgbClr val="DDDDDD"/>
          </a:solidFill>
          <a:ln w="9525">
            <a:solidFill>
              <a:schemeClr val="tx1"/>
            </a:solidFill>
            <a:round/>
            <a:headEnd/>
            <a:tailEnd/>
          </a:ln>
        </p:spPr>
        <p:txBody>
          <a:bodyPr wrap="none" anchor="ctr"/>
          <a:lstStyle/>
          <a:p>
            <a:endParaRPr lang="en-US"/>
          </a:p>
        </p:txBody>
      </p:sp>
      <p:sp>
        <p:nvSpPr>
          <p:cNvPr id="76803" name="Oval 3"/>
          <p:cNvSpPr>
            <a:spLocks noChangeArrowheads="1"/>
          </p:cNvSpPr>
          <p:nvPr/>
        </p:nvSpPr>
        <p:spPr bwMode="auto">
          <a:xfrm>
            <a:off x="609600" y="1905000"/>
            <a:ext cx="8229600" cy="1798638"/>
          </a:xfrm>
          <a:prstGeom prst="ellipse">
            <a:avLst/>
          </a:prstGeom>
          <a:solidFill>
            <a:srgbClr val="DDDDDD"/>
          </a:solidFill>
          <a:ln w="9525">
            <a:solidFill>
              <a:schemeClr val="tx1"/>
            </a:solidFill>
            <a:round/>
            <a:headEnd/>
            <a:tailEnd/>
          </a:ln>
        </p:spPr>
        <p:txBody>
          <a:bodyPr wrap="none" lIns="91429" tIns="45714" rIns="91429" bIns="45714" anchor="ctr"/>
          <a:lstStyle/>
          <a:p>
            <a:pPr algn="ctr"/>
            <a:endParaRPr lang="de-DE" sz="2400" b="0">
              <a:latin typeface="Times New Roman" charset="0"/>
            </a:endParaRPr>
          </a:p>
        </p:txBody>
      </p:sp>
      <p:sp>
        <p:nvSpPr>
          <p:cNvPr id="76804" name="AutoShape 4"/>
          <p:cNvSpPr>
            <a:spLocks noChangeArrowheads="1"/>
          </p:cNvSpPr>
          <p:nvPr/>
        </p:nvSpPr>
        <p:spPr bwMode="auto">
          <a:xfrm>
            <a:off x="1944688" y="4740275"/>
            <a:ext cx="592137" cy="968375"/>
          </a:xfrm>
          <a:prstGeom prst="can">
            <a:avLst>
              <a:gd name="adj" fmla="val 40885"/>
            </a:avLst>
          </a:prstGeom>
          <a:solidFill>
            <a:srgbClr val="CC99FF"/>
          </a:solidFill>
          <a:ln w="9525">
            <a:solidFill>
              <a:schemeClr val="tx1"/>
            </a:solidFill>
            <a:round/>
            <a:headEnd/>
            <a:tailEnd/>
          </a:ln>
        </p:spPr>
        <p:txBody>
          <a:bodyPr wrap="none" anchor="ctr"/>
          <a:lstStyle/>
          <a:p>
            <a:endParaRPr lang="en-US"/>
          </a:p>
        </p:txBody>
      </p:sp>
      <p:sp>
        <p:nvSpPr>
          <p:cNvPr id="76805" name="AutoShape 5"/>
          <p:cNvSpPr>
            <a:spLocks noChangeArrowheads="1"/>
          </p:cNvSpPr>
          <p:nvPr/>
        </p:nvSpPr>
        <p:spPr bwMode="auto">
          <a:xfrm>
            <a:off x="3500438" y="4740275"/>
            <a:ext cx="593725" cy="968375"/>
          </a:xfrm>
          <a:prstGeom prst="can">
            <a:avLst>
              <a:gd name="adj" fmla="val 40775"/>
            </a:avLst>
          </a:prstGeom>
          <a:solidFill>
            <a:srgbClr val="CC99FF"/>
          </a:solidFill>
          <a:ln w="9525">
            <a:solidFill>
              <a:schemeClr val="tx1"/>
            </a:solidFill>
            <a:round/>
            <a:headEnd/>
            <a:tailEnd/>
          </a:ln>
        </p:spPr>
        <p:txBody>
          <a:bodyPr wrap="none" anchor="ctr"/>
          <a:lstStyle/>
          <a:p>
            <a:endParaRPr lang="en-US"/>
          </a:p>
        </p:txBody>
      </p:sp>
      <p:sp>
        <p:nvSpPr>
          <p:cNvPr id="76806" name="AutoShape 6"/>
          <p:cNvSpPr>
            <a:spLocks noChangeArrowheads="1"/>
          </p:cNvSpPr>
          <p:nvPr/>
        </p:nvSpPr>
        <p:spPr bwMode="auto">
          <a:xfrm>
            <a:off x="5132388" y="4740275"/>
            <a:ext cx="592137" cy="968375"/>
          </a:xfrm>
          <a:prstGeom prst="can">
            <a:avLst>
              <a:gd name="adj" fmla="val 40885"/>
            </a:avLst>
          </a:prstGeom>
          <a:solidFill>
            <a:srgbClr val="CC99FF"/>
          </a:solidFill>
          <a:ln w="9525">
            <a:solidFill>
              <a:schemeClr val="tx1"/>
            </a:solidFill>
            <a:round/>
            <a:headEnd/>
            <a:tailEnd/>
          </a:ln>
        </p:spPr>
        <p:txBody>
          <a:bodyPr wrap="none" anchor="ctr"/>
          <a:lstStyle/>
          <a:p>
            <a:endParaRPr lang="en-US"/>
          </a:p>
        </p:txBody>
      </p:sp>
      <p:sp>
        <p:nvSpPr>
          <p:cNvPr id="76807" name="AutoShape 7"/>
          <p:cNvSpPr>
            <a:spLocks noChangeArrowheads="1"/>
          </p:cNvSpPr>
          <p:nvPr/>
        </p:nvSpPr>
        <p:spPr bwMode="auto">
          <a:xfrm>
            <a:off x="6762750" y="4740275"/>
            <a:ext cx="593725" cy="968375"/>
          </a:xfrm>
          <a:prstGeom prst="can">
            <a:avLst>
              <a:gd name="adj" fmla="val 40775"/>
            </a:avLst>
          </a:prstGeom>
          <a:solidFill>
            <a:srgbClr val="CC99FF"/>
          </a:solidFill>
          <a:ln w="9525">
            <a:solidFill>
              <a:schemeClr val="tx1"/>
            </a:solidFill>
            <a:round/>
            <a:headEnd/>
            <a:tailEnd/>
          </a:ln>
        </p:spPr>
        <p:txBody>
          <a:bodyPr wrap="none" anchor="ctr"/>
          <a:lstStyle/>
          <a:p>
            <a:endParaRPr lang="en-US"/>
          </a:p>
        </p:txBody>
      </p:sp>
      <p:sp>
        <p:nvSpPr>
          <p:cNvPr id="76808" name="AutoShape 8"/>
          <p:cNvSpPr>
            <a:spLocks noChangeArrowheads="1"/>
          </p:cNvSpPr>
          <p:nvPr/>
        </p:nvSpPr>
        <p:spPr bwMode="auto">
          <a:xfrm>
            <a:off x="2017713" y="5086350"/>
            <a:ext cx="446087" cy="415925"/>
          </a:xfrm>
          <a:prstGeom prst="flowChartMultidocument">
            <a:avLst/>
          </a:prstGeom>
          <a:solidFill>
            <a:srgbClr val="FFFF99"/>
          </a:solidFill>
          <a:ln w="9525">
            <a:solidFill>
              <a:schemeClr val="tx1"/>
            </a:solidFill>
            <a:miter lim="800000"/>
            <a:headEnd/>
            <a:tailEnd/>
          </a:ln>
        </p:spPr>
        <p:txBody>
          <a:bodyPr wrap="none" anchor="ctr"/>
          <a:lstStyle/>
          <a:p>
            <a:endParaRPr lang="en-US"/>
          </a:p>
        </p:txBody>
      </p:sp>
      <p:sp>
        <p:nvSpPr>
          <p:cNvPr id="76809" name="AutoShape 9"/>
          <p:cNvSpPr>
            <a:spLocks noChangeArrowheads="1"/>
          </p:cNvSpPr>
          <p:nvPr/>
        </p:nvSpPr>
        <p:spPr bwMode="auto">
          <a:xfrm>
            <a:off x="3575050" y="5086350"/>
            <a:ext cx="444500" cy="415925"/>
          </a:xfrm>
          <a:prstGeom prst="flowChartMultidocument">
            <a:avLst/>
          </a:prstGeom>
          <a:solidFill>
            <a:srgbClr val="FFFF99"/>
          </a:solidFill>
          <a:ln w="9525">
            <a:solidFill>
              <a:schemeClr val="tx1"/>
            </a:solidFill>
            <a:miter lim="800000"/>
            <a:headEnd/>
            <a:tailEnd/>
          </a:ln>
        </p:spPr>
        <p:txBody>
          <a:bodyPr wrap="none" anchor="ctr"/>
          <a:lstStyle/>
          <a:p>
            <a:endParaRPr lang="en-US"/>
          </a:p>
        </p:txBody>
      </p:sp>
      <p:sp>
        <p:nvSpPr>
          <p:cNvPr id="76810" name="AutoShape 10"/>
          <p:cNvSpPr>
            <a:spLocks noChangeArrowheads="1"/>
          </p:cNvSpPr>
          <p:nvPr/>
        </p:nvSpPr>
        <p:spPr bwMode="auto">
          <a:xfrm>
            <a:off x="5207000" y="5086350"/>
            <a:ext cx="444500" cy="415925"/>
          </a:xfrm>
          <a:prstGeom prst="flowChartMultidocument">
            <a:avLst/>
          </a:prstGeom>
          <a:solidFill>
            <a:srgbClr val="FFFF99"/>
          </a:solidFill>
          <a:ln w="9525">
            <a:solidFill>
              <a:schemeClr val="tx1"/>
            </a:solidFill>
            <a:miter lim="800000"/>
            <a:headEnd/>
            <a:tailEnd/>
          </a:ln>
        </p:spPr>
        <p:txBody>
          <a:bodyPr wrap="none" anchor="ctr"/>
          <a:lstStyle/>
          <a:p>
            <a:endParaRPr lang="en-US"/>
          </a:p>
        </p:txBody>
      </p:sp>
      <p:sp>
        <p:nvSpPr>
          <p:cNvPr id="76811" name="AutoShape 11"/>
          <p:cNvSpPr>
            <a:spLocks noChangeArrowheads="1"/>
          </p:cNvSpPr>
          <p:nvPr/>
        </p:nvSpPr>
        <p:spPr bwMode="auto">
          <a:xfrm>
            <a:off x="6837363" y="5086350"/>
            <a:ext cx="444500" cy="415925"/>
          </a:xfrm>
          <a:prstGeom prst="flowChartMultidocument">
            <a:avLst/>
          </a:prstGeom>
          <a:solidFill>
            <a:srgbClr val="FFFF99"/>
          </a:solidFill>
          <a:ln w="9525">
            <a:solidFill>
              <a:schemeClr val="tx1"/>
            </a:solidFill>
            <a:miter lim="800000"/>
            <a:headEnd/>
            <a:tailEnd/>
          </a:ln>
        </p:spPr>
        <p:txBody>
          <a:bodyPr wrap="none" anchor="ctr"/>
          <a:lstStyle/>
          <a:p>
            <a:endParaRPr lang="en-US"/>
          </a:p>
        </p:txBody>
      </p:sp>
      <p:sp>
        <p:nvSpPr>
          <p:cNvPr id="76812" name="AutoShape 12"/>
          <p:cNvSpPr>
            <a:spLocks noChangeArrowheads="1"/>
          </p:cNvSpPr>
          <p:nvPr/>
        </p:nvSpPr>
        <p:spPr bwMode="auto">
          <a:xfrm>
            <a:off x="1573213" y="2527300"/>
            <a:ext cx="1704975" cy="692150"/>
          </a:xfrm>
          <a:prstGeom prst="bevel">
            <a:avLst>
              <a:gd name="adj" fmla="val 12500"/>
            </a:avLst>
          </a:prstGeom>
          <a:solidFill>
            <a:schemeClr val="accent1"/>
          </a:solidFill>
          <a:ln w="9525">
            <a:solidFill>
              <a:schemeClr val="tx1"/>
            </a:solidFill>
            <a:miter lim="800000"/>
            <a:headEnd/>
            <a:tailEnd/>
          </a:ln>
        </p:spPr>
        <p:txBody>
          <a:bodyPr wrap="none" lIns="91429" tIns="45714" rIns="91429" bIns="45714" anchor="ctr"/>
          <a:lstStyle/>
          <a:p>
            <a:pPr algn="ctr"/>
            <a:r>
              <a:rPr lang="en-US" b="0">
                <a:latin typeface="Times New Roman" charset="0"/>
              </a:rPr>
              <a:t>Discovery</a:t>
            </a:r>
          </a:p>
        </p:txBody>
      </p:sp>
      <p:sp>
        <p:nvSpPr>
          <p:cNvPr id="76813" name="AutoShape 13"/>
          <p:cNvSpPr>
            <a:spLocks noChangeArrowheads="1"/>
          </p:cNvSpPr>
          <p:nvPr/>
        </p:nvSpPr>
        <p:spPr bwMode="auto">
          <a:xfrm>
            <a:off x="3724275" y="2527300"/>
            <a:ext cx="1778000" cy="692150"/>
          </a:xfrm>
          <a:prstGeom prst="bevel">
            <a:avLst>
              <a:gd name="adj" fmla="val 12500"/>
            </a:avLst>
          </a:prstGeom>
          <a:solidFill>
            <a:schemeClr val="accent1"/>
          </a:solidFill>
          <a:ln w="9525">
            <a:solidFill>
              <a:schemeClr val="tx1"/>
            </a:solidFill>
            <a:miter lim="800000"/>
            <a:headEnd/>
            <a:tailEnd/>
          </a:ln>
        </p:spPr>
        <p:txBody>
          <a:bodyPr wrap="none" lIns="91429" tIns="45714" rIns="91429" bIns="45714" anchor="ctr"/>
          <a:lstStyle/>
          <a:p>
            <a:pPr algn="ctr"/>
            <a:r>
              <a:rPr lang="en-US" b="0">
                <a:latin typeface="Times New Roman" charset="0"/>
              </a:rPr>
              <a:t>Current</a:t>
            </a:r>
          </a:p>
          <a:p>
            <a:pPr algn="ctr"/>
            <a:r>
              <a:rPr lang="en-US" b="0">
                <a:latin typeface="Times New Roman" charset="0"/>
              </a:rPr>
              <a:t>Awareness</a:t>
            </a:r>
          </a:p>
        </p:txBody>
      </p:sp>
      <p:sp>
        <p:nvSpPr>
          <p:cNvPr id="76814" name="AutoShape 14"/>
          <p:cNvSpPr>
            <a:spLocks noChangeArrowheads="1"/>
          </p:cNvSpPr>
          <p:nvPr/>
        </p:nvSpPr>
        <p:spPr bwMode="auto">
          <a:xfrm>
            <a:off x="5948363" y="2527300"/>
            <a:ext cx="1704975" cy="692150"/>
          </a:xfrm>
          <a:prstGeom prst="bevel">
            <a:avLst>
              <a:gd name="adj" fmla="val 12500"/>
            </a:avLst>
          </a:prstGeom>
          <a:solidFill>
            <a:schemeClr val="accent1"/>
          </a:solidFill>
          <a:ln w="9525">
            <a:solidFill>
              <a:schemeClr val="tx1"/>
            </a:solidFill>
            <a:miter lim="800000"/>
            <a:headEnd/>
            <a:tailEnd/>
          </a:ln>
        </p:spPr>
        <p:txBody>
          <a:bodyPr wrap="none" lIns="91429" tIns="45714" rIns="91429" bIns="45714" anchor="ctr"/>
          <a:lstStyle/>
          <a:p>
            <a:pPr algn="ctr"/>
            <a:r>
              <a:rPr lang="en-US" b="0">
                <a:latin typeface="Times New Roman" charset="0"/>
              </a:rPr>
              <a:t>Preservation</a:t>
            </a:r>
          </a:p>
        </p:txBody>
      </p:sp>
      <p:sp>
        <p:nvSpPr>
          <p:cNvPr id="76815" name="Text Box 15"/>
          <p:cNvSpPr txBox="1">
            <a:spLocks noChangeArrowheads="1"/>
          </p:cNvSpPr>
          <p:nvPr/>
        </p:nvSpPr>
        <p:spPr bwMode="auto">
          <a:xfrm>
            <a:off x="3400425" y="1909763"/>
            <a:ext cx="2781300"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a:solidFill>
                  <a:srgbClr val="FF0000"/>
                </a:solidFill>
                <a:latin typeface="Comic Sans MS" charset="0"/>
              </a:rPr>
              <a:t>Service Providers</a:t>
            </a:r>
          </a:p>
        </p:txBody>
      </p:sp>
      <p:sp>
        <p:nvSpPr>
          <p:cNvPr id="76816" name="Text Box 16"/>
          <p:cNvSpPr txBox="1">
            <a:spLocks noChangeArrowheads="1"/>
          </p:cNvSpPr>
          <p:nvPr/>
        </p:nvSpPr>
        <p:spPr bwMode="auto">
          <a:xfrm>
            <a:off x="3500438" y="5851525"/>
            <a:ext cx="23907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a:solidFill>
                  <a:srgbClr val="FF0000"/>
                </a:solidFill>
                <a:latin typeface="Comic Sans MS" charset="0"/>
              </a:rPr>
              <a:t>Data Providers</a:t>
            </a:r>
          </a:p>
        </p:txBody>
      </p:sp>
      <p:grpSp>
        <p:nvGrpSpPr>
          <p:cNvPr id="76817" name="Group 17"/>
          <p:cNvGrpSpPr>
            <a:grpSpLocks/>
          </p:cNvGrpSpPr>
          <p:nvPr/>
        </p:nvGrpSpPr>
        <p:grpSpPr bwMode="auto">
          <a:xfrm>
            <a:off x="4010025" y="3427413"/>
            <a:ext cx="1247775" cy="1590675"/>
            <a:chOff x="2400" y="2159"/>
            <a:chExt cx="786" cy="1002"/>
          </a:xfrm>
        </p:grpSpPr>
        <p:sp>
          <p:nvSpPr>
            <p:cNvPr id="76819" name="AutoShape 18"/>
            <p:cNvSpPr>
              <a:spLocks noChangeArrowheads="1"/>
            </p:cNvSpPr>
            <p:nvPr/>
          </p:nvSpPr>
          <p:spPr bwMode="auto">
            <a:xfrm>
              <a:off x="2400" y="2159"/>
              <a:ext cx="786" cy="1002"/>
            </a:xfrm>
            <a:prstGeom prst="upArrow">
              <a:avLst>
                <a:gd name="adj1" fmla="val 50000"/>
                <a:gd name="adj2" fmla="val 31870"/>
              </a:avLst>
            </a:prstGeom>
            <a:solidFill>
              <a:srgbClr val="FF5050"/>
            </a:solidFill>
            <a:ln w="9525">
              <a:solidFill>
                <a:schemeClr val="tx1"/>
              </a:solidFill>
              <a:miter lim="800000"/>
              <a:headEnd/>
              <a:tailEnd/>
            </a:ln>
          </p:spPr>
          <p:txBody>
            <a:bodyPr wrap="none" anchor="ctr"/>
            <a:lstStyle/>
            <a:p>
              <a:endParaRPr lang="en-US"/>
            </a:p>
          </p:txBody>
        </p:sp>
        <p:sp>
          <p:nvSpPr>
            <p:cNvPr id="76820" name="Text Box 19"/>
            <p:cNvSpPr txBox="1">
              <a:spLocks noChangeArrowheads="1"/>
            </p:cNvSpPr>
            <p:nvPr/>
          </p:nvSpPr>
          <p:spPr bwMode="auto">
            <a:xfrm rot="5355655">
              <a:off x="2384" y="2508"/>
              <a:ext cx="82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1800" b="0">
                  <a:latin typeface="Comic Sans MS" charset="0"/>
                </a:rPr>
                <a:t>Metadata</a:t>
              </a:r>
            </a:p>
            <a:p>
              <a:pPr eaLnBrk="1" hangingPunct="1"/>
              <a:r>
                <a:rPr lang="en-US" sz="1800" b="0">
                  <a:latin typeface="Comic Sans MS" charset="0"/>
                </a:rPr>
                <a:t>harvesting</a:t>
              </a:r>
            </a:p>
          </p:txBody>
        </p:sp>
      </p:grpSp>
      <p:sp>
        <p:nvSpPr>
          <p:cNvPr id="76818" name="Rectangle 20"/>
          <p:cNvSpPr>
            <a:spLocks noGrp="1" noChangeArrowheads="1"/>
          </p:cNvSpPr>
          <p:nvPr>
            <p:ph type="title"/>
          </p:nvPr>
        </p:nvSpPr>
        <p:spPr>
          <a:xfrm>
            <a:off x="533400" y="381000"/>
            <a:ext cx="8382000" cy="1143000"/>
          </a:xfrm>
          <a:noFill/>
        </p:spPr>
        <p:txBody>
          <a:bodyPr/>
          <a:lstStyle/>
          <a:p>
            <a:pPr eaLnBrk="1" hangingPunct="1"/>
            <a:r>
              <a:rPr lang="en-US">
                <a:latin typeface="Arial" charset="0"/>
              </a:rPr>
              <a:t>The World According to OAI</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57E999B9-EFCB-644D-991B-E06A309B1337}" type="slidenum">
              <a:rPr lang="en-US" sz="1400" b="0"/>
              <a:pPr eaLnBrk="1" hangingPunct="1"/>
              <a:t>35</a:t>
            </a:fld>
            <a:endParaRPr lang="en-US" sz="1400" b="0"/>
          </a:p>
        </p:txBody>
      </p:sp>
      <p:sp>
        <p:nvSpPr>
          <p:cNvPr id="78850" name="Rectangle 2"/>
          <p:cNvSpPr>
            <a:spLocks noGrp="1" noChangeArrowheads="1"/>
          </p:cNvSpPr>
          <p:nvPr>
            <p:ph type="title"/>
          </p:nvPr>
        </p:nvSpPr>
        <p:spPr/>
        <p:txBody>
          <a:bodyPr/>
          <a:lstStyle/>
          <a:p>
            <a:pPr eaLnBrk="1" hangingPunct="1"/>
            <a:r>
              <a:rPr lang="en-US">
                <a:latin typeface="Arial" charset="0"/>
              </a:rPr>
              <a:t>Metadata Objects (MDOs)</a:t>
            </a:r>
          </a:p>
        </p:txBody>
      </p:sp>
      <p:sp>
        <p:nvSpPr>
          <p:cNvPr id="78851" name="Rectangle 3"/>
          <p:cNvSpPr>
            <a:spLocks noGrp="1" noChangeArrowheads="1"/>
          </p:cNvSpPr>
          <p:nvPr>
            <p:ph type="body" idx="1"/>
          </p:nvPr>
        </p:nvSpPr>
        <p:spPr>
          <a:xfrm>
            <a:off x="685800" y="1657350"/>
            <a:ext cx="6858000" cy="5048250"/>
          </a:xfrm>
        </p:spPr>
        <p:txBody>
          <a:bodyPr/>
          <a:lstStyle/>
          <a:p>
            <a:pPr eaLnBrk="1" hangingPunct="1"/>
            <a:r>
              <a:rPr lang="en-US">
                <a:latin typeface="Arial" charset="0"/>
              </a:rPr>
              <a:t>MARC</a:t>
            </a:r>
          </a:p>
          <a:p>
            <a:pPr eaLnBrk="1" hangingPunct="1"/>
            <a:r>
              <a:rPr lang="en-US">
                <a:latin typeface="Arial" charset="0"/>
              </a:rPr>
              <a:t>Dublin Core -&gt; ETD-MS</a:t>
            </a:r>
          </a:p>
          <a:p>
            <a:pPr eaLnBrk="1" hangingPunct="1"/>
            <a:r>
              <a:rPr lang="en-US">
                <a:latin typeface="Arial" charset="0"/>
              </a:rPr>
              <a:t>RDF</a:t>
            </a:r>
          </a:p>
          <a:p>
            <a:pPr eaLnBrk="1" hangingPunct="1"/>
            <a:r>
              <a:rPr lang="en-US">
                <a:latin typeface="Arial" charset="0"/>
              </a:rPr>
              <a:t>OAI (Open Archives Initiative): PMH,  ORE</a:t>
            </a:r>
          </a:p>
          <a:p>
            <a:pPr eaLnBrk="1" hangingPunct="1"/>
            <a:r>
              <a:rPr lang="en-US">
                <a:latin typeface="Arial" charset="0"/>
              </a:rPr>
              <a:t>Crosswalks, mappings</a:t>
            </a:r>
          </a:p>
          <a:p>
            <a:pPr eaLnBrk="1" hangingPunct="1"/>
            <a:r>
              <a:rPr lang="en-US">
                <a:latin typeface="Arial" charset="0"/>
              </a:rPr>
              <a:t>Ontologies, Classification systems</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E843ECE1-97A5-684A-9990-F14768BA21D4}" type="slidenum">
              <a:rPr lang="en-US" sz="1400" b="0"/>
              <a:pPr eaLnBrk="1" hangingPunct="1"/>
              <a:t>36</a:t>
            </a:fld>
            <a:endParaRPr lang="en-US" sz="1400" b="0"/>
          </a:p>
        </p:txBody>
      </p:sp>
      <p:sp>
        <p:nvSpPr>
          <p:cNvPr id="80898" name="Rectangle 2"/>
          <p:cNvSpPr>
            <a:spLocks noGrp="1" noChangeArrowheads="1"/>
          </p:cNvSpPr>
          <p:nvPr>
            <p:ph type="title"/>
          </p:nvPr>
        </p:nvSpPr>
        <p:spPr/>
        <p:txBody>
          <a:bodyPr/>
          <a:lstStyle/>
          <a:p>
            <a:pPr eaLnBrk="1" hangingPunct="1"/>
            <a:r>
              <a:rPr lang="en-US">
                <a:latin typeface="Arial" charset="0"/>
              </a:rPr>
              <a:t>OAI – Black Box Perspective</a:t>
            </a:r>
          </a:p>
        </p:txBody>
      </p:sp>
      <p:grpSp>
        <p:nvGrpSpPr>
          <p:cNvPr id="80899" name="Group 3"/>
          <p:cNvGrpSpPr>
            <a:grpSpLocks/>
          </p:cNvGrpSpPr>
          <p:nvPr/>
        </p:nvGrpSpPr>
        <p:grpSpPr bwMode="auto">
          <a:xfrm>
            <a:off x="1143000" y="4724400"/>
            <a:ext cx="1143000" cy="722313"/>
            <a:chOff x="720" y="2976"/>
            <a:chExt cx="720" cy="455"/>
          </a:xfrm>
        </p:grpSpPr>
        <p:sp>
          <p:nvSpPr>
            <p:cNvPr id="80920" name="Text Box 4"/>
            <p:cNvSpPr txBox="1">
              <a:spLocks noChangeArrowheads="1"/>
            </p:cNvSpPr>
            <p:nvPr/>
          </p:nvSpPr>
          <p:spPr bwMode="auto">
            <a:xfrm>
              <a:off x="720" y="3072"/>
              <a:ext cx="720" cy="359"/>
            </a:xfrm>
            <a:prstGeom prst="rect">
              <a:avLst/>
            </a:prstGeom>
            <a:noFill/>
            <a:ln w="50800">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1429" tIns="45714" rIns="91429" bIns="45714">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US" sz="2800" b="0">
                  <a:latin typeface="Times New Roman" charset="0"/>
                </a:rPr>
                <a:t>OA 1</a:t>
              </a:r>
            </a:p>
          </p:txBody>
        </p:sp>
        <p:sp>
          <p:nvSpPr>
            <p:cNvPr id="80921" name="Rectangle 5"/>
            <p:cNvSpPr>
              <a:spLocks noChangeArrowheads="1"/>
            </p:cNvSpPr>
            <p:nvPr/>
          </p:nvSpPr>
          <p:spPr bwMode="auto">
            <a:xfrm>
              <a:off x="1296" y="2976"/>
              <a:ext cx="144" cy="96"/>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grpSp>
      <p:grpSp>
        <p:nvGrpSpPr>
          <p:cNvPr id="80900" name="Group 6"/>
          <p:cNvGrpSpPr>
            <a:grpSpLocks/>
          </p:cNvGrpSpPr>
          <p:nvPr/>
        </p:nvGrpSpPr>
        <p:grpSpPr bwMode="auto">
          <a:xfrm>
            <a:off x="2057400" y="3962400"/>
            <a:ext cx="1143000" cy="722313"/>
            <a:chOff x="720" y="2976"/>
            <a:chExt cx="720" cy="455"/>
          </a:xfrm>
        </p:grpSpPr>
        <p:sp>
          <p:nvSpPr>
            <p:cNvPr id="80918" name="Text Box 7"/>
            <p:cNvSpPr txBox="1">
              <a:spLocks noChangeArrowheads="1"/>
            </p:cNvSpPr>
            <p:nvPr/>
          </p:nvSpPr>
          <p:spPr bwMode="auto">
            <a:xfrm>
              <a:off x="720" y="3072"/>
              <a:ext cx="720" cy="359"/>
            </a:xfrm>
            <a:prstGeom prst="rect">
              <a:avLst/>
            </a:prstGeom>
            <a:noFill/>
            <a:ln w="50800">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1429" tIns="45714" rIns="91429" bIns="45714">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US" sz="2800" b="0">
                  <a:latin typeface="Times New Roman" charset="0"/>
                </a:rPr>
                <a:t>OA 2</a:t>
              </a:r>
            </a:p>
          </p:txBody>
        </p:sp>
        <p:sp>
          <p:nvSpPr>
            <p:cNvPr id="80919" name="Rectangle 8"/>
            <p:cNvSpPr>
              <a:spLocks noChangeArrowheads="1"/>
            </p:cNvSpPr>
            <p:nvPr/>
          </p:nvSpPr>
          <p:spPr bwMode="auto">
            <a:xfrm>
              <a:off x="1296" y="2976"/>
              <a:ext cx="144" cy="96"/>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grpSp>
      <p:grpSp>
        <p:nvGrpSpPr>
          <p:cNvPr id="80901" name="Group 9"/>
          <p:cNvGrpSpPr>
            <a:grpSpLocks/>
          </p:cNvGrpSpPr>
          <p:nvPr/>
        </p:nvGrpSpPr>
        <p:grpSpPr bwMode="auto">
          <a:xfrm>
            <a:off x="3124200" y="3200400"/>
            <a:ext cx="1143000" cy="722313"/>
            <a:chOff x="720" y="2976"/>
            <a:chExt cx="720" cy="455"/>
          </a:xfrm>
        </p:grpSpPr>
        <p:sp>
          <p:nvSpPr>
            <p:cNvPr id="80916" name="Text Box 10"/>
            <p:cNvSpPr txBox="1">
              <a:spLocks noChangeArrowheads="1"/>
            </p:cNvSpPr>
            <p:nvPr/>
          </p:nvSpPr>
          <p:spPr bwMode="auto">
            <a:xfrm>
              <a:off x="720" y="3072"/>
              <a:ext cx="720" cy="359"/>
            </a:xfrm>
            <a:prstGeom prst="rect">
              <a:avLst/>
            </a:prstGeom>
            <a:noFill/>
            <a:ln w="50800">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1429" tIns="45714" rIns="91429" bIns="45714">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US" sz="2800" b="0">
                  <a:latin typeface="Times New Roman" charset="0"/>
                </a:rPr>
                <a:t>OA 4</a:t>
              </a:r>
            </a:p>
          </p:txBody>
        </p:sp>
        <p:sp>
          <p:nvSpPr>
            <p:cNvPr id="80917" name="Rectangle 11"/>
            <p:cNvSpPr>
              <a:spLocks noChangeArrowheads="1"/>
            </p:cNvSpPr>
            <p:nvPr/>
          </p:nvSpPr>
          <p:spPr bwMode="auto">
            <a:xfrm>
              <a:off x="1296" y="2976"/>
              <a:ext cx="144" cy="96"/>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grpSp>
      <p:grpSp>
        <p:nvGrpSpPr>
          <p:cNvPr id="80902" name="Group 12"/>
          <p:cNvGrpSpPr>
            <a:grpSpLocks/>
          </p:cNvGrpSpPr>
          <p:nvPr/>
        </p:nvGrpSpPr>
        <p:grpSpPr bwMode="auto">
          <a:xfrm>
            <a:off x="3276600" y="3962400"/>
            <a:ext cx="1143000" cy="722313"/>
            <a:chOff x="720" y="2976"/>
            <a:chExt cx="720" cy="455"/>
          </a:xfrm>
        </p:grpSpPr>
        <p:sp>
          <p:nvSpPr>
            <p:cNvPr id="80914" name="Text Box 13"/>
            <p:cNvSpPr txBox="1">
              <a:spLocks noChangeArrowheads="1"/>
            </p:cNvSpPr>
            <p:nvPr/>
          </p:nvSpPr>
          <p:spPr bwMode="auto">
            <a:xfrm>
              <a:off x="720" y="3072"/>
              <a:ext cx="720" cy="359"/>
            </a:xfrm>
            <a:prstGeom prst="rect">
              <a:avLst/>
            </a:prstGeom>
            <a:noFill/>
            <a:ln w="50800">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1429" tIns="45714" rIns="91429" bIns="45714">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US" sz="2800" b="0">
                  <a:latin typeface="Times New Roman" charset="0"/>
                </a:rPr>
                <a:t>OA 3</a:t>
              </a:r>
            </a:p>
          </p:txBody>
        </p:sp>
        <p:sp>
          <p:nvSpPr>
            <p:cNvPr id="80915" name="Rectangle 14"/>
            <p:cNvSpPr>
              <a:spLocks noChangeArrowheads="1"/>
            </p:cNvSpPr>
            <p:nvPr/>
          </p:nvSpPr>
          <p:spPr bwMode="auto">
            <a:xfrm>
              <a:off x="1296" y="2976"/>
              <a:ext cx="144" cy="96"/>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grpSp>
      <p:grpSp>
        <p:nvGrpSpPr>
          <p:cNvPr id="80903" name="Group 15"/>
          <p:cNvGrpSpPr>
            <a:grpSpLocks/>
          </p:cNvGrpSpPr>
          <p:nvPr/>
        </p:nvGrpSpPr>
        <p:grpSpPr bwMode="auto">
          <a:xfrm>
            <a:off x="6629400" y="4800600"/>
            <a:ext cx="1143000" cy="722313"/>
            <a:chOff x="720" y="2976"/>
            <a:chExt cx="720" cy="455"/>
          </a:xfrm>
        </p:grpSpPr>
        <p:sp>
          <p:nvSpPr>
            <p:cNvPr id="80912" name="Text Box 16"/>
            <p:cNvSpPr txBox="1">
              <a:spLocks noChangeArrowheads="1"/>
            </p:cNvSpPr>
            <p:nvPr/>
          </p:nvSpPr>
          <p:spPr bwMode="auto">
            <a:xfrm>
              <a:off x="720" y="3072"/>
              <a:ext cx="720" cy="359"/>
            </a:xfrm>
            <a:prstGeom prst="rect">
              <a:avLst/>
            </a:prstGeom>
            <a:noFill/>
            <a:ln w="50800">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1429" tIns="45714" rIns="91429" bIns="45714">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US" sz="2800" b="0">
                  <a:latin typeface="Times New Roman" charset="0"/>
                </a:rPr>
                <a:t>OA 5</a:t>
              </a:r>
            </a:p>
          </p:txBody>
        </p:sp>
        <p:sp>
          <p:nvSpPr>
            <p:cNvPr id="80913" name="Rectangle 17"/>
            <p:cNvSpPr>
              <a:spLocks noChangeArrowheads="1"/>
            </p:cNvSpPr>
            <p:nvPr/>
          </p:nvSpPr>
          <p:spPr bwMode="auto">
            <a:xfrm>
              <a:off x="1296" y="2976"/>
              <a:ext cx="144" cy="96"/>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grpSp>
      <p:grpSp>
        <p:nvGrpSpPr>
          <p:cNvPr id="80904" name="Group 18"/>
          <p:cNvGrpSpPr>
            <a:grpSpLocks/>
          </p:cNvGrpSpPr>
          <p:nvPr/>
        </p:nvGrpSpPr>
        <p:grpSpPr bwMode="auto">
          <a:xfrm>
            <a:off x="5181600" y="4800600"/>
            <a:ext cx="1143000" cy="722313"/>
            <a:chOff x="720" y="2976"/>
            <a:chExt cx="720" cy="455"/>
          </a:xfrm>
        </p:grpSpPr>
        <p:sp>
          <p:nvSpPr>
            <p:cNvPr id="80910" name="Text Box 19"/>
            <p:cNvSpPr txBox="1">
              <a:spLocks noChangeArrowheads="1"/>
            </p:cNvSpPr>
            <p:nvPr/>
          </p:nvSpPr>
          <p:spPr bwMode="auto">
            <a:xfrm>
              <a:off x="720" y="3072"/>
              <a:ext cx="720" cy="359"/>
            </a:xfrm>
            <a:prstGeom prst="rect">
              <a:avLst/>
            </a:prstGeom>
            <a:noFill/>
            <a:ln w="50800">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1429" tIns="45714" rIns="91429" bIns="45714">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US" sz="2800" b="0">
                  <a:latin typeface="Times New Roman" charset="0"/>
                </a:rPr>
                <a:t>OA 6</a:t>
              </a:r>
            </a:p>
          </p:txBody>
        </p:sp>
        <p:sp>
          <p:nvSpPr>
            <p:cNvPr id="80911" name="Rectangle 20"/>
            <p:cNvSpPr>
              <a:spLocks noChangeArrowheads="1"/>
            </p:cNvSpPr>
            <p:nvPr/>
          </p:nvSpPr>
          <p:spPr bwMode="auto">
            <a:xfrm>
              <a:off x="1296" y="2976"/>
              <a:ext cx="144" cy="96"/>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grpSp>
      <p:grpSp>
        <p:nvGrpSpPr>
          <p:cNvPr id="80905" name="Group 21"/>
          <p:cNvGrpSpPr>
            <a:grpSpLocks/>
          </p:cNvGrpSpPr>
          <p:nvPr/>
        </p:nvGrpSpPr>
        <p:grpSpPr bwMode="auto">
          <a:xfrm>
            <a:off x="4038600" y="2438400"/>
            <a:ext cx="1143000" cy="722313"/>
            <a:chOff x="720" y="2976"/>
            <a:chExt cx="720" cy="455"/>
          </a:xfrm>
        </p:grpSpPr>
        <p:sp>
          <p:nvSpPr>
            <p:cNvPr id="80908" name="Text Box 22"/>
            <p:cNvSpPr txBox="1">
              <a:spLocks noChangeArrowheads="1"/>
            </p:cNvSpPr>
            <p:nvPr/>
          </p:nvSpPr>
          <p:spPr bwMode="auto">
            <a:xfrm>
              <a:off x="720" y="3072"/>
              <a:ext cx="720" cy="359"/>
            </a:xfrm>
            <a:prstGeom prst="rect">
              <a:avLst/>
            </a:prstGeom>
            <a:noFill/>
            <a:ln w="50800">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1429" tIns="45714" rIns="91429" bIns="45714">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spcBef>
                  <a:spcPct val="50000"/>
                </a:spcBef>
              </a:pPr>
              <a:r>
                <a:rPr lang="en-US" sz="2800" b="0">
                  <a:latin typeface="Times New Roman" charset="0"/>
                </a:rPr>
                <a:t>OA 7</a:t>
              </a:r>
            </a:p>
          </p:txBody>
        </p:sp>
        <p:sp>
          <p:nvSpPr>
            <p:cNvPr id="80909" name="Rectangle 23"/>
            <p:cNvSpPr>
              <a:spLocks noChangeArrowheads="1"/>
            </p:cNvSpPr>
            <p:nvPr/>
          </p:nvSpPr>
          <p:spPr bwMode="auto">
            <a:xfrm>
              <a:off x="1296" y="2976"/>
              <a:ext cx="144" cy="96"/>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grpSp>
      <p:sp>
        <p:nvSpPr>
          <p:cNvPr id="80906" name="Line 24"/>
          <p:cNvSpPr>
            <a:spLocks noChangeShapeType="1"/>
          </p:cNvSpPr>
          <p:nvPr/>
        </p:nvSpPr>
        <p:spPr bwMode="auto">
          <a:xfrm>
            <a:off x="4648200" y="3200400"/>
            <a:ext cx="1600200" cy="16002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spAutoFit/>
          </a:bodyPr>
          <a:lstStyle/>
          <a:p>
            <a:endParaRPr lang="en-US"/>
          </a:p>
        </p:txBody>
      </p:sp>
      <p:sp>
        <p:nvSpPr>
          <p:cNvPr id="80907" name="Line 25"/>
          <p:cNvSpPr>
            <a:spLocks noChangeShapeType="1"/>
          </p:cNvSpPr>
          <p:nvPr/>
        </p:nvSpPr>
        <p:spPr bwMode="auto">
          <a:xfrm>
            <a:off x="5181600" y="3124200"/>
            <a:ext cx="2514600" cy="16764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spAutoFit/>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CFA88A9D-D14D-AE49-9467-FD32E4327BE4}" type="slidenum">
              <a:rPr lang="en-US" sz="1400" b="0"/>
              <a:pPr eaLnBrk="1" hangingPunct="1"/>
              <a:t>37</a:t>
            </a:fld>
            <a:endParaRPr lang="en-US" sz="1400" b="0"/>
          </a:p>
        </p:txBody>
      </p:sp>
      <p:sp>
        <p:nvSpPr>
          <p:cNvPr id="82946" name="Rectangle 2"/>
          <p:cNvSpPr>
            <a:spLocks noGrp="1" noChangeArrowheads="1"/>
          </p:cNvSpPr>
          <p:nvPr>
            <p:ph type="title"/>
          </p:nvPr>
        </p:nvSpPr>
        <p:spPr>
          <a:xfrm>
            <a:off x="685800" y="152400"/>
            <a:ext cx="7772400" cy="628650"/>
          </a:xfrm>
        </p:spPr>
        <p:txBody>
          <a:bodyPr/>
          <a:lstStyle/>
          <a:p>
            <a:r>
              <a:rPr lang="en-US">
                <a:latin typeface="Arial" charset="0"/>
              </a:rPr>
              <a:t>OAI – Repository Perspective</a:t>
            </a:r>
          </a:p>
        </p:txBody>
      </p:sp>
      <p:sp>
        <p:nvSpPr>
          <p:cNvPr id="613379" name="Rectangle 3"/>
          <p:cNvSpPr>
            <a:spLocks noChangeArrowheads="1"/>
          </p:cNvSpPr>
          <p:nvPr/>
        </p:nvSpPr>
        <p:spPr bwMode="auto">
          <a:xfrm>
            <a:off x="3276600" y="1600200"/>
            <a:ext cx="5181600" cy="4495800"/>
          </a:xfrm>
          <a:prstGeom prst="rect">
            <a:avLst/>
          </a:prstGeom>
          <a:noFill/>
          <a:ln w="254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9" tIns="45714" rIns="91429" bIns="45714" anchor="ctr">
            <a:spAutoFit/>
          </a:bodyPr>
          <a:lstStyle/>
          <a:p>
            <a:pPr algn="ctr" eaLnBrk="0" hangingPunct="0">
              <a:defRPr/>
            </a:pPr>
            <a:endParaRPr lang="en-US" sz="2800" b="0">
              <a:latin typeface="Times New Roman" charset="0"/>
              <a:cs typeface="+mn-cs"/>
            </a:endParaRPr>
          </a:p>
        </p:txBody>
      </p:sp>
      <p:sp>
        <p:nvSpPr>
          <p:cNvPr id="613380" name="Text Box 4"/>
          <p:cNvSpPr txBox="1">
            <a:spLocks noChangeArrowheads="1"/>
          </p:cNvSpPr>
          <p:nvPr/>
        </p:nvSpPr>
        <p:spPr bwMode="auto">
          <a:xfrm>
            <a:off x="3886200" y="1066800"/>
            <a:ext cx="3657600" cy="544513"/>
          </a:xfrm>
          <a:prstGeom prst="rect">
            <a:avLst/>
          </a:prstGeom>
          <a:noFill/>
          <a:ln w="25400">
            <a:solidFill>
              <a:schemeClr val="tx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9" tIns="45714" rIns="91429" bIns="45714">
            <a:spAutoFit/>
          </a:bodyPr>
          <a:lstStyle/>
          <a:p>
            <a:pPr algn="ctr" eaLnBrk="0" hangingPunct="0">
              <a:spcBef>
                <a:spcPct val="50000"/>
              </a:spcBef>
              <a:defRPr/>
            </a:pPr>
            <a:r>
              <a:rPr lang="en-US" sz="2800" b="0">
                <a:latin typeface="Times New Roman" charset="0"/>
                <a:cs typeface="+mn-cs"/>
              </a:rPr>
              <a:t>Required: Protocol</a:t>
            </a:r>
          </a:p>
        </p:txBody>
      </p:sp>
      <p:sp>
        <p:nvSpPr>
          <p:cNvPr id="613381" name="Text Box 5"/>
          <p:cNvSpPr txBox="1">
            <a:spLocks noChangeArrowheads="1"/>
          </p:cNvSpPr>
          <p:nvPr/>
        </p:nvSpPr>
        <p:spPr bwMode="auto">
          <a:xfrm>
            <a:off x="4800600" y="5257800"/>
            <a:ext cx="762000" cy="544513"/>
          </a:xfrm>
          <a:prstGeom prst="rect">
            <a:avLst/>
          </a:prstGeom>
          <a:noFill/>
          <a:ln w="254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9" tIns="45714" rIns="91429" bIns="45714">
            <a:spAutoFit/>
          </a:bodyPr>
          <a:lstStyle/>
          <a:p>
            <a:pPr algn="ctr" eaLnBrk="0" hangingPunct="0">
              <a:spcBef>
                <a:spcPct val="50000"/>
              </a:spcBef>
              <a:defRPr/>
            </a:pPr>
            <a:r>
              <a:rPr lang="en-US" sz="2800" b="0">
                <a:latin typeface="Times New Roman" charset="0"/>
                <a:cs typeface="+mn-cs"/>
              </a:rPr>
              <a:t>DO</a:t>
            </a:r>
          </a:p>
        </p:txBody>
      </p:sp>
      <p:sp>
        <p:nvSpPr>
          <p:cNvPr id="613382" name="Text Box 6"/>
          <p:cNvSpPr txBox="1">
            <a:spLocks noChangeArrowheads="1"/>
          </p:cNvSpPr>
          <p:nvPr/>
        </p:nvSpPr>
        <p:spPr bwMode="auto">
          <a:xfrm>
            <a:off x="3657600" y="5257800"/>
            <a:ext cx="762000" cy="544513"/>
          </a:xfrm>
          <a:prstGeom prst="rect">
            <a:avLst/>
          </a:prstGeom>
          <a:noFill/>
          <a:ln w="254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9" tIns="45714" rIns="91429" bIns="45714">
            <a:spAutoFit/>
          </a:bodyPr>
          <a:lstStyle/>
          <a:p>
            <a:pPr algn="ctr" eaLnBrk="0" hangingPunct="0">
              <a:spcBef>
                <a:spcPct val="50000"/>
              </a:spcBef>
              <a:defRPr/>
            </a:pPr>
            <a:r>
              <a:rPr lang="en-US" sz="2800" b="0">
                <a:latin typeface="Times New Roman" charset="0"/>
                <a:cs typeface="+mn-cs"/>
              </a:rPr>
              <a:t>DO</a:t>
            </a:r>
          </a:p>
        </p:txBody>
      </p:sp>
      <p:sp>
        <p:nvSpPr>
          <p:cNvPr id="613383" name="Text Box 7"/>
          <p:cNvSpPr txBox="1">
            <a:spLocks noChangeArrowheads="1"/>
          </p:cNvSpPr>
          <p:nvPr/>
        </p:nvSpPr>
        <p:spPr bwMode="auto">
          <a:xfrm>
            <a:off x="5943600" y="5257800"/>
            <a:ext cx="762000" cy="544513"/>
          </a:xfrm>
          <a:prstGeom prst="rect">
            <a:avLst/>
          </a:prstGeom>
          <a:noFill/>
          <a:ln w="254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9" tIns="45714" rIns="91429" bIns="45714">
            <a:spAutoFit/>
          </a:bodyPr>
          <a:lstStyle/>
          <a:p>
            <a:pPr algn="ctr" eaLnBrk="0" hangingPunct="0">
              <a:spcBef>
                <a:spcPct val="50000"/>
              </a:spcBef>
              <a:defRPr/>
            </a:pPr>
            <a:r>
              <a:rPr lang="en-US" sz="2800" b="0">
                <a:latin typeface="Times New Roman" charset="0"/>
                <a:cs typeface="+mn-cs"/>
              </a:rPr>
              <a:t>DO</a:t>
            </a:r>
          </a:p>
        </p:txBody>
      </p:sp>
      <p:sp>
        <p:nvSpPr>
          <p:cNvPr id="613384" name="Text Box 8"/>
          <p:cNvSpPr txBox="1">
            <a:spLocks noChangeArrowheads="1"/>
          </p:cNvSpPr>
          <p:nvPr/>
        </p:nvSpPr>
        <p:spPr bwMode="auto">
          <a:xfrm>
            <a:off x="7239000" y="5257800"/>
            <a:ext cx="762000" cy="544513"/>
          </a:xfrm>
          <a:prstGeom prst="rect">
            <a:avLst/>
          </a:prstGeom>
          <a:noFill/>
          <a:ln w="254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9" tIns="45714" rIns="91429" bIns="45714">
            <a:spAutoFit/>
          </a:bodyPr>
          <a:lstStyle/>
          <a:p>
            <a:pPr algn="ctr" eaLnBrk="0" hangingPunct="0">
              <a:spcBef>
                <a:spcPct val="50000"/>
              </a:spcBef>
              <a:defRPr/>
            </a:pPr>
            <a:r>
              <a:rPr lang="en-US" sz="2800" b="0">
                <a:latin typeface="Times New Roman" charset="0"/>
                <a:cs typeface="+mn-cs"/>
              </a:rPr>
              <a:t>DO</a:t>
            </a:r>
          </a:p>
        </p:txBody>
      </p:sp>
      <p:sp>
        <p:nvSpPr>
          <p:cNvPr id="613385" name="Text Box 9"/>
          <p:cNvSpPr txBox="1">
            <a:spLocks noChangeArrowheads="1"/>
          </p:cNvSpPr>
          <p:nvPr/>
        </p:nvSpPr>
        <p:spPr bwMode="auto">
          <a:xfrm>
            <a:off x="3581400" y="3733800"/>
            <a:ext cx="904875" cy="482600"/>
          </a:xfrm>
          <a:prstGeom prst="rect">
            <a:avLst/>
          </a:prstGeom>
          <a:noFill/>
          <a:ln w="25400">
            <a:solidFill>
              <a:schemeClr val="tx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9" tIns="45714" rIns="91429" bIns="45714">
            <a:spAutoFit/>
          </a:bodyPr>
          <a:lstStyle/>
          <a:p>
            <a:pPr eaLnBrk="0" hangingPunct="0">
              <a:defRPr/>
            </a:pPr>
            <a:r>
              <a:rPr lang="en-US" sz="2400" b="0" i="1">
                <a:solidFill>
                  <a:schemeClr val="tx2"/>
                </a:solidFill>
                <a:latin typeface="Times New Roman" charset="0"/>
                <a:cs typeface="+mn-cs"/>
              </a:rPr>
              <a:t>MDO</a:t>
            </a:r>
          </a:p>
        </p:txBody>
      </p:sp>
      <p:sp>
        <p:nvSpPr>
          <p:cNvPr id="613386" name="Text Box 10"/>
          <p:cNvSpPr txBox="1">
            <a:spLocks noChangeArrowheads="1"/>
          </p:cNvSpPr>
          <p:nvPr/>
        </p:nvSpPr>
        <p:spPr bwMode="auto">
          <a:xfrm>
            <a:off x="3581400" y="4495800"/>
            <a:ext cx="904875" cy="482600"/>
          </a:xfrm>
          <a:prstGeom prst="rect">
            <a:avLst/>
          </a:prstGeom>
          <a:noFill/>
          <a:ln w="25400">
            <a:solidFill>
              <a:schemeClr val="tx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9" tIns="45714" rIns="91429" bIns="45714">
            <a:spAutoFit/>
          </a:bodyPr>
          <a:lstStyle/>
          <a:p>
            <a:pPr eaLnBrk="0" hangingPunct="0">
              <a:defRPr/>
            </a:pPr>
            <a:r>
              <a:rPr lang="en-US" sz="2400" b="0" i="1">
                <a:solidFill>
                  <a:schemeClr val="tx2"/>
                </a:solidFill>
                <a:latin typeface="Times New Roman" charset="0"/>
                <a:cs typeface="+mn-cs"/>
              </a:rPr>
              <a:t>MDO</a:t>
            </a:r>
          </a:p>
        </p:txBody>
      </p:sp>
      <p:sp>
        <p:nvSpPr>
          <p:cNvPr id="613387" name="Text Box 11"/>
          <p:cNvSpPr txBox="1">
            <a:spLocks noChangeArrowheads="1"/>
          </p:cNvSpPr>
          <p:nvPr/>
        </p:nvSpPr>
        <p:spPr bwMode="auto">
          <a:xfrm>
            <a:off x="7162800" y="4495800"/>
            <a:ext cx="904875" cy="482600"/>
          </a:xfrm>
          <a:prstGeom prst="rect">
            <a:avLst/>
          </a:prstGeom>
          <a:noFill/>
          <a:ln w="25400">
            <a:solidFill>
              <a:schemeClr val="tx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9" tIns="45714" rIns="91429" bIns="45714">
            <a:spAutoFit/>
          </a:bodyPr>
          <a:lstStyle/>
          <a:p>
            <a:pPr eaLnBrk="0" hangingPunct="0">
              <a:defRPr/>
            </a:pPr>
            <a:r>
              <a:rPr lang="en-US" sz="2400" b="0" i="1">
                <a:solidFill>
                  <a:schemeClr val="tx2"/>
                </a:solidFill>
                <a:latin typeface="Times New Roman" charset="0"/>
                <a:cs typeface="+mn-cs"/>
              </a:rPr>
              <a:t>MDO</a:t>
            </a:r>
          </a:p>
        </p:txBody>
      </p:sp>
      <p:sp>
        <p:nvSpPr>
          <p:cNvPr id="613388" name="Text Box 12"/>
          <p:cNvSpPr txBox="1">
            <a:spLocks noChangeArrowheads="1"/>
          </p:cNvSpPr>
          <p:nvPr/>
        </p:nvSpPr>
        <p:spPr bwMode="auto">
          <a:xfrm>
            <a:off x="5867400" y="4495800"/>
            <a:ext cx="904875" cy="482600"/>
          </a:xfrm>
          <a:prstGeom prst="rect">
            <a:avLst/>
          </a:prstGeom>
          <a:noFill/>
          <a:ln w="25400">
            <a:solidFill>
              <a:schemeClr val="tx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9" tIns="45714" rIns="91429" bIns="45714">
            <a:spAutoFit/>
          </a:bodyPr>
          <a:lstStyle/>
          <a:p>
            <a:pPr eaLnBrk="0" hangingPunct="0">
              <a:defRPr/>
            </a:pPr>
            <a:r>
              <a:rPr lang="en-US" sz="2400" b="0" i="1">
                <a:solidFill>
                  <a:schemeClr val="tx2"/>
                </a:solidFill>
                <a:latin typeface="Times New Roman" charset="0"/>
                <a:cs typeface="+mn-cs"/>
              </a:rPr>
              <a:t>MDO</a:t>
            </a:r>
          </a:p>
        </p:txBody>
      </p:sp>
      <p:sp>
        <p:nvSpPr>
          <p:cNvPr id="613389" name="Text Box 13"/>
          <p:cNvSpPr txBox="1">
            <a:spLocks noChangeArrowheads="1"/>
          </p:cNvSpPr>
          <p:nvPr/>
        </p:nvSpPr>
        <p:spPr bwMode="auto">
          <a:xfrm>
            <a:off x="4724400" y="4495800"/>
            <a:ext cx="904875" cy="482600"/>
          </a:xfrm>
          <a:prstGeom prst="rect">
            <a:avLst/>
          </a:prstGeom>
          <a:noFill/>
          <a:ln w="25400">
            <a:solidFill>
              <a:schemeClr val="tx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9" tIns="45714" rIns="91429" bIns="45714">
            <a:spAutoFit/>
          </a:bodyPr>
          <a:lstStyle/>
          <a:p>
            <a:pPr eaLnBrk="0" hangingPunct="0">
              <a:defRPr/>
            </a:pPr>
            <a:r>
              <a:rPr lang="en-US" sz="2400" b="0" i="1">
                <a:solidFill>
                  <a:schemeClr val="tx2"/>
                </a:solidFill>
                <a:latin typeface="Times New Roman" charset="0"/>
                <a:cs typeface="+mn-cs"/>
              </a:rPr>
              <a:t>MDO</a:t>
            </a:r>
          </a:p>
        </p:txBody>
      </p:sp>
      <p:sp>
        <p:nvSpPr>
          <p:cNvPr id="613390" name="Text Box 14"/>
          <p:cNvSpPr txBox="1">
            <a:spLocks noChangeArrowheads="1"/>
          </p:cNvSpPr>
          <p:nvPr/>
        </p:nvSpPr>
        <p:spPr bwMode="auto">
          <a:xfrm>
            <a:off x="7162800" y="3733800"/>
            <a:ext cx="904875" cy="482600"/>
          </a:xfrm>
          <a:prstGeom prst="rect">
            <a:avLst/>
          </a:prstGeom>
          <a:noFill/>
          <a:ln w="25400">
            <a:solidFill>
              <a:schemeClr val="tx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9" tIns="45714" rIns="91429" bIns="45714">
            <a:spAutoFit/>
          </a:bodyPr>
          <a:lstStyle/>
          <a:p>
            <a:pPr eaLnBrk="0" hangingPunct="0">
              <a:defRPr/>
            </a:pPr>
            <a:r>
              <a:rPr lang="en-US" sz="2400" b="0" i="1">
                <a:solidFill>
                  <a:schemeClr val="tx2"/>
                </a:solidFill>
                <a:latin typeface="Times New Roman" charset="0"/>
                <a:cs typeface="+mn-cs"/>
              </a:rPr>
              <a:t>MDO</a:t>
            </a:r>
          </a:p>
        </p:txBody>
      </p:sp>
      <p:sp>
        <p:nvSpPr>
          <p:cNvPr id="613391" name="Text Box 15"/>
          <p:cNvSpPr txBox="1">
            <a:spLocks noChangeArrowheads="1"/>
          </p:cNvSpPr>
          <p:nvPr/>
        </p:nvSpPr>
        <p:spPr bwMode="auto">
          <a:xfrm>
            <a:off x="5867400" y="3733800"/>
            <a:ext cx="904875" cy="482600"/>
          </a:xfrm>
          <a:prstGeom prst="rect">
            <a:avLst/>
          </a:prstGeom>
          <a:noFill/>
          <a:ln w="25400">
            <a:solidFill>
              <a:schemeClr val="tx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9" tIns="45714" rIns="91429" bIns="45714">
            <a:spAutoFit/>
          </a:bodyPr>
          <a:lstStyle/>
          <a:p>
            <a:pPr eaLnBrk="0" hangingPunct="0">
              <a:defRPr/>
            </a:pPr>
            <a:r>
              <a:rPr lang="en-US" sz="2400" b="0" i="1">
                <a:solidFill>
                  <a:schemeClr val="tx2"/>
                </a:solidFill>
                <a:latin typeface="Times New Roman" charset="0"/>
                <a:cs typeface="+mn-cs"/>
              </a:rPr>
              <a:t>MDO</a:t>
            </a:r>
          </a:p>
        </p:txBody>
      </p:sp>
      <p:sp>
        <p:nvSpPr>
          <p:cNvPr id="613392" name="Text Box 16"/>
          <p:cNvSpPr txBox="1">
            <a:spLocks noChangeArrowheads="1"/>
          </p:cNvSpPr>
          <p:nvPr/>
        </p:nvSpPr>
        <p:spPr bwMode="auto">
          <a:xfrm>
            <a:off x="4724400" y="3733800"/>
            <a:ext cx="904875" cy="482600"/>
          </a:xfrm>
          <a:prstGeom prst="rect">
            <a:avLst/>
          </a:prstGeom>
          <a:noFill/>
          <a:ln w="25400">
            <a:solidFill>
              <a:schemeClr val="tx2"/>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29" tIns="45714" rIns="91429" bIns="45714">
            <a:spAutoFit/>
          </a:bodyPr>
          <a:lstStyle/>
          <a:p>
            <a:pPr eaLnBrk="0" hangingPunct="0">
              <a:defRPr/>
            </a:pPr>
            <a:r>
              <a:rPr lang="en-US" sz="2400" b="0" i="1">
                <a:solidFill>
                  <a:schemeClr val="tx2"/>
                </a:solidFill>
                <a:latin typeface="Times New Roman" charset="0"/>
                <a:cs typeface="+mn-cs"/>
              </a:rPr>
              <a:t>MDO</a:t>
            </a:r>
          </a:p>
        </p:txBody>
      </p:sp>
      <p:sp>
        <p:nvSpPr>
          <p:cNvPr id="82961" name="WordArt 17"/>
          <p:cNvSpPr>
            <a:spLocks noChangeArrowheads="1" noChangeShapeType="1" noTextEdit="1"/>
          </p:cNvSpPr>
          <p:nvPr/>
        </p:nvSpPr>
        <p:spPr bwMode="auto">
          <a:xfrm>
            <a:off x="3581400" y="1600200"/>
            <a:ext cx="2209800" cy="1928813"/>
          </a:xfrm>
          <a:prstGeom prst="rect">
            <a:avLst/>
          </a:prstGeom>
        </p:spPr>
        <p:txBody>
          <a:bodyPr wrap="none" fromWordArt="1">
            <a:prstTxWarp prst="textSlantUp">
              <a:avLst>
                <a:gd name="adj" fmla="val 55556"/>
              </a:avLst>
            </a:prstTxWarp>
          </a:bodyPr>
          <a:lstStyle/>
          <a:p>
            <a:pPr algn="ctr"/>
            <a:r>
              <a:rPr lang="en-US" sz="2400" kern="10">
                <a:ln w="9525">
                  <a:solidFill>
                    <a:srgbClr val="000000"/>
                  </a:solidFill>
                  <a:round/>
                  <a:headEnd type="none" w="sm" len="sm"/>
                  <a:tailEnd type="none" w="sm" len="sm"/>
                </a:ln>
                <a:solidFill>
                  <a:srgbClr val="000000"/>
                </a:solidFill>
                <a:latin typeface="Arial Black"/>
                <a:ea typeface="Arial Black"/>
                <a:cs typeface="Arial Black"/>
              </a:rPr>
              <a:t>Set Structure</a:t>
            </a:r>
          </a:p>
        </p:txBody>
      </p:sp>
      <p:sp>
        <p:nvSpPr>
          <p:cNvPr id="82962" name="WordArt 18"/>
          <p:cNvSpPr>
            <a:spLocks noChangeArrowheads="1" noChangeShapeType="1" noTextEdit="1"/>
          </p:cNvSpPr>
          <p:nvPr/>
        </p:nvSpPr>
        <p:spPr bwMode="auto">
          <a:xfrm>
            <a:off x="5105400" y="2971800"/>
            <a:ext cx="3076575" cy="647700"/>
          </a:xfrm>
          <a:prstGeom prst="rect">
            <a:avLst/>
          </a:prstGeom>
        </p:spPr>
        <p:txBody>
          <a:bodyPr spcFirstLastPara="1" wrap="none" fromWordArt="1">
            <a:prstTxWarp prst="textArchUp">
              <a:avLst>
                <a:gd name="adj" fmla="val 10800000"/>
              </a:avLst>
            </a:prstTxWarp>
          </a:bodyPr>
          <a:lstStyle/>
          <a:p>
            <a:pPr algn="ctr"/>
            <a:r>
              <a:rPr lang="en-US" sz="3600" kern="10">
                <a:ln w="9525">
                  <a:solidFill>
                    <a:srgbClr val="000000"/>
                  </a:solidFill>
                  <a:round/>
                  <a:headEnd type="none" w="sm" len="sm"/>
                  <a:tailEnd type="none" w="sm" len="sm"/>
                </a:ln>
                <a:solidFill>
                  <a:srgbClr val="000000"/>
                </a:solidFill>
                <a:latin typeface="Arial Black"/>
                <a:ea typeface="Arial Black"/>
                <a:cs typeface="Arial Black"/>
              </a:rPr>
              <a:t>URI Scheme</a:t>
            </a:r>
          </a:p>
        </p:txBody>
      </p:sp>
      <p:sp>
        <p:nvSpPr>
          <p:cNvPr id="613395" name="Line 19"/>
          <p:cNvSpPr>
            <a:spLocks noChangeShapeType="1"/>
          </p:cNvSpPr>
          <p:nvPr/>
        </p:nvSpPr>
        <p:spPr bwMode="auto">
          <a:xfrm>
            <a:off x="3276600" y="5105400"/>
            <a:ext cx="5181600"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cs typeface="+mn-cs"/>
            </a:endParaRPr>
          </a:p>
        </p:txBody>
      </p:sp>
      <p:sp>
        <p:nvSpPr>
          <p:cNvPr id="82964" name="WordArt 20"/>
          <p:cNvSpPr>
            <a:spLocks noChangeArrowheads="1" noChangeShapeType="1" noTextEdit="1"/>
          </p:cNvSpPr>
          <p:nvPr/>
        </p:nvSpPr>
        <p:spPr bwMode="auto">
          <a:xfrm>
            <a:off x="685800" y="4495800"/>
            <a:ext cx="2409825"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effectLst>
                  <a:outerShdw blurRad="63500" dist="38099" dir="2700000" algn="ctr" rotWithShape="0">
                    <a:srgbClr val="C0C0C0">
                      <a:alpha val="74997"/>
                    </a:srgbClr>
                  </a:outerShdw>
                </a:effectLst>
                <a:latin typeface="Impact"/>
                <a:ea typeface="Impact"/>
                <a:cs typeface="Impact"/>
              </a:rPr>
              <a:t>Required: DC</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457200" y="274638"/>
            <a:ext cx="8229600" cy="704850"/>
          </a:xfrm>
          <a:noFill/>
        </p:spPr>
        <p:txBody>
          <a:bodyPr lIns="92075" tIns="46038" rIns="92075" bIns="46038" anchor="b"/>
          <a:lstStyle/>
          <a:p>
            <a:pPr eaLnBrk="1" hangingPunct="1"/>
            <a:r>
              <a:rPr lang="en-US">
                <a:latin typeface="Arial" charset="0"/>
              </a:rPr>
              <a:t>Summary </a:t>
            </a:r>
            <a:endParaRPr lang="en-US" sz="6600">
              <a:solidFill>
                <a:srgbClr val="FF3300"/>
              </a:solidFill>
              <a:latin typeface="Arial" charset="0"/>
            </a:endParaRPr>
          </a:p>
        </p:txBody>
      </p:sp>
      <p:sp>
        <p:nvSpPr>
          <p:cNvPr id="84994" name="Rectangle 3"/>
          <p:cNvSpPr>
            <a:spLocks noGrp="1" noChangeArrowheads="1"/>
          </p:cNvSpPr>
          <p:nvPr>
            <p:ph type="body" idx="1"/>
          </p:nvPr>
        </p:nvSpPr>
        <p:spPr>
          <a:xfrm>
            <a:off x="304800" y="1295400"/>
            <a:ext cx="8534400" cy="5105400"/>
          </a:xfrm>
          <a:noFill/>
        </p:spPr>
        <p:txBody>
          <a:bodyPr lIns="92075" tIns="46038" rIns="92075" bIns="46038"/>
          <a:lstStyle/>
          <a:p>
            <a:pPr eaLnBrk="1" hangingPunct="1">
              <a:spcBef>
                <a:spcPct val="40000"/>
              </a:spcBef>
            </a:pPr>
            <a:r>
              <a:rPr lang="en-US">
                <a:latin typeface="Arial" charset="0"/>
              </a:rPr>
              <a:t>Acknowledgements</a:t>
            </a:r>
          </a:p>
          <a:p>
            <a:pPr eaLnBrk="1" hangingPunct="1">
              <a:spcBef>
                <a:spcPct val="40000"/>
              </a:spcBef>
            </a:pPr>
            <a:r>
              <a:rPr lang="en-US">
                <a:latin typeface="Arial" charset="0"/>
              </a:rPr>
              <a:t>Digital Libraries</a:t>
            </a:r>
          </a:p>
          <a:p>
            <a:pPr eaLnBrk="1" hangingPunct="1">
              <a:spcBef>
                <a:spcPct val="40000"/>
              </a:spcBef>
            </a:pPr>
            <a:r>
              <a:rPr lang="en-US">
                <a:latin typeface="Arial" charset="0"/>
              </a:rPr>
              <a:t>NDLTD</a:t>
            </a:r>
          </a:p>
          <a:p>
            <a:pPr eaLnBrk="1" hangingPunct="1">
              <a:spcBef>
                <a:spcPct val="40000"/>
              </a:spcBef>
            </a:pPr>
            <a:r>
              <a:rPr lang="en-US">
                <a:latin typeface="Arial" charset="0"/>
              </a:rPr>
              <a:t>Background for Future Work</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2467CFC7-15B7-A84F-AF91-9FB2EE7D7175}" type="slidenum">
              <a:rPr lang="en-US" sz="1400" b="0"/>
              <a:pPr eaLnBrk="1" hangingPunct="1"/>
              <a:t>39</a:t>
            </a:fld>
            <a:endParaRPr lang="en-US" sz="1400" b="0"/>
          </a:p>
        </p:txBody>
      </p:sp>
      <p:sp>
        <p:nvSpPr>
          <p:cNvPr id="87042" name="Rectangle 2"/>
          <p:cNvSpPr>
            <a:spLocks noGrp="1" noChangeArrowheads="1"/>
          </p:cNvSpPr>
          <p:nvPr>
            <p:ph type="title"/>
          </p:nvPr>
        </p:nvSpPr>
        <p:spPr>
          <a:xfrm>
            <a:off x="457200" y="76200"/>
            <a:ext cx="8229600" cy="1143000"/>
          </a:xfrm>
        </p:spPr>
        <p:txBody>
          <a:bodyPr/>
          <a:lstStyle/>
          <a:p>
            <a:pPr eaLnBrk="1" hangingPunct="1"/>
            <a:r>
              <a:rPr lang="en-US" sz="4000" dirty="0">
                <a:latin typeface="Arial" charset="0"/>
              </a:rPr>
              <a:t>Why </a:t>
            </a:r>
            <a:r>
              <a:rPr lang="en-US" sz="4000" dirty="0" smtClean="0">
                <a:latin typeface="Arial" charset="0"/>
              </a:rPr>
              <a:t>ETDs?  </a:t>
            </a:r>
            <a:r>
              <a:rPr lang="en-US" sz="4000" dirty="0">
                <a:latin typeface="Arial" charset="0"/>
              </a:rPr>
              <a:t>Short Answer</a:t>
            </a:r>
          </a:p>
        </p:txBody>
      </p:sp>
      <p:sp>
        <p:nvSpPr>
          <p:cNvPr id="87043" name="Rectangle 3"/>
          <p:cNvSpPr>
            <a:spLocks noGrp="1" noChangeArrowheads="1"/>
          </p:cNvSpPr>
          <p:nvPr>
            <p:ph type="body" idx="1"/>
          </p:nvPr>
        </p:nvSpPr>
        <p:spPr>
          <a:xfrm>
            <a:off x="76200" y="1371600"/>
            <a:ext cx="8915400" cy="4895850"/>
          </a:xfrm>
        </p:spPr>
        <p:txBody>
          <a:bodyPr/>
          <a:lstStyle/>
          <a:p>
            <a:pPr eaLnBrk="1" hangingPunct="1"/>
            <a:r>
              <a:rPr lang="en-US" sz="2800">
                <a:latin typeface="Arial" charset="0"/>
              </a:rPr>
              <a:t>For Students:</a:t>
            </a:r>
          </a:p>
          <a:p>
            <a:pPr lvl="1" eaLnBrk="1" hangingPunct="1"/>
            <a:r>
              <a:rPr lang="en-US" sz="2400">
                <a:latin typeface="Arial" charset="0"/>
              </a:rPr>
              <a:t>Gain knowledge and skills for the Knowledge Society</a:t>
            </a:r>
          </a:p>
          <a:p>
            <a:pPr lvl="1" eaLnBrk="1" hangingPunct="1"/>
            <a:r>
              <a:rPr lang="en-US" sz="2400">
                <a:latin typeface="Arial" charset="0"/>
              </a:rPr>
              <a:t>Richer communication (digital information, multimedia, …)</a:t>
            </a:r>
          </a:p>
          <a:p>
            <a:pPr eaLnBrk="1" hangingPunct="1"/>
            <a:r>
              <a:rPr lang="en-US" sz="2800">
                <a:latin typeface="Arial" charset="0"/>
              </a:rPr>
              <a:t>For Universities: </a:t>
            </a:r>
          </a:p>
          <a:p>
            <a:pPr lvl="1" eaLnBrk="1" hangingPunct="1"/>
            <a:r>
              <a:rPr lang="en-US" sz="2400">
                <a:latin typeface="Arial" charset="0"/>
              </a:rPr>
              <a:t>Easy way to enter the digital library field and benefit thereby (</a:t>
            </a:r>
            <a:r>
              <a:rPr lang="ja-JP" altLang="en-US" sz="2400">
                <a:latin typeface="Arial" charset="0"/>
              </a:rPr>
              <a:t>“</a:t>
            </a:r>
            <a:r>
              <a:rPr lang="en-US" altLang="ja-JP" sz="2400">
                <a:latin typeface="Arial" charset="0"/>
              </a:rPr>
              <a:t>no brainer</a:t>
            </a:r>
            <a:r>
              <a:rPr lang="ja-JP" altLang="en-US" sz="2400">
                <a:latin typeface="Arial" charset="0"/>
              </a:rPr>
              <a:t>”</a:t>
            </a:r>
            <a:r>
              <a:rPr lang="en-US" altLang="ja-JP" sz="2400">
                <a:latin typeface="Arial" charset="0"/>
              </a:rPr>
              <a:t> entrée into institutional repositories)</a:t>
            </a:r>
          </a:p>
          <a:p>
            <a:pPr eaLnBrk="1" hangingPunct="1"/>
            <a:r>
              <a:rPr lang="en-US" sz="2800">
                <a:latin typeface="Arial" charset="0"/>
              </a:rPr>
              <a:t>For the World: </a:t>
            </a:r>
          </a:p>
          <a:p>
            <a:pPr lvl="1" eaLnBrk="1" hangingPunct="1"/>
            <a:r>
              <a:rPr lang="en-US" sz="2400">
                <a:latin typeface="Arial" charset="0"/>
              </a:rPr>
              <a:t>Global digital library – large, useful, many services</a:t>
            </a:r>
          </a:p>
          <a:p>
            <a:pPr eaLnBrk="1" hangingPunct="1"/>
            <a:r>
              <a:rPr lang="en-US" sz="2800">
                <a:latin typeface="Arial" charset="0"/>
              </a:rPr>
              <a:t>General:</a:t>
            </a:r>
          </a:p>
          <a:p>
            <a:pPr lvl="1" eaLnBrk="1" hangingPunct="1"/>
            <a:r>
              <a:rPr lang="en-US" sz="2400">
                <a:latin typeface="Arial" charset="0"/>
              </a:rPr>
              <a:t>Save time and money</a:t>
            </a:r>
          </a:p>
          <a:p>
            <a:pPr lvl="1" eaLnBrk="1" hangingPunct="1"/>
            <a:r>
              <a:rPr lang="en-US" sz="2400">
                <a:latin typeface="Arial" charset="0"/>
              </a:rPr>
              <a:t>Increased visibility for all associated with research results</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57200" y="152400"/>
            <a:ext cx="8229600" cy="704850"/>
          </a:xfrm>
          <a:noFill/>
        </p:spPr>
        <p:txBody>
          <a:bodyPr lIns="92075" tIns="46038" rIns="92075" bIns="46038" anchor="b"/>
          <a:lstStyle/>
          <a:p>
            <a:pPr eaLnBrk="1" hangingPunct="1"/>
            <a:r>
              <a:rPr lang="en-US" sz="5400">
                <a:latin typeface="Arial" charset="0"/>
              </a:rPr>
              <a:t>Acknowledgements</a:t>
            </a:r>
            <a:r>
              <a:rPr lang="en-US">
                <a:latin typeface="Arial" charset="0"/>
              </a:rPr>
              <a:t> </a:t>
            </a:r>
            <a:endParaRPr lang="en-US" sz="6600">
              <a:solidFill>
                <a:srgbClr val="FF3300"/>
              </a:solidFill>
              <a:latin typeface="Arial" charset="0"/>
            </a:endParaRPr>
          </a:p>
        </p:txBody>
      </p:sp>
      <p:sp>
        <p:nvSpPr>
          <p:cNvPr id="19458" name="Rectangle 3"/>
          <p:cNvSpPr>
            <a:spLocks noGrp="1" noChangeArrowheads="1"/>
          </p:cNvSpPr>
          <p:nvPr>
            <p:ph type="body" idx="1"/>
          </p:nvPr>
        </p:nvSpPr>
        <p:spPr>
          <a:xfrm>
            <a:off x="152400" y="1143000"/>
            <a:ext cx="8915400" cy="5105400"/>
          </a:xfrm>
          <a:noFill/>
        </p:spPr>
        <p:txBody>
          <a:bodyPr lIns="92075" tIns="46038" rIns="92075" bIns="46038"/>
          <a:lstStyle/>
          <a:p>
            <a:pPr eaLnBrk="1" hangingPunct="1">
              <a:spcBef>
                <a:spcPct val="40000"/>
              </a:spcBef>
            </a:pPr>
            <a:r>
              <a:rPr lang="en-US" sz="4000" dirty="0">
                <a:latin typeface="Arial" charset="0"/>
              </a:rPr>
              <a:t>Family, mentors, teachers, students</a:t>
            </a:r>
          </a:p>
          <a:p>
            <a:pPr eaLnBrk="1" hangingPunct="1">
              <a:spcBef>
                <a:spcPct val="40000"/>
              </a:spcBef>
            </a:pPr>
            <a:r>
              <a:rPr lang="en-US" sz="4000" dirty="0">
                <a:latin typeface="Arial" charset="0"/>
              </a:rPr>
              <a:t>All those working with ETDs</a:t>
            </a:r>
          </a:p>
          <a:p>
            <a:pPr eaLnBrk="1" hangingPunct="1">
              <a:spcBef>
                <a:spcPct val="40000"/>
              </a:spcBef>
            </a:pPr>
            <a:r>
              <a:rPr lang="en-US" sz="4000" dirty="0">
                <a:latin typeface="Arial" charset="0"/>
              </a:rPr>
              <a:t>NDLTD, including its Members, Board, and Committees</a:t>
            </a:r>
          </a:p>
          <a:p>
            <a:pPr eaLnBrk="1" hangingPunct="1">
              <a:spcBef>
                <a:spcPct val="40000"/>
              </a:spcBef>
            </a:pPr>
            <a:r>
              <a:rPr lang="en-US" sz="4000" dirty="0">
                <a:latin typeface="Arial" charset="0"/>
              </a:rPr>
              <a:t>ETD </a:t>
            </a:r>
            <a:r>
              <a:rPr lang="en-US" sz="4000" dirty="0" smtClean="0">
                <a:latin typeface="Arial" charset="0"/>
              </a:rPr>
              <a:t>2013 </a:t>
            </a:r>
            <a:r>
              <a:rPr lang="en-US" sz="4000" dirty="0">
                <a:latin typeface="Arial" charset="0"/>
              </a:rPr>
              <a:t>Conference Team</a:t>
            </a:r>
          </a:p>
          <a:p>
            <a:pPr eaLnBrk="1" hangingPunct="1">
              <a:spcBef>
                <a:spcPct val="40000"/>
              </a:spcBef>
            </a:pPr>
            <a:r>
              <a:rPr lang="en-US" sz="4000" dirty="0">
                <a:latin typeface="Arial" charset="0"/>
              </a:rPr>
              <a:t>Sponsors</a:t>
            </a:r>
          </a:p>
          <a:p>
            <a:pPr eaLnBrk="1" hangingPunct="1">
              <a:spcBef>
                <a:spcPct val="40000"/>
              </a:spcBef>
            </a:pPr>
            <a:r>
              <a:rPr lang="en-US" sz="4000" dirty="0">
                <a:latin typeface="Arial" charset="0"/>
              </a:rPr>
              <a:t>Presenters, Attendees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54A29E03-EBBE-4C40-98C4-6C0A497F0432}" type="slidenum">
              <a:rPr lang="en-US" sz="1400" b="0"/>
              <a:pPr eaLnBrk="1" hangingPunct="1"/>
              <a:t>40</a:t>
            </a:fld>
            <a:endParaRPr lang="en-US" sz="1400" b="0"/>
          </a:p>
        </p:txBody>
      </p:sp>
      <p:sp>
        <p:nvSpPr>
          <p:cNvPr id="89090" name="Rectangle 4"/>
          <p:cNvSpPr>
            <a:spLocks noGrp="1" noChangeArrowheads="1"/>
          </p:cNvSpPr>
          <p:nvPr>
            <p:ph type="ctrTitle"/>
          </p:nvPr>
        </p:nvSpPr>
        <p:spPr>
          <a:xfrm>
            <a:off x="685800" y="990600"/>
            <a:ext cx="7772400" cy="1470025"/>
          </a:xfrm>
        </p:spPr>
        <p:txBody>
          <a:bodyPr/>
          <a:lstStyle/>
          <a:p>
            <a:pPr eaLnBrk="1" hangingPunct="1"/>
            <a:r>
              <a:rPr lang="en-US" sz="4000">
                <a:latin typeface="Arial" charset="0"/>
              </a:rPr>
              <a:t>Questions?</a:t>
            </a:r>
            <a:br>
              <a:rPr lang="en-US" sz="4000">
                <a:latin typeface="Arial" charset="0"/>
              </a:rPr>
            </a:br>
            <a:r>
              <a:rPr lang="en-US" sz="4000">
                <a:latin typeface="Arial" charset="0"/>
              </a:rPr>
              <a:t>Discussion?</a:t>
            </a:r>
            <a:br>
              <a:rPr lang="en-US" sz="4000">
                <a:latin typeface="Arial" charset="0"/>
              </a:rPr>
            </a:br>
            <a:r>
              <a:rPr lang="en-US" sz="4000">
                <a:latin typeface="Arial" charset="0"/>
              </a:rPr>
              <a:t>Recommendations?</a:t>
            </a:r>
          </a:p>
        </p:txBody>
      </p:sp>
      <p:sp>
        <p:nvSpPr>
          <p:cNvPr id="89091" name="Rectangle 5"/>
          <p:cNvSpPr>
            <a:spLocks noGrp="1" noChangeArrowheads="1"/>
          </p:cNvSpPr>
          <p:nvPr>
            <p:ph type="subTitle" idx="1"/>
          </p:nvPr>
        </p:nvSpPr>
        <p:spPr>
          <a:xfrm>
            <a:off x="1371600" y="3200400"/>
            <a:ext cx="6400800" cy="2514600"/>
          </a:xfrm>
        </p:spPr>
        <p:txBody>
          <a:bodyPr/>
          <a:lstStyle/>
          <a:p>
            <a:pPr eaLnBrk="1" hangingPunct="1"/>
            <a:endParaRPr lang="en-US">
              <a:latin typeface="Arial" charset="0"/>
            </a:endParaRPr>
          </a:p>
          <a:p>
            <a:pPr eaLnBrk="1" hangingPunct="1"/>
            <a:r>
              <a:rPr lang="en-US">
                <a:latin typeface="Arial" charset="0"/>
              </a:rPr>
              <a:t>Thank You!</a:t>
            </a:r>
          </a:p>
          <a:p>
            <a:pPr eaLnBrk="1" hangingPunct="1"/>
            <a:endParaRPr lang="en-US">
              <a:latin typeface="Arial" charset="0"/>
            </a:endParaRPr>
          </a:p>
          <a:p>
            <a:pPr eaLnBrk="1" hangingPunct="1"/>
            <a:r>
              <a:rPr lang="en-US">
                <a:latin typeface="Arial" charset="0"/>
              </a:rPr>
              <a:t>fox@vt.edu </a:t>
            </a:r>
            <a:br>
              <a:rPr lang="en-US">
                <a:latin typeface="Arial" charset="0"/>
              </a:rPr>
            </a:br>
            <a:r>
              <a:rPr lang="en-US">
                <a:latin typeface="Arial" charset="0"/>
              </a:rPr>
              <a:t>http://fox.cs.vt.edu</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06"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07" name="Rectangle 4"/>
          <p:cNvSpPr>
            <a:spLocks noChangeArrowheads="1"/>
          </p:cNvSpPr>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08" name="Rectangle 5"/>
          <p:cNvSpPr>
            <a:spLocks noChangeArrowheads="1"/>
          </p:cNvSpPr>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09" name="Rectangle 6"/>
          <p:cNvSpPr>
            <a:spLocks noChangeArrowheads="1"/>
          </p:cNvSpPr>
          <p:nvPr/>
        </p:nvSpPr>
        <p:spPr bwMode="auto">
          <a:xfrm>
            <a:off x="381000" y="61722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10" name="Rectangle 7"/>
          <p:cNvSpPr>
            <a:spLocks noChangeArrowheads="1"/>
          </p:cNvSpPr>
          <p:nvPr/>
        </p:nvSpPr>
        <p:spPr bwMode="auto">
          <a:xfrm>
            <a:off x="3124200" y="61722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11" name="Rectangle 8"/>
          <p:cNvSpPr>
            <a:spLocks noGrp="1" noChangeArrowheads="1"/>
          </p:cNvSpPr>
          <p:nvPr>
            <p:ph type="title"/>
          </p:nvPr>
        </p:nvSpPr>
        <p:spPr>
          <a:xfrm>
            <a:off x="609600" y="-152400"/>
            <a:ext cx="8077200" cy="800100"/>
          </a:xfrm>
          <a:noFill/>
        </p:spPr>
        <p:txBody>
          <a:bodyPr lIns="92075" tIns="46038" rIns="92075" bIns="46038"/>
          <a:lstStyle/>
          <a:p>
            <a:pPr eaLnBrk="1" hangingPunct="1"/>
            <a:r>
              <a:rPr lang="en-US" b="1">
                <a:latin typeface="Arial" charset="0"/>
              </a:rPr>
              <a:t>Acknowledgements (2): Mtgs</a:t>
            </a:r>
          </a:p>
        </p:txBody>
      </p:sp>
      <p:sp>
        <p:nvSpPr>
          <p:cNvPr id="21512" name="Rectangle 9"/>
          <p:cNvSpPr>
            <a:spLocks noGrp="1" noChangeArrowheads="1"/>
          </p:cNvSpPr>
          <p:nvPr>
            <p:ph type="body" idx="1"/>
          </p:nvPr>
        </p:nvSpPr>
        <p:spPr>
          <a:xfrm>
            <a:off x="152400" y="838200"/>
            <a:ext cx="8991600" cy="5791200"/>
          </a:xfrm>
        </p:spPr>
        <p:txBody>
          <a:bodyPr lIns="92075" tIns="46038" rIns="92075" bIns="46038"/>
          <a:lstStyle/>
          <a:p>
            <a:pPr eaLnBrk="1" hangingPunct="1">
              <a:spcBef>
                <a:spcPts val="300"/>
              </a:spcBef>
              <a:defRPr/>
            </a:pPr>
            <a:r>
              <a:rPr lang="en-US" sz="2800" dirty="0">
                <a:latin typeface="Arial" charset="0"/>
              </a:rPr>
              <a:t>1987 </a:t>
            </a:r>
            <a:r>
              <a:rPr lang="en-US" sz="2800" dirty="0" err="1">
                <a:latin typeface="Arial" charset="0"/>
              </a:rPr>
              <a:t>mtg</a:t>
            </a:r>
            <a:r>
              <a:rPr lang="en-US" sz="2800" dirty="0">
                <a:latin typeface="Arial" charset="0"/>
              </a:rPr>
              <a:t> in Ann Arbor: UMI, VT, </a:t>
            </a:r>
            <a:r>
              <a:rPr lang="en-US" sz="2800" dirty="0" err="1">
                <a:latin typeface="Arial" charset="0"/>
              </a:rPr>
              <a:t>Arbortext</a:t>
            </a:r>
            <a:r>
              <a:rPr lang="en-US" sz="2800" dirty="0">
                <a:latin typeface="Arial" charset="0"/>
              </a:rPr>
              <a:t>, </a:t>
            </a:r>
            <a:r>
              <a:rPr lang="en-US" sz="2800" dirty="0" err="1">
                <a:latin typeface="Arial" charset="0"/>
              </a:rPr>
              <a:t>Softquad</a:t>
            </a:r>
            <a:endParaRPr lang="en-US" sz="2800" dirty="0">
              <a:latin typeface="Arial" charset="0"/>
            </a:endParaRPr>
          </a:p>
          <a:p>
            <a:pPr eaLnBrk="1" hangingPunct="1">
              <a:spcBef>
                <a:spcPts val="300"/>
              </a:spcBef>
              <a:defRPr/>
            </a:pPr>
            <a:r>
              <a:rPr lang="en-US" sz="2800" dirty="0">
                <a:latin typeface="Arial" charset="0"/>
              </a:rPr>
              <a:t>1992 </a:t>
            </a:r>
            <a:r>
              <a:rPr lang="en-US" sz="2800" dirty="0" err="1">
                <a:latin typeface="Arial" charset="0"/>
              </a:rPr>
              <a:t>mtg</a:t>
            </a:r>
            <a:r>
              <a:rPr lang="en-US" sz="2800" dirty="0">
                <a:latin typeface="Arial" charset="0"/>
              </a:rPr>
              <a:t> in Washington: CNI, CGS, UMI, VT + 10U’s</a:t>
            </a:r>
          </a:p>
          <a:p>
            <a:pPr eaLnBrk="1" hangingPunct="1">
              <a:spcBef>
                <a:spcPts val="300"/>
              </a:spcBef>
              <a:defRPr/>
            </a:pPr>
            <a:r>
              <a:rPr lang="en-US" sz="2800" dirty="0">
                <a:latin typeface="Arial" charset="0"/>
              </a:rPr>
              <a:t>1993 </a:t>
            </a:r>
            <a:r>
              <a:rPr lang="en-US" sz="2800" dirty="0" err="1">
                <a:latin typeface="Arial" charset="0"/>
              </a:rPr>
              <a:t>mtg</a:t>
            </a:r>
            <a:r>
              <a:rPr lang="en-US" sz="2800" dirty="0">
                <a:latin typeface="Arial" charset="0"/>
              </a:rPr>
              <a:t> in Atlanta: Monticello Electronic Library</a:t>
            </a:r>
          </a:p>
          <a:p>
            <a:pPr eaLnBrk="1" hangingPunct="1">
              <a:spcBef>
                <a:spcPts val="300"/>
              </a:spcBef>
              <a:defRPr/>
            </a:pPr>
            <a:r>
              <a:rPr lang="en-US" sz="2800" dirty="0">
                <a:latin typeface="Arial" charset="0"/>
              </a:rPr>
              <a:t>1994 </a:t>
            </a:r>
            <a:r>
              <a:rPr lang="en-US" sz="2800" dirty="0" err="1">
                <a:latin typeface="Arial" charset="0"/>
              </a:rPr>
              <a:t>mtg</a:t>
            </a:r>
            <a:r>
              <a:rPr lang="en-US" sz="2800" dirty="0">
                <a:latin typeface="Arial" charset="0"/>
              </a:rPr>
              <a:t> at VT: </a:t>
            </a:r>
            <a:r>
              <a:rPr lang="en-US" sz="2800" dirty="0" err="1">
                <a:latin typeface="Arial" charset="0"/>
              </a:rPr>
              <a:t>std</a:t>
            </a:r>
            <a:r>
              <a:rPr lang="en-US" sz="2800" dirty="0">
                <a:latin typeface="Arial" charset="0"/>
              </a:rPr>
              <a:t>: PDF + SGML + multimedia </a:t>
            </a:r>
          </a:p>
          <a:p>
            <a:pPr eaLnBrk="1" hangingPunct="1">
              <a:spcBef>
                <a:spcPts val="300"/>
              </a:spcBef>
              <a:defRPr/>
            </a:pPr>
            <a:r>
              <a:rPr lang="en-US" sz="2800" dirty="0">
                <a:latin typeface="Arial" charset="0"/>
              </a:rPr>
              <a:t>1996 </a:t>
            </a:r>
            <a:r>
              <a:rPr lang="en-US" sz="2800" dirty="0" err="1">
                <a:latin typeface="Arial" charset="0"/>
              </a:rPr>
              <a:t>mtg</a:t>
            </a:r>
            <a:r>
              <a:rPr lang="en-US" sz="2800" dirty="0">
                <a:latin typeface="Arial" charset="0"/>
              </a:rPr>
              <a:t> with funding by SURA and then also by the US Dept. of Education (FIPSE)</a:t>
            </a:r>
          </a:p>
          <a:p>
            <a:pPr eaLnBrk="1" hangingPunct="1">
              <a:spcBef>
                <a:spcPts val="300"/>
              </a:spcBef>
              <a:defRPr/>
            </a:pPr>
            <a:r>
              <a:rPr lang="en-US" sz="2800" dirty="0">
                <a:latin typeface="Arial" charset="0"/>
              </a:rPr>
              <a:t>1997 meetings in UK, Germany, ...</a:t>
            </a:r>
          </a:p>
          <a:p>
            <a:pPr eaLnBrk="1" hangingPunct="1">
              <a:spcBef>
                <a:spcPts val="300"/>
              </a:spcBef>
              <a:defRPr/>
            </a:pPr>
            <a:r>
              <a:rPr lang="en-US" sz="2800" dirty="0">
                <a:latin typeface="Arial" charset="0"/>
              </a:rPr>
              <a:t>1998 – 1</a:t>
            </a:r>
            <a:r>
              <a:rPr lang="en-US" sz="2800" baseline="30000" dirty="0">
                <a:latin typeface="Arial" charset="0"/>
              </a:rPr>
              <a:t>st</a:t>
            </a:r>
            <a:r>
              <a:rPr lang="en-US" sz="2800" dirty="0">
                <a:latin typeface="Arial" charset="0"/>
              </a:rPr>
              <a:t> symposium – Memphis (20)</a:t>
            </a:r>
          </a:p>
          <a:p>
            <a:pPr eaLnBrk="1" hangingPunct="1">
              <a:spcBef>
                <a:spcPct val="0"/>
              </a:spcBef>
              <a:defRPr/>
            </a:pPr>
            <a:r>
              <a:rPr lang="en-US" sz="2800" dirty="0">
                <a:latin typeface="Arial" charset="0"/>
              </a:rPr>
              <a:t>1999 – 2</a:t>
            </a:r>
            <a:r>
              <a:rPr lang="en-US" sz="2800" baseline="30000" dirty="0">
                <a:latin typeface="Arial" charset="0"/>
              </a:rPr>
              <a:t>nd</a:t>
            </a:r>
            <a:r>
              <a:rPr lang="en-US" sz="2800" dirty="0">
                <a:latin typeface="Arial" charset="0"/>
              </a:rPr>
              <a:t> symposium – Blacksburg (70)</a:t>
            </a:r>
          </a:p>
          <a:p>
            <a:pPr eaLnBrk="1" hangingPunct="1">
              <a:spcBef>
                <a:spcPts val="300"/>
              </a:spcBef>
              <a:defRPr/>
            </a:pPr>
            <a:r>
              <a:rPr lang="en-US" sz="2800" dirty="0">
                <a:latin typeface="Arial" charset="0"/>
              </a:rPr>
              <a:t>2000 – 3</a:t>
            </a:r>
            <a:r>
              <a:rPr lang="en-US" sz="2800" baseline="30000" dirty="0">
                <a:latin typeface="Arial" charset="0"/>
              </a:rPr>
              <a:t>rd</a:t>
            </a:r>
            <a:r>
              <a:rPr lang="en-US" sz="2800" dirty="0">
                <a:latin typeface="Arial" charset="0"/>
              </a:rPr>
              <a:t> symposium – St. Petersburg, FL (225)</a:t>
            </a:r>
          </a:p>
          <a:p>
            <a:pPr eaLnBrk="1" hangingPunct="1">
              <a:spcBef>
                <a:spcPts val="300"/>
              </a:spcBef>
              <a:defRPr/>
            </a:pPr>
            <a:r>
              <a:rPr lang="en-US" sz="2800" dirty="0">
                <a:latin typeface="Arial" charset="0"/>
              </a:rPr>
              <a:t>2001 – 4</a:t>
            </a:r>
            <a:r>
              <a:rPr lang="en-US" sz="2800" baseline="30000" dirty="0">
                <a:latin typeface="Arial" charset="0"/>
              </a:rPr>
              <a:t>th</a:t>
            </a:r>
            <a:r>
              <a:rPr lang="en-US" sz="2800" dirty="0">
                <a:latin typeface="Arial" charset="0"/>
              </a:rPr>
              <a:t> symposium – Caltech, Pasadena (200)</a:t>
            </a:r>
          </a:p>
          <a:p>
            <a:pPr eaLnBrk="1" hangingPunct="1">
              <a:spcBef>
                <a:spcPts val="300"/>
              </a:spcBef>
              <a:defRPr/>
            </a:pPr>
            <a:r>
              <a:rPr lang="en-US" sz="2800" dirty="0">
                <a:latin typeface="Arial" charset="0"/>
              </a:rPr>
              <a:t>2002 – 5</a:t>
            </a:r>
            <a:r>
              <a:rPr lang="en-US" sz="2800" baseline="30000" dirty="0">
                <a:latin typeface="Arial" charset="0"/>
              </a:rPr>
              <a:t>th</a:t>
            </a:r>
            <a:r>
              <a:rPr lang="en-US" sz="2800" dirty="0">
                <a:latin typeface="Arial" charset="0"/>
              </a:rPr>
              <a:t> symposium – BYU, Provo, </a:t>
            </a:r>
            <a:r>
              <a:rPr lang="en-US" sz="2800" dirty="0" smtClean="0">
                <a:latin typeface="Arial" charset="0"/>
              </a:rPr>
              <a:t>Utah</a:t>
            </a:r>
          </a:p>
          <a:p>
            <a:pPr marL="0" indent="0" eaLnBrk="1" hangingPunct="1">
              <a:spcBef>
                <a:spcPts val="300"/>
              </a:spcBef>
              <a:buFontTx/>
              <a:buNone/>
              <a:defRPr/>
            </a:pPr>
            <a:r>
              <a:rPr lang="en-US" sz="2800" dirty="0" smtClean="0">
                <a:latin typeface="Arial" charset="0"/>
              </a:rPr>
              <a:t>Cont’d …</a:t>
            </a:r>
            <a:endParaRPr lang="en-US" sz="2800" dirty="0">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554"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555" name="Rectangle 4"/>
          <p:cNvSpPr>
            <a:spLocks noChangeArrowheads="1"/>
          </p:cNvSpPr>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556" name="Rectangle 5"/>
          <p:cNvSpPr>
            <a:spLocks noChangeArrowheads="1"/>
          </p:cNvSpPr>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557" name="Rectangle 6"/>
          <p:cNvSpPr>
            <a:spLocks noChangeArrowheads="1"/>
          </p:cNvSpPr>
          <p:nvPr/>
        </p:nvSpPr>
        <p:spPr bwMode="auto">
          <a:xfrm>
            <a:off x="381000" y="61722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558" name="Rectangle 7"/>
          <p:cNvSpPr>
            <a:spLocks noChangeArrowheads="1"/>
          </p:cNvSpPr>
          <p:nvPr/>
        </p:nvSpPr>
        <p:spPr bwMode="auto">
          <a:xfrm>
            <a:off x="3124200" y="61722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559" name="Rectangle 8"/>
          <p:cNvSpPr>
            <a:spLocks noGrp="1" noChangeArrowheads="1"/>
          </p:cNvSpPr>
          <p:nvPr>
            <p:ph type="title"/>
          </p:nvPr>
        </p:nvSpPr>
        <p:spPr>
          <a:xfrm>
            <a:off x="609600" y="-152400"/>
            <a:ext cx="8077200" cy="800100"/>
          </a:xfrm>
          <a:noFill/>
        </p:spPr>
        <p:txBody>
          <a:bodyPr lIns="92075" tIns="46038" rIns="92075" bIns="46038"/>
          <a:lstStyle/>
          <a:p>
            <a:pPr eaLnBrk="1" hangingPunct="1"/>
            <a:r>
              <a:rPr lang="en-US" b="1">
                <a:latin typeface="Arial" charset="0"/>
              </a:rPr>
              <a:t>Acknowledgements (3): Mtgs</a:t>
            </a:r>
          </a:p>
        </p:txBody>
      </p:sp>
      <p:sp>
        <p:nvSpPr>
          <p:cNvPr id="23560" name="Rectangle 9"/>
          <p:cNvSpPr>
            <a:spLocks noGrp="1" noChangeArrowheads="1"/>
          </p:cNvSpPr>
          <p:nvPr>
            <p:ph type="body" idx="1"/>
          </p:nvPr>
        </p:nvSpPr>
        <p:spPr>
          <a:xfrm>
            <a:off x="228600" y="838200"/>
            <a:ext cx="8915400" cy="5791200"/>
          </a:xfrm>
          <a:noFill/>
        </p:spPr>
        <p:txBody>
          <a:bodyPr lIns="92075" tIns="46038" rIns="92075" bIns="46038"/>
          <a:lstStyle/>
          <a:p>
            <a:pPr eaLnBrk="1" hangingPunct="1">
              <a:spcBef>
                <a:spcPts val="1100"/>
              </a:spcBef>
            </a:pPr>
            <a:r>
              <a:rPr lang="en-US" sz="2600" dirty="0">
                <a:latin typeface="Arial" charset="0"/>
              </a:rPr>
              <a:t>2003 – NDLTD incorporated as int’l non-profit</a:t>
            </a:r>
          </a:p>
          <a:p>
            <a:pPr eaLnBrk="1" hangingPunct="1">
              <a:spcBef>
                <a:spcPts val="1100"/>
              </a:spcBef>
            </a:pPr>
            <a:r>
              <a:rPr lang="en-US" sz="2600" dirty="0">
                <a:latin typeface="Arial" charset="0"/>
              </a:rPr>
              <a:t>2003 – 6</a:t>
            </a:r>
            <a:r>
              <a:rPr lang="en-US" sz="2600" baseline="30000" dirty="0">
                <a:latin typeface="Arial" charset="0"/>
              </a:rPr>
              <a:t>th</a:t>
            </a:r>
            <a:r>
              <a:rPr lang="en-US" sz="2600" dirty="0">
                <a:latin typeface="Arial" charset="0"/>
              </a:rPr>
              <a:t> symposium – Berlin (</a:t>
            </a:r>
            <a:r>
              <a:rPr lang="en-US" sz="2600" dirty="0" smtClean="0">
                <a:latin typeface="Arial" charset="0"/>
              </a:rPr>
              <a:t>215 attendees) </a:t>
            </a:r>
            <a:endParaRPr lang="en-US" sz="2600" dirty="0">
              <a:latin typeface="Arial" charset="0"/>
            </a:endParaRPr>
          </a:p>
          <a:p>
            <a:pPr eaLnBrk="1" hangingPunct="1">
              <a:spcBef>
                <a:spcPts val="1100"/>
              </a:spcBef>
            </a:pPr>
            <a:r>
              <a:rPr lang="en-US" sz="2600" dirty="0">
                <a:latin typeface="Arial" charset="0"/>
              </a:rPr>
              <a:t>2004 – 7</a:t>
            </a:r>
            <a:r>
              <a:rPr lang="en-US" sz="2600" baseline="30000" dirty="0">
                <a:latin typeface="Arial" charset="0"/>
              </a:rPr>
              <a:t>th</a:t>
            </a:r>
            <a:r>
              <a:rPr lang="en-US" sz="2600" dirty="0">
                <a:latin typeface="Arial" charset="0"/>
              </a:rPr>
              <a:t> symposium – U. </a:t>
            </a:r>
            <a:r>
              <a:rPr lang="en-US" sz="2600" dirty="0" smtClean="0">
                <a:latin typeface="Arial" charset="0"/>
              </a:rPr>
              <a:t>Kentucky, USA</a:t>
            </a:r>
            <a:endParaRPr lang="en-US" sz="2600" dirty="0">
              <a:latin typeface="Arial" charset="0"/>
            </a:endParaRPr>
          </a:p>
          <a:p>
            <a:pPr eaLnBrk="1" hangingPunct="1">
              <a:spcBef>
                <a:spcPts val="1100"/>
              </a:spcBef>
            </a:pPr>
            <a:r>
              <a:rPr lang="en-US" sz="2600" dirty="0">
                <a:latin typeface="Arial" charset="0"/>
              </a:rPr>
              <a:t>2005 – 8</a:t>
            </a:r>
            <a:r>
              <a:rPr lang="en-US" sz="2600" baseline="30000" dirty="0">
                <a:latin typeface="Arial" charset="0"/>
              </a:rPr>
              <a:t>th</a:t>
            </a:r>
            <a:r>
              <a:rPr lang="en-US" sz="2600" dirty="0">
                <a:latin typeface="Arial" charset="0"/>
              </a:rPr>
              <a:t> symposium – Sydney, Australia</a:t>
            </a:r>
          </a:p>
          <a:p>
            <a:pPr eaLnBrk="1" hangingPunct="1">
              <a:spcBef>
                <a:spcPts val="1100"/>
              </a:spcBef>
            </a:pPr>
            <a:r>
              <a:rPr lang="en-US" sz="2600" dirty="0">
                <a:latin typeface="Arial" charset="0"/>
              </a:rPr>
              <a:t>2006 – 9</a:t>
            </a:r>
            <a:r>
              <a:rPr lang="en-US" sz="2600" baseline="30000" dirty="0">
                <a:latin typeface="Arial" charset="0"/>
              </a:rPr>
              <a:t>th</a:t>
            </a:r>
            <a:r>
              <a:rPr lang="en-US" sz="2600" dirty="0">
                <a:latin typeface="Arial" charset="0"/>
              </a:rPr>
              <a:t> symposium – Quebec City, Canada</a:t>
            </a:r>
          </a:p>
          <a:p>
            <a:pPr eaLnBrk="1" hangingPunct="1">
              <a:spcBef>
                <a:spcPts val="1100"/>
              </a:spcBef>
            </a:pPr>
            <a:r>
              <a:rPr lang="en-US" sz="2600" dirty="0">
                <a:latin typeface="Arial" charset="0"/>
              </a:rPr>
              <a:t>2007 – 10</a:t>
            </a:r>
            <a:r>
              <a:rPr lang="en-US" sz="2600" baseline="30000" dirty="0">
                <a:latin typeface="Arial" charset="0"/>
              </a:rPr>
              <a:t>th</a:t>
            </a:r>
            <a:r>
              <a:rPr lang="en-US" sz="2600" dirty="0">
                <a:latin typeface="Arial" charset="0"/>
              </a:rPr>
              <a:t> symposium – Uppsala, Sweden</a:t>
            </a:r>
          </a:p>
          <a:p>
            <a:pPr eaLnBrk="1" hangingPunct="1">
              <a:spcBef>
                <a:spcPts val="1100"/>
              </a:spcBef>
            </a:pPr>
            <a:r>
              <a:rPr lang="en-US" sz="2600" dirty="0">
                <a:latin typeface="Arial" charset="0"/>
              </a:rPr>
              <a:t>2008 – 11</a:t>
            </a:r>
            <a:r>
              <a:rPr lang="en-US" sz="2600" baseline="30000" dirty="0">
                <a:latin typeface="Arial" charset="0"/>
              </a:rPr>
              <a:t>th</a:t>
            </a:r>
            <a:r>
              <a:rPr lang="en-US" sz="2600" dirty="0">
                <a:latin typeface="Arial" charset="0"/>
              </a:rPr>
              <a:t> symposium – Aberdeen, Scotland</a:t>
            </a:r>
          </a:p>
          <a:p>
            <a:pPr eaLnBrk="1" hangingPunct="1">
              <a:spcBef>
                <a:spcPts val="1100"/>
              </a:spcBef>
            </a:pPr>
            <a:r>
              <a:rPr lang="en-US" sz="2600" dirty="0">
                <a:latin typeface="Arial" charset="0"/>
              </a:rPr>
              <a:t>2009 – 12</a:t>
            </a:r>
            <a:r>
              <a:rPr lang="en-US" sz="2600" baseline="30000" dirty="0">
                <a:latin typeface="Arial" charset="0"/>
              </a:rPr>
              <a:t>th</a:t>
            </a:r>
            <a:r>
              <a:rPr lang="en-US" sz="2600" dirty="0">
                <a:latin typeface="Arial" charset="0"/>
              </a:rPr>
              <a:t> symposium – Pittsburgh, </a:t>
            </a:r>
            <a:r>
              <a:rPr lang="en-US" sz="2600" dirty="0" smtClean="0">
                <a:latin typeface="Arial" charset="0"/>
              </a:rPr>
              <a:t>PA, USA</a:t>
            </a:r>
            <a:endParaRPr lang="en-US" sz="2600" dirty="0">
              <a:latin typeface="Arial" charset="0"/>
            </a:endParaRPr>
          </a:p>
          <a:p>
            <a:pPr eaLnBrk="1" hangingPunct="1">
              <a:spcBef>
                <a:spcPts val="1100"/>
              </a:spcBef>
            </a:pPr>
            <a:r>
              <a:rPr lang="en-US" sz="2600" dirty="0">
                <a:latin typeface="Arial" charset="0"/>
              </a:rPr>
              <a:t>2010 – 13</a:t>
            </a:r>
            <a:r>
              <a:rPr lang="en-US" sz="2600" baseline="30000" dirty="0">
                <a:latin typeface="Arial" charset="0"/>
              </a:rPr>
              <a:t>th</a:t>
            </a:r>
            <a:r>
              <a:rPr lang="en-US" sz="2600" dirty="0">
                <a:latin typeface="Arial" charset="0"/>
              </a:rPr>
              <a:t> symposium – Austin, </a:t>
            </a:r>
            <a:r>
              <a:rPr lang="en-US" sz="2600" dirty="0" smtClean="0">
                <a:latin typeface="Arial" charset="0"/>
              </a:rPr>
              <a:t>TX, USA</a:t>
            </a:r>
            <a:endParaRPr lang="en-US" sz="2600" dirty="0">
              <a:latin typeface="Arial" charset="0"/>
            </a:endParaRPr>
          </a:p>
          <a:p>
            <a:pPr eaLnBrk="1" hangingPunct="1">
              <a:spcBef>
                <a:spcPts val="1100"/>
              </a:spcBef>
            </a:pPr>
            <a:r>
              <a:rPr lang="en-US" sz="2600" dirty="0">
                <a:latin typeface="Arial" charset="0"/>
              </a:rPr>
              <a:t>2011 – 14</a:t>
            </a:r>
            <a:r>
              <a:rPr lang="en-US" sz="2600" baseline="30000" dirty="0">
                <a:latin typeface="Arial" charset="0"/>
              </a:rPr>
              <a:t>th</a:t>
            </a:r>
            <a:r>
              <a:rPr lang="en-US" sz="2600" dirty="0">
                <a:latin typeface="Arial" charset="0"/>
              </a:rPr>
              <a:t> symposium – Cape Town, S. </a:t>
            </a:r>
            <a:r>
              <a:rPr lang="en-US" sz="2600" dirty="0" smtClean="0">
                <a:latin typeface="Arial" charset="0"/>
              </a:rPr>
              <a:t>Africa</a:t>
            </a:r>
          </a:p>
          <a:p>
            <a:pPr>
              <a:spcBef>
                <a:spcPts val="1100"/>
              </a:spcBef>
            </a:pPr>
            <a:r>
              <a:rPr lang="en-US" sz="2600" dirty="0" smtClean="0">
                <a:latin typeface="Arial" charset="0"/>
              </a:rPr>
              <a:t>2013 </a:t>
            </a:r>
            <a:r>
              <a:rPr lang="en-US" sz="2600" dirty="0">
                <a:latin typeface="Arial" charset="0"/>
              </a:rPr>
              <a:t>– </a:t>
            </a:r>
            <a:r>
              <a:rPr lang="en-US" sz="2600" dirty="0" smtClean="0">
                <a:latin typeface="Arial" charset="0"/>
              </a:rPr>
              <a:t>15</a:t>
            </a:r>
            <a:r>
              <a:rPr lang="en-US" sz="2600" baseline="30000" dirty="0" smtClean="0">
                <a:latin typeface="Arial" charset="0"/>
              </a:rPr>
              <a:t>th</a:t>
            </a:r>
            <a:r>
              <a:rPr lang="en-US" sz="2600" dirty="0" smtClean="0">
                <a:latin typeface="Arial" charset="0"/>
              </a:rPr>
              <a:t> </a:t>
            </a:r>
            <a:r>
              <a:rPr lang="en-US" sz="2600" dirty="0">
                <a:latin typeface="Arial" charset="0"/>
              </a:rPr>
              <a:t>symposium – </a:t>
            </a:r>
            <a:r>
              <a:rPr lang="en-US" sz="2600" dirty="0" smtClean="0">
                <a:latin typeface="Arial" charset="0"/>
              </a:rPr>
              <a:t>Lima, Peru </a:t>
            </a:r>
            <a:endParaRPr lang="en-US" sz="2600" dirty="0">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457200" y="274638"/>
            <a:ext cx="8229600" cy="704850"/>
          </a:xfrm>
          <a:noFill/>
        </p:spPr>
        <p:txBody>
          <a:bodyPr lIns="92075" tIns="46038" rIns="92075" bIns="46038" anchor="b"/>
          <a:lstStyle/>
          <a:p>
            <a:pPr eaLnBrk="1" hangingPunct="1"/>
            <a:r>
              <a:rPr lang="en-US">
                <a:latin typeface="Arial" charset="0"/>
              </a:rPr>
              <a:t>Outline </a:t>
            </a:r>
            <a:endParaRPr lang="en-US" sz="6600">
              <a:solidFill>
                <a:srgbClr val="FF3300"/>
              </a:solidFill>
              <a:latin typeface="Arial" charset="0"/>
            </a:endParaRPr>
          </a:p>
        </p:txBody>
      </p:sp>
      <p:sp>
        <p:nvSpPr>
          <p:cNvPr id="25602" name="Rectangle 3"/>
          <p:cNvSpPr>
            <a:spLocks noGrp="1" noChangeArrowheads="1"/>
          </p:cNvSpPr>
          <p:nvPr>
            <p:ph type="body" idx="1"/>
          </p:nvPr>
        </p:nvSpPr>
        <p:spPr>
          <a:xfrm>
            <a:off x="0" y="1143000"/>
            <a:ext cx="9144000" cy="5105400"/>
          </a:xfrm>
          <a:noFill/>
        </p:spPr>
        <p:txBody>
          <a:bodyPr lIns="92075" tIns="46038" rIns="92075" bIns="46038"/>
          <a:lstStyle/>
          <a:p>
            <a:pPr eaLnBrk="1" hangingPunct="1">
              <a:spcBef>
                <a:spcPct val="40000"/>
              </a:spcBef>
            </a:pPr>
            <a:r>
              <a:rPr lang="en-US">
                <a:latin typeface="Arial" charset="0"/>
              </a:rPr>
              <a:t>Acknowledgements</a:t>
            </a:r>
          </a:p>
          <a:p>
            <a:pPr eaLnBrk="1" hangingPunct="1">
              <a:spcBef>
                <a:spcPct val="40000"/>
              </a:spcBef>
            </a:pPr>
            <a:r>
              <a:rPr lang="en-US" b="1">
                <a:latin typeface="Arial" charset="0"/>
              </a:rPr>
              <a:t>Digital Libraries</a:t>
            </a:r>
          </a:p>
          <a:p>
            <a:pPr lvl="1" eaLnBrk="1" hangingPunct="1">
              <a:spcBef>
                <a:spcPct val="40000"/>
              </a:spcBef>
            </a:pPr>
            <a:r>
              <a:rPr lang="en-US" b="1">
                <a:latin typeface="Arial" charset="0"/>
              </a:rPr>
              <a:t>Including ePrints, DSpace, Fedora</a:t>
            </a:r>
          </a:p>
          <a:p>
            <a:pPr lvl="1" eaLnBrk="1" hangingPunct="1">
              <a:spcBef>
                <a:spcPct val="40000"/>
              </a:spcBef>
            </a:pPr>
            <a:r>
              <a:rPr lang="en-US" b="1">
                <a:latin typeface="Arial" charset="0"/>
              </a:rPr>
              <a:t>Including (institutional) repositories</a:t>
            </a:r>
          </a:p>
          <a:p>
            <a:pPr lvl="1" eaLnBrk="1" hangingPunct="1">
              <a:spcBef>
                <a:spcPct val="40000"/>
              </a:spcBef>
            </a:pPr>
            <a:r>
              <a:rPr lang="en-US" b="1">
                <a:latin typeface="Arial" charset="0"/>
              </a:rPr>
              <a:t>Incl. Content/Courseware Management Systems</a:t>
            </a:r>
          </a:p>
          <a:p>
            <a:pPr lvl="1" eaLnBrk="1" hangingPunct="1">
              <a:spcBef>
                <a:spcPct val="40000"/>
              </a:spcBef>
            </a:pPr>
            <a:r>
              <a:rPr lang="en-US" b="1">
                <a:latin typeface="Arial" charset="0"/>
              </a:rPr>
              <a:t>Personal -&gt; Group -&gt; Publisher -&gt; Global</a:t>
            </a:r>
          </a:p>
          <a:p>
            <a:pPr eaLnBrk="1" hangingPunct="1">
              <a:spcBef>
                <a:spcPct val="40000"/>
              </a:spcBef>
            </a:pPr>
            <a:r>
              <a:rPr lang="en-US">
                <a:latin typeface="Arial" charset="0"/>
              </a:rPr>
              <a:t>NDLTD</a:t>
            </a:r>
          </a:p>
          <a:p>
            <a:pPr eaLnBrk="1" hangingPunct="1">
              <a:spcBef>
                <a:spcPct val="40000"/>
              </a:spcBef>
            </a:pPr>
            <a:r>
              <a:rPr lang="en-US">
                <a:latin typeface="Arial" charset="0"/>
              </a:rPr>
              <a:t>Background for Future Work</a:t>
            </a:r>
          </a:p>
          <a:p>
            <a:pPr eaLnBrk="1" hangingPunct="1">
              <a:spcBef>
                <a:spcPct val="40000"/>
              </a:spcBef>
            </a:pPr>
            <a:r>
              <a:rPr lang="en-US">
                <a:latin typeface="Arial" charset="0"/>
              </a:rPr>
              <a:t>Summary</a:t>
            </a:r>
          </a:p>
          <a:p>
            <a:pPr eaLnBrk="1" hangingPunct="1">
              <a:spcBef>
                <a:spcPct val="40000"/>
              </a:spcBef>
            </a:pPr>
            <a:endParaRPr lang="en-US">
              <a:latin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D99CF316-2D38-4B46-8CA4-38085C9E5FB0}" type="slidenum">
              <a:rPr lang="en-US" sz="1400" b="0"/>
              <a:pPr eaLnBrk="1" hangingPunct="1"/>
              <a:t>8</a:t>
            </a:fld>
            <a:endParaRPr lang="en-US" sz="1400" b="0"/>
          </a:p>
        </p:txBody>
      </p:sp>
      <p:sp>
        <p:nvSpPr>
          <p:cNvPr id="27650" name="Rectangle 2"/>
          <p:cNvSpPr>
            <a:spLocks noGrp="1" noChangeArrowheads="1"/>
          </p:cNvSpPr>
          <p:nvPr>
            <p:ph type="title"/>
          </p:nvPr>
        </p:nvSpPr>
        <p:spPr/>
        <p:txBody>
          <a:bodyPr/>
          <a:lstStyle/>
          <a:p>
            <a:pPr eaLnBrk="1" hangingPunct="1"/>
            <a:r>
              <a:rPr lang="en-US">
                <a:latin typeface="Arial" charset="0"/>
              </a:rPr>
              <a:t>Degree of Structure</a:t>
            </a:r>
          </a:p>
        </p:txBody>
      </p:sp>
      <p:sp>
        <p:nvSpPr>
          <p:cNvPr id="27651" name="Text Box 3"/>
          <p:cNvSpPr txBox="1">
            <a:spLocks noChangeArrowheads="1"/>
          </p:cNvSpPr>
          <p:nvPr/>
        </p:nvSpPr>
        <p:spPr bwMode="auto">
          <a:xfrm>
            <a:off x="212725" y="3998913"/>
            <a:ext cx="2073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sz="3600" b="0"/>
              <a:t>Chaotic</a:t>
            </a:r>
          </a:p>
        </p:txBody>
      </p:sp>
      <p:sp>
        <p:nvSpPr>
          <p:cNvPr id="27652" name="Text Box 4"/>
          <p:cNvSpPr txBox="1">
            <a:spLocks noChangeArrowheads="1"/>
          </p:cNvSpPr>
          <p:nvPr/>
        </p:nvSpPr>
        <p:spPr bwMode="auto">
          <a:xfrm>
            <a:off x="3124200" y="4038600"/>
            <a:ext cx="2514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sz="3600" b="0"/>
              <a:t>Organized</a:t>
            </a:r>
          </a:p>
        </p:txBody>
      </p:sp>
      <p:sp>
        <p:nvSpPr>
          <p:cNvPr id="27653" name="Text Box 5"/>
          <p:cNvSpPr txBox="1">
            <a:spLocks noChangeArrowheads="1"/>
          </p:cNvSpPr>
          <p:nvPr/>
        </p:nvSpPr>
        <p:spPr bwMode="auto">
          <a:xfrm>
            <a:off x="6477000" y="4038600"/>
            <a:ext cx="2514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sz="3600" b="0"/>
              <a:t>Structured</a:t>
            </a:r>
          </a:p>
        </p:txBody>
      </p:sp>
      <p:sp>
        <p:nvSpPr>
          <p:cNvPr id="27654" name="Text Box 6"/>
          <p:cNvSpPr txBox="1">
            <a:spLocks noChangeArrowheads="1"/>
          </p:cNvSpPr>
          <p:nvPr/>
        </p:nvSpPr>
        <p:spPr bwMode="auto">
          <a:xfrm>
            <a:off x="228600" y="2438400"/>
            <a:ext cx="2073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sz="3600" b="0"/>
              <a:t>Web</a:t>
            </a:r>
          </a:p>
        </p:txBody>
      </p:sp>
      <p:sp>
        <p:nvSpPr>
          <p:cNvPr id="27655" name="Text Box 7"/>
          <p:cNvSpPr txBox="1">
            <a:spLocks noChangeArrowheads="1"/>
          </p:cNvSpPr>
          <p:nvPr/>
        </p:nvSpPr>
        <p:spPr bwMode="auto">
          <a:xfrm>
            <a:off x="3352800" y="2438400"/>
            <a:ext cx="2073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sz="3600" b="0"/>
              <a:t>DLs</a:t>
            </a:r>
          </a:p>
        </p:txBody>
      </p:sp>
      <p:sp>
        <p:nvSpPr>
          <p:cNvPr id="27656" name="Text Box 8"/>
          <p:cNvSpPr txBox="1">
            <a:spLocks noChangeArrowheads="1"/>
          </p:cNvSpPr>
          <p:nvPr/>
        </p:nvSpPr>
        <p:spPr bwMode="auto">
          <a:xfrm>
            <a:off x="6705600" y="2438400"/>
            <a:ext cx="20732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sz="3600" b="0"/>
              <a:t>DBs</a:t>
            </a:r>
          </a:p>
        </p:txBody>
      </p:sp>
      <p:sp>
        <p:nvSpPr>
          <p:cNvPr id="27657" name="Line 9"/>
          <p:cNvSpPr>
            <a:spLocks noChangeShapeType="1"/>
          </p:cNvSpPr>
          <p:nvPr/>
        </p:nvSpPr>
        <p:spPr bwMode="auto">
          <a:xfrm>
            <a:off x="304800" y="3962400"/>
            <a:ext cx="8686800" cy="0"/>
          </a:xfrm>
          <a:prstGeom prst="line">
            <a:avLst/>
          </a:prstGeom>
          <a:noFill/>
          <a:ln w="9525">
            <a:solidFill>
              <a:schemeClr val="tx1"/>
            </a:solidFill>
            <a:miter lim="800000"/>
            <a:headEnd type="triangle" w="lg" len="lg"/>
            <a:tailEnd type="triangle" w="lg" len="lg"/>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368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3684" name="Rectangle 4"/>
          <p:cNvSpPr>
            <a:spLocks noChangeArrowheads="1"/>
          </p:cNvSpPr>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3685" name="Rectangle 5"/>
          <p:cNvSpPr>
            <a:spLocks noChangeArrowheads="1"/>
          </p:cNvSpPr>
          <p:nvPr/>
        </p:nvSpPr>
        <p:spPr bwMode="auto">
          <a:xfrm>
            <a:off x="3124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3686" name="Rectangle 6"/>
          <p:cNvSpPr>
            <a:spLocks noChangeArrowheads="1"/>
          </p:cNvSpPr>
          <p:nvPr/>
        </p:nvSpPr>
        <p:spPr bwMode="auto">
          <a:xfrm>
            <a:off x="3810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3687" name="Rectangle 7"/>
          <p:cNvSpPr>
            <a:spLocks noChangeArrowheads="1"/>
          </p:cNvSpPr>
          <p:nvPr/>
        </p:nvSpPr>
        <p:spPr bwMode="auto">
          <a:xfrm>
            <a:off x="3124200" y="6172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5847" name="Rectangle 8"/>
          <p:cNvSpPr>
            <a:spLocks noGrp="1" noChangeArrowheads="1"/>
          </p:cNvSpPr>
          <p:nvPr>
            <p:ph type="title"/>
          </p:nvPr>
        </p:nvSpPr>
        <p:spPr>
          <a:xfrm>
            <a:off x="914400" y="38100"/>
            <a:ext cx="7772400" cy="1104900"/>
          </a:xfrm>
        </p:spPr>
        <p:txBody>
          <a:bodyPr lIns="92075" tIns="46038" rIns="92075" bIns="46038"/>
          <a:lstStyle/>
          <a:p>
            <a:r>
              <a:rPr lang="en-US" sz="4000" dirty="0" smtClean="0">
                <a:latin typeface="Arial" charset="0"/>
              </a:rPr>
              <a:t>Modern Dissemination Methods</a:t>
            </a:r>
            <a:endParaRPr lang="en-US" sz="4000" dirty="0">
              <a:latin typeface="Arial" charset="0"/>
            </a:endParaRPr>
          </a:p>
        </p:txBody>
      </p:sp>
      <p:sp>
        <p:nvSpPr>
          <p:cNvPr id="583689" name="Rectangle 9"/>
          <p:cNvSpPr>
            <a:spLocks noGrp="1" noChangeArrowheads="1"/>
          </p:cNvSpPr>
          <p:nvPr>
            <p:ph type="body" idx="1"/>
          </p:nvPr>
        </p:nvSpPr>
        <p:spPr>
          <a:xfrm>
            <a:off x="304800" y="1219200"/>
            <a:ext cx="8686800" cy="4800600"/>
          </a:xfrm>
        </p:spPr>
        <p:txBody>
          <a:bodyPr lIns="92075" tIns="46038" rIns="92075" bIns="46038"/>
          <a:lstStyle/>
          <a:p>
            <a:pPr>
              <a:defRPr/>
            </a:pPr>
            <a:r>
              <a:rPr lang="en-US" sz="2800" b="1" dirty="0" smtClean="0">
                <a:cs typeface="+mn-cs"/>
              </a:rPr>
              <a:t>Social media</a:t>
            </a:r>
          </a:p>
          <a:p>
            <a:pPr>
              <a:defRPr/>
            </a:pPr>
            <a:r>
              <a:rPr lang="en-US" sz="2800" b="1" dirty="0" smtClean="0">
                <a:cs typeface="+mn-cs"/>
              </a:rPr>
              <a:t>WWW (and Web 2.0)</a:t>
            </a:r>
          </a:p>
          <a:p>
            <a:pPr>
              <a:defRPr/>
            </a:pPr>
            <a:r>
              <a:rPr lang="en-US" sz="2800" b="1" dirty="0" smtClean="0">
                <a:cs typeface="+mn-cs"/>
              </a:rPr>
              <a:t>Digital libraries</a:t>
            </a:r>
          </a:p>
          <a:p>
            <a:pPr lvl="1">
              <a:defRPr/>
            </a:pPr>
            <a:r>
              <a:rPr lang="en-US" sz="2400" b="1" dirty="0" smtClean="0">
                <a:cs typeface="+mn-cs"/>
              </a:rPr>
              <a:t>Global tailored access through services like </a:t>
            </a:r>
            <a:r>
              <a:rPr lang="en-US" sz="2400" b="1" dirty="0" err="1" smtClean="0">
                <a:cs typeface="+mn-cs"/>
              </a:rPr>
              <a:t>Scirus</a:t>
            </a:r>
            <a:endParaRPr lang="en-US" sz="2400" b="1" dirty="0" smtClean="0">
              <a:cs typeface="+mn-cs"/>
            </a:endParaRPr>
          </a:p>
          <a:p>
            <a:pPr lvl="1">
              <a:defRPr/>
            </a:pPr>
            <a:r>
              <a:rPr lang="en-US" sz="2400" b="1" dirty="0" smtClean="0">
                <a:cs typeface="+mn-cs"/>
              </a:rPr>
              <a:t>Global access through search engines</a:t>
            </a:r>
          </a:p>
          <a:p>
            <a:pPr lvl="1">
              <a:defRPr/>
            </a:pPr>
            <a:r>
              <a:rPr lang="en-US" sz="2400" b="1" dirty="0" smtClean="0">
                <a:cs typeface="+mn-cs"/>
              </a:rPr>
              <a:t>-&gt; Discovery, downloading, citing, re-usable science</a:t>
            </a:r>
          </a:p>
          <a:p>
            <a:pPr>
              <a:defRPr/>
            </a:pPr>
            <a:endParaRPr lang="en-US" sz="2800" b="1" dirty="0">
              <a:cs typeface="+mn-cs"/>
            </a:endParaRPr>
          </a:p>
          <a:p>
            <a:pPr>
              <a:defRPr/>
            </a:pPr>
            <a:r>
              <a:rPr lang="en-US" sz="2800" b="1" dirty="0" smtClean="0">
                <a:cs typeface="+mn-cs"/>
              </a:rPr>
              <a:t>What aids discovery?</a:t>
            </a:r>
          </a:p>
          <a:p>
            <a:pPr lvl="1">
              <a:defRPr/>
            </a:pPr>
            <a:r>
              <a:rPr lang="en-US" sz="2400" b="1" dirty="0" smtClean="0">
                <a:cs typeface="+mn-cs"/>
              </a:rPr>
              <a:t>Title, abstract, categories</a:t>
            </a:r>
          </a:p>
          <a:p>
            <a:pPr lvl="1">
              <a:defRPr/>
            </a:pPr>
            <a:r>
              <a:rPr lang="en-US" sz="2400" b="1" dirty="0" smtClean="0">
                <a:cs typeface="+mn-cs"/>
              </a:rPr>
              <a:t>Figures (image search if separate)</a:t>
            </a:r>
          </a:p>
          <a:p>
            <a:pPr lvl="1">
              <a:defRPr/>
            </a:pPr>
            <a:r>
              <a:rPr lang="en-US" sz="2400" b="1" dirty="0" smtClean="0">
                <a:cs typeface="+mn-cs"/>
              </a:rPr>
              <a:t>Commenting, rating, tagging, recommending</a:t>
            </a:r>
            <a:endParaRPr lang="en-US" sz="2400" dirty="0">
              <a:cs typeface="+mn-cs"/>
            </a:endParaRPr>
          </a:p>
        </p:txBody>
      </p:sp>
    </p:spTree>
    <p:extLst>
      <p:ext uri="{BB962C8B-B14F-4D97-AF65-F5344CB8AC3E}">
        <p14:creationId xmlns:p14="http://schemas.microsoft.com/office/powerpoint/2010/main" val="34727039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201309oxRookiesIntro">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201309oxRookiesIntro.potx</Template>
  <TotalTime>14758</TotalTime>
  <Words>1795</Words>
  <Application>Microsoft Macintosh PowerPoint</Application>
  <PresentationFormat>On-screen Show (4:3)</PresentationFormat>
  <Paragraphs>411</Paragraphs>
  <Slides>40</Slides>
  <Notes>39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201309oxRookiesIntro</vt:lpstr>
      <vt:lpstr>MS Org Chart</vt:lpstr>
      <vt:lpstr>Introduction to NDLTD and Brief History of the ETD Movement   ETD 2013: 16th Int’l Symposium on ETDs Hong Kong: ETDs for Rookies  Edward A. Fox Executive Director, NDLTD, www.ndltd.org  Virginia Tech, Blacksburg, VA 24061 USA fox@vt.edu     http://fox.cs.vt.edu/talks/2013</vt:lpstr>
      <vt:lpstr>PowerPoint Presentation</vt:lpstr>
      <vt:lpstr>Outline </vt:lpstr>
      <vt:lpstr>Acknowledgements </vt:lpstr>
      <vt:lpstr>Acknowledgements (2): Mtgs</vt:lpstr>
      <vt:lpstr>Acknowledgements (3): Mtgs</vt:lpstr>
      <vt:lpstr>Outline </vt:lpstr>
      <vt:lpstr>Degree of Structure</vt:lpstr>
      <vt:lpstr>Modern Dissemination Methods</vt:lpstr>
      <vt:lpstr>   Informal 5S &amp; DL Definitions    DLs are complex systems that </vt:lpstr>
      <vt:lpstr>DLs Support Many User Roles</vt:lpstr>
      <vt:lpstr>Digital Libraries (DLs) -- Objectives</vt:lpstr>
      <vt:lpstr>Why of Global Interest?</vt:lpstr>
      <vt:lpstr>PowerPoint Presentation</vt:lpstr>
      <vt:lpstr>PowerPoint Presentation</vt:lpstr>
      <vt:lpstr>Information Life Cycle (adapted)</vt:lpstr>
      <vt:lpstr>PowerPoint Presentation</vt:lpstr>
      <vt:lpstr>Students and the Info. Life Cycle</vt:lpstr>
      <vt:lpstr>Institutional Repositories - 1</vt:lpstr>
      <vt:lpstr>Institutional Repositories - 2</vt:lpstr>
      <vt:lpstr>PowerPoint Presentation</vt:lpstr>
      <vt:lpstr>For More Information (Examples)</vt:lpstr>
      <vt:lpstr>Outline </vt:lpstr>
      <vt:lpstr>NDLTD: www.ndltd.org </vt:lpstr>
      <vt:lpstr>ETDs: Library Goals </vt:lpstr>
      <vt:lpstr>What are we doing?</vt:lpstr>
      <vt:lpstr>Guiding students</vt:lpstr>
      <vt:lpstr>NDLTD Incorporation</vt:lpstr>
      <vt:lpstr>Mission</vt:lpstr>
      <vt:lpstr>How You Can Participate</vt:lpstr>
      <vt:lpstr>PowerPoint Presentation</vt:lpstr>
      <vt:lpstr>Outline </vt:lpstr>
      <vt:lpstr>Background for Future Work </vt:lpstr>
      <vt:lpstr>The World According to OAI</vt:lpstr>
      <vt:lpstr>Metadata Objects (MDOs)</vt:lpstr>
      <vt:lpstr>OAI – Black Box Perspective</vt:lpstr>
      <vt:lpstr>OAI – Repository Perspective</vt:lpstr>
      <vt:lpstr>Summary </vt:lpstr>
      <vt:lpstr>Why ETDs?  Short Answer</vt:lpstr>
      <vt:lpstr>Questions? Discussion? Recommendations?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Streams, Structures, Spaces, Scenarios, and Societies (5S): A Formal Digital Library Framework and Its Applications- Progress Report</dc:title>
  <dc:creator>eNumerate</dc:creator>
  <cp:lastModifiedBy>Ed Fox</cp:lastModifiedBy>
  <cp:revision>299</cp:revision>
  <cp:lastPrinted>2012-09-12T01:03:47Z</cp:lastPrinted>
  <dcterms:created xsi:type="dcterms:W3CDTF">2004-04-27T15:48:44Z</dcterms:created>
  <dcterms:modified xsi:type="dcterms:W3CDTF">2013-09-04T16:25:20Z</dcterms:modified>
</cp:coreProperties>
</file>